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notesSlides/notesSlide27.xml" ContentType="application/vnd.openxmlformats-officedocument.presentationml.notesSlide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notesSlides/notesSlide23.xml" ContentType="application/vnd.openxmlformats-officedocument.presentationml.notesSlide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68.xml" ContentType="application/vnd.openxmlformats-officedocument.presentationml.tags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notesSlides/notesSlide20.xml" ContentType="application/vnd.openxmlformats-officedocument.presentationml.notesSlide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notesSlides/notesSlide31.xml" ContentType="application/vnd.openxmlformats-officedocument.presentationml.notesSlide+xml"/>
  <Override PartName="/ppt/tags/tag80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notesSlides/notesSlide25.xml" ContentType="application/vnd.openxmlformats-officedocument.presentationml.notesSlide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notesSlides/notesSlide21.xml" ContentType="application/vnd.openxmlformats-officedocument.presentationml.notesSlide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notesSlides/notesSlide15.xml" ContentType="application/vnd.openxmlformats-officedocument.presentationml.notesSlide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notesSlides/notesSlide22.xml" ContentType="application/vnd.openxmlformats-officedocument.presentationml.notesSlide+xml"/>
  <Override PartName="/ppt/tags/tag7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6" r:id="rId19"/>
    <p:sldId id="277" r:id="rId20"/>
    <p:sldId id="278" r:id="rId21"/>
    <p:sldId id="279" r:id="rId22"/>
    <p:sldId id="282" r:id="rId23"/>
    <p:sldId id="284" r:id="rId24"/>
    <p:sldId id="285" r:id="rId25"/>
    <p:sldId id="286" r:id="rId26"/>
    <p:sldId id="287" r:id="rId27"/>
    <p:sldId id="289" r:id="rId28"/>
    <p:sldId id="291" r:id="rId29"/>
    <p:sldId id="293" r:id="rId30"/>
    <p:sldId id="294" r:id="rId31"/>
    <p:sldId id="295" r:id="rId32"/>
    <p:sldId id="296" r:id="rId33"/>
    <p:sldId id="297" r:id="rId34"/>
  </p:sldIdLst>
  <p:sldSz cx="9144000" cy="6858000" type="screen4x3"/>
  <p:notesSz cx="7010400" cy="92964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9A0B1-160C-4EF4-A780-5EBA9E3561BF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3E265-03DB-4CC7-8AF0-70C38B7AF8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9A788D-B976-4C49-A59D-7C4EC737E255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A666E1C-18A2-4686-99EB-1B73322B4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5F3C5D-B0B6-42B5-91EB-7AB6AA66EF3B}" type="slidenum">
              <a:rPr lang="en-US">
                <a:cs typeface="Lucida Sans Unicode" pitchFamily="34" charset="0"/>
              </a:rPr>
              <a:pPr/>
              <a:t>2</a:t>
            </a:fld>
            <a:endParaRPr lang="en-US">
              <a:cs typeface="Lucida Sans Unicode" pitchFamily="34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2975"/>
          </a:xfrm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7097" y="4389438"/>
            <a:ext cx="5140960" cy="428466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6B24BB-5B36-4FF0-97E1-F24C33C56B9A}" type="slidenum">
              <a:rPr lang="en-US">
                <a:cs typeface="Lucida Sans Unicode" pitchFamily="34" charset="0"/>
              </a:rPr>
              <a:pPr/>
              <a:t>11</a:t>
            </a:fld>
            <a:endParaRPr lang="en-US">
              <a:cs typeface="Lucida Sans Unicode" pitchFamily="34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2975"/>
          </a:xfrm>
          <a:ln/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7097" y="4389438"/>
            <a:ext cx="5140960" cy="428466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299460-63AD-4419-A2F5-9ADB41BA9DAF}" type="slidenum">
              <a:rPr lang="en-US">
                <a:cs typeface="Lucida Sans Unicode" pitchFamily="34" charset="0"/>
              </a:rPr>
              <a:pPr/>
              <a:t>12</a:t>
            </a:fld>
            <a:endParaRPr lang="en-US">
              <a:cs typeface="Lucida Sans Unicode" pitchFamily="34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2975"/>
          </a:xfrm>
          <a:ln/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7097" y="4389438"/>
            <a:ext cx="5140960" cy="428466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C17336-9233-4A9B-906E-B6678D069DB6}" type="slidenum">
              <a:rPr lang="en-US">
                <a:cs typeface="Lucida Sans Unicode" pitchFamily="34" charset="0"/>
              </a:rPr>
              <a:pPr/>
              <a:t>13</a:t>
            </a:fld>
            <a:endParaRPr lang="en-US">
              <a:cs typeface="Lucida Sans Unicode" pitchFamily="34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2975"/>
          </a:xfrm>
          <a:ln/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7097" y="4389438"/>
            <a:ext cx="5140960" cy="428466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029CD-CA9B-4F95-B9A6-39964B27E598}" type="slidenum">
              <a:rPr lang="en-US">
                <a:cs typeface="Lucida Sans Unicode" pitchFamily="34" charset="0"/>
              </a:rPr>
              <a:pPr/>
              <a:t>14</a:t>
            </a:fld>
            <a:endParaRPr lang="en-US">
              <a:cs typeface="Lucida Sans Unicode" pitchFamily="34" charset="0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2975"/>
          </a:xfrm>
          <a:ln/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7097" y="4389438"/>
            <a:ext cx="5140960" cy="428466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BD64BC-8F79-4B99-AD86-FF8AF97D3AC6}" type="slidenum">
              <a:rPr lang="en-US">
                <a:cs typeface="Lucida Sans Unicode" pitchFamily="34" charset="0"/>
              </a:rPr>
              <a:pPr/>
              <a:t>15</a:t>
            </a:fld>
            <a:endParaRPr lang="en-US">
              <a:cs typeface="Lucida Sans Unicode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2975"/>
          </a:xfrm>
          <a:ln/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7097" y="4389438"/>
            <a:ext cx="5140960" cy="428466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0C892B-1678-4C9E-BD77-ECFDC62C90BA}" type="slidenum">
              <a:rPr lang="en-US">
                <a:cs typeface="Lucida Sans Unicode" pitchFamily="34" charset="0"/>
              </a:rPr>
              <a:pPr/>
              <a:t>16</a:t>
            </a:fld>
            <a:endParaRPr lang="en-US">
              <a:cs typeface="Lucida Sans Unicode" pitchFamily="34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2975"/>
          </a:xfrm>
          <a:ln/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7097" y="4389438"/>
            <a:ext cx="5140960" cy="428466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B395C8-72E1-4EF1-8997-0BB4008E6944}" type="slidenum">
              <a:rPr lang="en-US">
                <a:cs typeface="Lucida Sans Unicode" pitchFamily="34" charset="0"/>
              </a:rPr>
              <a:pPr/>
              <a:t>17</a:t>
            </a:fld>
            <a:endParaRPr lang="en-US">
              <a:cs typeface="Lucida Sans Unicode" pitchFamily="34" charset="0"/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2975"/>
          </a:xfrm>
          <a:ln/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7097" y="4389438"/>
            <a:ext cx="5140960" cy="428466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A843B-0A2D-4EAC-B997-B54856FE8457}" type="slidenum">
              <a:rPr lang="en-US">
                <a:cs typeface="Lucida Sans Unicode" pitchFamily="34" charset="0"/>
              </a:rPr>
              <a:pPr/>
              <a:t>18</a:t>
            </a:fld>
            <a:endParaRPr lang="en-US">
              <a:cs typeface="Lucida Sans Unicode" pitchFamily="34" charset="0"/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2975"/>
          </a:xfrm>
          <a:ln/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7097" y="4389438"/>
            <a:ext cx="5140960" cy="428466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DA0B38-1043-4F64-8968-E0E3903818EA}" type="slidenum">
              <a:rPr lang="en-US">
                <a:cs typeface="Lucida Sans Unicode" pitchFamily="34" charset="0"/>
              </a:rPr>
              <a:pPr/>
              <a:t>19</a:t>
            </a:fld>
            <a:endParaRPr lang="en-US">
              <a:cs typeface="Lucida Sans Unicode" pitchFamily="34" charset="0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2975"/>
          </a:xfrm>
          <a:ln/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7097" y="4389438"/>
            <a:ext cx="5140960" cy="428466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52E8F7-289F-46BF-8353-B9AA8828A397}" type="slidenum">
              <a:rPr lang="en-US">
                <a:cs typeface="Lucida Sans Unicode" pitchFamily="34" charset="0"/>
              </a:rPr>
              <a:pPr/>
              <a:t>20</a:t>
            </a:fld>
            <a:endParaRPr lang="en-US">
              <a:cs typeface="Lucida Sans Unicode" pitchFamily="34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2975"/>
          </a:xfrm>
          <a:ln/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7097" y="4389438"/>
            <a:ext cx="5140960" cy="428466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041D01-9F56-48BD-8778-0411B21B6866}" type="slidenum">
              <a:rPr lang="en-US">
                <a:cs typeface="Lucida Sans Unicode" pitchFamily="34" charset="0"/>
              </a:rPr>
              <a:pPr/>
              <a:t>3</a:t>
            </a:fld>
            <a:endParaRPr lang="en-US">
              <a:cs typeface="Lucida Sans Unicode" pitchFamily="34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2975"/>
          </a:xfrm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7097" y="4389438"/>
            <a:ext cx="5140960" cy="428466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1EFE0-3D68-4D08-81B6-B51506DBB3C4}" type="slidenum">
              <a:rPr lang="en-US">
                <a:cs typeface="Lucida Sans Unicode" pitchFamily="34" charset="0"/>
              </a:rPr>
              <a:pPr/>
              <a:t>21</a:t>
            </a:fld>
            <a:endParaRPr lang="en-US">
              <a:cs typeface="Lucida Sans Unicode" pitchFamily="34" charset="0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2975"/>
          </a:xfrm>
          <a:ln/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7097" y="4389438"/>
            <a:ext cx="5140960" cy="428466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AA3839-E872-4FCB-AC2A-3356D5006E24}" type="slidenum">
              <a:rPr lang="en-US">
                <a:cs typeface="Lucida Sans Unicode" pitchFamily="34" charset="0"/>
              </a:rPr>
              <a:pPr/>
              <a:t>22</a:t>
            </a:fld>
            <a:endParaRPr lang="en-US">
              <a:cs typeface="Lucida Sans Unicode" pitchFamily="34" charset="0"/>
            </a:endParaRPr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2975"/>
          </a:xfrm>
          <a:ln/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7097" y="4389438"/>
            <a:ext cx="5140960" cy="428466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E3923A-904C-4EDA-AB6D-32D3B17D6D2A}" type="slidenum">
              <a:rPr lang="en-US">
                <a:cs typeface="Lucida Sans Unicode" pitchFamily="34" charset="0"/>
              </a:rPr>
              <a:pPr/>
              <a:t>23</a:t>
            </a:fld>
            <a:endParaRPr lang="en-US">
              <a:cs typeface="Lucida Sans Unicode" pitchFamily="34" charset="0"/>
            </a:endParaRPr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2975"/>
          </a:xfrm>
          <a:ln/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7097" y="4389438"/>
            <a:ext cx="5140960" cy="428466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5CC6AE-6149-4224-BCA6-FCDD1BFC917C}" type="slidenum">
              <a:rPr lang="en-US">
                <a:cs typeface="Lucida Sans Unicode" pitchFamily="34" charset="0"/>
              </a:rPr>
              <a:pPr/>
              <a:t>24</a:t>
            </a:fld>
            <a:endParaRPr lang="en-US">
              <a:cs typeface="Lucida Sans Unicode" pitchFamily="34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2975"/>
          </a:xfrm>
          <a:ln/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7097" y="4389438"/>
            <a:ext cx="5140960" cy="428466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F3372-2FBD-48E7-B583-6D9EF7892776}" type="slidenum">
              <a:rPr lang="en-US">
                <a:cs typeface="Lucida Sans Unicode" pitchFamily="34" charset="0"/>
              </a:rPr>
              <a:pPr/>
              <a:t>25</a:t>
            </a:fld>
            <a:endParaRPr lang="en-US">
              <a:cs typeface="Lucida Sans Unicode" pitchFamily="34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2975"/>
          </a:xfrm>
          <a:ln/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7097" y="4389438"/>
            <a:ext cx="5140960" cy="428466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82281-F9C3-4808-B98F-C7C8E87783DC}" type="slidenum">
              <a:rPr lang="en-US">
                <a:cs typeface="Lucida Sans Unicode" pitchFamily="34" charset="0"/>
              </a:rPr>
              <a:pPr/>
              <a:t>26</a:t>
            </a:fld>
            <a:endParaRPr lang="en-US">
              <a:cs typeface="Lucida Sans Unicode" pitchFamily="34" charset="0"/>
            </a:endParaRPr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2975"/>
          </a:xfrm>
          <a:ln/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7097" y="4389438"/>
            <a:ext cx="5140960" cy="428466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E08B2B-6486-465C-9F33-3C889D723058}" type="slidenum">
              <a:rPr lang="en-US">
                <a:cs typeface="Lucida Sans Unicode" pitchFamily="34" charset="0"/>
              </a:rPr>
              <a:pPr/>
              <a:t>27</a:t>
            </a:fld>
            <a:endParaRPr lang="en-US">
              <a:cs typeface="Lucida Sans Unicode" pitchFamily="34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2975"/>
          </a:xfrm>
          <a:ln/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7097" y="4389438"/>
            <a:ext cx="5140960" cy="428466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549C10-C398-488F-A798-152D8E09BD59}" type="slidenum">
              <a:rPr lang="en-US">
                <a:cs typeface="Lucida Sans Unicode" pitchFamily="34" charset="0"/>
              </a:rPr>
              <a:pPr/>
              <a:t>28</a:t>
            </a:fld>
            <a:endParaRPr lang="en-US">
              <a:cs typeface="Lucida Sans Unicode" pitchFamily="34" charset="0"/>
            </a:endParaRPr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2975"/>
          </a:xfrm>
          <a:ln/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7097" y="4389438"/>
            <a:ext cx="5140960" cy="428466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802519-71FE-4379-98D3-1EE0240D25EC}" type="slidenum">
              <a:rPr lang="en-US">
                <a:cs typeface="Lucida Sans Unicode" pitchFamily="34" charset="0"/>
              </a:rPr>
              <a:pPr/>
              <a:t>29</a:t>
            </a:fld>
            <a:endParaRPr lang="en-US">
              <a:cs typeface="Lucida Sans Unicode" pitchFamily="34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2975"/>
          </a:xfrm>
          <a:ln/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7097" y="4389438"/>
            <a:ext cx="5140960" cy="428466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2061B0-87E1-422E-8293-EE4C0DDA466E}" type="slidenum">
              <a:rPr lang="en-US">
                <a:cs typeface="Lucida Sans Unicode" pitchFamily="34" charset="0"/>
              </a:rPr>
              <a:pPr/>
              <a:t>30</a:t>
            </a:fld>
            <a:endParaRPr lang="en-US">
              <a:cs typeface="Lucida Sans Unicode" pitchFamily="34" charset="0"/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2975"/>
          </a:xfrm>
          <a:ln/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7097" y="4389438"/>
            <a:ext cx="5140960" cy="428466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0AAE90-2823-4DDF-891E-CB17B1495912}" type="slidenum">
              <a:rPr lang="en-US">
                <a:cs typeface="Lucida Sans Unicode" pitchFamily="34" charset="0"/>
              </a:rPr>
              <a:pPr/>
              <a:t>4</a:t>
            </a:fld>
            <a:endParaRPr lang="en-US">
              <a:cs typeface="Lucida Sans Unicode" pitchFamily="34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2975"/>
          </a:xfrm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7097" y="4389438"/>
            <a:ext cx="5140960" cy="428466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B05F24-8590-41CA-832C-C0C02AF00A82}" type="slidenum">
              <a:rPr lang="en-US">
                <a:cs typeface="Lucida Sans Unicode" pitchFamily="34" charset="0"/>
              </a:rPr>
              <a:pPr/>
              <a:t>31</a:t>
            </a:fld>
            <a:endParaRPr lang="en-US">
              <a:cs typeface="Lucida Sans Unicode" pitchFamily="34" charset="0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2975"/>
          </a:xfrm>
          <a:ln/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7097" y="4389438"/>
            <a:ext cx="5140960" cy="428466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0416D9-FF79-4C79-8AC9-01B5BB59A2C9}" type="slidenum">
              <a:rPr lang="en-US">
                <a:cs typeface="Lucida Sans Unicode" pitchFamily="34" charset="0"/>
              </a:rPr>
              <a:pPr/>
              <a:t>32</a:t>
            </a:fld>
            <a:endParaRPr lang="en-US">
              <a:cs typeface="Lucida Sans Unicode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2975"/>
          </a:xfrm>
          <a:ln/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7097" y="4389438"/>
            <a:ext cx="5140960" cy="428466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1E3661-3A2E-46E4-A24A-D5B8C41DC019}" type="slidenum">
              <a:rPr lang="en-US">
                <a:cs typeface="Lucida Sans Unicode" pitchFamily="34" charset="0"/>
              </a:rPr>
              <a:pPr/>
              <a:t>33</a:t>
            </a:fld>
            <a:endParaRPr lang="en-US">
              <a:cs typeface="Lucida Sans Unicode" pitchFamily="34" charset="0"/>
            </a:endParaRPr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2975"/>
          </a:xfrm>
          <a:ln/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7097" y="4389439"/>
            <a:ext cx="5140960" cy="4192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9C50A9-7D92-4687-9F60-71E7EDE636D1}" type="slidenum">
              <a:rPr lang="en-US">
                <a:cs typeface="Lucida Sans Unicode" pitchFamily="34" charset="0"/>
              </a:rPr>
              <a:pPr/>
              <a:t>5</a:t>
            </a:fld>
            <a:endParaRPr lang="en-US">
              <a:cs typeface="Lucida Sans Unicode" pitchFamily="34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2975"/>
          </a:xfrm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7097" y="4389438"/>
            <a:ext cx="5140960" cy="428466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D37FF3-83B3-4BD7-B6C0-8788AD081151}" type="slidenum">
              <a:rPr lang="en-US">
                <a:cs typeface="Lucida Sans Unicode" pitchFamily="34" charset="0"/>
              </a:rPr>
              <a:pPr/>
              <a:t>6</a:t>
            </a:fld>
            <a:endParaRPr lang="en-US">
              <a:cs typeface="Lucida Sans Unicode" pitchFamily="34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2975"/>
          </a:xfrm>
          <a:ln/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7097" y="4389438"/>
            <a:ext cx="5140960" cy="428466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80057-88A4-4BF7-B1B4-34D2B41EDC0A}" type="slidenum">
              <a:rPr lang="en-US">
                <a:cs typeface="Lucida Sans Unicode" pitchFamily="34" charset="0"/>
              </a:rPr>
              <a:pPr/>
              <a:t>7</a:t>
            </a:fld>
            <a:endParaRPr lang="en-US">
              <a:cs typeface="Lucida Sans Unicode" pitchFamily="34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2975"/>
          </a:xfrm>
          <a:ln/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7097" y="4389438"/>
            <a:ext cx="5140960" cy="428466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722DC-1FBF-4B59-8557-7E7A88753010}" type="slidenum">
              <a:rPr lang="en-US">
                <a:cs typeface="Lucida Sans Unicode" pitchFamily="34" charset="0"/>
              </a:rPr>
              <a:pPr/>
              <a:t>8</a:t>
            </a:fld>
            <a:endParaRPr lang="en-US">
              <a:cs typeface="Lucida Sans Unicode" pitchFamily="34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2975"/>
          </a:xfrm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7097" y="4389438"/>
            <a:ext cx="5140960" cy="428466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6F6332-1BC3-430E-A9C7-C909A36CBB3C}" type="slidenum">
              <a:rPr lang="en-US">
                <a:cs typeface="Lucida Sans Unicode" pitchFamily="34" charset="0"/>
              </a:rPr>
              <a:pPr/>
              <a:t>9</a:t>
            </a:fld>
            <a:endParaRPr lang="en-US">
              <a:cs typeface="Lucida Sans Unicode" pitchFamily="34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2975"/>
          </a:xfrm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7097" y="4389438"/>
            <a:ext cx="5140960" cy="428466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126121-328D-466C-B2EA-54F155BF7F53}" type="slidenum">
              <a:rPr lang="en-US">
                <a:cs typeface="Lucida Sans Unicode" pitchFamily="34" charset="0"/>
              </a:rPr>
              <a:pPr/>
              <a:t>10</a:t>
            </a:fld>
            <a:endParaRPr lang="en-US">
              <a:cs typeface="Lucida Sans Unicode" pitchFamily="34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2975"/>
          </a:xfrm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7097" y="4389438"/>
            <a:ext cx="5140960" cy="428466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03C6-EC6E-49E0-A77A-2DE5392B5DD7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E6E3-A4D5-4DD9-ABFD-98C75C4C6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27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152400" y="152400"/>
            <a:ext cx="8839200" cy="6553200"/>
          </a:xfrm>
          <a:prstGeom prst="frame">
            <a:avLst>
              <a:gd name="adj1" fmla="val 8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7" descr="C:\Documents and Settings\suvarna.arun\Desktop\New Folder\Figure_5.14B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67000" y="3657600"/>
            <a:ext cx="3854532" cy="272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886200"/>
            <a:ext cx="3810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03C6-EC6E-49E0-A77A-2DE5392B5DD7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E6E3-A4D5-4DD9-ABFD-98C75C4C6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03C6-EC6E-49E0-A77A-2DE5392B5DD7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E6E3-A4D5-4DD9-ABFD-98C75C4C6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03C6-EC6E-49E0-A77A-2DE5392B5DD7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E6E3-A4D5-4DD9-ABFD-98C75C4C6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03C6-EC6E-49E0-A77A-2DE5392B5DD7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E6E3-A4D5-4DD9-ABFD-98C75C4C6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03C6-EC6E-49E0-A77A-2DE5392B5DD7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E6E3-A4D5-4DD9-ABFD-98C75C4C6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03C6-EC6E-49E0-A77A-2DE5392B5DD7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E6E3-A4D5-4DD9-ABFD-98C75C4C6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03C6-EC6E-49E0-A77A-2DE5392B5DD7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E6E3-A4D5-4DD9-ABFD-98C75C4C6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03C6-EC6E-49E0-A77A-2DE5392B5DD7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E6E3-A4D5-4DD9-ABFD-98C75C4C6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03C6-EC6E-49E0-A77A-2DE5392B5DD7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E6E3-A4D5-4DD9-ABFD-98C75C4C6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03C6-EC6E-49E0-A77A-2DE5392B5DD7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E6E3-A4D5-4DD9-ABFD-98C75C4C6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803C6-EC6E-49E0-A77A-2DE5392B5DD7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3E6E3-A4D5-4DD9-ABFD-98C75C4C6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27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152400" y="152400"/>
            <a:ext cx="8839200" cy="6553200"/>
          </a:xfrm>
          <a:prstGeom prst="frame">
            <a:avLst>
              <a:gd name="adj1" fmla="val 8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25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11.jpe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12.jpe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75.xml"/><Relationship Id="rId7" Type="http://schemas.openxmlformats.org/officeDocument/2006/relationships/notesSlide" Target="../notesSlides/notesSlide30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9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image" Target="../media/image16.jpe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15.jpeg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Chapter 5. Microbial Diversity</a:t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Part 2: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Eucaryotic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Microbes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Instructor:  </a:t>
            </a:r>
          </a:p>
          <a:p>
            <a:r>
              <a:rPr lang="en-US" dirty="0" smtClean="0">
                <a:latin typeface="Monotype Corsiva" pitchFamily="66" charset="0"/>
              </a:rPr>
              <a:t>Bertha Escobar-Poni, MD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/>
              <a:t>Protozoa That Cause Human Diseases</a:t>
            </a:r>
          </a:p>
        </p:txBody>
      </p:sp>
      <p:sp>
        <p:nvSpPr>
          <p:cNvPr id="13315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7825" y="5562600"/>
            <a:ext cx="3849688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Photomicrograph of a </a:t>
            </a:r>
            <a:r>
              <a:rPr lang="en-US" sz="1600" i="1">
                <a:solidFill>
                  <a:srgbClr val="000000"/>
                </a:solidFill>
              </a:rPr>
              <a:t>B. coli</a:t>
            </a:r>
            <a:r>
              <a:rPr lang="en-US" sz="1600">
                <a:solidFill>
                  <a:srgbClr val="000000"/>
                </a:solidFill>
              </a:rPr>
              <a:t> trophozoite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(Arrows are pointing to the cilia).</a:t>
            </a:r>
          </a:p>
        </p:txBody>
      </p:sp>
      <p:sp>
        <p:nvSpPr>
          <p:cNvPr id="13316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37063" y="5572125"/>
            <a:ext cx="35433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SEM of a </a:t>
            </a:r>
            <a:r>
              <a:rPr lang="en-US" sz="1600" i="1">
                <a:solidFill>
                  <a:srgbClr val="000000"/>
                </a:solidFill>
              </a:rPr>
              <a:t>Giardia lamblia</a:t>
            </a:r>
            <a:r>
              <a:rPr lang="en-US" sz="1600">
                <a:solidFill>
                  <a:srgbClr val="000000"/>
                </a:solidFill>
              </a:rPr>
              <a:t> trophozoite.</a:t>
            </a:r>
          </a:p>
        </p:txBody>
      </p:sp>
      <p:pic>
        <p:nvPicPr>
          <p:cNvPr id="13317" name="Picture 7" descr="C:\Documents and Settings\suvarna.arun\Desktop\New Folder\Figure_5.3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2111375"/>
            <a:ext cx="3749675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C:\Documents and Settings\suvarna.arun\Desktop\New Folder\Figure_5.4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5538" y="1870075"/>
            <a:ext cx="3054350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dirty="0" smtClean="0"/>
              <a:t>Fungi</a:t>
            </a:r>
            <a:br>
              <a:rPr lang="en-US" sz="6000" dirty="0" smtClean="0"/>
            </a:br>
            <a:r>
              <a:rPr lang="en-US" sz="2600" dirty="0" smtClean="0"/>
              <a:t>Characteristics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10000"/>
          </a:bodyPr>
          <a:lstStyle/>
          <a:p>
            <a:pPr marL="279400" indent="-279400" eaLnBrk="1" hangingPunct="1">
              <a:lnSpc>
                <a:spcPct val="110000"/>
              </a:lnSpc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mtClean="0"/>
              <a:t>The study of fungi is called </a:t>
            </a:r>
            <a:r>
              <a:rPr lang="en-US" b="1" i="1" smtClean="0"/>
              <a:t>mycology</a:t>
            </a:r>
            <a:r>
              <a:rPr lang="en-US" smtClean="0"/>
              <a:t>; scientists who study fungi are called </a:t>
            </a:r>
            <a:r>
              <a:rPr lang="en-US" b="1" i="1" smtClean="0"/>
              <a:t>mycologists</a:t>
            </a:r>
            <a:r>
              <a:rPr lang="en-US" smtClean="0"/>
              <a:t>.</a:t>
            </a:r>
          </a:p>
          <a:p>
            <a:pPr marL="279400" indent="-279400" eaLnBrk="1" hangingPunct="1">
              <a:lnSpc>
                <a:spcPct val="110000"/>
              </a:lnSpc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mtClean="0"/>
              <a:t>Fungi are found virtually everywhere.</a:t>
            </a:r>
          </a:p>
          <a:p>
            <a:pPr marL="279400" indent="-279400" eaLnBrk="1" hangingPunct="1">
              <a:lnSpc>
                <a:spcPct val="110000"/>
              </a:lnSpc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mtClean="0"/>
              <a:t>Some fungi are harmful, some are beneficial.</a:t>
            </a:r>
          </a:p>
          <a:p>
            <a:pPr marL="279400" indent="-279400" eaLnBrk="1" hangingPunct="1">
              <a:lnSpc>
                <a:spcPct val="110000"/>
              </a:lnSpc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mtClean="0"/>
              <a:t>Fungi represent a diverse group of eucaryotic organisms that include yeasts, moulds, and fleshy fungi (e.g., mushrooms).</a:t>
            </a:r>
          </a:p>
          <a:p>
            <a:pPr marL="279400" indent="-279400" eaLnBrk="1" hangingPunct="1">
              <a:lnSpc>
                <a:spcPct val="110000"/>
              </a:lnSpc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mtClean="0"/>
              <a:t>Fungi are the “garbage disposers” of nature.</a:t>
            </a:r>
          </a:p>
          <a:p>
            <a:pPr marL="279400" indent="-279400" eaLnBrk="1" hangingPunct="1">
              <a:lnSpc>
                <a:spcPct val="110000"/>
              </a:lnSpc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mtClean="0"/>
              <a:t>Fungi are not plants – they are not photosynthetic.</a:t>
            </a:r>
          </a:p>
          <a:p>
            <a:pPr marL="279400" indent="-279400" eaLnBrk="1" hangingPunct="1">
              <a:lnSpc>
                <a:spcPct val="110000"/>
              </a:lnSpc>
              <a:spcBef>
                <a:spcPts val="6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Fungi </a:t>
            </a:r>
            <a:r>
              <a:rPr lang="en-US" sz="2600" dirty="0" smtClean="0"/>
              <a:t>Characteristics, cont.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10000"/>
          </a:bodyPr>
          <a:lstStyle/>
          <a:p>
            <a:pPr marL="279400" indent="-279400" eaLnBrk="1" hangingPunct="1">
              <a:lnSpc>
                <a:spcPct val="120000"/>
              </a:lnSpc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>
                <a:latin typeface="Calibri" pitchFamily="34" charset="0"/>
              </a:rPr>
              <a:t>Fungal cell walls contain a polysaccharide called </a:t>
            </a:r>
            <a:r>
              <a:rPr lang="en-US" i="1" dirty="0" smtClean="0">
                <a:latin typeface="Calibri" pitchFamily="34" charset="0"/>
              </a:rPr>
              <a:t>chitin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pPr marL="279400" indent="-279400" eaLnBrk="1" hangingPunct="1"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>
                <a:latin typeface="Calibri" pitchFamily="34" charset="0"/>
              </a:rPr>
              <a:t>Some fungi are unicellular, while others grow as filaments called </a:t>
            </a:r>
            <a:r>
              <a:rPr lang="en-US" i="1" dirty="0" err="1" smtClean="0">
                <a:latin typeface="Calibri" pitchFamily="34" charset="0"/>
              </a:rPr>
              <a:t>hyphae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pPr marL="860425" lvl="1" indent="-403225" eaLnBrk="1" hangingPunct="1"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err="1" smtClean="0">
                <a:latin typeface="Calibri" pitchFamily="34" charset="0"/>
              </a:rPr>
              <a:t>Hyphae</a:t>
            </a:r>
            <a:r>
              <a:rPr lang="en-US" dirty="0" smtClean="0">
                <a:latin typeface="Calibri" pitchFamily="34" charset="0"/>
              </a:rPr>
              <a:t> intertwine to form a mass called a </a:t>
            </a:r>
            <a:r>
              <a:rPr lang="en-US" i="1" dirty="0" smtClean="0">
                <a:latin typeface="Calibri" pitchFamily="34" charset="0"/>
              </a:rPr>
              <a:t>mycelium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pPr marL="279400" indent="-279400" eaLnBrk="1" hangingPunct="1"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>
                <a:latin typeface="Calibri" pitchFamily="34" charset="0"/>
              </a:rPr>
              <a:t>Some fungi have </a:t>
            </a:r>
            <a:r>
              <a:rPr lang="en-US" i="1" dirty="0" err="1" smtClean="0">
                <a:latin typeface="Calibri" pitchFamily="34" charset="0"/>
              </a:rPr>
              <a:t>septate</a:t>
            </a:r>
            <a:r>
              <a:rPr lang="en-US" i="1" dirty="0" smtClean="0">
                <a:latin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</a:rPr>
              <a:t>hyphae</a:t>
            </a:r>
            <a:r>
              <a:rPr lang="en-US" dirty="0" smtClean="0">
                <a:latin typeface="Calibri" pitchFamily="34" charset="0"/>
              </a:rPr>
              <a:t> (the </a:t>
            </a:r>
            <a:r>
              <a:rPr lang="en-US" dirty="0" err="1" smtClean="0">
                <a:latin typeface="Calibri" pitchFamily="34" charset="0"/>
              </a:rPr>
              <a:t>hyphae</a:t>
            </a:r>
            <a:r>
              <a:rPr lang="en-US" dirty="0" smtClean="0">
                <a:latin typeface="Calibri" pitchFamily="34" charset="0"/>
              </a:rPr>
              <a:t> are divided into cells by cross walls or septa).</a:t>
            </a:r>
          </a:p>
          <a:p>
            <a:pPr marL="279400" indent="-279400" eaLnBrk="1" hangingPunct="1"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>
                <a:latin typeface="Calibri" pitchFamily="34" charset="0"/>
              </a:rPr>
              <a:t>Some fungi have </a:t>
            </a:r>
            <a:r>
              <a:rPr lang="en-US" i="1" dirty="0" err="1" smtClean="0">
                <a:latin typeface="Calibri" pitchFamily="34" charset="0"/>
              </a:rPr>
              <a:t>aseptate</a:t>
            </a:r>
            <a:r>
              <a:rPr lang="en-US" i="1" dirty="0" smtClean="0">
                <a:latin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</a:rPr>
              <a:t>hyphae</a:t>
            </a:r>
            <a:r>
              <a:rPr lang="en-US" dirty="0" smtClean="0">
                <a:latin typeface="Calibri" pitchFamily="34" charset="0"/>
              </a:rPr>
              <a:t> (the </a:t>
            </a:r>
            <a:r>
              <a:rPr lang="en-US" dirty="0" err="1" smtClean="0">
                <a:latin typeface="Calibri" pitchFamily="34" charset="0"/>
              </a:rPr>
              <a:t>hyphae</a:t>
            </a:r>
            <a:r>
              <a:rPr lang="en-US" dirty="0" smtClean="0">
                <a:latin typeface="Calibri" pitchFamily="34" charset="0"/>
              </a:rPr>
              <a:t> do not have septa).</a:t>
            </a:r>
          </a:p>
          <a:p>
            <a:pPr marL="279400" indent="-279400" eaLnBrk="1" hangingPunct="1"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>
                <a:latin typeface="Calibri" pitchFamily="34" charset="0"/>
              </a:rPr>
              <a:t>Whether or not a fungus has </a:t>
            </a:r>
            <a:r>
              <a:rPr lang="en-US" dirty="0" err="1" smtClean="0">
                <a:latin typeface="Calibri" pitchFamily="34" charset="0"/>
              </a:rPr>
              <a:t>aseptate</a:t>
            </a:r>
            <a:r>
              <a:rPr lang="en-US" dirty="0" smtClean="0">
                <a:latin typeface="Calibri" pitchFamily="34" charset="0"/>
              </a:rPr>
              <a:t> or </a:t>
            </a:r>
            <a:r>
              <a:rPr lang="en-US" dirty="0" err="1" smtClean="0">
                <a:latin typeface="Calibri" pitchFamily="34" charset="0"/>
              </a:rPr>
              <a:t>septate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hyphae</a:t>
            </a:r>
            <a:r>
              <a:rPr lang="en-US" dirty="0" smtClean="0">
                <a:latin typeface="Calibri" pitchFamily="34" charset="0"/>
              </a:rPr>
              <a:t> is an important clue to its identification.</a:t>
            </a:r>
          </a:p>
          <a:p>
            <a:pPr marL="279400" indent="-2794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dirty="0" smtClean="0"/>
              <a:t>Fungi - </a:t>
            </a:r>
            <a:r>
              <a:rPr lang="en-US" sz="4000" dirty="0" smtClean="0"/>
              <a:t>Reproduction</a:t>
            </a:r>
            <a:endParaRPr lang="en-US" sz="3600" dirty="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279400" indent="-279400" eaLnBrk="1" hangingPunct="1"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Depending on the species, fungal cells can reproduce by budding, </a:t>
            </a:r>
            <a:r>
              <a:rPr lang="en-US" dirty="0" err="1" smtClean="0"/>
              <a:t>hyphal</a:t>
            </a:r>
            <a:r>
              <a:rPr lang="en-US" dirty="0" smtClean="0"/>
              <a:t> extension, or the formation of spores.</a:t>
            </a:r>
          </a:p>
          <a:p>
            <a:pPr marL="860425" lvl="1" indent="-403225" eaLnBrk="1" hangingPunct="1"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There are 2 general categories of spores:</a:t>
            </a:r>
          </a:p>
          <a:p>
            <a:pPr marL="1203325" lvl="2" eaLnBrk="1" hangingPunct="1"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Sexual spores</a:t>
            </a:r>
          </a:p>
          <a:p>
            <a:pPr marL="1203325" lvl="2" eaLnBrk="1" hangingPunct="1"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Asexual spores (also called </a:t>
            </a:r>
            <a:r>
              <a:rPr lang="en-US" i="1" dirty="0" smtClean="0"/>
              <a:t>conidia</a:t>
            </a:r>
            <a:r>
              <a:rPr lang="en-US" dirty="0" smtClean="0"/>
              <a:t>)</a:t>
            </a:r>
          </a:p>
          <a:p>
            <a:pPr marL="860425" lvl="1" indent="-403225" eaLnBrk="1" hangingPunct="1"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Some fungi produce both asexual and sexual spores.</a:t>
            </a:r>
          </a:p>
          <a:p>
            <a:pPr marL="279400" indent="-279400" eaLnBrk="1" hangingPunct="1"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Fungal spores are very resistant structures.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Fungal Colonies and Terms </a:t>
            </a:r>
            <a:br>
              <a:rPr lang="en-US" smtClean="0"/>
            </a:br>
            <a:r>
              <a:rPr lang="en-US" smtClean="0"/>
              <a:t>Relating to Hyphae</a:t>
            </a:r>
          </a:p>
        </p:txBody>
      </p:sp>
      <p:pic>
        <p:nvPicPr>
          <p:cNvPr id="17411" name="Picture 4" descr="C:\Documents and Settings\suvarna.arun\Desktop\New Folder\Figure_5.5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713" y="2362200"/>
            <a:ext cx="7902575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dirty="0" smtClean="0"/>
              <a:t>Fungi - c</a:t>
            </a:r>
            <a:r>
              <a:rPr lang="en-US" sz="4000" dirty="0" smtClean="0"/>
              <a:t>lassification</a:t>
            </a:r>
            <a:endParaRPr lang="en-US" sz="3200" dirty="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447800"/>
            <a:ext cx="8229600" cy="4678363"/>
          </a:xfrm>
        </p:spPr>
        <p:txBody>
          <a:bodyPr>
            <a:normAutofit lnSpcReduction="10000"/>
          </a:bodyPr>
          <a:lstStyle/>
          <a:p>
            <a:pPr marL="279400" indent="-279400" eaLnBrk="1" hangingPunct="1"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Classification of fungi is based primarily on their mode of sexual reproduction and the type of sexual spore they produce.</a:t>
            </a:r>
          </a:p>
          <a:p>
            <a:pPr marL="279400" indent="-279400" eaLnBrk="1" hangingPunct="1"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The 5 phyla of fungi are: </a:t>
            </a:r>
          </a:p>
          <a:p>
            <a:pPr marL="679450" lvl="1" indent="-279400"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err="1" smtClean="0"/>
              <a:t>Zygomycotina</a:t>
            </a:r>
            <a:r>
              <a:rPr lang="en-US" sz="2000" dirty="0" smtClean="0"/>
              <a:t>, </a:t>
            </a:r>
          </a:p>
          <a:p>
            <a:pPr marL="679450" lvl="1" indent="-279400"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err="1" smtClean="0"/>
              <a:t>Chytridiomycotina</a:t>
            </a:r>
            <a:r>
              <a:rPr lang="en-US" sz="2000" dirty="0" smtClean="0"/>
              <a:t>, </a:t>
            </a:r>
          </a:p>
          <a:p>
            <a:pPr marL="679450" lvl="1" indent="-279400"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err="1" smtClean="0"/>
              <a:t>Ascomycotina</a:t>
            </a:r>
            <a:r>
              <a:rPr lang="en-US" sz="2000" dirty="0" smtClean="0"/>
              <a:t>, </a:t>
            </a:r>
          </a:p>
          <a:p>
            <a:pPr marL="679450" lvl="1" indent="-279400"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err="1" smtClean="0"/>
              <a:t>Basidiomycotina</a:t>
            </a:r>
            <a:r>
              <a:rPr lang="en-US" sz="2000" dirty="0" smtClean="0"/>
              <a:t>, and </a:t>
            </a:r>
          </a:p>
          <a:p>
            <a:pPr marL="679450" lvl="1" indent="-279400"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err="1" smtClean="0"/>
              <a:t>Deuteromycotina</a:t>
            </a:r>
            <a:r>
              <a:rPr lang="en-US" sz="2000" dirty="0" smtClean="0"/>
              <a:t>.</a:t>
            </a:r>
          </a:p>
          <a:p>
            <a:pPr marL="279400" indent="-279400"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err="1" smtClean="0"/>
              <a:t>Deuteromycotina</a:t>
            </a:r>
            <a:r>
              <a:rPr lang="en-US" sz="2400" dirty="0" smtClean="0"/>
              <a:t> or </a:t>
            </a:r>
            <a:r>
              <a:rPr lang="en-US" sz="2400" dirty="0" err="1" smtClean="0"/>
              <a:t>Deuteromycetes</a:t>
            </a:r>
            <a:r>
              <a:rPr lang="en-US" sz="2400" dirty="0" smtClean="0"/>
              <a:t> include the medically important moulds such as </a:t>
            </a:r>
            <a:r>
              <a:rPr lang="en-US" sz="2400" i="1" dirty="0" err="1" smtClean="0"/>
              <a:t>Aspergillus</a:t>
            </a:r>
            <a:r>
              <a:rPr lang="en-US" sz="2400" dirty="0" smtClean="0"/>
              <a:t> and </a:t>
            </a:r>
            <a:r>
              <a:rPr lang="en-US" sz="2400" i="1" dirty="0" err="1" smtClean="0"/>
              <a:t>Penicillium</a:t>
            </a:r>
            <a:r>
              <a:rPr lang="en-US" sz="2400" i="1" dirty="0" smtClean="0"/>
              <a:t>.</a:t>
            </a:r>
          </a:p>
          <a:p>
            <a:pPr marL="860425" lvl="1" indent="-403225"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Fungi in this phylum have no mode of sexual reproduction or the mode of sexual reproduction is not known.</a:t>
            </a:r>
          </a:p>
          <a:p>
            <a:pPr marL="279400" indent="-279400" eaLnBrk="1" hangingPunct="1"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609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smtClean="0">
                <a:solidFill>
                  <a:srgbClr val="990000"/>
                </a:solidFill>
              </a:rPr>
              <a:t>Microscopic Appearance of Various Fungi</a:t>
            </a:r>
          </a:p>
        </p:txBody>
      </p:sp>
      <p:grpSp>
        <p:nvGrpSpPr>
          <p:cNvPr id="2" name="Group 1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71475" y="1752600"/>
            <a:ext cx="8493125" cy="4786313"/>
            <a:chOff x="234" y="1104"/>
            <a:chExt cx="5350" cy="3015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234" y="1104"/>
              <a:ext cx="5350" cy="2946"/>
              <a:chOff x="234" y="1104"/>
              <a:chExt cx="5350" cy="294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234" y="1104"/>
                <a:ext cx="5350" cy="2939"/>
                <a:chOff x="234" y="1142"/>
                <a:chExt cx="5350" cy="2939"/>
              </a:xfrm>
            </p:grpSpPr>
            <p:pic>
              <p:nvPicPr>
                <p:cNvPr id="20488" name="Picture 1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lum bright="-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1459" y="1142"/>
                  <a:ext cx="2772" cy="2939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sp>
              <p:nvSpPr>
                <p:cNvPr id="20489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234" y="1551"/>
                  <a:ext cx="1330" cy="21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600" i="1">
                      <a:solidFill>
                        <a:srgbClr val="000000"/>
                      </a:solidFill>
                    </a:rPr>
                    <a:t>Aspergillus fumigatus</a:t>
                  </a:r>
                </a:p>
              </p:txBody>
            </p:sp>
            <p:sp>
              <p:nvSpPr>
                <p:cNvPr id="2049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4244" y="1544"/>
                  <a:ext cx="1080" cy="21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600" i="1">
                      <a:solidFill>
                        <a:srgbClr val="000000"/>
                      </a:solidFill>
                    </a:rPr>
                    <a:t>Aspergilus flavus</a:t>
                  </a:r>
                </a:p>
              </p:txBody>
            </p:sp>
            <p:sp>
              <p:nvSpPr>
                <p:cNvPr id="2049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315" y="2636"/>
                  <a:ext cx="934" cy="23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600" i="1">
                      <a:solidFill>
                        <a:srgbClr val="000000"/>
                      </a:solidFill>
                    </a:rPr>
                    <a:t>Penicillium</a:t>
                  </a:r>
                  <a:r>
                    <a:rPr lang="en-US" sz="1600">
                      <a:solidFill>
                        <a:srgbClr val="000000"/>
                      </a:solidFill>
                    </a:rPr>
                    <a:t> sp</a:t>
                  </a:r>
                  <a:r>
                    <a:rPr lang="en-US">
                      <a:solidFill>
                        <a:srgbClr val="000000"/>
                      </a:solidFill>
                    </a:rPr>
                    <a:t>.</a:t>
                  </a:r>
                </a:p>
              </p:txBody>
            </p:sp>
            <p:sp>
              <p:nvSpPr>
                <p:cNvPr id="2049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267" y="2696"/>
                  <a:ext cx="903" cy="21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600" i="1">
                      <a:solidFill>
                        <a:srgbClr val="000000"/>
                      </a:solidFill>
                    </a:rPr>
                    <a:t>Curvularia</a:t>
                  </a:r>
                  <a:r>
                    <a:rPr lang="en-US" sz="1600">
                      <a:solidFill>
                        <a:srgbClr val="000000"/>
                      </a:solidFill>
                    </a:rPr>
                    <a:t> sp.</a:t>
                  </a:r>
                </a:p>
              </p:txBody>
            </p:sp>
            <p:sp>
              <p:nvSpPr>
                <p:cNvPr id="2049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77" y="3557"/>
                  <a:ext cx="1155" cy="23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600" i="1">
                      <a:solidFill>
                        <a:srgbClr val="000000"/>
                      </a:solidFill>
                    </a:rPr>
                    <a:t>Scopulariopsis</a:t>
                  </a:r>
                  <a:r>
                    <a:rPr lang="en-US" sz="1600">
                      <a:solidFill>
                        <a:srgbClr val="000000"/>
                      </a:solidFill>
                    </a:rPr>
                    <a:t> sp</a:t>
                  </a:r>
                  <a:r>
                    <a:rPr lang="en-US">
                      <a:solidFill>
                        <a:srgbClr val="000000"/>
                      </a:solidFill>
                    </a:rPr>
                    <a:t>.</a:t>
                  </a:r>
                </a:p>
              </p:txBody>
            </p:sp>
            <p:sp>
              <p:nvSpPr>
                <p:cNvPr id="2049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077" y="3646"/>
                  <a:ext cx="1507" cy="21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600" i="1">
                      <a:solidFill>
                        <a:srgbClr val="000000"/>
                      </a:solidFill>
                    </a:rPr>
                    <a:t>Histoplasma capsulatum</a:t>
                  </a:r>
                </a:p>
              </p:txBody>
            </p:sp>
          </p:grpSp>
          <p:pic>
            <p:nvPicPr>
              <p:cNvPr id="20487" name="Picture 11" descr="C:\Documents and Settings\suvarna.arun\Desktop\New Folder\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1104" y="3984"/>
                <a:ext cx="1440" cy="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485" name="Rectangle 14"/>
            <p:cNvSpPr>
              <a:spLocks noChangeArrowheads="1"/>
            </p:cNvSpPr>
            <p:nvPr/>
          </p:nvSpPr>
          <p:spPr bwMode="auto">
            <a:xfrm>
              <a:off x="1206" y="3984"/>
              <a:ext cx="215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/>
                <a:t>Copyright © 2011 Wolters Kluwer Health | Lippincott Williams &amp; Wilkins 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Fungi:  Yeasts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pPr marL="279400" indent="-279400" eaLnBrk="1" hangingPunct="1">
              <a:lnSpc>
                <a:spcPct val="120000"/>
              </a:lnSpc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Yeasts are </a:t>
            </a:r>
            <a:r>
              <a:rPr lang="en-US" dirty="0" err="1" smtClean="0"/>
              <a:t>eucaryotic</a:t>
            </a:r>
            <a:r>
              <a:rPr lang="en-US" dirty="0" smtClean="0"/>
              <a:t>, unicellular organisms that lack mycelia.</a:t>
            </a:r>
          </a:p>
          <a:p>
            <a:pPr marL="279400" indent="-279400" eaLnBrk="1" hangingPunct="1">
              <a:lnSpc>
                <a:spcPct val="120000"/>
              </a:lnSpc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Individual yeast cells, also referred to as </a:t>
            </a:r>
            <a:r>
              <a:rPr lang="en-US" i="1" dirty="0" err="1" smtClean="0"/>
              <a:t>blastospores</a:t>
            </a:r>
            <a:r>
              <a:rPr lang="en-US" dirty="0" smtClean="0"/>
              <a:t> or </a:t>
            </a:r>
            <a:r>
              <a:rPr lang="en-US" i="1" dirty="0" err="1" smtClean="0"/>
              <a:t>blastoconidia</a:t>
            </a:r>
            <a:r>
              <a:rPr lang="en-US" dirty="0" smtClean="0"/>
              <a:t>, can only be observed using a microscope.</a:t>
            </a:r>
          </a:p>
          <a:p>
            <a:pPr marL="279400" indent="-279400">
              <a:lnSpc>
                <a:spcPct val="120000"/>
              </a:lnSpc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Yeasts usually reproduce by budding, but occasionally by a type of spore formation.</a:t>
            </a:r>
          </a:p>
          <a:p>
            <a:pPr marL="279400" indent="-279400">
              <a:lnSpc>
                <a:spcPct val="120000"/>
              </a:lnSpc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A string of elongated buds is known as a </a:t>
            </a:r>
            <a:r>
              <a:rPr lang="en-US" i="1" dirty="0" err="1" smtClean="0"/>
              <a:t>pseudohypha</a:t>
            </a:r>
            <a:r>
              <a:rPr lang="en-US" dirty="0" smtClean="0"/>
              <a:t> (not really a </a:t>
            </a:r>
            <a:r>
              <a:rPr lang="en-US" dirty="0" err="1" smtClean="0"/>
              <a:t>hypha</a:t>
            </a:r>
            <a:r>
              <a:rPr lang="en-US" dirty="0" smtClean="0"/>
              <a:t>).</a:t>
            </a:r>
          </a:p>
          <a:p>
            <a:pPr marL="279400" indent="-279400">
              <a:lnSpc>
                <a:spcPct val="120000"/>
              </a:lnSpc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Some yeasts produce thick-walled, spore-like structures called </a:t>
            </a:r>
            <a:r>
              <a:rPr lang="en-US" dirty="0" err="1" smtClean="0"/>
              <a:t>chlamydospores</a:t>
            </a:r>
            <a:r>
              <a:rPr lang="en-US" dirty="0" smtClean="0"/>
              <a:t> (or </a:t>
            </a:r>
            <a:r>
              <a:rPr lang="en-US" dirty="0" err="1" smtClean="0"/>
              <a:t>chlamydoconidia</a:t>
            </a:r>
            <a:r>
              <a:rPr lang="en-US" dirty="0" smtClean="0"/>
              <a:t>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838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smtClean="0">
                <a:solidFill>
                  <a:srgbClr val="990000"/>
                </a:solidFill>
              </a:rPr>
              <a:t>Gram-Stained Clinical Specimen Containing Budding Yeast Cells</a:t>
            </a:r>
          </a:p>
        </p:txBody>
      </p:sp>
      <p:pic>
        <p:nvPicPr>
          <p:cNvPr id="23555" name="Picture 4" descr="C:\Documents and Settings\suvarna.arun\Desktop\New Folder\Figure_5.8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286000"/>
            <a:ext cx="54864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838200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smtClean="0">
                <a:solidFill>
                  <a:srgbClr val="990000"/>
                </a:solidFill>
              </a:rPr>
              <a:t>Microscopic Appearance of</a:t>
            </a:r>
            <a:r>
              <a:rPr lang="en-US" sz="3600" i="1" smtClean="0">
                <a:solidFill>
                  <a:srgbClr val="990000"/>
                </a:solidFill>
              </a:rPr>
              <a:t> the Yeast</a:t>
            </a:r>
            <a:br>
              <a:rPr lang="en-US" sz="3600" i="1" smtClean="0">
                <a:solidFill>
                  <a:srgbClr val="990000"/>
                </a:solidFill>
              </a:rPr>
            </a:br>
            <a:r>
              <a:rPr lang="en-US" sz="3600" i="1" smtClean="0">
                <a:solidFill>
                  <a:srgbClr val="990000"/>
                </a:solidFill>
              </a:rPr>
              <a:t>Candida albicans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3263" y="2743200"/>
            <a:ext cx="4249737" cy="267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000000"/>
                </a:solidFill>
              </a:rPr>
              <a:t>A = Chlamydospores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000000"/>
                </a:solidFill>
              </a:rPr>
              <a:t>B = Pseudohyphae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000000"/>
                </a:solidFill>
              </a:rPr>
              <a:t>C = Budding yeast cells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000000"/>
                </a:solidFill>
              </a:rPr>
              <a:t>       (blastospores)</a:t>
            </a:r>
          </a:p>
        </p:txBody>
      </p:sp>
      <p:pic>
        <p:nvPicPr>
          <p:cNvPr id="24580" name="Picture 5" descr="C:\Documents and Settings\suvarna.arun\Desktop\New Folder\Figure_5.9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2057400"/>
            <a:ext cx="352425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Chapter 5 Outline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 marL="279400" indent="-279400" eaLnBrk="1" hangingPunct="1">
              <a:spcBef>
                <a:spcPts val="1500"/>
              </a:spcBef>
              <a:buClr>
                <a:srgbClr val="CC99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Introduction</a:t>
            </a:r>
          </a:p>
          <a:p>
            <a:pPr marL="279400" indent="-279400" eaLnBrk="1" hangingPunct="1">
              <a:spcBef>
                <a:spcPts val="1500"/>
              </a:spcBef>
              <a:buClr>
                <a:srgbClr val="CC99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Algae</a:t>
            </a:r>
          </a:p>
          <a:p>
            <a:pPr marL="860425" lvl="1" indent="-403225" eaLnBrk="1" hangingPunct="1">
              <a:spcBef>
                <a:spcPts val="1500"/>
              </a:spcBef>
              <a:buClr>
                <a:srgbClr val="CC99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Characteristics and Classification</a:t>
            </a:r>
          </a:p>
          <a:p>
            <a:pPr marL="860425" lvl="1" indent="-403225" eaLnBrk="1" hangingPunct="1">
              <a:spcBef>
                <a:spcPts val="1500"/>
              </a:spcBef>
              <a:buClr>
                <a:srgbClr val="CC99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Medical Significance</a:t>
            </a:r>
          </a:p>
          <a:p>
            <a:pPr marL="279400" indent="-279400" eaLnBrk="1" hangingPunct="1">
              <a:spcBef>
                <a:spcPts val="1500"/>
              </a:spcBef>
              <a:buClr>
                <a:srgbClr val="CC99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Protozoa</a:t>
            </a:r>
          </a:p>
          <a:p>
            <a:pPr marL="860425" lvl="1" indent="-403225" eaLnBrk="1" hangingPunct="1">
              <a:spcBef>
                <a:spcPts val="1500"/>
              </a:spcBef>
              <a:buClr>
                <a:srgbClr val="CC99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Characteristics</a:t>
            </a:r>
          </a:p>
          <a:p>
            <a:pPr marL="860425" lvl="1" indent="-403225" eaLnBrk="1" hangingPunct="1">
              <a:spcBef>
                <a:spcPts val="1500"/>
              </a:spcBef>
              <a:buClr>
                <a:srgbClr val="CC99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Classification and Medical Significance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sz="half" idx="2"/>
            <p:custDataLst>
              <p:tags r:id="rId3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 marL="279400" indent="-279400" eaLnBrk="1" hangingPunct="1">
              <a:spcBef>
                <a:spcPts val="15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Fungi</a:t>
            </a:r>
          </a:p>
          <a:p>
            <a:pPr marL="860425" lvl="1" indent="-403225" eaLnBrk="1" hangingPunct="1">
              <a:spcBef>
                <a:spcPts val="1500"/>
              </a:spcBef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Characteristics</a:t>
            </a:r>
          </a:p>
          <a:p>
            <a:pPr marL="860425" lvl="1" indent="-403225" eaLnBrk="1" hangingPunct="1">
              <a:spcBef>
                <a:spcPts val="1500"/>
              </a:spcBef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Classification</a:t>
            </a:r>
          </a:p>
          <a:p>
            <a:pPr marL="860425" lvl="1" indent="-403225" eaLnBrk="1" hangingPunct="1">
              <a:spcBef>
                <a:spcPts val="1500"/>
              </a:spcBef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Medical Significance</a:t>
            </a:r>
          </a:p>
          <a:p>
            <a:pPr marL="279400" indent="-279400" eaLnBrk="1" hangingPunct="1">
              <a:spcBef>
                <a:spcPts val="15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Lichens</a:t>
            </a:r>
          </a:p>
          <a:p>
            <a:pPr marL="279400" indent="-279400" eaLnBrk="1" hangingPunct="1">
              <a:spcBef>
                <a:spcPts val="15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Slime Moulds</a:t>
            </a:r>
          </a:p>
          <a:p>
            <a:pPr marL="279400" indent="-279400" eaLnBrk="1" hangingPunct="1">
              <a:spcBef>
                <a:spcPts val="15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Fungi:  Yeasts, cont.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3352800"/>
            <a:ext cx="8153400" cy="2773363"/>
          </a:xfrm>
        </p:spPr>
        <p:txBody>
          <a:bodyPr>
            <a:normAutofit fontScale="92500"/>
          </a:bodyPr>
          <a:lstStyle/>
          <a:p>
            <a:pPr marL="279400" indent="-279400" eaLnBrk="1" hangingPunct="1"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Yeasts are found in soil and water and on the skins of many fruits and vegetables.</a:t>
            </a:r>
          </a:p>
          <a:p>
            <a:pPr marL="860425" lvl="1" indent="-403225" eaLnBrk="1" hangingPunct="1"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Yeasts have been used for centuries to make wine and beer.</a:t>
            </a:r>
          </a:p>
          <a:p>
            <a:pPr marL="860425" lvl="1" indent="-403225" eaLnBrk="1" hangingPunct="1"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i="1" dirty="0" err="1" smtClean="0"/>
              <a:t>Saccharomyces</a:t>
            </a:r>
            <a:r>
              <a:rPr lang="en-US" i="1" dirty="0" smtClean="0"/>
              <a:t> </a:t>
            </a:r>
            <a:r>
              <a:rPr lang="en-US" i="1" dirty="0" err="1" smtClean="0"/>
              <a:t>cerevisiae</a:t>
            </a:r>
            <a:r>
              <a:rPr lang="en-US" dirty="0" smtClean="0"/>
              <a:t> is a yeast used in baking.</a:t>
            </a:r>
          </a:p>
          <a:p>
            <a:pPr marL="860425" lvl="1" indent="-403225" eaLnBrk="1" hangingPunct="1"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i="1" dirty="0" smtClean="0"/>
              <a:t>Candida </a:t>
            </a:r>
            <a:r>
              <a:rPr lang="en-US" i="1" dirty="0" err="1" smtClean="0"/>
              <a:t>albicans</a:t>
            </a:r>
            <a:r>
              <a:rPr lang="en-US" dirty="0" smtClean="0"/>
              <a:t> is the yeast most frequently isolated from human clinical specimens, and is also the fungus most frequently isolated from human clinical specimens.</a:t>
            </a:r>
          </a:p>
        </p:txBody>
      </p:sp>
      <p:pic>
        <p:nvPicPr>
          <p:cNvPr id="5" name="Content Placeholder 4" descr="C:\Documents and Settings\suvarna.arun\Desktop\New Folder\Figure_5.10.jpg"/>
          <p:cNvPicPr>
            <a:picLocks noGrp="1" noChangeAspect="1" noChangeArrowheads="1"/>
          </p:cNvPicPr>
          <p:nvPr>
            <p:ph sz="half" idx="2"/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1219200"/>
            <a:ext cx="2971800" cy="209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609600" y="2133600"/>
            <a:ext cx="3652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Colonies of </a:t>
            </a:r>
            <a:r>
              <a:rPr lang="en-US" i="1" dirty="0" smtClean="0"/>
              <a:t>C. </a:t>
            </a:r>
            <a:r>
              <a:rPr lang="en-US" i="1" dirty="0" err="1" smtClean="0"/>
              <a:t>albicans</a:t>
            </a:r>
            <a:r>
              <a:rPr lang="en-US" dirty="0" smtClean="0"/>
              <a:t> on Blood Agar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Fungi:  Yeasts, cont.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343400" cy="4525963"/>
          </a:xfrm>
        </p:spPr>
        <p:txBody>
          <a:bodyPr>
            <a:normAutofit lnSpcReduction="10000"/>
          </a:bodyPr>
          <a:lstStyle/>
          <a:p>
            <a:pPr marL="279400" indent="-279400" eaLnBrk="1" hangingPunct="1"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Yeast colonies may be difficult to distinguish from bacterial colonies.</a:t>
            </a:r>
          </a:p>
          <a:p>
            <a:pPr marL="860425" lvl="1" indent="-403225" eaLnBrk="1" hangingPunct="1"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A simple wet mount can be used to differentiate yeast colonies from bacterial colonies.</a:t>
            </a:r>
          </a:p>
          <a:p>
            <a:pPr marL="1203325" lvl="2" eaLnBrk="1" hangingPunct="1"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Yeasts are larger than bacteria and are usually oval-shaped.</a:t>
            </a:r>
          </a:p>
          <a:p>
            <a:pPr marL="1203325" lvl="2" eaLnBrk="1" hangingPunct="1"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Yeasts are often observed in the process of budding.</a:t>
            </a:r>
          </a:p>
          <a:p>
            <a:pPr marL="1203325" lvl="2" eaLnBrk="1" hangingPunct="1"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Bacteria do not bud.</a:t>
            </a:r>
          </a:p>
          <a:p>
            <a:pPr marL="279400" indent="-2794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dirty="0" smtClean="0"/>
          </a:p>
        </p:txBody>
      </p:sp>
      <p:pic>
        <p:nvPicPr>
          <p:cNvPr id="5" name="Content Placeholder 4" descr="C:\Documents and Settings\suvarna.arun\Desktop\New Folder\Figure_5.11.jpg"/>
          <p:cNvPicPr>
            <a:picLocks noGrp="1" noChangeAspect="1" noChangeArrowheads="1"/>
          </p:cNvPicPr>
          <p:nvPr>
            <p:ph sz="half" idx="2"/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2330677"/>
            <a:ext cx="4038600" cy="306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4800600" y="1371600"/>
            <a:ext cx="365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Gram-Stained Clinical Specimen Containing Yeasts, Bacteria, and White Blood Cells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Fungi:  Moulds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pPr marL="279400" indent="-279400" eaLnBrk="1" hangingPunct="1">
              <a:lnSpc>
                <a:spcPct val="120000"/>
              </a:lnSpc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Often spelled “molds.”</a:t>
            </a:r>
          </a:p>
          <a:p>
            <a:pPr marL="279400" indent="-279400" eaLnBrk="1" hangingPunct="1">
              <a:lnSpc>
                <a:spcPct val="120000"/>
              </a:lnSpc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Moulds are often seen in water and soil and growing on food.</a:t>
            </a:r>
          </a:p>
          <a:p>
            <a:pPr marL="279400" indent="-279400">
              <a:lnSpc>
                <a:spcPct val="120000"/>
              </a:lnSpc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Moulds produce cytoplasmic filaments called </a:t>
            </a:r>
            <a:r>
              <a:rPr lang="en-US" dirty="0" err="1" smtClean="0"/>
              <a:t>hyphae</a:t>
            </a:r>
            <a:r>
              <a:rPr lang="en-US" dirty="0" smtClean="0"/>
              <a:t>.</a:t>
            </a:r>
          </a:p>
          <a:p>
            <a:pPr marL="860425" lvl="1" indent="-403225">
              <a:lnSpc>
                <a:spcPct val="120000"/>
              </a:lnSpc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i="1" dirty="0" smtClean="0"/>
              <a:t>Aerial </a:t>
            </a:r>
            <a:r>
              <a:rPr lang="en-US" i="1" dirty="0" err="1" smtClean="0"/>
              <a:t>hyphae</a:t>
            </a:r>
            <a:r>
              <a:rPr lang="en-US" dirty="0" smtClean="0"/>
              <a:t> extend above the surface of whatever the mould is growing on.</a:t>
            </a:r>
          </a:p>
          <a:p>
            <a:pPr marL="860425" lvl="1" indent="-403225">
              <a:lnSpc>
                <a:spcPct val="120000"/>
              </a:lnSpc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i="1" dirty="0" smtClean="0"/>
              <a:t>Vegetative </a:t>
            </a:r>
            <a:r>
              <a:rPr lang="en-US" i="1" dirty="0" err="1" smtClean="0"/>
              <a:t>hyphae</a:t>
            </a:r>
            <a:r>
              <a:rPr lang="en-US" i="1" dirty="0" smtClean="0"/>
              <a:t> </a:t>
            </a:r>
            <a:r>
              <a:rPr lang="en-US" dirty="0" smtClean="0"/>
              <a:t>grow beneath the surface.</a:t>
            </a:r>
          </a:p>
          <a:p>
            <a:pPr marL="279400" indent="-279400">
              <a:lnSpc>
                <a:spcPct val="120000"/>
              </a:lnSpc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Reproduction is by spore formation, either sexually or asexually, on the aerial </a:t>
            </a:r>
            <a:r>
              <a:rPr lang="en-US" dirty="0" err="1" smtClean="0"/>
              <a:t>hyphae</a:t>
            </a:r>
            <a:r>
              <a:rPr lang="en-US" dirty="0" smtClean="0"/>
              <a:t> (also known as reproductive </a:t>
            </a:r>
            <a:r>
              <a:rPr lang="en-US" dirty="0" err="1" smtClean="0"/>
              <a:t>hyphae</a:t>
            </a:r>
            <a:r>
              <a:rPr lang="en-US" dirty="0" smtClean="0"/>
              <a:t>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Fungi:  Moulds, cont.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279400" indent="-279400" eaLnBrk="1" hangingPunct="1"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Moulds have great commercial importance.</a:t>
            </a:r>
          </a:p>
          <a:p>
            <a:pPr marL="860425" lvl="1" indent="-403225" eaLnBrk="1" hangingPunct="1"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Some produce antibiotics.</a:t>
            </a:r>
          </a:p>
          <a:p>
            <a:pPr marL="1203325" lvl="2" eaLnBrk="1" hangingPunct="1"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Examples:</a:t>
            </a:r>
            <a:r>
              <a:rPr lang="en-US" i="1" dirty="0" smtClean="0"/>
              <a:t> </a:t>
            </a:r>
            <a:r>
              <a:rPr lang="en-US" i="1" dirty="0" err="1" smtClean="0"/>
              <a:t>Penicillium</a:t>
            </a:r>
            <a:r>
              <a:rPr lang="en-US" dirty="0" smtClean="0"/>
              <a:t> and </a:t>
            </a:r>
            <a:r>
              <a:rPr lang="en-US" i="1" dirty="0" err="1" smtClean="0"/>
              <a:t>Cephalosporium</a:t>
            </a:r>
            <a:endParaRPr lang="en-US" i="1" dirty="0" smtClean="0"/>
          </a:p>
          <a:p>
            <a:pPr marL="860425" lvl="1" indent="-403225" eaLnBrk="1" hangingPunct="1"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Some moulds are used to produce large quantities of enzymes that are used commercially. </a:t>
            </a:r>
          </a:p>
          <a:p>
            <a:pPr marL="860425" lvl="1" indent="-403225" eaLnBrk="1" hangingPunct="1"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The flavor of cheeses like bleu cheese, Roquefort, camembert, and limburger are due to moulds that grow in them.</a:t>
            </a:r>
          </a:p>
          <a:p>
            <a:pPr marL="279400" indent="-2794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dirty="0" smtClean="0"/>
          </a:p>
          <a:p>
            <a:pPr marL="279400" indent="-2794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Fungi: Fleshy Fungi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marL="279400" indent="-279400" eaLnBrk="1" hangingPunct="1"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Include mushrooms, toadstools, puffballs and bracket fungi</a:t>
            </a:r>
          </a:p>
          <a:p>
            <a:pPr marL="279400" indent="-279400" eaLnBrk="1" hangingPunct="1"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Consist of a network of filaments or strands (the mycelium) that grows in soil or on rotting logs</a:t>
            </a:r>
          </a:p>
          <a:p>
            <a:pPr marL="279400" indent="-279400" eaLnBrk="1" hangingPunct="1"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The fruiting body that grows above the ground forms and releases spores</a:t>
            </a:r>
          </a:p>
          <a:p>
            <a:pPr marL="279400" indent="-279400" eaLnBrk="1" hangingPunct="1"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Some mushrooms are edible; some are extremely toxic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Fungi - </a:t>
            </a:r>
            <a:r>
              <a:rPr lang="en-US" smtClean="0">
                <a:solidFill>
                  <a:srgbClr val="990000"/>
                </a:solidFill>
              </a:rPr>
              <a:t>Medical Significance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 marL="279400" indent="-279400" eaLnBrk="1" hangingPunct="1">
              <a:lnSpc>
                <a:spcPct val="110000"/>
              </a:lnSpc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A variety of fungi including yeasts, moulds, and some fleshy fungi, are of medical, veterinary and agricultural importance because of the diseases they cause in humans, animals, and plants.</a:t>
            </a:r>
          </a:p>
          <a:p>
            <a:pPr marL="279400" indent="-279400" eaLnBrk="1" hangingPunct="1">
              <a:lnSpc>
                <a:spcPct val="110000"/>
              </a:lnSpc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The infectious diseases of humans and animals that are caused by moulds are called </a:t>
            </a:r>
            <a:r>
              <a:rPr lang="en-US" i="1" dirty="0" smtClean="0"/>
              <a:t>mycoses</a:t>
            </a:r>
            <a:r>
              <a:rPr lang="en-US" dirty="0" smtClean="0"/>
              <a:t>.</a:t>
            </a:r>
          </a:p>
          <a:p>
            <a:pPr marL="279400" indent="-279400" eaLnBrk="1" hangingPunct="1">
              <a:lnSpc>
                <a:spcPct val="110000"/>
              </a:lnSpc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Fungal infections of humans are categorized as superficial, </a:t>
            </a:r>
            <a:r>
              <a:rPr lang="en-US" dirty="0" err="1" smtClean="0"/>
              <a:t>cutaneous</a:t>
            </a:r>
            <a:r>
              <a:rPr lang="en-US" dirty="0" smtClean="0"/>
              <a:t>, subcutaneous, and systemic mycoses.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smtClean="0">
                <a:solidFill>
                  <a:srgbClr val="990000"/>
                </a:solidFill>
              </a:rPr>
              <a:t>Superficial and Cutaneous Mycoses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 marL="279400" indent="-279400" eaLnBrk="1" hangingPunct="1">
              <a:lnSpc>
                <a:spcPct val="120000"/>
              </a:lnSpc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i="1" dirty="0" smtClean="0"/>
              <a:t>Superficial mycoses</a:t>
            </a:r>
            <a:r>
              <a:rPr lang="en-US" sz="2800" dirty="0" smtClean="0"/>
              <a:t> are fungal infections of the outermost areas of the human body – hair, nails and epidermis.</a:t>
            </a:r>
          </a:p>
          <a:p>
            <a:pPr marL="279400" indent="-279400">
              <a:lnSpc>
                <a:spcPct val="120000"/>
              </a:lnSpc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i="1" dirty="0"/>
              <a:t>Cutaneous mycoses</a:t>
            </a:r>
            <a:r>
              <a:rPr lang="en-US" sz="2800" dirty="0"/>
              <a:t> are fungal infections of the living layer of the skin, the dermis. </a:t>
            </a:r>
          </a:p>
          <a:p>
            <a:pPr marL="860425" lvl="1" indent="-403225">
              <a:lnSpc>
                <a:spcPct val="120000"/>
              </a:lnSpc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/>
              <a:t>A group of moulds collectively referred to as </a:t>
            </a:r>
            <a:r>
              <a:rPr lang="en-US" sz="2400" i="1" dirty="0" err="1"/>
              <a:t>dermatophytes</a:t>
            </a:r>
            <a:r>
              <a:rPr lang="en-US" sz="2400" dirty="0"/>
              <a:t> cause </a:t>
            </a:r>
            <a:r>
              <a:rPr lang="en-US" sz="2400" dirty="0" err="1"/>
              <a:t>tinea</a:t>
            </a:r>
            <a:r>
              <a:rPr lang="en-US" sz="2400" dirty="0"/>
              <a:t> (“ringworm”) infections.</a:t>
            </a:r>
          </a:p>
          <a:p>
            <a:pPr marL="860425" lvl="1" indent="-403225">
              <a:lnSpc>
                <a:spcPct val="120000"/>
              </a:lnSpc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/>
              <a:t>Note that “ringworm” infections have nothing to do with worms.</a:t>
            </a:r>
          </a:p>
          <a:p>
            <a:pPr marL="860425" lvl="1" indent="-403225">
              <a:lnSpc>
                <a:spcPct val="120000"/>
              </a:lnSpc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/>
              <a:t>The yeast, </a:t>
            </a:r>
            <a:r>
              <a:rPr lang="en-US" sz="2400" i="1" dirty="0"/>
              <a:t>Candida </a:t>
            </a:r>
            <a:r>
              <a:rPr lang="en-US" sz="2400" i="1" dirty="0" err="1"/>
              <a:t>albicans</a:t>
            </a:r>
            <a:r>
              <a:rPr lang="en-US" sz="2400" dirty="0"/>
              <a:t>, can also cause cutaneous, oral, and vaginal infections.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smtClean="0">
                <a:solidFill>
                  <a:srgbClr val="990000"/>
                </a:solidFill>
              </a:rPr>
              <a:t>Subcutaneous and Systemic Mycoses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pPr marL="279400" indent="-279400" eaLnBrk="1" hangingPunct="1">
              <a:lnSpc>
                <a:spcPct val="120000"/>
              </a:lnSpc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Subcutaneous and systemic mycoses are more severe types of fungal infections.</a:t>
            </a:r>
          </a:p>
          <a:p>
            <a:pPr marL="279400" indent="-279400" eaLnBrk="1" hangingPunct="1">
              <a:lnSpc>
                <a:spcPct val="120000"/>
              </a:lnSpc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Subcutaneous mycoses are fungal infections of the dermis and underlying tissues. Example: Madura foot.</a:t>
            </a:r>
          </a:p>
          <a:p>
            <a:pPr marL="279400" indent="-279400">
              <a:lnSpc>
                <a:spcPct val="120000"/>
              </a:lnSpc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Systemic mycoses are fungal infections of the internal organs of the body.</a:t>
            </a:r>
          </a:p>
          <a:p>
            <a:pPr marL="860425" lvl="1" indent="-403225">
              <a:lnSpc>
                <a:spcPct val="120000"/>
              </a:lnSpc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Spores of some pathogenic fungi may be inhaled with dust from contaminated soil or dried bird or bat feces. They may also enter through wounds of the hands and feet.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smtClean="0">
                <a:solidFill>
                  <a:srgbClr val="990000"/>
                </a:solidFill>
              </a:rPr>
              <a:t>Subcutaneous and Systemic Mycoses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7500" lnSpcReduction="20000"/>
          </a:bodyPr>
          <a:lstStyle/>
          <a:p>
            <a:pPr marL="279400" indent="-279400" eaLnBrk="1" hangingPunct="1">
              <a:lnSpc>
                <a:spcPct val="120000"/>
              </a:lnSpc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Examples of deep-seated pulmonary infections include </a:t>
            </a:r>
            <a:r>
              <a:rPr lang="en-US" dirty="0" err="1" smtClean="0"/>
              <a:t>blastomycosis</a:t>
            </a:r>
            <a:r>
              <a:rPr lang="en-US" dirty="0" smtClean="0"/>
              <a:t>, </a:t>
            </a:r>
            <a:r>
              <a:rPr lang="en-US" dirty="0" err="1" smtClean="0"/>
              <a:t>coccidioidomycosis</a:t>
            </a:r>
            <a:r>
              <a:rPr lang="en-US" dirty="0" smtClean="0"/>
              <a:t>, </a:t>
            </a:r>
            <a:r>
              <a:rPr lang="en-US" dirty="0" err="1" smtClean="0"/>
              <a:t>cryptococcosis</a:t>
            </a:r>
            <a:r>
              <a:rPr lang="en-US" dirty="0" smtClean="0"/>
              <a:t>, and </a:t>
            </a:r>
            <a:r>
              <a:rPr lang="en-US" dirty="0" err="1" smtClean="0"/>
              <a:t>histoplasmosis</a:t>
            </a:r>
            <a:r>
              <a:rPr lang="en-US" dirty="0" smtClean="0"/>
              <a:t>.</a:t>
            </a:r>
          </a:p>
          <a:p>
            <a:pPr marL="279400" indent="-279400" eaLnBrk="1" hangingPunct="1">
              <a:lnSpc>
                <a:spcPct val="120000"/>
              </a:lnSpc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Inhalation of common bread moulds like </a:t>
            </a:r>
            <a:r>
              <a:rPr lang="en-US" i="1" dirty="0" err="1" smtClean="0"/>
              <a:t>Rhizopus</a:t>
            </a:r>
            <a:r>
              <a:rPr lang="en-US" dirty="0" smtClean="0"/>
              <a:t> and </a:t>
            </a:r>
            <a:r>
              <a:rPr lang="en-US" i="1" dirty="0" err="1" smtClean="0"/>
              <a:t>Mucor</a:t>
            </a:r>
            <a:r>
              <a:rPr lang="en-US" dirty="0" smtClean="0"/>
              <a:t> spp. can cause disease and even death in </a:t>
            </a:r>
            <a:r>
              <a:rPr lang="en-US" dirty="0" err="1" smtClean="0"/>
              <a:t>immunosuppressed</a:t>
            </a:r>
            <a:r>
              <a:rPr lang="en-US" dirty="0" smtClean="0"/>
              <a:t> patients.</a:t>
            </a:r>
          </a:p>
          <a:p>
            <a:pPr marL="279400" indent="-279400">
              <a:lnSpc>
                <a:spcPct val="120000"/>
              </a:lnSpc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Diagnosis of mycoses is accomplished by culture techniques and immunodiagnostic procedures.</a:t>
            </a:r>
          </a:p>
          <a:p>
            <a:pPr marL="860425" lvl="1" indent="-403225">
              <a:lnSpc>
                <a:spcPct val="120000"/>
              </a:lnSpc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Yeasts are identified using a series of biochemical tests.</a:t>
            </a:r>
          </a:p>
          <a:p>
            <a:pPr marL="860425" lvl="1" indent="-403225">
              <a:lnSpc>
                <a:spcPct val="120000"/>
              </a:lnSpc>
              <a:spcBef>
                <a:spcPts val="600"/>
              </a:spcBef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Moulds are identified using a combination of macroscopic and microscopic observations</a:t>
            </a:r>
            <a:r>
              <a:rPr lang="en-US" sz="3600" dirty="0" smtClean="0"/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smtClean="0">
                <a:solidFill>
                  <a:srgbClr val="990000"/>
                </a:solidFill>
              </a:rPr>
              <a:t>Dimorphic Fungi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279400" indent="-279400" eaLnBrk="1" hangingPunct="1">
              <a:lnSpc>
                <a:spcPct val="120000"/>
              </a:lnSpc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A few fungi, including some pathogens, can live as either yeasts or moulds, depending on growth conditions. </a:t>
            </a:r>
          </a:p>
          <a:p>
            <a:pPr marL="279400" indent="-279400" eaLnBrk="1" hangingPunct="1">
              <a:lnSpc>
                <a:spcPct val="120000"/>
              </a:lnSpc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This phenomenon is known as </a:t>
            </a:r>
            <a:r>
              <a:rPr lang="en-US" i="1" dirty="0" smtClean="0"/>
              <a:t>dimorphism</a:t>
            </a:r>
            <a:r>
              <a:rPr lang="en-US" dirty="0" smtClean="0"/>
              <a:t> and the fungi are called </a:t>
            </a:r>
            <a:r>
              <a:rPr lang="en-US" i="1" dirty="0" smtClean="0"/>
              <a:t>dimorphic fungi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>
                <a:solidFill>
                  <a:srgbClr val="990000"/>
                </a:solidFill>
              </a:rPr>
              <a:t>Algae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00" dirty="0" smtClean="0"/>
              <a:t>Characteristics and Classification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10000"/>
          </a:bodyPr>
          <a:lstStyle/>
          <a:p>
            <a:pPr marL="279400" indent="-279400" eaLnBrk="1" hangingPunct="1">
              <a:lnSpc>
                <a:spcPct val="110000"/>
              </a:lnSpc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>
                <a:latin typeface="Calibri" pitchFamily="34" charset="0"/>
              </a:rPr>
              <a:t>Algae are photosynthetic, </a:t>
            </a:r>
            <a:r>
              <a:rPr lang="en-US" dirty="0" err="1" smtClean="0">
                <a:latin typeface="Calibri" pitchFamily="34" charset="0"/>
              </a:rPr>
              <a:t>eucaryotic</a:t>
            </a:r>
            <a:r>
              <a:rPr lang="en-US" dirty="0" smtClean="0">
                <a:latin typeface="Calibri" pitchFamily="34" charset="0"/>
              </a:rPr>
              <a:t> organisms.</a:t>
            </a:r>
          </a:p>
          <a:p>
            <a:pPr marL="279400" indent="-279400" eaLnBrk="1" hangingPunct="1">
              <a:lnSpc>
                <a:spcPct val="110000"/>
              </a:lnSpc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>
                <a:latin typeface="Calibri" pitchFamily="34" charset="0"/>
              </a:rPr>
              <a:t>All algal cells consist of </a:t>
            </a:r>
            <a:r>
              <a:rPr lang="en-US" i="1" dirty="0" smtClean="0">
                <a:latin typeface="Calibri" pitchFamily="34" charset="0"/>
              </a:rPr>
              <a:t>cytoplasm</a:t>
            </a:r>
            <a:r>
              <a:rPr lang="en-US" dirty="0" smtClean="0">
                <a:latin typeface="Calibri" pitchFamily="34" charset="0"/>
              </a:rPr>
              <a:t>, a </a:t>
            </a:r>
            <a:r>
              <a:rPr lang="en-US" i="1" dirty="0" smtClean="0">
                <a:latin typeface="Calibri" pitchFamily="34" charset="0"/>
              </a:rPr>
              <a:t>cell wall</a:t>
            </a:r>
            <a:r>
              <a:rPr lang="en-US" dirty="0" smtClean="0">
                <a:latin typeface="Calibri" pitchFamily="34" charset="0"/>
              </a:rPr>
              <a:t> (usually), a </a:t>
            </a:r>
            <a:r>
              <a:rPr lang="en-US" i="1" dirty="0" smtClean="0">
                <a:latin typeface="Calibri" pitchFamily="34" charset="0"/>
              </a:rPr>
              <a:t>cell membrane</a:t>
            </a:r>
            <a:r>
              <a:rPr lang="en-US" dirty="0" smtClean="0">
                <a:latin typeface="Calibri" pitchFamily="34" charset="0"/>
              </a:rPr>
              <a:t>, a </a:t>
            </a:r>
            <a:r>
              <a:rPr lang="en-US" i="1" dirty="0" smtClean="0">
                <a:latin typeface="Calibri" pitchFamily="34" charset="0"/>
              </a:rPr>
              <a:t>nucleus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i="1" dirty="0" smtClean="0">
                <a:latin typeface="Calibri" pitchFamily="34" charset="0"/>
              </a:rPr>
              <a:t>plastids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i="1" dirty="0" err="1" smtClean="0">
                <a:latin typeface="Calibri" pitchFamily="34" charset="0"/>
              </a:rPr>
              <a:t>ribosomes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i="1" dirty="0" smtClean="0">
                <a:latin typeface="Calibri" pitchFamily="34" charset="0"/>
              </a:rPr>
              <a:t>mitochondria</a:t>
            </a:r>
            <a:r>
              <a:rPr lang="en-US" dirty="0" smtClean="0">
                <a:latin typeface="Calibri" pitchFamily="34" charset="0"/>
              </a:rPr>
              <a:t>, and </a:t>
            </a:r>
            <a:r>
              <a:rPr lang="en-US" i="1" dirty="0" smtClean="0">
                <a:latin typeface="Calibri" pitchFamily="34" charset="0"/>
              </a:rPr>
              <a:t>Golgi</a:t>
            </a:r>
            <a:r>
              <a:rPr lang="en-US" dirty="0" smtClean="0">
                <a:latin typeface="Calibri" pitchFamily="34" charset="0"/>
              </a:rPr>
              <a:t> bodies.</a:t>
            </a:r>
          </a:p>
          <a:p>
            <a:pPr marL="860425" lvl="1" indent="-403225" eaLnBrk="1" hangingPunct="1">
              <a:lnSpc>
                <a:spcPct val="110000"/>
              </a:lnSpc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>
                <a:latin typeface="Calibri" pitchFamily="34" charset="0"/>
              </a:rPr>
              <a:t>Some have a pellicle, a stigma, and/or flagella</a:t>
            </a:r>
          </a:p>
          <a:p>
            <a:pPr marL="279400" indent="-279400" eaLnBrk="1" hangingPunct="1">
              <a:lnSpc>
                <a:spcPct val="110000"/>
              </a:lnSpc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>
                <a:latin typeface="Calibri" pitchFamily="34" charset="0"/>
              </a:rPr>
              <a:t>Algae range in size from unicellular microorganisms </a:t>
            </a:r>
            <a:r>
              <a:rPr lang="en-US" sz="2400" dirty="0" smtClean="0">
                <a:latin typeface="Calibri" pitchFamily="34" charset="0"/>
              </a:rPr>
              <a:t>(e.g., diatoms) </a:t>
            </a:r>
            <a:r>
              <a:rPr lang="en-US" dirty="0" smtClean="0">
                <a:latin typeface="Calibri" pitchFamily="34" charset="0"/>
              </a:rPr>
              <a:t>to large, multi-cellular organisms </a:t>
            </a:r>
            <a:r>
              <a:rPr lang="en-US" sz="2400" dirty="0" smtClean="0">
                <a:latin typeface="Calibri" pitchFamily="34" charset="0"/>
              </a:rPr>
              <a:t>(e.g. seaweeds or kelp).</a:t>
            </a:r>
            <a:endParaRPr lang="en-US" dirty="0" smtClean="0">
              <a:latin typeface="Calibri" pitchFamily="34" charset="0"/>
            </a:endParaRPr>
          </a:p>
          <a:p>
            <a:pPr marL="279400" indent="-279400" eaLnBrk="1" hangingPunct="1">
              <a:lnSpc>
                <a:spcPct val="110000"/>
              </a:lnSpc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>
                <a:latin typeface="Calibri" pitchFamily="34" charset="0"/>
              </a:rPr>
              <a:t>Algae produce energy by photosynthesis.</a:t>
            </a:r>
          </a:p>
          <a:p>
            <a:pPr marL="860425" lvl="1" indent="-403225" eaLnBrk="1" hangingPunct="1">
              <a:lnSpc>
                <a:spcPct val="110000"/>
              </a:lnSpc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>
                <a:latin typeface="Calibri" pitchFamily="34" charset="0"/>
              </a:rPr>
              <a:t>Some may use organic nutrients.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smtClean="0">
                <a:solidFill>
                  <a:srgbClr val="990000"/>
                </a:solidFill>
              </a:rPr>
              <a:t>Dimorphic Fungi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460375" indent="-403225"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When grown </a:t>
            </a:r>
            <a:r>
              <a:rPr lang="en-US" i="1" dirty="0" smtClean="0"/>
              <a:t>in vitro</a:t>
            </a:r>
            <a:r>
              <a:rPr lang="en-US" dirty="0" smtClean="0"/>
              <a:t> at body temperature (37</a:t>
            </a:r>
            <a:r>
              <a:rPr lang="en-US" baseline="30000" dirty="0" smtClean="0"/>
              <a:t>o</a:t>
            </a:r>
            <a:r>
              <a:rPr lang="en-US" dirty="0" smtClean="0"/>
              <a:t>C), dimorphic fungi grow as yeasts and produce yeast colonies.</a:t>
            </a:r>
          </a:p>
          <a:p>
            <a:pPr marL="460375" indent="-403225"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When grown </a:t>
            </a:r>
            <a:r>
              <a:rPr lang="en-US" i="1" dirty="0" smtClean="0"/>
              <a:t>in vitro </a:t>
            </a:r>
            <a:r>
              <a:rPr lang="en-US" dirty="0" smtClean="0"/>
              <a:t>at room temperature (25</a:t>
            </a:r>
            <a:r>
              <a:rPr lang="en-US" baseline="30000" dirty="0" smtClean="0"/>
              <a:t>o</a:t>
            </a:r>
            <a:r>
              <a:rPr lang="en-US" dirty="0" smtClean="0"/>
              <a:t>C), dimorphic fungi exist as moulds, producing mould colonies.</a:t>
            </a:r>
          </a:p>
          <a:p>
            <a:pPr marL="460375" indent="-403225"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i="1" dirty="0" smtClean="0"/>
              <a:t>In vivo</a:t>
            </a:r>
            <a:r>
              <a:rPr lang="en-US" dirty="0" smtClean="0"/>
              <a:t>, dimorphic fungi exist as yeasts.</a:t>
            </a:r>
          </a:p>
          <a:p>
            <a:pPr marL="279400" indent="-2794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Dimorphic Fungi, cont.	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905000"/>
            <a:ext cx="4724400" cy="4114800"/>
          </a:xfrm>
        </p:spPr>
        <p:txBody>
          <a:bodyPr/>
          <a:lstStyle/>
          <a:p>
            <a:pPr marL="279400" indent="-279400" eaLnBrk="1" hangingPunct="1">
              <a:spcBef>
                <a:spcPts val="15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Dimorphic fungi that cause human diseases include:</a:t>
            </a:r>
          </a:p>
          <a:p>
            <a:pPr marL="860425" lvl="1" indent="-403225" eaLnBrk="1" hangingPunct="1">
              <a:spcBef>
                <a:spcPts val="1500"/>
              </a:spcBef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i="1" smtClean="0"/>
              <a:t>Histoplasma capsulatum</a:t>
            </a:r>
            <a:r>
              <a:rPr lang="en-US" sz="2000" smtClean="0"/>
              <a:t> (histoplasmosis) </a:t>
            </a:r>
          </a:p>
          <a:p>
            <a:pPr marL="860425" lvl="1" indent="-403225" eaLnBrk="1" hangingPunct="1">
              <a:spcBef>
                <a:spcPts val="1500"/>
              </a:spcBef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i="1" smtClean="0"/>
              <a:t>Sporothrix schenckii</a:t>
            </a:r>
            <a:r>
              <a:rPr lang="en-US" sz="2000" smtClean="0"/>
              <a:t> (sporotrichosis)</a:t>
            </a:r>
          </a:p>
          <a:p>
            <a:pPr marL="860425" lvl="1" indent="-403225" eaLnBrk="1" hangingPunct="1">
              <a:spcBef>
                <a:spcPts val="1500"/>
              </a:spcBef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i="1" smtClean="0"/>
              <a:t>Coccidioides immitis</a:t>
            </a:r>
            <a:r>
              <a:rPr lang="en-US" sz="2000" smtClean="0"/>
              <a:t> (coccidioidomycosis)</a:t>
            </a:r>
          </a:p>
          <a:p>
            <a:pPr marL="860425" lvl="1" indent="-403225" eaLnBrk="1" hangingPunct="1">
              <a:spcBef>
                <a:spcPts val="1500"/>
              </a:spcBef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i="1" smtClean="0"/>
              <a:t>Blastomyces dermatitidis</a:t>
            </a:r>
            <a:r>
              <a:rPr lang="en-US" sz="2000" smtClean="0"/>
              <a:t> (blastomycosis)</a:t>
            </a:r>
          </a:p>
        </p:txBody>
      </p:sp>
      <p:sp>
        <p:nvSpPr>
          <p:cNvPr id="43012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581400" y="3443288"/>
            <a:ext cx="652463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3013" name="Picture 7" descr="C:\Documents and Settings\suvarna.arun\Desktop\New Folder\Figure_5.13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3886200"/>
            <a:ext cx="2057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7" descr="C:\Documents and Settings\suvarna.arun\Desktop\New Folder\Figure_5.13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0600" y="1752600"/>
            <a:ext cx="2133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Lichens and Slime Moulds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/>
          </a:bodyPr>
          <a:lstStyle/>
          <a:p>
            <a:pPr marL="279400" indent="-279400" eaLnBrk="1" hangingPunct="1"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Lichens are observed as colored, often circular patches on tree trunks and rocks.</a:t>
            </a:r>
          </a:p>
          <a:p>
            <a:pPr marL="860425" lvl="1" indent="-403225" eaLnBrk="1" hangingPunct="1"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Lichens are composed of an alga and a fungus living in a </a:t>
            </a:r>
            <a:r>
              <a:rPr lang="en-US" dirty="0" err="1" smtClean="0"/>
              <a:t>mutualistic</a:t>
            </a:r>
            <a:r>
              <a:rPr lang="en-US" dirty="0" smtClean="0"/>
              <a:t> relationship.</a:t>
            </a:r>
          </a:p>
          <a:p>
            <a:pPr marL="860425" lvl="1" indent="-403225" eaLnBrk="1" hangingPunct="1"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Lichens are classified as </a:t>
            </a:r>
            <a:r>
              <a:rPr lang="en-US" dirty="0" err="1" smtClean="0"/>
              <a:t>protists</a:t>
            </a:r>
            <a:r>
              <a:rPr lang="en-US" dirty="0" smtClean="0"/>
              <a:t>.</a:t>
            </a:r>
          </a:p>
          <a:p>
            <a:pPr marL="279400" indent="-279400" eaLnBrk="1" hangingPunct="1"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Slime moulds are found in soil and on rotting logs.</a:t>
            </a:r>
          </a:p>
          <a:p>
            <a:pPr marL="860425" lvl="1" indent="-403225" eaLnBrk="1" hangingPunct="1"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Slime moulds have both fungal and </a:t>
            </a:r>
            <a:r>
              <a:rPr lang="en-US" dirty="0" err="1" smtClean="0"/>
              <a:t>protozoal</a:t>
            </a:r>
            <a:r>
              <a:rPr lang="en-US" dirty="0" smtClean="0"/>
              <a:t> characteristics.  </a:t>
            </a:r>
          </a:p>
          <a:p>
            <a:pPr marL="860425" lvl="1" indent="-403225" eaLnBrk="1" hangingPunct="1"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Slime moulds are classified as </a:t>
            </a:r>
            <a:r>
              <a:rPr lang="en-US" dirty="0" err="1" smtClean="0"/>
              <a:t>protists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Different Types of Lichens</a:t>
            </a:r>
          </a:p>
        </p:txBody>
      </p:sp>
      <p:pic>
        <p:nvPicPr>
          <p:cNvPr id="45059" name="Picture 5" descr="C:\Documents and Settings\suvarna.arun\Desktop\New Folder\Figure_5.14A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981200"/>
            <a:ext cx="37465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6" descr="C:\Documents and Settings\suvarna.arun\Desktop\New Folder\Figure_5.14B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395663"/>
            <a:ext cx="40386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Algae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600" smtClean="0"/>
              <a:t>Characteristics and Classification, cont.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pPr marL="279400" indent="-279400" eaLnBrk="1" hangingPunct="1">
              <a:lnSpc>
                <a:spcPct val="120000"/>
              </a:lnSpc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Algae may be arranged in colonies or strands and are found in fresh and salt water, in wet soil, and on wet rocks.</a:t>
            </a:r>
          </a:p>
          <a:p>
            <a:pPr marL="279400" indent="-279400" eaLnBrk="1" hangingPunct="1">
              <a:lnSpc>
                <a:spcPct val="120000"/>
              </a:lnSpc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Most algal cell walls contain cellulose.</a:t>
            </a:r>
          </a:p>
          <a:p>
            <a:pPr marL="279400" indent="-279400" eaLnBrk="1" hangingPunct="1">
              <a:lnSpc>
                <a:spcPct val="120000"/>
              </a:lnSpc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Depending on their photosynthetic pigments, algae are classified as green, golden, brown, or red algae.</a:t>
            </a:r>
          </a:p>
          <a:p>
            <a:pPr marL="279400" indent="-279400" eaLnBrk="1" hangingPunct="1">
              <a:lnSpc>
                <a:spcPct val="120000"/>
              </a:lnSpc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Algae include: diatoms, </a:t>
            </a:r>
            <a:r>
              <a:rPr lang="en-US" dirty="0" err="1" smtClean="0"/>
              <a:t>dinoflagellates</a:t>
            </a:r>
            <a:r>
              <a:rPr lang="en-US" dirty="0" smtClean="0"/>
              <a:t>, desmids, </a:t>
            </a:r>
            <a:r>
              <a:rPr lang="en-US" i="1" dirty="0" smtClean="0"/>
              <a:t>Spirogyra, </a:t>
            </a:r>
            <a:r>
              <a:rPr lang="en-US" i="1" dirty="0" err="1" smtClean="0"/>
              <a:t>Chlamydomonas</a:t>
            </a:r>
            <a:r>
              <a:rPr lang="en-US" i="1" dirty="0" smtClean="0"/>
              <a:t>, </a:t>
            </a:r>
            <a:r>
              <a:rPr lang="en-US" i="1" dirty="0" err="1" smtClean="0"/>
              <a:t>Volvox</a:t>
            </a:r>
            <a:r>
              <a:rPr lang="en-US" i="1" dirty="0" smtClean="0"/>
              <a:t>,</a:t>
            </a:r>
            <a:r>
              <a:rPr lang="en-US" dirty="0" smtClean="0"/>
              <a:t> and </a:t>
            </a:r>
            <a:r>
              <a:rPr lang="en-US" i="1" dirty="0" smtClean="0"/>
              <a:t>Euglena.</a:t>
            </a:r>
          </a:p>
          <a:p>
            <a:pPr marL="279400" indent="-279400" eaLnBrk="1" hangingPunct="1">
              <a:lnSpc>
                <a:spcPct val="120000"/>
              </a:lnSpc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Algae are an important source of food, iodine, fertilizers, emulsifiers, and stabilizers and gelling agents for jams and culture media.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Common Pond Water Algae and Protozoa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905000"/>
            <a:ext cx="4648200" cy="4221163"/>
          </a:xfrm>
        </p:spPr>
        <p:txBody>
          <a:bodyPr/>
          <a:lstStyle/>
          <a:p>
            <a:pPr marL="914400" lvl="1" indent="-514350" eaLnBrk="1" hangingPunct="1">
              <a:buFontTx/>
              <a:buAutoNum type="alpha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dirty="0" smtClean="0">
                <a:solidFill>
                  <a:srgbClr val="000000"/>
                </a:solidFill>
              </a:rPr>
              <a:t>Amoeba</a:t>
            </a:r>
            <a:r>
              <a:rPr lang="en-US" dirty="0" smtClean="0">
                <a:solidFill>
                  <a:srgbClr val="000000"/>
                </a:solidFill>
              </a:rPr>
              <a:t> sp.</a:t>
            </a:r>
          </a:p>
          <a:p>
            <a:pPr marL="914400" lvl="1" indent="-514350" eaLnBrk="1" hangingPunct="1">
              <a:buFontTx/>
              <a:buAutoNum type="alpha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i="1" dirty="0" smtClean="0">
                <a:solidFill>
                  <a:srgbClr val="990000"/>
                </a:solidFill>
              </a:rPr>
              <a:t>Euglena</a:t>
            </a:r>
            <a:r>
              <a:rPr lang="en-US" b="1" dirty="0" smtClean="0">
                <a:solidFill>
                  <a:srgbClr val="990000"/>
                </a:solidFill>
              </a:rPr>
              <a:t> sp.</a:t>
            </a:r>
          </a:p>
          <a:p>
            <a:pPr marL="914400" lvl="1" indent="-514350" eaLnBrk="1" hangingPunct="1">
              <a:buFontTx/>
              <a:buAutoNum type="alpha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dirty="0" err="1" smtClean="0">
                <a:solidFill>
                  <a:srgbClr val="000000"/>
                </a:solidFill>
              </a:rPr>
              <a:t>Stentor</a:t>
            </a:r>
            <a:r>
              <a:rPr lang="en-US" dirty="0" smtClean="0">
                <a:solidFill>
                  <a:srgbClr val="000000"/>
                </a:solidFill>
              </a:rPr>
              <a:t> sp.</a:t>
            </a:r>
          </a:p>
          <a:p>
            <a:pPr marL="914400" lvl="1" indent="-514350" eaLnBrk="1" hangingPunct="1">
              <a:buFontTx/>
              <a:buAutoNum type="alpha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dirty="0" err="1" smtClean="0">
                <a:solidFill>
                  <a:srgbClr val="000000"/>
                </a:solidFill>
              </a:rPr>
              <a:t>Vorticella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sp.</a:t>
            </a:r>
          </a:p>
          <a:p>
            <a:pPr marL="914400" lvl="1" indent="-514350" eaLnBrk="1" hangingPunct="1">
              <a:buFontTx/>
              <a:buAutoNum type="alpha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i="1" dirty="0" err="1" smtClean="0">
                <a:solidFill>
                  <a:srgbClr val="990000"/>
                </a:solidFill>
              </a:rPr>
              <a:t>Volvox</a:t>
            </a:r>
            <a:r>
              <a:rPr lang="en-US" b="1" dirty="0" smtClean="0">
                <a:solidFill>
                  <a:srgbClr val="990000"/>
                </a:solidFill>
              </a:rPr>
              <a:t> sp.</a:t>
            </a:r>
          </a:p>
          <a:p>
            <a:pPr marL="914400" lvl="1" indent="-514350" eaLnBrk="1" hangingPunct="1">
              <a:buFontTx/>
              <a:buAutoNum type="alphaU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dirty="0" smtClean="0">
                <a:solidFill>
                  <a:srgbClr val="000000"/>
                </a:solidFill>
              </a:rPr>
              <a:t>Paramecium</a:t>
            </a:r>
            <a:r>
              <a:rPr lang="en-US" dirty="0" smtClean="0">
                <a:solidFill>
                  <a:srgbClr val="000000"/>
                </a:solidFill>
              </a:rPr>
              <a:t> sp.</a:t>
            </a:r>
          </a:p>
          <a:p>
            <a:pPr marL="514350" indent="-514350" eaLnBrk="1" hangingPunct="1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990000"/>
                </a:solidFill>
              </a:rPr>
              <a:t>B and E are algae.</a:t>
            </a:r>
          </a:p>
          <a:p>
            <a:pPr marL="514350" indent="-514350" eaLnBrk="1" hangingPunct="1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A, C, D, and F are protozoa.</a:t>
            </a:r>
          </a:p>
          <a:p>
            <a:pPr marL="514350" indent="-51435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 smtClean="0"/>
          </a:p>
        </p:txBody>
      </p:sp>
      <p:pic>
        <p:nvPicPr>
          <p:cNvPr id="8196" name="Picture 5" descr="C:\Documents and Settings\suvarna.arun\Desktop\New Folder\Figure_5.1.jpg"/>
          <p:cNvPicPr>
            <a:picLocks noGrp="1" noChangeAspect="1" noChangeArrowheads="1"/>
          </p:cNvPicPr>
          <p:nvPr>
            <p:ph sz="half" idx="2"/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695825" y="1610519"/>
            <a:ext cx="3943350" cy="4505325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6629400" y="228600"/>
            <a:ext cx="229820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6400800" cy="1096962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Algae: Medical Significance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81000" y="1981200"/>
            <a:ext cx="8229600" cy="4221163"/>
          </a:xfrm>
        </p:spPr>
        <p:txBody>
          <a:bodyPr>
            <a:normAutofit fontScale="92500" lnSpcReduction="20000"/>
          </a:bodyPr>
          <a:lstStyle/>
          <a:p>
            <a:pPr marL="279400" indent="-279400" eaLnBrk="1" hangingPunct="1">
              <a:lnSpc>
                <a:spcPct val="120000"/>
              </a:lnSpc>
              <a:spcBef>
                <a:spcPts val="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One genus of algae, </a:t>
            </a:r>
            <a:r>
              <a:rPr lang="en-US" i="1" dirty="0" err="1" smtClean="0"/>
              <a:t>Prototheca</a:t>
            </a:r>
            <a:r>
              <a:rPr lang="en-US" dirty="0" smtClean="0"/>
              <a:t>, is a very rare cause of human infections</a:t>
            </a:r>
          </a:p>
          <a:p>
            <a:pPr marL="279400" indent="-279400" eaLnBrk="1" hangingPunct="1">
              <a:lnSpc>
                <a:spcPct val="120000"/>
              </a:lnSpc>
              <a:spcBef>
                <a:spcPts val="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Causes </a:t>
            </a:r>
            <a:r>
              <a:rPr lang="en-US" i="1" dirty="0" err="1" smtClean="0"/>
              <a:t>protothecosis</a:t>
            </a:r>
            <a:endParaRPr lang="en-US" i="1" dirty="0" smtClean="0"/>
          </a:p>
          <a:p>
            <a:pPr marL="279400" indent="-279400" eaLnBrk="1" hangingPunct="1">
              <a:lnSpc>
                <a:spcPct val="120000"/>
              </a:lnSpc>
              <a:spcBef>
                <a:spcPts val="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Algae in several other genera secrete toxic substances called </a:t>
            </a:r>
            <a:r>
              <a:rPr lang="en-US" i="1" dirty="0" err="1" smtClean="0"/>
              <a:t>phycotoxins</a:t>
            </a:r>
            <a:endParaRPr lang="en-US" i="1" dirty="0" smtClean="0"/>
          </a:p>
          <a:p>
            <a:pPr marL="860425" lvl="1" indent="-403225" eaLnBrk="1" hangingPunct="1">
              <a:lnSpc>
                <a:spcPct val="120000"/>
              </a:lnSpc>
              <a:spcBef>
                <a:spcPts val="0"/>
              </a:spcBef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Poisonous to humans, fish, and other animals</a:t>
            </a:r>
          </a:p>
          <a:p>
            <a:pPr marL="860425" lvl="1" indent="-403225" eaLnBrk="1" hangingPunct="1">
              <a:lnSpc>
                <a:spcPct val="120000"/>
              </a:lnSpc>
              <a:spcBef>
                <a:spcPts val="0"/>
              </a:spcBef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If ingested by humans, the </a:t>
            </a:r>
            <a:r>
              <a:rPr lang="en-US" dirty="0" err="1" smtClean="0"/>
              <a:t>phycotoxins</a:t>
            </a:r>
            <a:r>
              <a:rPr lang="en-US" dirty="0" smtClean="0"/>
              <a:t> produced by the </a:t>
            </a:r>
            <a:r>
              <a:rPr lang="en-US" dirty="0" err="1" smtClean="0"/>
              <a:t>dinoflagellates</a:t>
            </a:r>
            <a:r>
              <a:rPr lang="en-US" dirty="0" smtClean="0"/>
              <a:t> that cause “red tides” can lead to a disease called paralytic shellfish poisoning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457200"/>
            <a:ext cx="8229600" cy="12954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Protozoa</a:t>
            </a:r>
            <a:br>
              <a:rPr lang="en-US" smtClean="0"/>
            </a:br>
            <a:r>
              <a:rPr lang="en-US" sz="2600" smtClean="0"/>
              <a:t>Characteristics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828800"/>
            <a:ext cx="8305800" cy="4297363"/>
          </a:xfrm>
        </p:spPr>
        <p:txBody>
          <a:bodyPr/>
          <a:lstStyle/>
          <a:p>
            <a:pPr marL="279400" indent="-279400" eaLnBrk="1" hangingPunct="1"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  <a:latin typeface="Verdana" pitchFamily="34" charset="0"/>
              </a:rPr>
              <a:t>Protozoa are </a:t>
            </a:r>
            <a:r>
              <a:rPr lang="en-US" sz="2200" dirty="0" err="1" smtClean="0">
                <a:solidFill>
                  <a:srgbClr val="000000"/>
                </a:solidFill>
                <a:latin typeface="Verdana" pitchFamily="34" charset="0"/>
              </a:rPr>
              <a:t>nonphotosynthetic</a:t>
            </a:r>
            <a:r>
              <a:rPr lang="en-US" sz="22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Verdana" pitchFamily="34" charset="0"/>
              </a:rPr>
              <a:t>eucaryotic</a:t>
            </a:r>
            <a:r>
              <a:rPr lang="en-US" sz="2200" dirty="0" smtClean="0">
                <a:solidFill>
                  <a:srgbClr val="000000"/>
                </a:solidFill>
                <a:latin typeface="Verdana" pitchFamily="34" charset="0"/>
              </a:rPr>
              <a:t> organisms.</a:t>
            </a:r>
          </a:p>
          <a:p>
            <a:pPr marL="279400" indent="-279400" eaLnBrk="1" hangingPunct="1"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  <a:latin typeface="Verdana" pitchFamily="34" charset="0"/>
              </a:rPr>
              <a:t>Most protozoa are unicellular and free-living; found in soil and water.</a:t>
            </a:r>
          </a:p>
          <a:p>
            <a:pPr marL="860425" lvl="1" indent="-403225" eaLnBrk="1" hangingPunct="1"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  <a:latin typeface="Verdana" pitchFamily="34" charset="0"/>
              </a:rPr>
              <a:t>Most protozoa are more animal-like than plant-like.</a:t>
            </a:r>
          </a:p>
          <a:p>
            <a:pPr marL="860425" lvl="1" indent="-403225" eaLnBrk="1" hangingPunct="1"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  <a:latin typeface="Verdana" pitchFamily="34" charset="0"/>
              </a:rPr>
              <a:t>All </a:t>
            </a:r>
            <a:r>
              <a:rPr lang="en-US" sz="2200" dirty="0" err="1" smtClean="0">
                <a:solidFill>
                  <a:srgbClr val="000000"/>
                </a:solidFill>
                <a:latin typeface="Verdana" pitchFamily="34" charset="0"/>
              </a:rPr>
              <a:t>protozoal</a:t>
            </a:r>
            <a:r>
              <a:rPr lang="en-US" sz="2200" dirty="0" smtClean="0">
                <a:solidFill>
                  <a:srgbClr val="000000"/>
                </a:solidFill>
                <a:latin typeface="Verdana" pitchFamily="34" charset="0"/>
              </a:rPr>
              <a:t> cells possess a variety of </a:t>
            </a:r>
            <a:r>
              <a:rPr lang="en-US" sz="2200" dirty="0" err="1" smtClean="0">
                <a:solidFill>
                  <a:srgbClr val="000000"/>
                </a:solidFill>
                <a:latin typeface="Verdana" pitchFamily="34" charset="0"/>
              </a:rPr>
              <a:t>eucaryotic</a:t>
            </a:r>
            <a:r>
              <a:rPr lang="en-US" sz="2200" dirty="0" smtClean="0">
                <a:solidFill>
                  <a:srgbClr val="000000"/>
                </a:solidFill>
                <a:latin typeface="Verdana" pitchFamily="34" charset="0"/>
              </a:rPr>
              <a:t> structures/organelles.</a:t>
            </a:r>
          </a:p>
          <a:p>
            <a:pPr marL="860425" lvl="1" indent="-403225" eaLnBrk="1" hangingPunct="1"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  <a:latin typeface="Verdana" pitchFamily="34" charset="0"/>
              </a:rPr>
              <a:t>Protozoa cannot make their own food; they ingest whole algae, yeasts, bacteria, and smaller protozoa for nutrients.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457200"/>
            <a:ext cx="8229600" cy="12954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Protozoa</a:t>
            </a:r>
            <a:br>
              <a:rPr lang="en-US" dirty="0" smtClean="0"/>
            </a:br>
            <a:r>
              <a:rPr lang="en-US" sz="2600" dirty="0" smtClean="0"/>
              <a:t>Characteristics, cont.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279400" indent="-279400" eaLnBrk="1" hangingPunct="1">
              <a:lnSpc>
                <a:spcPct val="110000"/>
              </a:lnSpc>
              <a:spcBef>
                <a:spcPts val="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Protozoa do not have cell walls, but some possess a thickened cell membrane called a “pellicle,” which serves the same purpose – protection.</a:t>
            </a:r>
          </a:p>
          <a:p>
            <a:pPr marL="279400" indent="-279400" eaLnBrk="1" hangingPunct="1">
              <a:lnSpc>
                <a:spcPct val="110000"/>
              </a:lnSpc>
              <a:spcBef>
                <a:spcPts val="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A typical protozoan life cycle has 2 stages – a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trophozoite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and a cyst.</a:t>
            </a:r>
          </a:p>
          <a:p>
            <a:pPr marL="679450" lvl="1" indent="-279400" eaLnBrk="1" hangingPunct="1">
              <a:lnSpc>
                <a:spcPct val="110000"/>
              </a:lnSpc>
              <a:spcBef>
                <a:spcPts val="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The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trophozoite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is the motile, feeding, dividing stage.</a:t>
            </a:r>
          </a:p>
          <a:p>
            <a:pPr marL="679450" lvl="1" indent="-279400" eaLnBrk="1" hangingPunct="1">
              <a:lnSpc>
                <a:spcPct val="110000"/>
              </a:lnSpc>
              <a:spcBef>
                <a:spcPts val="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The cyst is the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nonmotile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, dormant, survival stage.</a:t>
            </a:r>
          </a:p>
          <a:p>
            <a:pPr marL="279400" indent="-279400" eaLnBrk="1" hangingPunct="1">
              <a:lnSpc>
                <a:spcPct val="110000"/>
              </a:lnSpc>
              <a:spcBef>
                <a:spcPts val="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Some protozoa are parasites.</a:t>
            </a:r>
          </a:p>
          <a:p>
            <a:pPr marL="860425" lvl="1" indent="-403225" eaLnBrk="1" hangingPunct="1">
              <a:lnSpc>
                <a:spcPct val="110000"/>
              </a:lnSpc>
              <a:spcBef>
                <a:spcPts val="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Parasitic protozoa cause many human diseases, such as malaria,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giardiasis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, and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trypanosomiasis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36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Protozoa Characteristics </a:t>
            </a:r>
            <a:r>
              <a:rPr lang="en-US" sz="2800" smtClean="0"/>
              <a:t>(continued)</a:t>
            </a:r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pPr marL="279400" indent="-279400" eaLnBrk="1" hangingPunct="1">
              <a:lnSpc>
                <a:spcPct val="120000"/>
              </a:lnSpc>
              <a:spcBef>
                <a:spcPts val="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>
                <a:latin typeface="Calibri" pitchFamily="34" charset="0"/>
              </a:rPr>
              <a:t>Protozoa are divided into groups, based on their method of locomotion:</a:t>
            </a:r>
          </a:p>
          <a:p>
            <a:pPr marL="971550" lvl="1" indent="-514350" eaLnBrk="1" hangingPunct="1">
              <a:lnSpc>
                <a:spcPct val="120000"/>
              </a:lnSpc>
              <a:spcBef>
                <a:spcPts val="0"/>
              </a:spcBef>
              <a:buClr>
                <a:srgbClr val="2E67BC"/>
              </a:buClr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err="1" smtClean="0">
                <a:latin typeface="Calibri" pitchFamily="34" charset="0"/>
              </a:rPr>
              <a:t>Amebae</a:t>
            </a:r>
            <a:r>
              <a:rPr lang="en-US" dirty="0" smtClean="0">
                <a:latin typeface="Calibri" pitchFamily="34" charset="0"/>
              </a:rPr>
              <a:t> move by means of pseudopodia (“false feet”) – example: </a:t>
            </a:r>
            <a:r>
              <a:rPr lang="en-US" i="1" dirty="0" err="1" smtClean="0">
                <a:latin typeface="Calibri" pitchFamily="34" charset="0"/>
              </a:rPr>
              <a:t>Entamoeba</a:t>
            </a:r>
            <a:r>
              <a:rPr lang="en-US" i="1" dirty="0" smtClean="0">
                <a:latin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</a:rPr>
              <a:t>histolytica</a:t>
            </a:r>
            <a:r>
              <a:rPr lang="en-US" dirty="0" smtClean="0">
                <a:latin typeface="Calibri" pitchFamily="34" charset="0"/>
              </a:rPr>
              <a:t>, the cause of amebic </a:t>
            </a:r>
            <a:r>
              <a:rPr lang="en-US" dirty="0" err="1" smtClean="0">
                <a:latin typeface="Calibri" pitchFamily="34" charset="0"/>
              </a:rPr>
              <a:t>dystentery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pPr marL="971550" lvl="1" indent="-514350" eaLnBrk="1" hangingPunct="1">
              <a:lnSpc>
                <a:spcPct val="120000"/>
              </a:lnSpc>
              <a:spcBef>
                <a:spcPts val="0"/>
              </a:spcBef>
              <a:buClr>
                <a:srgbClr val="2E67BC"/>
              </a:buClr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>
                <a:latin typeface="Calibri" pitchFamily="34" charset="0"/>
              </a:rPr>
              <a:t>Ciliates move by means of </a:t>
            </a:r>
            <a:r>
              <a:rPr lang="en-US" dirty="0" err="1" smtClean="0">
                <a:latin typeface="Calibri" pitchFamily="34" charset="0"/>
              </a:rPr>
              <a:t>hairlike</a:t>
            </a:r>
            <a:r>
              <a:rPr lang="en-US" dirty="0" smtClean="0">
                <a:latin typeface="Calibri" pitchFamily="34" charset="0"/>
              </a:rPr>
              <a:t> cilia – example: </a:t>
            </a:r>
            <a:r>
              <a:rPr lang="en-US" i="1" dirty="0" err="1" smtClean="0">
                <a:latin typeface="Calibri" pitchFamily="34" charset="0"/>
              </a:rPr>
              <a:t>Balantidium</a:t>
            </a:r>
            <a:r>
              <a:rPr lang="en-US" i="1" dirty="0" smtClean="0">
                <a:latin typeface="Calibri" pitchFamily="34" charset="0"/>
              </a:rPr>
              <a:t> coli</a:t>
            </a:r>
            <a:r>
              <a:rPr lang="en-US" dirty="0" smtClean="0">
                <a:latin typeface="Calibri" pitchFamily="34" charset="0"/>
              </a:rPr>
              <a:t>, the cause of </a:t>
            </a:r>
            <a:r>
              <a:rPr lang="en-US" dirty="0" err="1" smtClean="0">
                <a:latin typeface="Calibri" pitchFamily="34" charset="0"/>
              </a:rPr>
              <a:t>balantidiasis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pPr marL="971550" lvl="1" indent="-514350" eaLnBrk="1" hangingPunct="1">
              <a:lnSpc>
                <a:spcPct val="120000"/>
              </a:lnSpc>
              <a:spcBef>
                <a:spcPts val="0"/>
              </a:spcBef>
              <a:buClr>
                <a:srgbClr val="2E67BC"/>
              </a:buClr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>
                <a:latin typeface="Calibri" pitchFamily="34" charset="0"/>
              </a:rPr>
              <a:t>Flagellates move by means of </a:t>
            </a:r>
            <a:r>
              <a:rPr lang="en-US" dirty="0" err="1" smtClean="0">
                <a:latin typeface="Calibri" pitchFamily="34" charset="0"/>
              </a:rPr>
              <a:t>whiplike</a:t>
            </a:r>
            <a:r>
              <a:rPr lang="en-US" dirty="0" smtClean="0">
                <a:latin typeface="Calibri" pitchFamily="34" charset="0"/>
              </a:rPr>
              <a:t> flagella – example: </a:t>
            </a:r>
            <a:r>
              <a:rPr lang="en-US" i="1" dirty="0" err="1" smtClean="0">
                <a:latin typeface="Calibri" pitchFamily="34" charset="0"/>
              </a:rPr>
              <a:t>Giardia</a:t>
            </a:r>
            <a:r>
              <a:rPr lang="en-US" i="1" dirty="0" smtClean="0">
                <a:latin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</a:rPr>
              <a:t>lamblia</a:t>
            </a:r>
            <a:r>
              <a:rPr lang="en-US" dirty="0" smtClean="0">
                <a:latin typeface="Calibri" pitchFamily="34" charset="0"/>
              </a:rPr>
              <a:t>, the cause of </a:t>
            </a:r>
            <a:r>
              <a:rPr lang="en-US" dirty="0" err="1" smtClean="0">
                <a:latin typeface="Calibri" pitchFamily="34" charset="0"/>
              </a:rPr>
              <a:t>giardiasis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pPr marL="971550" lvl="1" indent="-514350" eaLnBrk="1" hangingPunct="1">
              <a:lnSpc>
                <a:spcPct val="120000"/>
              </a:lnSpc>
              <a:spcBef>
                <a:spcPts val="0"/>
              </a:spcBef>
              <a:buClr>
                <a:srgbClr val="2E67BC"/>
              </a:buClr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err="1" smtClean="0">
                <a:latin typeface="Calibri" pitchFamily="34" charset="0"/>
              </a:rPr>
              <a:t>Sporozoa</a:t>
            </a:r>
            <a:r>
              <a:rPr lang="en-US" dirty="0" smtClean="0">
                <a:latin typeface="Calibri" pitchFamily="34" charset="0"/>
              </a:rPr>
              <a:t> have no visible means of locomotion – example: </a:t>
            </a:r>
            <a:r>
              <a:rPr lang="en-US" i="1" dirty="0" smtClean="0">
                <a:latin typeface="Calibri" pitchFamily="34" charset="0"/>
              </a:rPr>
              <a:t>Plasmodium</a:t>
            </a:r>
            <a:r>
              <a:rPr lang="en-US" dirty="0" smtClean="0">
                <a:latin typeface="Calibri" pitchFamily="34" charset="0"/>
              </a:rPr>
              <a:t> spp., which cause malaria.</a:t>
            </a:r>
          </a:p>
          <a:p>
            <a:pPr marL="279400" indent="-279400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1888</Words>
  <Application>Microsoft Office PowerPoint</Application>
  <PresentationFormat>On-screen Show (4:3)</PresentationFormat>
  <Paragraphs>227</Paragraphs>
  <Slides>33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Chapter 5. Microbial Diversity Part 2: Eucaryotic Microbes</vt:lpstr>
      <vt:lpstr>Chapter 5 Outline</vt:lpstr>
      <vt:lpstr>Algae Characteristics and Classification</vt:lpstr>
      <vt:lpstr>Algae Characteristics and Classification, cont.</vt:lpstr>
      <vt:lpstr>Common Pond Water Algae and Protozoa</vt:lpstr>
      <vt:lpstr>Algae: Medical Significance</vt:lpstr>
      <vt:lpstr>Protozoa Characteristics</vt:lpstr>
      <vt:lpstr>Protozoa Characteristics, cont.</vt:lpstr>
      <vt:lpstr>Protozoa Characteristics (continued)</vt:lpstr>
      <vt:lpstr>Protozoa That Cause Human Diseases</vt:lpstr>
      <vt:lpstr>Fungi Characteristics</vt:lpstr>
      <vt:lpstr>Fungi Characteristics, cont.</vt:lpstr>
      <vt:lpstr>Fungi - Reproduction</vt:lpstr>
      <vt:lpstr>Fungal Colonies and Terms  Relating to Hyphae</vt:lpstr>
      <vt:lpstr>Fungi - classification</vt:lpstr>
      <vt:lpstr>Microscopic Appearance of Various Fungi</vt:lpstr>
      <vt:lpstr>Fungi:  Yeasts</vt:lpstr>
      <vt:lpstr>Gram-Stained Clinical Specimen Containing Budding Yeast Cells</vt:lpstr>
      <vt:lpstr>Microscopic Appearance of the Yeast Candida albicans</vt:lpstr>
      <vt:lpstr>Fungi:  Yeasts, cont.</vt:lpstr>
      <vt:lpstr>Fungi:  Yeasts, cont.</vt:lpstr>
      <vt:lpstr>Fungi:  Moulds</vt:lpstr>
      <vt:lpstr>Fungi:  Moulds, cont.</vt:lpstr>
      <vt:lpstr>Fungi: Fleshy Fungi</vt:lpstr>
      <vt:lpstr>Fungi - Medical Significance</vt:lpstr>
      <vt:lpstr>Superficial and Cutaneous Mycoses</vt:lpstr>
      <vt:lpstr>Subcutaneous and Systemic Mycoses</vt:lpstr>
      <vt:lpstr>Subcutaneous and Systemic Mycoses</vt:lpstr>
      <vt:lpstr>Dimorphic Fungi</vt:lpstr>
      <vt:lpstr>Dimorphic Fungi</vt:lpstr>
      <vt:lpstr>Dimorphic Fungi, cont. </vt:lpstr>
      <vt:lpstr>Lichens and Slime Moulds</vt:lpstr>
      <vt:lpstr>Different Types of Lichens</vt:lpstr>
    </vt:vector>
  </TitlesOfParts>
  <Company>Loma Linda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5. Microbial Diversity Part 2: Eucaryotic Microbes</dc:title>
  <dc:creator>bescobar</dc:creator>
  <cp:lastModifiedBy>bescobar</cp:lastModifiedBy>
  <cp:revision>5</cp:revision>
  <dcterms:created xsi:type="dcterms:W3CDTF">2011-08-05T05:12:29Z</dcterms:created>
  <dcterms:modified xsi:type="dcterms:W3CDTF">2012-08-06T16:53:02Z</dcterms:modified>
</cp:coreProperties>
</file>