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256" r:id="rId2"/>
    <p:sldId id="345" r:id="rId3"/>
    <p:sldId id="260" r:id="rId4"/>
    <p:sldId id="257" r:id="rId5"/>
    <p:sldId id="317" r:id="rId6"/>
    <p:sldId id="286" r:id="rId7"/>
    <p:sldId id="325" r:id="rId8"/>
    <p:sldId id="326" r:id="rId9"/>
    <p:sldId id="327" r:id="rId10"/>
    <p:sldId id="346" r:id="rId11"/>
    <p:sldId id="347" r:id="rId12"/>
    <p:sldId id="29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47" autoAdjust="0"/>
  </p:normalViewPr>
  <p:slideViewPr>
    <p:cSldViewPr>
      <p:cViewPr varScale="1">
        <p:scale>
          <a:sx n="111" d="100"/>
          <a:sy n="111" d="100"/>
        </p:scale>
        <p:origin x="-28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120563-8A3B-4E95-8E46-7F913B1AC5E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535941-5551-4FFF-8C82-7C4CEF36772D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830426-0C48-4DF4-A795-80AF21D912EC}" type="slidenum">
              <a:rPr lang="en-US"/>
              <a:pPr/>
              <a:t>3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361A1F-19A5-4807-9837-B0906978961E}" type="slidenum">
              <a:rPr lang="en-US"/>
              <a:pPr/>
              <a:t>4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9E3A8F-976B-47CB-8808-4EBA59ECEC0E}" type="slidenum">
              <a:rPr lang="en-US"/>
              <a:pPr/>
              <a:t>5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5745A1-F8C0-4DE8-933E-0C10ED35418F}" type="slidenum">
              <a:rPr lang="en-US"/>
              <a:pPr/>
              <a:t>6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915C3C-FEF8-4821-9182-B0815597645A}" type="slidenum">
              <a:rPr lang="en-US"/>
              <a:pPr/>
              <a:t>7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239DFF-9FB2-4AEA-B66F-90141DF3ADA6}" type="slidenum">
              <a:rPr lang="en-US"/>
              <a:pPr/>
              <a:t>8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8DB395-4355-43C6-8CFF-346A1443239B}" type="slidenum">
              <a:rPr lang="en-US"/>
              <a:pPr/>
              <a:t>9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8A2D1-A95A-4CB1-B43D-2E5AFF8CFD81}" type="slidenum">
              <a:rPr lang="en-US"/>
              <a:pPr/>
              <a:t>12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19050" y="1109663"/>
            <a:ext cx="9156700" cy="757237"/>
            <a:chOff x="0" y="0"/>
            <a:chExt cx="5768" cy="477"/>
          </a:xfrm>
        </p:grpSpPr>
        <p:sp>
          <p:nvSpPr>
            <p:cNvPr id="4099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1" name="Group 25"/>
          <p:cNvGrpSpPr>
            <a:grpSpLocks/>
          </p:cNvGrpSpPr>
          <p:nvPr/>
        </p:nvGrpSpPr>
        <p:grpSpPr bwMode="auto">
          <a:xfrm>
            <a:off x="20638" y="6161088"/>
            <a:ext cx="9169400" cy="138112"/>
            <a:chOff x="0" y="4032"/>
            <a:chExt cx="5776" cy="87"/>
          </a:xfrm>
        </p:grpSpPr>
        <p:sp>
          <p:nvSpPr>
            <p:cNvPr id="4122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3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4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25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68488"/>
            <a:ext cx="7772400" cy="1600200"/>
          </a:xfrm>
        </p:spPr>
        <p:txBody>
          <a:bodyPr anchorCtr="1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26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3175" y="3729038"/>
            <a:ext cx="6400800" cy="1371600"/>
          </a:xfrm>
        </p:spPr>
        <p:txBody>
          <a:bodyPr anchorCtr="1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27" name="Rectangle 31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28" name="Rectangle 3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484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29" name="Rectangle 3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509D170-BCA0-4B75-B33C-1D740EB97A0F}" type="slidenum">
              <a:rPr lang="en-US"/>
              <a:pPr/>
              <a:t>‹#›</a:t>
            </a:fld>
            <a:endParaRPr lang="en-US"/>
          </a:p>
        </p:txBody>
      </p:sp>
      <p:graphicFrame>
        <p:nvGraphicFramePr>
          <p:cNvPr id="4130" name="Object 34"/>
          <p:cNvGraphicFramePr>
            <a:graphicFrameLocks noChangeAspect="1"/>
          </p:cNvGraphicFramePr>
          <p:nvPr/>
        </p:nvGraphicFramePr>
        <p:xfrm>
          <a:off x="8382000" y="6248400"/>
          <a:ext cx="495300" cy="533400"/>
        </p:xfrm>
        <a:graphic>
          <a:graphicData uri="http://schemas.openxmlformats.org/presentationml/2006/ole">
            <p:oleObj spid="_x0000_s4130" r:id="rId3" imgW="2903220" imgH="3124200" progId="Word.Picture.8">
              <p:embed/>
            </p:oleObj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Arthur B. Marshak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RSTH 421</a:t>
            </a:r>
          </a:p>
          <a:p>
            <a:r>
              <a:rPr lang="en-US"/>
              <a:t>TTNB - Apnea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15F32-F706-4BCB-8E6E-D84E724EBF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Arthur B. Marshak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RSTH 421</a:t>
            </a:r>
          </a:p>
          <a:p>
            <a:r>
              <a:rPr lang="en-US"/>
              <a:t>TTNB - Apnea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F14FF-99FA-4E98-A6CD-E3D7AA73E4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Arthur B. Marshak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RSTH 421</a:t>
            </a:r>
          </a:p>
          <a:p>
            <a:r>
              <a:rPr lang="en-US"/>
              <a:t>TTNB - Apnea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0987E-0ACB-4A25-B27F-4782DB8555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Arthur B. Marshak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RSTH 421</a:t>
            </a:r>
          </a:p>
          <a:p>
            <a:r>
              <a:rPr lang="en-US"/>
              <a:t>TTNB - Apnea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677BC-584A-43C2-909A-729886B72E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Arthur B. Marshak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RSTH 421</a:t>
            </a:r>
          </a:p>
          <a:p>
            <a:r>
              <a:rPr lang="en-US"/>
              <a:t>TTNB - Apnea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9B3E3-CED6-4176-B296-2379D3D164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Arthur B. Marshak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RSTH 421</a:t>
            </a:r>
          </a:p>
          <a:p>
            <a:r>
              <a:rPr lang="en-US"/>
              <a:t>TTNB - Apnea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F7076-3C3D-44F6-A232-A4D9A39BB1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Arthur B. Marshak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RSTH 421</a:t>
            </a:r>
          </a:p>
          <a:p>
            <a:r>
              <a:rPr lang="en-US"/>
              <a:t>TTNB - Apnea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C25FD-704A-4FD6-BAE8-1A2DE757D4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Arthur B. Marshak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RSTH 421</a:t>
            </a:r>
          </a:p>
          <a:p>
            <a:r>
              <a:rPr lang="en-US"/>
              <a:t>TTNB - Apnea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C8637-85F1-48CA-AD23-61B18B7B83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Arthur B. Marshak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RSTH 421</a:t>
            </a:r>
          </a:p>
          <a:p>
            <a:r>
              <a:rPr lang="en-US"/>
              <a:t>TTNB - Apnea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2386C-406F-466C-B7DF-6A09EA4815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Arthur B. Marshak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RSTH 421</a:t>
            </a:r>
          </a:p>
          <a:p>
            <a:r>
              <a:rPr lang="en-US"/>
              <a:t>TTNB - Apnea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F35C5-11AB-4B02-BA66-AC2670B68C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3075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1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4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97" name="Group 25"/>
          <p:cNvGrpSpPr>
            <a:grpSpLocks/>
          </p:cNvGrpSpPr>
          <p:nvPr/>
        </p:nvGrpSpPr>
        <p:grpSpPr bwMode="auto">
          <a:xfrm>
            <a:off x="0" y="6180138"/>
            <a:ext cx="9169400" cy="138112"/>
            <a:chOff x="0" y="4032"/>
            <a:chExt cx="5776" cy="87"/>
          </a:xfrm>
        </p:grpSpPr>
        <p:sp>
          <p:nvSpPr>
            <p:cNvPr id="3098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01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Arthur B. Marshak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RSTH 421</a:t>
            </a:r>
          </a:p>
          <a:p>
            <a:r>
              <a:rPr lang="en-US"/>
              <a:t>TTNB - Apnea</a:t>
            </a:r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25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176909F-6E69-40F0-AC45-6C93489D88F9}" type="slidenum">
              <a:rPr lang="en-US"/>
              <a:pPr/>
              <a:t>‹#›</a:t>
            </a:fld>
            <a:endParaRPr lang="en-US"/>
          </a:p>
        </p:txBody>
      </p:sp>
      <p:graphicFrame>
        <p:nvGraphicFramePr>
          <p:cNvPr id="3106" name="Object 34"/>
          <p:cNvGraphicFramePr>
            <a:graphicFrameLocks noChangeAspect="1"/>
          </p:cNvGraphicFramePr>
          <p:nvPr/>
        </p:nvGraphicFramePr>
        <p:xfrm>
          <a:off x="8496300" y="6248400"/>
          <a:ext cx="495300" cy="533400"/>
        </p:xfrm>
        <a:graphic>
          <a:graphicData uri="http://schemas.openxmlformats.org/presentationml/2006/ole">
            <p:oleObj spid="_x0000_s3106" r:id="rId15" imgW="2903220" imgH="3124200" progId="Word.Picture.8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90000"/>
        <a:buBlip>
          <a:blip r:embed="rId16"/>
        </a:buBlip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70000"/>
        <a:buBlip>
          <a:blip r:embed="rId20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20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20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20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20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http://www.emedicine.com/cgi-bin/foxweb.exe/makezoom@/em/makezoom?picture=\websites\emedicine\radio\images\Large\400400TTN1.jpg&amp;template=izoom2" TargetMode="External"/><Relationship Id="rId7" Type="http://schemas.openxmlformats.org/officeDocument/2006/relationships/hyperlink" Target="http://www.emedicine.com/cgi-bin/foxweb.exe/makezoom@/em/makezoom?picture=\websites\emedicine\radio\images\Large\402402TTN3.jpg&amp;template=izoom2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hyperlink" Target="http://www.emedicine.com/cgi-bin/foxweb.exe/makezoom@/em/makezoom?picture=\websites\emedicine\radio\images\Large\401401TTN2.jpg&amp;template=izoom2" TargetMode="Externa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00200"/>
          </a:xfrm>
        </p:spPr>
        <p:txBody>
          <a:bodyPr/>
          <a:lstStyle/>
          <a:p>
            <a:r>
              <a:rPr lang="en-US" sz="3600"/>
              <a:t>Loma Linda University</a:t>
            </a:r>
            <a:br>
              <a:rPr lang="en-US" sz="3600"/>
            </a:br>
            <a:r>
              <a:rPr lang="en-US" sz="3600">
                <a:cs typeface="Times New Roman" pitchFamily="18" charset="0"/>
              </a:rPr>
              <a:t>School of Allied Health Professions</a:t>
            </a:r>
            <a:br>
              <a:rPr lang="en-US" sz="3600">
                <a:cs typeface="Times New Roman" pitchFamily="18" charset="0"/>
              </a:rPr>
            </a:br>
            <a:r>
              <a:rPr lang="en-US" sz="3600">
                <a:cs typeface="Times New Roman" pitchFamily="18" charset="0"/>
              </a:rPr>
              <a:t>Department of Cardiopulmonary Sciences</a:t>
            </a:r>
            <a:r>
              <a:rPr lang="en-US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729038"/>
            <a:ext cx="8686800" cy="1371600"/>
          </a:xfrm>
        </p:spPr>
        <p:txBody>
          <a:bodyPr/>
          <a:lstStyle/>
          <a:p>
            <a:r>
              <a:rPr lang="en-US" sz="2600" b="0">
                <a:cs typeface="Times New Roman" pitchFamily="18" charset="0"/>
              </a:rPr>
              <a:t>RSTH 421  PEDIATRIC PERINATAL RESPIRATORY CARE</a:t>
            </a:r>
          </a:p>
          <a:p>
            <a:r>
              <a:rPr lang="en-US" sz="2600" b="0">
                <a:cs typeface="Times New Roman" pitchFamily="18" charset="0"/>
              </a:rPr>
              <a:t> </a:t>
            </a:r>
          </a:p>
          <a:p>
            <a:r>
              <a:rPr lang="en-US" sz="2600" b="0">
                <a:cs typeface="Times New Roman" pitchFamily="18" charset="0"/>
              </a:rPr>
              <a:t>Transient Tachypnea of the Newborn/Apnea of Prematurity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Mount Rushmore US Side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Arthur B. Marshak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RSTH 421</a:t>
            </a:r>
          </a:p>
          <a:p>
            <a:r>
              <a:rPr lang="en-US" smtClean="0"/>
              <a:t>TTNB - Apnea</a:t>
            </a:r>
            <a:endParaRPr lang="en-US"/>
          </a:p>
        </p:txBody>
      </p:sp>
      <p:pic>
        <p:nvPicPr>
          <p:cNvPr id="128002" name="Picture 2" descr="Mount Rushmo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447800"/>
            <a:ext cx="7239000" cy="485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Mt Rushmore Canadian Side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Arthur B. Marshak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RSTH 421</a:t>
            </a:r>
          </a:p>
          <a:p>
            <a:r>
              <a:rPr lang="en-US" smtClean="0"/>
              <a:t>TTNB - Apnea</a:t>
            </a:r>
            <a:endParaRPr lang="en-US"/>
          </a:p>
        </p:txBody>
      </p:sp>
      <p:pic>
        <p:nvPicPr>
          <p:cNvPr id="144386" name="Picture 2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00200"/>
            <a:ext cx="6629400" cy="4702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Arthur B. Marshak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RSTH 421</a:t>
            </a:r>
          </a:p>
          <a:p>
            <a:r>
              <a:rPr lang="en-US"/>
              <a:t>TTNB - Apnea</a:t>
            </a:r>
          </a:p>
        </p:txBody>
      </p:sp>
      <p:pic>
        <p:nvPicPr>
          <p:cNvPr id="47106" name="Picture 2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54300" y="1549400"/>
            <a:ext cx="3835400" cy="3757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Arthur B. Marshak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RSTH 421</a:t>
            </a:r>
          </a:p>
          <a:p>
            <a:r>
              <a:rPr lang="en-US"/>
              <a:t>TTNB - Apnea</a:t>
            </a:r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ea typeface="Arial Unicode MS" pitchFamily="34" charset="-128"/>
                <a:cs typeface="Arial Unicode MS" pitchFamily="34" charset="-128"/>
              </a:rPr>
              <a:t>Objectives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6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1.</a:t>
            </a:r>
            <a:r>
              <a:rPr lang="en-US" sz="1600">
                <a:cs typeface="Times New Roman" pitchFamily="18" charset="0"/>
              </a:rPr>
              <a:t>                  </a:t>
            </a:r>
            <a:r>
              <a:rPr lang="en-US" sz="16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Identify the definition of T.T.N.B.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</a:t>
            </a:r>
            <a:r>
              <a:rPr lang="en-US" sz="1600">
                <a:cs typeface="Times New Roman" pitchFamily="18" charset="0"/>
              </a:rPr>
              <a:t>                  </a:t>
            </a:r>
            <a:r>
              <a:rPr lang="en-US" sz="16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Identify the cause of Respiratory Distress in T.T.N.B.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3.</a:t>
            </a:r>
            <a:r>
              <a:rPr lang="en-US" sz="1600">
                <a:cs typeface="Times New Roman" pitchFamily="18" charset="0"/>
              </a:rPr>
              <a:t>                  </a:t>
            </a:r>
            <a:r>
              <a:rPr lang="en-US" sz="16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Describe the x-ray findings and blood gases seen in T.T.N.B.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4.</a:t>
            </a:r>
            <a:r>
              <a:rPr lang="en-US" sz="1600">
                <a:cs typeface="Times New Roman" pitchFamily="18" charset="0"/>
              </a:rPr>
              <a:t>                  </a:t>
            </a:r>
            <a:r>
              <a:rPr lang="en-US" sz="16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Differentiate between the clinical findings of T.T.N.B. and R.D.S.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5.</a:t>
            </a:r>
            <a:r>
              <a:rPr lang="en-US" sz="1600">
                <a:cs typeface="Times New Roman" pitchFamily="18" charset="0"/>
              </a:rPr>
              <a:t>                  </a:t>
            </a:r>
            <a:r>
              <a:rPr lang="en-US" sz="16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Describe the treatment of T.T.N.B.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6.</a:t>
            </a:r>
            <a:r>
              <a:rPr lang="en-US" sz="1600">
                <a:cs typeface="Times New Roman" pitchFamily="18" charset="0"/>
              </a:rPr>
              <a:t>                  </a:t>
            </a:r>
            <a:r>
              <a:rPr lang="en-US" sz="16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Recognize the prognosis and time of recovery for T.T.N.B.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7.</a:t>
            </a:r>
            <a:r>
              <a:rPr lang="en-US" sz="1600">
                <a:cs typeface="Times New Roman" pitchFamily="18" charset="0"/>
              </a:rPr>
              <a:t>                  </a:t>
            </a:r>
            <a:r>
              <a:rPr lang="en-US" sz="16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Define or recognize a the definition of apnea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8.</a:t>
            </a:r>
            <a:r>
              <a:rPr lang="en-US" sz="1600">
                <a:cs typeface="Times New Roman" pitchFamily="18" charset="0"/>
              </a:rPr>
              <a:t>                  </a:t>
            </a:r>
            <a:r>
              <a:rPr lang="en-US" sz="16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Relate apnea to gestational age and sleep state.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9.</a:t>
            </a:r>
            <a:r>
              <a:rPr lang="en-US" sz="1600">
                <a:cs typeface="Times New Roman" pitchFamily="18" charset="0"/>
              </a:rPr>
              <a:t>                  </a:t>
            </a:r>
            <a:r>
              <a:rPr lang="en-US" sz="16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Describe the treatment for apnea.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pPr>
              <a:lnSpc>
                <a:spcPct val="80000"/>
              </a:lnSpc>
            </a:pPr>
            <a:r>
              <a:rPr lang="en-US" sz="16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10.</a:t>
            </a:r>
            <a:r>
              <a:rPr lang="en-US" sz="1600">
                <a:cs typeface="Times New Roman" pitchFamily="18" charset="0"/>
              </a:rPr>
              <a:t>              </a:t>
            </a:r>
            <a:r>
              <a:rPr lang="en-US" sz="16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Describe the prognosis for apnea.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Arthur B. Marshak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RSTH 421</a:t>
            </a:r>
          </a:p>
          <a:p>
            <a:r>
              <a:rPr lang="en-US"/>
              <a:t>TTNB - Apnea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755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 b="1"/>
              <a:t>Definitions</a:t>
            </a:r>
            <a:br>
              <a:rPr lang="en-US" sz="3600" b="1"/>
            </a:br>
            <a:r>
              <a:rPr lang="en-US" sz="3600" b="1"/>
              <a:t> </a:t>
            </a:r>
            <a:r>
              <a:rPr lang="en-US" sz="2800" b="1" i="1">
                <a:cs typeface="Times New Roman" pitchFamily="18" charset="0"/>
              </a:rPr>
              <a:t>Transient Tachypnea of the Newborn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590800"/>
            <a:ext cx="8610600" cy="3505200"/>
          </a:xfrm>
        </p:spPr>
        <p:txBody>
          <a:bodyPr/>
          <a:lstStyle/>
          <a:p>
            <a:pPr marL="812800" indent="-812800">
              <a:lnSpc>
                <a:spcPct val="80000"/>
              </a:lnSpc>
              <a:buFontTx/>
              <a:buAutoNum type="alphaUcPeriod"/>
            </a:pPr>
            <a:r>
              <a:rPr lang="en-US" sz="2400">
                <a:cs typeface="Times New Roman" pitchFamily="18" charset="0"/>
              </a:rPr>
              <a:t>Delayed clearance of fetal lung liquid leading to transient and mild respiratory distress.  Also called “Wet Lung Disease,” and type II RDS.</a:t>
            </a:r>
            <a:endParaRPr lang="en-US" sz="2800"/>
          </a:p>
          <a:p>
            <a:pPr marL="812800" indent="-812800">
              <a:lnSpc>
                <a:spcPct val="110000"/>
              </a:lnSpc>
              <a:buSzTx/>
              <a:buFontTx/>
              <a:buNone/>
            </a:pPr>
            <a:endParaRPr lang="en-US" sz="24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Arthur B. Marshak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RSTH 421</a:t>
            </a:r>
          </a:p>
          <a:p>
            <a:r>
              <a:rPr lang="en-US"/>
              <a:t>TTNB - Apnea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000" b="1">
                <a:cs typeface="Times New Roman" pitchFamily="18" charset="0"/>
              </a:rPr>
              <a:t>Etiology/Pathophysiology</a:t>
            </a:r>
            <a:br>
              <a:rPr lang="en-US" sz="4000" b="1">
                <a:cs typeface="Times New Roman" pitchFamily="18" charset="0"/>
              </a:rPr>
            </a:br>
            <a:r>
              <a:rPr lang="en-US" sz="4000" b="1">
                <a:cs typeface="Times New Roman" pitchFamily="18" charset="0"/>
              </a:rPr>
              <a:t> </a:t>
            </a:r>
            <a:r>
              <a:rPr lang="en-US" sz="2800" b="1" i="1">
                <a:cs typeface="Times New Roman" pitchFamily="18" charset="0"/>
              </a:rPr>
              <a:t>Transient Tachypnea of the Newborn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038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 sz="2800"/>
              <a:t>Term or near term infants</a:t>
            </a:r>
          </a:p>
          <a:p>
            <a:pPr marL="990600" lvl="1" indent="-533400">
              <a:lnSpc>
                <a:spcPct val="110000"/>
              </a:lnSpc>
              <a:buSzTx/>
              <a:buFontTx/>
              <a:buBlip>
                <a:blip r:embed="rId3"/>
              </a:buBlip>
            </a:pPr>
            <a:r>
              <a:rPr lang="en-US" sz="2400"/>
              <a:t>Recently seen in more premature infants</a:t>
            </a:r>
          </a:p>
          <a:p>
            <a:pPr marL="609600" indent="-609600">
              <a:lnSpc>
                <a:spcPct val="90000"/>
              </a:lnSpc>
              <a:buFontTx/>
              <a:buAutoNum type="alphaUcPeriod"/>
            </a:pPr>
            <a:endParaRPr lang="en-US" sz="2800"/>
          </a:p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 sz="2800"/>
              <a:t>Risk Factors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sz="2400"/>
              <a:t>C-Section/without labor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sz="2400"/>
              <a:t>Maternal Bleeding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sz="2400"/>
              <a:t>Prolapsed umbilical cord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sz="2400"/>
              <a:t>Maternal diabetes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sz="2400"/>
              <a:t>Large percentage found in normal deliveries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sz="2400"/>
              <a:t>Heavy maternal sedation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Arthur B. Marshak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RSTH 421</a:t>
            </a:r>
          </a:p>
          <a:p>
            <a:r>
              <a:rPr lang="en-US"/>
              <a:t>TTNB - Apnea</a:t>
            </a: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000" b="1">
                <a:cs typeface="Times New Roman" pitchFamily="18" charset="0"/>
              </a:rPr>
              <a:t>Etiology/Pathophysiology</a:t>
            </a:r>
            <a:br>
              <a:rPr lang="en-US" sz="4000" b="1">
                <a:cs typeface="Times New Roman" pitchFamily="18" charset="0"/>
              </a:rPr>
            </a:br>
            <a:r>
              <a:rPr lang="en-US" sz="4000" b="1">
                <a:cs typeface="Times New Roman" pitchFamily="18" charset="0"/>
              </a:rPr>
              <a:t> </a:t>
            </a:r>
            <a:r>
              <a:rPr lang="en-US" sz="2800" b="1" i="1">
                <a:cs typeface="Times New Roman" pitchFamily="18" charset="0"/>
              </a:rPr>
              <a:t>Transient Tachypnea of the Newborn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8534400" cy="3962400"/>
          </a:xfrm>
        </p:spPr>
        <p:txBody>
          <a:bodyPr/>
          <a:lstStyle/>
          <a:p>
            <a:pPr marL="609600" indent="-609600">
              <a:buFontTx/>
              <a:buAutoNum type="alphaUcPeriod" startAt="3"/>
            </a:pPr>
            <a:r>
              <a:rPr lang="en-US" sz="2800"/>
              <a:t>Cause of distress</a:t>
            </a:r>
          </a:p>
          <a:p>
            <a:pPr marL="990600" lvl="1" indent="-533400">
              <a:buFontTx/>
              <a:buAutoNum type="arabicPeriod"/>
            </a:pPr>
            <a:r>
              <a:rPr lang="en-US" sz="2400"/>
              <a:t>Pulmonary capillary congestion with interstitial or pulmonary edema resulting</a:t>
            </a:r>
          </a:p>
          <a:p>
            <a:pPr marL="990600" lvl="1" indent="-533400">
              <a:buFontTx/>
              <a:buAutoNum type="arabicPeriod"/>
            </a:pPr>
            <a:r>
              <a:rPr lang="en-US" sz="2400"/>
              <a:t>Airway obstruction / hyperaeration / gas trapping</a:t>
            </a:r>
          </a:p>
          <a:p>
            <a:pPr marL="990600" lvl="1" indent="-533400">
              <a:buFontTx/>
              <a:buAutoNum type="arabicPeriod"/>
            </a:pPr>
            <a:r>
              <a:rPr lang="en-US" sz="2400"/>
              <a:t>FRC reduced or normal</a:t>
            </a:r>
          </a:p>
          <a:p>
            <a:pPr marL="990600" lvl="1" indent="-533400">
              <a:buFontTx/>
              <a:buAutoNum type="arabicPeriod"/>
            </a:pPr>
            <a:r>
              <a:rPr lang="en-US" sz="2400"/>
              <a:t>Thoracic gas volume (TGV) is increased:  gas in lungs is not communicating with airways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Arthur B. Marshak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RSTH 421</a:t>
            </a:r>
          </a:p>
          <a:p>
            <a:r>
              <a:rPr lang="en-US"/>
              <a:t>TTNB - Apnea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4876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 sz="2200"/>
              <a:t>Tachypnea with respiratory rates as high as 150 BPM lasting 12-24 hours</a:t>
            </a:r>
          </a:p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 sz="2200"/>
              <a:t>No cyanosis</a:t>
            </a:r>
          </a:p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 sz="2200"/>
              <a:t>Clear breath sounds</a:t>
            </a:r>
          </a:p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 sz="2200"/>
              <a:t>Normal or near normal ABGs</a:t>
            </a:r>
          </a:p>
          <a:p>
            <a:pPr marL="990600" lvl="1" indent="-533400">
              <a:lnSpc>
                <a:spcPct val="110000"/>
              </a:lnSpc>
              <a:buSzTx/>
              <a:buFontTx/>
              <a:buBlip>
                <a:blip r:embed="rId3"/>
              </a:buBlip>
            </a:pPr>
            <a:r>
              <a:rPr lang="en-US" sz="2000"/>
              <a:t>*mild to moderate hypoxemia and mild respiratory acidosis lasting 8-24 hours.</a:t>
            </a:r>
          </a:p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 sz="2200"/>
              <a:t>Grunting, chest wall retractions and nasal flaring</a:t>
            </a:r>
          </a:p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 sz="2200"/>
              <a:t>Chest radiographs show “Wet” – looking with central perihilar streaking and often slightly enlarged heart.  Over-expansion.  Pleural effusions may be present.</a:t>
            </a:r>
          </a:p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 sz="2200"/>
              <a:t>Chest radiographs clear as patient’s condition improves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endParaRPr lang="en-US" sz="220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noFill/>
          <a:ln/>
        </p:spPr>
        <p:txBody>
          <a:bodyPr/>
          <a:lstStyle/>
          <a:p>
            <a:r>
              <a:rPr lang="en-US" sz="3600" b="1"/>
              <a:t>Clinical Findings</a:t>
            </a:r>
            <a:endParaRPr lang="en-US" sz="36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Arthur B. Marshak</a:t>
            </a: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RSTH 421</a:t>
            </a:r>
          </a:p>
          <a:p>
            <a:r>
              <a:rPr lang="en-US"/>
              <a:t>TTNB - Apnea</a:t>
            </a: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CXR Progression</a:t>
            </a:r>
          </a:p>
        </p:txBody>
      </p:sp>
      <p:grpSp>
        <p:nvGrpSpPr>
          <p:cNvPr id="80899" name="Group 3"/>
          <p:cNvGrpSpPr>
            <a:grpSpLocks/>
          </p:cNvGrpSpPr>
          <p:nvPr/>
        </p:nvGrpSpPr>
        <p:grpSpPr bwMode="auto">
          <a:xfrm>
            <a:off x="914400" y="1828800"/>
            <a:ext cx="7391400" cy="4367213"/>
            <a:chOff x="336" y="1392"/>
            <a:chExt cx="4656" cy="2751"/>
          </a:xfrm>
        </p:grpSpPr>
        <p:pic>
          <p:nvPicPr>
            <p:cNvPr id="80900" name="Picture 4" descr="Click to see larger picture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6" y="1392"/>
              <a:ext cx="1440" cy="1066"/>
            </a:xfrm>
            <a:prstGeom prst="rect">
              <a:avLst/>
            </a:prstGeom>
            <a:noFill/>
          </p:spPr>
        </p:pic>
        <p:pic>
          <p:nvPicPr>
            <p:cNvPr id="80901" name="Picture 5" descr="Click to see larger picture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968" y="1392"/>
              <a:ext cx="1440" cy="1030"/>
            </a:xfrm>
            <a:prstGeom prst="rect">
              <a:avLst/>
            </a:prstGeom>
            <a:noFill/>
          </p:spPr>
        </p:pic>
        <p:pic>
          <p:nvPicPr>
            <p:cNvPr id="80902" name="Picture 6" descr="Click to see larger picture">
              <a:hlinkClick r:id="rId7"/>
            </p:cNvPr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552" y="1392"/>
              <a:ext cx="1440" cy="1051"/>
            </a:xfrm>
            <a:prstGeom prst="rect">
              <a:avLst/>
            </a:prstGeom>
            <a:noFill/>
          </p:spPr>
        </p:pic>
        <p:sp>
          <p:nvSpPr>
            <p:cNvPr id="80903" name="Text Box 7"/>
            <p:cNvSpPr txBox="1">
              <a:spLocks noChangeArrowheads="1"/>
            </p:cNvSpPr>
            <p:nvPr/>
          </p:nvSpPr>
          <p:spPr bwMode="auto">
            <a:xfrm>
              <a:off x="336" y="2544"/>
              <a:ext cx="1440" cy="1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Picture 1. Transient tachypnea of the newborn - Neonate at age 6 hours. Hyperaeration and streaky bilateral pulmonary interstitial opacities and prominent perihilar interstitial markings are seen along with mild cardiomegaly. </a:t>
              </a:r>
            </a:p>
            <a:p>
              <a:pPr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80904" name="Text Box 8"/>
            <p:cNvSpPr txBox="1">
              <a:spLocks noChangeArrowheads="1"/>
            </p:cNvSpPr>
            <p:nvPr/>
          </p:nvSpPr>
          <p:spPr bwMode="auto">
            <a:xfrm>
              <a:off x="1968" y="2592"/>
              <a:ext cx="1440" cy="1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Picture 2. Transient tachypnea of the newborn - Same patient as in Picture 1 at age 2 days. Cardiomegaly has disappeared. Pulmonary parenchymal abnormalities are diminishing but perihilar streaky markings persist. </a:t>
              </a:r>
            </a:p>
            <a:p>
              <a:pPr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80905" name="Text Box 9"/>
            <p:cNvSpPr txBox="1">
              <a:spLocks noChangeArrowheads="1"/>
            </p:cNvSpPr>
            <p:nvPr/>
          </p:nvSpPr>
          <p:spPr bwMode="auto">
            <a:xfrm>
              <a:off x="3552" y="2592"/>
              <a:ext cx="1440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Picture 3. Transient tachypnea of the newborn - Same patient as in Pictures 1 and 2 at age 4 days. Normal heart size and clear lungs are seen. </a:t>
              </a:r>
            </a:p>
            <a:p>
              <a:pPr>
                <a:spcBef>
                  <a:spcPct val="50000"/>
                </a:spcBef>
              </a:pPr>
              <a:endParaRPr lang="en-US" sz="1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Arthur B. Marshak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RSTH 421</a:t>
            </a:r>
          </a:p>
          <a:p>
            <a:r>
              <a:rPr lang="en-US"/>
              <a:t>TTNB - Apnea</a:t>
            </a: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z="4000" b="1">
                <a:cs typeface="Times New Roman" pitchFamily="18" charset="0"/>
              </a:rPr>
              <a:t>Treatment</a:t>
            </a:r>
            <a:br>
              <a:rPr lang="en-US" sz="4000" b="1">
                <a:cs typeface="Times New Roman" pitchFamily="18" charset="0"/>
              </a:rPr>
            </a:br>
            <a:r>
              <a:rPr lang="en-US" sz="4000" b="1">
                <a:cs typeface="Times New Roman" pitchFamily="18" charset="0"/>
              </a:rPr>
              <a:t> </a:t>
            </a:r>
            <a:r>
              <a:rPr lang="en-US" sz="2800" b="1" i="1">
                <a:cs typeface="Times New Roman" pitchFamily="18" charset="0"/>
              </a:rPr>
              <a:t>Transient Tachypnea of the Newborn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772400" cy="3581400"/>
          </a:xfrm>
        </p:spPr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/>
              <a:t>Supportive</a:t>
            </a:r>
          </a:p>
          <a:p>
            <a:pPr marL="990600" lvl="1" indent="-533400">
              <a:buFontTx/>
              <a:buAutoNum type="arabicPeriod"/>
            </a:pPr>
            <a:r>
              <a:rPr lang="en-US"/>
              <a:t>O</a:t>
            </a:r>
            <a:r>
              <a:rPr lang="en-US" baseline="-25000"/>
              <a:t>2 </a:t>
            </a:r>
            <a:r>
              <a:rPr lang="en-US"/>
              <a:t>therapy – FiO</a:t>
            </a:r>
            <a:r>
              <a:rPr lang="en-US" baseline="-25000"/>
              <a:t>2</a:t>
            </a:r>
            <a:r>
              <a:rPr lang="en-US"/>
              <a:t> of 0.40 or lower</a:t>
            </a:r>
          </a:p>
          <a:p>
            <a:pPr marL="990600" lvl="1" indent="-533400">
              <a:buFontTx/>
              <a:buAutoNum type="arabicPeriod"/>
            </a:pPr>
            <a:r>
              <a:rPr lang="en-US"/>
              <a:t>Rarely intubated or needing CPAP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Arthur B. Marshak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RSTH 421</a:t>
            </a:r>
          </a:p>
          <a:p>
            <a:r>
              <a:rPr lang="en-US"/>
              <a:t>TTNB - Apnea</a:t>
            </a: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000" b="1">
                <a:cs typeface="Times New Roman" pitchFamily="18" charset="0"/>
              </a:rPr>
              <a:t>Prognosis</a:t>
            </a:r>
            <a:br>
              <a:rPr lang="en-US" sz="4000" b="1">
                <a:cs typeface="Times New Roman" pitchFamily="18" charset="0"/>
              </a:rPr>
            </a:br>
            <a:r>
              <a:rPr lang="en-US" sz="4000" b="1">
                <a:cs typeface="Times New Roman" pitchFamily="18" charset="0"/>
              </a:rPr>
              <a:t> </a:t>
            </a:r>
            <a:r>
              <a:rPr lang="en-US" sz="2800" b="1" i="1">
                <a:cs typeface="Times New Roman" pitchFamily="18" charset="0"/>
              </a:rPr>
              <a:t>Transient Tachypnea of the Newborn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772400" cy="3581400"/>
          </a:xfrm>
        </p:spPr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/>
              <a:t>Very low mortality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i Painting">
  <a:themeElements>
    <a:clrScheme name="Sumi Painting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Sumi Painting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umi Painting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Designs\Sumi Painting.pot</Template>
  <TotalTime>395</TotalTime>
  <Words>427</Words>
  <Application>Microsoft Office PowerPoint</Application>
  <PresentationFormat>On-screen Show (4:3)</PresentationFormat>
  <Paragraphs>106</Paragraphs>
  <Slides>12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Sumi Painting</vt:lpstr>
      <vt:lpstr>Microsoft Word Picture</vt:lpstr>
      <vt:lpstr>Loma Linda University School of Allied Health Professions Department of Cardiopulmonary Sciences </vt:lpstr>
      <vt:lpstr>Objectives</vt:lpstr>
      <vt:lpstr>Definitions  Transient Tachypnea of the Newborn</vt:lpstr>
      <vt:lpstr>Etiology/Pathophysiology  Transient Tachypnea of the Newborn</vt:lpstr>
      <vt:lpstr>Etiology/Pathophysiology  Transient Tachypnea of the Newborn</vt:lpstr>
      <vt:lpstr>Clinical Findings</vt:lpstr>
      <vt:lpstr>CXR Progression</vt:lpstr>
      <vt:lpstr>Treatment  Transient Tachypnea of the Newborn</vt:lpstr>
      <vt:lpstr>Prognosis  Transient Tachypnea of the Newborn</vt:lpstr>
      <vt:lpstr>Mount Rushmore US Side</vt:lpstr>
      <vt:lpstr>Mt Rushmore Canadian Side</vt:lpstr>
      <vt:lpstr>Slide 12</vt:lpstr>
    </vt:vector>
  </TitlesOfParts>
  <Company>LLU SPH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Loma Linda University School of Allied Health Professions Department of Cardiopulmonary Sciences</dc:title>
  <dc:creator>HHM</dc:creator>
  <cp:lastModifiedBy>amarshak</cp:lastModifiedBy>
  <cp:revision>151</cp:revision>
  <dcterms:created xsi:type="dcterms:W3CDTF">2003-01-07T01:45:29Z</dcterms:created>
  <dcterms:modified xsi:type="dcterms:W3CDTF">2011-10-18T15:54:46Z</dcterms:modified>
</cp:coreProperties>
</file>