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7"/>
  </p:handoutMasterIdLst>
  <p:sldIdLst>
    <p:sldId id="256" r:id="rId2"/>
    <p:sldId id="281" r:id="rId3"/>
    <p:sldId id="279" r:id="rId4"/>
    <p:sldId id="257" r:id="rId5"/>
    <p:sldId id="258" r:id="rId6"/>
    <p:sldId id="259" r:id="rId7"/>
    <p:sldId id="260" r:id="rId8"/>
    <p:sldId id="261" r:id="rId9"/>
    <p:sldId id="262" r:id="rId10"/>
    <p:sldId id="277" r:id="rId11"/>
    <p:sldId id="276" r:id="rId12"/>
    <p:sldId id="263" r:id="rId13"/>
    <p:sldId id="264" r:id="rId14"/>
    <p:sldId id="265" r:id="rId15"/>
    <p:sldId id="270" r:id="rId16"/>
    <p:sldId id="271" r:id="rId17"/>
    <p:sldId id="266" r:id="rId18"/>
    <p:sldId id="267" r:id="rId19"/>
    <p:sldId id="268" r:id="rId20"/>
    <p:sldId id="269" r:id="rId21"/>
    <p:sldId id="280" r:id="rId22"/>
    <p:sldId id="272" r:id="rId23"/>
    <p:sldId id="273" r:id="rId24"/>
    <p:sldId id="274" r:id="rId25"/>
    <p:sldId id="275" r:id="rId26"/>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22" d="100"/>
          <a:sy n="122" d="100"/>
        </p:scale>
        <p:origin x="-13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n-US"/>
          </a:p>
        </p:txBody>
      </p:sp>
      <p:sp>
        <p:nvSpPr>
          <p:cNvPr id="23555"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n-US"/>
          </a:p>
        </p:txBody>
      </p:sp>
      <p:sp>
        <p:nvSpPr>
          <p:cNvPr id="23556" name="Rectangle 4"/>
          <p:cNvSpPr>
            <a:spLocks noGrp="1" noChangeArrowheads="1"/>
          </p:cNvSpPr>
          <p:nvPr>
            <p:ph type="ftr" sz="quarter" idx="2"/>
          </p:nvPr>
        </p:nvSpPr>
        <p:spPr bwMode="auto">
          <a:xfrm>
            <a:off x="0" y="8831263"/>
            <a:ext cx="2982913"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n-US"/>
          </a:p>
        </p:txBody>
      </p:sp>
      <p:sp>
        <p:nvSpPr>
          <p:cNvPr id="23557"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025457EC-7745-4F24-8C9A-3AEB530F0A4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endParaRPr kumimoji="1" lang="en-US"/>
          </a:p>
        </p:txBody>
      </p:sp>
      <p:sp>
        <p:nvSpPr>
          <p:cNvPr id="5123"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5124"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5127"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en-US"/>
            </a:p>
          </p:txBody>
        </p:sp>
      </p:grpSp>
      <p:sp>
        <p:nvSpPr>
          <p:cNvPr id="5128"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5129" name="Rectangle 9"/>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5130" name="Rectangle 10"/>
          <p:cNvSpPr>
            <a:spLocks noGrp="1" noChangeArrowheads="1"/>
          </p:cNvSpPr>
          <p:nvPr>
            <p:ph type="sldNum" sz="quarter" idx="4"/>
          </p:nvPr>
        </p:nvSpPr>
        <p:spPr>
          <a:xfrm>
            <a:off x="9525" y="6359525"/>
            <a:ext cx="587375" cy="488950"/>
          </a:xfrm>
        </p:spPr>
        <p:txBody>
          <a:bodyPr anchorCtr="0"/>
          <a:lstStyle>
            <a:lvl1pPr>
              <a:defRPr/>
            </a:lvl1pPr>
          </a:lstStyle>
          <a:p>
            <a:fld id="{11C5D4E2-DCBE-47FB-B073-0EFBAAB58084}" type="slidenum">
              <a:rPr lang="en-US"/>
              <a:pPr/>
              <a:t>‹#›</a:t>
            </a:fld>
            <a:endParaRPr lang="en-US"/>
          </a:p>
        </p:txBody>
      </p:sp>
      <p:sp>
        <p:nvSpPr>
          <p:cNvPr id="5131"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ABACD2-08E6-46F5-9E00-4A8CA8CBC32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61131F-DBB4-4588-8225-EEE67EEB66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AEA0B4-FCBB-48CE-B476-B1FE169BF0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D6B09F-8DE1-4B71-8F89-0219284B6E9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56ACDF-3135-45A5-8358-86D55E35EC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6BCEBB-1F66-4B15-8066-544FD1E5212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846ABF8-9430-464B-A853-49D9C6A4964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DF1933B-2C47-4D52-9E8F-90D14ACB5DC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92A632-09B9-4E25-9C41-65199F10FE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0D9A17-1CC1-41C9-9DF9-72D874F67E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3200400" cy="6858000"/>
            <a:chOff x="0" y="0"/>
            <a:chExt cx="2016" cy="4320"/>
          </a:xfrm>
        </p:grpSpPr>
        <p:sp>
          <p:nvSpPr>
            <p:cNvPr id="4099"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en-US"/>
            </a:p>
          </p:txBody>
        </p:sp>
        <p:sp>
          <p:nvSpPr>
            <p:cNvPr id="4100"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en-US"/>
            </a:p>
          </p:txBody>
        </p:sp>
      </p:grpSp>
      <p:sp>
        <p:nvSpPr>
          <p:cNvPr id="4101"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endParaRPr kumimoji="1" lang="en-US"/>
          </a:p>
        </p:txBody>
      </p:sp>
      <p:sp>
        <p:nvSpPr>
          <p:cNvPr id="4102"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en-US"/>
          </a:p>
        </p:txBody>
      </p:sp>
      <p:sp>
        <p:nvSpPr>
          <p:cNvPr id="4105"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en-US"/>
          </a:p>
        </p:txBody>
      </p:sp>
      <p:sp>
        <p:nvSpPr>
          <p:cNvPr id="4106"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C0540317-D1B3-4B6B-9A2D-EB311C19FDED}" type="slidenum">
              <a:rPr lang="en-US"/>
              <a:pPr/>
              <a:t>‹#›</a:t>
            </a:fld>
            <a:endParaRPr lang="en-US"/>
          </a:p>
        </p:txBody>
      </p:sp>
      <p:grpSp>
        <p:nvGrpSpPr>
          <p:cNvPr id="4107" name="Group 11"/>
          <p:cNvGrpSpPr>
            <a:grpSpLocks/>
          </p:cNvGrpSpPr>
          <p:nvPr/>
        </p:nvGrpSpPr>
        <p:grpSpPr bwMode="auto">
          <a:xfrm>
            <a:off x="228600" y="1981200"/>
            <a:ext cx="7391400" cy="319088"/>
            <a:chOff x="144" y="1248"/>
            <a:chExt cx="4656" cy="201"/>
          </a:xfrm>
        </p:grpSpPr>
        <p:sp>
          <p:nvSpPr>
            <p:cNvPr id="4108"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en-US"/>
            </a:p>
          </p:txBody>
        </p:sp>
        <p:sp>
          <p:nvSpPr>
            <p:cNvPr id="4109"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Croup and Epiglottitis</a:t>
            </a:r>
          </a:p>
        </p:txBody>
      </p:sp>
      <p:sp>
        <p:nvSpPr>
          <p:cNvPr id="2051" name="Rectangle 3"/>
          <p:cNvSpPr>
            <a:spLocks noGrp="1" noChangeArrowheads="1"/>
          </p:cNvSpPr>
          <p:nvPr>
            <p:ph type="subTitle" idx="1"/>
          </p:nvPr>
        </p:nvSpPr>
        <p:spPr>
          <a:xfrm>
            <a:off x="1143000" y="3054350"/>
            <a:ext cx="7188200" cy="1822450"/>
          </a:xfrm>
        </p:spPr>
        <p:txBody>
          <a:bodyPr/>
          <a:lstStyle/>
          <a:p>
            <a:r>
              <a:rPr lang="en-US"/>
              <a:t>Arthur B. Marshak, EdD, MS, RRT, RPFT</a:t>
            </a:r>
          </a:p>
          <a:p>
            <a:r>
              <a:rPr lang="en-US"/>
              <a:t>Cardiopulmonary Sciences</a:t>
            </a:r>
          </a:p>
          <a:p>
            <a:r>
              <a:rPr lang="en-US"/>
              <a:t>Loma Linda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9" name="Picture 5" descr="image"/>
          <p:cNvPicPr>
            <a:picLocks noChangeAspect="1" noChangeArrowheads="1"/>
          </p:cNvPicPr>
          <p:nvPr/>
        </p:nvPicPr>
        <p:blipFill>
          <a:blip r:embed="rId2" cstate="print"/>
          <a:srcRect/>
          <a:stretch>
            <a:fillRect/>
          </a:stretch>
        </p:blipFill>
        <p:spPr bwMode="auto">
          <a:xfrm>
            <a:off x="3838575" y="2657475"/>
            <a:ext cx="4772025" cy="2981325"/>
          </a:xfrm>
          <a:prstGeom prst="rect">
            <a:avLst/>
          </a:prstGeom>
          <a:noFill/>
        </p:spPr>
      </p:pic>
      <p:pic>
        <p:nvPicPr>
          <p:cNvPr id="31751" name="Picture 7" descr="croup_3"/>
          <p:cNvPicPr>
            <a:picLocks noChangeAspect="1" noChangeArrowheads="1"/>
          </p:cNvPicPr>
          <p:nvPr/>
        </p:nvPicPr>
        <p:blipFill>
          <a:blip r:embed="rId3" cstate="print"/>
          <a:srcRect/>
          <a:stretch>
            <a:fillRect/>
          </a:stretch>
        </p:blipFill>
        <p:spPr bwMode="auto">
          <a:xfrm>
            <a:off x="304800" y="2600325"/>
            <a:ext cx="3400425" cy="2886075"/>
          </a:xfrm>
          <a:prstGeom prst="rect">
            <a:avLst/>
          </a:prstGeom>
          <a:noFill/>
        </p:spPr>
      </p:pic>
      <p:sp>
        <p:nvSpPr>
          <p:cNvPr id="31752" name="Text Box 8"/>
          <p:cNvSpPr txBox="1">
            <a:spLocks noChangeArrowheads="1"/>
          </p:cNvSpPr>
          <p:nvPr/>
        </p:nvSpPr>
        <p:spPr bwMode="auto">
          <a:xfrm>
            <a:off x="609600" y="762000"/>
            <a:ext cx="72390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31753" name="Rectangle 9"/>
          <p:cNvSpPr>
            <a:spLocks noChangeArrowheads="1"/>
          </p:cNvSpPr>
          <p:nvPr/>
        </p:nvSpPr>
        <p:spPr bwMode="auto">
          <a:xfrm>
            <a:off x="381000" y="1219200"/>
            <a:ext cx="8229600" cy="641350"/>
          </a:xfrm>
          <a:prstGeom prst="rect">
            <a:avLst/>
          </a:prstGeom>
          <a:noFill/>
          <a:ln w="9525">
            <a:noFill/>
            <a:miter lim="800000"/>
            <a:headEnd/>
            <a:tailEnd/>
          </a:ln>
          <a:effectLst/>
        </p:spPr>
        <p:txBody>
          <a:bodyPr>
            <a:spAutoFit/>
          </a:bodyPr>
          <a:lstStyle/>
          <a:p>
            <a:r>
              <a:rPr lang="en-US" sz="3600" b="1">
                <a:solidFill>
                  <a:schemeClr val="tx2"/>
                </a:solidFill>
                <a:latin typeface="Arial" charset="0"/>
              </a:rPr>
              <a:t>Croup: Radiographic findings cont.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9" name="Picture 5" descr="336139-405993-407964-408041"/>
          <p:cNvPicPr>
            <a:picLocks noChangeAspect="1" noChangeArrowheads="1"/>
          </p:cNvPicPr>
          <p:nvPr/>
        </p:nvPicPr>
        <p:blipFill>
          <a:blip r:embed="rId2" cstate="print"/>
          <a:srcRect/>
          <a:stretch>
            <a:fillRect/>
          </a:stretch>
        </p:blipFill>
        <p:spPr bwMode="auto">
          <a:xfrm>
            <a:off x="4467225" y="352425"/>
            <a:ext cx="4032250" cy="5676900"/>
          </a:xfrm>
          <a:prstGeom prst="rect">
            <a:avLst/>
          </a:prstGeom>
          <a:noFill/>
        </p:spPr>
      </p:pic>
      <p:pic>
        <p:nvPicPr>
          <p:cNvPr id="26631" name="Picture 7" descr="336139-405993-407964-408039"/>
          <p:cNvPicPr>
            <a:picLocks noChangeAspect="1" noChangeArrowheads="1"/>
          </p:cNvPicPr>
          <p:nvPr/>
        </p:nvPicPr>
        <p:blipFill>
          <a:blip r:embed="rId3" cstate="print"/>
          <a:srcRect/>
          <a:stretch>
            <a:fillRect/>
          </a:stretch>
        </p:blipFill>
        <p:spPr bwMode="auto">
          <a:xfrm>
            <a:off x="268288" y="333375"/>
            <a:ext cx="3795712" cy="5686425"/>
          </a:xfrm>
          <a:prstGeom prst="rect">
            <a:avLst/>
          </a:prstGeom>
          <a:noFill/>
        </p:spPr>
      </p:pic>
      <p:sp>
        <p:nvSpPr>
          <p:cNvPr id="26632" name="Text Box 8"/>
          <p:cNvSpPr txBox="1">
            <a:spLocks noChangeArrowheads="1"/>
          </p:cNvSpPr>
          <p:nvPr/>
        </p:nvSpPr>
        <p:spPr bwMode="auto">
          <a:xfrm>
            <a:off x="304800" y="6172200"/>
            <a:ext cx="3657600" cy="457200"/>
          </a:xfrm>
          <a:prstGeom prst="rect">
            <a:avLst/>
          </a:prstGeom>
          <a:noFill/>
          <a:ln w="9525">
            <a:noFill/>
            <a:miter lim="800000"/>
            <a:headEnd/>
            <a:tailEnd/>
          </a:ln>
          <a:effectLst/>
        </p:spPr>
        <p:txBody>
          <a:bodyPr>
            <a:spAutoFit/>
          </a:bodyPr>
          <a:lstStyle/>
          <a:p>
            <a:pPr>
              <a:spcBef>
                <a:spcPct val="50000"/>
              </a:spcBef>
            </a:pPr>
            <a:r>
              <a:rPr lang="en-US"/>
              <a:t>Normal Trachea</a:t>
            </a:r>
          </a:p>
        </p:txBody>
      </p:sp>
      <p:sp>
        <p:nvSpPr>
          <p:cNvPr id="26633" name="Text Box 9"/>
          <p:cNvSpPr txBox="1">
            <a:spLocks noChangeArrowheads="1"/>
          </p:cNvSpPr>
          <p:nvPr/>
        </p:nvSpPr>
        <p:spPr bwMode="auto">
          <a:xfrm>
            <a:off x="4495800" y="6172200"/>
            <a:ext cx="4495800" cy="457200"/>
          </a:xfrm>
          <a:prstGeom prst="rect">
            <a:avLst/>
          </a:prstGeom>
          <a:noFill/>
          <a:ln w="9525">
            <a:noFill/>
            <a:miter lim="800000"/>
            <a:headEnd/>
            <a:tailEnd/>
          </a:ln>
          <a:effectLst/>
        </p:spPr>
        <p:txBody>
          <a:bodyPr>
            <a:spAutoFit/>
          </a:bodyPr>
          <a:lstStyle/>
          <a:p>
            <a:pPr>
              <a:spcBef>
                <a:spcPct val="50000"/>
              </a:spcBef>
            </a:pPr>
            <a:r>
              <a:rPr lang="en-US"/>
              <a:t>Trachea with Croup “Steeple Sign”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Croup: Signs of a more severe case</a:t>
            </a:r>
          </a:p>
        </p:txBody>
      </p:sp>
      <p:sp>
        <p:nvSpPr>
          <p:cNvPr id="10243" name="Rectangle 3"/>
          <p:cNvSpPr>
            <a:spLocks noGrp="1" noChangeArrowheads="1"/>
          </p:cNvSpPr>
          <p:nvPr>
            <p:ph type="body" idx="1"/>
          </p:nvPr>
        </p:nvSpPr>
        <p:spPr/>
        <p:txBody>
          <a:bodyPr/>
          <a:lstStyle/>
          <a:p>
            <a:r>
              <a:rPr lang="en-US"/>
              <a:t>Stridor at rest or I and E stridor</a:t>
            </a:r>
          </a:p>
          <a:p>
            <a:r>
              <a:rPr lang="en-US"/>
              <a:t> inspiratory retractions</a:t>
            </a:r>
          </a:p>
          <a:p>
            <a:r>
              <a:rPr lang="en-US"/>
              <a:t>Severe tachypnea (&gt;60/min)</a:t>
            </a:r>
          </a:p>
          <a:p>
            <a:r>
              <a:rPr lang="en-US"/>
              <a:t>Heavy use of accessory muscles</a:t>
            </a:r>
          </a:p>
          <a:p>
            <a:r>
              <a:rPr lang="en-US"/>
              <a:t>Abnormal sensorium</a:t>
            </a:r>
          </a:p>
          <a:p>
            <a:r>
              <a:rPr lang="en-US"/>
              <a:t>Poor response to treatment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Croup: Treatment</a:t>
            </a:r>
          </a:p>
        </p:txBody>
      </p:sp>
      <p:sp>
        <p:nvSpPr>
          <p:cNvPr id="11267" name="Rectangle 3"/>
          <p:cNvSpPr>
            <a:spLocks noGrp="1" noChangeArrowheads="1"/>
          </p:cNvSpPr>
          <p:nvPr>
            <p:ph type="body" idx="1"/>
          </p:nvPr>
        </p:nvSpPr>
        <p:spPr/>
        <p:txBody>
          <a:bodyPr/>
          <a:lstStyle/>
          <a:p>
            <a:r>
              <a:rPr lang="en-US"/>
              <a:t>Humidity therapy is the first line of treatment and improves symptoms in most cases</a:t>
            </a:r>
          </a:p>
          <a:p>
            <a:r>
              <a:rPr lang="en-US"/>
              <a:t>Racemic epinephrine; rapid acting but does not change length of illness</a:t>
            </a:r>
          </a:p>
          <a:p>
            <a:r>
              <a:rPr lang="en-US"/>
              <a:t>Steroids: controversial and reserved for severe cases (Dexamethasone 0.6 mg/kg)</a:t>
            </a:r>
          </a:p>
          <a:p>
            <a:r>
              <a:rPr lang="en-US"/>
              <a:t>Heliox decreases the WOB; used as an adjunct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Epiglottitis: Background</a:t>
            </a:r>
          </a:p>
        </p:txBody>
      </p:sp>
      <p:sp>
        <p:nvSpPr>
          <p:cNvPr id="12291" name="Rectangle 3"/>
          <p:cNvSpPr>
            <a:spLocks noGrp="1" noChangeArrowheads="1"/>
          </p:cNvSpPr>
          <p:nvPr>
            <p:ph type="body" idx="1"/>
          </p:nvPr>
        </p:nvSpPr>
        <p:spPr/>
        <p:txBody>
          <a:bodyPr/>
          <a:lstStyle/>
          <a:p>
            <a:r>
              <a:rPr lang="en-US"/>
              <a:t>Also call supraglottitis</a:t>
            </a:r>
          </a:p>
          <a:p>
            <a:r>
              <a:rPr lang="en-US"/>
              <a:t>Caused by bacterial infection of the supraglottic structures</a:t>
            </a:r>
          </a:p>
          <a:p>
            <a:r>
              <a:rPr lang="en-US"/>
              <a:t>Tends to occur in patients 2 to 7 years of age but is now seen as often in adults </a:t>
            </a:r>
          </a:p>
          <a:p>
            <a:r>
              <a:rPr lang="en-US"/>
              <a:t>Hemophilus influenzae type B was most common offending organism prior to 1998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n-US"/>
              <a:t>Epiglottitis: Background</a:t>
            </a:r>
          </a:p>
        </p:txBody>
      </p:sp>
      <p:sp>
        <p:nvSpPr>
          <p:cNvPr id="17411" name="Rectangle 1027"/>
          <p:cNvSpPr>
            <a:spLocks noGrp="1" noChangeArrowheads="1"/>
          </p:cNvSpPr>
          <p:nvPr>
            <p:ph type="body" idx="1"/>
          </p:nvPr>
        </p:nvSpPr>
        <p:spPr/>
        <p:txBody>
          <a:bodyPr/>
          <a:lstStyle/>
          <a:p>
            <a:r>
              <a:rPr lang="en-US"/>
              <a:t>Probable cause of death for George Washington in 1799</a:t>
            </a:r>
          </a:p>
          <a:p>
            <a:r>
              <a:rPr lang="en-US"/>
              <a:t>Occurs in about 1/100,000 adults in U.S.</a:t>
            </a:r>
          </a:p>
          <a:p>
            <a:r>
              <a:rPr lang="en-US"/>
              <a:t>Ratio of incidence in children to adults is about 0.5:1</a:t>
            </a:r>
          </a:p>
          <a:p>
            <a:r>
              <a:rPr lang="en-US"/>
              <a:t>Death rate is about 7% for adults and 1% for children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a:t>Epiglottitis – Background</a:t>
            </a:r>
          </a:p>
        </p:txBody>
      </p:sp>
      <p:sp>
        <p:nvSpPr>
          <p:cNvPr id="18435" name="Rectangle 1027"/>
          <p:cNvSpPr>
            <a:spLocks noGrp="1" noChangeArrowheads="1"/>
          </p:cNvSpPr>
          <p:nvPr>
            <p:ph type="body" idx="1"/>
          </p:nvPr>
        </p:nvSpPr>
        <p:spPr/>
        <p:txBody>
          <a:bodyPr/>
          <a:lstStyle/>
          <a:p>
            <a:r>
              <a:rPr lang="en-US"/>
              <a:t>Male to female ratio is about 3:1</a:t>
            </a:r>
          </a:p>
          <a:p>
            <a:r>
              <a:rPr lang="en-US"/>
              <a:t>Average age of adult onset is 45 yrs</a:t>
            </a:r>
          </a:p>
          <a:p>
            <a:r>
              <a:rPr lang="en-US"/>
              <a:t>Average age in children is 5 yrs</a:t>
            </a:r>
          </a:p>
          <a:p>
            <a:r>
              <a:rPr lang="en-US"/>
              <a:t>Incidence in children has declined in recent years due to vaccine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Epiglottitis: Pathophysiology</a:t>
            </a:r>
          </a:p>
        </p:txBody>
      </p:sp>
      <p:sp>
        <p:nvSpPr>
          <p:cNvPr id="13315" name="Rectangle 3"/>
          <p:cNvSpPr>
            <a:spLocks noGrp="1" noChangeArrowheads="1"/>
          </p:cNvSpPr>
          <p:nvPr>
            <p:ph type="body" idx="1"/>
          </p:nvPr>
        </p:nvSpPr>
        <p:spPr/>
        <p:txBody>
          <a:bodyPr/>
          <a:lstStyle/>
          <a:p>
            <a:r>
              <a:rPr lang="en-US"/>
              <a:t>Does not affect structures below the glottis</a:t>
            </a:r>
          </a:p>
          <a:p>
            <a:r>
              <a:rPr lang="en-US"/>
              <a:t>Trachea and bronchi are healthy in epiglottitis</a:t>
            </a:r>
          </a:p>
          <a:p>
            <a:r>
              <a:rPr lang="en-US"/>
              <a:t>Gas exchange is preserved in mild cases</a:t>
            </a:r>
          </a:p>
          <a:p>
            <a:r>
              <a:rPr lang="en-US"/>
              <a:t>Hypoxemia only occurs as a result of hypercarbia in severe cases</a:t>
            </a:r>
          </a:p>
          <a:p>
            <a:r>
              <a:rPr lang="en-US"/>
              <a:t>Signs of hypoxemia indicate ventilatory failure in most cases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Epiglottitis: Clinical features</a:t>
            </a:r>
          </a:p>
        </p:txBody>
      </p:sp>
      <p:sp>
        <p:nvSpPr>
          <p:cNvPr id="14339" name="Rectangle 3"/>
          <p:cNvSpPr>
            <a:spLocks noGrp="1" noChangeArrowheads="1"/>
          </p:cNvSpPr>
          <p:nvPr>
            <p:ph type="body" idx="1"/>
          </p:nvPr>
        </p:nvSpPr>
        <p:spPr/>
        <p:txBody>
          <a:bodyPr/>
          <a:lstStyle/>
          <a:p>
            <a:r>
              <a:rPr lang="en-US"/>
              <a:t>Most common initial symptoms are fever, difficult swallowing, and sore throat; abrupt onset is classic</a:t>
            </a:r>
          </a:p>
          <a:p>
            <a:r>
              <a:rPr lang="en-US"/>
              <a:t>Stridor occurs in most cases and signals an advanced case</a:t>
            </a:r>
          </a:p>
          <a:p>
            <a:r>
              <a:rPr lang="en-US"/>
              <a:t>A prolonged inspiratory time is common and signals upper airway narrowing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Epiglottitis: Radiographic findings</a:t>
            </a:r>
          </a:p>
        </p:txBody>
      </p:sp>
      <p:sp>
        <p:nvSpPr>
          <p:cNvPr id="15363" name="Rectangle 3"/>
          <p:cNvSpPr>
            <a:spLocks noGrp="1" noChangeArrowheads="1"/>
          </p:cNvSpPr>
          <p:nvPr>
            <p:ph type="body" idx="1"/>
          </p:nvPr>
        </p:nvSpPr>
        <p:spPr/>
        <p:txBody>
          <a:bodyPr/>
          <a:lstStyle/>
          <a:p>
            <a:r>
              <a:rPr lang="en-US"/>
              <a:t>Always abnormal if film quality is good</a:t>
            </a:r>
          </a:p>
          <a:p>
            <a:r>
              <a:rPr lang="en-US"/>
              <a:t>Lateral neck film shows enlarged supraglottic structures and rounding of the epiglottitis</a:t>
            </a:r>
          </a:p>
          <a:p>
            <a:r>
              <a:rPr lang="en-US"/>
              <a:t>Tracheal air shadow is normal</a:t>
            </a:r>
          </a:p>
          <a:p>
            <a:r>
              <a:rPr lang="en-US"/>
              <a:t>Lateral neck film indicated whenever epiglottitis is suspected; should never delay treatment in severe cases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a:buNone/>
            </a:pPr>
            <a:r>
              <a:rPr lang="en-US" sz="1600" dirty="0">
                <a:solidFill>
                  <a:schemeClr val="tx1"/>
                </a:solidFill>
                <a:latin typeface="+mn-lt"/>
                <a:ea typeface="+mn-ea"/>
                <a:cs typeface="+mn-cs"/>
              </a:rPr>
              <a:t>Following the lecture the student should be able to:</a:t>
            </a:r>
          </a:p>
          <a:p>
            <a:pPr>
              <a:buNone/>
            </a:pPr>
            <a:r>
              <a:rPr lang="en-US" sz="1600" dirty="0">
                <a:solidFill>
                  <a:schemeClr val="tx1"/>
                </a:solidFill>
                <a:latin typeface="+mn-lt"/>
                <a:ea typeface="+mn-ea"/>
                <a:cs typeface="+mn-cs"/>
              </a:rPr>
              <a:t> </a:t>
            </a:r>
          </a:p>
          <a:p>
            <a:r>
              <a:rPr lang="en-US" sz="1600" dirty="0">
                <a:solidFill>
                  <a:schemeClr val="tx1"/>
                </a:solidFill>
                <a:latin typeface="+mn-lt"/>
                <a:ea typeface="+mn-ea"/>
                <a:cs typeface="+mn-cs"/>
              </a:rPr>
              <a:t>1.	Define or recognize a definition of </a:t>
            </a:r>
            <a:r>
              <a:rPr lang="en-US" sz="1600" dirty="0" smtClean="0">
                <a:solidFill>
                  <a:schemeClr val="tx1"/>
                </a:solidFill>
                <a:latin typeface="+mn-lt"/>
                <a:ea typeface="+mn-ea"/>
                <a:cs typeface="+mn-cs"/>
              </a:rPr>
              <a:t>Croup</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2.	Recognize the etiology of </a:t>
            </a:r>
            <a:r>
              <a:rPr lang="en-US" sz="1600" dirty="0" smtClean="0">
                <a:solidFill>
                  <a:schemeClr val="tx1"/>
                </a:solidFill>
                <a:latin typeface="+mn-lt"/>
                <a:ea typeface="+mn-ea"/>
                <a:cs typeface="+mn-cs"/>
              </a:rPr>
              <a:t>Croup</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3.	Identify the age-group of children affected by </a:t>
            </a:r>
            <a:r>
              <a:rPr lang="en-US" sz="1600" dirty="0" smtClean="0">
                <a:solidFill>
                  <a:schemeClr val="tx1"/>
                </a:solidFill>
                <a:latin typeface="+mn-lt"/>
                <a:ea typeface="+mn-ea"/>
                <a:cs typeface="+mn-cs"/>
              </a:rPr>
              <a:t>Croup</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4.	Recognize the classic radiographic sign(s) of </a:t>
            </a:r>
            <a:r>
              <a:rPr lang="en-US" sz="1600" dirty="0" smtClean="0">
                <a:solidFill>
                  <a:schemeClr val="tx1"/>
                </a:solidFill>
                <a:latin typeface="+mn-lt"/>
                <a:ea typeface="+mn-ea"/>
                <a:cs typeface="+mn-cs"/>
              </a:rPr>
              <a:t>Croup</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5.	Identify the clinical signs of </a:t>
            </a:r>
            <a:r>
              <a:rPr lang="en-US" sz="1600" dirty="0" smtClean="0">
                <a:solidFill>
                  <a:schemeClr val="tx1"/>
                </a:solidFill>
                <a:latin typeface="+mn-lt"/>
                <a:ea typeface="+mn-ea"/>
                <a:cs typeface="+mn-cs"/>
              </a:rPr>
              <a:t>Croup</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7.	Identify the treatment for </a:t>
            </a:r>
            <a:r>
              <a:rPr lang="en-US" sz="1600" dirty="0" smtClean="0">
                <a:solidFill>
                  <a:schemeClr val="tx1"/>
                </a:solidFill>
                <a:latin typeface="+mn-lt"/>
                <a:ea typeface="+mn-ea"/>
                <a:cs typeface="+mn-cs"/>
              </a:rPr>
              <a:t>Croup</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8.	Define or recognize a definition of </a:t>
            </a:r>
            <a:r>
              <a:rPr lang="en-US" sz="1600" dirty="0" err="1" smtClean="0">
                <a:solidFill>
                  <a:schemeClr val="tx1"/>
                </a:solidFill>
                <a:latin typeface="+mn-lt"/>
                <a:ea typeface="+mn-ea"/>
                <a:cs typeface="+mn-cs"/>
              </a:rPr>
              <a:t>Epiglottitis</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9.	Recognize the etiology of </a:t>
            </a:r>
            <a:r>
              <a:rPr lang="en-US" sz="1600" dirty="0" err="1" smtClean="0">
                <a:solidFill>
                  <a:schemeClr val="tx1"/>
                </a:solidFill>
                <a:latin typeface="+mn-lt"/>
                <a:ea typeface="+mn-ea"/>
                <a:cs typeface="+mn-cs"/>
              </a:rPr>
              <a:t>Epiglottitis</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10.	Identify the population age-group affected by </a:t>
            </a:r>
            <a:r>
              <a:rPr lang="en-US" sz="1600" dirty="0" err="1" smtClean="0">
                <a:solidFill>
                  <a:schemeClr val="tx1"/>
                </a:solidFill>
                <a:latin typeface="+mn-lt"/>
                <a:ea typeface="+mn-ea"/>
                <a:cs typeface="+mn-cs"/>
              </a:rPr>
              <a:t>Epiglottitis</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11.	Recognize the classic radiographic sign(s) of </a:t>
            </a:r>
            <a:r>
              <a:rPr lang="en-US" sz="1600" dirty="0" err="1" smtClean="0">
                <a:solidFill>
                  <a:schemeClr val="tx1"/>
                </a:solidFill>
                <a:latin typeface="+mn-lt"/>
                <a:ea typeface="+mn-ea"/>
                <a:cs typeface="+mn-cs"/>
              </a:rPr>
              <a:t>Epiglottitis</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12.	Identify the clinical signs of </a:t>
            </a:r>
            <a:r>
              <a:rPr lang="en-US" sz="1600" dirty="0" err="1" smtClean="0">
                <a:solidFill>
                  <a:schemeClr val="tx1"/>
                </a:solidFill>
                <a:latin typeface="+mn-lt"/>
                <a:ea typeface="+mn-ea"/>
                <a:cs typeface="+mn-cs"/>
              </a:rPr>
              <a:t>Epiglottitis</a:t>
            </a:r>
            <a:endParaRPr lang="en-US" sz="1600" dirty="0">
              <a:solidFill>
                <a:schemeClr val="tx1"/>
              </a:solidFill>
              <a:latin typeface="+mn-lt"/>
              <a:ea typeface="+mn-ea"/>
              <a:cs typeface="+mn-cs"/>
            </a:endParaRPr>
          </a:p>
          <a:p>
            <a:r>
              <a:rPr lang="en-US" sz="1600" dirty="0">
                <a:solidFill>
                  <a:schemeClr val="tx1"/>
                </a:solidFill>
                <a:latin typeface="+mn-lt"/>
                <a:ea typeface="+mn-ea"/>
                <a:cs typeface="+mn-cs"/>
              </a:rPr>
              <a:t>13.	Identify the treatment for </a:t>
            </a:r>
            <a:r>
              <a:rPr lang="en-US" sz="1600" dirty="0" err="1">
                <a:solidFill>
                  <a:schemeClr val="tx1"/>
                </a:solidFill>
                <a:latin typeface="+mn-lt"/>
                <a:ea typeface="+mn-ea"/>
                <a:cs typeface="+mn-cs"/>
              </a:rPr>
              <a:t>Epiglottitis</a:t>
            </a:r>
            <a:endParaRPr lang="en-US" sz="1600" dirty="0">
              <a:solidFill>
                <a:schemeClr val="tx1"/>
              </a:solidFill>
              <a:latin typeface="+mn-lt"/>
              <a:ea typeface="+mn-ea"/>
              <a:cs typeface="+mn-cs"/>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descr="Epiglottitis"/>
          <p:cNvPicPr>
            <a:picLocks noChangeAspect="1" noChangeArrowheads="1"/>
          </p:cNvPicPr>
          <p:nvPr/>
        </p:nvPicPr>
        <p:blipFill>
          <a:blip r:embed="rId2" cstate="print"/>
          <a:srcRect/>
          <a:stretch>
            <a:fillRect/>
          </a:stretch>
        </p:blipFill>
        <p:spPr bwMode="auto">
          <a:xfrm>
            <a:off x="4610100" y="381000"/>
            <a:ext cx="4000500" cy="6080125"/>
          </a:xfrm>
          <a:prstGeom prst="rect">
            <a:avLst/>
          </a:prstGeom>
          <a:noFill/>
        </p:spPr>
      </p:pic>
      <p:pic>
        <p:nvPicPr>
          <p:cNvPr id="16389" name="Picture 5" descr="336139-405993-407964-1370876"/>
          <p:cNvPicPr>
            <a:picLocks noChangeAspect="1" noChangeArrowheads="1"/>
          </p:cNvPicPr>
          <p:nvPr/>
        </p:nvPicPr>
        <p:blipFill>
          <a:blip r:embed="rId3" cstate="print"/>
          <a:srcRect/>
          <a:stretch>
            <a:fillRect/>
          </a:stretch>
        </p:blipFill>
        <p:spPr bwMode="auto">
          <a:xfrm>
            <a:off x="381000" y="914400"/>
            <a:ext cx="3867150" cy="5334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1" name="Picture 5" descr="Epiglottitis"/>
          <p:cNvPicPr>
            <a:picLocks noChangeAspect="1" noChangeArrowheads="1"/>
          </p:cNvPicPr>
          <p:nvPr/>
        </p:nvPicPr>
        <p:blipFill>
          <a:blip r:embed="rId2" cstate="print"/>
          <a:srcRect/>
          <a:stretch>
            <a:fillRect/>
          </a:stretch>
        </p:blipFill>
        <p:spPr bwMode="auto">
          <a:xfrm>
            <a:off x="966788" y="1371600"/>
            <a:ext cx="6958012" cy="2400300"/>
          </a:xfrm>
          <a:prstGeom prst="rect">
            <a:avLst/>
          </a:prstGeom>
          <a:noFill/>
        </p:spPr>
      </p:pic>
      <p:sp>
        <p:nvSpPr>
          <p:cNvPr id="34822" name="Text Box 6"/>
          <p:cNvSpPr txBox="1">
            <a:spLocks noChangeArrowheads="1"/>
          </p:cNvSpPr>
          <p:nvPr/>
        </p:nvSpPr>
        <p:spPr bwMode="auto">
          <a:xfrm>
            <a:off x="1066800" y="4038600"/>
            <a:ext cx="6858000" cy="2282825"/>
          </a:xfrm>
          <a:prstGeom prst="rect">
            <a:avLst/>
          </a:prstGeom>
          <a:noFill/>
          <a:ln w="9525">
            <a:noFill/>
            <a:miter lim="800000"/>
            <a:headEnd/>
            <a:tailEnd/>
          </a:ln>
          <a:effectLst/>
        </p:spPr>
        <p:txBody>
          <a:bodyPr>
            <a:spAutoFit/>
          </a:bodyPr>
          <a:lstStyle/>
          <a:p>
            <a:pPr>
              <a:spcBef>
                <a:spcPct val="50000"/>
              </a:spcBef>
            </a:pPr>
            <a:r>
              <a:rPr lang="en-US" b="1"/>
              <a:t>On the left, an endoscopic view of the throat shows almost complete blockage of the airway (arrow). This finding is typical of epiglottitis. On the right, the airway has been opened (arrow) after insertion and removal of an endotracheal tube, although some redness and blood remain.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Epiglottitis: Lab Data</a:t>
            </a:r>
          </a:p>
        </p:txBody>
      </p:sp>
      <p:sp>
        <p:nvSpPr>
          <p:cNvPr id="19459" name="Rectangle 3"/>
          <p:cNvSpPr>
            <a:spLocks noGrp="1" noChangeArrowheads="1"/>
          </p:cNvSpPr>
          <p:nvPr>
            <p:ph type="body" idx="1"/>
          </p:nvPr>
        </p:nvSpPr>
        <p:spPr/>
        <p:txBody>
          <a:bodyPr/>
          <a:lstStyle/>
          <a:p>
            <a:r>
              <a:rPr lang="en-US"/>
              <a:t>CBC shows leukocytosis</a:t>
            </a:r>
          </a:p>
          <a:p>
            <a:r>
              <a:rPr lang="en-US"/>
              <a:t>Electrolytes usually normal</a:t>
            </a:r>
          </a:p>
          <a:p>
            <a:r>
              <a:rPr lang="en-US"/>
              <a:t>Epiglottic swab: positive in 70% of cases</a:t>
            </a:r>
          </a:p>
          <a:p>
            <a:r>
              <a:rPr lang="en-US"/>
              <a:t>Blood culture positive in 90% of cases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Epiglottitis: Treatment</a:t>
            </a:r>
          </a:p>
        </p:txBody>
      </p:sp>
      <p:sp>
        <p:nvSpPr>
          <p:cNvPr id="20483" name="Rectangle 3"/>
          <p:cNvSpPr>
            <a:spLocks noGrp="1" noChangeArrowheads="1"/>
          </p:cNvSpPr>
          <p:nvPr>
            <p:ph type="body" idx="1"/>
          </p:nvPr>
        </p:nvSpPr>
        <p:spPr/>
        <p:txBody>
          <a:bodyPr/>
          <a:lstStyle/>
          <a:p>
            <a:r>
              <a:rPr lang="en-US"/>
              <a:t>Prehospital care: DO NOT attempt to intubate</a:t>
            </a:r>
          </a:p>
          <a:p>
            <a:r>
              <a:rPr lang="en-US"/>
              <a:t>All patients suspected to have epiglottitis are admitted to the hospital</a:t>
            </a:r>
          </a:p>
          <a:p>
            <a:r>
              <a:rPr lang="en-US"/>
              <a:t>Some patients need immediate intubation; others may be able avoid intubation with aggressive treatment</a:t>
            </a:r>
          </a:p>
          <a:p>
            <a:r>
              <a:rPr lang="en-US"/>
              <a:t>Children are intubated most often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Epiglottitis: Treatment</a:t>
            </a:r>
          </a:p>
        </p:txBody>
      </p:sp>
      <p:sp>
        <p:nvSpPr>
          <p:cNvPr id="21507" name="Rectangle 3"/>
          <p:cNvSpPr>
            <a:spLocks noGrp="1" noChangeArrowheads="1"/>
          </p:cNvSpPr>
          <p:nvPr>
            <p:ph type="body" idx="1"/>
          </p:nvPr>
        </p:nvSpPr>
        <p:spPr/>
        <p:txBody>
          <a:bodyPr/>
          <a:lstStyle/>
          <a:p>
            <a:r>
              <a:rPr lang="en-US"/>
              <a:t>Broad spectrum antibiotics given initially after airway evaluated and secured if needed</a:t>
            </a:r>
          </a:p>
          <a:p>
            <a:r>
              <a:rPr lang="en-US"/>
              <a:t>Avoid racemic epinephrine</a:t>
            </a:r>
          </a:p>
          <a:p>
            <a:r>
              <a:rPr lang="en-US"/>
              <a:t>More specific antibiotics can be given when cultures return</a:t>
            </a:r>
          </a:p>
          <a:p>
            <a:r>
              <a:rPr lang="en-US"/>
              <a:t>Patient can usually be extubated in 2-3 days</a:t>
            </a:r>
          </a:p>
          <a:p>
            <a:r>
              <a:rPr lang="en-US"/>
              <a:t>Pneumonia is a possible complication (25%)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2" name="Picture 6" descr="MCBD05869_0000[1]"/>
          <p:cNvPicPr>
            <a:picLocks noChangeAspect="1" noChangeArrowheads="1"/>
          </p:cNvPicPr>
          <p:nvPr/>
        </p:nvPicPr>
        <p:blipFill>
          <a:blip r:embed="rId2" cstate="print"/>
          <a:srcRect/>
          <a:stretch>
            <a:fillRect/>
          </a:stretch>
        </p:blipFill>
        <p:spPr bwMode="auto">
          <a:xfrm>
            <a:off x="5638800" y="381000"/>
            <a:ext cx="2895600" cy="2874963"/>
          </a:xfrm>
          <a:prstGeom prst="rect">
            <a:avLst/>
          </a:prstGeom>
          <a:noFill/>
        </p:spPr>
      </p:pic>
      <p:pic>
        <p:nvPicPr>
          <p:cNvPr id="24583" name="Picture 7" descr="MCBD05869_0000[1]"/>
          <p:cNvPicPr>
            <a:picLocks noChangeAspect="1" noChangeArrowheads="1"/>
          </p:cNvPicPr>
          <p:nvPr/>
        </p:nvPicPr>
        <p:blipFill>
          <a:blip r:embed="rId2" cstate="print"/>
          <a:srcRect/>
          <a:stretch>
            <a:fillRect/>
          </a:stretch>
        </p:blipFill>
        <p:spPr bwMode="auto">
          <a:xfrm>
            <a:off x="1143000" y="381000"/>
            <a:ext cx="2895600" cy="2874963"/>
          </a:xfrm>
          <a:prstGeom prst="rect">
            <a:avLst/>
          </a:prstGeom>
          <a:noFill/>
        </p:spPr>
      </p:pic>
      <p:pic>
        <p:nvPicPr>
          <p:cNvPr id="24584" name="Picture 8" descr="MCBD05869_0000[1]"/>
          <p:cNvPicPr>
            <a:picLocks noChangeAspect="1" noChangeArrowheads="1"/>
          </p:cNvPicPr>
          <p:nvPr/>
        </p:nvPicPr>
        <p:blipFill>
          <a:blip r:embed="rId2" cstate="print"/>
          <a:srcRect/>
          <a:stretch>
            <a:fillRect/>
          </a:stretch>
        </p:blipFill>
        <p:spPr bwMode="auto">
          <a:xfrm>
            <a:off x="1143000" y="3352800"/>
            <a:ext cx="2846388" cy="2825750"/>
          </a:xfrm>
          <a:prstGeom prst="rect">
            <a:avLst/>
          </a:prstGeom>
          <a:noFill/>
        </p:spPr>
      </p:pic>
      <p:pic>
        <p:nvPicPr>
          <p:cNvPr id="24585" name="Picture 9" descr="MCBD05869_0000[1]"/>
          <p:cNvPicPr>
            <a:picLocks noChangeAspect="1" noChangeArrowheads="1"/>
          </p:cNvPicPr>
          <p:nvPr/>
        </p:nvPicPr>
        <p:blipFill>
          <a:blip r:embed="rId2" cstate="print"/>
          <a:srcRect/>
          <a:stretch>
            <a:fillRect/>
          </a:stretch>
        </p:blipFill>
        <p:spPr bwMode="auto">
          <a:xfrm>
            <a:off x="5562600" y="3352800"/>
            <a:ext cx="2921000" cy="2900363"/>
          </a:xfrm>
          <a:prstGeom prst="rect">
            <a:avLst/>
          </a:prstGeom>
          <a:noFill/>
        </p:spPr>
      </p:pic>
      <p:pic>
        <p:nvPicPr>
          <p:cNvPr id="24586" name="Picture 10" descr="MCBD05869_0000[1]"/>
          <p:cNvPicPr>
            <a:picLocks noChangeAspect="1" noChangeArrowheads="1"/>
          </p:cNvPicPr>
          <p:nvPr/>
        </p:nvPicPr>
        <p:blipFill>
          <a:blip r:embed="rId2" cstate="print"/>
          <a:srcRect/>
          <a:stretch>
            <a:fillRect/>
          </a:stretch>
        </p:blipFill>
        <p:spPr bwMode="auto">
          <a:xfrm>
            <a:off x="3200400" y="1600200"/>
            <a:ext cx="2998788" cy="297656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7" name="Picture 5" descr="croup_1"/>
          <p:cNvPicPr>
            <a:picLocks noChangeAspect="1" noChangeArrowheads="1"/>
          </p:cNvPicPr>
          <p:nvPr/>
        </p:nvPicPr>
        <p:blipFill>
          <a:blip r:embed="rId2" cstate="print"/>
          <a:srcRect/>
          <a:stretch>
            <a:fillRect/>
          </a:stretch>
        </p:blipFill>
        <p:spPr bwMode="auto">
          <a:xfrm>
            <a:off x="1447800" y="1219200"/>
            <a:ext cx="6172200" cy="493871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Croup: Background</a:t>
            </a:r>
          </a:p>
        </p:txBody>
      </p:sp>
      <p:sp>
        <p:nvSpPr>
          <p:cNvPr id="3075" name="Rectangle 3"/>
          <p:cNvSpPr>
            <a:spLocks noGrp="1" noChangeArrowheads="1"/>
          </p:cNvSpPr>
          <p:nvPr>
            <p:ph type="body" idx="1"/>
          </p:nvPr>
        </p:nvSpPr>
        <p:spPr/>
        <p:txBody>
          <a:bodyPr/>
          <a:lstStyle/>
          <a:p>
            <a:r>
              <a:rPr lang="en-US"/>
              <a:t>Also called laryngotracheobronchitis (LTB)</a:t>
            </a:r>
          </a:p>
          <a:p>
            <a:r>
              <a:rPr lang="en-US"/>
              <a:t>Peak onset is in children 2 years of age</a:t>
            </a:r>
          </a:p>
          <a:p>
            <a:r>
              <a:rPr lang="en-US"/>
              <a:t>Primarily occurs in late fall and early winter</a:t>
            </a:r>
          </a:p>
          <a:p>
            <a:r>
              <a:rPr lang="en-US"/>
              <a:t>Very low mortality but high morbidity</a:t>
            </a:r>
          </a:p>
          <a:p>
            <a:r>
              <a:rPr lang="en-US"/>
              <a:t>About 5% of children have had at least one episode of croup; and 5% of them have a second episode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Croup: Etiology</a:t>
            </a:r>
          </a:p>
        </p:txBody>
      </p:sp>
      <p:sp>
        <p:nvSpPr>
          <p:cNvPr id="6147" name="Rectangle 3"/>
          <p:cNvSpPr>
            <a:spLocks noGrp="1" noChangeArrowheads="1"/>
          </p:cNvSpPr>
          <p:nvPr>
            <p:ph type="body" idx="1"/>
          </p:nvPr>
        </p:nvSpPr>
        <p:spPr/>
        <p:txBody>
          <a:bodyPr/>
          <a:lstStyle/>
          <a:p>
            <a:r>
              <a:rPr lang="en-US"/>
              <a:t>Most often caused by parinfluenza virus</a:t>
            </a:r>
          </a:p>
          <a:p>
            <a:r>
              <a:rPr lang="en-US"/>
              <a:t>Also caused by RSV, influenza A and B and other organisms</a:t>
            </a:r>
          </a:p>
          <a:p>
            <a:r>
              <a:rPr lang="en-US"/>
              <a:t>Rarely: mycoplasma pneumoniae, herpes, and measles virus have been reported as causes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Croup: Pathophysiology</a:t>
            </a:r>
          </a:p>
        </p:txBody>
      </p:sp>
      <p:sp>
        <p:nvSpPr>
          <p:cNvPr id="7171" name="Rectangle 3"/>
          <p:cNvSpPr>
            <a:spLocks noGrp="1" noChangeArrowheads="1"/>
          </p:cNvSpPr>
          <p:nvPr>
            <p:ph type="body" idx="1"/>
          </p:nvPr>
        </p:nvSpPr>
        <p:spPr/>
        <p:txBody>
          <a:bodyPr/>
          <a:lstStyle/>
          <a:p>
            <a:r>
              <a:rPr lang="en-US"/>
              <a:t>Inflammation may occur in both the upper and lower airways</a:t>
            </a:r>
          </a:p>
          <a:p>
            <a:r>
              <a:rPr lang="en-US"/>
              <a:t>Subglottic swelling produces stridor when soft tissues collapse during the negative pressure of inspiration</a:t>
            </a:r>
          </a:p>
          <a:p>
            <a:r>
              <a:rPr lang="en-US"/>
              <a:t>Narrowing of the upper airway by 1 mm reduces the cross-section by 50% in 2 yr old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Croup: Pathophysiology (cont.)</a:t>
            </a:r>
          </a:p>
        </p:txBody>
      </p:sp>
      <p:sp>
        <p:nvSpPr>
          <p:cNvPr id="8195" name="Rectangle 3"/>
          <p:cNvSpPr>
            <a:spLocks noGrp="1" noChangeArrowheads="1"/>
          </p:cNvSpPr>
          <p:nvPr>
            <p:ph type="body" idx="1"/>
          </p:nvPr>
        </p:nvSpPr>
        <p:spPr/>
        <p:txBody>
          <a:bodyPr/>
          <a:lstStyle/>
          <a:p>
            <a:r>
              <a:rPr lang="en-US"/>
              <a:t>Inflammation of the lower airways can lead to V/Q mismatching and hypoxemia</a:t>
            </a:r>
          </a:p>
          <a:p>
            <a:r>
              <a:rPr lang="en-US"/>
              <a:t>Large increases in the WOB are common</a:t>
            </a:r>
          </a:p>
          <a:p>
            <a:r>
              <a:rPr lang="en-US"/>
              <a:t>Decreases in ventilation are not common in mild to moderate cases; may occur with severe fatigue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Croup: Clinical Presentation</a:t>
            </a:r>
          </a:p>
        </p:txBody>
      </p:sp>
      <p:sp>
        <p:nvSpPr>
          <p:cNvPr id="1027" name="Rectangle 3"/>
          <p:cNvSpPr>
            <a:spLocks noGrp="1" noChangeArrowheads="1"/>
          </p:cNvSpPr>
          <p:nvPr>
            <p:ph type="body" sz="half" idx="1"/>
          </p:nvPr>
        </p:nvSpPr>
        <p:spPr/>
        <p:txBody>
          <a:bodyPr/>
          <a:lstStyle/>
          <a:p>
            <a:r>
              <a:rPr lang="en-US" sz="2400"/>
              <a:t>Hx of recent upper airway infection</a:t>
            </a:r>
          </a:p>
          <a:p>
            <a:r>
              <a:rPr lang="en-US" sz="2400"/>
              <a:t>Now develop barking cough, hoarseness, and stridor</a:t>
            </a:r>
          </a:p>
          <a:p>
            <a:r>
              <a:rPr lang="en-US" sz="2400"/>
              <a:t>Low grade fever common</a:t>
            </a:r>
          </a:p>
          <a:p>
            <a:r>
              <a:rPr lang="en-US" sz="2400"/>
              <a:t>Symptoms often increase at night</a:t>
            </a:r>
          </a:p>
        </p:txBody>
      </p:sp>
      <p:sp>
        <p:nvSpPr>
          <p:cNvPr id="1028" name="Rectangle 4"/>
          <p:cNvSpPr>
            <a:spLocks noGrp="1" noChangeArrowheads="1"/>
          </p:cNvSpPr>
          <p:nvPr>
            <p:ph type="body" sz="half" idx="2"/>
          </p:nvPr>
        </p:nvSpPr>
        <p:spPr/>
        <p:txBody>
          <a:bodyPr/>
          <a:lstStyle/>
          <a:p>
            <a:r>
              <a:rPr lang="en-US" sz="2400"/>
              <a:t>Physical exam helps identify the severity</a:t>
            </a:r>
          </a:p>
          <a:p>
            <a:r>
              <a:rPr lang="en-US" sz="2400"/>
              <a:t>Tachypnea, nasal flaring, retractions and use of access. muscles are common</a:t>
            </a:r>
          </a:p>
          <a:p>
            <a:r>
              <a:rPr lang="en-US" sz="2400"/>
              <a:t>CBC often normal, if done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Croup: Radiographic findings</a:t>
            </a:r>
          </a:p>
        </p:txBody>
      </p:sp>
      <p:sp>
        <p:nvSpPr>
          <p:cNvPr id="9219" name="Rectangle 3"/>
          <p:cNvSpPr>
            <a:spLocks noGrp="1" noChangeArrowheads="1"/>
          </p:cNvSpPr>
          <p:nvPr>
            <p:ph type="body" idx="1"/>
          </p:nvPr>
        </p:nvSpPr>
        <p:spPr/>
        <p:txBody>
          <a:bodyPr/>
          <a:lstStyle/>
          <a:p>
            <a:pPr>
              <a:lnSpc>
                <a:spcPct val="90000"/>
              </a:lnSpc>
            </a:pPr>
            <a:r>
              <a:rPr lang="en-US"/>
              <a:t>Normal in many cases of croup</a:t>
            </a:r>
          </a:p>
          <a:p>
            <a:pPr>
              <a:lnSpc>
                <a:spcPct val="90000"/>
              </a:lnSpc>
            </a:pPr>
            <a:r>
              <a:rPr lang="en-US"/>
              <a:t>Decision to obtain neck film can be difficult and is often done only in more severe cases and when epiglottitis is suspected</a:t>
            </a:r>
          </a:p>
          <a:p>
            <a:pPr>
              <a:lnSpc>
                <a:spcPct val="90000"/>
              </a:lnSpc>
            </a:pPr>
            <a:r>
              <a:rPr lang="en-US"/>
              <a:t>Subglottic narrowing is seen with croup</a:t>
            </a:r>
          </a:p>
          <a:p>
            <a:pPr>
              <a:lnSpc>
                <a:spcPct val="90000"/>
              </a:lnSpc>
            </a:pPr>
            <a:r>
              <a:rPr lang="en-US"/>
              <a:t>Complications such as pneumonia should be looked for when high fever and leukocytosis are present</a:t>
            </a:r>
          </a:p>
        </p:txBody>
      </p:sp>
    </p:spTree>
  </p:cSld>
  <p:clrMapOvr>
    <a:masterClrMapping/>
  </p:clrMapOvr>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398</TotalTime>
  <Words>839</Words>
  <Application>Microsoft Office PowerPoint</Application>
  <PresentationFormat>On-screen Show (4:3)</PresentationFormat>
  <Paragraphs>112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Capsules</vt:lpstr>
      <vt:lpstr>Croup and Epiglottitis</vt:lpstr>
      <vt:lpstr>Objectives</vt:lpstr>
      <vt:lpstr>Slide 3</vt:lpstr>
      <vt:lpstr>Croup: Background</vt:lpstr>
      <vt:lpstr>Croup: Etiology</vt:lpstr>
      <vt:lpstr>Croup: Pathophysiology</vt:lpstr>
      <vt:lpstr>Croup: Pathophysiology (cont.)</vt:lpstr>
      <vt:lpstr>Croup: Clinical Presentation</vt:lpstr>
      <vt:lpstr>Croup: Radiographic findings</vt:lpstr>
      <vt:lpstr>Slide 10</vt:lpstr>
      <vt:lpstr>Slide 11</vt:lpstr>
      <vt:lpstr>Croup: Signs of a more severe case</vt:lpstr>
      <vt:lpstr>Croup: Treatment</vt:lpstr>
      <vt:lpstr>Epiglottitis: Background</vt:lpstr>
      <vt:lpstr>Epiglottitis: Background</vt:lpstr>
      <vt:lpstr>Epiglottitis – Background</vt:lpstr>
      <vt:lpstr>Epiglottitis: Pathophysiology</vt:lpstr>
      <vt:lpstr>Epiglottitis: Clinical features</vt:lpstr>
      <vt:lpstr>Epiglottitis: Radiographic findings</vt:lpstr>
      <vt:lpstr>Slide 20</vt:lpstr>
      <vt:lpstr>Slide 21</vt:lpstr>
      <vt:lpstr>Epiglottitis: Lab Data</vt:lpstr>
      <vt:lpstr>Epiglottitis: Treatment</vt:lpstr>
      <vt:lpstr>Epiglottitis: Treatment</vt:lpstr>
      <vt:lpstr>Slide 25</vt:lpstr>
    </vt:vector>
  </TitlesOfParts>
  <Company>School of Allied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Croup and Epiglottitis</dc:title>
  <dc:creator>Loma Linda U</dc:creator>
  <cp:lastModifiedBy>amarshak</cp:lastModifiedBy>
  <cp:revision>14</cp:revision>
  <dcterms:created xsi:type="dcterms:W3CDTF">2003-08-25T17:53:16Z</dcterms:created>
  <dcterms:modified xsi:type="dcterms:W3CDTF">2011-10-18T15:52:56Z</dcterms:modified>
</cp:coreProperties>
</file>