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9"/>
  </p:notesMasterIdLst>
  <p:handoutMasterIdLst>
    <p:handoutMasterId r:id="rId50"/>
  </p:handoutMasterIdLst>
  <p:sldIdLst>
    <p:sldId id="256" r:id="rId2"/>
    <p:sldId id="307" r:id="rId3"/>
    <p:sldId id="257" r:id="rId4"/>
    <p:sldId id="306" r:id="rId5"/>
    <p:sldId id="258" r:id="rId6"/>
    <p:sldId id="259" r:id="rId7"/>
    <p:sldId id="309" r:id="rId8"/>
    <p:sldId id="260" r:id="rId9"/>
    <p:sldId id="261" r:id="rId10"/>
    <p:sldId id="262" r:id="rId11"/>
    <p:sldId id="273" r:id="rId12"/>
    <p:sldId id="263" r:id="rId13"/>
    <p:sldId id="264" r:id="rId14"/>
    <p:sldId id="265" r:id="rId15"/>
    <p:sldId id="266" r:id="rId16"/>
    <p:sldId id="308" r:id="rId17"/>
    <p:sldId id="267" r:id="rId18"/>
    <p:sldId id="268" r:id="rId19"/>
    <p:sldId id="310" r:id="rId20"/>
    <p:sldId id="311" r:id="rId21"/>
    <p:sldId id="271" r:id="rId22"/>
    <p:sldId id="275" r:id="rId23"/>
    <p:sldId id="276" r:id="rId24"/>
    <p:sldId id="277" r:id="rId25"/>
    <p:sldId id="278" r:id="rId26"/>
    <p:sldId id="279" r:id="rId27"/>
    <p:sldId id="282" r:id="rId28"/>
    <p:sldId id="283" r:id="rId29"/>
    <p:sldId id="284" r:id="rId30"/>
    <p:sldId id="285" r:id="rId31"/>
    <p:sldId id="312" r:id="rId32"/>
    <p:sldId id="286" r:id="rId33"/>
    <p:sldId id="287" r:id="rId34"/>
    <p:sldId id="288" r:id="rId35"/>
    <p:sldId id="313" r:id="rId36"/>
    <p:sldId id="289" r:id="rId37"/>
    <p:sldId id="290" r:id="rId38"/>
    <p:sldId id="314" r:id="rId39"/>
    <p:sldId id="291" r:id="rId40"/>
    <p:sldId id="315" r:id="rId41"/>
    <p:sldId id="294" r:id="rId42"/>
    <p:sldId id="295" r:id="rId43"/>
    <p:sldId id="296" r:id="rId44"/>
    <p:sldId id="297" r:id="rId45"/>
    <p:sldId id="299" r:id="rId46"/>
    <p:sldId id="316" r:id="rId47"/>
    <p:sldId id="300" r:id="rId48"/>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22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77739" autoAdjust="0"/>
  </p:normalViewPr>
  <p:slideViewPr>
    <p:cSldViewPr>
      <p:cViewPr varScale="1">
        <p:scale>
          <a:sx n="94" d="100"/>
          <a:sy n="94" d="100"/>
        </p:scale>
        <p:origin x="-21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C78A3158-36CA-47D5-9BD5-DC224EFAF066}" type="datetimeFigureOut">
              <a:rPr lang="en-US" smtClean="0"/>
              <a:t>10/11/2011</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22F51206-97FA-403A-AB97-17DA7A2EE05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vl1pPr>
          </a:lstStyle>
          <a:p>
            <a:endParaRPr lang="en-US"/>
          </a:p>
        </p:txBody>
      </p:sp>
      <p:sp>
        <p:nvSpPr>
          <p:cNvPr id="89091" name="Rectangle 3"/>
          <p:cNvSpPr>
            <a:spLocks noGrp="1" noChangeArrowheads="1"/>
          </p:cNvSpPr>
          <p:nvPr>
            <p:ph type="dt" idx="1"/>
          </p:nvPr>
        </p:nvSpPr>
        <p:spPr bwMode="auto">
          <a:xfrm>
            <a:off x="3899694"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vl1pPr>
          </a:lstStyle>
          <a:p>
            <a:endParaRPr lang="en-US"/>
          </a:p>
        </p:txBody>
      </p:sp>
      <p:sp>
        <p:nvSpPr>
          <p:cNvPr id="89092"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p:spPr>
      </p:sp>
      <p:sp>
        <p:nvSpPr>
          <p:cNvPr id="89093" name="Rectangle 5"/>
          <p:cNvSpPr>
            <a:spLocks noGrp="1" noChangeArrowheads="1"/>
          </p:cNvSpPr>
          <p:nvPr>
            <p:ph type="body" sz="quarter" idx="3"/>
          </p:nvPr>
        </p:nvSpPr>
        <p:spPr bwMode="auto">
          <a:xfrm>
            <a:off x="917575" y="4415790"/>
            <a:ext cx="5046663"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094" name="Rectangle 6"/>
          <p:cNvSpPr>
            <a:spLocks noGrp="1" noChangeArrowheads="1"/>
          </p:cNvSpPr>
          <p:nvPr>
            <p:ph type="ftr" sz="quarter" idx="4"/>
          </p:nvPr>
        </p:nvSpPr>
        <p:spPr bwMode="auto">
          <a:xfrm>
            <a:off x="0"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vl1pPr>
          </a:lstStyle>
          <a:p>
            <a:endParaRPr lang="en-US"/>
          </a:p>
        </p:txBody>
      </p:sp>
      <p:sp>
        <p:nvSpPr>
          <p:cNvPr id="89095" name="Rectangle 7"/>
          <p:cNvSpPr>
            <a:spLocks noGrp="1" noChangeArrowheads="1"/>
          </p:cNvSpPr>
          <p:nvPr>
            <p:ph type="sldNum" sz="quarter" idx="5"/>
          </p:nvPr>
        </p:nvSpPr>
        <p:spPr bwMode="auto">
          <a:xfrm>
            <a:off x="3899694"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a:lvl1pPr>
          </a:lstStyle>
          <a:p>
            <a:fld id="{264ACB86-9730-406B-B1A7-BB079662D10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ncbi.nlm.nih.gov/entrez/query.fcgi?cmd=Retrieve&amp;db=PubMed&amp;dopt=Abstract&amp;list_uids=97456212" TargetMode="External"/><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36DE1-4BEE-4875-ADB3-2DC5CA152772}" type="slidenum">
              <a:rPr lang="en-US"/>
              <a:pPr/>
              <a:t>46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pPr>
              <a:buFontTx/>
              <a:buChar char="•"/>
            </a:pPr>
            <a:r>
              <a:rPr lang="en-US">
                <a:solidFill>
                  <a:srgbClr val="000000"/>
                </a:solidFill>
                <a:latin typeface="Arial" charset="0"/>
                <a:cs typeface="Arial" charset="0"/>
              </a:rPr>
              <a:t>Nordic Epidemiological SIDS study, concluded that sleeping in both the prone and side positions increased the risk of SIDS. This risk is increased further in low-birth-weight infants, infants born before term, and infants aged 13-24 weeks?</a:t>
            </a:r>
          </a:p>
          <a:p>
            <a:pPr>
              <a:buFontTx/>
              <a:buChar char="•"/>
            </a:pPr>
            <a:r>
              <a:rPr lang="en-US">
                <a:solidFill>
                  <a:srgbClr val="000000"/>
                </a:solidFill>
                <a:latin typeface="Arial" charset="0"/>
                <a:cs typeface="Arial" charset="0"/>
              </a:rPr>
              <a:t>Oyen N, Markestad T, Skaerven R: Combined effects of sleeping position and prenatal risk factors in sudden infant death syndrome: the Nordic Epidemiological SIDS Study. Pediatrics 1997 Oct; 100(4): 613-21</a:t>
            </a:r>
            <a:r>
              <a:rPr lang="en-US">
                <a:solidFill>
                  <a:srgbClr val="000000"/>
                </a:solidFill>
                <a:latin typeface="Arial" charset="0"/>
                <a:cs typeface="Arial" charset="0"/>
                <a:hlinkClick r:id="rId3"/>
              </a:rPr>
              <a:t>[Medline]</a:t>
            </a:r>
            <a:r>
              <a:rPr lang="en-US">
                <a:solidFill>
                  <a:srgbClr val="000000"/>
                </a:solidFill>
                <a:latin typeface="Arial" charset="0"/>
                <a:cs typeface="Arial" charset="0"/>
              </a:rPr>
              <a:t>. </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221" name="Group 77"/>
          <p:cNvGrpSpPr>
            <a:grpSpLocks/>
          </p:cNvGrpSpPr>
          <p:nvPr/>
        </p:nvGrpSpPr>
        <p:grpSpPr bwMode="auto">
          <a:xfrm>
            <a:off x="0" y="0"/>
            <a:ext cx="9144000" cy="6858000"/>
            <a:chOff x="0" y="0"/>
            <a:chExt cx="5760" cy="4320"/>
          </a:xfrm>
        </p:grpSpPr>
        <p:grpSp>
          <p:nvGrpSpPr>
            <p:cNvPr id="6146" name="Group 2"/>
            <p:cNvGrpSpPr>
              <a:grpSpLocks/>
            </p:cNvGrpSpPr>
            <p:nvPr/>
          </p:nvGrpSpPr>
          <p:grpSpPr bwMode="auto">
            <a:xfrm>
              <a:off x="0" y="0"/>
              <a:ext cx="5760" cy="4320"/>
              <a:chOff x="0" y="0"/>
              <a:chExt cx="5760" cy="4320"/>
            </a:xfrm>
          </p:grpSpPr>
          <p:sp>
            <p:nvSpPr>
              <p:cNvPr id="6147" name="Rectangle 3"/>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endParaRPr lang="en-US"/>
              </a:p>
            </p:txBody>
          </p:sp>
          <p:grpSp>
            <p:nvGrpSpPr>
              <p:cNvPr id="6148" name="Group 4"/>
              <p:cNvGrpSpPr>
                <a:grpSpLocks/>
              </p:cNvGrpSpPr>
              <p:nvPr userDrawn="1"/>
            </p:nvGrpSpPr>
            <p:grpSpPr bwMode="auto">
              <a:xfrm>
                <a:off x="0" y="0"/>
                <a:ext cx="5760" cy="4320"/>
                <a:chOff x="0" y="0"/>
                <a:chExt cx="5760" cy="4320"/>
              </a:xfrm>
            </p:grpSpPr>
            <p:sp>
              <p:nvSpPr>
                <p:cNvPr id="6149"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50"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51"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52"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53"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54"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55"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56"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57"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58"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59"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60"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61"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62"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63"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64"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65"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66"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67"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68"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69"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70"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71" name="Line 27"/>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72" name="Line 28"/>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73" name="Line 29"/>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74" name="Line 30"/>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75" name="Line 31"/>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76" name="Line 32"/>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77" name="Line 33"/>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78" name="Line 34"/>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79" name="Line 35"/>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80" name="Line 36"/>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81" name="Line 37"/>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82" name="Line 38"/>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83" name="Line 39"/>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84" name="Line 40"/>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85" name="Line 41"/>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86" name="Line 42"/>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87" name="Line 43"/>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88" name="Line 44"/>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89" name="Line 45"/>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90" name="Line 46"/>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91" name="Line 47"/>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92" name="Line 48"/>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93" name="Line 49"/>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94" name="Line 50"/>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95" name="Line 51"/>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96" name="Line 52"/>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97" name="Line 53"/>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98" name="Line 54"/>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99" name="Line 55"/>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sp>
            <p:nvSpPr>
              <p:cNvPr id="6200" name="Line 56"/>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US"/>
              </a:p>
            </p:txBody>
          </p:sp>
        </p:grpSp>
        <p:grpSp>
          <p:nvGrpSpPr>
            <p:cNvPr id="6220" name="Group 76"/>
            <p:cNvGrpSpPr>
              <a:grpSpLocks/>
            </p:cNvGrpSpPr>
            <p:nvPr userDrawn="1"/>
          </p:nvGrpSpPr>
          <p:grpSpPr bwMode="auto">
            <a:xfrm>
              <a:off x="3" y="559"/>
              <a:ext cx="4192" cy="1796"/>
              <a:chOff x="3" y="559"/>
              <a:chExt cx="4192" cy="1796"/>
            </a:xfrm>
          </p:grpSpPr>
          <p:sp>
            <p:nvSpPr>
              <p:cNvPr id="6209" name="Line 65"/>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endParaRPr lang="en-US"/>
              </a:p>
            </p:txBody>
          </p:sp>
          <p:sp>
            <p:nvSpPr>
              <p:cNvPr id="6207" name="Line 63"/>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endParaRPr lang="en-US"/>
              </a:p>
            </p:txBody>
          </p:sp>
          <p:sp>
            <p:nvSpPr>
              <p:cNvPr id="6208" name="Line 64"/>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endParaRPr lang="en-US"/>
              </a:p>
            </p:txBody>
          </p:sp>
          <p:sp>
            <p:nvSpPr>
              <p:cNvPr id="6210" name="Arc 66"/>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nvGrpSpPr>
            <p:cNvPr id="6219" name="Group 75"/>
            <p:cNvGrpSpPr>
              <a:grpSpLocks/>
            </p:cNvGrpSpPr>
            <p:nvPr userDrawn="1"/>
          </p:nvGrpSpPr>
          <p:grpSpPr bwMode="auto">
            <a:xfrm>
              <a:off x="1480" y="1952"/>
              <a:ext cx="3808" cy="1812"/>
              <a:chOff x="1480" y="1952"/>
              <a:chExt cx="3808" cy="1812"/>
            </a:xfrm>
          </p:grpSpPr>
          <p:sp>
            <p:nvSpPr>
              <p:cNvPr id="6211" name="Line 67"/>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endParaRPr lang="en-US"/>
              </a:p>
            </p:txBody>
          </p:sp>
          <p:sp>
            <p:nvSpPr>
              <p:cNvPr id="6212" name="Line 68"/>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endParaRPr lang="en-US"/>
              </a:p>
            </p:txBody>
          </p:sp>
          <p:sp>
            <p:nvSpPr>
              <p:cNvPr id="6213" name="Arc 69"/>
              <p:cNvSpPr>
                <a:spLocks/>
              </p:cNvSpPr>
              <p:nvPr/>
            </p:nvSpPr>
            <p:spPr bwMode="ltGray">
              <a:xfrm rot="5400000">
                <a:off x="5097" y="3346"/>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sp>
        <p:nvSpPr>
          <p:cNvPr id="6201" name="Rectangle 5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6202" name="Rectangle 5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215" name="Rectangle 71"/>
          <p:cNvSpPr>
            <a:spLocks noGrp="1" noChangeArrowheads="1"/>
          </p:cNvSpPr>
          <p:nvPr>
            <p:ph type="dt" sz="quarter" idx="2"/>
          </p:nvPr>
        </p:nvSpPr>
        <p:spPr/>
        <p:txBody>
          <a:bodyPr/>
          <a:lstStyle>
            <a:lvl1pPr>
              <a:defRPr/>
            </a:lvl1pPr>
          </a:lstStyle>
          <a:p>
            <a:endParaRPr lang="en-US"/>
          </a:p>
        </p:txBody>
      </p:sp>
      <p:sp>
        <p:nvSpPr>
          <p:cNvPr id="6216" name="Rectangle 72"/>
          <p:cNvSpPr>
            <a:spLocks noGrp="1" noChangeArrowheads="1"/>
          </p:cNvSpPr>
          <p:nvPr>
            <p:ph type="ftr" sz="quarter" idx="3"/>
          </p:nvPr>
        </p:nvSpPr>
        <p:spPr/>
        <p:txBody>
          <a:bodyPr/>
          <a:lstStyle>
            <a:lvl1pPr>
              <a:defRPr/>
            </a:lvl1pPr>
          </a:lstStyle>
          <a:p>
            <a:endParaRPr lang="en-US"/>
          </a:p>
        </p:txBody>
      </p:sp>
      <p:sp>
        <p:nvSpPr>
          <p:cNvPr id="6217" name="Rectangle 73"/>
          <p:cNvSpPr>
            <a:spLocks noGrp="1" noChangeArrowheads="1"/>
          </p:cNvSpPr>
          <p:nvPr>
            <p:ph type="sldNum" sz="quarter" idx="4"/>
          </p:nvPr>
        </p:nvSpPr>
        <p:spPr/>
        <p:txBody>
          <a:bodyPr/>
          <a:lstStyle>
            <a:lvl1pPr>
              <a:defRPr/>
            </a:lvl1pPr>
          </a:lstStyle>
          <a:p>
            <a:fld id="{292617AA-C6B3-48C6-B2FE-A64E032F8F3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0F3245-F26A-44C1-9B2B-7E7A19AF3E4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0E49D0-A103-4192-8377-D72C938D372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5B3389-70DE-4CEE-B605-6DCD65693C8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E87FEF-08F3-44B0-800D-1822151D65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79A6AD-494E-4D34-97DB-FA7D4BAD5B7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0B07491-A7C3-4EA4-87B7-0AF300D2C8D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048AAE2-BD5D-4F31-8541-433EA925FE0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D8B40DE-9EF4-4434-B53A-7A48C1F40CF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D22438-2416-48F8-AD48-09B486BF60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055E53-7249-4A42-B114-D6D8211EA35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27" name="Group 3"/>
            <p:cNvGrpSpPr>
              <a:grpSpLocks/>
            </p:cNvGrpSpPr>
            <p:nvPr/>
          </p:nvGrpSpPr>
          <p:grpSpPr bwMode="auto">
            <a:xfrm>
              <a:off x="0" y="0"/>
              <a:ext cx="5760" cy="4320"/>
              <a:chOff x="0" y="0"/>
              <a:chExt cx="5760" cy="4320"/>
            </a:xfrm>
          </p:grpSpPr>
          <p:grpSp>
            <p:nvGrpSpPr>
              <p:cNvPr id="1028" name="Group 4"/>
              <p:cNvGrpSpPr>
                <a:grpSpLocks/>
              </p:cNvGrpSpPr>
              <p:nvPr/>
            </p:nvGrpSpPr>
            <p:grpSpPr bwMode="auto">
              <a:xfrm>
                <a:off x="0" y="192"/>
                <a:ext cx="5760" cy="4032"/>
                <a:chOff x="0" y="192"/>
                <a:chExt cx="5760" cy="4032"/>
              </a:xfrm>
            </p:grpSpPr>
            <p:sp>
              <p:nvSpPr>
                <p:cNvPr id="1029"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30"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31"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32"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33"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34"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35"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36"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37"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38"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39"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40"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41"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42"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43"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44"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45"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46"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47"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48"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49"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50"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nvGrpSpPr>
              <p:cNvPr id="1051" name="Group 27"/>
              <p:cNvGrpSpPr>
                <a:grpSpLocks/>
              </p:cNvGrpSpPr>
              <p:nvPr/>
            </p:nvGrpSpPr>
            <p:grpSpPr bwMode="auto">
              <a:xfrm>
                <a:off x="192" y="0"/>
                <a:ext cx="5376" cy="4320"/>
                <a:chOff x="192" y="0"/>
                <a:chExt cx="5376" cy="4320"/>
              </a:xfrm>
            </p:grpSpPr>
            <p:sp>
              <p:nvSpPr>
                <p:cNvPr id="1052"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53"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54"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55"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56"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57"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58"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59"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60"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61"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62"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63"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64"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65"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66"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67"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68"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69"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70"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71"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72"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73"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74"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75"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76"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77"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78"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79"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80"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sp>
          <p:nvSpPr>
            <p:cNvPr id="1081"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en-US"/>
            </a:p>
          </p:txBody>
        </p:sp>
        <p:sp>
          <p:nvSpPr>
            <p:cNvPr id="1082"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US"/>
            </a:p>
          </p:txBody>
        </p:sp>
        <p:grpSp>
          <p:nvGrpSpPr>
            <p:cNvPr id="1083" name="Group 59"/>
            <p:cNvGrpSpPr>
              <a:grpSpLocks/>
            </p:cNvGrpSpPr>
            <p:nvPr/>
          </p:nvGrpSpPr>
          <p:grpSpPr bwMode="auto">
            <a:xfrm>
              <a:off x="261" y="892"/>
              <a:ext cx="1124" cy="1464"/>
              <a:chOff x="96" y="916"/>
              <a:chExt cx="2208" cy="2876"/>
            </a:xfrm>
          </p:grpSpPr>
          <p:sp>
            <p:nvSpPr>
              <p:cNvPr id="1084" name="Line 60"/>
              <p:cNvSpPr>
                <a:spLocks noChangeShapeType="1"/>
              </p:cNvSpPr>
              <p:nvPr/>
            </p:nvSpPr>
            <p:spPr bwMode="ltGray">
              <a:xfrm flipH="1">
                <a:off x="96" y="1037"/>
                <a:ext cx="2208" cy="0"/>
              </a:xfrm>
              <a:prstGeom prst="line">
                <a:avLst/>
              </a:prstGeom>
              <a:noFill/>
              <a:ln w="9525">
                <a:solidFill>
                  <a:schemeClr val="hlink"/>
                </a:solidFill>
                <a:round/>
                <a:headEnd/>
                <a:tailEnd/>
              </a:ln>
              <a:effectLst/>
            </p:spPr>
            <p:txBody>
              <a:bodyPr wrap="none" anchor="ctr"/>
              <a:lstStyle/>
              <a:p>
                <a:endParaRPr lang="en-US"/>
              </a:p>
            </p:txBody>
          </p:sp>
          <p:sp>
            <p:nvSpPr>
              <p:cNvPr id="1085"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endParaRPr lang="en-US"/>
              </a:p>
            </p:txBody>
          </p:sp>
          <p:sp>
            <p:nvSpPr>
              <p:cNvPr id="1086" name="Arc 62"/>
              <p:cNvSpPr>
                <a:spLocks/>
              </p:cNvSpPr>
              <p:nvPr/>
            </p:nvSpPr>
            <p:spPr bwMode="ltGray">
              <a:xfrm flipH="1">
                <a:off x="217" y="916"/>
                <a:ext cx="239" cy="239"/>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sp>
        <p:nvSpPr>
          <p:cNvPr id="108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8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2" name="Rectangle 68"/>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093" name="Rectangle 6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094" name="Rectangle 70"/>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6CF279FC-A4C5-4A80-994E-C59F4822A05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Times New Roman" pitchFamily="18" charset="0"/>
        </a:defRPr>
      </a:lvl2pPr>
      <a:lvl3pPr algn="l" rtl="0" fontAlgn="base">
        <a:spcBef>
          <a:spcPct val="0"/>
        </a:spcBef>
        <a:spcAft>
          <a:spcPct val="0"/>
        </a:spcAft>
        <a:defRPr sz="4400">
          <a:solidFill>
            <a:schemeClr val="tx2"/>
          </a:solidFill>
          <a:latin typeface="Tahoma" pitchFamily="34" charset="0"/>
          <a:cs typeface="Times New Roman" pitchFamily="18" charset="0"/>
        </a:defRPr>
      </a:lvl3pPr>
      <a:lvl4pPr algn="l" rtl="0" fontAlgn="base">
        <a:spcBef>
          <a:spcPct val="0"/>
        </a:spcBef>
        <a:spcAft>
          <a:spcPct val="0"/>
        </a:spcAft>
        <a:defRPr sz="4400">
          <a:solidFill>
            <a:schemeClr val="tx2"/>
          </a:solidFill>
          <a:latin typeface="Tahoma" pitchFamily="34" charset="0"/>
          <a:cs typeface="Times New Roman" pitchFamily="18" charset="0"/>
        </a:defRPr>
      </a:lvl4pPr>
      <a:lvl5pPr algn="l" rtl="0" fontAlgn="base">
        <a:spcBef>
          <a:spcPct val="0"/>
        </a:spcBef>
        <a:spcAft>
          <a:spcPct val="0"/>
        </a:spcAft>
        <a:defRPr sz="4400">
          <a:solidFill>
            <a:schemeClr val="tx2"/>
          </a:solidFill>
          <a:latin typeface="Tahoma" pitchFamily="34" charset="0"/>
          <a:cs typeface="Times New Roman" pitchFamily="18" charset="0"/>
        </a:defRPr>
      </a:lvl5pPr>
      <a:lvl6pPr marL="457200" algn="l" rtl="0" fontAlgn="base">
        <a:spcBef>
          <a:spcPct val="0"/>
        </a:spcBef>
        <a:spcAft>
          <a:spcPct val="0"/>
        </a:spcAft>
        <a:defRPr sz="4400">
          <a:solidFill>
            <a:schemeClr val="tx2"/>
          </a:solidFill>
          <a:latin typeface="Tahoma" pitchFamily="34" charset="0"/>
          <a:cs typeface="Times New Roman" pitchFamily="18" charset="0"/>
        </a:defRPr>
      </a:lvl6pPr>
      <a:lvl7pPr marL="914400" algn="l" rtl="0" fontAlgn="base">
        <a:spcBef>
          <a:spcPct val="0"/>
        </a:spcBef>
        <a:spcAft>
          <a:spcPct val="0"/>
        </a:spcAft>
        <a:defRPr sz="4400">
          <a:solidFill>
            <a:schemeClr val="tx2"/>
          </a:solidFill>
          <a:latin typeface="Tahoma" pitchFamily="34" charset="0"/>
          <a:cs typeface="Times New Roman" pitchFamily="18" charset="0"/>
        </a:defRPr>
      </a:lvl7pPr>
      <a:lvl8pPr marL="1371600" algn="l" rtl="0" fontAlgn="base">
        <a:spcBef>
          <a:spcPct val="0"/>
        </a:spcBef>
        <a:spcAft>
          <a:spcPct val="0"/>
        </a:spcAft>
        <a:defRPr sz="4400">
          <a:solidFill>
            <a:schemeClr val="tx2"/>
          </a:solidFill>
          <a:latin typeface="Tahoma" pitchFamily="34" charset="0"/>
          <a:cs typeface="Times New Roman" pitchFamily="18" charset="0"/>
        </a:defRPr>
      </a:lvl8pPr>
      <a:lvl9pPr marL="1828800" algn="l" rtl="0" fontAlgn="base">
        <a:spcBef>
          <a:spcPct val="0"/>
        </a:spcBef>
        <a:spcAft>
          <a:spcPct val="0"/>
        </a:spcAft>
        <a:defRPr sz="4400">
          <a:solidFill>
            <a:schemeClr val="tx2"/>
          </a:solidFill>
          <a:latin typeface="Tahoma" pitchFamily="34" charset="0"/>
          <a:cs typeface="Times New Roman" pitchFamily="18" charset="0"/>
        </a:defRPr>
      </a:lvl9pPr>
    </p:titleStyle>
    <p:bodyStyle>
      <a:lvl1pPr marL="342900" indent="-342900" algn="l" rtl="0" fontAlgn="base">
        <a:spcBef>
          <a:spcPct val="20000"/>
        </a:spcBef>
        <a:spcAft>
          <a:spcPct val="0"/>
        </a:spcAft>
        <a:buClr>
          <a:schemeClr val="hlink"/>
        </a:buClr>
        <a:buSzPct val="110000"/>
        <a:buFont typeface="Wingdings" pitchFamily="2" charset="2"/>
        <a:buBlip>
          <a:blip r:embed="rId13"/>
        </a:buBlip>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60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hlink"/>
        </a:buClr>
        <a:buSzPct val="95000"/>
        <a:buFont typeface="Wingdings" pitchFamily="2" charset="2"/>
        <a:buChar char="w"/>
        <a:defRPr sz="2400">
          <a:solidFill>
            <a:schemeClr val="tx1"/>
          </a:solidFill>
          <a:latin typeface="+mn-lt"/>
          <a:cs typeface="+mn-cs"/>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3"/>
          <p:cNvSpPr>
            <a:spLocks noGrp="1" noChangeArrowheads="1"/>
          </p:cNvSpPr>
          <p:nvPr>
            <p:ph type="sldNum" sz="quarter" idx="4"/>
          </p:nvPr>
        </p:nvSpPr>
        <p:spPr/>
        <p:txBody>
          <a:bodyPr/>
          <a:lstStyle/>
          <a:p>
            <a:fld id="{6ED38D6C-49C8-4EA7-8E38-7DD5563F7CBC}" type="slidenum">
              <a:rPr lang="en-US"/>
              <a:pPr/>
              <a:t>1</a:t>
            </a:fld>
            <a:endParaRPr lang="en-US"/>
          </a:p>
        </p:txBody>
      </p:sp>
      <p:sp>
        <p:nvSpPr>
          <p:cNvPr id="33794" name="Rectangle 2"/>
          <p:cNvSpPr>
            <a:spLocks noGrp="1" noChangeArrowheads="1"/>
          </p:cNvSpPr>
          <p:nvPr>
            <p:ph type="ctrTitle"/>
          </p:nvPr>
        </p:nvSpPr>
        <p:spPr>
          <a:xfrm>
            <a:off x="990600" y="2438400"/>
            <a:ext cx="7772400" cy="1600200"/>
          </a:xfrm>
        </p:spPr>
        <p:txBody>
          <a:bodyPr/>
          <a:lstStyle/>
          <a:p>
            <a:pPr algn="ctr"/>
            <a:r>
              <a:rPr lang="en-US" dirty="0" smtClean="0"/>
              <a:t/>
            </a:r>
            <a:br>
              <a:rPr lang="en-US" dirty="0" smtClean="0"/>
            </a:br>
            <a:r>
              <a:rPr lang="en-US" dirty="0" smtClean="0"/>
              <a:t/>
            </a:r>
            <a:br>
              <a:rPr lang="en-US" dirty="0" smtClean="0"/>
            </a:br>
            <a:r>
              <a:rPr lang="en-US" dirty="0" smtClean="0"/>
              <a:t>RSTH 421 </a:t>
            </a:r>
            <a:r>
              <a:rPr lang="en-US" dirty="0" err="1" smtClean="0"/>
              <a:t>Perinatal</a:t>
            </a:r>
            <a:r>
              <a:rPr lang="en-US" dirty="0" smtClean="0"/>
              <a:t> &amp; Pediatric Respiratory Care</a:t>
            </a:r>
            <a:br>
              <a:rPr lang="en-US" dirty="0" smtClean="0"/>
            </a:br>
            <a:r>
              <a:rPr lang="en-US" dirty="0" smtClean="0"/>
              <a:t/>
            </a:r>
            <a:br>
              <a:rPr lang="en-US" dirty="0" smtClean="0"/>
            </a:br>
            <a:r>
              <a:rPr lang="en-US" sz="3600" dirty="0" smtClean="0"/>
              <a:t>Apnea </a:t>
            </a:r>
            <a:r>
              <a:rPr lang="en-US" sz="3600" dirty="0"/>
              <a:t>of Prematurity </a:t>
            </a:r>
          </a:p>
        </p:txBody>
      </p:sp>
      <p:sp>
        <p:nvSpPr>
          <p:cNvPr id="33795" name="Rectangle 3" descr="Rectangle: Click to edit Master text styles&#10;Second level&#10;Third level&#10;Fourth level&#10;Fifth level"/>
          <p:cNvSpPr>
            <a:spLocks noGrp="1" noChangeArrowheads="1"/>
          </p:cNvSpPr>
          <p:nvPr>
            <p:ph type="subTitle" idx="1"/>
          </p:nvPr>
        </p:nvSpPr>
        <p:spPr>
          <a:xfrm>
            <a:off x="685800" y="4267200"/>
            <a:ext cx="7620000" cy="1414463"/>
          </a:xfrm>
        </p:spPr>
        <p:txBody>
          <a:bodyPr/>
          <a:lstStyle/>
          <a:p>
            <a:r>
              <a:rPr lang="en-US" dirty="0" smtClean="0"/>
              <a:t>Arthur B. Marshak, </a:t>
            </a:r>
            <a:r>
              <a:rPr lang="en-US" dirty="0" smtClean="0"/>
              <a:t>EdD, MS, </a:t>
            </a:r>
            <a:r>
              <a:rPr lang="en-US" dirty="0" smtClean="0"/>
              <a:t>RRT, RPFT</a:t>
            </a:r>
            <a:r>
              <a:rPr lang="en-US" dirty="0"/>
              <a:t/>
            </a:r>
            <a:br>
              <a:rPr lang="en-US" dirty="0"/>
            </a:br>
            <a:r>
              <a:rPr lang="en-US" dirty="0" smtClean="0"/>
              <a:t>Department </a:t>
            </a:r>
            <a:r>
              <a:rPr lang="en-US" dirty="0"/>
              <a:t>of Cardiopulmonary Sciences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5183EF5-08CF-4DA8-86F9-E34D91918E2C}" type="slidenum">
              <a:rPr lang="en-US"/>
              <a:pPr/>
              <a:t>10</a:t>
            </a:fld>
            <a:endParaRPr lang="en-US"/>
          </a:p>
        </p:txBody>
      </p:sp>
      <p:sp>
        <p:nvSpPr>
          <p:cNvPr id="39938" name="Rectangle 2"/>
          <p:cNvSpPr>
            <a:spLocks noGrp="1" noChangeArrowheads="1"/>
          </p:cNvSpPr>
          <p:nvPr>
            <p:ph type="title"/>
          </p:nvPr>
        </p:nvSpPr>
        <p:spPr/>
        <p:txBody>
          <a:bodyPr/>
          <a:lstStyle/>
          <a:p>
            <a:r>
              <a:rPr lang="en-US"/>
              <a:t>Periodic Breathing</a:t>
            </a:r>
          </a:p>
        </p:txBody>
      </p:sp>
      <p:sp>
        <p:nvSpPr>
          <p:cNvPr id="39939" name="Rectangle 3" descr="Rectangle: Click to edit Master text styles&#10;Second level&#10;Third level&#10;Fourth level&#10;Fifth level"/>
          <p:cNvSpPr>
            <a:spLocks noGrp="1" noChangeArrowheads="1"/>
          </p:cNvSpPr>
          <p:nvPr>
            <p:ph type="body" idx="1"/>
          </p:nvPr>
        </p:nvSpPr>
        <p:spPr>
          <a:xfrm>
            <a:off x="609600" y="1524000"/>
            <a:ext cx="7772400" cy="4114800"/>
          </a:xfrm>
        </p:spPr>
        <p:txBody>
          <a:bodyPr/>
          <a:lstStyle/>
          <a:p>
            <a:r>
              <a:rPr lang="en-US">
                <a:solidFill>
                  <a:srgbClr val="000000"/>
                </a:solidFill>
                <a:latin typeface="Arial" charset="0"/>
              </a:rPr>
              <a:t>PB is more frequent during active sleep</a:t>
            </a:r>
          </a:p>
          <a:p>
            <a:pPr lvl="1"/>
            <a:r>
              <a:rPr lang="en-US">
                <a:solidFill>
                  <a:srgbClr val="000000"/>
                </a:solidFill>
                <a:latin typeface="Arial" charset="0"/>
              </a:rPr>
              <a:t>but can occur when neonates are awake or quietly sleeping. </a:t>
            </a:r>
          </a:p>
          <a:p>
            <a:pPr lvl="1"/>
            <a:r>
              <a:rPr lang="en-US">
                <a:solidFill>
                  <a:srgbClr val="000000"/>
                </a:solidFill>
                <a:latin typeface="Arial" charset="0"/>
              </a:rPr>
              <a:t>This condition is common at high altitudes and eliminated with supplemental O</a:t>
            </a:r>
            <a:r>
              <a:rPr lang="en-US" baseline="-25000">
                <a:solidFill>
                  <a:srgbClr val="000000"/>
                </a:solidFill>
                <a:latin typeface="Arial" charset="0"/>
              </a:rPr>
              <a:t>2 </a:t>
            </a:r>
            <a:r>
              <a:rPr lang="en-US">
                <a:solidFill>
                  <a:srgbClr val="000000"/>
                </a:solidFill>
                <a:latin typeface="Arial" charset="0"/>
              </a:rPr>
              <a:t>and/or with CPAP. Because the prognosis is excellent, no long term treatment is usually required.</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C28D8B-9477-4539-BD12-BDE2F4947E65}" type="slidenum">
              <a:rPr lang="en-US"/>
              <a:pPr/>
              <a:t>11</a:t>
            </a:fld>
            <a:endParaRPr lang="en-US"/>
          </a:p>
        </p:txBody>
      </p:sp>
      <p:sp>
        <p:nvSpPr>
          <p:cNvPr id="51202" name="Rectangle 2"/>
          <p:cNvSpPr>
            <a:spLocks noGrp="1" noChangeArrowheads="1"/>
          </p:cNvSpPr>
          <p:nvPr>
            <p:ph type="title"/>
          </p:nvPr>
        </p:nvSpPr>
        <p:spPr/>
        <p:txBody>
          <a:bodyPr/>
          <a:lstStyle/>
          <a:p>
            <a:r>
              <a:rPr lang="en-US"/>
              <a:t>Swallowing and AOP</a:t>
            </a:r>
          </a:p>
        </p:txBody>
      </p:sp>
      <p:sp>
        <p:nvSpPr>
          <p:cNvPr id="51203" name="Rectangle 3" descr="Rectangle: Click to edit Master text styles&#10;Second level&#10;Third level&#10;Fourth level&#10;Fifth level"/>
          <p:cNvSpPr>
            <a:spLocks noGrp="1" noChangeArrowheads="1"/>
          </p:cNvSpPr>
          <p:nvPr>
            <p:ph type="body" idx="1"/>
          </p:nvPr>
        </p:nvSpPr>
        <p:spPr/>
        <p:txBody>
          <a:bodyPr/>
          <a:lstStyle/>
          <a:p>
            <a:r>
              <a:rPr lang="en-US">
                <a:solidFill>
                  <a:srgbClr val="000000"/>
                </a:solidFill>
                <a:latin typeface="Arial" charset="0"/>
                <a:cs typeface="Arial" charset="0"/>
              </a:rPr>
              <a:t>AOP can be distinguished from PB by frequent swallowing-like movements in the pharynx during the apnea. </a:t>
            </a:r>
          </a:p>
          <a:p>
            <a:r>
              <a:rPr lang="en-US">
                <a:solidFill>
                  <a:srgbClr val="000000"/>
                </a:solidFill>
                <a:latin typeface="Arial" charset="0"/>
                <a:cs typeface="Arial" charset="0"/>
              </a:rPr>
              <a:t>The etiology of swallowing during apnea is unknown.</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8948BFB-48BA-4CCA-AFA9-F3791CA69762}" type="slidenum">
              <a:rPr lang="en-US"/>
              <a:pPr/>
              <a:t>12</a:t>
            </a:fld>
            <a:endParaRPr lang="en-US"/>
          </a:p>
        </p:txBody>
      </p:sp>
      <p:sp>
        <p:nvSpPr>
          <p:cNvPr id="40962" name="Rectangle 2"/>
          <p:cNvSpPr>
            <a:spLocks noGrp="1" noChangeArrowheads="1"/>
          </p:cNvSpPr>
          <p:nvPr>
            <p:ph type="title"/>
          </p:nvPr>
        </p:nvSpPr>
        <p:spPr>
          <a:xfrm>
            <a:off x="609600" y="304800"/>
            <a:ext cx="6477000" cy="1143000"/>
          </a:xfrm>
        </p:spPr>
        <p:txBody>
          <a:bodyPr/>
          <a:lstStyle/>
          <a:p>
            <a:r>
              <a:rPr lang="en-US" dirty="0" err="1"/>
              <a:t>Pathophysiology</a:t>
            </a:r>
            <a:r>
              <a:rPr lang="en-US" dirty="0"/>
              <a:t> of AOP</a:t>
            </a:r>
          </a:p>
        </p:txBody>
      </p:sp>
      <p:sp>
        <p:nvSpPr>
          <p:cNvPr id="40963" name="Rectangle 3" descr="Rectangle: Click to edit Master text styles&#10;Second level&#10;Third level&#10;Fourth level&#10;Fifth level"/>
          <p:cNvSpPr>
            <a:spLocks noGrp="1" noChangeArrowheads="1"/>
          </p:cNvSpPr>
          <p:nvPr>
            <p:ph type="body" idx="1"/>
          </p:nvPr>
        </p:nvSpPr>
        <p:spPr>
          <a:xfrm>
            <a:off x="228600" y="1524000"/>
            <a:ext cx="8610600" cy="5105400"/>
          </a:xfrm>
        </p:spPr>
        <p:txBody>
          <a:bodyPr/>
          <a:lstStyle/>
          <a:p>
            <a:pPr>
              <a:lnSpc>
                <a:spcPct val="90000"/>
              </a:lnSpc>
            </a:pPr>
            <a:r>
              <a:rPr lang="en-US" dirty="0">
                <a:solidFill>
                  <a:srgbClr val="000000"/>
                </a:solidFill>
                <a:latin typeface="Arial" charset="0"/>
              </a:rPr>
              <a:t>Inspiration is controlled or ended by an </a:t>
            </a:r>
            <a:r>
              <a:rPr lang="en-US" dirty="0">
                <a:solidFill>
                  <a:srgbClr val="000000"/>
                </a:solidFill>
                <a:latin typeface="Times New Roman"/>
              </a:rPr>
              <a:t>“</a:t>
            </a:r>
            <a:r>
              <a:rPr lang="en-US" dirty="0">
                <a:solidFill>
                  <a:srgbClr val="000000"/>
                </a:solidFill>
                <a:latin typeface="Arial" charset="0"/>
              </a:rPr>
              <a:t>off switch</a:t>
            </a:r>
            <a:r>
              <a:rPr lang="en-US" dirty="0">
                <a:solidFill>
                  <a:srgbClr val="000000"/>
                </a:solidFill>
                <a:latin typeface="Times New Roman"/>
              </a:rPr>
              <a:t>”</a:t>
            </a:r>
            <a:r>
              <a:rPr lang="en-US" dirty="0">
                <a:solidFill>
                  <a:srgbClr val="000000"/>
                </a:solidFill>
                <a:latin typeface="Arial" charset="0"/>
              </a:rPr>
              <a:t> that ends the breath. </a:t>
            </a:r>
          </a:p>
          <a:p>
            <a:pPr>
              <a:lnSpc>
                <a:spcPct val="90000"/>
              </a:lnSpc>
            </a:pPr>
            <a:r>
              <a:rPr lang="en-US" dirty="0">
                <a:solidFill>
                  <a:srgbClr val="000000"/>
                </a:solidFill>
                <a:latin typeface="Arial" charset="0"/>
              </a:rPr>
              <a:t>During inspiration, the additional discharge of the central </a:t>
            </a:r>
            <a:r>
              <a:rPr lang="en-US" dirty="0" err="1">
                <a:solidFill>
                  <a:srgbClr val="000000"/>
                </a:solidFill>
                <a:latin typeface="Arial" charset="0"/>
              </a:rPr>
              <a:t>inspiratory</a:t>
            </a:r>
            <a:r>
              <a:rPr lang="en-US" dirty="0">
                <a:solidFill>
                  <a:srgbClr val="000000"/>
                </a:solidFill>
                <a:latin typeface="Arial" charset="0"/>
              </a:rPr>
              <a:t> activator to the </a:t>
            </a:r>
            <a:r>
              <a:rPr lang="en-US" dirty="0" err="1">
                <a:solidFill>
                  <a:srgbClr val="000000"/>
                </a:solidFill>
                <a:latin typeface="Arial" charset="0"/>
              </a:rPr>
              <a:t>inspiratory</a:t>
            </a:r>
            <a:r>
              <a:rPr lang="en-US" dirty="0">
                <a:solidFill>
                  <a:srgbClr val="000000"/>
                </a:solidFill>
                <a:latin typeface="Arial" charset="0"/>
              </a:rPr>
              <a:t> motor neurons and right bundle (</a:t>
            </a:r>
            <a:r>
              <a:rPr lang="en-US" dirty="0" err="1">
                <a:solidFill>
                  <a:srgbClr val="000000"/>
                </a:solidFill>
                <a:latin typeface="Arial" charset="0"/>
              </a:rPr>
              <a:t>Rb</a:t>
            </a:r>
            <a:r>
              <a:rPr lang="en-US" dirty="0">
                <a:solidFill>
                  <a:srgbClr val="000000"/>
                </a:solidFill>
                <a:latin typeface="Arial" charset="0"/>
              </a:rPr>
              <a:t>) neurons causes the off-switch neurons to discharge, inhibiting the central </a:t>
            </a:r>
            <a:r>
              <a:rPr lang="en-US" dirty="0" err="1">
                <a:solidFill>
                  <a:srgbClr val="000000"/>
                </a:solidFill>
                <a:latin typeface="Arial" charset="0"/>
              </a:rPr>
              <a:t>inspiratory</a:t>
            </a:r>
            <a:r>
              <a:rPr lang="en-US" dirty="0">
                <a:solidFill>
                  <a:srgbClr val="000000"/>
                </a:solidFill>
                <a:latin typeface="Arial" charset="0"/>
              </a:rPr>
              <a:t> activator and allowing passive exhalation. </a:t>
            </a:r>
          </a:p>
          <a:p>
            <a:pPr>
              <a:lnSpc>
                <a:spcPct val="90000"/>
              </a:lnSpc>
            </a:pPr>
            <a:r>
              <a:rPr lang="en-US" dirty="0">
                <a:solidFill>
                  <a:srgbClr val="000000"/>
                </a:solidFill>
                <a:latin typeface="Arial" charset="0"/>
              </a:rPr>
              <a:t>Lung volume sensors and the </a:t>
            </a:r>
            <a:r>
              <a:rPr lang="en-US" dirty="0" err="1">
                <a:solidFill>
                  <a:srgbClr val="000000"/>
                </a:solidFill>
                <a:latin typeface="Arial" charset="0"/>
              </a:rPr>
              <a:t>rostral</a:t>
            </a:r>
            <a:r>
              <a:rPr lang="en-US" dirty="0">
                <a:solidFill>
                  <a:srgbClr val="000000"/>
                </a:solidFill>
                <a:latin typeface="Arial" charset="0"/>
              </a:rPr>
              <a:t> </a:t>
            </a:r>
            <a:r>
              <a:rPr lang="en-US" dirty="0" err="1">
                <a:solidFill>
                  <a:srgbClr val="000000"/>
                </a:solidFill>
                <a:latin typeface="Arial" charset="0"/>
              </a:rPr>
              <a:t>pontine</a:t>
            </a:r>
            <a:r>
              <a:rPr lang="en-US" dirty="0">
                <a:solidFill>
                  <a:srgbClr val="000000"/>
                </a:solidFill>
                <a:latin typeface="Arial" charset="0"/>
              </a:rPr>
              <a:t> </a:t>
            </a:r>
            <a:r>
              <a:rPr lang="en-US" dirty="0" err="1">
                <a:solidFill>
                  <a:srgbClr val="000000"/>
                </a:solidFill>
                <a:latin typeface="Arial" charset="0"/>
              </a:rPr>
              <a:t>pneumotaxic</a:t>
            </a:r>
            <a:r>
              <a:rPr lang="en-US" dirty="0">
                <a:solidFill>
                  <a:srgbClr val="000000"/>
                </a:solidFill>
                <a:latin typeface="Arial" charset="0"/>
              </a:rPr>
              <a:t> center also control the off switch. </a:t>
            </a:r>
            <a:endParaRPr lang="en-US" dirty="0"/>
          </a:p>
        </p:txBody>
      </p:sp>
      <p:pic>
        <p:nvPicPr>
          <p:cNvPr id="2" name="Picture 2" descr="http://upload.wikimedia.org/wikipedia/commons/3/36/Gray768.png"/>
          <p:cNvPicPr>
            <a:picLocks noChangeAspect="1" noChangeArrowheads="1"/>
          </p:cNvPicPr>
          <p:nvPr/>
        </p:nvPicPr>
        <p:blipFill>
          <a:blip r:embed="rId2" cstate="print"/>
          <a:srcRect/>
          <a:stretch>
            <a:fillRect/>
          </a:stretch>
        </p:blipFill>
        <p:spPr bwMode="auto">
          <a:xfrm>
            <a:off x="7182970" y="1"/>
            <a:ext cx="1961030" cy="1600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D654A56-7BE8-49AA-8ADE-290D9DCF9A7C}" type="slidenum">
              <a:rPr lang="en-US"/>
              <a:pPr/>
              <a:t>13</a:t>
            </a:fld>
            <a:endParaRPr lang="en-US"/>
          </a:p>
        </p:txBody>
      </p:sp>
      <p:sp>
        <p:nvSpPr>
          <p:cNvPr id="41986" name="Rectangle 2"/>
          <p:cNvSpPr>
            <a:spLocks noGrp="1" noChangeArrowheads="1"/>
          </p:cNvSpPr>
          <p:nvPr>
            <p:ph type="title"/>
          </p:nvPr>
        </p:nvSpPr>
        <p:spPr/>
        <p:txBody>
          <a:bodyPr/>
          <a:lstStyle/>
          <a:p>
            <a:r>
              <a:rPr lang="en-US"/>
              <a:t>Pathophysiology of AOP</a:t>
            </a:r>
          </a:p>
        </p:txBody>
      </p:sp>
      <p:sp>
        <p:nvSpPr>
          <p:cNvPr id="41987" name="Rectangle 3" descr="Rectangle: Click to edit Master text styles&#10;Second level&#10;Third level&#10;Fourth level&#10;Fifth level"/>
          <p:cNvSpPr>
            <a:spLocks noGrp="1" noChangeArrowheads="1"/>
          </p:cNvSpPr>
          <p:nvPr>
            <p:ph type="body" idx="1"/>
          </p:nvPr>
        </p:nvSpPr>
        <p:spPr>
          <a:xfrm>
            <a:off x="152400" y="1447800"/>
            <a:ext cx="8991600" cy="5257800"/>
          </a:xfrm>
        </p:spPr>
        <p:txBody>
          <a:bodyPr/>
          <a:lstStyle/>
          <a:p>
            <a:pPr>
              <a:lnSpc>
                <a:spcPct val="90000"/>
              </a:lnSpc>
            </a:pPr>
            <a:r>
              <a:rPr lang="en-US" sz="2800">
                <a:solidFill>
                  <a:srgbClr val="000000"/>
                </a:solidFill>
                <a:latin typeface="Arial" charset="0"/>
              </a:rPr>
              <a:t>AOP is caused by neuronal immaturity of the brainstem</a:t>
            </a:r>
          </a:p>
          <a:p>
            <a:pPr>
              <a:lnSpc>
                <a:spcPct val="90000"/>
              </a:lnSpc>
            </a:pPr>
            <a:r>
              <a:rPr lang="en-US" sz="2800">
                <a:solidFill>
                  <a:srgbClr val="000000"/>
                </a:solidFill>
                <a:latin typeface="Arial" charset="0"/>
              </a:rPr>
              <a:t>This immaturity is secondary to decreased afferent pathways from peripheral receptors to the reticular formation for breathing. </a:t>
            </a:r>
          </a:p>
          <a:p>
            <a:pPr lvl="1">
              <a:lnSpc>
                <a:spcPct val="90000"/>
              </a:lnSpc>
            </a:pPr>
            <a:r>
              <a:rPr lang="en-US" sz="2400">
                <a:solidFill>
                  <a:srgbClr val="000000"/>
                </a:solidFill>
                <a:latin typeface="Arial" charset="0"/>
              </a:rPr>
              <a:t>When dendritic and other synaptic networks multiply, breathing control improves as the brain matures, and AOP resolves. </a:t>
            </a:r>
          </a:p>
          <a:p>
            <a:pPr lvl="1">
              <a:lnSpc>
                <a:spcPct val="90000"/>
              </a:lnSpc>
            </a:pPr>
            <a:r>
              <a:rPr lang="en-US" sz="2400">
                <a:solidFill>
                  <a:srgbClr val="000000"/>
                </a:solidFill>
                <a:latin typeface="Arial" charset="0"/>
              </a:rPr>
              <a:t>AOP usually resolves 34-52 weeks after gestation. </a:t>
            </a:r>
          </a:p>
          <a:p>
            <a:pPr>
              <a:lnSpc>
                <a:spcPct val="90000"/>
              </a:lnSpc>
            </a:pPr>
            <a:r>
              <a:rPr lang="en-US" sz="2800">
                <a:solidFill>
                  <a:srgbClr val="000000"/>
                </a:solidFill>
                <a:latin typeface="Arial" charset="0"/>
              </a:rPr>
              <a:t>The exact neuropathology in AOP is unknown. </a:t>
            </a:r>
          </a:p>
          <a:p>
            <a:pPr lvl="1">
              <a:lnSpc>
                <a:spcPct val="90000"/>
              </a:lnSpc>
            </a:pPr>
            <a:r>
              <a:rPr lang="en-US" sz="2400">
                <a:solidFill>
                  <a:srgbClr val="000000"/>
                </a:solidFill>
                <a:latin typeface="Arial" charset="0"/>
              </a:rPr>
              <a:t>The final respiratory control nuclei effect in the medulla is a complex function of many inhibitory and stimulatory actions, both humoral, neural, and at times anatomical. </a:t>
            </a:r>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01FF61C-5278-4617-9439-FBC46E101F7F}" type="slidenum">
              <a:rPr lang="en-US"/>
              <a:pPr/>
              <a:t>14</a:t>
            </a:fld>
            <a:endParaRPr lang="en-US"/>
          </a:p>
        </p:txBody>
      </p:sp>
      <p:sp>
        <p:nvSpPr>
          <p:cNvPr id="43010" name="Rectangle 2"/>
          <p:cNvSpPr>
            <a:spLocks noGrp="1" noChangeArrowheads="1"/>
          </p:cNvSpPr>
          <p:nvPr>
            <p:ph type="title"/>
          </p:nvPr>
        </p:nvSpPr>
        <p:spPr/>
        <p:txBody>
          <a:bodyPr/>
          <a:lstStyle/>
          <a:p>
            <a:r>
              <a:rPr lang="en-US"/>
              <a:t>Sleep and AOP</a:t>
            </a:r>
          </a:p>
        </p:txBody>
      </p:sp>
      <p:sp>
        <p:nvSpPr>
          <p:cNvPr id="43011" name="Rectangle 3" descr="Rectangle: Click to edit Master text styles&#10;Second level&#10;Third level&#10;Fourth level&#10;Fifth level"/>
          <p:cNvSpPr>
            <a:spLocks noGrp="1" noChangeArrowheads="1"/>
          </p:cNvSpPr>
          <p:nvPr>
            <p:ph type="body" idx="1"/>
          </p:nvPr>
        </p:nvSpPr>
        <p:spPr>
          <a:xfrm>
            <a:off x="228600" y="1447800"/>
            <a:ext cx="8763000" cy="5410200"/>
          </a:xfrm>
        </p:spPr>
        <p:txBody>
          <a:bodyPr/>
          <a:lstStyle/>
          <a:p>
            <a:r>
              <a:rPr lang="en-US" sz="2800">
                <a:solidFill>
                  <a:srgbClr val="000000"/>
                </a:solidFill>
                <a:latin typeface="Arial" charset="0"/>
              </a:rPr>
              <a:t>Apnea appears to occur predominantly during active (ie, REM sleep) and indeterminate or transitional sleep in preterm and full-term neonates </a:t>
            </a:r>
          </a:p>
          <a:p>
            <a:r>
              <a:rPr lang="en-US" sz="2800">
                <a:solidFill>
                  <a:srgbClr val="000000"/>
                </a:solidFill>
                <a:latin typeface="Arial" charset="0"/>
              </a:rPr>
              <a:t>Mechanisms to help explain the high incidence of apnea during active sleep </a:t>
            </a:r>
          </a:p>
          <a:p>
            <a:pPr lvl="1"/>
            <a:r>
              <a:rPr lang="en-US" sz="2400">
                <a:solidFill>
                  <a:srgbClr val="000000"/>
                </a:solidFill>
                <a:latin typeface="Arial" charset="0"/>
              </a:rPr>
              <a:t>Chest-wall movements are out of phase or paradoxical during active sleep, not true during quiet sleep. </a:t>
            </a:r>
          </a:p>
          <a:p>
            <a:pPr lvl="1"/>
            <a:r>
              <a:rPr lang="en-US" sz="2400">
                <a:solidFill>
                  <a:srgbClr val="000000"/>
                </a:solidFill>
                <a:latin typeface="Arial" charset="0"/>
              </a:rPr>
              <a:t>A decrease in the fractional catabolic rate (FCR) [class assignment:look it up for next week], </a:t>
            </a:r>
          </a:p>
          <a:p>
            <a:pPr lvl="2"/>
            <a:r>
              <a:rPr lang="en-US" sz="2000">
                <a:solidFill>
                  <a:srgbClr val="000000"/>
                </a:solidFill>
                <a:latin typeface="Arial" charset="0"/>
              </a:rPr>
              <a:t>decrease of 6-10 mm Hg in PaO</a:t>
            </a:r>
            <a:r>
              <a:rPr lang="en-US" sz="2000" baseline="-30000">
                <a:solidFill>
                  <a:srgbClr val="000000"/>
                </a:solidFill>
                <a:latin typeface="Arial" charset="0"/>
              </a:rPr>
              <a:t>2</a:t>
            </a:r>
            <a:r>
              <a:rPr lang="en-US" sz="2000">
                <a:solidFill>
                  <a:srgbClr val="000000"/>
                </a:solidFill>
                <a:latin typeface="Arial" charset="0"/>
              </a:rPr>
              <a:t> have been observed in infants during active sleep, both predispose an infant to apnea</a:t>
            </a:r>
          </a:p>
          <a:p>
            <a:pPr lvl="1"/>
            <a:r>
              <a:rPr lang="en-US" sz="2400">
                <a:solidFill>
                  <a:srgbClr val="000000"/>
                </a:solidFill>
                <a:latin typeface="Arial" charset="0"/>
              </a:rPr>
              <a:t>The ventilatory responses to increased PaCO</a:t>
            </a:r>
            <a:r>
              <a:rPr lang="en-US" sz="2400" baseline="-25000">
                <a:solidFill>
                  <a:srgbClr val="000000"/>
                </a:solidFill>
                <a:latin typeface="Arial" charset="0"/>
              </a:rPr>
              <a:t>2</a:t>
            </a:r>
            <a:r>
              <a:rPr lang="en-US" sz="2400">
                <a:solidFill>
                  <a:srgbClr val="000000"/>
                </a:solidFill>
                <a:latin typeface="Arial" charset="0"/>
              </a:rPr>
              <a:t> and decreased O</a:t>
            </a:r>
            <a:r>
              <a:rPr lang="en-US" sz="2400" baseline="-25000">
                <a:solidFill>
                  <a:srgbClr val="000000"/>
                </a:solidFill>
                <a:latin typeface="Arial" charset="0"/>
              </a:rPr>
              <a:t>2</a:t>
            </a:r>
            <a:r>
              <a:rPr lang="en-US" sz="2400">
                <a:solidFill>
                  <a:srgbClr val="000000"/>
                </a:solidFill>
                <a:latin typeface="Arial" charset="0"/>
              </a:rPr>
              <a:t> are worsened during active sleep. </a:t>
            </a: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1B88A78-A33A-41D4-B411-6391CFEA663D}" type="slidenum">
              <a:rPr lang="en-US"/>
              <a:pPr/>
              <a:t>15</a:t>
            </a:fld>
            <a:endParaRPr lang="en-US"/>
          </a:p>
        </p:txBody>
      </p:sp>
      <p:sp>
        <p:nvSpPr>
          <p:cNvPr id="44034" name="Rectangle 2"/>
          <p:cNvSpPr>
            <a:spLocks noGrp="1" noChangeArrowheads="1"/>
          </p:cNvSpPr>
          <p:nvPr>
            <p:ph type="title"/>
          </p:nvPr>
        </p:nvSpPr>
        <p:spPr/>
        <p:txBody>
          <a:bodyPr/>
          <a:lstStyle/>
          <a:p>
            <a:r>
              <a:rPr lang="en-US"/>
              <a:t>AOP and Chemical Receptors</a:t>
            </a:r>
          </a:p>
        </p:txBody>
      </p:sp>
      <p:sp>
        <p:nvSpPr>
          <p:cNvPr id="44035" name="Rectangle 3" descr="Rectangle: Click to edit Master text styles&#10;Second level&#10;Third level&#10;Fourth level&#10;Fifth level"/>
          <p:cNvSpPr>
            <a:spLocks noGrp="1" noChangeArrowheads="1"/>
          </p:cNvSpPr>
          <p:nvPr>
            <p:ph type="body" idx="1"/>
          </p:nvPr>
        </p:nvSpPr>
        <p:spPr>
          <a:xfrm>
            <a:off x="609600" y="1524000"/>
            <a:ext cx="8305800" cy="5105400"/>
          </a:xfrm>
        </p:spPr>
        <p:txBody>
          <a:bodyPr/>
          <a:lstStyle/>
          <a:p>
            <a:r>
              <a:rPr lang="en-US">
                <a:solidFill>
                  <a:srgbClr val="000000"/>
                </a:solidFill>
                <a:latin typeface="Arial" charset="0"/>
              </a:rPr>
              <a:t>The sensitivity of central chemoreceptor to CO</a:t>
            </a:r>
            <a:r>
              <a:rPr lang="en-US" baseline="-30000">
                <a:solidFill>
                  <a:srgbClr val="000000"/>
                </a:solidFill>
                <a:latin typeface="Arial" charset="0"/>
              </a:rPr>
              <a:t>2</a:t>
            </a:r>
            <a:r>
              <a:rPr lang="en-US">
                <a:solidFill>
                  <a:srgbClr val="000000"/>
                </a:solidFill>
                <a:latin typeface="Arial" charset="0"/>
              </a:rPr>
              <a:t> is </a:t>
            </a:r>
            <a:r>
              <a:rPr lang="en-US">
                <a:solidFill>
                  <a:srgbClr val="000000"/>
                </a:solidFill>
                <a:latin typeface="Arial" charset="0"/>
                <a:sym typeface="Symbol" pitchFamily="18" charset="2"/>
              </a:rPr>
              <a:t></a:t>
            </a:r>
            <a:r>
              <a:rPr lang="en-US">
                <a:solidFill>
                  <a:srgbClr val="000000"/>
                </a:solidFill>
                <a:latin typeface="Arial" charset="0"/>
              </a:rPr>
              <a:t> in premature neonates and </a:t>
            </a:r>
            <a:r>
              <a:rPr lang="en-US">
                <a:solidFill>
                  <a:srgbClr val="000000"/>
                </a:solidFill>
                <a:latin typeface="Arial" charset="0"/>
                <a:sym typeface="Symbol" pitchFamily="18" charset="2"/>
              </a:rPr>
              <a:t></a:t>
            </a:r>
            <a:r>
              <a:rPr lang="en-US">
                <a:solidFill>
                  <a:srgbClr val="000000"/>
                </a:solidFill>
                <a:latin typeface="Arial" charset="0"/>
              </a:rPr>
              <a:t> with gestational age to normal by term. The sensitivity to CO</a:t>
            </a:r>
            <a:r>
              <a:rPr lang="en-US" baseline="-30000">
                <a:solidFill>
                  <a:srgbClr val="000000"/>
                </a:solidFill>
                <a:latin typeface="Arial" charset="0"/>
              </a:rPr>
              <a:t>2</a:t>
            </a:r>
            <a:r>
              <a:rPr lang="en-US">
                <a:solidFill>
                  <a:srgbClr val="000000"/>
                </a:solidFill>
                <a:latin typeface="Arial" charset="0"/>
              </a:rPr>
              <a:t> is </a:t>
            </a:r>
            <a:r>
              <a:rPr lang="en-US">
                <a:solidFill>
                  <a:srgbClr val="000000"/>
                </a:solidFill>
                <a:latin typeface="Arial" charset="0"/>
                <a:sym typeface="Symbol" pitchFamily="18" charset="2"/>
              </a:rPr>
              <a:t></a:t>
            </a:r>
            <a:r>
              <a:rPr lang="en-US">
                <a:solidFill>
                  <a:srgbClr val="000000"/>
                </a:solidFill>
                <a:latin typeface="Arial" charset="0"/>
              </a:rPr>
              <a:t> with higher O</a:t>
            </a:r>
            <a:r>
              <a:rPr lang="en-US" baseline="-30000">
                <a:solidFill>
                  <a:srgbClr val="000000"/>
                </a:solidFill>
                <a:latin typeface="Arial" charset="0"/>
              </a:rPr>
              <a:t>2</a:t>
            </a:r>
            <a:r>
              <a:rPr lang="en-US">
                <a:solidFill>
                  <a:srgbClr val="000000"/>
                </a:solidFill>
                <a:latin typeface="Arial" charset="0"/>
              </a:rPr>
              <a:t> and </a:t>
            </a:r>
            <a:r>
              <a:rPr lang="en-US">
                <a:solidFill>
                  <a:srgbClr val="000000"/>
                </a:solidFill>
                <a:latin typeface="Arial" charset="0"/>
                <a:sym typeface="Symbol" pitchFamily="18" charset="2"/>
              </a:rPr>
              <a:t></a:t>
            </a:r>
            <a:r>
              <a:rPr lang="en-US">
                <a:solidFill>
                  <a:srgbClr val="000000"/>
                </a:solidFill>
                <a:latin typeface="Arial" charset="0"/>
              </a:rPr>
              <a:t>  in hypoxemia. </a:t>
            </a:r>
          </a:p>
          <a:p>
            <a:r>
              <a:rPr lang="en-US">
                <a:solidFill>
                  <a:srgbClr val="000000"/>
                </a:solidFill>
                <a:latin typeface="Arial" charset="0"/>
                <a:cs typeface="Arial" charset="0"/>
              </a:rPr>
              <a:t>Preterm neonates respond to a </a:t>
            </a:r>
            <a:r>
              <a:rPr lang="en-US">
                <a:solidFill>
                  <a:srgbClr val="000000"/>
                </a:solidFill>
                <a:latin typeface="Arial" charset="0"/>
                <a:sym typeface="Symbol" pitchFamily="18" charset="2"/>
              </a:rPr>
              <a:t></a:t>
            </a:r>
            <a:r>
              <a:rPr lang="en-US">
                <a:solidFill>
                  <a:srgbClr val="000000"/>
                </a:solidFill>
                <a:latin typeface="Arial" charset="0"/>
                <a:cs typeface="Arial" charset="0"/>
              </a:rPr>
              <a:t> in FI0</a:t>
            </a:r>
            <a:r>
              <a:rPr lang="en-US" baseline="-25000">
                <a:solidFill>
                  <a:srgbClr val="000000"/>
                </a:solidFill>
                <a:latin typeface="Arial" charset="0"/>
                <a:cs typeface="Arial" charset="0"/>
              </a:rPr>
              <a:t>2</a:t>
            </a:r>
            <a:r>
              <a:rPr lang="en-US">
                <a:solidFill>
                  <a:srgbClr val="000000"/>
                </a:solidFill>
                <a:latin typeface="Arial" charset="0"/>
                <a:cs typeface="Arial" charset="0"/>
              </a:rPr>
              <a:t> by increasing their RR temporarily and then returning to normal or even a lower RR</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37C53D-0EBA-4CD9-91B1-8B2D911799B2}" type="slidenum">
              <a:rPr lang="en-US"/>
              <a:pPr/>
              <a:t>16</a:t>
            </a:fld>
            <a:endParaRPr lang="en-US"/>
          </a:p>
        </p:txBody>
      </p:sp>
      <p:sp>
        <p:nvSpPr>
          <p:cNvPr id="87042" name="Rectangle 2"/>
          <p:cNvSpPr>
            <a:spLocks noGrp="1" noChangeArrowheads="1"/>
          </p:cNvSpPr>
          <p:nvPr>
            <p:ph type="title"/>
          </p:nvPr>
        </p:nvSpPr>
        <p:spPr/>
        <p:txBody>
          <a:bodyPr/>
          <a:lstStyle/>
          <a:p>
            <a:r>
              <a:rPr lang="en-US" dirty="0"/>
              <a:t>AOP and </a:t>
            </a:r>
            <a:r>
              <a:rPr lang="en-US" dirty="0" smtClean="0"/>
              <a:t>O2</a:t>
            </a:r>
            <a:endParaRPr lang="en-US" dirty="0"/>
          </a:p>
        </p:txBody>
      </p:sp>
      <p:sp>
        <p:nvSpPr>
          <p:cNvPr id="87043" name="Rectangle 3" descr="Rectangle: Click to edit Master text styles&#10;Second level&#10;Third level&#10;Fourth level&#10;Fifth level"/>
          <p:cNvSpPr>
            <a:spLocks noGrp="1" noChangeArrowheads="1"/>
          </p:cNvSpPr>
          <p:nvPr>
            <p:ph type="body" idx="1"/>
          </p:nvPr>
        </p:nvSpPr>
        <p:spPr>
          <a:xfrm>
            <a:off x="685800" y="1600200"/>
            <a:ext cx="8001000" cy="4724400"/>
          </a:xfrm>
        </p:spPr>
        <p:txBody>
          <a:bodyPr/>
          <a:lstStyle/>
          <a:p>
            <a:pPr>
              <a:lnSpc>
                <a:spcPct val="90000"/>
              </a:lnSpc>
            </a:pPr>
            <a:r>
              <a:rPr lang="en-US" sz="2800" dirty="0">
                <a:solidFill>
                  <a:srgbClr val="000000"/>
                </a:solidFill>
                <a:latin typeface="Arial" charset="0"/>
                <a:cs typeface="Arial" charset="0"/>
              </a:rPr>
              <a:t>Inspiration of low oxygen concentrations causes an immediate 1-minute-long increase in the ventilation rate, followed by a 5-minute-long decrease in RR. </a:t>
            </a:r>
          </a:p>
          <a:p>
            <a:pPr>
              <a:lnSpc>
                <a:spcPct val="90000"/>
              </a:lnSpc>
            </a:pPr>
            <a:r>
              <a:rPr lang="en-US" sz="2800" dirty="0">
                <a:solidFill>
                  <a:srgbClr val="000000"/>
                </a:solidFill>
                <a:latin typeface="Arial" charset="0"/>
                <a:cs typeface="Arial" charset="0"/>
              </a:rPr>
              <a:t>Infants with borderline hypoxia tend to breathe periodically or have </a:t>
            </a:r>
            <a:r>
              <a:rPr lang="en-US" sz="2800" dirty="0" err="1">
                <a:solidFill>
                  <a:srgbClr val="000000"/>
                </a:solidFill>
                <a:latin typeface="Arial" charset="0"/>
                <a:cs typeface="Arial" charset="0"/>
              </a:rPr>
              <a:t>apneic</a:t>
            </a:r>
            <a:r>
              <a:rPr lang="en-US" sz="2800" dirty="0">
                <a:solidFill>
                  <a:srgbClr val="000000"/>
                </a:solidFill>
                <a:latin typeface="Arial" charset="0"/>
                <a:cs typeface="Arial" charset="0"/>
              </a:rPr>
              <a:t> spells. These </a:t>
            </a:r>
            <a:r>
              <a:rPr lang="en-US" sz="2800" dirty="0" err="1">
                <a:solidFill>
                  <a:srgbClr val="000000"/>
                </a:solidFill>
                <a:latin typeface="Arial" charset="0"/>
                <a:cs typeface="Arial" charset="0"/>
              </a:rPr>
              <a:t>apneic</a:t>
            </a:r>
            <a:r>
              <a:rPr lang="en-US" sz="2800" dirty="0">
                <a:solidFill>
                  <a:srgbClr val="000000"/>
                </a:solidFill>
                <a:latin typeface="Arial" charset="0"/>
                <a:cs typeface="Arial" charset="0"/>
              </a:rPr>
              <a:t> spells, which are frequently associated with </a:t>
            </a:r>
            <a:r>
              <a:rPr lang="en-US" sz="2800" dirty="0" err="1">
                <a:solidFill>
                  <a:srgbClr val="000000"/>
                </a:solidFill>
                <a:latin typeface="Arial" charset="0"/>
                <a:cs typeface="Arial" charset="0"/>
              </a:rPr>
              <a:t>bradycardias</a:t>
            </a:r>
            <a:r>
              <a:rPr lang="en-US" sz="2800" dirty="0">
                <a:solidFill>
                  <a:srgbClr val="000000"/>
                </a:solidFill>
                <a:latin typeface="Arial" charset="0"/>
                <a:cs typeface="Arial" charset="0"/>
              </a:rPr>
              <a:t>, are </a:t>
            </a:r>
            <a:r>
              <a:rPr lang="en-US" sz="2800" dirty="0" err="1">
                <a:solidFill>
                  <a:srgbClr val="000000"/>
                </a:solidFill>
                <a:latin typeface="Arial" charset="0"/>
                <a:cs typeface="Arial" charset="0"/>
              </a:rPr>
              <a:t>easly</a:t>
            </a:r>
            <a:r>
              <a:rPr lang="en-US" sz="2800" dirty="0">
                <a:solidFill>
                  <a:srgbClr val="000000"/>
                </a:solidFill>
                <a:latin typeface="Arial" charset="0"/>
                <a:cs typeface="Arial" charset="0"/>
              </a:rPr>
              <a:t> treated by </a:t>
            </a:r>
            <a:r>
              <a:rPr lang="en-US" sz="2800" dirty="0">
                <a:solidFill>
                  <a:srgbClr val="000000"/>
                </a:solidFill>
                <a:latin typeface="Arial" charset="0"/>
                <a:sym typeface="Symbol" pitchFamily="18" charset="2"/>
              </a:rPr>
              <a:t></a:t>
            </a:r>
            <a:r>
              <a:rPr lang="en-US" sz="2800" dirty="0">
                <a:solidFill>
                  <a:srgbClr val="000000"/>
                </a:solidFill>
                <a:latin typeface="Arial" charset="0"/>
                <a:cs typeface="Arial" charset="0"/>
              </a:rPr>
              <a:t> the FIO</a:t>
            </a:r>
            <a:r>
              <a:rPr lang="en-US" sz="2800" baseline="-25000" dirty="0">
                <a:solidFill>
                  <a:srgbClr val="000000"/>
                </a:solidFill>
                <a:latin typeface="Arial" charset="0"/>
                <a:cs typeface="Arial" charset="0"/>
              </a:rPr>
              <a:t>2</a:t>
            </a:r>
            <a:r>
              <a:rPr lang="en-US" sz="2800" dirty="0">
                <a:solidFill>
                  <a:srgbClr val="000000"/>
                </a:solidFill>
                <a:latin typeface="Arial" charset="0"/>
                <a:cs typeface="Arial" charset="0"/>
              </a:rPr>
              <a:t>. </a:t>
            </a:r>
          </a:p>
          <a:p>
            <a:pPr>
              <a:lnSpc>
                <a:spcPct val="90000"/>
              </a:lnSpc>
            </a:pPr>
            <a:r>
              <a:rPr lang="en-US" sz="2800" dirty="0">
                <a:solidFill>
                  <a:srgbClr val="000000"/>
                </a:solidFill>
                <a:latin typeface="Arial" charset="0"/>
                <a:cs typeface="Arial" charset="0"/>
              </a:rPr>
              <a:t>Hypoxia also can induce PB in these premature infants.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4823142-616B-47F4-B024-6F3A76ABD17F}" type="slidenum">
              <a:rPr lang="en-US"/>
              <a:pPr/>
              <a:t>17</a:t>
            </a:fld>
            <a:endParaRPr lang="en-US"/>
          </a:p>
        </p:txBody>
      </p:sp>
      <p:sp>
        <p:nvSpPr>
          <p:cNvPr id="45058" name="Rectangle 2"/>
          <p:cNvSpPr>
            <a:spLocks noGrp="1" noChangeArrowheads="1"/>
          </p:cNvSpPr>
          <p:nvPr>
            <p:ph type="title"/>
          </p:nvPr>
        </p:nvSpPr>
        <p:spPr/>
        <p:txBody>
          <a:bodyPr/>
          <a:lstStyle/>
          <a:p>
            <a:r>
              <a:rPr lang="en-US"/>
              <a:t>AOP and Chemical Receptors</a:t>
            </a:r>
          </a:p>
        </p:txBody>
      </p:sp>
      <p:sp>
        <p:nvSpPr>
          <p:cNvPr id="45059" name="Rectangle 3" descr="Rectangle: Click to edit Master text styles&#10;Second level&#10;Third level&#10;Fourth level&#10;Fifth level"/>
          <p:cNvSpPr>
            <a:spLocks noGrp="1" noChangeArrowheads="1"/>
          </p:cNvSpPr>
          <p:nvPr>
            <p:ph type="body" idx="1"/>
          </p:nvPr>
        </p:nvSpPr>
        <p:spPr>
          <a:xfrm>
            <a:off x="685800" y="1600200"/>
            <a:ext cx="8229600" cy="4800600"/>
          </a:xfrm>
        </p:spPr>
        <p:txBody>
          <a:bodyPr/>
          <a:lstStyle/>
          <a:p>
            <a:r>
              <a:rPr lang="en-US">
                <a:solidFill>
                  <a:srgbClr val="000000"/>
                </a:solidFill>
                <a:latin typeface="Arial" charset="0"/>
                <a:cs typeface="Arial" charset="0"/>
              </a:rPr>
              <a:t>There is a relative weakness of the peripheral chemoreceptor function, during the first few weeks of life. </a:t>
            </a:r>
          </a:p>
          <a:p>
            <a:r>
              <a:rPr lang="en-US">
                <a:solidFill>
                  <a:srgbClr val="000000"/>
                </a:solidFill>
                <a:latin typeface="Arial" charset="0"/>
                <a:cs typeface="Arial" charset="0"/>
              </a:rPr>
              <a:t>The central hypoxic depression of ventilation, mediated by the midbrain inhibitor, also disappears about 2-3 weeks after birth with a mature response to chronic/sustained hypoxic stimulation of ventilation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1D6CC70-41CE-493C-AFD4-6B3344022609}" type="slidenum">
              <a:rPr lang="en-US"/>
              <a:pPr/>
              <a:t>18</a:t>
            </a:fld>
            <a:endParaRPr lang="en-US"/>
          </a:p>
        </p:txBody>
      </p:sp>
      <p:sp>
        <p:nvSpPr>
          <p:cNvPr id="46082" name="Rectangle 2"/>
          <p:cNvSpPr>
            <a:spLocks noGrp="1" noChangeArrowheads="1"/>
          </p:cNvSpPr>
          <p:nvPr>
            <p:ph type="title"/>
          </p:nvPr>
        </p:nvSpPr>
        <p:spPr/>
        <p:txBody>
          <a:bodyPr/>
          <a:lstStyle/>
          <a:p>
            <a:r>
              <a:rPr lang="en-US"/>
              <a:t>The Upper Airway and AOP</a:t>
            </a:r>
          </a:p>
        </p:txBody>
      </p:sp>
      <p:sp>
        <p:nvSpPr>
          <p:cNvPr id="46083" name="Rectangle 3" descr="Rectangle: Click to edit Master text styles&#10;Second level&#10;Third level&#10;Fourth level&#10;Fifth level"/>
          <p:cNvSpPr>
            <a:spLocks noGrp="1" noChangeArrowheads="1"/>
          </p:cNvSpPr>
          <p:nvPr>
            <p:ph type="body" idx="1"/>
          </p:nvPr>
        </p:nvSpPr>
        <p:spPr>
          <a:xfrm>
            <a:off x="685800" y="1524000"/>
            <a:ext cx="8001000" cy="4953000"/>
          </a:xfrm>
        </p:spPr>
        <p:txBody>
          <a:bodyPr/>
          <a:lstStyle/>
          <a:p>
            <a:r>
              <a:rPr lang="en-US" sz="2800">
                <a:solidFill>
                  <a:srgbClr val="000000"/>
                </a:solidFill>
                <a:latin typeface="Arial" charset="0"/>
                <a:cs typeface="Arial" charset="0"/>
              </a:rPr>
              <a:t>Reflexes and neuro-control of the upper airway play a crucial role in initiating and terminating apnea. </a:t>
            </a:r>
          </a:p>
          <a:p>
            <a:r>
              <a:rPr lang="en-US" sz="2800">
                <a:solidFill>
                  <a:srgbClr val="000000"/>
                </a:solidFill>
                <a:latin typeface="Arial" charset="0"/>
                <a:cs typeface="Arial" charset="0"/>
              </a:rPr>
              <a:t>Sensory input from these upper airway receptors travels to the CNS and have a powerful effects on the respiratory rate and rhythm, heart rate, and vascular resistance. </a:t>
            </a:r>
          </a:p>
          <a:p>
            <a:r>
              <a:rPr lang="en-US" sz="2800">
                <a:solidFill>
                  <a:srgbClr val="000000"/>
                </a:solidFill>
                <a:latin typeface="Arial" charset="0"/>
                <a:cs typeface="Arial" charset="0"/>
              </a:rPr>
              <a:t>Afferent sensory (CNS-cranial nerves) input from the upper airway is necessary for airway patency and maybe impaired by prematurity. </a:t>
            </a: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3CC46B-0C52-4B8C-AD7A-5FDAF706A2B6}" type="slidenum">
              <a:rPr lang="en-US"/>
              <a:pPr/>
              <a:t>19</a:t>
            </a:fld>
            <a:endParaRPr lang="en-US"/>
          </a:p>
        </p:txBody>
      </p:sp>
      <p:sp>
        <p:nvSpPr>
          <p:cNvPr id="92162" name="Rectangle 2"/>
          <p:cNvSpPr>
            <a:spLocks noGrp="1" noChangeArrowheads="1"/>
          </p:cNvSpPr>
          <p:nvPr>
            <p:ph type="title"/>
          </p:nvPr>
        </p:nvSpPr>
        <p:spPr/>
        <p:txBody>
          <a:bodyPr/>
          <a:lstStyle/>
          <a:p>
            <a:r>
              <a:rPr lang="en-US"/>
              <a:t>AOP and Airways</a:t>
            </a:r>
          </a:p>
        </p:txBody>
      </p:sp>
      <p:sp>
        <p:nvSpPr>
          <p:cNvPr id="92163" name="Rectangle 3" descr="Rectangle: Click to edit Master text styles&#10;Second level&#10;Third level&#10;Fourth level&#10;Fifth level"/>
          <p:cNvSpPr>
            <a:spLocks noGrp="1" noChangeArrowheads="1"/>
          </p:cNvSpPr>
          <p:nvPr>
            <p:ph type="body" idx="1"/>
          </p:nvPr>
        </p:nvSpPr>
        <p:spPr>
          <a:xfrm>
            <a:off x="152400" y="1524000"/>
            <a:ext cx="8991600" cy="5029200"/>
          </a:xfrm>
        </p:spPr>
        <p:txBody>
          <a:bodyPr/>
          <a:lstStyle/>
          <a:p>
            <a:r>
              <a:rPr lang="en-US">
                <a:solidFill>
                  <a:srgbClr val="000000"/>
                </a:solidFill>
                <a:latin typeface="Arial" charset="0"/>
                <a:cs typeface="Arial" charset="0"/>
              </a:rPr>
              <a:t>Negative airway luminal pressures are generated during inspiration, the compliant pharynx of the premature neonate is predisposed to collapse. </a:t>
            </a:r>
          </a:p>
          <a:p>
            <a:r>
              <a:rPr lang="en-US">
                <a:solidFill>
                  <a:srgbClr val="000000"/>
                </a:solidFill>
                <a:latin typeface="Arial" charset="0"/>
                <a:cs typeface="Arial" charset="0"/>
              </a:rPr>
              <a:t>Genioglossus (What do you think it is? Look it up) activation failure has been implicated in mixed and obstructive apnea in adults and infants.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9CB5A57-8379-449D-A63A-9848CA9FCFF0}" type="slidenum">
              <a:rPr lang="en-US"/>
              <a:pPr/>
              <a:t>2</a:t>
            </a:fld>
            <a:endParaRPr lang="en-US"/>
          </a:p>
        </p:txBody>
      </p:sp>
      <p:sp>
        <p:nvSpPr>
          <p:cNvPr id="86018" name="Rectangle 2"/>
          <p:cNvSpPr>
            <a:spLocks noGrp="1" noChangeArrowheads="1"/>
          </p:cNvSpPr>
          <p:nvPr>
            <p:ph type="title"/>
          </p:nvPr>
        </p:nvSpPr>
        <p:spPr/>
        <p:txBody>
          <a:bodyPr/>
          <a:lstStyle/>
          <a:p>
            <a:pPr algn="r"/>
            <a:r>
              <a:rPr lang="en-US"/>
              <a:t>Apnea</a:t>
            </a:r>
          </a:p>
        </p:txBody>
      </p:sp>
      <p:sp>
        <p:nvSpPr>
          <p:cNvPr id="86019" name="Rectangle 3" descr="Rectangle: Click to edit Master text styles&#10;Second level&#10;Third level&#10;Fourth level&#10;Fifth level"/>
          <p:cNvSpPr>
            <a:spLocks noGrp="1" noChangeArrowheads="1"/>
          </p:cNvSpPr>
          <p:nvPr>
            <p:ph type="body" idx="1"/>
          </p:nvPr>
        </p:nvSpPr>
        <p:spPr/>
        <p:txBody>
          <a:bodyPr/>
          <a:lstStyle/>
          <a:p>
            <a:r>
              <a:rPr lang="en-US"/>
              <a:t>All SGA neonates and AGA infants have apnea. </a:t>
            </a:r>
          </a:p>
          <a:p>
            <a:r>
              <a:rPr lang="en-US"/>
              <a:t>Not all apnea causes physiologic changes. Those that lead to pathophysiologic are referred to as apnea of prematurity.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8C9ACF3-7A41-4D0A-8C7E-404BB2D5C8C2}" type="slidenum">
              <a:rPr lang="en-US"/>
              <a:pPr/>
              <a:t>20</a:t>
            </a:fld>
            <a:endParaRPr lang="en-US"/>
          </a:p>
        </p:txBody>
      </p:sp>
      <p:sp>
        <p:nvSpPr>
          <p:cNvPr id="93186" name="Rectangle 2"/>
          <p:cNvSpPr>
            <a:spLocks noGrp="1" noChangeArrowheads="1"/>
          </p:cNvSpPr>
          <p:nvPr>
            <p:ph type="title"/>
          </p:nvPr>
        </p:nvSpPr>
        <p:spPr/>
        <p:txBody>
          <a:bodyPr/>
          <a:lstStyle/>
          <a:p>
            <a:r>
              <a:rPr lang="en-US"/>
              <a:t>AOP and Airways</a:t>
            </a:r>
          </a:p>
        </p:txBody>
      </p:sp>
      <p:sp>
        <p:nvSpPr>
          <p:cNvPr id="93187" name="Rectangle 3" descr="Rectangle: Click to edit Master text styles&#10;Second level&#10;Third level&#10;Fourth level&#10;Fifth level"/>
          <p:cNvSpPr>
            <a:spLocks noGrp="1" noChangeArrowheads="1"/>
          </p:cNvSpPr>
          <p:nvPr>
            <p:ph type="body" idx="1"/>
          </p:nvPr>
        </p:nvSpPr>
        <p:spPr>
          <a:xfrm>
            <a:off x="152400" y="1524000"/>
            <a:ext cx="8991600" cy="5181600"/>
          </a:xfrm>
        </p:spPr>
        <p:txBody>
          <a:bodyPr/>
          <a:lstStyle/>
          <a:p>
            <a:pPr>
              <a:lnSpc>
                <a:spcPct val="90000"/>
              </a:lnSpc>
            </a:pPr>
            <a:r>
              <a:rPr lang="en-US" sz="2800">
                <a:solidFill>
                  <a:srgbClr val="000000"/>
                </a:solidFill>
                <a:latin typeface="Arial" charset="0"/>
                <a:cs typeface="Arial" charset="0"/>
              </a:rPr>
              <a:t>The medullary chemoreceptors that sense </a:t>
            </a:r>
            <a:r>
              <a:rPr lang="en-US" sz="2800">
                <a:solidFill>
                  <a:srgbClr val="000000"/>
                </a:solidFill>
                <a:latin typeface="Arial" charset="0"/>
                <a:cs typeface="Arial" charset="0"/>
                <a:sym typeface="Symbol" pitchFamily="18" charset="2"/>
              </a:rPr>
              <a:t></a:t>
            </a:r>
            <a:r>
              <a:rPr lang="en-US" sz="2800">
                <a:solidFill>
                  <a:srgbClr val="000000"/>
                </a:solidFill>
                <a:latin typeface="Arial" charset="0"/>
                <a:cs typeface="Arial" charset="0"/>
              </a:rPr>
              <a:t> CO</a:t>
            </a:r>
            <a:r>
              <a:rPr lang="en-US" sz="2800" baseline="-30000">
                <a:solidFill>
                  <a:srgbClr val="000000"/>
                </a:solidFill>
                <a:latin typeface="Arial" charset="0"/>
                <a:cs typeface="Arial" charset="0"/>
              </a:rPr>
              <a:t>2</a:t>
            </a:r>
            <a:r>
              <a:rPr lang="en-US" sz="2800">
                <a:solidFill>
                  <a:srgbClr val="000000"/>
                </a:solidFill>
                <a:latin typeface="Arial" charset="0"/>
                <a:cs typeface="Arial" charset="0"/>
              </a:rPr>
              <a:t> levels is impaired; an absent, small, or delayed upper airway muscle response to hypercapnia can cause upper airway instability/collapse when accompanied by a increase in chest-wall activity. </a:t>
            </a:r>
          </a:p>
          <a:p>
            <a:pPr>
              <a:lnSpc>
                <a:spcPct val="90000"/>
              </a:lnSpc>
            </a:pPr>
            <a:r>
              <a:rPr lang="en-US" sz="2800">
                <a:solidFill>
                  <a:srgbClr val="000000"/>
                </a:solidFill>
                <a:latin typeface="Arial" charset="0"/>
                <a:cs typeface="Arial" charset="0"/>
              </a:rPr>
              <a:t>This impairment may predispose the infant to obstructed inspiratory efforts after a period of central apnea. </a:t>
            </a:r>
          </a:p>
          <a:p>
            <a:pPr>
              <a:lnSpc>
                <a:spcPct val="90000"/>
              </a:lnSpc>
            </a:pPr>
            <a:r>
              <a:rPr lang="en-US" sz="2800">
                <a:solidFill>
                  <a:srgbClr val="000000"/>
                </a:solidFill>
                <a:latin typeface="Arial" charset="0"/>
                <a:cs typeface="Arial" charset="0"/>
              </a:rPr>
              <a:t>Stimulation of chemoreceptors in the larynx by acid reflux stimulate afferent fibers to the medulla and can elicit apnea when stimulated. GER Gastroesophageal reflux.</a:t>
            </a:r>
            <a:endParaRPr 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1C84387-40CF-4856-9473-5DF2E30CA640}" type="slidenum">
              <a:rPr lang="en-US"/>
              <a:pPr/>
              <a:t>21</a:t>
            </a:fld>
            <a:endParaRPr lang="en-US"/>
          </a:p>
        </p:txBody>
      </p:sp>
      <p:sp>
        <p:nvSpPr>
          <p:cNvPr id="49154" name="Rectangle 2"/>
          <p:cNvSpPr>
            <a:spLocks noGrp="1" noChangeArrowheads="1"/>
          </p:cNvSpPr>
          <p:nvPr>
            <p:ph type="title"/>
          </p:nvPr>
        </p:nvSpPr>
        <p:spPr>
          <a:xfrm>
            <a:off x="533400" y="381000"/>
            <a:ext cx="8382000" cy="838200"/>
          </a:xfrm>
        </p:spPr>
        <p:txBody>
          <a:bodyPr/>
          <a:lstStyle/>
          <a:p>
            <a:r>
              <a:rPr lang="en-US" sz="3600" dirty="0" err="1"/>
              <a:t>Hering</a:t>
            </a:r>
            <a:r>
              <a:rPr lang="en-US" sz="3600" dirty="0"/>
              <a:t>-Breuer Reflex</a:t>
            </a:r>
            <a:r>
              <a:rPr lang="en-US" sz="2800" baseline="30000" dirty="0"/>
              <a:t>*</a:t>
            </a:r>
            <a:r>
              <a:rPr lang="en-US" sz="2000" baseline="30000" dirty="0"/>
              <a:t> </a:t>
            </a:r>
            <a:r>
              <a:rPr lang="en-US" sz="3600" dirty="0"/>
              <a:t>(HBR) and AOP</a:t>
            </a:r>
          </a:p>
        </p:txBody>
      </p:sp>
      <p:sp>
        <p:nvSpPr>
          <p:cNvPr id="49155" name="Rectangle 3" descr="Rectangle: Click to edit Master text styles&#10;Second level&#10;Third level&#10;Fourth level&#10;Fifth level"/>
          <p:cNvSpPr>
            <a:spLocks noGrp="1" noChangeArrowheads="1"/>
          </p:cNvSpPr>
          <p:nvPr>
            <p:ph type="body" idx="1"/>
          </p:nvPr>
        </p:nvSpPr>
        <p:spPr/>
        <p:txBody>
          <a:bodyPr/>
          <a:lstStyle/>
          <a:p>
            <a:endParaRPr lang="en-US"/>
          </a:p>
          <a:p>
            <a:endParaRPr lang="en-US"/>
          </a:p>
        </p:txBody>
      </p:sp>
      <p:sp>
        <p:nvSpPr>
          <p:cNvPr id="49156" name="Text Box 4"/>
          <p:cNvSpPr txBox="1">
            <a:spLocks noChangeArrowheads="1"/>
          </p:cNvSpPr>
          <p:nvPr/>
        </p:nvSpPr>
        <p:spPr bwMode="auto">
          <a:xfrm>
            <a:off x="152400" y="5791200"/>
            <a:ext cx="8763000" cy="869950"/>
          </a:xfrm>
          <a:prstGeom prst="rect">
            <a:avLst/>
          </a:prstGeom>
          <a:noFill/>
          <a:ln w="9525">
            <a:noFill/>
            <a:miter lim="800000"/>
            <a:headEnd/>
            <a:tailEnd/>
          </a:ln>
          <a:effectLst/>
        </p:spPr>
        <p:txBody>
          <a:bodyPr>
            <a:spAutoFit/>
          </a:bodyPr>
          <a:lstStyle/>
          <a:p>
            <a:pPr>
              <a:spcBef>
                <a:spcPct val="50000"/>
              </a:spcBef>
            </a:pPr>
            <a:r>
              <a:rPr lang="en-US" sz="2800" baseline="30000">
                <a:solidFill>
                  <a:schemeClr val="tx2"/>
                </a:solidFill>
              </a:rPr>
              <a:t>*</a:t>
            </a:r>
            <a:r>
              <a:rPr lang="en-US" sz="1600">
                <a:latin typeface="Arial" charset="0"/>
                <a:cs typeface="Arial" charset="0"/>
              </a:rPr>
              <a:t> The effects of afferent impulses from the pulmonary vagi in the control of respiration, e.g., inflation of the lungs arrests inspiration with expiration then ensuing, while deflation of the lungs brings on inspiration </a:t>
            </a:r>
            <a:r>
              <a:rPr lang="en-US" sz="1200">
                <a:latin typeface="Arial" charset="0"/>
                <a:cs typeface="Arial" charset="0"/>
              </a:rPr>
              <a:t>http://www.books.md/H/dic/HeringBreuerreflex.php</a:t>
            </a:r>
          </a:p>
        </p:txBody>
      </p:sp>
      <p:sp>
        <p:nvSpPr>
          <p:cNvPr id="49157" name="Rectangle 5" descr="Rectangle: Click to edit Master text styles&#10;Second level&#10;Third level&#10;Fourth level&#10;Fifth level"/>
          <p:cNvSpPr>
            <a:spLocks noChangeArrowheads="1"/>
          </p:cNvSpPr>
          <p:nvPr/>
        </p:nvSpPr>
        <p:spPr bwMode="auto">
          <a:xfrm>
            <a:off x="685800" y="1524000"/>
            <a:ext cx="8153400" cy="4114800"/>
          </a:xfrm>
          <a:prstGeom prst="rect">
            <a:avLst/>
          </a:prstGeom>
          <a:noFill/>
          <a:ln w="9525">
            <a:noFill/>
            <a:miter lim="800000"/>
            <a:headEnd/>
            <a:tailEnd/>
          </a:ln>
          <a:effectLst/>
        </p:spPr>
        <p:txBody>
          <a:bodyPr/>
          <a:lstStyle/>
          <a:p>
            <a:pPr marL="342900" indent="-342900">
              <a:spcBef>
                <a:spcPct val="20000"/>
              </a:spcBef>
              <a:buClr>
                <a:schemeClr val="hlink"/>
              </a:buClr>
              <a:buSzPct val="110000"/>
              <a:buFont typeface="Wingdings" pitchFamily="2" charset="2"/>
              <a:buBlip>
                <a:blip r:embed="rId2"/>
              </a:buBlip>
            </a:pPr>
            <a:r>
              <a:rPr lang="en-US" sz="3200" dirty="0">
                <a:solidFill>
                  <a:srgbClr val="000000"/>
                </a:solidFill>
                <a:latin typeface="Arial" charset="0"/>
                <a:cs typeface="Arial" charset="0"/>
              </a:rPr>
              <a:t>Decreases the frequency of </a:t>
            </a:r>
            <a:r>
              <a:rPr lang="en-US" sz="3200" dirty="0" err="1">
                <a:solidFill>
                  <a:srgbClr val="000000"/>
                </a:solidFill>
                <a:latin typeface="Arial" charset="0"/>
                <a:cs typeface="Arial" charset="0"/>
              </a:rPr>
              <a:t>inspiratory</a:t>
            </a:r>
            <a:r>
              <a:rPr lang="en-US" sz="3200" dirty="0">
                <a:solidFill>
                  <a:srgbClr val="000000"/>
                </a:solidFill>
                <a:latin typeface="Arial" charset="0"/>
                <a:cs typeface="Arial" charset="0"/>
              </a:rPr>
              <a:t> effort during lung inflation. This effect is reflex-mediated via afferent </a:t>
            </a:r>
            <a:r>
              <a:rPr lang="en-US" sz="3200" dirty="0" err="1">
                <a:solidFill>
                  <a:srgbClr val="000000"/>
                </a:solidFill>
                <a:latin typeface="Arial" charset="0"/>
                <a:cs typeface="Arial" charset="0"/>
              </a:rPr>
              <a:t>vagal</a:t>
            </a:r>
            <a:r>
              <a:rPr lang="en-US" sz="3200" dirty="0">
                <a:solidFill>
                  <a:srgbClr val="000000"/>
                </a:solidFill>
                <a:latin typeface="Arial" charset="0"/>
                <a:cs typeface="Arial" charset="0"/>
              </a:rPr>
              <a:t> fibers. </a:t>
            </a:r>
          </a:p>
          <a:p>
            <a:pPr marL="342900" indent="-342900">
              <a:spcBef>
                <a:spcPct val="20000"/>
              </a:spcBef>
              <a:buClr>
                <a:schemeClr val="hlink"/>
              </a:buClr>
              <a:buSzPct val="110000"/>
              <a:buFont typeface="Wingdings" pitchFamily="2" charset="2"/>
              <a:buBlip>
                <a:blip r:embed="rId2"/>
              </a:buBlip>
            </a:pPr>
            <a:r>
              <a:rPr lang="en-US" sz="3200" dirty="0">
                <a:solidFill>
                  <a:srgbClr val="000000"/>
                </a:solidFill>
                <a:latin typeface="Arial" charset="0"/>
                <a:cs typeface="Arial" charset="0"/>
              </a:rPr>
              <a:t>The </a:t>
            </a:r>
            <a:r>
              <a:rPr lang="en-US" sz="3200" dirty="0" err="1">
                <a:solidFill>
                  <a:srgbClr val="000000"/>
                </a:solidFill>
                <a:latin typeface="Arial" charset="0"/>
                <a:cs typeface="Arial" charset="0"/>
              </a:rPr>
              <a:t>Hering</a:t>
            </a:r>
            <a:r>
              <a:rPr lang="en-US" sz="3200" dirty="0">
                <a:solidFill>
                  <a:srgbClr val="000000"/>
                </a:solidFill>
                <a:latin typeface="Arial" charset="0"/>
                <a:cs typeface="Arial" charset="0"/>
              </a:rPr>
              <a:t>-Breuer reflex is more active in neonates than in adults, </a:t>
            </a:r>
          </a:p>
          <a:p>
            <a:pPr marL="742950" lvl="1" indent="-285750">
              <a:spcBef>
                <a:spcPct val="20000"/>
              </a:spcBef>
              <a:buClr>
                <a:schemeClr val="hlink"/>
              </a:buClr>
              <a:buSzPct val="110000"/>
              <a:buFontTx/>
              <a:buChar char="•"/>
            </a:pPr>
            <a:r>
              <a:rPr lang="en-US" sz="2800" dirty="0">
                <a:solidFill>
                  <a:srgbClr val="000000"/>
                </a:solidFill>
                <a:latin typeface="Arial" charset="0"/>
                <a:cs typeface="Arial" charset="0"/>
              </a:rPr>
              <a:t>Small increases in lung volume may cause apnea. </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1C4D19-D63E-4434-A093-74C5D4A5B97C}" type="slidenum">
              <a:rPr lang="en-US"/>
              <a:pPr/>
              <a:t>22</a:t>
            </a:fld>
            <a:endParaRPr lang="en-US"/>
          </a:p>
        </p:txBody>
      </p:sp>
      <p:sp>
        <p:nvSpPr>
          <p:cNvPr id="53250" name="Rectangle 2"/>
          <p:cNvSpPr>
            <a:spLocks noGrp="1" noChangeArrowheads="1"/>
          </p:cNvSpPr>
          <p:nvPr>
            <p:ph type="title"/>
          </p:nvPr>
        </p:nvSpPr>
        <p:spPr/>
        <p:txBody>
          <a:bodyPr/>
          <a:lstStyle/>
          <a:p>
            <a:r>
              <a:rPr lang="en-US"/>
              <a:t>AOP: Complications/Morbidity</a:t>
            </a:r>
          </a:p>
        </p:txBody>
      </p:sp>
      <p:sp>
        <p:nvSpPr>
          <p:cNvPr id="53251" name="Rectangle 3" descr="Rectangle: Click to edit Master text styles&#10;Second level&#10;Third level&#10;Fourth level&#10;Fifth level"/>
          <p:cNvSpPr>
            <a:spLocks noGrp="1" noChangeArrowheads="1"/>
          </p:cNvSpPr>
          <p:nvPr>
            <p:ph type="body" idx="1"/>
          </p:nvPr>
        </p:nvSpPr>
        <p:spPr>
          <a:xfrm>
            <a:off x="685800" y="1447800"/>
            <a:ext cx="8229600" cy="4876800"/>
          </a:xfrm>
        </p:spPr>
        <p:txBody>
          <a:bodyPr/>
          <a:lstStyle/>
          <a:p>
            <a:r>
              <a:rPr lang="en-US" sz="3600">
                <a:solidFill>
                  <a:srgbClr val="000000"/>
                </a:solidFill>
                <a:latin typeface="Arial" charset="0"/>
                <a:cs typeface="Arial" charset="0"/>
              </a:rPr>
              <a:t>Infants with obstructive apnea that exceeded 20 seconds had a higher incidence of intraventricular hemorrhage, decrease in cerebral blood flow, hydrocephalus, prolonged mechanical ventilation, and abnormal neurologic development after their first year of life.</a:t>
            </a:r>
            <a:endParaRPr lang="en-US" sz="36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850E70-5608-461F-B78B-4E176B522D0E}" type="slidenum">
              <a:rPr lang="en-US"/>
              <a:pPr/>
              <a:t>23</a:t>
            </a:fld>
            <a:endParaRPr lang="en-US"/>
          </a:p>
        </p:txBody>
      </p:sp>
      <p:sp>
        <p:nvSpPr>
          <p:cNvPr id="54274" name="Rectangle 2"/>
          <p:cNvSpPr>
            <a:spLocks noGrp="1" noChangeArrowheads="1"/>
          </p:cNvSpPr>
          <p:nvPr>
            <p:ph type="title"/>
          </p:nvPr>
        </p:nvSpPr>
        <p:spPr/>
        <p:txBody>
          <a:bodyPr/>
          <a:lstStyle/>
          <a:p>
            <a:r>
              <a:rPr lang="en-US"/>
              <a:t>Gestation, Age, and AOP</a:t>
            </a:r>
          </a:p>
        </p:txBody>
      </p:sp>
      <p:sp>
        <p:nvSpPr>
          <p:cNvPr id="54275" name="Rectangle 3" descr="Rectangle: Click to edit Master text styles&#10;Second level&#10;Third level&#10;Fourth level&#10;Fifth level"/>
          <p:cNvSpPr>
            <a:spLocks noGrp="1" noChangeArrowheads="1"/>
          </p:cNvSpPr>
          <p:nvPr>
            <p:ph type="body" idx="1"/>
          </p:nvPr>
        </p:nvSpPr>
        <p:spPr>
          <a:xfrm>
            <a:off x="685800" y="1524000"/>
            <a:ext cx="8229600" cy="4724400"/>
          </a:xfrm>
        </p:spPr>
        <p:txBody>
          <a:bodyPr/>
          <a:lstStyle/>
          <a:p>
            <a:r>
              <a:rPr lang="en-US">
                <a:solidFill>
                  <a:srgbClr val="000000"/>
                </a:solidFill>
                <a:latin typeface="Arial" charset="0"/>
                <a:cs typeface="Arial" charset="0"/>
              </a:rPr>
              <a:t>AOP affects approximately 70% of neonates 34-35 weeks gestation. </a:t>
            </a:r>
          </a:p>
          <a:p>
            <a:r>
              <a:rPr lang="en-US">
                <a:solidFill>
                  <a:srgbClr val="000000"/>
                </a:solidFill>
                <a:latin typeface="Arial" charset="0"/>
                <a:cs typeface="Arial" charset="0"/>
              </a:rPr>
              <a:t>Significant apnea and/or hypoxemic events have been well documented in premature neonates beyond term (SIDS?). </a:t>
            </a:r>
          </a:p>
          <a:p>
            <a:r>
              <a:rPr lang="en-US">
                <a:solidFill>
                  <a:srgbClr val="000000"/>
                </a:solidFill>
                <a:latin typeface="Arial" charset="0"/>
                <a:cs typeface="Arial" charset="0"/>
              </a:rPr>
              <a:t>The mean time for AOP resolution is approximately 50-52 weeks after conception. </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8F4706A-B63E-47AE-B6B9-EAAF6DB35CA7}" type="slidenum">
              <a:rPr lang="en-US"/>
              <a:pPr/>
              <a:t>24</a:t>
            </a:fld>
            <a:endParaRPr lang="en-US"/>
          </a:p>
        </p:txBody>
      </p:sp>
      <p:sp>
        <p:nvSpPr>
          <p:cNvPr id="55298" name="Rectangle 2"/>
          <p:cNvSpPr>
            <a:spLocks noGrp="1" noChangeArrowheads="1"/>
          </p:cNvSpPr>
          <p:nvPr>
            <p:ph type="title"/>
          </p:nvPr>
        </p:nvSpPr>
        <p:spPr/>
        <p:txBody>
          <a:bodyPr/>
          <a:lstStyle/>
          <a:p>
            <a:r>
              <a:rPr lang="en-US"/>
              <a:t>History of Present Illness</a:t>
            </a:r>
          </a:p>
        </p:txBody>
      </p:sp>
      <p:sp>
        <p:nvSpPr>
          <p:cNvPr id="55299" name="Rectangle 3" descr="Rectangle: Click to edit Master text styles&#10;Second level&#10;Third level&#10;Fourth level&#10;Fifth level"/>
          <p:cNvSpPr>
            <a:spLocks noGrp="1" noChangeArrowheads="1"/>
          </p:cNvSpPr>
          <p:nvPr>
            <p:ph type="body" idx="1"/>
          </p:nvPr>
        </p:nvSpPr>
        <p:spPr/>
        <p:txBody>
          <a:bodyPr/>
          <a:lstStyle/>
          <a:p>
            <a:r>
              <a:rPr lang="en-US">
                <a:solidFill>
                  <a:srgbClr val="000000"/>
                </a:solidFill>
                <a:latin typeface="Arial" charset="0"/>
                <a:cs typeface="Arial" charset="0"/>
              </a:rPr>
              <a:t> </a:t>
            </a:r>
            <a:r>
              <a:rPr lang="en-US">
                <a:solidFill>
                  <a:srgbClr val="000000"/>
                </a:solidFill>
                <a:latin typeface="Arial" charset="0"/>
                <a:cs typeface="Arial" charset="0"/>
                <a:sym typeface="Symbol" pitchFamily="18" charset="2"/>
              </a:rPr>
              <a:t> </a:t>
            </a:r>
            <a:r>
              <a:rPr lang="en-US">
                <a:solidFill>
                  <a:srgbClr val="000000"/>
                </a:solidFill>
                <a:latin typeface="Arial" charset="0"/>
                <a:cs typeface="Arial" charset="0"/>
              </a:rPr>
              <a:t>in PO</a:t>
            </a:r>
            <a:r>
              <a:rPr lang="en-US" baseline="-30000">
                <a:solidFill>
                  <a:srgbClr val="000000"/>
                </a:solidFill>
                <a:latin typeface="Arial" charset="0"/>
                <a:cs typeface="Arial" charset="0"/>
              </a:rPr>
              <a:t>2</a:t>
            </a:r>
            <a:r>
              <a:rPr lang="en-US">
                <a:solidFill>
                  <a:srgbClr val="000000"/>
                </a:solidFill>
                <a:latin typeface="Arial" charset="0"/>
                <a:cs typeface="Arial" charset="0"/>
              </a:rPr>
              <a:t> in full-term neonates with apnea is directly proportional to the duration of apnea (class, give me an example of this)</a:t>
            </a:r>
          </a:p>
          <a:p>
            <a:pPr lvl="1"/>
            <a:r>
              <a:rPr lang="en-US">
                <a:solidFill>
                  <a:srgbClr val="000000"/>
                </a:solidFill>
                <a:latin typeface="Arial" charset="0"/>
                <a:cs typeface="Arial" charset="0"/>
              </a:rPr>
              <a:t>It is also significantly greater in obstructive apnea compared with central apnea.</a:t>
            </a:r>
          </a:p>
          <a:p>
            <a:endParaRPr lang="en-US">
              <a:solidFill>
                <a:srgbClr val="000000"/>
              </a:solidFill>
              <a:latin typeface="Arial" charset="0"/>
              <a:cs typeface="Arial" charset="0"/>
              <a:sym typeface="Symbol" pitchFamily="18" charset="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EAEB605-CC9B-4939-B6E7-517E1DBB907F}" type="slidenum">
              <a:rPr lang="en-US"/>
              <a:pPr/>
              <a:t>25</a:t>
            </a:fld>
            <a:endParaRPr lang="en-US"/>
          </a:p>
        </p:txBody>
      </p:sp>
      <p:sp>
        <p:nvSpPr>
          <p:cNvPr id="56322" name="Rectangle 2"/>
          <p:cNvSpPr>
            <a:spLocks noGrp="1" noChangeArrowheads="1"/>
          </p:cNvSpPr>
          <p:nvPr>
            <p:ph type="title"/>
          </p:nvPr>
        </p:nvSpPr>
        <p:spPr/>
        <p:txBody>
          <a:bodyPr/>
          <a:lstStyle/>
          <a:p>
            <a:r>
              <a:rPr lang="en-US"/>
              <a:t>The Physical Exam</a:t>
            </a:r>
          </a:p>
        </p:txBody>
      </p:sp>
      <p:sp>
        <p:nvSpPr>
          <p:cNvPr id="56323" name="Rectangle 3" descr="Rectangle: Click to edit Master text styles&#10;Second level&#10;Third level&#10;Fourth level&#10;Fifth level"/>
          <p:cNvSpPr>
            <a:spLocks noGrp="1" noChangeArrowheads="1"/>
          </p:cNvSpPr>
          <p:nvPr>
            <p:ph type="body" idx="1"/>
          </p:nvPr>
        </p:nvSpPr>
        <p:spPr>
          <a:xfrm>
            <a:off x="228600" y="1447800"/>
            <a:ext cx="8686800" cy="5105400"/>
          </a:xfrm>
        </p:spPr>
        <p:txBody>
          <a:bodyPr/>
          <a:lstStyle/>
          <a:p>
            <a:pPr>
              <a:lnSpc>
                <a:spcPct val="90000"/>
              </a:lnSpc>
            </a:pPr>
            <a:r>
              <a:rPr lang="en-US" sz="2800">
                <a:solidFill>
                  <a:srgbClr val="000000"/>
                </a:solidFill>
                <a:latin typeface="Arial" charset="0"/>
                <a:cs typeface="Arial" charset="0"/>
              </a:rPr>
              <a:t>Should include observation of the infant's breathing patterns/rate while he/she is asleep, feeding, and awake, as well as, while being held and in bed.</a:t>
            </a:r>
          </a:p>
          <a:p>
            <a:pPr>
              <a:lnSpc>
                <a:spcPct val="90000"/>
              </a:lnSpc>
            </a:pPr>
            <a:r>
              <a:rPr lang="en-US" sz="2800">
                <a:solidFill>
                  <a:srgbClr val="000000"/>
                </a:solidFill>
                <a:latin typeface="Arial" charset="0"/>
                <a:cs typeface="Arial" charset="0"/>
              </a:rPr>
              <a:t>Monitoring the baby's cardiac, neurologic, and respiratory status.</a:t>
            </a:r>
          </a:p>
          <a:p>
            <a:pPr>
              <a:lnSpc>
                <a:spcPct val="90000"/>
              </a:lnSpc>
            </a:pPr>
            <a:r>
              <a:rPr lang="en-US" sz="2800">
                <a:solidFill>
                  <a:srgbClr val="000000"/>
                </a:solidFill>
                <a:latin typeface="Arial" charset="0"/>
                <a:cs typeface="Arial" charset="0"/>
              </a:rPr>
              <a:t>Assess during feeding for any signs of breathing difficulty, desaturation, or bradycardia.</a:t>
            </a:r>
          </a:p>
          <a:p>
            <a:pPr>
              <a:lnSpc>
                <a:spcPct val="90000"/>
              </a:lnSpc>
            </a:pPr>
            <a:r>
              <a:rPr lang="en-US" sz="2800">
                <a:solidFill>
                  <a:srgbClr val="000000"/>
                </a:solidFill>
                <a:latin typeface="Arial" charset="0"/>
                <a:cs typeface="Arial" charset="0"/>
              </a:rPr>
              <a:t>Reflex effects of apnea:changes in heart rate, BP, and pulse pressure. Bradycardia within 1.5-2 seconds of apnea. </a:t>
            </a:r>
          </a:p>
          <a:p>
            <a:pPr lvl="1">
              <a:lnSpc>
                <a:spcPct val="90000"/>
              </a:lnSpc>
            </a:pPr>
            <a:r>
              <a:rPr lang="en-US" sz="2400">
                <a:solidFill>
                  <a:srgbClr val="000000"/>
                </a:solidFill>
                <a:latin typeface="Arial" charset="0"/>
                <a:cs typeface="Arial" charset="0"/>
              </a:rPr>
              <a:t>Reflex bradycardia is secondary to hypoxic stimulation of the carotid body chemoreceptor or a direct effect of hypoxia on the heart.</a:t>
            </a:r>
            <a:endParaRPr 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E3C3031-F464-46A3-A966-A660C50ABC88}" type="slidenum">
              <a:rPr lang="en-US"/>
              <a:pPr/>
              <a:t>26</a:t>
            </a:fld>
            <a:endParaRPr lang="en-US"/>
          </a:p>
        </p:txBody>
      </p:sp>
      <p:sp>
        <p:nvSpPr>
          <p:cNvPr id="57346" name="Rectangle 2"/>
          <p:cNvSpPr>
            <a:spLocks noGrp="1" noChangeArrowheads="1"/>
          </p:cNvSpPr>
          <p:nvPr>
            <p:ph type="title"/>
          </p:nvPr>
        </p:nvSpPr>
        <p:spPr>
          <a:xfrm>
            <a:off x="381000" y="381000"/>
            <a:ext cx="8534400" cy="762000"/>
          </a:xfrm>
        </p:spPr>
        <p:txBody>
          <a:bodyPr/>
          <a:lstStyle/>
          <a:p>
            <a:r>
              <a:rPr lang="en-US" sz="3600"/>
              <a:t>Etiology of AOP Without a Known Cause</a:t>
            </a:r>
          </a:p>
        </p:txBody>
      </p:sp>
      <p:sp>
        <p:nvSpPr>
          <p:cNvPr id="57347" name="Rectangle 3" descr="Rectangle: Click to edit Master text styles&#10;Second level&#10;Third level&#10;Fourth level&#10;Fifth level"/>
          <p:cNvSpPr>
            <a:spLocks noGrp="1" noChangeArrowheads="1"/>
          </p:cNvSpPr>
          <p:nvPr>
            <p:ph type="body" idx="1"/>
          </p:nvPr>
        </p:nvSpPr>
        <p:spPr>
          <a:xfrm>
            <a:off x="609600" y="1524000"/>
            <a:ext cx="7772400" cy="4114800"/>
          </a:xfrm>
        </p:spPr>
        <p:txBody>
          <a:bodyPr/>
          <a:lstStyle/>
          <a:p>
            <a:r>
              <a:rPr lang="en-US" sz="2800">
                <a:solidFill>
                  <a:srgbClr val="000000"/>
                </a:solidFill>
                <a:latin typeface="Arial" charset="0"/>
                <a:cs typeface="Arial" charset="0"/>
              </a:rPr>
              <a:t>Abnormal control of breathing is secondary to neuronal immaturity of the brain. </a:t>
            </a:r>
          </a:p>
          <a:p>
            <a:pPr lvl="1"/>
            <a:r>
              <a:rPr lang="en-US" sz="2400">
                <a:solidFill>
                  <a:srgbClr val="000000"/>
                </a:solidFill>
                <a:latin typeface="Arial" charset="0"/>
                <a:cs typeface="Arial" charset="0"/>
              </a:rPr>
              <a:t>AOP is in response of incompletely organized and interconnected respiratory neurons to a multitude of afferent stimuli. </a:t>
            </a:r>
          </a:p>
          <a:p>
            <a:r>
              <a:rPr lang="en-US" sz="2800">
                <a:solidFill>
                  <a:srgbClr val="000000"/>
                </a:solidFill>
                <a:latin typeface="Arial" charset="0"/>
                <a:cs typeface="Arial" charset="0"/>
              </a:rPr>
              <a:t>Dopaminergic receptors could have an inhibitory role in peripheral chemoreceptor responses and central neural mechanisms caused by hypoxia.</a:t>
            </a:r>
            <a:endParaRPr 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FDAEDA5-9EAB-4889-A005-5B56E299B816}" type="slidenum">
              <a:rPr lang="en-US"/>
              <a:pPr/>
              <a:t>27</a:t>
            </a:fld>
            <a:endParaRPr lang="en-US"/>
          </a:p>
        </p:txBody>
      </p:sp>
      <p:sp>
        <p:nvSpPr>
          <p:cNvPr id="60418" name="Rectangle 2"/>
          <p:cNvSpPr>
            <a:spLocks noGrp="1" noChangeArrowheads="1"/>
          </p:cNvSpPr>
          <p:nvPr>
            <p:ph type="title"/>
          </p:nvPr>
        </p:nvSpPr>
        <p:spPr/>
        <p:txBody>
          <a:bodyPr/>
          <a:lstStyle/>
          <a:p>
            <a:r>
              <a:rPr lang="en-US"/>
              <a:t>R/O,  Differential Diagnosis</a:t>
            </a:r>
          </a:p>
        </p:txBody>
      </p:sp>
      <p:sp>
        <p:nvSpPr>
          <p:cNvPr id="60419" name="Rectangle 3" descr="Rectangle: Click to edit Master text styles&#10;Second level&#10;Third level&#10;Fourth level&#10;Fifth level"/>
          <p:cNvSpPr>
            <a:spLocks noGrp="1" noChangeArrowheads="1"/>
          </p:cNvSpPr>
          <p:nvPr>
            <p:ph type="body" idx="1"/>
          </p:nvPr>
        </p:nvSpPr>
        <p:spPr>
          <a:xfrm>
            <a:off x="228600" y="1600200"/>
            <a:ext cx="8610600" cy="5029200"/>
          </a:xfrm>
        </p:spPr>
        <p:txBody>
          <a:bodyPr/>
          <a:lstStyle/>
          <a:p>
            <a:r>
              <a:rPr lang="en-US" sz="2000"/>
              <a:t>Anemia of Prematurity</a:t>
            </a:r>
          </a:p>
          <a:p>
            <a:r>
              <a:rPr lang="en-US" sz="2000"/>
              <a:t>Neonatal/maternal sepsis,meningitis, pneumonia</a:t>
            </a:r>
          </a:p>
          <a:p>
            <a:r>
              <a:rPr lang="en-US" sz="2000"/>
              <a:t>Respiratory failure</a:t>
            </a:r>
          </a:p>
          <a:p>
            <a:r>
              <a:rPr lang="en-US" sz="2000"/>
              <a:t>RSV</a:t>
            </a:r>
          </a:p>
          <a:p>
            <a:r>
              <a:rPr lang="en-US" sz="2000"/>
              <a:t>CHD</a:t>
            </a:r>
          </a:p>
          <a:p>
            <a:r>
              <a:rPr lang="en-US" sz="2000"/>
              <a:t>Seizures</a:t>
            </a:r>
          </a:p>
          <a:p>
            <a:r>
              <a:rPr lang="en-US" sz="2000"/>
              <a:t>Necrotizing Enterocolitis</a:t>
            </a:r>
            <a:endParaRPr lang="en-US" sz="1800"/>
          </a:p>
          <a:p>
            <a:r>
              <a:rPr lang="en-US" sz="2000"/>
              <a:t>Gastroesophageal Reflux</a:t>
            </a:r>
          </a:p>
          <a:p>
            <a:r>
              <a:rPr lang="en-US" sz="2000"/>
              <a:t>Intracranial Hemorrhage</a:t>
            </a:r>
          </a:p>
          <a:p>
            <a:r>
              <a:rPr lang="en-US" sz="2000"/>
              <a:t>CMV with Airleak, or Atelectasis</a:t>
            </a:r>
          </a:p>
          <a:p>
            <a:r>
              <a:rPr lang="en-US" sz="2000"/>
              <a:t>RDS</a:t>
            </a:r>
          </a:p>
          <a:p>
            <a:r>
              <a:rPr lang="en-US" sz="2000"/>
              <a:t>Etc, hemorrhagic shock, metabolic disturbances: hypoglycemia, Acidosis, hyponatremia, hypocalcemia, maternal drugs, inappropriate thermal environment,  hyperthermia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A8253FF-EED8-41BE-AAE2-D0D89949DE35}" type="slidenum">
              <a:rPr lang="en-US"/>
              <a:pPr/>
              <a:t>28</a:t>
            </a:fld>
            <a:endParaRPr lang="en-US"/>
          </a:p>
        </p:txBody>
      </p:sp>
      <p:sp>
        <p:nvSpPr>
          <p:cNvPr id="61442" name="Rectangle 2"/>
          <p:cNvSpPr>
            <a:spLocks noGrp="1" noChangeArrowheads="1"/>
          </p:cNvSpPr>
          <p:nvPr>
            <p:ph type="title"/>
          </p:nvPr>
        </p:nvSpPr>
        <p:spPr/>
        <p:txBody>
          <a:bodyPr/>
          <a:lstStyle/>
          <a:p>
            <a:r>
              <a:rPr lang="en-US"/>
              <a:t>Laboratory Studies</a:t>
            </a:r>
          </a:p>
        </p:txBody>
      </p:sp>
      <p:sp>
        <p:nvSpPr>
          <p:cNvPr id="61443" name="Rectangle 3" descr="Rectangle: Click to edit Master text styles&#10;Second level&#10;Third level&#10;Fourth level&#10;Fifth level"/>
          <p:cNvSpPr>
            <a:spLocks noGrp="1" noChangeArrowheads="1"/>
          </p:cNvSpPr>
          <p:nvPr>
            <p:ph type="body" idx="1"/>
          </p:nvPr>
        </p:nvSpPr>
        <p:spPr>
          <a:xfrm>
            <a:off x="685800" y="1600200"/>
            <a:ext cx="8229600" cy="4648200"/>
          </a:xfrm>
        </p:spPr>
        <p:txBody>
          <a:bodyPr/>
          <a:lstStyle/>
          <a:p>
            <a:pPr>
              <a:lnSpc>
                <a:spcPct val="90000"/>
              </a:lnSpc>
            </a:pPr>
            <a:r>
              <a:rPr lang="en-US"/>
              <a:t>CBC, </a:t>
            </a:r>
            <a:r>
              <a:rPr lang="en-US">
                <a:solidFill>
                  <a:srgbClr val="000000"/>
                </a:solidFill>
                <a:latin typeface="Arial" charset="0"/>
                <a:cs typeface="Arial" charset="0"/>
              </a:rPr>
              <a:t>cultures of blood, urine, and spinal fluid to R/O infections</a:t>
            </a:r>
          </a:p>
          <a:p>
            <a:pPr>
              <a:lnSpc>
                <a:spcPct val="90000"/>
              </a:lnSpc>
            </a:pPr>
            <a:r>
              <a:rPr lang="en-US">
                <a:solidFill>
                  <a:srgbClr val="000000"/>
                </a:solidFill>
                <a:latin typeface="Arial" charset="0"/>
                <a:cs typeface="Arial" charset="0"/>
              </a:rPr>
              <a:t>Tests for serum ammonia, urine and serum amino acid, and organic acid levels to R/O metabolic disorder</a:t>
            </a:r>
          </a:p>
          <a:p>
            <a:pPr>
              <a:lnSpc>
                <a:spcPct val="90000"/>
              </a:lnSpc>
            </a:pPr>
            <a:r>
              <a:rPr lang="en-US">
                <a:solidFill>
                  <a:srgbClr val="000000"/>
                </a:solidFill>
                <a:latin typeface="Arial" charset="0"/>
                <a:cs typeface="Arial" charset="0"/>
              </a:rPr>
              <a:t>A stool specimen test for botulism in the infant with apnea for associated constipation and hypotonia </a:t>
            </a:r>
            <a:br>
              <a:rPr lang="en-US">
                <a:solidFill>
                  <a:srgbClr val="000000"/>
                </a:solidFill>
                <a:latin typeface="Arial" charset="0"/>
                <a:cs typeface="Arial" charset="0"/>
              </a:rPr>
            </a:br>
            <a:r>
              <a:rPr lang="en-US">
                <a:solidFill>
                  <a:srgbClr val="000000"/>
                </a:solidFill>
                <a:latin typeface="Arial" charset="0"/>
                <a:cs typeface="Arial" charset="0"/>
              </a:rPr>
              <a:t>(look it up/guess)</a:t>
            </a:r>
          </a:p>
          <a:p>
            <a:pPr>
              <a:lnSpc>
                <a:spcPct val="90000"/>
              </a:lnSpc>
            </a:pP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619DBF-9C3B-4C99-8C4D-10F0DCE1B614}" type="slidenum">
              <a:rPr lang="en-US"/>
              <a:pPr/>
              <a:t>29</a:t>
            </a:fld>
            <a:endParaRPr lang="en-US"/>
          </a:p>
        </p:txBody>
      </p:sp>
      <p:sp>
        <p:nvSpPr>
          <p:cNvPr id="62466" name="Rectangle 2"/>
          <p:cNvSpPr>
            <a:spLocks noGrp="1" noChangeArrowheads="1"/>
          </p:cNvSpPr>
          <p:nvPr>
            <p:ph type="title"/>
          </p:nvPr>
        </p:nvSpPr>
        <p:spPr/>
        <p:txBody>
          <a:bodyPr/>
          <a:lstStyle/>
          <a:p>
            <a:r>
              <a:rPr lang="en-US"/>
              <a:t>Imaging Studies</a:t>
            </a:r>
          </a:p>
        </p:txBody>
      </p:sp>
      <p:sp>
        <p:nvSpPr>
          <p:cNvPr id="62467" name="Rectangle 3" descr="Rectangle: Click to edit Master text styles&#10;Second level&#10;Third level&#10;Fourth level&#10;Fifth level"/>
          <p:cNvSpPr>
            <a:spLocks noGrp="1" noChangeArrowheads="1"/>
          </p:cNvSpPr>
          <p:nvPr>
            <p:ph type="body" idx="1"/>
          </p:nvPr>
        </p:nvSpPr>
        <p:spPr>
          <a:xfrm>
            <a:off x="609600" y="1524000"/>
            <a:ext cx="8153400" cy="4876800"/>
          </a:xfrm>
        </p:spPr>
        <p:txBody>
          <a:bodyPr/>
          <a:lstStyle/>
          <a:p>
            <a:pPr>
              <a:lnSpc>
                <a:spcPct val="90000"/>
              </a:lnSpc>
            </a:pPr>
            <a:r>
              <a:rPr lang="en-US" sz="2800">
                <a:solidFill>
                  <a:srgbClr val="000000"/>
                </a:solidFill>
                <a:latin typeface="Arial" charset="0"/>
                <a:cs typeface="Arial" charset="0"/>
              </a:rPr>
              <a:t>Chest radiography and/or radionuclide milk scanning if the child has persistent, unexplained, lower airway symptoms.</a:t>
            </a:r>
          </a:p>
          <a:p>
            <a:pPr>
              <a:lnSpc>
                <a:spcPct val="90000"/>
              </a:lnSpc>
            </a:pPr>
            <a:r>
              <a:rPr lang="en-US" sz="2800">
                <a:solidFill>
                  <a:srgbClr val="000000"/>
                </a:solidFill>
                <a:latin typeface="Arial" charset="0"/>
                <a:cs typeface="Arial" charset="0"/>
              </a:rPr>
              <a:t>Upper airway evaluation, including lateral neck radiography, head, and otolaryngologic evaluation, is useful for cases of fixed or recurrent stridor, as well as cases of unexplained pathologic obstructive apnea.</a:t>
            </a:r>
          </a:p>
          <a:p>
            <a:pPr>
              <a:lnSpc>
                <a:spcPct val="90000"/>
              </a:lnSpc>
            </a:pPr>
            <a:r>
              <a:rPr lang="en-US" sz="2800">
                <a:solidFill>
                  <a:srgbClr val="000000"/>
                </a:solidFill>
                <a:latin typeface="Arial" charset="0"/>
                <a:cs typeface="Arial" charset="0"/>
              </a:rPr>
              <a:t>A barium swallow study for signs of swallowing dysfunction or anatomic anomalies (eg, esophageal web, tracheoesophageal fistula).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BEFF34C-6CEE-40E6-B86A-A1135E629734}" type="slidenum">
              <a:rPr lang="en-US"/>
              <a:pPr/>
              <a:t>3</a:t>
            </a:fld>
            <a:endParaRPr lang="en-US"/>
          </a:p>
        </p:txBody>
      </p:sp>
      <p:sp>
        <p:nvSpPr>
          <p:cNvPr id="34818" name="Rectangle 2"/>
          <p:cNvSpPr>
            <a:spLocks noGrp="1" noChangeArrowheads="1"/>
          </p:cNvSpPr>
          <p:nvPr>
            <p:ph type="title"/>
          </p:nvPr>
        </p:nvSpPr>
        <p:spPr/>
        <p:txBody>
          <a:bodyPr/>
          <a:lstStyle/>
          <a:p>
            <a:r>
              <a:rPr lang="en-US"/>
              <a:t>Incidence</a:t>
            </a:r>
          </a:p>
        </p:txBody>
      </p:sp>
      <p:sp>
        <p:nvSpPr>
          <p:cNvPr id="34819" name="Rectangle 3" descr="Rectangle: Click to edit Master text styles&#10;Second level&#10;Third level&#10;Fourth level&#10;Fifth level"/>
          <p:cNvSpPr>
            <a:spLocks noGrp="1" noChangeArrowheads="1"/>
          </p:cNvSpPr>
          <p:nvPr>
            <p:ph type="body" idx="1"/>
          </p:nvPr>
        </p:nvSpPr>
        <p:spPr>
          <a:xfrm>
            <a:off x="685800" y="1524000"/>
            <a:ext cx="8229600" cy="4953000"/>
          </a:xfrm>
        </p:spPr>
        <p:txBody>
          <a:bodyPr/>
          <a:lstStyle/>
          <a:p>
            <a:r>
              <a:rPr lang="en-US" sz="2800">
                <a:solidFill>
                  <a:srgbClr val="000000"/>
                </a:solidFill>
                <a:latin typeface="Arial" charset="0"/>
              </a:rPr>
              <a:t>AOP is the most common problem in premature neonates in the US. Approximately 70% of infants born at less than 34 weeks' gestation have clinically significant apnea, bradycardia, or oxygen desaturation during their hospitalization. </a:t>
            </a:r>
          </a:p>
          <a:p>
            <a:r>
              <a:rPr lang="en-US" sz="2800">
                <a:solidFill>
                  <a:srgbClr val="000000"/>
                </a:solidFill>
                <a:latin typeface="Arial" charset="0"/>
              </a:rPr>
              <a:t>Apnea is more frequent in less mature infants. </a:t>
            </a:r>
          </a:p>
          <a:p>
            <a:r>
              <a:rPr lang="en-US" sz="2800">
                <a:solidFill>
                  <a:srgbClr val="000000"/>
                </a:solidFill>
                <a:latin typeface="Arial" charset="0"/>
              </a:rPr>
              <a:t>Apnea may occur during the postnatal period in 25% of neonates who weigh less than 2500 g at birth </a:t>
            </a:r>
            <a:r>
              <a:rPr lang="en-US" sz="2800" u="sng">
                <a:solidFill>
                  <a:srgbClr val="000000"/>
                </a:solidFill>
                <a:latin typeface="Arial" charset="0"/>
              </a:rPr>
              <a:t>and</a:t>
            </a:r>
            <a:r>
              <a:rPr lang="en-US" sz="2800">
                <a:solidFill>
                  <a:srgbClr val="000000"/>
                </a:solidFill>
                <a:latin typeface="Arial" charset="0"/>
              </a:rPr>
              <a:t> in 84% of neonates who weigh less than 1000 g.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D3F26E4-A2A1-4F9C-BBD3-E82E90EFCCD1}" type="slidenum">
              <a:rPr lang="en-US"/>
              <a:pPr/>
              <a:t>30</a:t>
            </a:fld>
            <a:endParaRPr lang="en-US"/>
          </a:p>
        </p:txBody>
      </p:sp>
      <p:sp>
        <p:nvSpPr>
          <p:cNvPr id="63490" name="Rectangle 2"/>
          <p:cNvSpPr>
            <a:spLocks noGrp="1" noChangeArrowheads="1"/>
          </p:cNvSpPr>
          <p:nvPr>
            <p:ph type="title"/>
          </p:nvPr>
        </p:nvSpPr>
        <p:spPr/>
        <p:txBody>
          <a:bodyPr/>
          <a:lstStyle/>
          <a:p>
            <a:r>
              <a:rPr lang="en-US"/>
              <a:t>Testing for AOP</a:t>
            </a:r>
          </a:p>
        </p:txBody>
      </p:sp>
      <p:sp>
        <p:nvSpPr>
          <p:cNvPr id="63491" name="Rectangle 3" descr="Rectangle: Click to edit Master text styles&#10;Second level&#10;Third level&#10;Fourth level&#10;Fifth level"/>
          <p:cNvSpPr>
            <a:spLocks noGrp="1" noChangeArrowheads="1"/>
          </p:cNvSpPr>
          <p:nvPr>
            <p:ph type="body" idx="1"/>
          </p:nvPr>
        </p:nvSpPr>
        <p:spPr/>
        <p:txBody>
          <a:bodyPr/>
          <a:lstStyle/>
          <a:p>
            <a:r>
              <a:rPr lang="en-US">
                <a:solidFill>
                  <a:srgbClr val="000000"/>
                </a:solidFill>
                <a:latin typeface="Arial" charset="0"/>
                <a:cs typeface="Arial" charset="0"/>
              </a:rPr>
              <a:t>Precise apnea diagnosis requires multichannel recordings, which measure:</a:t>
            </a:r>
          </a:p>
          <a:p>
            <a:pPr lvl="1"/>
            <a:r>
              <a:rPr lang="en-US">
                <a:solidFill>
                  <a:srgbClr val="000000"/>
                </a:solidFill>
                <a:latin typeface="Arial" charset="0"/>
                <a:cs typeface="Arial" charset="0"/>
              </a:rPr>
              <a:t> nasal airflow and thoracic impedance, average heart rate, and oxygen saturation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E957924-B5B0-4017-AB9A-EA43EF7233DC}" type="slidenum">
              <a:rPr lang="en-US"/>
              <a:pPr/>
              <a:t>31</a:t>
            </a:fld>
            <a:endParaRPr lang="en-US"/>
          </a:p>
        </p:txBody>
      </p:sp>
      <p:sp>
        <p:nvSpPr>
          <p:cNvPr id="94210" name="Rectangle 2"/>
          <p:cNvSpPr>
            <a:spLocks noGrp="1" noChangeArrowheads="1"/>
          </p:cNvSpPr>
          <p:nvPr>
            <p:ph type="title"/>
          </p:nvPr>
        </p:nvSpPr>
        <p:spPr/>
        <p:txBody>
          <a:bodyPr/>
          <a:lstStyle/>
          <a:p>
            <a:r>
              <a:rPr lang="en-US"/>
              <a:t>Testing for AOP</a:t>
            </a:r>
          </a:p>
        </p:txBody>
      </p:sp>
      <p:sp>
        <p:nvSpPr>
          <p:cNvPr id="94211" name="Rectangle 3" descr="Rectangle: Click to edit Master text styles&#10;Second level&#10;Third level&#10;Fourth level&#10;Fifth level"/>
          <p:cNvSpPr>
            <a:spLocks noGrp="1" noChangeArrowheads="1"/>
          </p:cNvSpPr>
          <p:nvPr>
            <p:ph type="body" idx="1"/>
          </p:nvPr>
        </p:nvSpPr>
        <p:spPr/>
        <p:txBody>
          <a:bodyPr/>
          <a:lstStyle/>
          <a:p>
            <a:r>
              <a:rPr lang="en-US">
                <a:solidFill>
                  <a:srgbClr val="000000"/>
                </a:solidFill>
                <a:latin typeface="Arial" charset="0"/>
                <a:cs typeface="Arial" charset="0"/>
              </a:rPr>
              <a:t>Multichannel recordings test for:</a:t>
            </a:r>
          </a:p>
          <a:p>
            <a:pPr lvl="1"/>
            <a:r>
              <a:rPr lang="en-US">
                <a:solidFill>
                  <a:srgbClr val="000000"/>
                </a:solidFill>
                <a:latin typeface="Arial" charset="0"/>
                <a:cs typeface="Arial" charset="0"/>
              </a:rPr>
              <a:t>Central apnea - Absence of nasal airflow and wall movement </a:t>
            </a:r>
          </a:p>
          <a:p>
            <a:pPr lvl="1"/>
            <a:r>
              <a:rPr lang="en-US">
                <a:solidFill>
                  <a:srgbClr val="000000"/>
                </a:solidFill>
                <a:latin typeface="Arial" charset="0"/>
                <a:cs typeface="Arial" charset="0"/>
              </a:rPr>
              <a:t>Obstructive apnea - Lack of airflow despite chest-wall movement </a:t>
            </a:r>
          </a:p>
          <a:p>
            <a:pPr lvl="1"/>
            <a:r>
              <a:rPr lang="en-US">
                <a:solidFill>
                  <a:srgbClr val="000000"/>
                </a:solidFill>
                <a:latin typeface="Arial" charset="0"/>
                <a:cs typeface="Arial" charset="0"/>
              </a:rPr>
              <a:t>Mixed apnea - Combined results of central and obstructive apnea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A41C94A-EDD5-4BC6-BE41-88926AF67998}" type="slidenum">
              <a:rPr lang="en-US"/>
              <a:pPr/>
              <a:t>32</a:t>
            </a:fld>
            <a:endParaRPr lang="en-US"/>
          </a:p>
        </p:txBody>
      </p:sp>
      <p:sp>
        <p:nvSpPr>
          <p:cNvPr id="64514" name="Rectangle 2"/>
          <p:cNvSpPr>
            <a:spLocks noGrp="1" noChangeArrowheads="1"/>
          </p:cNvSpPr>
          <p:nvPr>
            <p:ph type="title"/>
          </p:nvPr>
        </p:nvSpPr>
        <p:spPr/>
        <p:txBody>
          <a:bodyPr/>
          <a:lstStyle/>
          <a:p>
            <a:r>
              <a:rPr lang="en-US"/>
              <a:t>Cardiac Changes with AOP</a:t>
            </a:r>
          </a:p>
        </p:txBody>
      </p:sp>
      <p:sp>
        <p:nvSpPr>
          <p:cNvPr id="64515" name="Rectangle 3" descr="Rectangle: Click to edit Master text styles&#10;Second level&#10;Third level&#10;Fourth level&#10;Fifth level"/>
          <p:cNvSpPr>
            <a:spLocks noGrp="1" noChangeArrowheads="1"/>
          </p:cNvSpPr>
          <p:nvPr>
            <p:ph type="body" idx="1"/>
          </p:nvPr>
        </p:nvSpPr>
        <p:spPr>
          <a:xfrm>
            <a:off x="685800" y="1600200"/>
            <a:ext cx="7772400" cy="4114800"/>
          </a:xfrm>
        </p:spPr>
        <p:txBody>
          <a:bodyPr/>
          <a:lstStyle/>
          <a:p>
            <a:r>
              <a:rPr lang="en-US" sz="2800">
                <a:solidFill>
                  <a:srgbClr val="000000"/>
                </a:solidFill>
                <a:latin typeface="Arial" charset="0"/>
                <a:cs typeface="Arial" charset="0"/>
              </a:rPr>
              <a:t>Useful in infants with severe unexplained tachycardia or bradycardia.</a:t>
            </a:r>
          </a:p>
          <a:p>
            <a:r>
              <a:rPr lang="en-US" sz="2800">
                <a:solidFill>
                  <a:srgbClr val="000000"/>
                </a:solidFill>
                <a:latin typeface="Arial" charset="0"/>
                <a:cs typeface="Arial" charset="0"/>
              </a:rPr>
              <a:t> Cardiac conduction abnormalities (eg, prolonged-QT syndrome) are rare but important causes of infant apnea.</a:t>
            </a:r>
          </a:p>
          <a:p>
            <a:r>
              <a:rPr lang="en-US" sz="2800">
                <a:solidFill>
                  <a:srgbClr val="000000"/>
                </a:solidFill>
                <a:latin typeface="Arial" charset="0"/>
                <a:cs typeface="Arial" charset="0"/>
              </a:rPr>
              <a:t>An echocardiogram (ECHO), if the history or physical examination results (eg, feeding difficulties, heart murmur, cyanosis) suggest cardiac disease.</a:t>
            </a:r>
            <a:endParaRPr lang="en-US" sz="2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B464C05-A2F7-410E-828C-7C9B5C0CB2C4}" type="slidenum">
              <a:rPr lang="en-US"/>
              <a:pPr/>
              <a:t>33</a:t>
            </a:fld>
            <a:endParaRPr lang="en-US"/>
          </a:p>
        </p:txBody>
      </p:sp>
      <p:sp>
        <p:nvSpPr>
          <p:cNvPr id="65538" name="Rectangle 2"/>
          <p:cNvSpPr>
            <a:spLocks noGrp="1" noChangeArrowheads="1"/>
          </p:cNvSpPr>
          <p:nvPr>
            <p:ph type="title"/>
          </p:nvPr>
        </p:nvSpPr>
        <p:spPr/>
        <p:txBody>
          <a:bodyPr/>
          <a:lstStyle/>
          <a:p>
            <a:r>
              <a:rPr lang="en-US"/>
              <a:t>Treatment of AOP</a:t>
            </a:r>
          </a:p>
        </p:txBody>
      </p:sp>
      <p:sp>
        <p:nvSpPr>
          <p:cNvPr id="65539" name="Rectangle 3" descr="Rectangle: Click to edit Master text styles&#10;Second level&#10;Third level&#10;Fourth level&#10;Fifth level"/>
          <p:cNvSpPr>
            <a:spLocks noGrp="1" noChangeArrowheads="1"/>
          </p:cNvSpPr>
          <p:nvPr>
            <p:ph type="body" idx="1"/>
          </p:nvPr>
        </p:nvSpPr>
        <p:spPr>
          <a:xfrm>
            <a:off x="609600" y="1524000"/>
            <a:ext cx="8153400" cy="4800600"/>
          </a:xfrm>
        </p:spPr>
        <p:txBody>
          <a:bodyPr/>
          <a:lstStyle/>
          <a:p>
            <a:r>
              <a:rPr lang="en-US" sz="2800">
                <a:solidFill>
                  <a:srgbClr val="000000"/>
                </a:solidFill>
                <a:latin typeface="Arial" charset="0"/>
                <a:cs typeface="Arial" charset="0"/>
              </a:rPr>
              <a:t>Tactile stimulation is usually sufficient to end an apneic episode</a:t>
            </a:r>
          </a:p>
          <a:p>
            <a:r>
              <a:rPr lang="en-US" sz="2800">
                <a:solidFill>
                  <a:srgbClr val="000000"/>
                </a:solidFill>
                <a:latin typeface="Arial" charset="0"/>
                <a:cs typeface="Arial" charset="0"/>
              </a:rPr>
              <a:t>Open the airway with a jaw lift or reposition the head/neck</a:t>
            </a:r>
          </a:p>
          <a:p>
            <a:r>
              <a:rPr lang="en-US" sz="2800"/>
              <a:t>Oxygen</a:t>
            </a:r>
          </a:p>
          <a:p>
            <a:pPr lvl="1"/>
            <a:r>
              <a:rPr lang="en-US" sz="2400">
                <a:solidFill>
                  <a:srgbClr val="000000"/>
                </a:solidFill>
                <a:latin typeface="Arial" charset="0"/>
                <a:cs typeface="Arial" charset="0"/>
              </a:rPr>
              <a:t>O</a:t>
            </a:r>
            <a:r>
              <a:rPr lang="en-US" sz="2400" baseline="-25000">
                <a:solidFill>
                  <a:srgbClr val="000000"/>
                </a:solidFill>
                <a:latin typeface="Arial" charset="0"/>
                <a:cs typeface="Arial" charset="0"/>
              </a:rPr>
              <a:t>2</a:t>
            </a:r>
            <a:r>
              <a:rPr lang="en-US" sz="2400">
                <a:solidFill>
                  <a:srgbClr val="000000"/>
                </a:solidFill>
                <a:latin typeface="Arial" charset="0"/>
                <a:cs typeface="Arial" charset="0"/>
              </a:rPr>
              <a:t> administration or bag-mask ventilation for infants with signs of bradycardia or desaturation. </a:t>
            </a:r>
          </a:p>
          <a:p>
            <a:pPr lvl="1"/>
            <a:r>
              <a:rPr lang="en-US" sz="2400">
                <a:solidFill>
                  <a:srgbClr val="000000"/>
                </a:solidFill>
                <a:latin typeface="Arial" charset="0"/>
                <a:cs typeface="Arial" charset="0"/>
              </a:rPr>
              <a:t>Medical treatment is indicated when apneic episodes 6-10 or more per day or when the infant does not respond to tactile stimulation or requires bag-mask ventilation.</a:t>
            </a:r>
            <a:endParaRPr lang="en-US"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C680233-8AC5-4FF1-BC98-7F40ECB0DFCC}" type="slidenum">
              <a:rPr lang="en-US"/>
              <a:pPr/>
              <a:t>34</a:t>
            </a:fld>
            <a:endParaRPr lang="en-US"/>
          </a:p>
        </p:txBody>
      </p:sp>
      <p:sp>
        <p:nvSpPr>
          <p:cNvPr id="66562" name="Rectangle 2"/>
          <p:cNvSpPr>
            <a:spLocks noGrp="1" noChangeArrowheads="1"/>
          </p:cNvSpPr>
          <p:nvPr>
            <p:ph type="title"/>
          </p:nvPr>
        </p:nvSpPr>
        <p:spPr/>
        <p:txBody>
          <a:bodyPr/>
          <a:lstStyle/>
          <a:p>
            <a:r>
              <a:rPr lang="en-US"/>
              <a:t>The Use of CPAP and AOP</a:t>
            </a:r>
          </a:p>
        </p:txBody>
      </p:sp>
      <p:sp>
        <p:nvSpPr>
          <p:cNvPr id="66563" name="Rectangle 3" descr="Rectangle: Click to edit Master text styles&#10;Second level&#10;Third level&#10;Fourth level&#10;Fifth level"/>
          <p:cNvSpPr>
            <a:spLocks noGrp="1" noChangeArrowheads="1"/>
          </p:cNvSpPr>
          <p:nvPr>
            <p:ph type="body" idx="1"/>
          </p:nvPr>
        </p:nvSpPr>
        <p:spPr>
          <a:xfrm>
            <a:off x="685800" y="1524000"/>
            <a:ext cx="8229600" cy="5181600"/>
          </a:xfrm>
        </p:spPr>
        <p:txBody>
          <a:bodyPr/>
          <a:lstStyle/>
          <a:p>
            <a:r>
              <a:rPr lang="en-US">
                <a:solidFill>
                  <a:srgbClr val="000000"/>
                </a:solidFill>
                <a:latin typeface="Arial" charset="0"/>
                <a:cs typeface="Arial" charset="0"/>
              </a:rPr>
              <a:t>CPAP is used to treat apnea in preterm neonates, </a:t>
            </a:r>
            <a:r>
              <a:rPr lang="en-US" u="sng">
                <a:solidFill>
                  <a:srgbClr val="000000"/>
                </a:solidFill>
                <a:latin typeface="Arial" charset="0"/>
                <a:cs typeface="Arial" charset="0"/>
              </a:rPr>
              <a:t>and</a:t>
            </a:r>
            <a:r>
              <a:rPr lang="en-US">
                <a:solidFill>
                  <a:srgbClr val="000000"/>
                </a:solidFill>
                <a:latin typeface="Arial" charset="0"/>
                <a:cs typeface="Arial" charset="0"/>
              </a:rPr>
              <a:t> when the infant continues to have apneic episodes with therapeutic methylxanthine serum level</a:t>
            </a:r>
          </a:p>
          <a:p>
            <a:r>
              <a:rPr lang="en-US">
                <a:solidFill>
                  <a:srgbClr val="000000"/>
                </a:solidFill>
                <a:latin typeface="Arial" charset="0"/>
                <a:cs typeface="Arial" charset="0"/>
              </a:rPr>
              <a:t>CPAP is delivered with nasal prongs, a nasal mask, or a face mask with 3-6 cm of water pressure.  Use what fits with the least amount of trauma/damage to the infants face/skin.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12E59A8-8921-4EFF-9AD3-3626D7CD1A81}" type="slidenum">
              <a:rPr lang="en-US"/>
              <a:pPr/>
              <a:t>35</a:t>
            </a:fld>
            <a:endParaRPr lang="en-US"/>
          </a:p>
        </p:txBody>
      </p:sp>
      <p:sp>
        <p:nvSpPr>
          <p:cNvPr id="95234" name="Rectangle 2"/>
          <p:cNvSpPr>
            <a:spLocks noGrp="1" noChangeArrowheads="1"/>
          </p:cNvSpPr>
          <p:nvPr>
            <p:ph type="title"/>
          </p:nvPr>
        </p:nvSpPr>
        <p:spPr/>
        <p:txBody>
          <a:bodyPr/>
          <a:lstStyle/>
          <a:p>
            <a:r>
              <a:rPr lang="en-US"/>
              <a:t>The Use of CPAP and AOP</a:t>
            </a:r>
          </a:p>
        </p:txBody>
      </p:sp>
      <p:sp>
        <p:nvSpPr>
          <p:cNvPr id="95235" name="Rectangle 3" descr="Rectangle: Click to edit Master text styles&#10;Second level&#10;Third level&#10;Fourth level&#10;Fifth level"/>
          <p:cNvSpPr>
            <a:spLocks noGrp="1" noChangeArrowheads="1"/>
          </p:cNvSpPr>
          <p:nvPr>
            <p:ph type="body" idx="1"/>
          </p:nvPr>
        </p:nvSpPr>
        <p:spPr>
          <a:xfrm>
            <a:off x="685800" y="1524000"/>
            <a:ext cx="8229600" cy="5181600"/>
          </a:xfrm>
        </p:spPr>
        <p:txBody>
          <a:bodyPr/>
          <a:lstStyle/>
          <a:p>
            <a:pPr>
              <a:lnSpc>
                <a:spcPct val="90000"/>
              </a:lnSpc>
            </a:pPr>
            <a:r>
              <a:rPr lang="en-US">
                <a:solidFill>
                  <a:srgbClr val="000000"/>
                </a:solidFill>
                <a:latin typeface="Arial" charset="0"/>
                <a:cs typeface="Arial" charset="0"/>
              </a:rPr>
              <a:t>CPAP is used to treat mixed and obstructive apnea, but it has little or no effect on central apnea. This limitation suggests that CPAP may reduce the frequency of apnea by means of several mechanisms, including stabilization of PaO</a:t>
            </a:r>
            <a:r>
              <a:rPr lang="en-US" baseline="-30000">
                <a:solidFill>
                  <a:srgbClr val="000000"/>
                </a:solidFill>
                <a:latin typeface="Arial" charset="0"/>
                <a:cs typeface="Arial" charset="0"/>
              </a:rPr>
              <a:t>2</a:t>
            </a:r>
            <a:r>
              <a:rPr lang="en-US">
                <a:solidFill>
                  <a:srgbClr val="000000"/>
                </a:solidFill>
                <a:latin typeface="Arial" charset="0"/>
                <a:cs typeface="Arial" charset="0"/>
              </a:rPr>
              <a:t> by increasing the functional residual capacity (FRC), by altering the influence of stretch receptors on respiratory timing, or by splinting the upper airway in an open position.</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37CAEC2-CA48-48A8-9C51-88F6B912C671}" type="slidenum">
              <a:rPr lang="en-US"/>
              <a:pPr/>
              <a:t>36</a:t>
            </a:fld>
            <a:endParaRPr lang="en-US"/>
          </a:p>
        </p:txBody>
      </p:sp>
      <p:sp>
        <p:nvSpPr>
          <p:cNvPr id="67586" name="Rectangle 2"/>
          <p:cNvSpPr>
            <a:spLocks noGrp="1" noChangeArrowheads="1"/>
          </p:cNvSpPr>
          <p:nvPr>
            <p:ph type="title"/>
          </p:nvPr>
        </p:nvSpPr>
        <p:spPr/>
        <p:txBody>
          <a:bodyPr/>
          <a:lstStyle/>
          <a:p>
            <a:r>
              <a:rPr lang="en-US"/>
              <a:t>Pharmacological Treatment</a:t>
            </a:r>
          </a:p>
        </p:txBody>
      </p:sp>
      <p:sp>
        <p:nvSpPr>
          <p:cNvPr id="67587" name="Rectangle 3" descr="Rectangle: Click to edit Master text styles&#10;Second level&#10;Third level&#10;Fourth level&#10;Fifth level"/>
          <p:cNvSpPr>
            <a:spLocks noGrp="1" noChangeArrowheads="1"/>
          </p:cNvSpPr>
          <p:nvPr>
            <p:ph type="body" idx="1"/>
          </p:nvPr>
        </p:nvSpPr>
        <p:spPr/>
        <p:txBody>
          <a:bodyPr/>
          <a:lstStyle/>
          <a:p>
            <a:pPr>
              <a:lnSpc>
                <a:spcPct val="90000"/>
              </a:lnSpc>
            </a:pPr>
            <a:r>
              <a:rPr lang="en-US">
                <a:solidFill>
                  <a:srgbClr val="000000"/>
                </a:solidFill>
                <a:latin typeface="Arial" charset="0"/>
                <a:cs typeface="Arial" charset="0"/>
              </a:rPr>
              <a:t>Methylxanthines may help reduce the incidence of events in a child with central apnea, although apnea in 15-20% of children do not respond to methylxanthines. </a:t>
            </a:r>
          </a:p>
          <a:p>
            <a:pPr>
              <a:lnSpc>
                <a:spcPct val="90000"/>
              </a:lnSpc>
            </a:pPr>
            <a:r>
              <a:rPr lang="en-US">
                <a:solidFill>
                  <a:srgbClr val="000000"/>
                </a:solidFill>
                <a:latin typeface="Arial" charset="0"/>
                <a:cs typeface="Arial" charset="0"/>
              </a:rPr>
              <a:t>Aminophylline </a:t>
            </a:r>
          </a:p>
          <a:p>
            <a:pPr lvl="1">
              <a:lnSpc>
                <a:spcPct val="90000"/>
              </a:lnSpc>
            </a:pPr>
            <a:r>
              <a:rPr lang="en-US">
                <a:solidFill>
                  <a:srgbClr val="000000"/>
                </a:solidFill>
                <a:latin typeface="Arial" charset="0"/>
                <a:cs typeface="Arial" charset="0"/>
              </a:rPr>
              <a:t>Stimulates central respiratory drive and peripheral chemoreceptor activity; may increase diaphragmatic contractility</a:t>
            </a:r>
          </a:p>
          <a:p>
            <a:pPr>
              <a:lnSpc>
                <a:spcPct val="90000"/>
              </a:lnSpc>
              <a:buFont typeface="Wingdings" pitchFamily="2" charset="2"/>
              <a:buNone/>
            </a:pP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C46A9F1-7C84-4860-A230-FB7DCF39A061}" type="slidenum">
              <a:rPr lang="en-US"/>
              <a:pPr/>
              <a:t>37</a:t>
            </a:fld>
            <a:endParaRPr lang="en-US"/>
          </a:p>
        </p:txBody>
      </p:sp>
      <p:sp>
        <p:nvSpPr>
          <p:cNvPr id="68610" name="Rectangle 2"/>
          <p:cNvSpPr>
            <a:spLocks noGrp="1" noChangeArrowheads="1"/>
          </p:cNvSpPr>
          <p:nvPr>
            <p:ph type="title"/>
          </p:nvPr>
        </p:nvSpPr>
        <p:spPr/>
        <p:txBody>
          <a:bodyPr/>
          <a:lstStyle/>
          <a:p>
            <a:r>
              <a:rPr lang="en-US"/>
              <a:t>Pharmacological Treatment</a:t>
            </a:r>
          </a:p>
        </p:txBody>
      </p:sp>
      <p:sp>
        <p:nvSpPr>
          <p:cNvPr id="68611" name="Rectangle 3" descr="Rectangle: Click to edit Master text styles&#10;Second level&#10;Third level&#10;Fourth level&#10;Fifth level"/>
          <p:cNvSpPr>
            <a:spLocks noGrp="1" noChangeArrowheads="1"/>
          </p:cNvSpPr>
          <p:nvPr>
            <p:ph type="body" idx="1"/>
          </p:nvPr>
        </p:nvSpPr>
        <p:spPr>
          <a:xfrm>
            <a:off x="609600" y="1447800"/>
            <a:ext cx="8229600" cy="5105400"/>
          </a:xfrm>
        </p:spPr>
        <p:txBody>
          <a:bodyPr/>
          <a:lstStyle/>
          <a:p>
            <a:r>
              <a:rPr lang="en-US" sz="2800">
                <a:solidFill>
                  <a:srgbClr val="000000"/>
                </a:solidFill>
                <a:latin typeface="Arial" charset="0"/>
                <a:cs typeface="Arial" charset="0"/>
              </a:rPr>
              <a:t>Caffeine</a:t>
            </a:r>
          </a:p>
          <a:p>
            <a:pPr lvl="1"/>
            <a:r>
              <a:rPr lang="en-US" sz="2400">
                <a:solidFill>
                  <a:srgbClr val="000000"/>
                </a:solidFill>
                <a:latin typeface="Arial" charset="0"/>
                <a:cs typeface="Arial" charset="0"/>
              </a:rPr>
              <a:t>Increases respiratory center output, chemoreceptor sensitivity to CO</a:t>
            </a:r>
            <a:r>
              <a:rPr lang="en-US" sz="2400" baseline="-30000">
                <a:solidFill>
                  <a:srgbClr val="000000"/>
                </a:solidFill>
                <a:latin typeface="Arial" charset="0"/>
                <a:cs typeface="Arial" charset="0"/>
              </a:rPr>
              <a:t>2</a:t>
            </a:r>
          </a:p>
          <a:p>
            <a:r>
              <a:rPr lang="en-US" sz="2800">
                <a:solidFill>
                  <a:srgbClr val="000000"/>
                </a:solidFill>
                <a:latin typeface="Arial" charset="0"/>
                <a:cs typeface="Arial" charset="0"/>
              </a:rPr>
              <a:t>Doxapram</a:t>
            </a:r>
          </a:p>
          <a:p>
            <a:pPr lvl="1"/>
            <a:r>
              <a:rPr lang="en-US" sz="2400">
                <a:solidFill>
                  <a:srgbClr val="000000"/>
                </a:solidFill>
                <a:latin typeface="Arial" charset="0"/>
                <a:cs typeface="Arial" charset="0"/>
              </a:rPr>
              <a:t>Stimulates respiratory drive by activating peripheral carotid chemoreceptors; increases tidal volume and slightly increases respiratory rate; stimulates medullary respiratory center with increasing doses; induces pressor response due to improved cardiac output (greater in hypovolemic patients)</a:t>
            </a:r>
          </a:p>
          <a:p>
            <a:pPr lvl="1">
              <a:buFont typeface="Wingdings" pitchFamily="2" charset="2"/>
              <a:buNone/>
            </a:pPr>
            <a:r>
              <a:rPr lang="en-US" sz="2400">
                <a:solidFill>
                  <a:srgbClr val="000000"/>
                </a:solidFill>
                <a:latin typeface="Arial" charset="0"/>
                <a:cs typeface="Arial" charset="0"/>
              </a:rPr>
              <a:t>Doxapram is usually reserved for infants that do not respond to methylxanthine therapy and CPAP</a:t>
            </a:r>
            <a:endParaRPr lang="en-US" sz="2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E2B1DF-F20A-4DC9-B4C3-9F19B941B603}" type="slidenum">
              <a:rPr lang="en-US"/>
              <a:pPr/>
              <a:t>38</a:t>
            </a:fld>
            <a:endParaRPr lang="en-US"/>
          </a:p>
        </p:txBody>
      </p:sp>
      <p:sp>
        <p:nvSpPr>
          <p:cNvPr id="96258" name="Rectangle 2"/>
          <p:cNvSpPr>
            <a:spLocks noGrp="1" noChangeArrowheads="1"/>
          </p:cNvSpPr>
          <p:nvPr>
            <p:ph type="title"/>
          </p:nvPr>
        </p:nvSpPr>
        <p:spPr>
          <a:xfrm>
            <a:off x="609600" y="304800"/>
            <a:ext cx="8229600" cy="1219200"/>
          </a:xfrm>
        </p:spPr>
        <p:txBody>
          <a:bodyPr/>
          <a:lstStyle/>
          <a:p>
            <a:r>
              <a:rPr lang="en-US" dirty="0"/>
              <a:t>Adenosine and </a:t>
            </a:r>
            <a:r>
              <a:rPr lang="en-US" dirty="0" err="1" smtClean="0"/>
              <a:t>Methylzanthines</a:t>
            </a:r>
            <a:endParaRPr lang="en-US" dirty="0"/>
          </a:p>
        </p:txBody>
      </p:sp>
      <p:sp>
        <p:nvSpPr>
          <p:cNvPr id="96259" name="Rectangle 3" descr="Rectangle: Click to edit Master text styles&#10;Second level&#10;Third level&#10;Fourth level&#10;Fifth level"/>
          <p:cNvSpPr>
            <a:spLocks noGrp="1" noChangeArrowheads="1"/>
          </p:cNvSpPr>
          <p:nvPr>
            <p:ph type="body" idx="1"/>
          </p:nvPr>
        </p:nvSpPr>
        <p:spPr>
          <a:xfrm>
            <a:off x="685800" y="1600200"/>
            <a:ext cx="8153400" cy="4114800"/>
          </a:xfrm>
        </p:spPr>
        <p:txBody>
          <a:bodyPr/>
          <a:lstStyle/>
          <a:p>
            <a:r>
              <a:rPr lang="en-US" dirty="0">
                <a:solidFill>
                  <a:srgbClr val="000000"/>
                </a:solidFill>
                <a:latin typeface="Arial" charset="0"/>
                <a:cs typeface="Arial" charset="0"/>
              </a:rPr>
              <a:t>Adenosine and its analogues/derivatives cause respiratory depression. </a:t>
            </a:r>
          </a:p>
          <a:p>
            <a:pPr lvl="1"/>
            <a:r>
              <a:rPr lang="en-US" dirty="0">
                <a:solidFill>
                  <a:srgbClr val="000000"/>
                </a:solidFill>
                <a:latin typeface="Arial" charset="0"/>
                <a:cs typeface="Arial" charset="0"/>
              </a:rPr>
              <a:t>Adenosine antagonism is thought to be the proposed mechanism that explains the therapeutic effect of </a:t>
            </a:r>
            <a:r>
              <a:rPr lang="en-US" dirty="0" err="1">
                <a:solidFill>
                  <a:srgbClr val="000000"/>
                </a:solidFill>
                <a:latin typeface="Arial" charset="0"/>
                <a:cs typeface="Arial" charset="0"/>
              </a:rPr>
              <a:t>theophylline</a:t>
            </a:r>
            <a:r>
              <a:rPr lang="en-US" dirty="0">
                <a:solidFill>
                  <a:srgbClr val="000000"/>
                </a:solidFill>
                <a:latin typeface="Arial" charset="0"/>
                <a:cs typeface="Arial" charset="0"/>
              </a:rPr>
              <a:t>. </a:t>
            </a:r>
          </a:p>
          <a:p>
            <a:pPr>
              <a:buFont typeface="Wingdings" pitchFamily="2" charset="2"/>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A6CE562-74BD-431C-B9CA-751941FEE2CA}" type="slidenum">
              <a:rPr lang="en-US"/>
              <a:pPr/>
              <a:t>39</a:t>
            </a:fld>
            <a:endParaRPr lang="en-US"/>
          </a:p>
        </p:txBody>
      </p:sp>
      <p:sp>
        <p:nvSpPr>
          <p:cNvPr id="69634" name="Rectangle 2"/>
          <p:cNvSpPr>
            <a:spLocks noGrp="1" noChangeArrowheads="1"/>
          </p:cNvSpPr>
          <p:nvPr>
            <p:ph type="title"/>
          </p:nvPr>
        </p:nvSpPr>
        <p:spPr/>
        <p:txBody>
          <a:bodyPr/>
          <a:lstStyle/>
          <a:p>
            <a:r>
              <a:rPr lang="en-US"/>
              <a:t>Home Care of the AOP Client</a:t>
            </a:r>
          </a:p>
        </p:txBody>
      </p:sp>
      <p:sp>
        <p:nvSpPr>
          <p:cNvPr id="69635" name="Rectangle 3" descr="Rectangle: Click to edit Master text styles&#10;Second level&#10;Third level&#10;Fourth level&#10;Fifth level"/>
          <p:cNvSpPr>
            <a:spLocks noGrp="1" noChangeArrowheads="1"/>
          </p:cNvSpPr>
          <p:nvPr>
            <p:ph type="body" idx="1"/>
          </p:nvPr>
        </p:nvSpPr>
        <p:spPr/>
        <p:txBody>
          <a:bodyPr/>
          <a:lstStyle/>
          <a:p>
            <a:r>
              <a:rPr lang="en-US">
                <a:solidFill>
                  <a:srgbClr val="000000"/>
                </a:solidFill>
                <a:latin typeface="Arial" charset="0"/>
                <a:cs typeface="Arial" charset="0"/>
              </a:rPr>
              <a:t>Infants should be apnea-free for 2-10 days before discharge</a:t>
            </a:r>
          </a:p>
          <a:p>
            <a:r>
              <a:rPr lang="en-US">
                <a:solidFill>
                  <a:srgbClr val="000000"/>
                </a:solidFill>
                <a:latin typeface="Arial" charset="0"/>
                <a:cs typeface="Arial" charset="0"/>
              </a:rPr>
              <a:t>Apnea monitoring is necessary for an infant whose apneic events continue with methylxanthine administration</a:t>
            </a:r>
          </a:p>
          <a:p>
            <a:r>
              <a:rPr lang="en-US">
                <a:solidFill>
                  <a:srgbClr val="000000"/>
                </a:solidFill>
                <a:latin typeface="Arial" charset="0"/>
                <a:cs typeface="Arial" charset="0"/>
              </a:rPr>
              <a:t>Education of all care givers is essential.</a:t>
            </a:r>
          </a:p>
          <a:p>
            <a:endParaRPr lang="en-US">
              <a:solidFill>
                <a:srgbClr val="000000"/>
              </a:solidFill>
              <a:latin typeface="Arial" charset="0"/>
              <a:cs typeface="Arial" charset="0"/>
            </a:endParaRP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487A75E-0DAE-4D2E-8922-B2C69F537181}" type="slidenum">
              <a:rPr lang="en-US"/>
              <a:pPr/>
              <a:t>4</a:t>
            </a:fld>
            <a:endParaRPr lang="en-US"/>
          </a:p>
        </p:txBody>
      </p:sp>
      <p:sp>
        <p:nvSpPr>
          <p:cNvPr id="84994" name="Rectangle 2"/>
          <p:cNvSpPr>
            <a:spLocks noGrp="1" noChangeArrowheads="1"/>
          </p:cNvSpPr>
          <p:nvPr>
            <p:ph type="title"/>
          </p:nvPr>
        </p:nvSpPr>
        <p:spPr/>
        <p:txBody>
          <a:bodyPr/>
          <a:lstStyle/>
          <a:p>
            <a:r>
              <a:rPr lang="en-US"/>
              <a:t>Incidence</a:t>
            </a:r>
          </a:p>
        </p:txBody>
      </p:sp>
      <p:sp>
        <p:nvSpPr>
          <p:cNvPr id="84995" name="Rectangle 3" descr="Rectangle: Click to edit Master text styles&#10;Second level&#10;Third level&#10;Fourth level&#10;Fifth level"/>
          <p:cNvSpPr>
            <a:spLocks noGrp="1" noChangeArrowheads="1"/>
          </p:cNvSpPr>
          <p:nvPr>
            <p:ph type="body" idx="1"/>
          </p:nvPr>
        </p:nvSpPr>
        <p:spPr>
          <a:xfrm>
            <a:off x="381000" y="1447800"/>
            <a:ext cx="8763000" cy="5105400"/>
          </a:xfrm>
        </p:spPr>
        <p:txBody>
          <a:bodyPr/>
          <a:lstStyle/>
          <a:p>
            <a:pPr>
              <a:lnSpc>
                <a:spcPct val="90000"/>
              </a:lnSpc>
            </a:pPr>
            <a:r>
              <a:rPr lang="en-US" sz="2800">
                <a:solidFill>
                  <a:srgbClr val="000000"/>
                </a:solidFill>
                <a:latin typeface="Arial" charset="0"/>
              </a:rPr>
              <a:t>AOP has been reported as high as 50% in premature infants. An estimated 50% or more of surviving infants who weigh &lt; 1500 g at birth have apneic episodes that are treated with ventilatory support, oxygen or pharmacologic intervention. </a:t>
            </a:r>
          </a:p>
          <a:p>
            <a:pPr>
              <a:lnSpc>
                <a:spcPct val="90000"/>
              </a:lnSpc>
            </a:pPr>
            <a:r>
              <a:rPr lang="en-US" sz="2800">
                <a:solidFill>
                  <a:srgbClr val="000000"/>
                </a:solidFill>
                <a:latin typeface="Arial" charset="0"/>
              </a:rPr>
              <a:t>Mixed apnea: 50-75% of all cases of apnea in premature neonates, </a:t>
            </a:r>
          </a:p>
          <a:p>
            <a:pPr>
              <a:lnSpc>
                <a:spcPct val="90000"/>
              </a:lnSpc>
            </a:pPr>
            <a:r>
              <a:rPr lang="en-US" sz="2800">
                <a:solidFill>
                  <a:srgbClr val="000000"/>
                </a:solidFill>
                <a:latin typeface="Arial" charset="0"/>
              </a:rPr>
              <a:t>10-20% are obstructive apneas</a:t>
            </a:r>
          </a:p>
          <a:p>
            <a:pPr>
              <a:lnSpc>
                <a:spcPct val="90000"/>
              </a:lnSpc>
            </a:pPr>
            <a:r>
              <a:rPr lang="en-US" sz="2800">
                <a:solidFill>
                  <a:srgbClr val="000000"/>
                </a:solidFill>
                <a:latin typeface="Arial" charset="0"/>
              </a:rPr>
              <a:t>10-25% are central apneas</a:t>
            </a:r>
          </a:p>
          <a:p>
            <a:pPr>
              <a:lnSpc>
                <a:spcPct val="90000"/>
              </a:lnSpc>
            </a:pPr>
            <a:r>
              <a:rPr lang="en-US" sz="2800">
                <a:solidFill>
                  <a:srgbClr val="000000"/>
                </a:solidFill>
                <a:latin typeface="Arial" charset="0"/>
              </a:rPr>
              <a:t> In 50% of all apneic episodes, central apnea is either preceded or followed by an obstructive component and leads to mixed apnea. </a:t>
            </a:r>
            <a:endParaRPr lang="en-US" sz="2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1563F86-57B5-46DC-A032-E092B7C98636}" type="slidenum">
              <a:rPr lang="en-US"/>
              <a:pPr/>
              <a:t>40</a:t>
            </a:fld>
            <a:endParaRPr lang="en-US"/>
          </a:p>
        </p:txBody>
      </p:sp>
      <p:sp>
        <p:nvSpPr>
          <p:cNvPr id="97282" name="Rectangle 2"/>
          <p:cNvSpPr>
            <a:spLocks noGrp="1" noChangeArrowheads="1"/>
          </p:cNvSpPr>
          <p:nvPr>
            <p:ph type="title"/>
          </p:nvPr>
        </p:nvSpPr>
        <p:spPr/>
        <p:txBody>
          <a:bodyPr/>
          <a:lstStyle/>
          <a:p>
            <a:r>
              <a:rPr lang="en-US"/>
              <a:t>Apnea Monitoring in the Home</a:t>
            </a:r>
          </a:p>
        </p:txBody>
      </p:sp>
      <p:sp>
        <p:nvSpPr>
          <p:cNvPr id="97283" name="Rectangle 3" descr="Rectangle: Click to edit Master text styles&#10;Second level&#10;Third level&#10;Fourth level&#10;Fifth level"/>
          <p:cNvSpPr>
            <a:spLocks noGrp="1" noChangeArrowheads="1"/>
          </p:cNvSpPr>
          <p:nvPr>
            <p:ph type="body" idx="1"/>
          </p:nvPr>
        </p:nvSpPr>
        <p:spPr>
          <a:xfrm>
            <a:off x="609600" y="1524000"/>
            <a:ext cx="8077200" cy="4876800"/>
          </a:xfrm>
        </p:spPr>
        <p:txBody>
          <a:bodyPr/>
          <a:lstStyle/>
          <a:p>
            <a:r>
              <a:rPr lang="en-US"/>
              <a:t>Indications for use:</a:t>
            </a:r>
          </a:p>
          <a:p>
            <a:pPr lvl="1"/>
            <a:r>
              <a:rPr lang="en-US">
                <a:solidFill>
                  <a:srgbClr val="000000"/>
                </a:solidFill>
                <a:latin typeface="Arial" charset="0"/>
                <a:cs typeface="Arial" charset="0"/>
              </a:rPr>
              <a:t>Hx of significant apnea or an apparent life-threatening event (ALTE) </a:t>
            </a:r>
          </a:p>
          <a:p>
            <a:pPr lvl="1"/>
            <a:r>
              <a:rPr lang="en-US">
                <a:solidFill>
                  <a:srgbClr val="000000"/>
                </a:solidFill>
                <a:latin typeface="Arial" charset="0"/>
                <a:cs typeface="Arial" charset="0"/>
              </a:rPr>
              <a:t>Documentation of apnea on multichannel evaluation </a:t>
            </a:r>
          </a:p>
          <a:p>
            <a:pPr lvl="1"/>
            <a:r>
              <a:rPr lang="en-US">
                <a:solidFill>
                  <a:srgbClr val="000000"/>
                </a:solidFill>
                <a:latin typeface="Arial" charset="0"/>
                <a:cs typeface="Arial" charset="0"/>
              </a:rPr>
              <a:t>GER with apnea </a:t>
            </a:r>
          </a:p>
          <a:p>
            <a:pPr lvl="1"/>
            <a:r>
              <a:rPr lang="en-US">
                <a:solidFill>
                  <a:srgbClr val="000000"/>
                </a:solidFill>
                <a:latin typeface="Arial" charset="0"/>
                <a:cs typeface="Arial" charset="0"/>
              </a:rPr>
              <a:t>Sibling or twin of patient who died from sudden infant death syndrome (SIDS) or other postneonatal cause of death</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3749909-7A89-414F-A7F3-5E91806F95DB}" type="slidenum">
              <a:rPr lang="en-US"/>
              <a:pPr/>
              <a:t>41</a:t>
            </a:fld>
            <a:endParaRPr lang="en-US"/>
          </a:p>
        </p:txBody>
      </p:sp>
      <p:sp>
        <p:nvSpPr>
          <p:cNvPr id="72706" name="Rectangle 2"/>
          <p:cNvSpPr>
            <a:spLocks noGrp="1" noChangeArrowheads="1"/>
          </p:cNvSpPr>
          <p:nvPr>
            <p:ph type="title"/>
          </p:nvPr>
        </p:nvSpPr>
        <p:spPr/>
        <p:txBody>
          <a:bodyPr/>
          <a:lstStyle/>
          <a:p>
            <a:r>
              <a:rPr lang="en-US"/>
              <a:t>Complications of Anesthesia</a:t>
            </a:r>
          </a:p>
        </p:txBody>
      </p:sp>
      <p:sp>
        <p:nvSpPr>
          <p:cNvPr id="72707" name="Rectangle 3" descr="Rectangle: Click to edit Master text styles&#10;Second level&#10;Third level&#10;Fourth level&#10;Fifth level"/>
          <p:cNvSpPr>
            <a:spLocks noGrp="1" noChangeArrowheads="1"/>
          </p:cNvSpPr>
          <p:nvPr>
            <p:ph type="body" idx="1"/>
          </p:nvPr>
        </p:nvSpPr>
        <p:spPr/>
        <p:txBody>
          <a:bodyPr/>
          <a:lstStyle/>
          <a:p>
            <a:r>
              <a:rPr lang="en-US">
                <a:solidFill>
                  <a:srgbClr val="000000"/>
                </a:solidFill>
                <a:latin typeface="Arial" charset="0"/>
                <a:cs typeface="Arial" charset="0"/>
              </a:rPr>
              <a:t>Any premature infants has an increased risk for apnea and bradycardia after general anesthesia (or ketamine administration for sedation), regardless of their history of apnea.</a:t>
            </a:r>
          </a:p>
          <a:p>
            <a:r>
              <a:rPr lang="en-US">
                <a:solidFill>
                  <a:srgbClr val="111225"/>
                </a:solidFill>
              </a:rPr>
              <a:t>All post-op neonates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E0D0EC8-E54D-4121-A4F2-F253F390665F}" type="slidenum">
              <a:rPr lang="en-US"/>
              <a:pPr/>
              <a:t>42</a:t>
            </a:fld>
            <a:endParaRPr lang="en-US"/>
          </a:p>
        </p:txBody>
      </p:sp>
      <p:sp>
        <p:nvSpPr>
          <p:cNvPr id="73730" name="Rectangle 2"/>
          <p:cNvSpPr>
            <a:spLocks noGrp="1" noChangeArrowheads="1"/>
          </p:cNvSpPr>
          <p:nvPr>
            <p:ph type="title"/>
          </p:nvPr>
        </p:nvSpPr>
        <p:spPr/>
        <p:txBody>
          <a:bodyPr/>
          <a:lstStyle/>
          <a:p>
            <a:r>
              <a:rPr lang="en-US"/>
              <a:t>Prognosis</a:t>
            </a:r>
          </a:p>
        </p:txBody>
      </p:sp>
      <p:sp>
        <p:nvSpPr>
          <p:cNvPr id="73731" name="Rectangle 3" descr="Rectangle: Click to edit Master text styles&#10;Second level&#10;Third level&#10;Fourth level&#10;Fifth level"/>
          <p:cNvSpPr>
            <a:spLocks noGrp="1" noChangeArrowheads="1"/>
          </p:cNvSpPr>
          <p:nvPr>
            <p:ph type="body" idx="1"/>
          </p:nvPr>
        </p:nvSpPr>
        <p:spPr/>
        <p:txBody>
          <a:bodyPr/>
          <a:lstStyle/>
          <a:p>
            <a:r>
              <a:rPr lang="en-US">
                <a:solidFill>
                  <a:srgbClr val="000000"/>
                </a:solidFill>
                <a:latin typeface="Arial" charset="0"/>
                <a:cs typeface="Arial" charset="0"/>
              </a:rPr>
              <a:t>The history of premature infants born with apnea shows a decrease in the frequency of all types of apnea during the first month of postnatal life</a:t>
            </a:r>
          </a:p>
          <a:p>
            <a:r>
              <a:rPr lang="en-US">
                <a:solidFill>
                  <a:srgbClr val="000000"/>
                </a:solidFill>
                <a:latin typeface="Arial" charset="0"/>
                <a:cs typeface="Arial" charset="0"/>
              </a:rPr>
              <a:t>In some infants, apnea may continue until 42 weeks gestation</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71F9CB8-DE17-4FB0-A84A-DFD3E0490E74}" type="slidenum">
              <a:rPr lang="en-US"/>
              <a:pPr/>
              <a:t>43</a:t>
            </a:fld>
            <a:endParaRPr lang="en-US"/>
          </a:p>
        </p:txBody>
      </p:sp>
      <p:sp>
        <p:nvSpPr>
          <p:cNvPr id="74754" name="Rectangle 2"/>
          <p:cNvSpPr>
            <a:spLocks noGrp="1" noChangeArrowheads="1"/>
          </p:cNvSpPr>
          <p:nvPr>
            <p:ph type="title"/>
          </p:nvPr>
        </p:nvSpPr>
        <p:spPr/>
        <p:txBody>
          <a:bodyPr/>
          <a:lstStyle/>
          <a:p>
            <a:r>
              <a:rPr lang="en-US"/>
              <a:t>Parent Education of AOP</a:t>
            </a:r>
          </a:p>
        </p:txBody>
      </p:sp>
      <p:sp>
        <p:nvSpPr>
          <p:cNvPr id="74755" name="Rectangle 3" descr="Rectangle: Click to edit Master text styles&#10;Second level&#10;Third level&#10;Fourth level&#10;Fifth level"/>
          <p:cNvSpPr>
            <a:spLocks noGrp="1" noChangeArrowheads="1"/>
          </p:cNvSpPr>
          <p:nvPr>
            <p:ph type="body" idx="1"/>
          </p:nvPr>
        </p:nvSpPr>
        <p:spPr/>
        <p:txBody>
          <a:bodyPr/>
          <a:lstStyle/>
          <a:p>
            <a:r>
              <a:rPr lang="en-US">
                <a:solidFill>
                  <a:srgbClr val="000000"/>
                </a:solidFill>
                <a:latin typeface="Arial" charset="0"/>
                <a:cs typeface="Arial" charset="0"/>
              </a:rPr>
              <a:t>Family members and care givers involved in the care of an infant with AOP should be trained in CPR</a:t>
            </a:r>
          </a:p>
          <a:p>
            <a:pPr lvl="1"/>
            <a:r>
              <a:rPr lang="en-US">
                <a:solidFill>
                  <a:srgbClr val="000000"/>
                </a:solidFill>
                <a:latin typeface="Arial" charset="0"/>
                <a:cs typeface="Arial" charset="0"/>
              </a:rPr>
              <a:t>As well as, contact numbers, the use of equipment, cleaning, etc.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C50975B-E4FE-4BA1-9F62-BF4DF1E1AE08}" type="slidenum">
              <a:rPr lang="en-US"/>
              <a:pPr/>
              <a:t>44</a:t>
            </a:fld>
            <a:endParaRPr lang="en-US"/>
          </a:p>
        </p:txBody>
      </p:sp>
      <p:sp>
        <p:nvSpPr>
          <p:cNvPr id="75778" name="Rectangle 2"/>
          <p:cNvSpPr>
            <a:spLocks noGrp="1" noChangeArrowheads="1"/>
          </p:cNvSpPr>
          <p:nvPr>
            <p:ph type="title"/>
          </p:nvPr>
        </p:nvSpPr>
        <p:spPr/>
        <p:txBody>
          <a:bodyPr/>
          <a:lstStyle/>
          <a:p>
            <a:r>
              <a:rPr lang="en-US"/>
              <a:t>SIDS and AOP</a:t>
            </a:r>
          </a:p>
        </p:txBody>
      </p:sp>
      <p:sp>
        <p:nvSpPr>
          <p:cNvPr id="75779" name="Rectangle 3" descr="Rectangle: Click to edit Master text styles&#10;Second level&#10;Third level&#10;Fourth level&#10;Fifth level"/>
          <p:cNvSpPr>
            <a:spLocks noGrp="1" noChangeArrowheads="1"/>
          </p:cNvSpPr>
          <p:nvPr>
            <p:ph type="body" idx="1"/>
          </p:nvPr>
        </p:nvSpPr>
        <p:spPr>
          <a:xfrm>
            <a:off x="228600" y="1524000"/>
            <a:ext cx="8686800" cy="5105400"/>
          </a:xfrm>
        </p:spPr>
        <p:txBody>
          <a:bodyPr/>
          <a:lstStyle/>
          <a:p>
            <a:pPr>
              <a:lnSpc>
                <a:spcPct val="90000"/>
              </a:lnSpc>
            </a:pPr>
            <a:r>
              <a:rPr lang="en-US" sz="2800">
                <a:solidFill>
                  <a:srgbClr val="000000"/>
                </a:solidFill>
                <a:latin typeface="Arial" charset="0"/>
                <a:cs typeface="Arial" charset="0"/>
              </a:rPr>
              <a:t>Infants born prematurely account for approximately 10% of births yet account for more than 20% of SIDS deaths. </a:t>
            </a:r>
          </a:p>
          <a:p>
            <a:pPr>
              <a:lnSpc>
                <a:spcPct val="90000"/>
              </a:lnSpc>
            </a:pPr>
            <a:r>
              <a:rPr lang="en-US" sz="2800">
                <a:solidFill>
                  <a:srgbClr val="000000"/>
                </a:solidFill>
                <a:latin typeface="Arial" charset="0"/>
                <a:cs typeface="Arial" charset="0"/>
              </a:rPr>
              <a:t>The immature respiratory control so seen in premature neonates suggests a relationship between AOP and the risk of SIDS. </a:t>
            </a:r>
          </a:p>
          <a:p>
            <a:pPr lvl="1">
              <a:lnSpc>
                <a:spcPct val="90000"/>
              </a:lnSpc>
            </a:pPr>
            <a:r>
              <a:rPr lang="en-US" sz="2400">
                <a:solidFill>
                  <a:srgbClr val="000000"/>
                </a:solidFill>
                <a:latin typeface="Arial" charset="0"/>
                <a:cs typeface="Arial" charset="0"/>
              </a:rPr>
              <a:t>This hypothesis gains attention because the premature neonate has been documented to not struggle to resume breathing; which is similar to that of many cases of SIDS. </a:t>
            </a:r>
          </a:p>
          <a:p>
            <a:pPr lvl="1">
              <a:lnSpc>
                <a:spcPct val="90000"/>
              </a:lnSpc>
            </a:pPr>
            <a:r>
              <a:rPr lang="en-US" sz="2400">
                <a:solidFill>
                  <a:srgbClr val="000000"/>
                </a:solidFill>
                <a:latin typeface="Arial" charset="0"/>
                <a:cs typeface="Arial" charset="0"/>
              </a:rPr>
              <a:t>The theory of SIDS being a causal factor has not been proven. Most infants who die from SIDS were full-term neonates who </a:t>
            </a:r>
            <a:r>
              <a:rPr lang="en-US" sz="2400" i="1">
                <a:solidFill>
                  <a:srgbClr val="000000"/>
                </a:solidFill>
                <a:latin typeface="Arial" charset="0"/>
                <a:cs typeface="Arial" charset="0"/>
              </a:rPr>
              <a:t>apparently</a:t>
            </a:r>
            <a:r>
              <a:rPr lang="en-US" sz="2400">
                <a:solidFill>
                  <a:srgbClr val="000000"/>
                </a:solidFill>
                <a:latin typeface="Arial" charset="0"/>
                <a:cs typeface="Arial" charset="0"/>
              </a:rPr>
              <a:t> had no apneic events prior to their death, according to parental reports. </a:t>
            </a:r>
            <a:endParaRPr lang="en-US" sz="24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4FD5065-4505-493C-9C5F-51955E125CCE}" type="slidenum">
              <a:rPr lang="en-US"/>
              <a:pPr/>
              <a:t>45</a:t>
            </a:fld>
            <a:endParaRPr lang="en-US"/>
          </a:p>
        </p:txBody>
      </p:sp>
      <p:sp>
        <p:nvSpPr>
          <p:cNvPr id="77826" name="Rectangle 2"/>
          <p:cNvSpPr>
            <a:spLocks noGrp="1" noChangeArrowheads="1"/>
          </p:cNvSpPr>
          <p:nvPr>
            <p:ph type="title"/>
          </p:nvPr>
        </p:nvSpPr>
        <p:spPr/>
        <p:txBody>
          <a:bodyPr/>
          <a:lstStyle/>
          <a:p>
            <a:r>
              <a:rPr lang="en-US"/>
              <a:t>AOP, SIDS Prevention</a:t>
            </a:r>
          </a:p>
        </p:txBody>
      </p:sp>
      <p:sp>
        <p:nvSpPr>
          <p:cNvPr id="77827" name="Rectangle 3" descr="Rectangle: Click to edit Master text styles&#10;Second level&#10;Third level&#10;Fourth level&#10;Fifth level"/>
          <p:cNvSpPr>
            <a:spLocks noGrp="1" noChangeArrowheads="1"/>
          </p:cNvSpPr>
          <p:nvPr>
            <p:ph type="body" idx="1"/>
          </p:nvPr>
        </p:nvSpPr>
        <p:spPr>
          <a:xfrm>
            <a:off x="228600" y="1524000"/>
            <a:ext cx="8610600" cy="5029200"/>
          </a:xfrm>
        </p:spPr>
        <p:txBody>
          <a:bodyPr/>
          <a:lstStyle/>
          <a:p>
            <a:pPr>
              <a:lnSpc>
                <a:spcPct val="90000"/>
              </a:lnSpc>
            </a:pPr>
            <a:r>
              <a:rPr lang="en-US">
                <a:solidFill>
                  <a:srgbClr val="000000"/>
                </a:solidFill>
                <a:latin typeface="Arial" charset="0"/>
                <a:cs typeface="Arial" charset="0"/>
              </a:rPr>
              <a:t>Placing infants supine for sleeping and decreasing exposure of infant to cigarette smoke, both during and after pregnancy has shown evidence of prevention in terms infants</a:t>
            </a:r>
          </a:p>
          <a:p>
            <a:pPr>
              <a:lnSpc>
                <a:spcPct val="90000"/>
              </a:lnSpc>
            </a:pPr>
            <a:r>
              <a:rPr lang="en-US">
                <a:solidFill>
                  <a:srgbClr val="000000"/>
                </a:solidFill>
                <a:latin typeface="Arial" charset="0"/>
                <a:cs typeface="Arial" charset="0"/>
              </a:rPr>
              <a:t>These interventions appear to reduce the incidence of SIDS more than the use of home monitoring</a:t>
            </a:r>
          </a:p>
          <a:p>
            <a:pPr>
              <a:lnSpc>
                <a:spcPct val="90000"/>
              </a:lnSpc>
            </a:pPr>
            <a:r>
              <a:rPr lang="en-US">
                <a:solidFill>
                  <a:srgbClr val="000000"/>
                </a:solidFill>
                <a:latin typeface="Arial" charset="0"/>
                <a:cs typeface="Arial" charset="0"/>
              </a:rPr>
              <a:t>Premature neonates should be treated in a similar manner.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D556BC-7F19-484D-A7EA-0180B249FAF9}" type="slidenum">
              <a:rPr lang="en-US"/>
              <a:pPr/>
              <a:t>46</a:t>
            </a:fld>
            <a:endParaRPr lang="en-US"/>
          </a:p>
        </p:txBody>
      </p:sp>
      <p:sp>
        <p:nvSpPr>
          <p:cNvPr id="98306" name="Rectangle 2"/>
          <p:cNvSpPr>
            <a:spLocks noGrp="1" noChangeArrowheads="1"/>
          </p:cNvSpPr>
          <p:nvPr>
            <p:ph type="title"/>
          </p:nvPr>
        </p:nvSpPr>
        <p:spPr/>
        <p:txBody>
          <a:bodyPr/>
          <a:lstStyle/>
          <a:p>
            <a:r>
              <a:rPr lang="en-US"/>
              <a:t>AOP, SIDS Prevention</a:t>
            </a:r>
          </a:p>
        </p:txBody>
      </p:sp>
      <p:sp>
        <p:nvSpPr>
          <p:cNvPr id="98307" name="Rectangle 3" descr="Rectangle: Click to edit Master text styles&#10;Second level&#10;Third level&#10;Fourth level&#10;Fifth level"/>
          <p:cNvSpPr>
            <a:spLocks noGrp="1" noChangeArrowheads="1"/>
          </p:cNvSpPr>
          <p:nvPr>
            <p:ph type="body" idx="1"/>
          </p:nvPr>
        </p:nvSpPr>
        <p:spPr>
          <a:xfrm>
            <a:off x="228600" y="1524000"/>
            <a:ext cx="8610600" cy="5029200"/>
          </a:xfrm>
        </p:spPr>
        <p:txBody>
          <a:bodyPr/>
          <a:lstStyle/>
          <a:p>
            <a:r>
              <a:rPr lang="en-US" dirty="0">
                <a:solidFill>
                  <a:srgbClr val="000000"/>
                </a:solidFill>
                <a:latin typeface="Arial" charset="0"/>
                <a:cs typeface="Arial" charset="0"/>
              </a:rPr>
              <a:t>Despite common factors, large-scale trials have not found a relationship between apnea and SIDS to show a </a:t>
            </a:r>
            <a:r>
              <a:rPr lang="en-US" dirty="0" err="1">
                <a:solidFill>
                  <a:srgbClr val="000000"/>
                </a:solidFill>
                <a:latin typeface="Arial" charset="0"/>
                <a:cs typeface="Arial" charset="0"/>
              </a:rPr>
              <a:t>ventilatory</a:t>
            </a:r>
            <a:r>
              <a:rPr lang="en-US" dirty="0">
                <a:solidFill>
                  <a:srgbClr val="000000"/>
                </a:solidFill>
                <a:latin typeface="Arial" charset="0"/>
                <a:cs typeface="Arial" charset="0"/>
              </a:rPr>
              <a:t> control abnormality that underlies SIDS.</a:t>
            </a:r>
            <a:endParaRPr lang="en-US" dirty="0"/>
          </a:p>
          <a:p>
            <a:r>
              <a:rPr lang="en-US" dirty="0">
                <a:solidFill>
                  <a:srgbClr val="000000"/>
                </a:solidFill>
                <a:latin typeface="Arial" charset="0"/>
                <a:cs typeface="Arial" charset="0"/>
              </a:rPr>
              <a:t>The American Academy Of Pediatrics recommends placing healthy neonates on their sides or backs and to avoid placing infants in the prone position for sleeping. </a:t>
            </a:r>
          </a:p>
          <a:p>
            <a:r>
              <a:rPr lang="en-US" dirty="0"/>
              <a:t>Consider the Nordic SIDS study: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860EF9D-FDC8-478E-99BC-0FCFA41FF499}" type="slidenum">
              <a:rPr lang="en-US"/>
              <a:pPr/>
              <a:t>47</a:t>
            </a:fld>
            <a:endParaRPr lang="en-US"/>
          </a:p>
        </p:txBody>
      </p:sp>
      <p:sp>
        <p:nvSpPr>
          <p:cNvPr id="78850" name="Rectangle 2"/>
          <p:cNvSpPr>
            <a:spLocks noGrp="1" noChangeArrowheads="1"/>
          </p:cNvSpPr>
          <p:nvPr>
            <p:ph type="title"/>
          </p:nvPr>
        </p:nvSpPr>
        <p:spPr/>
        <p:txBody>
          <a:bodyPr/>
          <a:lstStyle/>
          <a:p>
            <a:pPr algn="ctr"/>
            <a:r>
              <a:rPr lang="en-US"/>
              <a:t>Respiratory Care Implications of AOP</a:t>
            </a:r>
          </a:p>
        </p:txBody>
      </p:sp>
      <p:sp>
        <p:nvSpPr>
          <p:cNvPr id="78851" name="Rectangle 3" descr="Rectangle: Click to edit Master text styles&#10;Second level&#10;Third level&#10;Fourth level&#10;Fifth level"/>
          <p:cNvSpPr>
            <a:spLocks noGrp="1" noChangeArrowheads="1"/>
          </p:cNvSpPr>
          <p:nvPr>
            <p:ph type="body" idx="1"/>
          </p:nvPr>
        </p:nvSpPr>
        <p:spPr/>
        <p:txBody>
          <a:bodyPr/>
          <a:lstStyle/>
          <a:p>
            <a:r>
              <a:rPr lang="en-US"/>
              <a:t>Prevention</a:t>
            </a:r>
          </a:p>
          <a:p>
            <a:r>
              <a:rPr lang="en-US"/>
              <a:t>Education</a:t>
            </a:r>
          </a:p>
          <a:p>
            <a:r>
              <a:rPr lang="en-US"/>
              <a:t>Treatment</a:t>
            </a:r>
          </a:p>
          <a:p>
            <a:pPr lvl="1"/>
            <a:r>
              <a:rPr lang="en-US"/>
              <a:t>O2, CPAP, CMV</a:t>
            </a:r>
          </a:p>
          <a:p>
            <a:r>
              <a:rPr lang="en-US"/>
              <a:t>Apnea monitoring</a:t>
            </a:r>
          </a:p>
          <a:p>
            <a:r>
              <a:rPr lang="en-US"/>
              <a:t>Assessment skills</a:t>
            </a:r>
          </a:p>
          <a:p>
            <a:r>
              <a:rPr lang="en-US"/>
              <a:t>What would you do?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5F9FF3B-160A-4C98-B956-9B777C08A168}" type="slidenum">
              <a:rPr lang="en-US"/>
              <a:pPr/>
              <a:t>5</a:t>
            </a:fld>
            <a:endParaRPr lang="en-US"/>
          </a:p>
        </p:txBody>
      </p:sp>
      <p:sp>
        <p:nvSpPr>
          <p:cNvPr id="35842" name="Rectangle 2"/>
          <p:cNvSpPr>
            <a:spLocks noGrp="1" noChangeArrowheads="1"/>
          </p:cNvSpPr>
          <p:nvPr>
            <p:ph type="title"/>
          </p:nvPr>
        </p:nvSpPr>
        <p:spPr>
          <a:xfrm>
            <a:off x="609600" y="304800"/>
            <a:ext cx="8153400" cy="1219200"/>
          </a:xfrm>
        </p:spPr>
        <p:txBody>
          <a:bodyPr/>
          <a:lstStyle/>
          <a:p>
            <a:r>
              <a:rPr lang="en-US"/>
              <a:t>Breathing Patterns in Neonates</a:t>
            </a:r>
          </a:p>
        </p:txBody>
      </p:sp>
      <p:sp>
        <p:nvSpPr>
          <p:cNvPr id="35843" name="Rectangle 3" descr="Rectangle: Click to edit Master text styles&#10;Second level&#10;Third level&#10;Fourth level&#10;Fifth level"/>
          <p:cNvSpPr>
            <a:spLocks noGrp="1" noChangeArrowheads="1"/>
          </p:cNvSpPr>
          <p:nvPr>
            <p:ph type="body" idx="1"/>
          </p:nvPr>
        </p:nvSpPr>
        <p:spPr/>
        <p:txBody>
          <a:bodyPr/>
          <a:lstStyle/>
          <a:p>
            <a:r>
              <a:rPr lang="en-US"/>
              <a:t>Breathing patterns in neonate are classified and defined as to anatomical and physiologic origins, as well as, consequences of pathology or disease.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FA71E18-D2BF-40C9-9F0B-6C389DBB327C}" type="slidenum">
              <a:rPr lang="en-US"/>
              <a:pPr/>
              <a:t>6</a:t>
            </a:fld>
            <a:endParaRPr lang="en-US"/>
          </a:p>
        </p:txBody>
      </p:sp>
      <p:sp>
        <p:nvSpPr>
          <p:cNvPr id="36866" name="Rectangle 2"/>
          <p:cNvSpPr>
            <a:spLocks noGrp="1" noChangeArrowheads="1"/>
          </p:cNvSpPr>
          <p:nvPr>
            <p:ph type="title"/>
          </p:nvPr>
        </p:nvSpPr>
        <p:spPr/>
        <p:txBody>
          <a:bodyPr/>
          <a:lstStyle/>
          <a:p>
            <a:r>
              <a:rPr lang="en-US"/>
              <a:t>Apnea Defined</a:t>
            </a:r>
          </a:p>
        </p:txBody>
      </p:sp>
      <p:sp>
        <p:nvSpPr>
          <p:cNvPr id="36867" name="Rectangle 3" descr="Rectangle: Click to edit Master text styles&#10;Second level&#10;Third level&#10;Fourth level&#10;Fifth level"/>
          <p:cNvSpPr>
            <a:spLocks noGrp="1" noChangeArrowheads="1"/>
          </p:cNvSpPr>
          <p:nvPr>
            <p:ph type="body" idx="1"/>
          </p:nvPr>
        </p:nvSpPr>
        <p:spPr>
          <a:xfrm>
            <a:off x="228600" y="1524000"/>
            <a:ext cx="8763000" cy="5105400"/>
          </a:xfrm>
        </p:spPr>
        <p:txBody>
          <a:bodyPr/>
          <a:lstStyle/>
          <a:p>
            <a:r>
              <a:rPr lang="en-US">
                <a:solidFill>
                  <a:srgbClr val="000000"/>
                </a:solidFill>
                <a:latin typeface="Arial" charset="0"/>
              </a:rPr>
              <a:t>Pathologic apnea is defined as apnea exceeding 20 seconds' duration or apnea of shorter than 20 seconds if it is accompanied by bradycardia or oxygen desaturation. </a:t>
            </a:r>
          </a:p>
          <a:p>
            <a:pPr lvl="1"/>
            <a:r>
              <a:rPr lang="en-US">
                <a:solidFill>
                  <a:srgbClr val="000000"/>
                </a:solidFill>
                <a:latin typeface="Arial" charset="0"/>
              </a:rPr>
              <a:t>Bradycardia in a premature neonate with a heart rate that slows to at least 30 beats per minute (bpm) from the resting heart rate. </a:t>
            </a:r>
          </a:p>
          <a:p>
            <a:pPr lvl="1"/>
            <a:r>
              <a:rPr lang="en-US">
                <a:solidFill>
                  <a:srgbClr val="000000"/>
                </a:solidFill>
                <a:latin typeface="Arial" charset="0"/>
              </a:rPr>
              <a:t>An oxygen saturation level less than 85% that least for more than 5 seconds.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A8387AF-EC5F-46B7-B30E-C381E5CAC90D}" type="slidenum">
              <a:rPr lang="en-US"/>
              <a:pPr/>
              <a:t>7</a:t>
            </a:fld>
            <a:endParaRPr lang="en-US"/>
          </a:p>
        </p:txBody>
      </p:sp>
      <p:sp>
        <p:nvSpPr>
          <p:cNvPr id="88066" name="Rectangle 2"/>
          <p:cNvSpPr>
            <a:spLocks noGrp="1" noChangeArrowheads="1"/>
          </p:cNvSpPr>
          <p:nvPr>
            <p:ph type="title"/>
          </p:nvPr>
        </p:nvSpPr>
        <p:spPr/>
        <p:txBody>
          <a:bodyPr/>
          <a:lstStyle/>
          <a:p>
            <a:r>
              <a:rPr lang="en-US"/>
              <a:t>Bradycardia and AOP</a:t>
            </a:r>
          </a:p>
        </p:txBody>
      </p:sp>
      <p:sp>
        <p:nvSpPr>
          <p:cNvPr id="88067" name="Rectangle 3" descr="Rectangle: Click to edit Master text styles&#10;Second level&#10;Third level&#10;Fourth level&#10;Fifth level"/>
          <p:cNvSpPr>
            <a:spLocks noGrp="1" noChangeArrowheads="1"/>
          </p:cNvSpPr>
          <p:nvPr>
            <p:ph type="body" idx="1"/>
          </p:nvPr>
        </p:nvSpPr>
        <p:spPr/>
        <p:txBody>
          <a:bodyPr/>
          <a:lstStyle/>
          <a:p>
            <a:r>
              <a:rPr lang="en-US">
                <a:solidFill>
                  <a:srgbClr val="000000"/>
                </a:solidFill>
                <a:latin typeface="Arial" charset="0"/>
                <a:cs typeface="Arial" charset="0"/>
              </a:rPr>
              <a:t>Bradycardias during apnea maybe due to chemoreceptor-induced inhibition of the heart rate in the absence of ventilatory effort. </a:t>
            </a:r>
          </a:p>
          <a:p>
            <a:pPr>
              <a:buFont typeface="Wingdings" pitchFamily="2" charset="2"/>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37A41A0-60D9-40A3-A72A-ECDBC45A385B}" type="slidenum">
              <a:rPr lang="en-US"/>
              <a:pPr/>
              <a:t>8</a:t>
            </a:fld>
            <a:endParaRPr lang="en-US"/>
          </a:p>
        </p:txBody>
      </p:sp>
      <p:sp>
        <p:nvSpPr>
          <p:cNvPr id="37891" name="Rectangle 3" descr="Rectangle: Click to edit Master text styles&#10;Second level&#10;Third level&#10;Fourth level&#10;Fifth level"/>
          <p:cNvSpPr>
            <a:spLocks noGrp="1" noChangeArrowheads="1"/>
          </p:cNvSpPr>
          <p:nvPr>
            <p:ph type="body" idx="1"/>
          </p:nvPr>
        </p:nvSpPr>
        <p:spPr>
          <a:xfrm>
            <a:off x="228600" y="1524000"/>
            <a:ext cx="8610600" cy="5029200"/>
          </a:xfrm>
        </p:spPr>
        <p:txBody>
          <a:bodyPr/>
          <a:lstStyle/>
          <a:p>
            <a:r>
              <a:rPr lang="en-US">
                <a:solidFill>
                  <a:srgbClr val="000000"/>
                </a:solidFill>
                <a:latin typeface="Arial" charset="0"/>
              </a:rPr>
              <a:t>Apnea is classified as </a:t>
            </a:r>
            <a:r>
              <a:rPr lang="en-US" u="sng">
                <a:solidFill>
                  <a:srgbClr val="000000"/>
                </a:solidFill>
                <a:latin typeface="Arial" charset="0"/>
              </a:rPr>
              <a:t>central</a:t>
            </a:r>
            <a:r>
              <a:rPr lang="en-US">
                <a:solidFill>
                  <a:srgbClr val="000000"/>
                </a:solidFill>
                <a:latin typeface="Arial" charset="0"/>
              </a:rPr>
              <a:t>, </a:t>
            </a:r>
            <a:r>
              <a:rPr lang="en-US" u="sng">
                <a:solidFill>
                  <a:srgbClr val="000000"/>
                </a:solidFill>
                <a:latin typeface="Arial" charset="0"/>
              </a:rPr>
              <a:t>obstructive</a:t>
            </a:r>
            <a:r>
              <a:rPr lang="en-US">
                <a:solidFill>
                  <a:srgbClr val="000000"/>
                </a:solidFill>
                <a:latin typeface="Arial" charset="0"/>
              </a:rPr>
              <a:t>, or </a:t>
            </a:r>
            <a:r>
              <a:rPr lang="en-US" u="sng">
                <a:solidFill>
                  <a:srgbClr val="000000"/>
                </a:solidFill>
                <a:latin typeface="Arial" charset="0"/>
              </a:rPr>
              <a:t>mixed</a:t>
            </a:r>
            <a:r>
              <a:rPr lang="en-US">
                <a:solidFill>
                  <a:srgbClr val="000000"/>
                </a:solidFill>
                <a:latin typeface="Arial" charset="0"/>
              </a:rPr>
              <a:t>. </a:t>
            </a:r>
          </a:p>
          <a:p>
            <a:pPr lvl="1"/>
            <a:r>
              <a:rPr lang="en-US">
                <a:solidFill>
                  <a:srgbClr val="000000"/>
                </a:solidFill>
                <a:latin typeface="Arial" charset="0"/>
              </a:rPr>
              <a:t>Central apnea is defined as the cessation of both airflow and respiratory effort</a:t>
            </a:r>
          </a:p>
          <a:p>
            <a:pPr lvl="1"/>
            <a:r>
              <a:rPr lang="en-US">
                <a:solidFill>
                  <a:srgbClr val="000000"/>
                </a:solidFill>
                <a:latin typeface="Arial" charset="0"/>
              </a:rPr>
              <a:t>Obstructive apnea is the cessation of airflow in the presence of continued respiratory effort</a:t>
            </a:r>
          </a:p>
          <a:p>
            <a:pPr lvl="1"/>
            <a:r>
              <a:rPr lang="en-US">
                <a:solidFill>
                  <a:srgbClr val="000000"/>
                </a:solidFill>
                <a:latin typeface="Arial" charset="0"/>
              </a:rPr>
              <a:t>Mixed apnea contains elements of both central and obstructive apnea, either within the same apneic pause or at different times during apnea study. </a:t>
            </a:r>
          </a:p>
          <a:p>
            <a:pPr>
              <a:buFont typeface="Wingdings" pitchFamily="2" charset="2"/>
              <a:buNone/>
            </a:pPr>
            <a:endParaRPr lang="en-US"/>
          </a:p>
        </p:txBody>
      </p:sp>
      <p:sp>
        <p:nvSpPr>
          <p:cNvPr id="37892" name="Rectangle 4"/>
          <p:cNvSpPr>
            <a:spLocks noGrp="1" noChangeArrowheads="1"/>
          </p:cNvSpPr>
          <p:nvPr>
            <p:ph type="title"/>
          </p:nvPr>
        </p:nvSpPr>
        <p:spPr>
          <a:noFill/>
          <a:ln/>
        </p:spPr>
        <p:txBody>
          <a:bodyPr/>
          <a:lstStyle/>
          <a:p>
            <a:r>
              <a:rPr lang="en-US"/>
              <a:t>Apnea, Classification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1DFE367-F6B2-4D43-9548-EA60A885F564}" type="slidenum">
              <a:rPr lang="en-US"/>
              <a:pPr/>
              <a:t>9</a:t>
            </a:fld>
            <a:endParaRPr lang="en-US"/>
          </a:p>
        </p:txBody>
      </p:sp>
      <p:sp>
        <p:nvSpPr>
          <p:cNvPr id="38914" name="Rectangle 2"/>
          <p:cNvSpPr>
            <a:spLocks noGrp="1" noChangeArrowheads="1"/>
          </p:cNvSpPr>
          <p:nvPr>
            <p:ph type="title"/>
          </p:nvPr>
        </p:nvSpPr>
        <p:spPr/>
        <p:txBody>
          <a:bodyPr/>
          <a:lstStyle/>
          <a:p>
            <a:r>
              <a:rPr lang="en-US"/>
              <a:t>Periodic Breathing (PB)</a:t>
            </a:r>
          </a:p>
        </p:txBody>
      </p:sp>
      <p:sp>
        <p:nvSpPr>
          <p:cNvPr id="38915" name="Rectangle 3" descr="Rectangle: Click to edit Master text styles&#10;Second level&#10;Third level&#10;Fourth level&#10;Fifth level"/>
          <p:cNvSpPr>
            <a:spLocks noGrp="1" noChangeArrowheads="1"/>
          </p:cNvSpPr>
          <p:nvPr>
            <p:ph type="body" idx="1"/>
          </p:nvPr>
        </p:nvSpPr>
        <p:spPr>
          <a:xfrm>
            <a:off x="685800" y="1600200"/>
            <a:ext cx="8077200" cy="4724400"/>
          </a:xfrm>
        </p:spPr>
        <p:txBody>
          <a:bodyPr/>
          <a:lstStyle/>
          <a:p>
            <a:r>
              <a:rPr lang="en-US">
                <a:solidFill>
                  <a:srgbClr val="000000"/>
                </a:solidFill>
                <a:latin typeface="Arial" charset="0"/>
              </a:rPr>
              <a:t>PB is defined as periods of regular ventilation for as long as 20 seconds followed by apneic periods no longer than 10 seconds that occur at least 3 times in succession. </a:t>
            </a:r>
          </a:p>
          <a:p>
            <a:r>
              <a:rPr lang="en-US">
                <a:solidFill>
                  <a:srgbClr val="000000"/>
                </a:solidFill>
                <a:latin typeface="Arial" charset="0"/>
              </a:rPr>
              <a:t>PB accounts for 2-6% of the breathing time in term neonates and as much as 25% of the breathing time in preterm infants. </a:t>
            </a:r>
            <a:endParaRPr lang="en-US"/>
          </a:p>
        </p:txBody>
      </p:sp>
    </p:spTree>
  </p:cSld>
  <p:clrMapOvr>
    <a:masterClrMapping/>
  </p:clrMapOvr>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335</TotalTime>
  <Words>2839</Words>
  <Application>Microsoft Office PowerPoint</Application>
  <PresentationFormat>On-screen Show (4:3)</PresentationFormat>
  <Paragraphs>248</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Blueprint</vt:lpstr>
      <vt:lpstr>  RSTH 421 Perinatal &amp; Pediatric Respiratory Care  Apnea of Prematurity </vt:lpstr>
      <vt:lpstr>Apnea</vt:lpstr>
      <vt:lpstr>Incidence</vt:lpstr>
      <vt:lpstr>Incidence</vt:lpstr>
      <vt:lpstr>Breathing Patterns in Neonates</vt:lpstr>
      <vt:lpstr>Apnea Defined</vt:lpstr>
      <vt:lpstr>Bradycardia and AOP</vt:lpstr>
      <vt:lpstr>Apnea, Classification</vt:lpstr>
      <vt:lpstr>Periodic Breathing (PB)</vt:lpstr>
      <vt:lpstr>Periodic Breathing</vt:lpstr>
      <vt:lpstr>Swallowing and AOP</vt:lpstr>
      <vt:lpstr>Pathophysiology of AOP</vt:lpstr>
      <vt:lpstr>Pathophysiology of AOP</vt:lpstr>
      <vt:lpstr>Sleep and AOP</vt:lpstr>
      <vt:lpstr>AOP and Chemical Receptors</vt:lpstr>
      <vt:lpstr>AOP and O2</vt:lpstr>
      <vt:lpstr>AOP and Chemical Receptors</vt:lpstr>
      <vt:lpstr>The Upper Airway and AOP</vt:lpstr>
      <vt:lpstr>AOP and Airways</vt:lpstr>
      <vt:lpstr>AOP and Airways</vt:lpstr>
      <vt:lpstr>Hering-Breuer Reflex* (HBR) and AOP</vt:lpstr>
      <vt:lpstr>AOP: Complications/Morbidity</vt:lpstr>
      <vt:lpstr>Gestation, Age, and AOP</vt:lpstr>
      <vt:lpstr>History of Present Illness</vt:lpstr>
      <vt:lpstr>The Physical Exam</vt:lpstr>
      <vt:lpstr>Etiology of AOP Without a Known Cause</vt:lpstr>
      <vt:lpstr>R/O,  Differential Diagnosis</vt:lpstr>
      <vt:lpstr>Laboratory Studies</vt:lpstr>
      <vt:lpstr>Imaging Studies</vt:lpstr>
      <vt:lpstr>Testing for AOP</vt:lpstr>
      <vt:lpstr>Testing for AOP</vt:lpstr>
      <vt:lpstr>Cardiac Changes with AOP</vt:lpstr>
      <vt:lpstr>Treatment of AOP</vt:lpstr>
      <vt:lpstr>The Use of CPAP and AOP</vt:lpstr>
      <vt:lpstr>The Use of CPAP and AOP</vt:lpstr>
      <vt:lpstr>Pharmacological Treatment</vt:lpstr>
      <vt:lpstr>Pharmacological Treatment</vt:lpstr>
      <vt:lpstr>Adenosine and Methylzanthines</vt:lpstr>
      <vt:lpstr>Home Care of the AOP Client</vt:lpstr>
      <vt:lpstr>Apnea Monitoring in the Home</vt:lpstr>
      <vt:lpstr>Complications of Anesthesia</vt:lpstr>
      <vt:lpstr>Prognosis</vt:lpstr>
      <vt:lpstr>Parent Education of AOP</vt:lpstr>
      <vt:lpstr>SIDS and AOP</vt:lpstr>
      <vt:lpstr>AOP, SIDS Prevention</vt:lpstr>
      <vt:lpstr>AOP, SIDS Prevention</vt:lpstr>
      <vt:lpstr>Respiratory Care Implications of AOP</vt:lpstr>
    </vt:vector>
  </TitlesOfParts>
  <Company>aos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Apnea of Prematurity</dc:title>
  <dc:creator>amarshak</dc:creator>
  <cp:lastModifiedBy>amarshak</cp:lastModifiedBy>
  <cp:revision>16</cp:revision>
  <cp:lastPrinted>1601-01-01T00:00:00Z</cp:lastPrinted>
  <dcterms:created xsi:type="dcterms:W3CDTF">2003-11-14T04:34:43Z</dcterms:created>
  <dcterms:modified xsi:type="dcterms:W3CDTF">2011-10-11T16:37:37Z</dcterms:modified>
</cp:coreProperties>
</file>