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7" r:id="rId24"/>
    <p:sldId id="289" r:id="rId25"/>
    <p:sldId id="290" r:id="rId26"/>
    <p:sldId id="288" r:id="rId27"/>
    <p:sldId id="278" r:id="rId28"/>
    <p:sldId id="279" r:id="rId29"/>
    <p:sldId id="280" r:id="rId30"/>
    <p:sldId id="285" r:id="rId31"/>
    <p:sldId id="286" r:id="rId32"/>
    <p:sldId id="281" r:id="rId33"/>
    <p:sldId id="297" r:id="rId34"/>
    <p:sldId id="282" r:id="rId35"/>
    <p:sldId id="284" r:id="rId36"/>
    <p:sldId id="283" r:id="rId37"/>
    <p:sldId id="291" r:id="rId38"/>
    <p:sldId id="292" r:id="rId39"/>
    <p:sldId id="294" r:id="rId40"/>
    <p:sldId id="295" r:id="rId41"/>
    <p:sldId id="296" r:id="rId42"/>
    <p:sldId id="293" r:id="rId43"/>
    <p:sldId id="298" r:id="rId44"/>
    <p:sldId id="299" r:id="rId45"/>
    <p:sldId id="300" r:id="rId46"/>
    <p:sldId id="301" r:id="rId47"/>
    <p:sldId id="302" r:id="rId4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5500" autoAdjust="0"/>
  </p:normalViewPr>
  <p:slideViewPr>
    <p:cSldViewPr>
      <p:cViewPr varScale="1">
        <p:scale>
          <a:sx n="116" d="100"/>
          <a:sy n="116" d="100"/>
        </p:scale>
        <p:origin x="-149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450" y="-67"/>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21.xml"/><Relationship Id="rId7" Type="http://schemas.openxmlformats.org/officeDocument/2006/relationships/slide" Target="slides/slide30.xml"/><Relationship Id="rId2" Type="http://schemas.openxmlformats.org/officeDocument/2006/relationships/slide" Target="slides/slide20.xml"/><Relationship Id="rId1" Type="http://schemas.openxmlformats.org/officeDocument/2006/relationships/slide" Target="slides/slide19.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22.xml"/><Relationship Id="rId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10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10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102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AD5F21C9-A6DB-45DF-B4D4-A8999096F8B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1035050" y="1552575"/>
            <a:ext cx="10179050" cy="5305425"/>
            <a:chOff x="-652" y="978"/>
            <a:chExt cx="6412" cy="3342"/>
          </a:xfrm>
        </p:grpSpPr>
        <p:sp>
          <p:nvSpPr>
            <p:cNvPr id="6147"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6148"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6149"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6150"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6151" name="Rectangle 7"/>
          <p:cNvSpPr>
            <a:spLocks noGrp="1" noChangeArrowheads="1"/>
          </p:cNvSpPr>
          <p:nvPr>
            <p:ph type="dt" sz="quarter" idx="2"/>
          </p:nvPr>
        </p:nvSpPr>
        <p:spPr>
          <a:xfrm>
            <a:off x="685800" y="6248400"/>
            <a:ext cx="1905000" cy="457200"/>
          </a:xfrm>
        </p:spPr>
        <p:txBody>
          <a:bodyPr/>
          <a:lstStyle>
            <a:lvl1pPr>
              <a:defRPr/>
            </a:lvl1pPr>
          </a:lstStyle>
          <a:p>
            <a:endParaRPr lang="en-US"/>
          </a:p>
        </p:txBody>
      </p:sp>
      <p:sp>
        <p:nvSpPr>
          <p:cNvPr id="6152" name="Rectangle 8"/>
          <p:cNvSpPr>
            <a:spLocks noGrp="1" noChangeArrowheads="1"/>
          </p:cNvSpPr>
          <p:nvPr>
            <p:ph type="ftr" sz="quarter" idx="3"/>
          </p:nvPr>
        </p:nvSpPr>
        <p:spPr>
          <a:xfrm>
            <a:off x="3124200" y="6248400"/>
            <a:ext cx="2895600" cy="457200"/>
          </a:xfrm>
        </p:spPr>
        <p:txBody>
          <a:bodyPr/>
          <a:lstStyle>
            <a:lvl1pPr algn="ctr">
              <a:defRPr/>
            </a:lvl1pPr>
          </a:lstStyle>
          <a:p>
            <a:endParaRPr lang="en-US"/>
          </a:p>
        </p:txBody>
      </p:sp>
      <p:sp>
        <p:nvSpPr>
          <p:cNvPr id="6153" name="Rectangle 9"/>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a:defRPr sz="1400"/>
            </a:lvl1pPr>
          </a:lstStyle>
          <a:p>
            <a:fld id="{6DAA7193-E3F0-4A72-8D66-D262B0B982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2095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09600"/>
            <a:ext cx="6134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81200"/>
            <a:ext cx="4076700" cy="4114800"/>
          </a:xfrm>
        </p:spPr>
        <p:txBody>
          <a:bodyPr/>
          <a:lstStyle/>
          <a:p>
            <a:endParaRPr lang="en-US"/>
          </a:p>
        </p:txBody>
      </p:sp>
      <p:sp>
        <p:nvSpPr>
          <p:cNvPr id="5" name="Date Placeholder 4"/>
          <p:cNvSpPr>
            <a:spLocks noGrp="1"/>
          </p:cNvSpPr>
          <p:nvPr>
            <p:ph type="dt" sz="half" idx="10"/>
          </p:nvPr>
        </p:nvSpPr>
        <p:spPr>
          <a:xfrm>
            <a:off x="457200" y="63246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5867400" y="6324600"/>
            <a:ext cx="2895600" cy="457200"/>
          </a:xfrm>
        </p:spPr>
        <p:txBody>
          <a:bodyPr/>
          <a:lstStyle>
            <a:lvl1pPr>
              <a:defRPr/>
            </a:lvl1pPr>
          </a:lstStyle>
          <a:p>
            <a:r>
              <a:rPr lang="en-US"/>
              <a:t>Arthur B. Marshak</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76700" cy="4114800"/>
          </a:xfrm>
        </p:spPr>
        <p:txBody>
          <a:bodyPr/>
          <a:lstStyle/>
          <a:p>
            <a:endParaRPr lang="en-US"/>
          </a:p>
        </p:txBody>
      </p:sp>
      <p:sp>
        <p:nvSpPr>
          <p:cNvPr id="4" name="Text Placeholder 3"/>
          <p:cNvSpPr>
            <a:spLocks noGrp="1"/>
          </p:cNvSpPr>
          <p:nvPr>
            <p:ph type="body" sz="half" idx="2"/>
          </p:nvPr>
        </p:nvSpPr>
        <p:spPr>
          <a:xfrm>
            <a:off x="4686300" y="1981200"/>
            <a:ext cx="4076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246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5867400" y="6324600"/>
            <a:ext cx="2895600" cy="457200"/>
          </a:xfrm>
        </p:spPr>
        <p:txBody>
          <a:bodyPr/>
          <a:lstStyle>
            <a:lvl1pPr>
              <a:defRPr/>
            </a:lvl1pPr>
          </a:lstStyle>
          <a:p>
            <a:r>
              <a:rPr lang="en-US"/>
              <a:t>Arthur B. Marshak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Arthur B. Marshak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1588"/>
            <a:ext cx="9132888" cy="6845300"/>
            <a:chOff x="0" y="1"/>
            <a:chExt cx="5753" cy="4312"/>
          </a:xfrm>
        </p:grpSpPr>
        <p:sp>
          <p:nvSpPr>
            <p:cNvPr id="5123"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a:p>
          </p:txBody>
        </p:sp>
        <p:sp>
          <p:nvSpPr>
            <p:cNvPr id="5124"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US"/>
            </a:p>
          </p:txBody>
        </p:sp>
      </p:grpSp>
      <p:sp>
        <p:nvSpPr>
          <p:cNvPr id="5125" name="Rectangle 5"/>
          <p:cNvSpPr>
            <a:spLocks noGrp="1" noChangeArrowheads="1"/>
          </p:cNvSpPr>
          <p:nvPr>
            <p:ph type="title"/>
          </p:nvPr>
        </p:nvSpPr>
        <p:spPr bwMode="auto">
          <a:xfrm>
            <a:off x="381000" y="609600"/>
            <a:ext cx="8382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6" name="Rectangle 6"/>
          <p:cNvSpPr>
            <a:spLocks noGrp="1" noChangeArrowheads="1"/>
          </p:cNvSpPr>
          <p:nvPr>
            <p:ph type="dt" sz="half" idx="2"/>
          </p:nvPr>
        </p:nvSpPr>
        <p:spPr bwMode="auto">
          <a:xfrm>
            <a:off x="457200" y="6324600"/>
            <a:ext cx="2133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5127" name="Rectangle 7"/>
          <p:cNvSpPr>
            <a:spLocks noGrp="1" noChangeArrowheads="1"/>
          </p:cNvSpPr>
          <p:nvPr>
            <p:ph type="ftr" sz="quarter" idx="3"/>
          </p:nvPr>
        </p:nvSpPr>
        <p:spPr bwMode="auto">
          <a:xfrm>
            <a:off x="58674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r>
              <a:rPr lang="en-US"/>
              <a:t>Arthur B. Marshak</a:t>
            </a:r>
          </a:p>
        </p:txBody>
      </p:sp>
      <p:sp>
        <p:nvSpPr>
          <p:cNvPr id="5129" name="Rectangle 9"/>
          <p:cNvSpPr>
            <a:spLocks noGrp="1" noChangeArrowheads="1"/>
          </p:cNvSpPr>
          <p:nvPr>
            <p:ph type="body" idx="1"/>
          </p:nvPr>
        </p:nvSpPr>
        <p:spPr bwMode="auto">
          <a:xfrm>
            <a:off x="457200" y="1981200"/>
            <a:ext cx="8305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CommonBullets" pitchFamily="34" charset="2"/>
        <a:buChar char="6"/>
        <a:defRPr sz="2800">
          <a:solidFill>
            <a:schemeClr val="tx1"/>
          </a:solidFill>
          <a:latin typeface="+mn-lt"/>
        </a:defRPr>
      </a:lvl2pPr>
      <a:lvl3pPr marL="1143000" indent="-228600" algn="l" rtl="0" fontAlgn="base">
        <a:spcBef>
          <a:spcPct val="20000"/>
        </a:spcBef>
        <a:spcAft>
          <a:spcPct val="0"/>
        </a:spcAft>
        <a:buClr>
          <a:schemeClr val="tx1"/>
        </a:buClr>
        <a:buFont typeface="Wingdings" pitchFamily="2" charset="2"/>
        <a:buChar char="ü"/>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C:\Documents%20and%20Settings\amarshak\My%20Documents\My%20Videos\baby_joyrider.mpe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1143000"/>
          </a:xfrm>
        </p:spPr>
        <p:txBody>
          <a:bodyPr/>
          <a:lstStyle/>
          <a:p>
            <a:r>
              <a:rPr lang="en-US" dirty="0"/>
              <a:t>RSTH 421 </a:t>
            </a:r>
            <a:r>
              <a:rPr lang="en-US" dirty="0" err="1"/>
              <a:t>Perinatal</a:t>
            </a:r>
            <a:r>
              <a:rPr lang="en-US" dirty="0"/>
              <a:t> &amp; Pediatric Respiratory </a:t>
            </a:r>
            <a:r>
              <a:rPr lang="en-US" dirty="0" smtClean="0"/>
              <a:t>Care</a:t>
            </a:r>
            <a:br>
              <a:rPr lang="en-US" dirty="0" smtClean="0"/>
            </a:br>
            <a:r>
              <a:rPr lang="en-US" dirty="0" smtClean="0"/>
              <a:t/>
            </a:r>
            <a:br>
              <a:rPr lang="en-US" dirty="0" smtClean="0"/>
            </a:br>
            <a:r>
              <a:rPr lang="en-US" dirty="0" smtClean="0"/>
              <a:t>Prenatal Risk factors</a:t>
            </a:r>
            <a:endParaRPr lang="en-US" dirty="0"/>
          </a:p>
        </p:txBody>
      </p:sp>
      <p:sp>
        <p:nvSpPr>
          <p:cNvPr id="2051" name="Rectangle 3"/>
          <p:cNvSpPr>
            <a:spLocks noGrp="1" noChangeArrowheads="1"/>
          </p:cNvSpPr>
          <p:nvPr>
            <p:ph type="subTitle" idx="1"/>
          </p:nvPr>
        </p:nvSpPr>
        <p:spPr>
          <a:xfrm>
            <a:off x="1371600" y="4038600"/>
            <a:ext cx="6400800" cy="2438400"/>
          </a:xfrm>
        </p:spPr>
        <p:txBody>
          <a:bodyPr/>
          <a:lstStyle/>
          <a:p>
            <a:r>
              <a:rPr lang="en-US" sz="2400" dirty="0"/>
              <a:t>Arthur B. Marshak, </a:t>
            </a:r>
            <a:r>
              <a:rPr lang="en-US" sz="2400" dirty="0" err="1"/>
              <a:t>EdD</a:t>
            </a:r>
            <a:r>
              <a:rPr lang="en-US" sz="2400" dirty="0"/>
              <a:t>, MS, RRT, RPFT</a:t>
            </a:r>
          </a:p>
          <a:p>
            <a:r>
              <a:rPr lang="en-US" sz="2400" dirty="0"/>
              <a:t>Department of Cardiopulmonary Sciences</a:t>
            </a:r>
          </a:p>
          <a:p>
            <a:r>
              <a:rPr lang="en-US" sz="2400" dirty="0"/>
              <a:t>Loma Linda </a:t>
            </a:r>
            <a:r>
              <a:rPr lang="en-US" sz="2400" dirty="0" smtClean="0"/>
              <a:t>University</a:t>
            </a:r>
          </a:p>
          <a:p>
            <a:r>
              <a:rPr lang="en-US" sz="2400" dirty="0" smtClean="0"/>
              <a:t>Fall </a:t>
            </a:r>
            <a:r>
              <a:rPr lang="en-US" sz="2400" dirty="0" smtClean="0"/>
              <a:t>2011</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Arthur B. Marshak</a:t>
            </a:r>
          </a:p>
        </p:txBody>
      </p:sp>
      <p:sp>
        <p:nvSpPr>
          <p:cNvPr id="14338" name="Rectangle 2"/>
          <p:cNvSpPr>
            <a:spLocks noGrp="1" noChangeArrowheads="1"/>
          </p:cNvSpPr>
          <p:nvPr>
            <p:ph type="title"/>
          </p:nvPr>
        </p:nvSpPr>
        <p:spPr>
          <a:xfrm>
            <a:off x="381000" y="76200"/>
            <a:ext cx="8382000" cy="1143000"/>
          </a:xfrm>
        </p:spPr>
        <p:txBody>
          <a:bodyPr/>
          <a:lstStyle/>
          <a:p>
            <a:r>
              <a:rPr lang="en-US"/>
              <a:t>Fetal alcohol syndrome</a:t>
            </a:r>
          </a:p>
        </p:txBody>
      </p:sp>
      <p:pic>
        <p:nvPicPr>
          <p:cNvPr id="14340" name="Picture 4" descr="Fetal Alcohol Syndrome Brain"/>
          <p:cNvPicPr>
            <a:picLocks noChangeAspect="1" noChangeArrowheads="1"/>
          </p:cNvPicPr>
          <p:nvPr/>
        </p:nvPicPr>
        <p:blipFill>
          <a:blip r:embed="rId2" cstate="print"/>
          <a:srcRect/>
          <a:stretch>
            <a:fillRect/>
          </a:stretch>
        </p:blipFill>
        <p:spPr bwMode="auto">
          <a:xfrm>
            <a:off x="549275" y="1046163"/>
            <a:ext cx="8061325" cy="54308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5362" name="Rectangle 2"/>
          <p:cNvSpPr>
            <a:spLocks noGrp="1" noChangeArrowheads="1"/>
          </p:cNvSpPr>
          <p:nvPr>
            <p:ph type="title"/>
          </p:nvPr>
        </p:nvSpPr>
        <p:spPr/>
        <p:txBody>
          <a:bodyPr/>
          <a:lstStyle/>
          <a:p>
            <a:r>
              <a:rPr lang="en-US"/>
              <a:t>Effects of cigarette smoking</a:t>
            </a:r>
          </a:p>
        </p:txBody>
      </p:sp>
      <p:sp>
        <p:nvSpPr>
          <p:cNvPr id="15363" name="Rectangle 3"/>
          <p:cNvSpPr>
            <a:spLocks noGrp="1" noChangeArrowheads="1"/>
          </p:cNvSpPr>
          <p:nvPr>
            <p:ph type="body" idx="1"/>
          </p:nvPr>
        </p:nvSpPr>
        <p:spPr/>
        <p:txBody>
          <a:bodyPr/>
          <a:lstStyle/>
          <a:p>
            <a:pPr marL="609600" indent="-609600">
              <a:lnSpc>
                <a:spcPct val="90000"/>
              </a:lnSpc>
            </a:pPr>
            <a:r>
              <a:rPr lang="en-US" dirty="0"/>
              <a:t>Cigarette smoke causes:</a:t>
            </a:r>
          </a:p>
          <a:p>
            <a:pPr marL="990600" lvl="1" indent="-533400">
              <a:lnSpc>
                <a:spcPct val="90000"/>
              </a:lnSpc>
              <a:buFont typeface="CommonBullets" pitchFamily="34" charset="2"/>
              <a:buAutoNum type="arabicPeriod"/>
            </a:pPr>
            <a:r>
              <a:rPr lang="en-US" dirty="0"/>
              <a:t>An increase in CO and nicotine to the fetus</a:t>
            </a:r>
          </a:p>
          <a:p>
            <a:pPr marL="990600" lvl="1" indent="-533400">
              <a:lnSpc>
                <a:spcPct val="90000"/>
              </a:lnSpc>
              <a:buFont typeface="CommonBullets" pitchFamily="34" charset="2"/>
              <a:buAutoNum type="arabicPeriod"/>
            </a:pPr>
            <a:r>
              <a:rPr lang="en-US" dirty="0"/>
              <a:t>A predisposition for lower birth weight</a:t>
            </a:r>
          </a:p>
          <a:p>
            <a:pPr marL="990600" lvl="1" indent="-533400">
              <a:lnSpc>
                <a:spcPct val="90000"/>
              </a:lnSpc>
              <a:buFont typeface="CommonBullets" pitchFamily="34" charset="2"/>
              <a:buAutoNum type="arabicPeriod"/>
            </a:pPr>
            <a:r>
              <a:rPr lang="en-US" dirty="0"/>
              <a:t>Infants weigh ~200g less than from non-smokers</a:t>
            </a:r>
          </a:p>
          <a:p>
            <a:pPr marL="990600" lvl="1" indent="-533400">
              <a:lnSpc>
                <a:spcPct val="90000"/>
              </a:lnSpc>
              <a:buFont typeface="CommonBullets" pitchFamily="34" charset="2"/>
              <a:buAutoNum type="arabicPeriod"/>
            </a:pPr>
            <a:r>
              <a:rPr lang="en-US" dirty="0"/>
              <a:t>Higher risk for and incidence of:</a:t>
            </a:r>
          </a:p>
          <a:p>
            <a:pPr marL="1371600" lvl="2" indent="-457200">
              <a:lnSpc>
                <a:spcPct val="90000"/>
              </a:lnSpc>
              <a:buFont typeface="Wingdings" pitchFamily="2" charset="2"/>
              <a:buChar char="Ø"/>
            </a:pPr>
            <a:r>
              <a:rPr lang="en-US" dirty="0"/>
              <a:t>Premature pre-term rupture of membranes</a:t>
            </a:r>
          </a:p>
          <a:p>
            <a:pPr marL="1371600" lvl="2" indent="-457200">
              <a:lnSpc>
                <a:spcPct val="90000"/>
              </a:lnSpc>
              <a:buFont typeface="Wingdings" pitchFamily="2" charset="2"/>
              <a:buChar char="Ø"/>
            </a:pPr>
            <a:r>
              <a:rPr lang="en-US" dirty="0" err="1"/>
              <a:t>Placential</a:t>
            </a:r>
            <a:r>
              <a:rPr lang="en-US" dirty="0"/>
              <a:t> abruption</a:t>
            </a:r>
          </a:p>
          <a:p>
            <a:pPr marL="1371600" lvl="2" indent="-457200">
              <a:lnSpc>
                <a:spcPct val="90000"/>
              </a:lnSpc>
              <a:buFont typeface="Wingdings" pitchFamily="2" charset="2"/>
              <a:buChar char="Ø"/>
            </a:pPr>
            <a:r>
              <a:rPr lang="en-US" dirty="0"/>
              <a:t>Placenta </a:t>
            </a:r>
            <a:r>
              <a:rPr lang="en-US" dirty="0" err="1"/>
              <a:t>previa</a:t>
            </a:r>
            <a:endParaRPr lang="en-US" dirty="0"/>
          </a:p>
          <a:p>
            <a:pPr marL="1371600" lvl="2" indent="-457200">
              <a:lnSpc>
                <a:spcPct val="90000"/>
              </a:lnSpc>
              <a:buFont typeface="Wingdings" pitchFamily="2" charset="2"/>
              <a:buChar char="Ø"/>
            </a:pPr>
            <a:r>
              <a:rPr lang="en-US" dirty="0"/>
              <a:t>SIDS</a:t>
            </a:r>
          </a:p>
          <a:p>
            <a:pPr marL="990600" lvl="1" indent="-533400">
              <a:lnSpc>
                <a:spcPct val="90000"/>
              </a:lnSpc>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6386" name="Rectangle 2"/>
          <p:cNvSpPr>
            <a:spLocks noGrp="1" noChangeArrowheads="1"/>
          </p:cNvSpPr>
          <p:nvPr>
            <p:ph type="title"/>
          </p:nvPr>
        </p:nvSpPr>
        <p:spPr/>
        <p:txBody>
          <a:bodyPr/>
          <a:lstStyle/>
          <a:p>
            <a:r>
              <a:rPr lang="en-US"/>
              <a:t>Cocaine</a:t>
            </a:r>
          </a:p>
        </p:txBody>
      </p:sp>
      <p:sp>
        <p:nvSpPr>
          <p:cNvPr id="16387" name="Rectangle 3"/>
          <p:cNvSpPr>
            <a:spLocks noGrp="1" noChangeArrowheads="1"/>
          </p:cNvSpPr>
          <p:nvPr>
            <p:ph type="body" idx="1"/>
          </p:nvPr>
        </p:nvSpPr>
        <p:spPr/>
        <p:txBody>
          <a:bodyPr/>
          <a:lstStyle/>
          <a:p>
            <a:r>
              <a:rPr lang="en-US" dirty="0"/>
              <a:t>Potent constrictor of blood vessels</a:t>
            </a:r>
          </a:p>
          <a:p>
            <a:r>
              <a:rPr lang="en-US" dirty="0"/>
              <a:t>May cause numerous medical complications:</a:t>
            </a:r>
          </a:p>
          <a:p>
            <a:pPr lvl="1">
              <a:buFont typeface="Wingdings" pitchFamily="2" charset="2"/>
              <a:buChar char="§"/>
            </a:pPr>
            <a:r>
              <a:rPr lang="en-US" sz="2600" dirty="0"/>
              <a:t>Myocardial infarction, stroke, seizures, bowel ischemia, death.</a:t>
            </a:r>
          </a:p>
          <a:p>
            <a:pPr lvl="1">
              <a:buFont typeface="Wingdings" pitchFamily="2" charset="2"/>
              <a:buChar char="§"/>
            </a:pPr>
            <a:r>
              <a:rPr lang="en-US" sz="2600" dirty="0"/>
              <a:t>Placental abruption, pre-term delivery, growth restriction</a:t>
            </a:r>
          </a:p>
          <a:p>
            <a:pPr lvl="1">
              <a:buFont typeface="Wingdings" pitchFamily="2" charset="2"/>
              <a:buChar char="§"/>
            </a:pPr>
            <a:r>
              <a:rPr lang="en-US" sz="2600" dirty="0"/>
              <a:t>Congenital malformations of limbs, heart, brain, GI</a:t>
            </a:r>
          </a:p>
          <a:p>
            <a:pPr lvl="1">
              <a:buFont typeface="Wingdings" pitchFamily="2" charset="2"/>
              <a:buChar char="§"/>
            </a:pPr>
            <a:r>
              <a:rPr lang="en-US" sz="2600" dirty="0"/>
              <a:t>Infants suffer significant withdrawals, and are SGA</a:t>
            </a:r>
          </a:p>
          <a:p>
            <a:pPr lvl="1"/>
            <a:endParaRPr lang="en-US" dirty="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7410" name="Rectangle 2"/>
          <p:cNvSpPr>
            <a:spLocks noGrp="1" noChangeArrowheads="1"/>
          </p:cNvSpPr>
          <p:nvPr>
            <p:ph type="title"/>
          </p:nvPr>
        </p:nvSpPr>
        <p:spPr/>
        <p:txBody>
          <a:bodyPr/>
          <a:lstStyle/>
          <a:p>
            <a:r>
              <a:rPr lang="en-US"/>
              <a:t>History of Previous Births</a:t>
            </a:r>
          </a:p>
        </p:txBody>
      </p:sp>
      <p:sp>
        <p:nvSpPr>
          <p:cNvPr id="17411" name="Rectangle 3"/>
          <p:cNvSpPr>
            <a:spLocks noGrp="1" noChangeArrowheads="1"/>
          </p:cNvSpPr>
          <p:nvPr>
            <p:ph type="body" idx="1"/>
          </p:nvPr>
        </p:nvSpPr>
        <p:spPr/>
        <p:txBody>
          <a:bodyPr/>
          <a:lstStyle/>
          <a:p>
            <a:r>
              <a:rPr lang="en-US" sz="2800" dirty="0"/>
              <a:t>Difficulty with previous births places mother in high risk category for future pregnancies</a:t>
            </a:r>
          </a:p>
          <a:p>
            <a:r>
              <a:rPr lang="en-US" sz="2800" dirty="0"/>
              <a:t>Previous problems include:</a:t>
            </a:r>
          </a:p>
          <a:p>
            <a:pPr lvl="1">
              <a:buFont typeface="Wingdings" pitchFamily="2" charset="2"/>
              <a:buChar char="Ø"/>
            </a:pPr>
            <a:r>
              <a:rPr lang="en-US" sz="2400" dirty="0"/>
              <a:t>Delivery by cesarean section</a:t>
            </a:r>
          </a:p>
          <a:p>
            <a:pPr lvl="1">
              <a:buFont typeface="Wingdings" pitchFamily="2" charset="2"/>
              <a:buChar char="Ø"/>
            </a:pPr>
            <a:r>
              <a:rPr lang="en-US" sz="2400" dirty="0"/>
              <a:t>Miscarriage</a:t>
            </a:r>
          </a:p>
          <a:p>
            <a:pPr lvl="1">
              <a:buFont typeface="Wingdings" pitchFamily="2" charset="2"/>
              <a:buChar char="Ø"/>
            </a:pPr>
            <a:r>
              <a:rPr lang="en-US" sz="2400" dirty="0"/>
              <a:t>Premature or </a:t>
            </a:r>
            <a:r>
              <a:rPr lang="en-US" sz="2400" dirty="0" err="1"/>
              <a:t>postmature</a:t>
            </a:r>
            <a:r>
              <a:rPr lang="en-US" sz="2400" dirty="0"/>
              <a:t> birth</a:t>
            </a:r>
          </a:p>
          <a:p>
            <a:pPr lvl="1">
              <a:buFont typeface="Wingdings" pitchFamily="2" charset="2"/>
              <a:buChar char="Ø"/>
            </a:pPr>
            <a:r>
              <a:rPr lang="en-US" sz="2400" dirty="0"/>
              <a:t>Fetal or neonatal death</a:t>
            </a:r>
          </a:p>
          <a:p>
            <a:pPr lvl="1">
              <a:buFont typeface="Wingdings" pitchFamily="2" charset="2"/>
              <a:buChar char="Ø"/>
            </a:pPr>
            <a:r>
              <a:rPr lang="en-US" sz="2400" dirty="0"/>
              <a:t>Infant of high or low birth weight</a:t>
            </a:r>
          </a:p>
          <a:p>
            <a:pPr lvl="1">
              <a:buFont typeface="Wingdings" pitchFamily="2" charset="2"/>
              <a:buChar char="Ø"/>
            </a:pPr>
            <a:r>
              <a:rPr lang="en-US" sz="2400" dirty="0"/>
              <a:t>Infant requiring intrauterine or neonatal blood transfusion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Arthur B. Marshak</a:t>
            </a:r>
          </a:p>
        </p:txBody>
      </p:sp>
      <p:sp>
        <p:nvSpPr>
          <p:cNvPr id="18434" name="Rectangle 2"/>
          <p:cNvSpPr>
            <a:spLocks noGrp="1" noChangeArrowheads="1"/>
          </p:cNvSpPr>
          <p:nvPr>
            <p:ph type="title"/>
          </p:nvPr>
        </p:nvSpPr>
        <p:spPr/>
        <p:txBody>
          <a:bodyPr/>
          <a:lstStyle/>
          <a:p>
            <a:r>
              <a:rPr lang="en-US"/>
              <a:t>Pregnancy-induced Hypertension</a:t>
            </a:r>
          </a:p>
        </p:txBody>
      </p:sp>
      <p:graphicFrame>
        <p:nvGraphicFramePr>
          <p:cNvPr id="18436" name="Object 4"/>
          <p:cNvGraphicFramePr>
            <a:graphicFrameLocks noChangeAspect="1"/>
          </p:cNvGraphicFramePr>
          <p:nvPr/>
        </p:nvGraphicFramePr>
        <p:xfrm>
          <a:off x="341313" y="3027363"/>
          <a:ext cx="8558212" cy="3043237"/>
        </p:xfrm>
        <a:graphic>
          <a:graphicData uri="http://schemas.openxmlformats.org/presentationml/2006/ole">
            <p:oleObj spid="_x0000_s18436" name="Document" r:id="rId3" imgW="6376680" imgH="2271240" progId="Word.Document.8">
              <p:embed/>
            </p:oleObj>
          </a:graphicData>
        </a:graphic>
      </p:graphicFrame>
      <p:sp>
        <p:nvSpPr>
          <p:cNvPr id="18437" name="Text Box 5"/>
          <p:cNvSpPr txBox="1">
            <a:spLocks noChangeArrowheads="1"/>
          </p:cNvSpPr>
          <p:nvPr/>
        </p:nvSpPr>
        <p:spPr bwMode="auto">
          <a:xfrm>
            <a:off x="441325" y="1717675"/>
            <a:ext cx="8093075" cy="457200"/>
          </a:xfrm>
          <a:prstGeom prst="rect">
            <a:avLst/>
          </a:prstGeom>
          <a:noFill/>
          <a:ln w="9525">
            <a:noFill/>
            <a:miter lim="800000"/>
            <a:headEnd/>
            <a:tailEnd/>
          </a:ln>
          <a:effectLst/>
        </p:spPr>
        <p:txBody>
          <a:bodyPr>
            <a:spAutoFit/>
          </a:bodyPr>
          <a:lstStyle/>
          <a:p>
            <a:endParaRPr lang="en-US"/>
          </a:p>
        </p:txBody>
      </p:sp>
      <p:sp>
        <p:nvSpPr>
          <p:cNvPr id="18438" name="Text Box 6"/>
          <p:cNvSpPr txBox="1">
            <a:spLocks noChangeArrowheads="1"/>
          </p:cNvSpPr>
          <p:nvPr/>
        </p:nvSpPr>
        <p:spPr bwMode="auto">
          <a:xfrm>
            <a:off x="990600" y="1870075"/>
            <a:ext cx="7315200" cy="822325"/>
          </a:xfrm>
          <a:prstGeom prst="rect">
            <a:avLst/>
          </a:prstGeom>
          <a:noFill/>
          <a:ln w="9525">
            <a:noFill/>
            <a:miter lim="800000"/>
            <a:headEnd/>
            <a:tailEnd/>
          </a:ln>
          <a:effectLst/>
        </p:spPr>
        <p:txBody>
          <a:bodyPr>
            <a:spAutoFit/>
          </a:bodyPr>
          <a:lstStyle/>
          <a:p>
            <a:r>
              <a:rPr lang="en-US"/>
              <a:t>Hypertensive disease complicates 6-8% of pregnancies.</a:t>
            </a:r>
          </a:p>
          <a:p>
            <a:r>
              <a:rPr lang="en-US"/>
              <a:t>Second only to embolism as cause of maternal death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9458" name="Rectangle 2"/>
          <p:cNvSpPr>
            <a:spLocks noGrp="1" noChangeArrowheads="1"/>
          </p:cNvSpPr>
          <p:nvPr>
            <p:ph type="title"/>
          </p:nvPr>
        </p:nvSpPr>
        <p:spPr/>
        <p:txBody>
          <a:bodyPr/>
          <a:lstStyle/>
          <a:p>
            <a:r>
              <a:rPr lang="en-US"/>
              <a:t>Maternal Diabetes Mellitus</a:t>
            </a:r>
          </a:p>
        </p:txBody>
      </p:sp>
      <p:sp>
        <p:nvSpPr>
          <p:cNvPr id="19459" name="Rectangle 3"/>
          <p:cNvSpPr>
            <a:spLocks noGrp="1" noChangeArrowheads="1"/>
          </p:cNvSpPr>
          <p:nvPr>
            <p:ph type="body" idx="1"/>
          </p:nvPr>
        </p:nvSpPr>
        <p:spPr/>
        <p:txBody>
          <a:bodyPr/>
          <a:lstStyle/>
          <a:p>
            <a:pPr>
              <a:lnSpc>
                <a:spcPct val="90000"/>
              </a:lnSpc>
            </a:pPr>
            <a:r>
              <a:rPr lang="en-US" dirty="0"/>
              <a:t>Classified as </a:t>
            </a:r>
            <a:r>
              <a:rPr lang="en-US" dirty="0" err="1"/>
              <a:t>pregestational</a:t>
            </a:r>
            <a:r>
              <a:rPr lang="en-US" dirty="0"/>
              <a:t> or gestational</a:t>
            </a:r>
          </a:p>
          <a:p>
            <a:pPr>
              <a:lnSpc>
                <a:spcPct val="90000"/>
              </a:lnSpc>
            </a:pPr>
            <a:r>
              <a:rPr lang="en-US" dirty="0"/>
              <a:t>Increased risk for or development of:</a:t>
            </a:r>
          </a:p>
          <a:p>
            <a:pPr lvl="1">
              <a:lnSpc>
                <a:spcPct val="90000"/>
              </a:lnSpc>
              <a:buFont typeface="Wingdings" pitchFamily="2" charset="2"/>
              <a:buChar char="Ø"/>
            </a:pPr>
            <a:r>
              <a:rPr lang="en-US" sz="2600" dirty="0"/>
              <a:t>Diabetic </a:t>
            </a:r>
            <a:r>
              <a:rPr lang="en-US" sz="2600" dirty="0" err="1"/>
              <a:t>ketoacidosis</a:t>
            </a:r>
            <a:endParaRPr lang="en-US" sz="2600" dirty="0"/>
          </a:p>
          <a:p>
            <a:pPr lvl="1">
              <a:lnSpc>
                <a:spcPct val="90000"/>
              </a:lnSpc>
              <a:buFont typeface="Wingdings" pitchFamily="2" charset="2"/>
              <a:buChar char="Ø"/>
            </a:pPr>
            <a:r>
              <a:rPr lang="en-US" sz="2600" dirty="0"/>
              <a:t>Proliferative retinopathy</a:t>
            </a:r>
          </a:p>
          <a:p>
            <a:pPr lvl="1">
              <a:lnSpc>
                <a:spcPct val="90000"/>
              </a:lnSpc>
              <a:buFont typeface="Wingdings" pitchFamily="2" charset="2"/>
              <a:buChar char="Ø"/>
            </a:pPr>
            <a:r>
              <a:rPr lang="en-US" sz="2600" dirty="0"/>
              <a:t>Preeclampsia/</a:t>
            </a:r>
            <a:r>
              <a:rPr lang="en-US" sz="2600" dirty="0" err="1"/>
              <a:t>eclampsia</a:t>
            </a:r>
            <a:endParaRPr lang="en-US" sz="2600" dirty="0"/>
          </a:p>
          <a:p>
            <a:pPr lvl="1">
              <a:lnSpc>
                <a:spcPct val="90000"/>
              </a:lnSpc>
              <a:buFont typeface="Wingdings" pitchFamily="2" charset="2"/>
              <a:buChar char="Ø"/>
            </a:pPr>
            <a:r>
              <a:rPr lang="en-US" sz="2600" dirty="0"/>
              <a:t>Unexplained fetal death during 3</a:t>
            </a:r>
            <a:r>
              <a:rPr lang="en-US" sz="2600" baseline="30000" dirty="0"/>
              <a:t>rd</a:t>
            </a:r>
            <a:r>
              <a:rPr lang="en-US" sz="2600" dirty="0"/>
              <a:t> trimester</a:t>
            </a:r>
          </a:p>
          <a:p>
            <a:pPr lvl="1">
              <a:lnSpc>
                <a:spcPct val="90000"/>
              </a:lnSpc>
              <a:buFont typeface="Wingdings" pitchFamily="2" charset="2"/>
              <a:buChar char="Ø"/>
            </a:pPr>
            <a:r>
              <a:rPr lang="en-US" sz="2600" dirty="0"/>
              <a:t>Major fetal structural abnormalities (10-15%)</a:t>
            </a:r>
          </a:p>
          <a:p>
            <a:pPr lvl="1">
              <a:lnSpc>
                <a:spcPct val="90000"/>
              </a:lnSpc>
              <a:buFont typeface="Wingdings" pitchFamily="2" charset="2"/>
              <a:buChar char="Ø"/>
            </a:pPr>
            <a:r>
              <a:rPr lang="en-US" sz="2600" dirty="0"/>
              <a:t>Deliver infants with birth weights &gt; 4000g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20482" name="Rectangle 2"/>
          <p:cNvSpPr>
            <a:spLocks noGrp="1" noChangeArrowheads="1"/>
          </p:cNvSpPr>
          <p:nvPr>
            <p:ph type="title"/>
          </p:nvPr>
        </p:nvSpPr>
        <p:spPr/>
        <p:txBody>
          <a:bodyPr/>
          <a:lstStyle/>
          <a:p>
            <a:r>
              <a:rPr lang="en-US"/>
              <a:t>Classification of Diabetes</a:t>
            </a:r>
          </a:p>
        </p:txBody>
      </p:sp>
      <p:graphicFrame>
        <p:nvGraphicFramePr>
          <p:cNvPr id="20483" name="Object 3"/>
          <p:cNvGraphicFramePr>
            <a:graphicFrameLocks noChangeAspect="1"/>
          </p:cNvGraphicFramePr>
          <p:nvPr>
            <p:ph type="body" idx="1"/>
          </p:nvPr>
        </p:nvGraphicFramePr>
        <p:xfrm>
          <a:off x="693738" y="1985963"/>
          <a:ext cx="7715250" cy="4083050"/>
        </p:xfrm>
        <a:graphic>
          <a:graphicData uri="http://schemas.openxmlformats.org/presentationml/2006/ole">
            <p:oleObj spid="_x0000_s20483" name="Document" r:id="rId3" imgW="6087240" imgH="3224160" progId="Word.Documen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21506" name="Rectangle 2"/>
          <p:cNvSpPr>
            <a:spLocks noGrp="1" noChangeArrowheads="1"/>
          </p:cNvSpPr>
          <p:nvPr>
            <p:ph type="title"/>
          </p:nvPr>
        </p:nvSpPr>
        <p:spPr/>
        <p:txBody>
          <a:bodyPr/>
          <a:lstStyle/>
          <a:p>
            <a:r>
              <a:rPr lang="en-US"/>
              <a:t>Maternal Infections</a:t>
            </a:r>
          </a:p>
        </p:txBody>
      </p:sp>
      <p:sp>
        <p:nvSpPr>
          <p:cNvPr id="21507" name="Rectangle 3"/>
          <p:cNvSpPr>
            <a:spLocks noGrp="1" noChangeArrowheads="1"/>
          </p:cNvSpPr>
          <p:nvPr>
            <p:ph type="body" idx="1"/>
          </p:nvPr>
        </p:nvSpPr>
        <p:spPr/>
        <p:txBody>
          <a:bodyPr/>
          <a:lstStyle/>
          <a:p>
            <a:r>
              <a:rPr lang="en-US" dirty="0"/>
              <a:t>Most notable examples:</a:t>
            </a:r>
          </a:p>
          <a:p>
            <a:pPr lvl="1">
              <a:buFont typeface="Wingdings" pitchFamily="2" charset="2"/>
              <a:buChar char="Ø"/>
            </a:pPr>
            <a:r>
              <a:rPr lang="en-US" sz="2600" dirty="0"/>
              <a:t>T = </a:t>
            </a:r>
            <a:r>
              <a:rPr lang="en-US" sz="2600" dirty="0" err="1"/>
              <a:t>toxoplasma</a:t>
            </a:r>
            <a:r>
              <a:rPr lang="en-US" sz="2600" dirty="0"/>
              <a:t> – raw/undercooked meat, cat feces</a:t>
            </a:r>
          </a:p>
          <a:p>
            <a:pPr lvl="1">
              <a:buFont typeface="Wingdings" pitchFamily="2" charset="2"/>
              <a:buChar char="Ø"/>
            </a:pPr>
            <a:r>
              <a:rPr lang="en-US" sz="2600" dirty="0"/>
              <a:t>O = others – HIV (see next slide)</a:t>
            </a:r>
          </a:p>
          <a:p>
            <a:pPr lvl="1">
              <a:buFont typeface="Wingdings" pitchFamily="2" charset="2"/>
              <a:buChar char="Ø"/>
            </a:pPr>
            <a:r>
              <a:rPr lang="en-US" sz="2600" dirty="0"/>
              <a:t>R = rubella – cardiac defects, deafness, </a:t>
            </a:r>
            <a:r>
              <a:rPr lang="en-US" sz="2600" u="sng" dirty="0"/>
              <a:t>normal</a:t>
            </a:r>
          </a:p>
          <a:p>
            <a:pPr lvl="1">
              <a:buFont typeface="Wingdings" pitchFamily="2" charset="2"/>
              <a:buChar char="Ø"/>
            </a:pPr>
            <a:r>
              <a:rPr lang="en-US" sz="2600" dirty="0"/>
              <a:t>C = cytomegalovirus – bleeding &amp; CNS disorders</a:t>
            </a:r>
          </a:p>
          <a:p>
            <a:pPr lvl="1">
              <a:buFont typeface="Wingdings" pitchFamily="2" charset="2"/>
              <a:buChar char="Ø"/>
            </a:pPr>
            <a:r>
              <a:rPr lang="en-US" sz="2600" dirty="0"/>
              <a:t>H = </a:t>
            </a:r>
            <a:r>
              <a:rPr lang="en-US" sz="2600" dirty="0" err="1"/>
              <a:t>herpies</a:t>
            </a:r>
            <a:r>
              <a:rPr lang="en-US" sz="2600" dirty="0"/>
              <a:t> simplex – types 1 &amp; 2  may be either disseminated (D) or 	localized (L), may cause death (D) or affect eyes, skin, CNS (L)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22530" name="Rectangle 2"/>
          <p:cNvSpPr>
            <a:spLocks noGrp="1" noChangeArrowheads="1"/>
          </p:cNvSpPr>
          <p:nvPr>
            <p:ph type="title"/>
          </p:nvPr>
        </p:nvSpPr>
        <p:spPr/>
        <p:txBody>
          <a:bodyPr/>
          <a:lstStyle/>
          <a:p>
            <a:r>
              <a:rPr lang="en-US"/>
              <a:t>Maternal HIV</a:t>
            </a:r>
          </a:p>
        </p:txBody>
      </p:sp>
      <p:sp>
        <p:nvSpPr>
          <p:cNvPr id="22531" name="Rectangle 3"/>
          <p:cNvSpPr>
            <a:spLocks noGrp="1" noChangeArrowheads="1"/>
          </p:cNvSpPr>
          <p:nvPr>
            <p:ph type="body" idx="1"/>
          </p:nvPr>
        </p:nvSpPr>
        <p:spPr/>
        <p:txBody>
          <a:bodyPr/>
          <a:lstStyle/>
          <a:p>
            <a:pPr>
              <a:lnSpc>
                <a:spcPct val="90000"/>
              </a:lnSpc>
            </a:pPr>
            <a:r>
              <a:rPr lang="en-US" sz="2800" dirty="0"/>
              <a:t>1-8/1000 pregnant women in US carry HIV</a:t>
            </a:r>
          </a:p>
          <a:p>
            <a:pPr>
              <a:lnSpc>
                <a:spcPct val="90000"/>
              </a:lnSpc>
            </a:pPr>
            <a:r>
              <a:rPr lang="en-US" sz="2800" dirty="0"/>
              <a:t>Asymptomatic HIV does not appear to alter course of pregnancy</a:t>
            </a:r>
          </a:p>
          <a:p>
            <a:pPr>
              <a:lnSpc>
                <a:spcPct val="90000"/>
              </a:lnSpc>
            </a:pPr>
            <a:r>
              <a:rPr lang="en-US" sz="2800" dirty="0"/>
              <a:t>Clinical AIDS increases risk of:</a:t>
            </a:r>
          </a:p>
          <a:p>
            <a:pPr lvl="1">
              <a:lnSpc>
                <a:spcPct val="90000"/>
              </a:lnSpc>
              <a:buFont typeface="Wingdings" pitchFamily="2" charset="2"/>
              <a:buChar char="Ø"/>
            </a:pPr>
            <a:r>
              <a:rPr lang="en-US" sz="2400" dirty="0"/>
              <a:t>Hepatitis, CMV, Toxoplasmosis, Tuberculosis</a:t>
            </a:r>
          </a:p>
          <a:p>
            <a:pPr lvl="1">
              <a:lnSpc>
                <a:spcPct val="90000"/>
              </a:lnSpc>
              <a:buFont typeface="Wingdings" pitchFamily="2" charset="2"/>
              <a:buChar char="Ø"/>
            </a:pPr>
            <a:r>
              <a:rPr lang="en-US" sz="2400" dirty="0"/>
              <a:t>Transmission of HIV to fetus (~30%)</a:t>
            </a:r>
          </a:p>
          <a:p>
            <a:pPr>
              <a:lnSpc>
                <a:spcPct val="90000"/>
              </a:lnSpc>
            </a:pPr>
            <a:r>
              <a:rPr lang="en-US" sz="2800" dirty="0" err="1"/>
              <a:t>Zidovudine</a:t>
            </a:r>
            <a:r>
              <a:rPr lang="en-US" sz="2800" dirty="0"/>
              <a:t> (antiretroviral) </a:t>
            </a:r>
            <a:r>
              <a:rPr lang="en-US" sz="2800" dirty="0">
                <a:cs typeface="Times New Roman" pitchFamily="18" charset="0"/>
              </a:rPr>
              <a:t>↓ to 8.3%</a:t>
            </a:r>
          </a:p>
          <a:p>
            <a:pPr>
              <a:lnSpc>
                <a:spcPct val="90000"/>
              </a:lnSpc>
            </a:pPr>
            <a:r>
              <a:rPr lang="en-US" sz="2800" dirty="0" err="1">
                <a:cs typeface="Times New Roman" pitchFamily="18" charset="0"/>
              </a:rPr>
              <a:t>Zidovudine</a:t>
            </a:r>
            <a:r>
              <a:rPr lang="en-US" sz="2800" dirty="0">
                <a:cs typeface="Times New Roman" pitchFamily="18" charset="0"/>
              </a:rPr>
              <a:t> + C-Section: ↓ to 2%</a:t>
            </a:r>
          </a:p>
          <a:p>
            <a:pPr>
              <a:lnSpc>
                <a:spcPct val="90000"/>
              </a:lnSpc>
            </a:pPr>
            <a:r>
              <a:rPr lang="en-US" sz="2800" dirty="0"/>
              <a:t>HIV transmitted through breast milk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25602" name="Rectangle 2"/>
          <p:cNvSpPr>
            <a:spLocks noGrp="1" noChangeArrowheads="1"/>
          </p:cNvSpPr>
          <p:nvPr>
            <p:ph type="title"/>
          </p:nvPr>
        </p:nvSpPr>
        <p:spPr/>
        <p:txBody>
          <a:bodyPr/>
          <a:lstStyle/>
          <a:p>
            <a:r>
              <a:rPr lang="en-US"/>
              <a:t>Umbilical cord abnormalities</a:t>
            </a:r>
          </a:p>
        </p:txBody>
      </p:sp>
      <p:sp>
        <p:nvSpPr>
          <p:cNvPr id="25603" name="Rectangle 3"/>
          <p:cNvSpPr>
            <a:spLocks noGrp="1" noChangeArrowheads="1"/>
          </p:cNvSpPr>
          <p:nvPr>
            <p:ph type="body" sz="half" idx="1"/>
          </p:nvPr>
        </p:nvSpPr>
        <p:spPr>
          <a:xfrm>
            <a:off x="495300" y="1981200"/>
            <a:ext cx="4076700" cy="4114800"/>
          </a:xfrm>
        </p:spPr>
        <p:txBody>
          <a:bodyPr/>
          <a:lstStyle/>
          <a:p>
            <a:pPr>
              <a:lnSpc>
                <a:spcPct val="90000"/>
              </a:lnSpc>
            </a:pPr>
            <a:r>
              <a:rPr lang="en-US" sz="2800" dirty="0"/>
              <a:t>~55 cm in length</a:t>
            </a:r>
          </a:p>
          <a:p>
            <a:pPr>
              <a:lnSpc>
                <a:spcPct val="90000"/>
              </a:lnSpc>
            </a:pPr>
            <a:r>
              <a:rPr lang="en-US" sz="2800" dirty="0"/>
              <a:t>2 arteries, 1 vein</a:t>
            </a:r>
          </a:p>
          <a:p>
            <a:pPr>
              <a:lnSpc>
                <a:spcPct val="90000"/>
              </a:lnSpc>
            </a:pPr>
            <a:r>
              <a:rPr lang="en-US" sz="2800" dirty="0"/>
              <a:t>3% have only 1 artery</a:t>
            </a:r>
          </a:p>
          <a:p>
            <a:pPr lvl="1">
              <a:lnSpc>
                <a:spcPct val="90000"/>
              </a:lnSpc>
              <a:buFont typeface="Wingdings" pitchFamily="2" charset="2"/>
              <a:buChar char="Ø"/>
            </a:pPr>
            <a:r>
              <a:rPr lang="en-US" sz="2400" dirty="0"/>
              <a:t>18% incidence of major fetal malformations</a:t>
            </a:r>
          </a:p>
          <a:p>
            <a:pPr>
              <a:lnSpc>
                <a:spcPct val="90000"/>
              </a:lnSpc>
            </a:pPr>
            <a:r>
              <a:rPr lang="en-US" sz="2800" dirty="0"/>
              <a:t>Long cord associated with cord </a:t>
            </a:r>
            <a:r>
              <a:rPr lang="en-US" sz="2800" dirty="0" err="1"/>
              <a:t>prolapse</a:t>
            </a:r>
            <a:endParaRPr lang="en-US" sz="2800" dirty="0"/>
          </a:p>
          <a:p>
            <a:pPr>
              <a:lnSpc>
                <a:spcPct val="90000"/>
              </a:lnSpc>
            </a:pPr>
            <a:r>
              <a:rPr lang="en-US" sz="2800" dirty="0"/>
              <a:t>Short cord with placental abruption</a:t>
            </a:r>
          </a:p>
        </p:txBody>
      </p:sp>
      <p:pic>
        <p:nvPicPr>
          <p:cNvPr id="25605" name="Picture 5" descr="umbilical cord prolapse"/>
          <p:cNvPicPr>
            <a:picLocks noGrp="1" noChangeAspect="1" noChangeArrowheads="1"/>
          </p:cNvPicPr>
          <p:nvPr>
            <p:ph type="clipArt" sz="half" idx="2"/>
          </p:nvPr>
        </p:nvPicPr>
        <p:blipFill>
          <a:blip r:embed="rId2" cstate="print"/>
          <a:srcRect/>
          <a:stretch>
            <a:fillRect/>
          </a:stretch>
        </p:blipFill>
        <p:spPr>
          <a:xfrm>
            <a:off x="4800600" y="2014538"/>
            <a:ext cx="3962400" cy="39338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3074" name="Rectangle 2"/>
          <p:cNvSpPr>
            <a:spLocks noGrp="1" noChangeArrowheads="1"/>
          </p:cNvSpPr>
          <p:nvPr>
            <p:ph type="title"/>
          </p:nvPr>
        </p:nvSpPr>
        <p:spPr/>
        <p:txBody>
          <a:bodyPr/>
          <a:lstStyle/>
          <a:p>
            <a:r>
              <a:rPr lang="en-US"/>
              <a:t>Prenatal Risk Factors and Maternal History</a:t>
            </a:r>
          </a:p>
        </p:txBody>
      </p:sp>
      <p:sp>
        <p:nvSpPr>
          <p:cNvPr id="3075" name="Rectangle 3"/>
          <p:cNvSpPr>
            <a:spLocks noGrp="1" noChangeArrowheads="1"/>
          </p:cNvSpPr>
          <p:nvPr>
            <p:ph type="body" idx="1"/>
          </p:nvPr>
        </p:nvSpPr>
        <p:spPr>
          <a:xfrm>
            <a:off x="457200" y="1981200"/>
            <a:ext cx="8305800" cy="4343400"/>
          </a:xfrm>
        </p:spPr>
        <p:txBody>
          <a:bodyPr/>
          <a:lstStyle/>
          <a:p>
            <a:pPr marL="609600" indent="-609600"/>
            <a:r>
              <a:rPr lang="en-US"/>
              <a:t>Objectives:</a:t>
            </a:r>
          </a:p>
          <a:p>
            <a:pPr marL="1555750" lvl="1" indent="-533400">
              <a:buClr>
                <a:schemeClr val="tx1"/>
              </a:buClr>
              <a:buFont typeface="Wingdings" pitchFamily="2" charset="2"/>
              <a:buAutoNum type="arabicPeriod"/>
            </a:pPr>
            <a:r>
              <a:rPr lang="en-US" sz="2000"/>
              <a:t>Identify the infant mortality rate in the U.S. and compare it to other developed countries.</a:t>
            </a:r>
          </a:p>
          <a:p>
            <a:pPr marL="1555750" lvl="1" indent="-533400">
              <a:buClr>
                <a:schemeClr val="tx1"/>
              </a:buClr>
              <a:buFont typeface="Wingdings" pitchFamily="2" charset="2"/>
              <a:buAutoNum type="arabicPeriod"/>
            </a:pPr>
            <a:r>
              <a:rPr lang="en-US" sz="2000"/>
              <a:t>Identify antepartum maternal factors which indicate high risk for adverse fetal outcomes.</a:t>
            </a:r>
          </a:p>
          <a:p>
            <a:pPr marL="1555750" lvl="1" indent="-533400">
              <a:buClr>
                <a:schemeClr val="tx1"/>
              </a:buClr>
              <a:buFont typeface="Wingdings" pitchFamily="2" charset="2"/>
              <a:buAutoNum type="arabicPeriod"/>
            </a:pPr>
            <a:r>
              <a:rPr lang="en-US" sz="2000"/>
              <a:t>Define common abbreviations used when discussing prenatal and maternal risk factors.</a:t>
            </a:r>
          </a:p>
          <a:p>
            <a:pPr marL="1555750" lvl="1" indent="-533400">
              <a:buClr>
                <a:schemeClr val="tx1"/>
              </a:buClr>
              <a:buFont typeface="Wingdings" pitchFamily="2" charset="2"/>
              <a:buAutoNum type="arabicPeriod"/>
            </a:pPr>
            <a:r>
              <a:rPr lang="en-US" sz="2000"/>
              <a:t>Recognize prenatal assessments or tests which indicate abnormalities of the fetus or the fetal-maternal unit.</a:t>
            </a:r>
          </a:p>
          <a:p>
            <a:pPr marL="1555750" lvl="1" indent="-533400">
              <a:buClr>
                <a:schemeClr val="tx1"/>
              </a:buClr>
              <a:buFont typeface="Wingdings" pitchFamily="2" charset="2"/>
              <a:buAutoNum type="arabicPeriod"/>
            </a:pPr>
            <a:r>
              <a:rPr lang="en-US" sz="2000"/>
              <a:t>Identify abnormal fetal heart rate patterns and their probable causes.</a:t>
            </a:r>
          </a:p>
          <a:p>
            <a:pPr marL="1555750" lvl="1" indent="-533400">
              <a:buClr>
                <a:schemeClr val="tx1"/>
              </a:buClr>
              <a:buFont typeface="Wingdings" pitchFamily="2" charset="2"/>
              <a:buAutoNum type="arabicPeriod"/>
            </a:pPr>
            <a:r>
              <a:rPr lang="en-US" sz="2000"/>
              <a:t>Identify normal and abnormal fetal presentations at delivery.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26626" name="Rectangle 2"/>
          <p:cNvSpPr>
            <a:spLocks noGrp="1" noChangeArrowheads="1"/>
          </p:cNvSpPr>
          <p:nvPr>
            <p:ph type="title"/>
          </p:nvPr>
        </p:nvSpPr>
        <p:spPr/>
        <p:txBody>
          <a:bodyPr/>
          <a:lstStyle/>
          <a:p>
            <a:r>
              <a:rPr lang="en-US"/>
              <a:t>Placental abnormalities</a:t>
            </a:r>
          </a:p>
        </p:txBody>
      </p:sp>
      <p:sp>
        <p:nvSpPr>
          <p:cNvPr id="26628" name="Rectangle 4"/>
          <p:cNvSpPr>
            <a:spLocks noGrp="1" noChangeArrowheads="1"/>
          </p:cNvSpPr>
          <p:nvPr>
            <p:ph type="body" sz="half" idx="2"/>
          </p:nvPr>
        </p:nvSpPr>
        <p:spPr/>
        <p:txBody>
          <a:bodyPr/>
          <a:lstStyle/>
          <a:p>
            <a:r>
              <a:rPr lang="en-US" sz="2800" dirty="0"/>
              <a:t>Caused by:</a:t>
            </a:r>
          </a:p>
          <a:p>
            <a:pPr lvl="1">
              <a:buFont typeface="Wingdings" pitchFamily="2" charset="2"/>
              <a:buChar char="Ø"/>
            </a:pPr>
            <a:r>
              <a:rPr lang="en-US" sz="2400" dirty="0"/>
              <a:t>Hypertension</a:t>
            </a:r>
          </a:p>
          <a:p>
            <a:pPr lvl="1">
              <a:buFont typeface="Wingdings" pitchFamily="2" charset="2"/>
              <a:buChar char="Ø"/>
            </a:pPr>
            <a:r>
              <a:rPr lang="en-US" sz="2400" dirty="0"/>
              <a:t>Advanced maternal age</a:t>
            </a:r>
          </a:p>
          <a:p>
            <a:pPr lvl="1">
              <a:buFont typeface="Wingdings" pitchFamily="2" charset="2"/>
              <a:buChar char="Ø"/>
            </a:pPr>
            <a:r>
              <a:rPr lang="en-US" sz="2400" dirty="0" err="1"/>
              <a:t>Multiparity</a:t>
            </a:r>
            <a:endParaRPr lang="en-US" sz="2400" dirty="0"/>
          </a:p>
          <a:p>
            <a:pPr lvl="1">
              <a:buFont typeface="Wingdings" pitchFamily="2" charset="2"/>
              <a:buChar char="Ø"/>
            </a:pPr>
            <a:r>
              <a:rPr lang="en-US" sz="2400" dirty="0"/>
              <a:t>Preterm PROM</a:t>
            </a:r>
          </a:p>
          <a:p>
            <a:pPr lvl="1">
              <a:buFont typeface="Wingdings" pitchFamily="2" charset="2"/>
              <a:buChar char="Ø"/>
            </a:pPr>
            <a:r>
              <a:rPr lang="en-US" sz="2400" dirty="0"/>
              <a:t>Trauma</a:t>
            </a:r>
          </a:p>
          <a:p>
            <a:pPr lvl="1">
              <a:buFont typeface="Wingdings" pitchFamily="2" charset="2"/>
              <a:buChar char="Ø"/>
            </a:pPr>
            <a:r>
              <a:rPr lang="en-US" sz="2400" dirty="0"/>
              <a:t>Cigarette smoking</a:t>
            </a:r>
          </a:p>
          <a:p>
            <a:pPr lvl="1">
              <a:buFont typeface="Wingdings" pitchFamily="2" charset="2"/>
              <a:buChar char="Ø"/>
            </a:pPr>
            <a:r>
              <a:rPr lang="en-US" sz="2400" dirty="0"/>
              <a:t>Cocaine abuse</a:t>
            </a:r>
          </a:p>
          <a:p>
            <a:r>
              <a:rPr lang="en-US" sz="2800" dirty="0"/>
              <a:t>Vaginal bleeding</a:t>
            </a:r>
          </a:p>
        </p:txBody>
      </p:sp>
      <p:pic>
        <p:nvPicPr>
          <p:cNvPr id="26629" name="Picture 5" descr="Placenta Previa"/>
          <p:cNvPicPr>
            <a:picLocks noGrp="1" noChangeAspect="1" noChangeArrowheads="1"/>
          </p:cNvPicPr>
          <p:nvPr>
            <p:ph type="clipArt" sz="half" idx="1"/>
          </p:nvPr>
        </p:nvPicPr>
        <p:blipFill>
          <a:blip r:embed="rId2" cstate="print"/>
          <a:srcRect/>
          <a:stretch>
            <a:fillRect/>
          </a:stretch>
        </p:blipFill>
        <p:spPr>
          <a:xfrm>
            <a:off x="457200" y="3001963"/>
            <a:ext cx="4076700" cy="207168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27650" name="Rectangle 2"/>
          <p:cNvSpPr>
            <a:spLocks noGrp="1" noChangeArrowheads="1"/>
          </p:cNvSpPr>
          <p:nvPr>
            <p:ph type="title"/>
          </p:nvPr>
        </p:nvSpPr>
        <p:spPr/>
        <p:txBody>
          <a:bodyPr/>
          <a:lstStyle/>
          <a:p>
            <a:r>
              <a:rPr lang="en-US"/>
              <a:t>Inadequate Amniotic Fluid Volume</a:t>
            </a:r>
          </a:p>
        </p:txBody>
      </p:sp>
      <p:sp>
        <p:nvSpPr>
          <p:cNvPr id="27652" name="Rectangle 4"/>
          <p:cNvSpPr>
            <a:spLocks noGrp="1" noChangeArrowheads="1"/>
          </p:cNvSpPr>
          <p:nvPr>
            <p:ph type="body" sz="half" idx="2"/>
          </p:nvPr>
        </p:nvSpPr>
        <p:spPr/>
        <p:txBody>
          <a:bodyPr/>
          <a:lstStyle/>
          <a:p>
            <a:r>
              <a:rPr lang="en-US" sz="2000"/>
              <a:t>Potter Sequence: Potter sequence results from oligohydramnios (decreased amniotic fluid). The phenotype of flattened facies, wide nasal bridge, positional abnormalities of the hands and feet, and hypoplastic lungs result from fetal compression and decreased fetal movement due to the lack of amniotic fluid. The major cause of death in the newborn is pulmonary hypoplasia</a:t>
            </a:r>
          </a:p>
          <a:p>
            <a:endParaRPr lang="en-US" sz="2000"/>
          </a:p>
        </p:txBody>
      </p:sp>
      <p:pic>
        <p:nvPicPr>
          <p:cNvPr id="27653" name="Picture 5" descr="Oligohydramnios"/>
          <p:cNvPicPr>
            <a:picLocks noGrp="1" noChangeAspect="1" noChangeArrowheads="1"/>
          </p:cNvPicPr>
          <p:nvPr>
            <p:ph type="clipArt" sz="half" idx="1"/>
          </p:nvPr>
        </p:nvPicPr>
        <p:blipFill>
          <a:blip r:embed="rId2" cstate="print"/>
          <a:srcRect/>
          <a:stretch>
            <a:fillRect/>
          </a:stretch>
        </p:blipFill>
        <p:spPr>
          <a:xfrm>
            <a:off x="457200" y="2590800"/>
            <a:ext cx="4114800" cy="28368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28674" name="Rectangle 2"/>
          <p:cNvSpPr>
            <a:spLocks noGrp="1" noChangeArrowheads="1"/>
          </p:cNvSpPr>
          <p:nvPr>
            <p:ph type="title"/>
          </p:nvPr>
        </p:nvSpPr>
        <p:spPr/>
        <p:txBody>
          <a:bodyPr/>
          <a:lstStyle/>
          <a:p>
            <a:r>
              <a:rPr lang="en-US"/>
              <a:t>Polyhydramnios</a:t>
            </a:r>
          </a:p>
        </p:txBody>
      </p:sp>
      <p:sp>
        <p:nvSpPr>
          <p:cNvPr id="28675" name="Rectangle 3"/>
          <p:cNvSpPr>
            <a:spLocks noGrp="1" noChangeArrowheads="1"/>
          </p:cNvSpPr>
          <p:nvPr>
            <p:ph type="body" sz="half" idx="1"/>
          </p:nvPr>
        </p:nvSpPr>
        <p:spPr/>
        <p:txBody>
          <a:bodyPr/>
          <a:lstStyle/>
          <a:p>
            <a:pPr>
              <a:buFont typeface="Wingdings" pitchFamily="2" charset="2"/>
              <a:buChar char="§"/>
            </a:pPr>
            <a:r>
              <a:rPr lang="en-US" sz="2400" dirty="0"/>
              <a:t>Amniotic Fluid Index &gt; 24</a:t>
            </a:r>
          </a:p>
          <a:p>
            <a:pPr>
              <a:buFont typeface="Wingdings" pitchFamily="2" charset="2"/>
              <a:buChar char="§"/>
            </a:pPr>
            <a:r>
              <a:rPr lang="en-US" sz="2400" dirty="0"/>
              <a:t>Associated with fetal malformations:</a:t>
            </a:r>
          </a:p>
          <a:p>
            <a:pPr lvl="1">
              <a:buFont typeface="Wingdings" pitchFamily="2" charset="2"/>
              <a:buChar char="Ø"/>
            </a:pPr>
            <a:r>
              <a:rPr lang="en-US" sz="2000" dirty="0"/>
              <a:t>Anencephaly</a:t>
            </a:r>
          </a:p>
          <a:p>
            <a:pPr lvl="1">
              <a:buFont typeface="Wingdings" pitchFamily="2" charset="2"/>
              <a:buChar char="Ø"/>
            </a:pPr>
            <a:r>
              <a:rPr lang="en-US" sz="2000" dirty="0"/>
              <a:t>Esophageal </a:t>
            </a:r>
            <a:r>
              <a:rPr lang="en-US" sz="2000" dirty="0" err="1"/>
              <a:t>atresia</a:t>
            </a:r>
            <a:endParaRPr lang="en-US" sz="2000" dirty="0"/>
          </a:p>
          <a:p>
            <a:pPr lvl="1">
              <a:buFont typeface="Wingdings" pitchFamily="2" charset="2"/>
              <a:buChar char="Ø"/>
            </a:pPr>
            <a:r>
              <a:rPr lang="en-US" sz="2000" dirty="0" err="1"/>
              <a:t>Tracheoesophageal</a:t>
            </a:r>
            <a:r>
              <a:rPr lang="en-US" sz="2000" dirty="0"/>
              <a:t> fistula</a:t>
            </a:r>
          </a:p>
          <a:p>
            <a:pPr>
              <a:buFont typeface="Wingdings" pitchFamily="2" charset="2"/>
              <a:buChar char="§"/>
            </a:pPr>
            <a:r>
              <a:rPr lang="en-US" sz="2400" dirty="0"/>
              <a:t>Maternal diabetes</a:t>
            </a:r>
          </a:p>
          <a:p>
            <a:pPr>
              <a:buFont typeface="Wingdings" pitchFamily="2" charset="2"/>
              <a:buChar char="§"/>
            </a:pPr>
            <a:r>
              <a:rPr lang="en-US" sz="2400" dirty="0" smtClean="0"/>
              <a:t>Over-distends </a:t>
            </a:r>
            <a:r>
              <a:rPr lang="en-US" sz="2400" dirty="0"/>
              <a:t>uterus leading to PROM or preterm labor</a:t>
            </a:r>
          </a:p>
        </p:txBody>
      </p:sp>
      <p:pic>
        <p:nvPicPr>
          <p:cNvPr id="28677" name="Picture 5" descr="Polyhydramnios"/>
          <p:cNvPicPr>
            <a:picLocks noGrp="1" noChangeAspect="1" noChangeArrowheads="1"/>
          </p:cNvPicPr>
          <p:nvPr>
            <p:ph type="clipArt" sz="half" idx="2"/>
          </p:nvPr>
        </p:nvPicPr>
        <p:blipFill>
          <a:blip r:embed="rId2" cstate="print"/>
          <a:srcRect/>
          <a:stretch>
            <a:fillRect/>
          </a:stretch>
        </p:blipFill>
        <p:spPr>
          <a:xfrm>
            <a:off x="4686300" y="2408238"/>
            <a:ext cx="3924300" cy="32607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38914" name="Rectangle 2"/>
          <p:cNvSpPr>
            <a:spLocks noGrp="1" noChangeArrowheads="1"/>
          </p:cNvSpPr>
          <p:nvPr>
            <p:ph type="title"/>
          </p:nvPr>
        </p:nvSpPr>
        <p:spPr/>
        <p:txBody>
          <a:bodyPr/>
          <a:lstStyle/>
          <a:p>
            <a:r>
              <a:rPr lang="en-US"/>
              <a:t>Premature Rupture of Membranes (PROM)</a:t>
            </a:r>
          </a:p>
        </p:txBody>
      </p:sp>
      <p:sp>
        <p:nvSpPr>
          <p:cNvPr id="38915" name="Rectangle 3"/>
          <p:cNvSpPr>
            <a:spLocks noGrp="1" noChangeArrowheads="1"/>
          </p:cNvSpPr>
          <p:nvPr>
            <p:ph type="body" idx="1"/>
          </p:nvPr>
        </p:nvSpPr>
        <p:spPr/>
        <p:txBody>
          <a:bodyPr/>
          <a:lstStyle/>
          <a:p>
            <a:pPr>
              <a:buFont typeface="Wingdings" pitchFamily="2" charset="2"/>
              <a:buChar char="§"/>
            </a:pPr>
            <a:r>
              <a:rPr lang="en-US" dirty="0"/>
              <a:t>Rupture premature if occurs &gt; 24 hours before delivery</a:t>
            </a:r>
          </a:p>
          <a:p>
            <a:pPr>
              <a:buFont typeface="Wingdings" pitchFamily="2" charset="2"/>
              <a:buChar char="§"/>
            </a:pPr>
            <a:r>
              <a:rPr lang="en-US" dirty="0"/>
              <a:t>&gt; in premature infants</a:t>
            </a:r>
          </a:p>
          <a:p>
            <a:pPr>
              <a:buFont typeface="Wingdings" pitchFamily="2" charset="2"/>
              <a:buChar char="§"/>
            </a:pPr>
            <a:r>
              <a:rPr lang="en-US" dirty="0"/>
              <a:t>Increases likelihood of fetal infection</a:t>
            </a:r>
          </a:p>
          <a:p>
            <a:pPr>
              <a:buFont typeface="Wingdings" pitchFamily="2" charset="2"/>
              <a:buChar char="§"/>
            </a:pPr>
            <a:r>
              <a:rPr lang="en-US" dirty="0"/>
              <a:t>May require steroids to accelerate lung maturity, hospitalization, early delivery</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40962" name="Rectangle 2"/>
          <p:cNvSpPr>
            <a:spLocks noGrp="1" noChangeArrowheads="1"/>
          </p:cNvSpPr>
          <p:nvPr>
            <p:ph type="title"/>
          </p:nvPr>
        </p:nvSpPr>
        <p:spPr/>
        <p:txBody>
          <a:bodyPr/>
          <a:lstStyle/>
          <a:p>
            <a:r>
              <a:rPr lang="en-US"/>
              <a:t>Prematurity</a:t>
            </a:r>
          </a:p>
        </p:txBody>
      </p:sp>
      <p:sp>
        <p:nvSpPr>
          <p:cNvPr id="40963" name="Rectangle 3"/>
          <p:cNvSpPr>
            <a:spLocks noGrp="1" noChangeArrowheads="1"/>
          </p:cNvSpPr>
          <p:nvPr>
            <p:ph type="body" idx="1"/>
          </p:nvPr>
        </p:nvSpPr>
        <p:spPr/>
        <p:txBody>
          <a:bodyPr/>
          <a:lstStyle/>
          <a:p>
            <a:pPr>
              <a:buFont typeface="Wingdings" pitchFamily="2" charset="2"/>
              <a:buChar char="§"/>
            </a:pPr>
            <a:r>
              <a:rPr lang="en-US" dirty="0"/>
              <a:t>Usually &lt; 37 weeks gestational age</a:t>
            </a:r>
          </a:p>
          <a:p>
            <a:pPr>
              <a:buFont typeface="Wingdings" pitchFamily="2" charset="2"/>
              <a:buChar char="§"/>
            </a:pPr>
            <a:r>
              <a:rPr lang="en-US" dirty="0"/>
              <a:t>Highest risk for pulmonary problems</a:t>
            </a:r>
          </a:p>
          <a:p>
            <a:pPr>
              <a:buFont typeface="Wingdings" pitchFamily="2" charset="2"/>
              <a:buChar char="§"/>
            </a:pPr>
            <a:r>
              <a:rPr lang="en-US" dirty="0"/>
              <a:t>Inadequate surfactant levels lead to HMD</a:t>
            </a:r>
          </a:p>
          <a:p>
            <a:pPr>
              <a:buFont typeface="Wingdings" pitchFamily="2" charset="2"/>
              <a:buChar char="§"/>
            </a:pPr>
            <a:r>
              <a:rPr lang="en-US" dirty="0"/>
              <a:t>Difficulty in absorbing nutrients</a:t>
            </a:r>
          </a:p>
          <a:p>
            <a:pPr>
              <a:buFont typeface="Wingdings" pitchFamily="2" charset="2"/>
              <a:buChar char="§"/>
            </a:pPr>
            <a:r>
              <a:rPr lang="en-US" dirty="0"/>
              <a:t>Problems with thermoregulation</a:t>
            </a:r>
          </a:p>
          <a:p>
            <a:pPr>
              <a:buFont typeface="Wingdings" pitchFamily="2" charset="2"/>
              <a:buChar char="§"/>
            </a:pPr>
            <a:r>
              <a:rPr lang="en-US" dirty="0" err="1"/>
              <a:t>Intraventricular</a:t>
            </a:r>
            <a:r>
              <a:rPr lang="en-US" dirty="0"/>
              <a:t> hemorrhage</a:t>
            </a:r>
          </a:p>
          <a:p>
            <a:pPr>
              <a:buFont typeface="Wingdings" pitchFamily="2" charset="2"/>
              <a:buChar char="§"/>
            </a:pPr>
            <a:r>
              <a:rPr lang="en-US" dirty="0"/>
              <a:t>Most common: asphyxia, HMD, infection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Arthur B. Marshak</a:t>
            </a:r>
          </a:p>
        </p:txBody>
      </p:sp>
      <p:sp>
        <p:nvSpPr>
          <p:cNvPr id="41986" name="Rectangle 2"/>
          <p:cNvSpPr>
            <a:spLocks noGrp="1" noChangeArrowheads="1"/>
          </p:cNvSpPr>
          <p:nvPr>
            <p:ph type="title"/>
          </p:nvPr>
        </p:nvSpPr>
        <p:spPr/>
        <p:txBody>
          <a:bodyPr/>
          <a:lstStyle/>
          <a:p>
            <a:r>
              <a:rPr lang="en-US"/>
              <a:t>Intrauterine Growth Retardation</a:t>
            </a:r>
          </a:p>
        </p:txBody>
      </p:sp>
      <p:sp>
        <p:nvSpPr>
          <p:cNvPr id="41987" name="Rectangle 3"/>
          <p:cNvSpPr>
            <a:spLocks noGrp="1" noChangeArrowheads="1"/>
          </p:cNvSpPr>
          <p:nvPr>
            <p:ph type="body" idx="1"/>
          </p:nvPr>
        </p:nvSpPr>
        <p:spPr/>
        <p:txBody>
          <a:bodyPr/>
          <a:lstStyle/>
          <a:p>
            <a:pPr>
              <a:buFont typeface="Wingdings" pitchFamily="2" charset="2"/>
              <a:buChar char="§"/>
            </a:pPr>
            <a:r>
              <a:rPr lang="en-US" dirty="0"/>
              <a:t>aka SGA</a:t>
            </a:r>
          </a:p>
          <a:p>
            <a:pPr>
              <a:buFont typeface="Wingdings" pitchFamily="2" charset="2"/>
              <a:buChar char="§"/>
            </a:pPr>
            <a:r>
              <a:rPr lang="en-US" dirty="0"/>
              <a:t>Initially growth due to increase in cell numbers</a:t>
            </a:r>
          </a:p>
          <a:p>
            <a:pPr>
              <a:buFont typeface="Wingdings" pitchFamily="2" charset="2"/>
              <a:buChar char="§"/>
            </a:pPr>
            <a:r>
              <a:rPr lang="en-US" dirty="0"/>
              <a:t>Later due to increase in cell size</a:t>
            </a:r>
          </a:p>
          <a:p>
            <a:pPr>
              <a:buFont typeface="Wingdings" pitchFamily="2" charset="2"/>
              <a:buChar char="§"/>
            </a:pPr>
            <a:r>
              <a:rPr lang="en-US" dirty="0"/>
              <a:t>Often chronically hypoxic </a:t>
            </a:r>
            <a:r>
              <a:rPr lang="en-US" dirty="0" err="1" smtClean="0"/>
              <a:t>inutero</a:t>
            </a:r>
            <a:endParaRPr lang="en-US" dirty="0"/>
          </a:p>
          <a:p>
            <a:pPr>
              <a:buFont typeface="Wingdings" pitchFamily="2" charset="2"/>
              <a:buChar char="§"/>
            </a:pPr>
            <a:r>
              <a:rPr lang="en-US" dirty="0"/>
              <a:t>Difficulty withstanding long labor</a:t>
            </a:r>
          </a:p>
          <a:p>
            <a:pPr>
              <a:buFont typeface="Wingdings" pitchFamily="2" charset="2"/>
              <a:buChar char="§"/>
            </a:pPr>
            <a:r>
              <a:rPr lang="en-US" dirty="0" smtClean="0"/>
              <a:t>Predisposed </a:t>
            </a:r>
            <a:r>
              <a:rPr lang="en-US" dirty="0"/>
              <a:t>to </a:t>
            </a:r>
            <a:r>
              <a:rPr lang="en-US" dirty="0" err="1"/>
              <a:t>Meconium</a:t>
            </a:r>
            <a:r>
              <a:rPr lang="en-US" dirty="0"/>
              <a:t> aspiration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39938" name="Rectangle 2"/>
          <p:cNvSpPr>
            <a:spLocks noGrp="1" noChangeArrowheads="1"/>
          </p:cNvSpPr>
          <p:nvPr>
            <p:ph type="title"/>
          </p:nvPr>
        </p:nvSpPr>
        <p:spPr/>
        <p:txBody>
          <a:bodyPr/>
          <a:lstStyle/>
          <a:p>
            <a:r>
              <a:rPr lang="en-US"/>
              <a:t>Postmaturity</a:t>
            </a:r>
          </a:p>
        </p:txBody>
      </p:sp>
      <p:sp>
        <p:nvSpPr>
          <p:cNvPr id="39939" name="Rectangle 3"/>
          <p:cNvSpPr>
            <a:spLocks noGrp="1" noChangeArrowheads="1"/>
          </p:cNvSpPr>
          <p:nvPr>
            <p:ph type="body" idx="1"/>
          </p:nvPr>
        </p:nvSpPr>
        <p:spPr/>
        <p:txBody>
          <a:bodyPr/>
          <a:lstStyle/>
          <a:p>
            <a:pPr>
              <a:buFont typeface="Wingdings" pitchFamily="2" charset="2"/>
              <a:buChar char="§"/>
            </a:pPr>
            <a:r>
              <a:rPr lang="en-US" dirty="0"/>
              <a:t>Normal gestational range is 38 – 42 weeks</a:t>
            </a:r>
          </a:p>
          <a:p>
            <a:pPr>
              <a:buFont typeface="Wingdings" pitchFamily="2" charset="2"/>
              <a:buChar char="§"/>
            </a:pPr>
            <a:r>
              <a:rPr lang="en-US" dirty="0"/>
              <a:t>&gt; 42 weeks classified as </a:t>
            </a:r>
            <a:r>
              <a:rPr lang="en-US" dirty="0" err="1"/>
              <a:t>postmature</a:t>
            </a:r>
            <a:endParaRPr lang="en-US" dirty="0"/>
          </a:p>
          <a:p>
            <a:pPr>
              <a:buFont typeface="Wingdings" pitchFamily="2" charset="2"/>
              <a:buChar char="§"/>
            </a:pPr>
            <a:r>
              <a:rPr lang="en-US" dirty="0"/>
              <a:t>Placental function declines</a:t>
            </a:r>
          </a:p>
          <a:p>
            <a:pPr>
              <a:buFont typeface="Wingdings" pitchFamily="2" charset="2"/>
              <a:buChar char="§"/>
            </a:pPr>
            <a:r>
              <a:rPr lang="en-US" dirty="0" err="1"/>
              <a:t>Meconium</a:t>
            </a:r>
            <a:r>
              <a:rPr lang="en-US" dirty="0"/>
              <a:t> staining likelihood increases</a:t>
            </a:r>
          </a:p>
          <a:p>
            <a:pPr>
              <a:buFont typeface="Wingdings" pitchFamily="2" charset="2"/>
              <a:buChar char="§"/>
            </a:pPr>
            <a:r>
              <a:rPr lang="en-US" dirty="0"/>
              <a:t>Physical signs:</a:t>
            </a:r>
          </a:p>
          <a:p>
            <a:pPr lvl="1">
              <a:buFont typeface="Wingdings" pitchFamily="2" charset="2"/>
              <a:buChar char="Ø"/>
            </a:pPr>
            <a:r>
              <a:rPr lang="en-US" dirty="0"/>
              <a:t>Dry, cracked skin, long nails</a:t>
            </a:r>
          </a:p>
          <a:p>
            <a:pPr lvl="1">
              <a:buFont typeface="Wingdings" pitchFamily="2" charset="2"/>
              <a:buChar char="Ø"/>
            </a:pPr>
            <a:r>
              <a:rPr lang="en-US" dirty="0"/>
              <a:t>Loose skin, excessive scalp hair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29698" name="Rectangle 2"/>
          <p:cNvSpPr>
            <a:spLocks noGrp="1" noChangeArrowheads="1"/>
          </p:cNvSpPr>
          <p:nvPr>
            <p:ph type="title"/>
          </p:nvPr>
        </p:nvSpPr>
        <p:spPr/>
        <p:txBody>
          <a:bodyPr/>
          <a:lstStyle/>
          <a:p>
            <a:r>
              <a:rPr lang="en-US"/>
              <a:t>Antenatal Assessment</a:t>
            </a:r>
          </a:p>
        </p:txBody>
      </p:sp>
      <p:sp>
        <p:nvSpPr>
          <p:cNvPr id="29699" name="Rectangle 3"/>
          <p:cNvSpPr>
            <a:spLocks noGrp="1" noChangeArrowheads="1"/>
          </p:cNvSpPr>
          <p:nvPr>
            <p:ph type="body" idx="1"/>
          </p:nvPr>
        </p:nvSpPr>
        <p:spPr>
          <a:xfrm>
            <a:off x="457200" y="2438400"/>
            <a:ext cx="8305800" cy="3657600"/>
          </a:xfrm>
        </p:spPr>
        <p:txBody>
          <a:bodyPr/>
          <a:lstStyle/>
          <a:p>
            <a:r>
              <a:rPr lang="en-US"/>
              <a:t>History and physical of mother</a:t>
            </a:r>
          </a:p>
          <a:p>
            <a:r>
              <a:rPr lang="en-US"/>
              <a:t>Ultrasound</a:t>
            </a:r>
          </a:p>
          <a:p>
            <a:r>
              <a:rPr lang="en-US"/>
              <a:t>Amniocentesis</a:t>
            </a:r>
          </a:p>
          <a:p>
            <a:r>
              <a:rPr lang="en-US"/>
              <a:t>Nonstress test and contraction stress test</a:t>
            </a:r>
          </a:p>
          <a:p>
            <a:r>
              <a:rPr lang="en-US"/>
              <a:t>Fetal biophysical profile</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30722" name="Rectangle 2"/>
          <p:cNvSpPr>
            <a:spLocks noGrp="1" noChangeArrowheads="1"/>
          </p:cNvSpPr>
          <p:nvPr>
            <p:ph type="title"/>
          </p:nvPr>
        </p:nvSpPr>
        <p:spPr/>
        <p:txBody>
          <a:bodyPr/>
          <a:lstStyle/>
          <a:p>
            <a:r>
              <a:rPr lang="en-US"/>
              <a:t>Fetal Ultrasound</a:t>
            </a:r>
          </a:p>
        </p:txBody>
      </p:sp>
      <p:sp>
        <p:nvSpPr>
          <p:cNvPr id="30723" name="Rectangle 3"/>
          <p:cNvSpPr>
            <a:spLocks noGrp="1" noChangeArrowheads="1"/>
          </p:cNvSpPr>
          <p:nvPr>
            <p:ph type="body" sz="half" idx="1"/>
          </p:nvPr>
        </p:nvSpPr>
        <p:spPr/>
        <p:txBody>
          <a:bodyPr/>
          <a:lstStyle/>
          <a:p>
            <a:pPr>
              <a:lnSpc>
                <a:spcPct val="90000"/>
              </a:lnSpc>
            </a:pPr>
            <a:r>
              <a:rPr lang="en-US" sz="2800" dirty="0"/>
              <a:t>Widely used </a:t>
            </a:r>
          </a:p>
          <a:p>
            <a:pPr>
              <a:lnSpc>
                <a:spcPct val="90000"/>
              </a:lnSpc>
            </a:pPr>
            <a:r>
              <a:rPr lang="en-US" sz="2800" dirty="0"/>
              <a:t>Noninvasive</a:t>
            </a:r>
          </a:p>
          <a:p>
            <a:pPr>
              <a:lnSpc>
                <a:spcPct val="90000"/>
              </a:lnSpc>
            </a:pPr>
            <a:r>
              <a:rPr lang="en-US" sz="2800" dirty="0"/>
              <a:t>UHF sound waves to:</a:t>
            </a:r>
          </a:p>
          <a:p>
            <a:pPr lvl="1">
              <a:lnSpc>
                <a:spcPct val="90000"/>
              </a:lnSpc>
              <a:buFont typeface="Wingdings" pitchFamily="2" charset="2"/>
              <a:buChar char="Ø"/>
            </a:pPr>
            <a:r>
              <a:rPr lang="en-US" sz="2400" dirty="0"/>
              <a:t>Diagnose fetal abnormalities</a:t>
            </a:r>
          </a:p>
          <a:p>
            <a:pPr lvl="1">
              <a:lnSpc>
                <a:spcPct val="90000"/>
              </a:lnSpc>
              <a:buFont typeface="Wingdings" pitchFamily="2" charset="2"/>
              <a:buChar char="Ø"/>
            </a:pPr>
            <a:r>
              <a:rPr lang="en-US" sz="2400" dirty="0"/>
              <a:t>Localize placenta within uterus</a:t>
            </a:r>
          </a:p>
          <a:p>
            <a:pPr lvl="1">
              <a:lnSpc>
                <a:spcPct val="90000"/>
              </a:lnSpc>
              <a:buFont typeface="Wingdings" pitchFamily="2" charset="2"/>
              <a:buChar char="Ø"/>
            </a:pPr>
            <a:r>
              <a:rPr lang="en-US" sz="2400" dirty="0"/>
              <a:t>Measure AF volume</a:t>
            </a:r>
          </a:p>
          <a:p>
            <a:pPr lvl="1">
              <a:lnSpc>
                <a:spcPct val="90000"/>
              </a:lnSpc>
              <a:buFont typeface="Wingdings" pitchFamily="2" charset="2"/>
              <a:buChar char="Ø"/>
            </a:pPr>
            <a:r>
              <a:rPr lang="en-US" sz="2400" dirty="0"/>
              <a:t>Estimate fetal growth</a:t>
            </a:r>
          </a:p>
          <a:p>
            <a:pPr lvl="1">
              <a:lnSpc>
                <a:spcPct val="90000"/>
              </a:lnSpc>
              <a:buFont typeface="Wingdings" pitchFamily="2" charset="2"/>
              <a:buChar char="Ø"/>
            </a:pPr>
            <a:r>
              <a:rPr lang="en-US" sz="2400" dirty="0"/>
              <a:t>Assess fetal status</a:t>
            </a:r>
          </a:p>
          <a:p>
            <a:pPr>
              <a:lnSpc>
                <a:spcPct val="90000"/>
              </a:lnSpc>
            </a:pPr>
            <a:endParaRPr lang="en-US" sz="2800" dirty="0"/>
          </a:p>
        </p:txBody>
      </p:sp>
      <p:pic>
        <p:nvPicPr>
          <p:cNvPr id="30730" name="baby_joyrider.mpeg">
            <a:hlinkClick r:id="" action="ppaction://media"/>
          </p:cNvPr>
          <p:cNvPicPr>
            <a:picLocks noGrp="1" noChangeAspect="1" noChangeArrowheads="1"/>
          </p:cNvPicPr>
          <p:nvPr>
            <p:ph type="clipArt" sz="half" idx="2"/>
            <a:videoFile r:link="rId1"/>
          </p:nvPr>
        </p:nvPicPr>
        <p:blipFill>
          <a:blip r:embed="rId3" cstate="print"/>
          <a:srcRect/>
          <a:stretch>
            <a:fillRect/>
          </a:stretch>
        </p:blipFill>
        <p:spPr>
          <a:xfrm>
            <a:off x="4686300" y="2647950"/>
            <a:ext cx="4076700" cy="2779713"/>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3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730"/>
                                        </p:tgtEl>
                                      </p:cBhvr>
                                    </p:cmd>
                                  </p:childTnLst>
                                </p:cTn>
                              </p:par>
                            </p:childTnLst>
                          </p:cTn>
                        </p:par>
                      </p:childTnLst>
                    </p:cTn>
                  </p:par>
                </p:childTnLst>
              </p:cTn>
              <p:nextCondLst>
                <p:cond evt="onClick" delay="0">
                  <p:tgtEl>
                    <p:spTgt spid="30730"/>
                  </p:tgtEl>
                </p:cond>
              </p:nextCondLst>
            </p:seq>
            <p:video>
              <p:cMediaNode>
                <p:cTn id="7" fill="hold" display="0">
                  <p:stCondLst>
                    <p:cond delay="indefinite"/>
                  </p:stCondLst>
                  <p:endCondLst>
                    <p:cond evt="onNext" delay="0">
                      <p:tgtEl>
                        <p:sldTgt/>
                      </p:tgtEl>
                    </p:cond>
                    <p:cond evt="onPrev" delay="0">
                      <p:tgtEl>
                        <p:sldTgt/>
                      </p:tgtEl>
                    </p:cond>
                  </p:endCondLst>
                </p:cTn>
                <p:tgtEl>
                  <p:spTgt spid="30730"/>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31746" name="Rectangle 2"/>
          <p:cNvSpPr>
            <a:spLocks noGrp="1" noChangeArrowheads="1"/>
          </p:cNvSpPr>
          <p:nvPr>
            <p:ph type="title"/>
          </p:nvPr>
        </p:nvSpPr>
        <p:spPr/>
        <p:txBody>
          <a:bodyPr/>
          <a:lstStyle/>
          <a:p>
            <a:r>
              <a:rPr lang="en-US"/>
              <a:t>Amniocentesis</a:t>
            </a:r>
          </a:p>
        </p:txBody>
      </p:sp>
      <p:sp>
        <p:nvSpPr>
          <p:cNvPr id="31748" name="Rectangle 4"/>
          <p:cNvSpPr>
            <a:spLocks noGrp="1" noChangeArrowheads="1"/>
          </p:cNvSpPr>
          <p:nvPr>
            <p:ph type="body" sz="half" idx="2"/>
          </p:nvPr>
        </p:nvSpPr>
        <p:spPr/>
        <p:txBody>
          <a:bodyPr/>
          <a:lstStyle/>
          <a:p>
            <a:r>
              <a:rPr lang="en-US" sz="2800"/>
              <a:t>Most commonly performed invasive procedure</a:t>
            </a:r>
          </a:p>
          <a:p>
            <a:r>
              <a:rPr lang="en-US" sz="2800"/>
              <a:t>AF concentrations determine status of pregnancy</a:t>
            </a:r>
          </a:p>
          <a:p>
            <a:r>
              <a:rPr lang="en-US" sz="2800"/>
              <a:t>Fetal abnormalities</a:t>
            </a:r>
          </a:p>
          <a:p>
            <a:r>
              <a:rPr lang="en-US" sz="2800"/>
              <a:t>Women &gt; 35 y/o</a:t>
            </a:r>
          </a:p>
        </p:txBody>
      </p:sp>
      <p:pic>
        <p:nvPicPr>
          <p:cNvPr id="31749" name="Picture 5" descr="Amniocentesis"/>
          <p:cNvPicPr>
            <a:picLocks noGrp="1" noChangeAspect="1" noChangeArrowheads="1"/>
          </p:cNvPicPr>
          <p:nvPr>
            <p:ph type="clipArt" sz="half" idx="1"/>
          </p:nvPr>
        </p:nvPicPr>
        <p:blipFill>
          <a:blip r:embed="rId2" cstate="print"/>
          <a:srcRect/>
          <a:stretch>
            <a:fillRect/>
          </a:stretch>
        </p:blipFill>
        <p:spPr>
          <a:xfrm>
            <a:off x="655638" y="1981200"/>
            <a:ext cx="3678237" cy="4114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Arthur B. Marshak</a:t>
            </a:r>
          </a:p>
        </p:txBody>
      </p:sp>
      <p:sp>
        <p:nvSpPr>
          <p:cNvPr id="4098" name="Rectangle 2"/>
          <p:cNvSpPr>
            <a:spLocks noGrp="1" noChangeArrowheads="1"/>
          </p:cNvSpPr>
          <p:nvPr>
            <p:ph type="title"/>
          </p:nvPr>
        </p:nvSpPr>
        <p:spPr>
          <a:xfrm>
            <a:off x="914400" y="76200"/>
            <a:ext cx="7543800" cy="457200"/>
          </a:xfrm>
        </p:spPr>
        <p:txBody>
          <a:bodyPr/>
          <a:lstStyle/>
          <a:p>
            <a:r>
              <a:rPr lang="en-US" sz="2800"/>
              <a:t>Worldwide Infant Mortality Rates</a:t>
            </a:r>
          </a:p>
        </p:txBody>
      </p:sp>
      <p:graphicFrame>
        <p:nvGraphicFramePr>
          <p:cNvPr id="4475" name="Object 379"/>
          <p:cNvGraphicFramePr>
            <a:graphicFrameLocks noChangeAspect="1"/>
          </p:cNvGraphicFramePr>
          <p:nvPr/>
        </p:nvGraphicFramePr>
        <p:xfrm>
          <a:off x="1443038" y="557213"/>
          <a:ext cx="6862762" cy="6370637"/>
        </p:xfrm>
        <a:graphic>
          <a:graphicData uri="http://schemas.openxmlformats.org/presentationml/2006/ole">
            <p:oleObj spid="_x0000_s4475" name="Document" r:id="rId3" imgW="6757560" imgH="6276960" progId="Word.Document.8">
              <p:embed/>
            </p:oleObj>
          </a:graphicData>
        </a:graphic>
      </p:graphicFrame>
      <p:sp>
        <p:nvSpPr>
          <p:cNvPr id="4477" name="Line 381"/>
          <p:cNvSpPr>
            <a:spLocks noChangeShapeType="1"/>
          </p:cNvSpPr>
          <p:nvPr/>
        </p:nvSpPr>
        <p:spPr bwMode="auto">
          <a:xfrm>
            <a:off x="685800" y="2971800"/>
            <a:ext cx="2590800" cy="1524000"/>
          </a:xfrm>
          <a:prstGeom prst="line">
            <a:avLst/>
          </a:prstGeom>
          <a:noFill/>
          <a:ln w="2540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36866" name="Rectangle 2"/>
          <p:cNvSpPr>
            <a:spLocks noGrp="1" noChangeArrowheads="1"/>
          </p:cNvSpPr>
          <p:nvPr>
            <p:ph type="title"/>
          </p:nvPr>
        </p:nvSpPr>
        <p:spPr/>
        <p:txBody>
          <a:bodyPr/>
          <a:lstStyle/>
          <a:p>
            <a:r>
              <a:rPr lang="en-US"/>
              <a:t>Assessment of Lung Maturity</a:t>
            </a:r>
          </a:p>
        </p:txBody>
      </p:sp>
      <p:sp>
        <p:nvSpPr>
          <p:cNvPr id="36867" name="Rectangle 3"/>
          <p:cNvSpPr>
            <a:spLocks noGrp="1" noChangeArrowheads="1"/>
          </p:cNvSpPr>
          <p:nvPr>
            <p:ph type="body" sz="half" idx="1"/>
          </p:nvPr>
        </p:nvSpPr>
        <p:spPr/>
        <p:txBody>
          <a:bodyPr/>
          <a:lstStyle/>
          <a:p>
            <a:r>
              <a:rPr lang="en-US" sz="2400"/>
              <a:t>Amniotic fluid assessed</a:t>
            </a:r>
          </a:p>
          <a:p>
            <a:r>
              <a:rPr lang="en-US" sz="2400"/>
              <a:t>2 Pulmonary surfactants</a:t>
            </a:r>
          </a:p>
          <a:p>
            <a:r>
              <a:rPr lang="en-US" sz="2400"/>
              <a:t>Ratio of Lecithin to Sphingomyelin</a:t>
            </a:r>
          </a:p>
          <a:p>
            <a:r>
              <a:rPr lang="en-US" sz="2400"/>
              <a:t>&gt;2.0 predicts mature lungs</a:t>
            </a:r>
          </a:p>
          <a:p>
            <a:r>
              <a:rPr lang="en-US" sz="2400"/>
              <a:t>&lt;1 severe lung immaturity</a:t>
            </a:r>
          </a:p>
          <a:p>
            <a:r>
              <a:rPr lang="en-US" sz="2400"/>
              <a:t>&gt; 2.0 usually seen after 34 weeks gestational age</a:t>
            </a:r>
          </a:p>
        </p:txBody>
      </p:sp>
      <p:pic>
        <p:nvPicPr>
          <p:cNvPr id="36869" name="Picture 5" descr="LS ratio1"/>
          <p:cNvPicPr>
            <a:picLocks noGrp="1" noChangeAspect="1" noChangeArrowheads="1"/>
          </p:cNvPicPr>
          <p:nvPr>
            <p:ph type="clipArt" sz="half" idx="2"/>
          </p:nvPr>
        </p:nvPicPr>
        <p:blipFill>
          <a:blip r:embed="rId2" cstate="print"/>
          <a:srcRect/>
          <a:stretch>
            <a:fillRect/>
          </a:stretch>
        </p:blipFill>
        <p:spPr>
          <a:xfrm>
            <a:off x="4781550" y="1981200"/>
            <a:ext cx="3886200"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37890" name="Rectangle 2"/>
          <p:cNvSpPr>
            <a:spLocks noGrp="1" noChangeArrowheads="1"/>
          </p:cNvSpPr>
          <p:nvPr>
            <p:ph type="title"/>
          </p:nvPr>
        </p:nvSpPr>
        <p:spPr/>
        <p:txBody>
          <a:bodyPr/>
          <a:lstStyle/>
          <a:p>
            <a:r>
              <a:rPr lang="en-US"/>
              <a:t>Lung Maturity Tests cont.</a:t>
            </a:r>
          </a:p>
        </p:txBody>
      </p:sp>
      <p:sp>
        <p:nvSpPr>
          <p:cNvPr id="37891" name="Rectangle 3"/>
          <p:cNvSpPr>
            <a:spLocks noGrp="1" noChangeArrowheads="1"/>
          </p:cNvSpPr>
          <p:nvPr>
            <p:ph type="body" idx="1"/>
          </p:nvPr>
        </p:nvSpPr>
        <p:spPr/>
        <p:txBody>
          <a:bodyPr/>
          <a:lstStyle/>
          <a:p>
            <a:r>
              <a:rPr lang="en-US" dirty="0"/>
              <a:t>“Shake test”</a:t>
            </a:r>
          </a:p>
          <a:p>
            <a:pPr lvl="1">
              <a:buFont typeface="Wingdings" pitchFamily="2" charset="2"/>
              <a:buChar char="Ø"/>
            </a:pPr>
            <a:r>
              <a:rPr lang="en-US" sz="2400" dirty="0"/>
              <a:t>Amniotic fluid mixed with alcohol and shaken</a:t>
            </a:r>
          </a:p>
          <a:p>
            <a:pPr lvl="1">
              <a:buFont typeface="Wingdings" pitchFamily="2" charset="2"/>
              <a:buChar char="Ø"/>
            </a:pPr>
            <a:r>
              <a:rPr lang="en-US" sz="2400" dirty="0"/>
              <a:t>Lungs mature if ring of bubbles present on surface after 15 minutes</a:t>
            </a:r>
          </a:p>
          <a:p>
            <a:r>
              <a:rPr lang="en-US" dirty="0"/>
              <a:t>Level of Saturated </a:t>
            </a:r>
            <a:r>
              <a:rPr lang="en-US" dirty="0" err="1"/>
              <a:t>Phosphatidylcholine</a:t>
            </a:r>
            <a:r>
              <a:rPr lang="en-US" dirty="0"/>
              <a:t> (SPC)</a:t>
            </a:r>
          </a:p>
          <a:p>
            <a:pPr lvl="1">
              <a:buFont typeface="Wingdings" pitchFamily="2" charset="2"/>
              <a:buChar char="Ø"/>
            </a:pPr>
            <a:r>
              <a:rPr lang="en-US" dirty="0"/>
              <a:t>&gt; 500</a:t>
            </a:r>
            <a:r>
              <a:rPr lang="en-US" dirty="0">
                <a:cs typeface="Times New Roman" pitchFamily="18" charset="0"/>
              </a:rPr>
              <a:t>μg/</a:t>
            </a:r>
            <a:r>
              <a:rPr lang="en-US" dirty="0" err="1">
                <a:cs typeface="Times New Roman" pitchFamily="18" charset="0"/>
              </a:rPr>
              <a:t>dL</a:t>
            </a:r>
            <a:r>
              <a:rPr lang="en-US" dirty="0">
                <a:cs typeface="Times New Roman" pitchFamily="18" charset="0"/>
              </a:rPr>
              <a:t> - ↓ incidence of HMD</a:t>
            </a:r>
          </a:p>
          <a:p>
            <a:pPr lvl="1">
              <a:buFont typeface="Wingdings" pitchFamily="2" charset="2"/>
              <a:buChar char="Ø"/>
            </a:pPr>
            <a:r>
              <a:rPr lang="en-US" dirty="0">
                <a:cs typeface="Times New Roman" pitchFamily="18" charset="0"/>
              </a:rPr>
              <a:t>&lt; </a:t>
            </a:r>
            <a:r>
              <a:rPr lang="en-US" dirty="0"/>
              <a:t>500</a:t>
            </a:r>
            <a:r>
              <a:rPr lang="en-US" dirty="0">
                <a:cs typeface="Times New Roman" pitchFamily="18" charset="0"/>
              </a:rPr>
              <a:t>μg/</a:t>
            </a:r>
            <a:r>
              <a:rPr lang="en-US" dirty="0" err="1">
                <a:cs typeface="Times New Roman" pitchFamily="18" charset="0"/>
              </a:rPr>
              <a:t>dL</a:t>
            </a:r>
            <a:r>
              <a:rPr lang="en-US" dirty="0">
                <a:cs typeface="Times New Roman" pitchFamily="18" charset="0"/>
              </a:rPr>
              <a:t> - ↑ incidence of HMD</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32770" name="Rectangle 2"/>
          <p:cNvSpPr>
            <a:spLocks noGrp="1" noChangeArrowheads="1"/>
          </p:cNvSpPr>
          <p:nvPr>
            <p:ph type="title"/>
          </p:nvPr>
        </p:nvSpPr>
        <p:spPr/>
        <p:txBody>
          <a:bodyPr/>
          <a:lstStyle/>
          <a:p>
            <a:r>
              <a:rPr lang="en-US"/>
              <a:t>Nonstress Test</a:t>
            </a:r>
          </a:p>
        </p:txBody>
      </p:sp>
      <p:sp>
        <p:nvSpPr>
          <p:cNvPr id="32771" name="Rectangle 3"/>
          <p:cNvSpPr>
            <a:spLocks noGrp="1" noChangeArrowheads="1"/>
          </p:cNvSpPr>
          <p:nvPr>
            <p:ph type="body" sz="half" idx="1"/>
          </p:nvPr>
        </p:nvSpPr>
        <p:spPr/>
        <p:txBody>
          <a:bodyPr/>
          <a:lstStyle/>
          <a:p>
            <a:r>
              <a:rPr lang="en-US" sz="2800"/>
              <a:t>Monitor fetal well being</a:t>
            </a:r>
          </a:p>
          <a:p>
            <a:r>
              <a:rPr lang="en-US" sz="2800"/>
              <a:t>FHR changes when fetus moves</a:t>
            </a:r>
          </a:p>
          <a:p>
            <a:r>
              <a:rPr lang="en-US" sz="2800"/>
              <a:t>N = </a:t>
            </a:r>
            <a:r>
              <a:rPr lang="en-US" sz="2800">
                <a:cs typeface="Times New Roman" pitchFamily="18" charset="0"/>
              </a:rPr>
              <a:t>↑ &gt; 15 bpm for &gt;15 seconds</a:t>
            </a:r>
          </a:p>
          <a:p>
            <a:r>
              <a:rPr lang="en-US" sz="2800">
                <a:cs typeface="Times New Roman" pitchFamily="18" charset="0"/>
              </a:rPr>
              <a:t>Highly correlates with uteroplacental function</a:t>
            </a:r>
            <a:endParaRPr lang="en-US" sz="2800"/>
          </a:p>
        </p:txBody>
      </p:sp>
      <p:pic>
        <p:nvPicPr>
          <p:cNvPr id="32773" name="Picture 5" descr="Normal Nonstress test"/>
          <p:cNvPicPr>
            <a:picLocks noGrp="1" noChangeAspect="1" noChangeArrowheads="1"/>
          </p:cNvPicPr>
          <p:nvPr>
            <p:ph type="clipArt" sz="half" idx="2"/>
          </p:nvPr>
        </p:nvPicPr>
        <p:blipFill>
          <a:blip r:embed="rId2" cstate="print"/>
          <a:srcRect/>
          <a:stretch>
            <a:fillRect/>
          </a:stretch>
        </p:blipFill>
        <p:spPr>
          <a:xfrm>
            <a:off x="4686300" y="2511425"/>
            <a:ext cx="4076700" cy="30527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49154" name="Rectangle 2"/>
          <p:cNvSpPr>
            <a:spLocks noGrp="1" noChangeArrowheads="1"/>
          </p:cNvSpPr>
          <p:nvPr>
            <p:ph type="title"/>
          </p:nvPr>
        </p:nvSpPr>
        <p:spPr/>
        <p:txBody>
          <a:bodyPr/>
          <a:lstStyle/>
          <a:p>
            <a:r>
              <a:rPr lang="en-US"/>
              <a:t>Fetal Maturity Test</a:t>
            </a:r>
          </a:p>
        </p:txBody>
      </p:sp>
      <p:sp>
        <p:nvSpPr>
          <p:cNvPr id="49156" name="Rectangle 4"/>
          <p:cNvSpPr>
            <a:spLocks noGrp="1" noChangeArrowheads="1"/>
          </p:cNvSpPr>
          <p:nvPr>
            <p:ph type="body" sz="half" idx="2"/>
          </p:nvPr>
        </p:nvSpPr>
        <p:spPr/>
        <p:txBody>
          <a:bodyPr/>
          <a:lstStyle/>
          <a:p>
            <a:r>
              <a:rPr lang="en-US" sz="2400" dirty="0"/>
              <a:t>Chorionic </a:t>
            </a:r>
            <a:r>
              <a:rPr lang="en-US" sz="2400" dirty="0" err="1"/>
              <a:t>villus</a:t>
            </a:r>
            <a:r>
              <a:rPr lang="en-US" sz="2400" dirty="0"/>
              <a:t> sampling</a:t>
            </a:r>
          </a:p>
          <a:p>
            <a:pPr lvl="1">
              <a:buFont typeface="Wingdings" pitchFamily="2" charset="2"/>
              <a:buChar char="Ø"/>
            </a:pPr>
            <a:r>
              <a:rPr lang="en-US" sz="2000" dirty="0"/>
              <a:t>1</a:t>
            </a:r>
            <a:r>
              <a:rPr lang="en-US" sz="2000" baseline="30000" dirty="0"/>
              <a:t>st</a:t>
            </a:r>
            <a:r>
              <a:rPr lang="en-US" sz="2000" dirty="0"/>
              <a:t> trimester</a:t>
            </a:r>
          </a:p>
          <a:p>
            <a:pPr lvl="1">
              <a:buFont typeface="Wingdings" pitchFamily="2" charset="2"/>
              <a:buChar char="Ø"/>
            </a:pPr>
            <a:r>
              <a:rPr lang="en-US" sz="2000" dirty="0"/>
              <a:t>Results are quick</a:t>
            </a:r>
          </a:p>
          <a:p>
            <a:pPr lvl="1">
              <a:buFont typeface="Wingdings" pitchFamily="2" charset="2"/>
              <a:buChar char="Ø"/>
            </a:pPr>
            <a:r>
              <a:rPr lang="en-US" sz="2000" dirty="0"/>
              <a:t>Tissue good for DNA analysis</a:t>
            </a:r>
          </a:p>
          <a:p>
            <a:pPr lvl="1">
              <a:buFont typeface="Wingdings" pitchFamily="2" charset="2"/>
              <a:buChar char="Ø"/>
            </a:pPr>
            <a:r>
              <a:rPr lang="en-US" sz="2000" dirty="0"/>
              <a:t>High miscarriage rate</a:t>
            </a:r>
          </a:p>
          <a:p>
            <a:pPr lvl="1">
              <a:buFont typeface="Wingdings" pitchFamily="2" charset="2"/>
              <a:buChar char="Ø"/>
            </a:pPr>
            <a:r>
              <a:rPr lang="en-US" sz="2000" dirty="0"/>
              <a:t>Risk of hemorrhage</a:t>
            </a:r>
          </a:p>
          <a:p>
            <a:pPr lvl="1">
              <a:buFont typeface="Wingdings" pitchFamily="2" charset="2"/>
              <a:buChar char="Ø"/>
            </a:pPr>
            <a:r>
              <a:rPr lang="en-US" sz="2000" dirty="0"/>
              <a:t>Risk of maternal sepsis</a:t>
            </a:r>
          </a:p>
        </p:txBody>
      </p:sp>
      <p:pic>
        <p:nvPicPr>
          <p:cNvPr id="49157" name="Picture 5" descr="Chorionicvillussampling_1"/>
          <p:cNvPicPr>
            <a:picLocks noGrp="1" noChangeAspect="1" noChangeArrowheads="1"/>
          </p:cNvPicPr>
          <p:nvPr>
            <p:ph type="clipArt" sz="half" idx="1"/>
          </p:nvPr>
        </p:nvPicPr>
        <p:blipFill>
          <a:blip r:embed="rId2" cstate="print"/>
          <a:srcRect/>
          <a:stretch>
            <a:fillRect/>
          </a:stretch>
        </p:blipFill>
        <p:spPr>
          <a:xfrm>
            <a:off x="457200" y="2408238"/>
            <a:ext cx="4076700" cy="32607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33794" name="Rectangle 2"/>
          <p:cNvSpPr>
            <a:spLocks noGrp="1" noChangeArrowheads="1"/>
          </p:cNvSpPr>
          <p:nvPr>
            <p:ph type="title"/>
          </p:nvPr>
        </p:nvSpPr>
        <p:spPr/>
        <p:txBody>
          <a:bodyPr/>
          <a:lstStyle/>
          <a:p>
            <a:r>
              <a:rPr lang="en-US"/>
              <a:t>Contraction Stress Test</a:t>
            </a:r>
          </a:p>
        </p:txBody>
      </p:sp>
      <p:sp>
        <p:nvSpPr>
          <p:cNvPr id="33796" name="Rectangle 4"/>
          <p:cNvSpPr>
            <a:spLocks noGrp="1" noChangeArrowheads="1"/>
          </p:cNvSpPr>
          <p:nvPr>
            <p:ph type="body" sz="half" idx="2"/>
          </p:nvPr>
        </p:nvSpPr>
        <p:spPr/>
        <p:txBody>
          <a:bodyPr/>
          <a:lstStyle/>
          <a:p>
            <a:r>
              <a:rPr lang="en-US" sz="2400"/>
              <a:t>Contractions stimulated by injecting mother with dilute oxytocin</a:t>
            </a:r>
          </a:p>
          <a:p>
            <a:r>
              <a:rPr lang="en-US" sz="2400"/>
              <a:t>Fetal PO2 </a:t>
            </a:r>
            <a:r>
              <a:rPr lang="en-US" sz="2400">
                <a:cs typeface="Times New Roman" pitchFamily="18" charset="0"/>
              </a:rPr>
              <a:t>↓ with contractions</a:t>
            </a:r>
          </a:p>
          <a:p>
            <a:r>
              <a:rPr lang="en-US" sz="2400">
                <a:cs typeface="Times New Roman" pitchFamily="18" charset="0"/>
              </a:rPr>
              <a:t>N = no fall in FHR, may ↑</a:t>
            </a:r>
          </a:p>
          <a:p>
            <a:r>
              <a:rPr lang="en-US" sz="2400">
                <a:cs typeface="Times New Roman" pitchFamily="18" charset="0"/>
              </a:rPr>
              <a:t>+ = ↓ in FHR with contractions.</a:t>
            </a:r>
          </a:p>
          <a:p>
            <a:r>
              <a:rPr lang="en-US" sz="2400">
                <a:cs typeface="Times New Roman" pitchFamily="18" charset="0"/>
              </a:rPr>
              <a:t>+ Seen with uteroplacental insufficiency</a:t>
            </a:r>
            <a:endParaRPr lang="en-US" sz="2400"/>
          </a:p>
        </p:txBody>
      </p:sp>
      <p:pic>
        <p:nvPicPr>
          <p:cNvPr id="33797" name="Picture 5" descr="Normal Contraction Stress Test"/>
          <p:cNvPicPr>
            <a:picLocks noGrp="1" noChangeAspect="1" noChangeArrowheads="1"/>
          </p:cNvPicPr>
          <p:nvPr>
            <p:ph type="clipArt" sz="half" idx="1"/>
          </p:nvPr>
        </p:nvPicPr>
        <p:blipFill>
          <a:blip r:embed="rId2" cstate="print"/>
          <a:srcRect/>
          <a:stretch>
            <a:fillRect/>
          </a:stretch>
        </p:blipFill>
        <p:spPr>
          <a:xfrm>
            <a:off x="457200" y="2633663"/>
            <a:ext cx="4076700" cy="28098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35842" name="Rectangle 2"/>
          <p:cNvSpPr>
            <a:spLocks noGrp="1" noChangeArrowheads="1"/>
          </p:cNvSpPr>
          <p:nvPr>
            <p:ph type="title"/>
          </p:nvPr>
        </p:nvSpPr>
        <p:spPr/>
        <p:txBody>
          <a:bodyPr/>
          <a:lstStyle/>
          <a:p>
            <a:r>
              <a:rPr lang="en-US"/>
              <a:t>BPP Scoring</a:t>
            </a:r>
          </a:p>
        </p:txBody>
      </p:sp>
      <p:sp>
        <p:nvSpPr>
          <p:cNvPr id="35843" name="Rectangle 3"/>
          <p:cNvSpPr>
            <a:spLocks noGrp="1" noChangeArrowheads="1"/>
          </p:cNvSpPr>
          <p:nvPr>
            <p:ph type="body" idx="1"/>
          </p:nvPr>
        </p:nvSpPr>
        <p:spPr/>
        <p:txBody>
          <a:bodyPr/>
          <a:lstStyle/>
          <a:p>
            <a:r>
              <a:rPr lang="en-US"/>
              <a:t>Likened to APGAR score</a:t>
            </a:r>
          </a:p>
          <a:p>
            <a:r>
              <a:rPr lang="en-US"/>
              <a:t>Five determinants assessed and scored 0 – 2</a:t>
            </a:r>
          </a:p>
          <a:p>
            <a:r>
              <a:rPr lang="en-US"/>
              <a:t>Four assessed by ultrasonography</a:t>
            </a:r>
          </a:p>
          <a:p>
            <a:r>
              <a:rPr lang="en-US"/>
              <a:t>8 – 10	Normal</a:t>
            </a:r>
          </a:p>
          <a:p>
            <a:r>
              <a:rPr lang="en-US"/>
              <a:t>4 – 6	Equivocal, repeat test within 24 hrs</a:t>
            </a:r>
          </a:p>
          <a:p>
            <a:r>
              <a:rPr lang="en-US"/>
              <a:t>0 – 4	Abnormal, poor perinatal outcomes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Arthur B. Marshak</a:t>
            </a:r>
          </a:p>
        </p:txBody>
      </p:sp>
      <p:sp>
        <p:nvSpPr>
          <p:cNvPr id="34818" name="Rectangle 2"/>
          <p:cNvSpPr>
            <a:spLocks noGrp="1" noChangeArrowheads="1"/>
          </p:cNvSpPr>
          <p:nvPr>
            <p:ph type="title"/>
          </p:nvPr>
        </p:nvSpPr>
        <p:spPr/>
        <p:txBody>
          <a:bodyPr/>
          <a:lstStyle/>
          <a:p>
            <a:r>
              <a:rPr lang="en-US"/>
              <a:t>Fetal Biophysical Profile (BPP)</a:t>
            </a:r>
          </a:p>
        </p:txBody>
      </p:sp>
      <p:sp>
        <p:nvSpPr>
          <p:cNvPr id="34819" name="Rectangle 3"/>
          <p:cNvSpPr>
            <a:spLocks noGrp="1" noChangeArrowheads="1"/>
          </p:cNvSpPr>
          <p:nvPr>
            <p:ph type="body" idx="1"/>
          </p:nvPr>
        </p:nvSpPr>
        <p:spPr/>
        <p:txBody>
          <a:bodyPr/>
          <a:lstStyle/>
          <a:p>
            <a:endParaRPr lang="en-US"/>
          </a:p>
        </p:txBody>
      </p:sp>
      <p:pic>
        <p:nvPicPr>
          <p:cNvPr id="34820" name="Picture 4" descr="Biophysical profile1"/>
          <p:cNvPicPr>
            <a:picLocks noChangeAspect="1" noChangeArrowheads="1"/>
          </p:cNvPicPr>
          <p:nvPr/>
        </p:nvPicPr>
        <p:blipFill>
          <a:blip r:embed="rId2" cstate="print"/>
          <a:srcRect/>
          <a:stretch>
            <a:fillRect/>
          </a:stretch>
        </p:blipFill>
        <p:spPr bwMode="auto">
          <a:xfrm>
            <a:off x="457200" y="1676400"/>
            <a:ext cx="8305800" cy="4724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Arthur B. Marshak</a:t>
            </a:r>
          </a:p>
        </p:txBody>
      </p:sp>
      <p:sp>
        <p:nvSpPr>
          <p:cNvPr id="43010" name="Rectangle 2"/>
          <p:cNvSpPr>
            <a:spLocks noGrp="1" noChangeArrowheads="1"/>
          </p:cNvSpPr>
          <p:nvPr>
            <p:ph type="title"/>
          </p:nvPr>
        </p:nvSpPr>
        <p:spPr>
          <a:xfrm>
            <a:off x="381000" y="228600"/>
            <a:ext cx="8382000" cy="1143000"/>
          </a:xfrm>
        </p:spPr>
        <p:txBody>
          <a:bodyPr/>
          <a:lstStyle/>
          <a:p>
            <a:r>
              <a:rPr lang="en-US"/>
              <a:t>Normal Delivery</a:t>
            </a:r>
          </a:p>
        </p:txBody>
      </p:sp>
      <p:pic>
        <p:nvPicPr>
          <p:cNvPr id="43011" name="Picture 3" descr="Normal Delivery"/>
          <p:cNvPicPr>
            <a:picLocks noChangeAspect="1" noChangeArrowheads="1"/>
          </p:cNvPicPr>
          <p:nvPr/>
        </p:nvPicPr>
        <p:blipFill>
          <a:blip r:embed="rId2" cstate="print"/>
          <a:srcRect/>
          <a:stretch>
            <a:fillRect/>
          </a:stretch>
        </p:blipFill>
        <p:spPr bwMode="auto">
          <a:xfrm>
            <a:off x="2819400" y="1371600"/>
            <a:ext cx="3446463" cy="51181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44034" name="Rectangle 2"/>
          <p:cNvSpPr>
            <a:spLocks noGrp="1" noChangeArrowheads="1"/>
          </p:cNvSpPr>
          <p:nvPr>
            <p:ph type="title"/>
          </p:nvPr>
        </p:nvSpPr>
        <p:spPr/>
        <p:txBody>
          <a:bodyPr/>
          <a:lstStyle/>
          <a:p>
            <a:r>
              <a:rPr lang="en-US"/>
              <a:t>Breech Delivery</a:t>
            </a:r>
          </a:p>
        </p:txBody>
      </p:sp>
      <p:sp>
        <p:nvSpPr>
          <p:cNvPr id="44036" name="Rectangle 4"/>
          <p:cNvSpPr>
            <a:spLocks noGrp="1" noChangeArrowheads="1"/>
          </p:cNvSpPr>
          <p:nvPr>
            <p:ph type="body" sz="half" idx="2"/>
          </p:nvPr>
        </p:nvSpPr>
        <p:spPr/>
        <p:txBody>
          <a:bodyPr/>
          <a:lstStyle/>
          <a:p>
            <a:r>
              <a:rPr lang="en-US" sz="2400"/>
              <a:t>Occurs when infant not in vertex presentation</a:t>
            </a:r>
          </a:p>
          <a:p>
            <a:r>
              <a:rPr lang="en-US" sz="2400"/>
              <a:t>Increases risk of trauma and asphyxia</a:t>
            </a:r>
          </a:p>
          <a:p>
            <a:r>
              <a:rPr lang="en-US" sz="2400"/>
              <a:t>Instruments may be needed for assistance</a:t>
            </a:r>
          </a:p>
          <a:p>
            <a:r>
              <a:rPr lang="en-US" sz="2400"/>
              <a:t>Cesarean section if mother or fetus in distress</a:t>
            </a:r>
          </a:p>
        </p:txBody>
      </p:sp>
      <p:pic>
        <p:nvPicPr>
          <p:cNvPr id="44039" name="Picture 7" descr="breech2"/>
          <p:cNvPicPr>
            <a:picLocks noGrp="1" noChangeAspect="1" noChangeArrowheads="1"/>
          </p:cNvPicPr>
          <p:nvPr>
            <p:ph type="clipArt" sz="half" idx="1"/>
          </p:nvPr>
        </p:nvPicPr>
        <p:blipFill>
          <a:blip r:embed="rId2" cstate="print"/>
          <a:srcRect/>
          <a:stretch>
            <a:fillRect/>
          </a:stretch>
        </p:blipFill>
        <p:spPr>
          <a:xfrm>
            <a:off x="228600" y="1905000"/>
            <a:ext cx="4076700" cy="3587750"/>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46082" name="Rectangle 2"/>
          <p:cNvSpPr>
            <a:spLocks noGrp="1" noChangeArrowheads="1"/>
          </p:cNvSpPr>
          <p:nvPr>
            <p:ph type="title"/>
          </p:nvPr>
        </p:nvSpPr>
        <p:spPr/>
        <p:txBody>
          <a:bodyPr/>
          <a:lstStyle/>
          <a:p>
            <a:r>
              <a:rPr lang="en-US"/>
              <a:t>Appendix I</a:t>
            </a:r>
          </a:p>
        </p:txBody>
      </p:sp>
      <p:sp>
        <p:nvSpPr>
          <p:cNvPr id="46083" name="Rectangle 3"/>
          <p:cNvSpPr>
            <a:spLocks noGrp="1" noChangeArrowheads="1"/>
          </p:cNvSpPr>
          <p:nvPr>
            <p:ph type="body" idx="1"/>
          </p:nvPr>
        </p:nvSpPr>
        <p:spPr/>
        <p:txBody>
          <a:bodyPr/>
          <a:lstStyle/>
          <a:p>
            <a:pPr>
              <a:lnSpc>
                <a:spcPct val="90000"/>
              </a:lnSpc>
            </a:pPr>
            <a:r>
              <a:rPr lang="en-US" dirty="0"/>
              <a:t>Relationship of Weight to Gestational Age:</a:t>
            </a:r>
          </a:p>
          <a:p>
            <a:pPr lvl="1">
              <a:lnSpc>
                <a:spcPct val="90000"/>
              </a:lnSpc>
              <a:buFont typeface="Wingdings" pitchFamily="2" charset="2"/>
              <a:buChar char="Ø"/>
            </a:pPr>
            <a:r>
              <a:rPr lang="en-US" dirty="0"/>
              <a:t>Within the 10</a:t>
            </a:r>
            <a:r>
              <a:rPr lang="en-US" baseline="30000" dirty="0"/>
              <a:t>th</a:t>
            </a:r>
            <a:r>
              <a:rPr lang="en-US" dirty="0"/>
              <a:t> – 90</a:t>
            </a:r>
            <a:r>
              <a:rPr lang="en-US" baseline="30000" dirty="0"/>
              <a:t>th</a:t>
            </a:r>
            <a:r>
              <a:rPr lang="en-US" dirty="0"/>
              <a:t> percentile of weight – AGA</a:t>
            </a:r>
          </a:p>
          <a:p>
            <a:pPr lvl="1">
              <a:lnSpc>
                <a:spcPct val="90000"/>
              </a:lnSpc>
              <a:buFont typeface="Wingdings" pitchFamily="2" charset="2"/>
              <a:buChar char="Ø"/>
            </a:pPr>
            <a:r>
              <a:rPr lang="en-US" dirty="0"/>
              <a:t>&lt; the 10</a:t>
            </a:r>
            <a:r>
              <a:rPr lang="en-US" baseline="30000" dirty="0"/>
              <a:t>th</a:t>
            </a:r>
            <a:r>
              <a:rPr lang="en-US" dirty="0"/>
              <a:t> percentile of weight for age – SGA</a:t>
            </a:r>
          </a:p>
          <a:p>
            <a:pPr lvl="1">
              <a:lnSpc>
                <a:spcPct val="90000"/>
              </a:lnSpc>
              <a:buFont typeface="Wingdings" pitchFamily="2" charset="2"/>
              <a:buChar char="Ø"/>
            </a:pPr>
            <a:r>
              <a:rPr lang="en-US" dirty="0"/>
              <a:t>&gt; the 90</a:t>
            </a:r>
            <a:r>
              <a:rPr lang="en-US" baseline="30000" dirty="0"/>
              <a:t>th</a:t>
            </a:r>
            <a:r>
              <a:rPr lang="en-US" dirty="0"/>
              <a:t> percentile of weight for age – LGA</a:t>
            </a:r>
          </a:p>
          <a:p>
            <a:pPr>
              <a:lnSpc>
                <a:spcPct val="90000"/>
              </a:lnSpc>
            </a:pPr>
            <a:r>
              <a:rPr lang="en-US" dirty="0"/>
              <a:t>Weight Categories:</a:t>
            </a:r>
          </a:p>
          <a:p>
            <a:pPr lvl="1">
              <a:lnSpc>
                <a:spcPct val="90000"/>
              </a:lnSpc>
              <a:buFont typeface="Wingdings" pitchFamily="2" charset="2"/>
              <a:buChar char="Ø"/>
            </a:pPr>
            <a:r>
              <a:rPr lang="en-US" dirty="0"/>
              <a:t>Low Birth Weight: &lt; 2500g</a:t>
            </a:r>
          </a:p>
          <a:p>
            <a:pPr lvl="1">
              <a:lnSpc>
                <a:spcPct val="90000"/>
              </a:lnSpc>
              <a:buFont typeface="Wingdings" pitchFamily="2" charset="2"/>
              <a:buChar char="Ø"/>
            </a:pPr>
            <a:r>
              <a:rPr lang="en-US" dirty="0"/>
              <a:t>Very Low Birth Weight: 1000 – 1499g</a:t>
            </a:r>
          </a:p>
          <a:p>
            <a:pPr lvl="1">
              <a:lnSpc>
                <a:spcPct val="90000"/>
              </a:lnSpc>
              <a:buFont typeface="Wingdings" pitchFamily="2" charset="2"/>
              <a:buChar char="Ø"/>
            </a:pPr>
            <a:r>
              <a:rPr lang="en-US" dirty="0"/>
              <a:t>Extremely Low Birth Weight: 500 – 999g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8194" name="Rectangle 2"/>
          <p:cNvSpPr>
            <a:spLocks noGrp="1" noChangeArrowheads="1"/>
          </p:cNvSpPr>
          <p:nvPr>
            <p:ph type="title"/>
          </p:nvPr>
        </p:nvSpPr>
        <p:spPr/>
        <p:txBody>
          <a:bodyPr/>
          <a:lstStyle/>
          <a:p>
            <a:r>
              <a:rPr lang="en-US"/>
              <a:t>Prenatal Risk Factors and Maternal History</a:t>
            </a:r>
          </a:p>
        </p:txBody>
      </p:sp>
      <p:sp>
        <p:nvSpPr>
          <p:cNvPr id="8195" name="Rectangle 3"/>
          <p:cNvSpPr>
            <a:spLocks noGrp="1" noChangeArrowheads="1"/>
          </p:cNvSpPr>
          <p:nvPr>
            <p:ph type="body" idx="1"/>
          </p:nvPr>
        </p:nvSpPr>
        <p:spPr/>
        <p:txBody>
          <a:bodyPr/>
          <a:lstStyle/>
          <a:p>
            <a:r>
              <a:rPr lang="en-US" dirty="0"/>
              <a:t>Mortality Trends</a:t>
            </a:r>
          </a:p>
          <a:p>
            <a:pPr lvl="1">
              <a:buFont typeface="Wingdings" pitchFamily="2" charset="2"/>
              <a:buChar char="§"/>
            </a:pPr>
            <a:r>
              <a:rPr lang="en-US" dirty="0"/>
              <a:t>Countries with well organized systems for </a:t>
            </a:r>
            <a:r>
              <a:rPr lang="en-US" dirty="0" err="1"/>
              <a:t>perinatal</a:t>
            </a:r>
            <a:r>
              <a:rPr lang="en-US" dirty="0"/>
              <a:t> care have better mortality and morbidity statistics.</a:t>
            </a:r>
          </a:p>
          <a:p>
            <a:pPr lvl="1">
              <a:buFont typeface="Wingdings" pitchFamily="2" charset="2"/>
              <a:buChar char="§"/>
            </a:pPr>
            <a:r>
              <a:rPr lang="en-US" dirty="0"/>
              <a:t>Decreased deaths related to presence of NICU, maternal ICU and high risk obstetric programs.</a:t>
            </a:r>
          </a:p>
          <a:p>
            <a:pPr lvl="1">
              <a:buFont typeface="Wingdings" pitchFamily="2" charset="2"/>
              <a:buChar char="§"/>
            </a:pPr>
            <a:r>
              <a:rPr lang="en-US" dirty="0"/>
              <a:t>Mortality and morbidity statistics improve as access to appropriate healthcare increases.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47106" name="Rectangle 2"/>
          <p:cNvSpPr>
            <a:spLocks noGrp="1" noChangeArrowheads="1"/>
          </p:cNvSpPr>
          <p:nvPr>
            <p:ph type="title"/>
          </p:nvPr>
        </p:nvSpPr>
        <p:spPr/>
        <p:txBody>
          <a:bodyPr/>
          <a:lstStyle/>
          <a:p>
            <a:r>
              <a:rPr lang="en-US" dirty="0"/>
              <a:t>APPENDIX II</a:t>
            </a:r>
            <a:br>
              <a:rPr lang="en-US" dirty="0"/>
            </a:br>
            <a:r>
              <a:rPr lang="en-US" dirty="0"/>
              <a:t>Causes for Inappropriate Growth</a:t>
            </a:r>
          </a:p>
        </p:txBody>
      </p:sp>
      <p:sp>
        <p:nvSpPr>
          <p:cNvPr id="47107" name="Rectangle 3"/>
          <p:cNvSpPr>
            <a:spLocks noGrp="1" noChangeArrowheads="1"/>
          </p:cNvSpPr>
          <p:nvPr>
            <p:ph type="body" sz="half" idx="1"/>
          </p:nvPr>
        </p:nvSpPr>
        <p:spPr/>
        <p:txBody>
          <a:bodyPr/>
          <a:lstStyle/>
          <a:p>
            <a:pPr>
              <a:lnSpc>
                <a:spcPct val="90000"/>
              </a:lnSpc>
            </a:pPr>
            <a:r>
              <a:rPr lang="en-US" dirty="0"/>
              <a:t>SGA:</a:t>
            </a:r>
          </a:p>
          <a:p>
            <a:pPr lvl="1">
              <a:lnSpc>
                <a:spcPct val="90000"/>
              </a:lnSpc>
              <a:buFont typeface="Wingdings" pitchFamily="2" charset="2"/>
              <a:buChar char="Ø"/>
            </a:pPr>
            <a:r>
              <a:rPr lang="en-US" sz="2200" dirty="0"/>
              <a:t>Maternal hypertension</a:t>
            </a:r>
          </a:p>
          <a:p>
            <a:pPr lvl="1">
              <a:lnSpc>
                <a:spcPct val="90000"/>
              </a:lnSpc>
              <a:buFont typeface="Wingdings" pitchFamily="2" charset="2"/>
              <a:buChar char="Ø"/>
            </a:pPr>
            <a:r>
              <a:rPr lang="en-US" sz="2200" dirty="0"/>
              <a:t>Multiple births</a:t>
            </a:r>
          </a:p>
          <a:p>
            <a:pPr lvl="1">
              <a:lnSpc>
                <a:spcPct val="90000"/>
              </a:lnSpc>
              <a:buFont typeface="Wingdings" pitchFamily="2" charset="2"/>
              <a:buChar char="Ø"/>
            </a:pPr>
            <a:r>
              <a:rPr lang="en-US" sz="2200" dirty="0"/>
              <a:t>Smoking</a:t>
            </a:r>
          </a:p>
          <a:p>
            <a:pPr lvl="1">
              <a:lnSpc>
                <a:spcPct val="90000"/>
              </a:lnSpc>
              <a:buFont typeface="Wingdings" pitchFamily="2" charset="2"/>
              <a:buChar char="Ø"/>
            </a:pPr>
            <a:r>
              <a:rPr lang="en-US" sz="2200" dirty="0"/>
              <a:t>Malnutrition</a:t>
            </a:r>
          </a:p>
          <a:p>
            <a:pPr lvl="1">
              <a:lnSpc>
                <a:spcPct val="90000"/>
              </a:lnSpc>
              <a:buFont typeface="Wingdings" pitchFamily="2" charset="2"/>
              <a:buChar char="Ø"/>
            </a:pPr>
            <a:r>
              <a:rPr lang="en-US" sz="2200" dirty="0"/>
              <a:t>Abnormal uterine anatomy</a:t>
            </a:r>
          </a:p>
          <a:p>
            <a:pPr lvl="1">
              <a:lnSpc>
                <a:spcPct val="90000"/>
              </a:lnSpc>
              <a:buFont typeface="Wingdings" pitchFamily="2" charset="2"/>
              <a:buChar char="Ø"/>
            </a:pPr>
            <a:r>
              <a:rPr lang="en-US" sz="2200" dirty="0"/>
              <a:t>Fetal Alcohol Syndrome</a:t>
            </a:r>
          </a:p>
          <a:p>
            <a:pPr lvl="1">
              <a:lnSpc>
                <a:spcPct val="90000"/>
              </a:lnSpc>
              <a:buFont typeface="Wingdings" pitchFamily="2" charset="2"/>
              <a:buChar char="Ø"/>
            </a:pPr>
            <a:r>
              <a:rPr lang="en-US" sz="2200" dirty="0"/>
              <a:t>Cocaine abuse</a:t>
            </a:r>
          </a:p>
          <a:p>
            <a:pPr lvl="1">
              <a:lnSpc>
                <a:spcPct val="90000"/>
              </a:lnSpc>
              <a:buFont typeface="Wingdings" pitchFamily="2" charset="2"/>
              <a:buChar char="Ø"/>
            </a:pPr>
            <a:r>
              <a:rPr lang="en-US" sz="2200" dirty="0"/>
              <a:t>Congenital defects</a:t>
            </a:r>
          </a:p>
          <a:p>
            <a:pPr lvl="1">
              <a:lnSpc>
                <a:spcPct val="90000"/>
              </a:lnSpc>
              <a:buFont typeface="Wingdings" pitchFamily="2" charset="2"/>
              <a:buChar char="Ø"/>
            </a:pPr>
            <a:r>
              <a:rPr lang="en-US" sz="2200" dirty="0"/>
              <a:t>Fetal infection</a:t>
            </a:r>
          </a:p>
        </p:txBody>
      </p:sp>
      <p:sp>
        <p:nvSpPr>
          <p:cNvPr id="47108" name="Rectangle 4"/>
          <p:cNvSpPr>
            <a:spLocks noGrp="1" noChangeArrowheads="1"/>
          </p:cNvSpPr>
          <p:nvPr>
            <p:ph type="body" sz="half" idx="2"/>
          </p:nvPr>
        </p:nvSpPr>
        <p:spPr/>
        <p:txBody>
          <a:bodyPr/>
          <a:lstStyle/>
          <a:p>
            <a:r>
              <a:rPr lang="en-US" dirty="0"/>
              <a:t>SGA outcomes:</a:t>
            </a:r>
          </a:p>
          <a:p>
            <a:pPr lvl="1">
              <a:buFont typeface="Wingdings" pitchFamily="2" charset="2"/>
              <a:buChar char="Ø"/>
            </a:pPr>
            <a:r>
              <a:rPr lang="en-US" sz="2200" dirty="0"/>
              <a:t>Higher mortality than AGA</a:t>
            </a:r>
          </a:p>
          <a:p>
            <a:pPr lvl="1">
              <a:buFont typeface="Wingdings" pitchFamily="2" charset="2"/>
              <a:buChar char="Ø"/>
            </a:pPr>
            <a:r>
              <a:rPr lang="en-US" sz="2200" dirty="0"/>
              <a:t>Higher risk of congenital abnormalities</a:t>
            </a:r>
          </a:p>
          <a:p>
            <a:pPr lvl="1">
              <a:buFont typeface="Wingdings" pitchFamily="2" charset="2"/>
              <a:buChar char="Ø"/>
            </a:pPr>
            <a:r>
              <a:rPr lang="en-US" sz="2200" dirty="0"/>
              <a:t>Higher risk of abnormal brain development</a:t>
            </a:r>
          </a:p>
          <a:p>
            <a:pPr lvl="1">
              <a:buFont typeface="Wingdings" pitchFamily="2" charset="2"/>
              <a:buChar char="Ø"/>
            </a:pPr>
            <a:r>
              <a:rPr lang="en-US" sz="2200" dirty="0" err="1"/>
              <a:t>Polycythemia</a:t>
            </a:r>
            <a:endParaRPr lang="en-US" sz="2200" dirty="0"/>
          </a:p>
          <a:p>
            <a:pPr lvl="1">
              <a:buFont typeface="Wingdings" pitchFamily="2" charset="2"/>
              <a:buChar char="Ø"/>
            </a:pPr>
            <a:r>
              <a:rPr lang="en-US" sz="2200" dirty="0"/>
              <a:t>Hypoglycemia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Arthur B. Marshak</a:t>
            </a:r>
          </a:p>
        </p:txBody>
      </p:sp>
      <p:sp>
        <p:nvSpPr>
          <p:cNvPr id="48130" name="Rectangle 2"/>
          <p:cNvSpPr>
            <a:spLocks noGrp="1" noChangeArrowheads="1"/>
          </p:cNvSpPr>
          <p:nvPr>
            <p:ph type="title"/>
          </p:nvPr>
        </p:nvSpPr>
        <p:spPr/>
        <p:txBody>
          <a:bodyPr/>
          <a:lstStyle/>
          <a:p>
            <a:r>
              <a:rPr lang="en-US"/>
              <a:t>APPENDIX II</a:t>
            </a:r>
            <a:br>
              <a:rPr lang="en-US"/>
            </a:br>
            <a:r>
              <a:rPr lang="en-US"/>
              <a:t> Causes for Inappropriate Growth</a:t>
            </a:r>
          </a:p>
        </p:txBody>
      </p:sp>
      <p:sp>
        <p:nvSpPr>
          <p:cNvPr id="48131" name="Rectangle 3"/>
          <p:cNvSpPr>
            <a:spLocks noGrp="1" noChangeArrowheads="1"/>
          </p:cNvSpPr>
          <p:nvPr>
            <p:ph type="body" sz="half" idx="1"/>
          </p:nvPr>
        </p:nvSpPr>
        <p:spPr>
          <a:xfrm>
            <a:off x="457200" y="2362200"/>
            <a:ext cx="4076700" cy="3733800"/>
          </a:xfrm>
        </p:spPr>
        <p:txBody>
          <a:bodyPr/>
          <a:lstStyle/>
          <a:p>
            <a:r>
              <a:rPr lang="en-US" dirty="0"/>
              <a:t>LGA:</a:t>
            </a:r>
          </a:p>
          <a:p>
            <a:pPr lvl="1">
              <a:buFont typeface="Wingdings" pitchFamily="2" charset="2"/>
              <a:buChar char="Ø"/>
            </a:pPr>
            <a:r>
              <a:rPr lang="en-US" dirty="0"/>
              <a:t>Genetic predisposition</a:t>
            </a:r>
          </a:p>
          <a:p>
            <a:pPr lvl="1">
              <a:buFont typeface="Wingdings" pitchFamily="2" charset="2"/>
              <a:buChar char="Ø"/>
            </a:pPr>
            <a:r>
              <a:rPr lang="en-US" dirty="0"/>
              <a:t>Diabetic mother</a:t>
            </a:r>
          </a:p>
        </p:txBody>
      </p:sp>
      <p:sp>
        <p:nvSpPr>
          <p:cNvPr id="48132" name="Rectangle 4"/>
          <p:cNvSpPr>
            <a:spLocks noGrp="1" noChangeArrowheads="1"/>
          </p:cNvSpPr>
          <p:nvPr>
            <p:ph type="body" sz="half" idx="2"/>
          </p:nvPr>
        </p:nvSpPr>
        <p:spPr>
          <a:xfrm>
            <a:off x="4686300" y="2362200"/>
            <a:ext cx="4076700" cy="3733800"/>
          </a:xfrm>
        </p:spPr>
        <p:txBody>
          <a:bodyPr/>
          <a:lstStyle/>
          <a:p>
            <a:r>
              <a:rPr lang="en-US" dirty="0"/>
              <a:t>Outcomes for LGA:</a:t>
            </a:r>
          </a:p>
          <a:p>
            <a:pPr lvl="1">
              <a:buFont typeface="Wingdings" pitchFamily="2" charset="2"/>
              <a:buChar char="Ø"/>
            </a:pPr>
            <a:r>
              <a:rPr lang="en-US" dirty="0"/>
              <a:t>Birth trauma</a:t>
            </a:r>
          </a:p>
          <a:p>
            <a:pPr lvl="1">
              <a:buFont typeface="Wingdings" pitchFamily="2" charset="2"/>
              <a:buChar char="Ø"/>
            </a:pPr>
            <a:r>
              <a:rPr lang="en-US" dirty="0"/>
              <a:t>Hypoglycemia</a:t>
            </a:r>
          </a:p>
          <a:p>
            <a:pPr lvl="1">
              <a:buFont typeface="Wingdings" pitchFamily="2" charset="2"/>
              <a:buChar char="Ø"/>
            </a:pPr>
            <a:r>
              <a:rPr lang="en-US" dirty="0"/>
              <a:t>Hypocalcaemia</a:t>
            </a:r>
          </a:p>
          <a:p>
            <a:pPr lvl="1">
              <a:buFont typeface="Wingdings" pitchFamily="2" charset="2"/>
              <a:buChar char="Ø"/>
            </a:pPr>
            <a:r>
              <a:rPr lang="en-US" dirty="0" err="1"/>
              <a:t>Hyperbilirubinemia</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Arthur B. Marshak</a:t>
            </a:r>
          </a:p>
        </p:txBody>
      </p:sp>
      <p:graphicFrame>
        <p:nvGraphicFramePr>
          <p:cNvPr id="45059" name="Object 3"/>
          <p:cNvGraphicFramePr>
            <a:graphicFrameLocks noChangeAspect="1"/>
          </p:cNvGraphicFramePr>
          <p:nvPr/>
        </p:nvGraphicFramePr>
        <p:xfrm>
          <a:off x="2335213" y="609600"/>
          <a:ext cx="4714875" cy="5715000"/>
        </p:xfrm>
        <a:graphic>
          <a:graphicData uri="http://schemas.openxmlformats.org/presentationml/2006/ole">
            <p:oleObj spid="_x0000_s45059" name="Photo Editor Photo" r:id="rId3" imgW="7315834" imgH="9754445" progId="">
              <p:embed/>
            </p:oleObj>
          </a:graphicData>
        </a:graphic>
      </p:graphicFrame>
      <p:sp>
        <p:nvSpPr>
          <p:cNvPr id="45060" name="Text Box 4"/>
          <p:cNvSpPr txBox="1">
            <a:spLocks noChangeArrowheads="1"/>
          </p:cNvSpPr>
          <p:nvPr/>
        </p:nvSpPr>
        <p:spPr bwMode="auto">
          <a:xfrm>
            <a:off x="762000" y="1557338"/>
            <a:ext cx="533400" cy="3743325"/>
          </a:xfrm>
          <a:prstGeom prst="rect">
            <a:avLst/>
          </a:prstGeom>
          <a:noFill/>
          <a:ln w="9525">
            <a:noFill/>
            <a:miter lim="800000"/>
            <a:headEnd/>
            <a:tailEnd/>
          </a:ln>
          <a:effectLst/>
        </p:spPr>
        <p:txBody>
          <a:bodyPr>
            <a:spAutoFit/>
          </a:bodyPr>
          <a:lstStyle/>
          <a:p>
            <a:pPr>
              <a:spcBef>
                <a:spcPct val="50000"/>
              </a:spcBef>
            </a:pPr>
            <a:r>
              <a:rPr lang="en-US"/>
              <a:t>T</a:t>
            </a:r>
          </a:p>
          <a:p>
            <a:pPr>
              <a:spcBef>
                <a:spcPct val="50000"/>
              </a:spcBef>
            </a:pPr>
            <a:r>
              <a:rPr lang="en-US"/>
              <a:t>H</a:t>
            </a:r>
          </a:p>
          <a:p>
            <a:pPr>
              <a:spcBef>
                <a:spcPct val="50000"/>
              </a:spcBef>
            </a:pPr>
            <a:r>
              <a:rPr lang="en-US"/>
              <a:t>E</a:t>
            </a:r>
          </a:p>
          <a:p>
            <a:pPr>
              <a:spcBef>
                <a:spcPct val="50000"/>
              </a:spcBef>
            </a:pPr>
            <a:endParaRPr lang="en-US"/>
          </a:p>
          <a:p>
            <a:pPr>
              <a:spcBef>
                <a:spcPct val="50000"/>
              </a:spcBef>
            </a:pPr>
            <a:r>
              <a:rPr lang="en-US"/>
              <a:t>E</a:t>
            </a:r>
          </a:p>
          <a:p>
            <a:pPr>
              <a:spcBef>
                <a:spcPct val="50000"/>
              </a:spcBef>
            </a:pPr>
            <a:r>
              <a:rPr lang="en-US"/>
              <a:t>N</a:t>
            </a:r>
          </a:p>
          <a:p>
            <a:pPr>
              <a:spcBef>
                <a:spcPct val="50000"/>
              </a:spcBef>
            </a:pPr>
            <a:r>
              <a:rPr lang="en-US"/>
              <a:t>D</a:t>
            </a:r>
          </a:p>
        </p:txBody>
      </p:sp>
      <p:sp>
        <p:nvSpPr>
          <p:cNvPr id="45061" name="Text Box 5"/>
          <p:cNvSpPr txBox="1">
            <a:spLocks noChangeArrowheads="1"/>
          </p:cNvSpPr>
          <p:nvPr/>
        </p:nvSpPr>
        <p:spPr bwMode="auto">
          <a:xfrm>
            <a:off x="7848600" y="609600"/>
            <a:ext cx="762000" cy="5581650"/>
          </a:xfrm>
          <a:prstGeom prst="rect">
            <a:avLst/>
          </a:prstGeom>
          <a:noFill/>
          <a:ln w="9525">
            <a:noFill/>
            <a:miter lim="800000"/>
            <a:headEnd/>
            <a:tailEnd/>
          </a:ln>
          <a:effectLst/>
        </p:spPr>
        <p:txBody>
          <a:bodyPr>
            <a:spAutoFit/>
          </a:bodyPr>
          <a:lstStyle/>
          <a:p>
            <a:pPr>
              <a:spcBef>
                <a:spcPct val="50000"/>
              </a:spcBef>
            </a:pPr>
            <a:r>
              <a:rPr lang="en-US" sz="1900"/>
              <a:t>T</a:t>
            </a:r>
          </a:p>
          <a:p>
            <a:pPr>
              <a:spcBef>
                <a:spcPct val="50000"/>
              </a:spcBef>
            </a:pPr>
            <a:r>
              <a:rPr lang="en-US" sz="1900"/>
              <a:t>H</a:t>
            </a:r>
          </a:p>
          <a:p>
            <a:pPr>
              <a:spcBef>
                <a:spcPct val="50000"/>
              </a:spcBef>
            </a:pPr>
            <a:r>
              <a:rPr lang="en-US" sz="1900"/>
              <a:t>E</a:t>
            </a:r>
          </a:p>
          <a:p>
            <a:pPr>
              <a:spcBef>
                <a:spcPct val="50000"/>
              </a:spcBef>
            </a:pPr>
            <a:endParaRPr lang="en-US" sz="1900"/>
          </a:p>
          <a:p>
            <a:pPr>
              <a:spcBef>
                <a:spcPct val="50000"/>
              </a:spcBef>
            </a:pPr>
            <a:r>
              <a:rPr lang="en-US" sz="1900"/>
              <a:t>B</a:t>
            </a:r>
          </a:p>
          <a:p>
            <a:pPr>
              <a:spcBef>
                <a:spcPct val="50000"/>
              </a:spcBef>
            </a:pPr>
            <a:r>
              <a:rPr lang="en-US" sz="1900"/>
              <a:t>E</a:t>
            </a:r>
          </a:p>
          <a:p>
            <a:pPr>
              <a:spcBef>
                <a:spcPct val="50000"/>
              </a:spcBef>
            </a:pPr>
            <a:r>
              <a:rPr lang="en-US" sz="1900"/>
              <a:t>G</a:t>
            </a:r>
          </a:p>
          <a:p>
            <a:pPr>
              <a:spcBef>
                <a:spcPct val="50000"/>
              </a:spcBef>
            </a:pPr>
            <a:r>
              <a:rPr lang="en-US" sz="1900"/>
              <a:t>I</a:t>
            </a:r>
          </a:p>
          <a:p>
            <a:pPr>
              <a:spcBef>
                <a:spcPct val="50000"/>
              </a:spcBef>
            </a:pPr>
            <a:r>
              <a:rPr lang="en-US" sz="1900"/>
              <a:t>N</a:t>
            </a:r>
          </a:p>
          <a:p>
            <a:pPr>
              <a:spcBef>
                <a:spcPct val="50000"/>
              </a:spcBef>
            </a:pPr>
            <a:r>
              <a:rPr lang="en-US" sz="1900"/>
              <a:t>N</a:t>
            </a:r>
          </a:p>
          <a:p>
            <a:pPr>
              <a:spcBef>
                <a:spcPct val="50000"/>
              </a:spcBef>
            </a:pPr>
            <a:r>
              <a:rPr lang="en-US" sz="1900"/>
              <a:t>I</a:t>
            </a:r>
          </a:p>
          <a:p>
            <a:pPr>
              <a:spcBef>
                <a:spcPct val="50000"/>
              </a:spcBef>
            </a:pPr>
            <a:r>
              <a:rPr lang="en-US" sz="1900"/>
              <a:t>N</a:t>
            </a:r>
          </a:p>
          <a:p>
            <a:pPr>
              <a:spcBef>
                <a:spcPct val="50000"/>
              </a:spcBef>
            </a:pPr>
            <a:r>
              <a:rPr lang="en-US" sz="1900"/>
              <a:t>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09600" y="609600"/>
            <a:ext cx="8077200" cy="1752600"/>
          </a:xfrm>
        </p:spPr>
        <p:txBody>
          <a:bodyPr/>
          <a:lstStyle/>
          <a:p>
            <a:r>
              <a:rPr lang="en-US" sz="4800"/>
              <a:t>ThermoRegulation and the Neonate</a:t>
            </a:r>
          </a:p>
        </p:txBody>
      </p:sp>
      <p:sp>
        <p:nvSpPr>
          <p:cNvPr id="51203" name="Rectangle 3"/>
          <p:cNvSpPr>
            <a:spLocks noGrp="1" noChangeArrowheads="1"/>
          </p:cNvSpPr>
          <p:nvPr>
            <p:ph type="subTitle" idx="1"/>
          </p:nvPr>
        </p:nvSpPr>
        <p:spPr/>
        <p:txBody>
          <a:bodyPr/>
          <a:lstStyle/>
          <a:p>
            <a:r>
              <a:rPr lang="en-US" sz="3600"/>
              <a:t>Heat Loss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Arthur B. Marshak</a:t>
            </a:r>
          </a:p>
        </p:txBody>
      </p:sp>
      <p:pic>
        <p:nvPicPr>
          <p:cNvPr id="52226" name="Picture 2" descr="Copy of Radiant-heat losstext"/>
          <p:cNvPicPr>
            <a:picLocks noChangeAspect="1" noChangeArrowheads="1"/>
          </p:cNvPicPr>
          <p:nvPr/>
        </p:nvPicPr>
        <p:blipFill>
          <a:blip r:embed="rId2" cstate="print"/>
          <a:srcRect/>
          <a:stretch>
            <a:fillRect/>
          </a:stretch>
        </p:blipFill>
        <p:spPr bwMode="auto">
          <a:xfrm>
            <a:off x="457200" y="609600"/>
            <a:ext cx="8077200" cy="48958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Arthur B. Marshak</a:t>
            </a:r>
          </a:p>
        </p:txBody>
      </p:sp>
      <p:pic>
        <p:nvPicPr>
          <p:cNvPr id="53250" name="Picture 2" descr="Copy of Convect-heat losstext"/>
          <p:cNvPicPr>
            <a:picLocks noChangeAspect="1" noChangeArrowheads="1"/>
          </p:cNvPicPr>
          <p:nvPr/>
        </p:nvPicPr>
        <p:blipFill>
          <a:blip r:embed="rId2" cstate="print"/>
          <a:srcRect/>
          <a:stretch>
            <a:fillRect/>
          </a:stretch>
        </p:blipFill>
        <p:spPr bwMode="auto">
          <a:xfrm>
            <a:off x="381000" y="609600"/>
            <a:ext cx="8458200" cy="507206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t>Arthur B. Marshak</a:t>
            </a:r>
          </a:p>
        </p:txBody>
      </p:sp>
      <p:pic>
        <p:nvPicPr>
          <p:cNvPr id="54274" name="Picture 2" descr="Copy of Evapoative-heat losstext"/>
          <p:cNvPicPr>
            <a:picLocks noChangeAspect="1" noChangeArrowheads="1"/>
          </p:cNvPicPr>
          <p:nvPr/>
        </p:nvPicPr>
        <p:blipFill>
          <a:blip r:embed="rId2" cstate="print"/>
          <a:srcRect/>
          <a:stretch>
            <a:fillRect/>
          </a:stretch>
        </p:blipFill>
        <p:spPr bwMode="auto">
          <a:xfrm>
            <a:off x="381000" y="457200"/>
            <a:ext cx="8382000" cy="510063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Arthur B. Marshak</a:t>
            </a:r>
          </a:p>
        </p:txBody>
      </p:sp>
      <p:pic>
        <p:nvPicPr>
          <p:cNvPr id="55299" name="Picture 3" descr="wuhs-neonatal"/>
          <p:cNvPicPr>
            <a:picLocks noChangeAspect="1" noChangeArrowheads="1"/>
          </p:cNvPicPr>
          <p:nvPr/>
        </p:nvPicPr>
        <p:blipFill>
          <a:blip r:embed="rId2" cstate="print"/>
          <a:srcRect l="14444" r="28413" b="13225"/>
          <a:stretch>
            <a:fillRect/>
          </a:stretch>
        </p:blipFill>
        <p:spPr bwMode="auto">
          <a:xfrm>
            <a:off x="1435100" y="381000"/>
            <a:ext cx="5118100" cy="617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9218" name="Rectangle 1026"/>
          <p:cNvSpPr>
            <a:spLocks noGrp="1" noChangeArrowheads="1"/>
          </p:cNvSpPr>
          <p:nvPr>
            <p:ph type="title"/>
          </p:nvPr>
        </p:nvSpPr>
        <p:spPr/>
        <p:txBody>
          <a:bodyPr/>
          <a:lstStyle/>
          <a:p>
            <a:r>
              <a:rPr lang="en-US"/>
              <a:t>Infant Mortality</a:t>
            </a:r>
          </a:p>
        </p:txBody>
      </p:sp>
      <p:sp>
        <p:nvSpPr>
          <p:cNvPr id="9219" name="Rectangle 1027"/>
          <p:cNvSpPr>
            <a:spLocks noGrp="1" noChangeArrowheads="1"/>
          </p:cNvSpPr>
          <p:nvPr>
            <p:ph type="body" idx="1"/>
          </p:nvPr>
        </p:nvSpPr>
        <p:spPr/>
        <p:txBody>
          <a:bodyPr/>
          <a:lstStyle/>
          <a:p>
            <a:pPr marL="609600" indent="-609600"/>
            <a:r>
              <a:rPr lang="en-US"/>
              <a:t>3 Leading causes of infant death:</a:t>
            </a:r>
          </a:p>
          <a:p>
            <a:pPr marL="609600" indent="-609600"/>
            <a:endParaRPr lang="en-US"/>
          </a:p>
          <a:p>
            <a:pPr marL="990600" lvl="1" indent="-533400">
              <a:buFont typeface="CommonBullets" pitchFamily="34" charset="2"/>
              <a:buAutoNum type="arabicPeriod"/>
            </a:pPr>
            <a:r>
              <a:rPr lang="en-US"/>
              <a:t>Congenital abnormalities</a:t>
            </a:r>
          </a:p>
          <a:p>
            <a:pPr marL="990600" lvl="1" indent="-533400">
              <a:buFont typeface="CommonBullets" pitchFamily="34" charset="2"/>
              <a:buAutoNum type="arabicPeriod"/>
            </a:pPr>
            <a:r>
              <a:rPr lang="en-US"/>
              <a:t>Pre-maturity and low birth weight</a:t>
            </a:r>
          </a:p>
          <a:p>
            <a:pPr marL="990600" lvl="1" indent="-533400">
              <a:buFont typeface="CommonBullets" pitchFamily="34" charset="2"/>
              <a:buAutoNum type="arabicPeriod"/>
            </a:pPr>
            <a:r>
              <a:rPr lang="en-US"/>
              <a:t>Sudden Infant Death Syndrome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Arthur B. Marshak</a:t>
            </a:r>
          </a:p>
        </p:txBody>
      </p:sp>
      <p:sp>
        <p:nvSpPr>
          <p:cNvPr id="10242" name="Rectangle 2"/>
          <p:cNvSpPr>
            <a:spLocks noGrp="1" noChangeArrowheads="1"/>
          </p:cNvSpPr>
          <p:nvPr>
            <p:ph type="title"/>
          </p:nvPr>
        </p:nvSpPr>
        <p:spPr/>
        <p:txBody>
          <a:bodyPr/>
          <a:lstStyle/>
          <a:p>
            <a:r>
              <a:rPr lang="en-US"/>
              <a:t>Infant Mortality</a:t>
            </a:r>
          </a:p>
        </p:txBody>
      </p:sp>
      <p:sp>
        <p:nvSpPr>
          <p:cNvPr id="10243" name="Rectangle 3"/>
          <p:cNvSpPr>
            <a:spLocks noGrp="1" noChangeArrowheads="1"/>
          </p:cNvSpPr>
          <p:nvPr>
            <p:ph type="body" sz="half" idx="1"/>
          </p:nvPr>
        </p:nvSpPr>
        <p:spPr/>
        <p:txBody>
          <a:bodyPr/>
          <a:lstStyle/>
          <a:p>
            <a:pPr marL="533400" indent="-533400">
              <a:lnSpc>
                <a:spcPct val="90000"/>
              </a:lnSpc>
            </a:pPr>
            <a:r>
              <a:rPr lang="en-US"/>
              <a:t>Differs among Races</a:t>
            </a:r>
          </a:p>
          <a:p>
            <a:pPr marL="914400" lvl="1" indent="-457200">
              <a:lnSpc>
                <a:spcPct val="90000"/>
              </a:lnSpc>
              <a:buFont typeface="CommonBullets" pitchFamily="34" charset="2"/>
              <a:buNone/>
            </a:pPr>
            <a:r>
              <a:rPr lang="en-US"/>
              <a:t>Increasing order</a:t>
            </a:r>
          </a:p>
          <a:p>
            <a:pPr marL="914400" lvl="1" indent="-457200">
              <a:lnSpc>
                <a:spcPct val="90000"/>
              </a:lnSpc>
            </a:pPr>
            <a:endParaRPr lang="en-US"/>
          </a:p>
          <a:p>
            <a:pPr marL="914400" lvl="1" indent="-457200">
              <a:lnSpc>
                <a:spcPct val="90000"/>
              </a:lnSpc>
              <a:buFont typeface="CommonBullets" pitchFamily="34" charset="2"/>
              <a:buAutoNum type="arabicPeriod"/>
            </a:pPr>
            <a:r>
              <a:rPr lang="en-US"/>
              <a:t>Asian &amp; Pacific Islanders</a:t>
            </a:r>
          </a:p>
          <a:p>
            <a:pPr marL="914400" lvl="1" indent="-457200">
              <a:lnSpc>
                <a:spcPct val="90000"/>
              </a:lnSpc>
              <a:buFont typeface="CommonBullets" pitchFamily="34" charset="2"/>
              <a:buAutoNum type="arabicPeriod"/>
            </a:pPr>
            <a:r>
              <a:rPr lang="en-US"/>
              <a:t>Mexicans</a:t>
            </a:r>
          </a:p>
          <a:p>
            <a:pPr marL="914400" lvl="1" indent="-457200">
              <a:lnSpc>
                <a:spcPct val="90000"/>
              </a:lnSpc>
              <a:buFont typeface="CommonBullets" pitchFamily="34" charset="2"/>
              <a:buAutoNum type="arabicPeriod"/>
            </a:pPr>
            <a:r>
              <a:rPr lang="en-US"/>
              <a:t>Caucasians</a:t>
            </a:r>
          </a:p>
          <a:p>
            <a:pPr marL="914400" lvl="1" indent="-457200">
              <a:lnSpc>
                <a:spcPct val="90000"/>
              </a:lnSpc>
              <a:buFont typeface="CommonBullets" pitchFamily="34" charset="2"/>
              <a:buAutoNum type="arabicPeriod"/>
            </a:pPr>
            <a:r>
              <a:rPr lang="en-US"/>
              <a:t>Puerto Ricans</a:t>
            </a:r>
          </a:p>
          <a:p>
            <a:pPr marL="914400" lvl="1" indent="-457200">
              <a:lnSpc>
                <a:spcPct val="90000"/>
              </a:lnSpc>
              <a:buFont typeface="CommonBullets" pitchFamily="34" charset="2"/>
              <a:buAutoNum type="arabicPeriod"/>
            </a:pPr>
            <a:r>
              <a:rPr lang="en-US"/>
              <a:t>American Indians</a:t>
            </a:r>
          </a:p>
          <a:p>
            <a:pPr marL="914400" lvl="1" indent="-457200">
              <a:lnSpc>
                <a:spcPct val="90000"/>
              </a:lnSpc>
              <a:buFont typeface="CommonBullets" pitchFamily="34" charset="2"/>
              <a:buAutoNum type="arabicPeriod"/>
            </a:pPr>
            <a:r>
              <a:rPr lang="en-US"/>
              <a:t>African-Americans</a:t>
            </a:r>
          </a:p>
          <a:p>
            <a:pPr marL="914400" lvl="1" indent="-457200">
              <a:lnSpc>
                <a:spcPct val="90000"/>
              </a:lnSpc>
            </a:pPr>
            <a:endParaRPr lang="en-US"/>
          </a:p>
        </p:txBody>
      </p:sp>
      <p:sp>
        <p:nvSpPr>
          <p:cNvPr id="10244" name="Rectangle 4"/>
          <p:cNvSpPr>
            <a:spLocks noGrp="1" noChangeArrowheads="1"/>
          </p:cNvSpPr>
          <p:nvPr>
            <p:ph type="body" sz="half" idx="2"/>
          </p:nvPr>
        </p:nvSpPr>
        <p:spPr/>
        <p:txBody>
          <a:bodyPr/>
          <a:lstStyle/>
          <a:p>
            <a:pPr marL="533400" indent="-533400">
              <a:lnSpc>
                <a:spcPct val="90000"/>
              </a:lnSpc>
            </a:pPr>
            <a:r>
              <a:rPr lang="en-US"/>
              <a:t>Predisposing factors</a:t>
            </a:r>
          </a:p>
          <a:p>
            <a:pPr marL="533400" indent="-533400">
              <a:lnSpc>
                <a:spcPct val="90000"/>
              </a:lnSpc>
              <a:buFont typeface="Wingdings" pitchFamily="2" charset="2"/>
              <a:buNone/>
            </a:pPr>
            <a:endParaRPr lang="en-US"/>
          </a:p>
          <a:p>
            <a:pPr marL="914400" lvl="1" indent="-457200">
              <a:lnSpc>
                <a:spcPct val="90000"/>
              </a:lnSpc>
              <a:buFont typeface="CommonBullets" pitchFamily="34" charset="2"/>
              <a:buAutoNum type="arabicPeriod"/>
            </a:pPr>
            <a:r>
              <a:rPr lang="en-US" sz="2000"/>
              <a:t>Prenatal care only after 1</a:t>
            </a:r>
            <a:r>
              <a:rPr lang="en-US" sz="2000" baseline="30000"/>
              <a:t>st</a:t>
            </a:r>
            <a:r>
              <a:rPr lang="en-US" sz="2000"/>
              <a:t> Trimester</a:t>
            </a:r>
          </a:p>
          <a:p>
            <a:pPr marL="914400" lvl="1" indent="-457200">
              <a:lnSpc>
                <a:spcPct val="90000"/>
              </a:lnSpc>
              <a:buFont typeface="CommonBullets" pitchFamily="34" charset="2"/>
              <a:buAutoNum type="arabicPeriod"/>
            </a:pPr>
            <a:r>
              <a:rPr lang="en-US" sz="2000"/>
              <a:t>Teenagers and &gt;40 y/o</a:t>
            </a:r>
          </a:p>
          <a:p>
            <a:pPr marL="914400" lvl="1" indent="-457200">
              <a:lnSpc>
                <a:spcPct val="90000"/>
              </a:lnSpc>
              <a:buFont typeface="CommonBullets" pitchFamily="34" charset="2"/>
              <a:buAutoNum type="arabicPeriod"/>
            </a:pPr>
            <a:r>
              <a:rPr lang="en-US" sz="2000"/>
              <a:t>Unmarried</a:t>
            </a:r>
          </a:p>
          <a:p>
            <a:pPr marL="914400" lvl="1" indent="-457200">
              <a:lnSpc>
                <a:spcPct val="90000"/>
              </a:lnSpc>
              <a:buFont typeface="CommonBullets" pitchFamily="34" charset="2"/>
              <a:buAutoNum type="arabicPeriod"/>
            </a:pPr>
            <a:r>
              <a:rPr lang="en-US" sz="2000"/>
              <a:t>HS not completed</a:t>
            </a:r>
          </a:p>
          <a:p>
            <a:pPr marL="914400" lvl="1" indent="-457200">
              <a:lnSpc>
                <a:spcPct val="90000"/>
              </a:lnSpc>
              <a:buFont typeface="CommonBullets" pitchFamily="34" charset="2"/>
              <a:buAutoNum type="arabicPeriod"/>
            </a:pPr>
            <a:r>
              <a:rPr lang="en-US" sz="2000"/>
              <a:t>Smoker during pregnancy</a:t>
            </a:r>
          </a:p>
          <a:p>
            <a:pPr marL="914400" lvl="1" indent="-457200">
              <a:lnSpc>
                <a:spcPct val="90000"/>
              </a:lnSpc>
              <a:buFont typeface="CommonBullets" pitchFamily="34" charset="2"/>
              <a:buAutoNum type="arabicPeriod"/>
            </a:pPr>
            <a:r>
              <a:rPr lang="en-US" sz="2000"/>
              <a:t>Multiple births</a:t>
            </a:r>
          </a:p>
          <a:p>
            <a:pPr marL="914400" lvl="1" indent="-457200">
              <a:lnSpc>
                <a:spcPct val="90000"/>
              </a:lnSpc>
              <a:buFont typeface="CommonBullets" pitchFamily="34" charset="2"/>
              <a:buAutoNum type="arabicPeriod"/>
            </a:pPr>
            <a:r>
              <a:rPr lang="en-US" sz="2000"/>
              <a:t>Pre-term infant</a:t>
            </a:r>
          </a:p>
          <a:p>
            <a:pPr marL="914400" lvl="1" indent="-457200">
              <a:lnSpc>
                <a:spcPct val="90000"/>
              </a:lnSpc>
              <a:buFont typeface="CommonBullets" pitchFamily="34" charset="2"/>
              <a:buAutoNum type="arabicPeriod"/>
            </a:pPr>
            <a:r>
              <a:rPr lang="en-US" sz="2000"/>
              <a:t>Low birth weight</a:t>
            </a:r>
          </a:p>
        </p:txBody>
      </p:sp>
      <p:sp>
        <p:nvSpPr>
          <p:cNvPr id="10246" name="Line 6"/>
          <p:cNvSpPr>
            <a:spLocks noChangeShapeType="1"/>
          </p:cNvSpPr>
          <p:nvPr/>
        </p:nvSpPr>
        <p:spPr bwMode="auto">
          <a:xfrm>
            <a:off x="4191000" y="3276600"/>
            <a:ext cx="0" cy="2514600"/>
          </a:xfrm>
          <a:prstGeom prst="line">
            <a:avLst/>
          </a:prstGeom>
          <a:noFill/>
          <a:ln w="63500">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1266" name="Rectangle 2"/>
          <p:cNvSpPr>
            <a:spLocks noGrp="1" noChangeArrowheads="1"/>
          </p:cNvSpPr>
          <p:nvPr>
            <p:ph type="title"/>
          </p:nvPr>
        </p:nvSpPr>
        <p:spPr/>
        <p:txBody>
          <a:bodyPr/>
          <a:lstStyle/>
          <a:p>
            <a:r>
              <a:rPr lang="en-US"/>
              <a:t>Toxic Habits during Pregnancy</a:t>
            </a:r>
          </a:p>
        </p:txBody>
      </p:sp>
      <p:sp>
        <p:nvSpPr>
          <p:cNvPr id="11267" name="Rectangle 3"/>
          <p:cNvSpPr>
            <a:spLocks noGrp="1" noChangeArrowheads="1"/>
          </p:cNvSpPr>
          <p:nvPr>
            <p:ph type="body" idx="1"/>
          </p:nvPr>
        </p:nvSpPr>
        <p:spPr/>
        <p:txBody>
          <a:bodyPr/>
          <a:lstStyle/>
          <a:p>
            <a:pPr marL="609600" indent="-609600"/>
            <a:r>
              <a:rPr lang="en-US"/>
              <a:t>Maternal habits should be assessed early in pregnancy.</a:t>
            </a:r>
          </a:p>
          <a:p>
            <a:pPr marL="609600" indent="-609600"/>
            <a:r>
              <a:rPr lang="en-US"/>
              <a:t>Substance abuse found in ~10%.</a:t>
            </a:r>
          </a:p>
          <a:p>
            <a:pPr marL="609600" indent="-609600"/>
            <a:r>
              <a:rPr lang="en-US"/>
              <a:t>Most frequent:</a:t>
            </a:r>
          </a:p>
          <a:p>
            <a:pPr marL="990600" lvl="1" indent="-533400">
              <a:buFont typeface="CommonBullets" pitchFamily="34" charset="2"/>
              <a:buAutoNum type="arabicPeriod"/>
            </a:pPr>
            <a:r>
              <a:rPr lang="en-US"/>
              <a:t>Alcohol</a:t>
            </a:r>
          </a:p>
          <a:p>
            <a:pPr marL="990600" lvl="1" indent="-533400">
              <a:buFont typeface="CommonBullets" pitchFamily="34" charset="2"/>
              <a:buAutoNum type="arabicPeriod"/>
            </a:pPr>
            <a:r>
              <a:rPr lang="en-US"/>
              <a:t>Cigarette smoking</a:t>
            </a:r>
          </a:p>
          <a:p>
            <a:pPr marL="990600" lvl="1" indent="-533400">
              <a:buFont typeface="CommonBullets" pitchFamily="34" charset="2"/>
              <a:buAutoNum type="arabicPeriod"/>
            </a:pPr>
            <a:r>
              <a:rPr lang="en-US"/>
              <a:t>Cocaine</a:t>
            </a:r>
          </a:p>
          <a:p>
            <a:pPr marL="990600" lvl="1" indent="-53340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Arthur B. Marshak</a:t>
            </a:r>
          </a:p>
        </p:txBody>
      </p:sp>
      <p:sp>
        <p:nvSpPr>
          <p:cNvPr id="12290" name="Rectangle 2"/>
          <p:cNvSpPr>
            <a:spLocks noGrp="1" noChangeArrowheads="1"/>
          </p:cNvSpPr>
          <p:nvPr>
            <p:ph type="title"/>
          </p:nvPr>
        </p:nvSpPr>
        <p:spPr/>
        <p:txBody>
          <a:bodyPr/>
          <a:lstStyle/>
          <a:p>
            <a:r>
              <a:rPr lang="en-US"/>
              <a:t>Alcohol abuse in pregnancy</a:t>
            </a:r>
          </a:p>
        </p:txBody>
      </p:sp>
      <p:sp>
        <p:nvSpPr>
          <p:cNvPr id="12291" name="Rectangle 3"/>
          <p:cNvSpPr>
            <a:spLocks noGrp="1" noChangeArrowheads="1"/>
          </p:cNvSpPr>
          <p:nvPr>
            <p:ph type="body" idx="1"/>
          </p:nvPr>
        </p:nvSpPr>
        <p:spPr/>
        <p:txBody>
          <a:bodyPr/>
          <a:lstStyle/>
          <a:p>
            <a:r>
              <a:rPr lang="en-US" dirty="0"/>
              <a:t>Potent </a:t>
            </a:r>
            <a:r>
              <a:rPr lang="en-US" dirty="0" err="1"/>
              <a:t>teratogen</a:t>
            </a:r>
            <a:endParaRPr lang="en-US" dirty="0"/>
          </a:p>
          <a:p>
            <a:r>
              <a:rPr lang="en-US" dirty="0"/>
              <a:t>Fetal alcohol syndrome – 1973</a:t>
            </a:r>
          </a:p>
          <a:p>
            <a:pPr lvl="1">
              <a:buFont typeface="Wingdings" pitchFamily="2" charset="2"/>
              <a:buChar char="§"/>
            </a:pPr>
            <a:r>
              <a:rPr lang="en-US" dirty="0"/>
              <a:t>Usually seen when 4-6 drinks/day consumed</a:t>
            </a:r>
          </a:p>
          <a:p>
            <a:pPr lvl="1">
              <a:buFont typeface="Wingdings" pitchFamily="2" charset="2"/>
              <a:buChar char="§"/>
            </a:pPr>
            <a:r>
              <a:rPr lang="en-US" dirty="0"/>
              <a:t>Characterized by:</a:t>
            </a:r>
          </a:p>
          <a:p>
            <a:pPr lvl="2">
              <a:buFont typeface="Wingdings" pitchFamily="2" charset="2"/>
              <a:buChar char="Ø"/>
            </a:pPr>
            <a:r>
              <a:rPr lang="en-US" dirty="0"/>
              <a:t>Mental retardation</a:t>
            </a:r>
          </a:p>
          <a:p>
            <a:pPr lvl="2">
              <a:buFont typeface="Wingdings" pitchFamily="2" charset="2"/>
              <a:buChar char="Ø"/>
            </a:pPr>
            <a:r>
              <a:rPr lang="en-US" dirty="0"/>
              <a:t>Pre and post-natal growth restriction</a:t>
            </a:r>
          </a:p>
          <a:p>
            <a:pPr lvl="2">
              <a:buFont typeface="Wingdings" pitchFamily="2" charset="2"/>
              <a:buChar char="Ø"/>
            </a:pPr>
            <a:r>
              <a:rPr lang="en-US" dirty="0"/>
              <a:t>Brain, cardiac, spinal and craniofacial anomalies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Arthur B. Marshak</a:t>
            </a:r>
          </a:p>
        </p:txBody>
      </p:sp>
      <p:sp>
        <p:nvSpPr>
          <p:cNvPr id="13314" name="Rectangle 2"/>
          <p:cNvSpPr>
            <a:spLocks noGrp="1" noChangeArrowheads="1"/>
          </p:cNvSpPr>
          <p:nvPr>
            <p:ph type="title"/>
          </p:nvPr>
        </p:nvSpPr>
        <p:spPr>
          <a:xfrm>
            <a:off x="381000" y="76200"/>
            <a:ext cx="8382000" cy="1143000"/>
          </a:xfrm>
        </p:spPr>
        <p:txBody>
          <a:bodyPr/>
          <a:lstStyle/>
          <a:p>
            <a:r>
              <a:rPr lang="en-US"/>
              <a:t>Fetal alcohol syndrome</a:t>
            </a:r>
          </a:p>
        </p:txBody>
      </p:sp>
      <p:pic>
        <p:nvPicPr>
          <p:cNvPr id="13317" name="Picture 5" descr="Fetal Alcohol Syndrome 2"/>
          <p:cNvPicPr>
            <a:picLocks noChangeAspect="1" noChangeArrowheads="1"/>
          </p:cNvPicPr>
          <p:nvPr/>
        </p:nvPicPr>
        <p:blipFill>
          <a:blip r:embed="rId2" cstate="print"/>
          <a:srcRect/>
          <a:stretch>
            <a:fillRect/>
          </a:stretch>
        </p:blipFill>
        <p:spPr bwMode="auto">
          <a:xfrm>
            <a:off x="533400" y="1160463"/>
            <a:ext cx="8001000" cy="52403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1005</TotalTime>
  <Words>1540</Words>
  <Application>Microsoft Office PowerPoint</Application>
  <PresentationFormat>On-screen Show (4:3)</PresentationFormat>
  <Paragraphs>341</Paragraphs>
  <Slides>47</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Soaring</vt:lpstr>
      <vt:lpstr>Document</vt:lpstr>
      <vt:lpstr>Photo Editor Photo</vt:lpstr>
      <vt:lpstr>RSTH 421 Perinatal &amp; Pediatric Respiratory Care  Prenatal Risk factors</vt:lpstr>
      <vt:lpstr>Prenatal Risk Factors and Maternal History</vt:lpstr>
      <vt:lpstr>Worldwide Infant Mortality Rates</vt:lpstr>
      <vt:lpstr>Prenatal Risk Factors and Maternal History</vt:lpstr>
      <vt:lpstr>Infant Mortality</vt:lpstr>
      <vt:lpstr>Infant Mortality</vt:lpstr>
      <vt:lpstr>Toxic Habits during Pregnancy</vt:lpstr>
      <vt:lpstr>Alcohol abuse in pregnancy</vt:lpstr>
      <vt:lpstr>Fetal alcohol syndrome</vt:lpstr>
      <vt:lpstr>Fetal alcohol syndrome</vt:lpstr>
      <vt:lpstr>Effects of cigarette smoking</vt:lpstr>
      <vt:lpstr>Cocaine</vt:lpstr>
      <vt:lpstr>History of Previous Births</vt:lpstr>
      <vt:lpstr>Pregnancy-induced Hypertension</vt:lpstr>
      <vt:lpstr>Maternal Diabetes Mellitus</vt:lpstr>
      <vt:lpstr>Classification of Diabetes</vt:lpstr>
      <vt:lpstr>Maternal Infections</vt:lpstr>
      <vt:lpstr>Maternal HIV</vt:lpstr>
      <vt:lpstr>Umbilical cord abnormalities</vt:lpstr>
      <vt:lpstr>Placental abnormalities</vt:lpstr>
      <vt:lpstr>Inadequate Amniotic Fluid Volume</vt:lpstr>
      <vt:lpstr>Polyhydramnios</vt:lpstr>
      <vt:lpstr>Premature Rupture of Membranes (PROM)</vt:lpstr>
      <vt:lpstr>Prematurity</vt:lpstr>
      <vt:lpstr>Intrauterine Growth Retardation</vt:lpstr>
      <vt:lpstr>Postmaturity</vt:lpstr>
      <vt:lpstr>Antenatal Assessment</vt:lpstr>
      <vt:lpstr>Fetal Ultrasound</vt:lpstr>
      <vt:lpstr>Amniocentesis</vt:lpstr>
      <vt:lpstr>Assessment of Lung Maturity</vt:lpstr>
      <vt:lpstr>Lung Maturity Tests cont.</vt:lpstr>
      <vt:lpstr>Nonstress Test</vt:lpstr>
      <vt:lpstr>Fetal Maturity Test</vt:lpstr>
      <vt:lpstr>Contraction Stress Test</vt:lpstr>
      <vt:lpstr>BPP Scoring</vt:lpstr>
      <vt:lpstr>Fetal Biophysical Profile (BPP)</vt:lpstr>
      <vt:lpstr>Normal Delivery</vt:lpstr>
      <vt:lpstr>Breech Delivery</vt:lpstr>
      <vt:lpstr>Appendix I</vt:lpstr>
      <vt:lpstr>APPENDIX II Causes for Inappropriate Growth</vt:lpstr>
      <vt:lpstr>APPENDIX II  Causes for Inappropriate Growth</vt:lpstr>
      <vt:lpstr>Slide 42</vt:lpstr>
      <vt:lpstr>ThermoRegulation and the Neonate</vt:lpstr>
      <vt:lpstr>Slide 44</vt:lpstr>
      <vt:lpstr>Slide 45</vt:lpstr>
      <vt:lpstr>Slide 46</vt:lpstr>
      <vt:lpstr>Slide 47</vt:lpstr>
    </vt:vector>
  </TitlesOfParts>
  <Company>LLU SAHP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Pediatric-Perinatal Respiratory Care Specialist Program</dc:title>
  <dc:subject>Maternal Risk Factors</dc:subject>
  <dc:creator>ABM</dc:creator>
  <cp:lastModifiedBy>amarshak</cp:lastModifiedBy>
  <cp:revision>81</cp:revision>
  <dcterms:created xsi:type="dcterms:W3CDTF">2002-09-02T20:33:28Z</dcterms:created>
  <dcterms:modified xsi:type="dcterms:W3CDTF">2011-09-30T19:34:43Z</dcterms:modified>
</cp:coreProperties>
</file>