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74"/>
  </p:notesMasterIdLst>
  <p:handoutMasterIdLst>
    <p:handoutMasterId r:id="rId75"/>
  </p:handoutMasterIdLst>
  <p:sldIdLst>
    <p:sldId id="256" r:id="rId2"/>
    <p:sldId id="366" r:id="rId3"/>
    <p:sldId id="738" r:id="rId4"/>
    <p:sldId id="739" r:id="rId5"/>
    <p:sldId id="740" r:id="rId6"/>
    <p:sldId id="741" r:id="rId7"/>
    <p:sldId id="684" r:id="rId8"/>
    <p:sldId id="685" r:id="rId9"/>
    <p:sldId id="686" r:id="rId10"/>
    <p:sldId id="687" r:id="rId11"/>
    <p:sldId id="751" r:id="rId12"/>
    <p:sldId id="689" r:id="rId13"/>
    <p:sldId id="762" r:id="rId14"/>
    <p:sldId id="757" r:id="rId15"/>
    <p:sldId id="758" r:id="rId16"/>
    <p:sldId id="760" r:id="rId17"/>
    <p:sldId id="691" r:id="rId18"/>
    <p:sldId id="692" r:id="rId19"/>
    <p:sldId id="756" r:id="rId20"/>
    <p:sldId id="744" r:id="rId21"/>
    <p:sldId id="745" r:id="rId22"/>
    <p:sldId id="746" r:id="rId23"/>
    <p:sldId id="747" r:id="rId24"/>
    <p:sldId id="748" r:id="rId25"/>
    <p:sldId id="749" r:id="rId26"/>
    <p:sldId id="750" r:id="rId27"/>
    <p:sldId id="761" r:id="rId28"/>
    <p:sldId id="765" r:id="rId29"/>
    <p:sldId id="766" r:id="rId30"/>
    <p:sldId id="767" r:id="rId31"/>
    <p:sldId id="768" r:id="rId32"/>
    <p:sldId id="769" r:id="rId33"/>
    <p:sldId id="770" r:id="rId34"/>
    <p:sldId id="771" r:id="rId35"/>
    <p:sldId id="772" r:id="rId36"/>
    <p:sldId id="773" r:id="rId37"/>
    <p:sldId id="774" r:id="rId38"/>
    <p:sldId id="775" r:id="rId39"/>
    <p:sldId id="776" r:id="rId40"/>
    <p:sldId id="777" r:id="rId41"/>
    <p:sldId id="789" r:id="rId42"/>
    <p:sldId id="778" r:id="rId43"/>
    <p:sldId id="779" r:id="rId44"/>
    <p:sldId id="780" r:id="rId45"/>
    <p:sldId id="781" r:id="rId46"/>
    <p:sldId id="782" r:id="rId47"/>
    <p:sldId id="783" r:id="rId48"/>
    <p:sldId id="784" r:id="rId49"/>
    <p:sldId id="785" r:id="rId50"/>
    <p:sldId id="786" r:id="rId51"/>
    <p:sldId id="787" r:id="rId52"/>
    <p:sldId id="788" r:id="rId53"/>
    <p:sldId id="791" r:id="rId54"/>
    <p:sldId id="792" r:id="rId55"/>
    <p:sldId id="790" r:id="rId56"/>
    <p:sldId id="793" r:id="rId57"/>
    <p:sldId id="764" r:id="rId58"/>
    <p:sldId id="717" r:id="rId59"/>
    <p:sldId id="718" r:id="rId60"/>
    <p:sldId id="719" r:id="rId61"/>
    <p:sldId id="763" r:id="rId62"/>
    <p:sldId id="721" r:id="rId63"/>
    <p:sldId id="722" r:id="rId64"/>
    <p:sldId id="723" r:id="rId65"/>
    <p:sldId id="724" r:id="rId66"/>
    <p:sldId id="725" r:id="rId67"/>
    <p:sldId id="726" r:id="rId68"/>
    <p:sldId id="727" r:id="rId69"/>
    <p:sldId id="728" r:id="rId70"/>
    <p:sldId id="729" r:id="rId71"/>
    <p:sldId id="730" r:id="rId72"/>
    <p:sldId id="475" r:id="rId73"/>
  </p:sldIdLst>
  <p:sldSz cx="9144000" cy="6858000" type="screen4x3"/>
  <p:notesSz cx="7010400" cy="9296400"/>
  <p:defaultTextStyle>
    <a:defPPr>
      <a:defRPr lang="en-US"/>
    </a:defPPr>
    <a:lvl1pPr algn="l" rtl="0" eaLnBrk="0" fontAlgn="base" hangingPunct="0">
      <a:spcBef>
        <a:spcPct val="20000"/>
      </a:spcBef>
      <a:spcAft>
        <a:spcPct val="0"/>
      </a:spcAft>
      <a:buChar char="•"/>
      <a:defRPr sz="24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24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24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24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2400" kern="1200">
        <a:solidFill>
          <a:srgbClr val="990033"/>
        </a:solidFill>
        <a:latin typeface="Arial" charset="0"/>
        <a:ea typeface="+mn-ea"/>
        <a:cs typeface="+mn-cs"/>
      </a:defRPr>
    </a:lvl5pPr>
    <a:lvl6pPr marL="2286000" algn="l" defTabSz="914400" rtl="0" eaLnBrk="1" latinLnBrk="0" hangingPunct="1">
      <a:defRPr sz="2400" kern="1200">
        <a:solidFill>
          <a:srgbClr val="990033"/>
        </a:solidFill>
        <a:latin typeface="Arial" charset="0"/>
        <a:ea typeface="+mn-ea"/>
        <a:cs typeface="+mn-cs"/>
      </a:defRPr>
    </a:lvl6pPr>
    <a:lvl7pPr marL="2743200" algn="l" defTabSz="914400" rtl="0" eaLnBrk="1" latinLnBrk="0" hangingPunct="1">
      <a:defRPr sz="2400" kern="1200">
        <a:solidFill>
          <a:srgbClr val="990033"/>
        </a:solidFill>
        <a:latin typeface="Arial" charset="0"/>
        <a:ea typeface="+mn-ea"/>
        <a:cs typeface="+mn-cs"/>
      </a:defRPr>
    </a:lvl7pPr>
    <a:lvl8pPr marL="3200400" algn="l" defTabSz="914400" rtl="0" eaLnBrk="1" latinLnBrk="0" hangingPunct="1">
      <a:defRPr sz="2400" kern="1200">
        <a:solidFill>
          <a:srgbClr val="990033"/>
        </a:solidFill>
        <a:latin typeface="Arial" charset="0"/>
        <a:ea typeface="+mn-ea"/>
        <a:cs typeface="+mn-cs"/>
      </a:defRPr>
    </a:lvl8pPr>
    <a:lvl9pPr marL="3657600" algn="l" defTabSz="914400" rtl="0" eaLnBrk="1" latinLnBrk="0" hangingPunct="1">
      <a:defRPr sz="24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F33CC"/>
    <a:srgbClr val="CC0066"/>
    <a:srgbClr val="FFCC00"/>
    <a:srgbClr val="990033"/>
    <a:srgbClr val="FFCCFF"/>
    <a:srgbClr val="3333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6" autoAdjust="0"/>
    <p:restoredTop sz="71461" autoAdjust="0"/>
  </p:normalViewPr>
  <p:slideViewPr>
    <p:cSldViewPr>
      <p:cViewPr varScale="1">
        <p:scale>
          <a:sx n="83" d="100"/>
          <a:sy n="83" d="100"/>
        </p:scale>
        <p:origin x="18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08"/>
    </p:cViewPr>
  </p:sorterViewPr>
  <p:notesViewPr>
    <p:cSldViewPr>
      <p:cViewPr varScale="1">
        <p:scale>
          <a:sx n="87" d="100"/>
          <a:sy n="87" d="100"/>
        </p:scale>
        <p:origin x="380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37946" cy="46434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583">
              <a:spcBef>
                <a:spcPct val="0"/>
              </a:spcBef>
              <a:buFontTx/>
              <a:buNone/>
              <a:defRPr sz="1200" smtClean="0">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0871" y="0"/>
            <a:ext cx="3037946" cy="46434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583">
              <a:spcBef>
                <a:spcPct val="0"/>
              </a:spcBef>
              <a:buFontTx/>
              <a:buNone/>
              <a:defRPr sz="1200" smtClean="0">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30471"/>
            <a:ext cx="3037946" cy="464345"/>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583">
              <a:spcBef>
                <a:spcPct val="0"/>
              </a:spcBef>
              <a:buFontTx/>
              <a:buNone/>
              <a:defRPr sz="1200" smtClean="0">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0871" y="8830471"/>
            <a:ext cx="3037946" cy="464345"/>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583">
              <a:spcBef>
                <a:spcPct val="0"/>
              </a:spcBef>
              <a:buFontTx/>
              <a:buNone/>
              <a:defRPr sz="1200" smtClean="0">
                <a:solidFill>
                  <a:schemeClr val="tx1"/>
                </a:solidFill>
                <a:latin typeface="Times New Roman" pitchFamily="18" charset="0"/>
              </a:defRPr>
            </a:lvl1pPr>
          </a:lstStyle>
          <a:p>
            <a:pPr>
              <a:defRPr/>
            </a:pPr>
            <a:fld id="{CB269B9D-FC74-4E37-94FA-D043EA154121}" type="slidenum">
              <a:rPr lang="en-US"/>
              <a:pPr>
                <a:defRPr/>
              </a:pPr>
              <a:t>‹#›</a:t>
            </a:fld>
            <a:endParaRPr lang="en-US"/>
          </a:p>
        </p:txBody>
      </p:sp>
    </p:spTree>
    <p:extLst>
      <p:ext uri="{BB962C8B-B14F-4D97-AF65-F5344CB8AC3E}">
        <p14:creationId xmlns:p14="http://schemas.microsoft.com/office/powerpoint/2010/main" val="2476745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37946" cy="46434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583">
              <a:spcBef>
                <a:spcPct val="0"/>
              </a:spcBef>
              <a:buFontTx/>
              <a:buNone/>
              <a:defRPr sz="1200" smtClean="0">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0871" y="0"/>
            <a:ext cx="3037946" cy="46434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583">
              <a:spcBef>
                <a:spcPct val="0"/>
              </a:spcBef>
              <a:buFontTx/>
              <a:buNone/>
              <a:defRPr sz="1200" smtClean="0">
                <a:solidFill>
                  <a:schemeClr val="tx1"/>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701674" y="4415236"/>
            <a:ext cx="5607053" cy="4183855"/>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30471"/>
            <a:ext cx="3037946" cy="464345"/>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583">
              <a:spcBef>
                <a:spcPct val="0"/>
              </a:spcBef>
              <a:buFontTx/>
              <a:buNone/>
              <a:defRPr sz="1200" smtClean="0">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0871" y="8830471"/>
            <a:ext cx="3037946" cy="464345"/>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583">
              <a:spcBef>
                <a:spcPct val="0"/>
              </a:spcBef>
              <a:buFontTx/>
              <a:buNone/>
              <a:defRPr sz="1200" smtClean="0">
                <a:solidFill>
                  <a:schemeClr val="tx1"/>
                </a:solidFill>
                <a:latin typeface="Times New Roman" pitchFamily="18" charset="0"/>
              </a:defRPr>
            </a:lvl1pPr>
          </a:lstStyle>
          <a:p>
            <a:pPr>
              <a:defRPr/>
            </a:pPr>
            <a:fld id="{0B5139E2-D4A3-4A55-BD96-050B1E573CA0}" type="slidenum">
              <a:rPr lang="en-US"/>
              <a:pPr>
                <a:defRPr/>
              </a:pPr>
              <a:t>‹#›</a:t>
            </a:fld>
            <a:endParaRPr lang="en-US"/>
          </a:p>
        </p:txBody>
      </p:sp>
    </p:spTree>
    <p:extLst>
      <p:ext uri="{BB962C8B-B14F-4D97-AF65-F5344CB8AC3E}">
        <p14:creationId xmlns:p14="http://schemas.microsoft.com/office/powerpoint/2010/main" val="35845997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EPDM 509, module 10, lecture 10, Causation in Epidemiology. </a:t>
            </a:r>
          </a:p>
          <a:p>
            <a:r>
              <a:rPr lang="en-US" dirty="0" smtClean="0"/>
              <a:t>The ultimate knowledge we are seeking through epidemiologic studies is whether a </a:t>
            </a:r>
            <a:r>
              <a:rPr lang="en-US" b="1" u="sng" dirty="0" smtClean="0"/>
              <a:t>risk factor </a:t>
            </a:r>
            <a:r>
              <a:rPr lang="en-US" dirty="0" smtClean="0"/>
              <a:t>may </a:t>
            </a:r>
            <a:r>
              <a:rPr lang="en-US" b="1" u="sng" dirty="0" smtClean="0"/>
              <a:t>cause</a:t>
            </a:r>
            <a:r>
              <a:rPr lang="en-US" dirty="0" smtClean="0"/>
              <a:t> a specific outcome or disease.  However, when a new disease appear, we start our research by doing </a:t>
            </a:r>
            <a:r>
              <a:rPr lang="en-US" b="1" dirty="0" smtClean="0"/>
              <a:t>clinical observations </a:t>
            </a:r>
            <a:r>
              <a:rPr lang="en-US" dirty="0" smtClean="0"/>
              <a:t>and gathering available data that may link a possible risk factor and the disease. We may try to learn more by doing </a:t>
            </a:r>
            <a:r>
              <a:rPr lang="en-US" b="1" dirty="0" smtClean="0"/>
              <a:t>experimental studies </a:t>
            </a:r>
            <a:r>
              <a:rPr lang="en-US" dirty="0" smtClean="0"/>
              <a:t>using </a:t>
            </a:r>
            <a:r>
              <a:rPr lang="en-US" b="1" i="1" dirty="0" smtClean="0"/>
              <a:t>artificial in vitro systems </a:t>
            </a:r>
            <a:r>
              <a:rPr lang="en-US" dirty="0" smtClean="0"/>
              <a:t>like cell or organ cultures as well as research on </a:t>
            </a:r>
            <a:r>
              <a:rPr lang="en-US" b="1" i="1" dirty="0" smtClean="0"/>
              <a:t>animal models </a:t>
            </a:r>
            <a:r>
              <a:rPr lang="en-US" dirty="0" smtClean="0"/>
              <a:t>despite known </a:t>
            </a:r>
            <a:r>
              <a:rPr lang="en-US" b="1" i="1" dirty="0" smtClean="0"/>
              <a:t>limitations</a:t>
            </a:r>
            <a:r>
              <a:rPr lang="en-US" dirty="0" smtClean="0"/>
              <a:t> extrapolating data from artificial systems and across species. </a:t>
            </a:r>
          </a:p>
          <a:p>
            <a:r>
              <a:rPr lang="en-US" dirty="0" smtClean="0"/>
              <a:t>Sooner or later, however, we have to do research on </a:t>
            </a:r>
            <a:r>
              <a:rPr lang="en-US" b="1" dirty="0" smtClean="0"/>
              <a:t>human </a:t>
            </a:r>
            <a:r>
              <a:rPr lang="en-US" dirty="0" smtClean="0"/>
              <a:t>populations, and we start by exploring </a:t>
            </a:r>
            <a:r>
              <a:rPr lang="en-US" b="1" i="1" dirty="0" smtClean="0"/>
              <a:t>associations</a:t>
            </a:r>
            <a:r>
              <a:rPr lang="en-US" dirty="0" smtClean="0"/>
              <a:t>, first by studying group characteristics in </a:t>
            </a:r>
            <a:r>
              <a:rPr lang="en-US" b="1" i="1" dirty="0" smtClean="0"/>
              <a:t>ecologic</a:t>
            </a:r>
            <a:r>
              <a:rPr lang="en-US" dirty="0" smtClean="0"/>
              <a:t> studies, later by following individuals in </a:t>
            </a:r>
            <a:r>
              <a:rPr lang="en-US" b="1" i="1" dirty="0" smtClean="0"/>
              <a:t>case-control </a:t>
            </a:r>
            <a:r>
              <a:rPr lang="en-US" dirty="0" smtClean="0"/>
              <a:t>studies, </a:t>
            </a:r>
            <a:r>
              <a:rPr lang="en-US" b="1" i="1" dirty="0" smtClean="0"/>
              <a:t>cohort</a:t>
            </a:r>
            <a:r>
              <a:rPr lang="en-US" dirty="0" smtClean="0"/>
              <a:t> studies, and finally </a:t>
            </a:r>
            <a:r>
              <a:rPr lang="en-US" b="1" i="1" dirty="0" smtClean="0"/>
              <a:t>randomized trials</a:t>
            </a:r>
            <a:r>
              <a:rPr lang="en-US" dirty="0" smtClean="0"/>
              <a:t>, if ethically possible. We also use “</a:t>
            </a:r>
            <a:r>
              <a:rPr lang="en-US" b="1" i="1" dirty="0" smtClean="0"/>
              <a:t>unplanned or natural experiments</a:t>
            </a:r>
            <a:r>
              <a:rPr lang="en-US" dirty="0" smtClean="0"/>
              <a:t>,” studying outcomes in populations exposed to risk factors for non-study purposes. </a:t>
            </a:r>
          </a:p>
          <a:p>
            <a:r>
              <a:rPr lang="en-US" dirty="0" smtClean="0"/>
              <a:t>At the end we have to characterize the associations found, and use guidelines to decide whether we are dealing with a </a:t>
            </a:r>
            <a:r>
              <a:rPr lang="en-US" b="1" u="sng" dirty="0" smtClean="0"/>
              <a:t>causal association </a:t>
            </a:r>
            <a:r>
              <a:rPr lang="en-US" dirty="0" smtClean="0"/>
              <a:t>which describes the disease etiology. So, in this lecture we will look into how to do causal inferences.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a:t>
            </a:fld>
            <a:endParaRPr lang="en-US" dirty="0"/>
          </a:p>
        </p:txBody>
      </p:sp>
    </p:spTree>
    <p:extLst>
      <p:ext uri="{BB962C8B-B14F-4D97-AF65-F5344CB8AC3E}">
        <p14:creationId xmlns:p14="http://schemas.microsoft.com/office/powerpoint/2010/main" val="1053365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now take a look at </a:t>
            </a:r>
            <a:r>
              <a:rPr lang="en-US" b="1" u="sng" dirty="0" smtClean="0"/>
              <a:t>types of causal relationships</a:t>
            </a:r>
            <a:r>
              <a:rPr lang="en-US" dirty="0" smtClean="0"/>
              <a:t>, and we will use </a:t>
            </a:r>
            <a:r>
              <a:rPr lang="en-US" b="1" u="sng" dirty="0" smtClean="0"/>
              <a:t>TB</a:t>
            </a:r>
            <a:r>
              <a:rPr lang="en-US" dirty="0" smtClean="0"/>
              <a:t> </a:t>
            </a:r>
            <a:r>
              <a:rPr lang="en-US" b="1" i="1" dirty="0" smtClean="0"/>
              <a:t>as an example</a:t>
            </a:r>
            <a:r>
              <a:rPr lang="en-US" dirty="0" smtClean="0"/>
              <a:t>.</a:t>
            </a:r>
          </a:p>
          <a:p>
            <a:r>
              <a:rPr lang="en-US" dirty="0" smtClean="0"/>
              <a:t>Respiratory tuberculosis have been a serious killer up through history. However, from early 1800 the death rate from this disease have showed a consistent and dramatic decline that started long before the Tubercle Bacillus was identified in 1882 by Koch, and continued past the time when </a:t>
            </a:r>
            <a:r>
              <a:rPr lang="en-US" b="1" u="sng" dirty="0" smtClean="0"/>
              <a:t>chemotherapy</a:t>
            </a:r>
            <a:r>
              <a:rPr lang="en-US" dirty="0" smtClean="0"/>
              <a:t> was introduced in the 1940-ies. This decline most probably is caused by economic progress with better, less crowded housing and better nutrition.</a:t>
            </a:r>
          </a:p>
          <a:p>
            <a:r>
              <a:rPr lang="en-US" dirty="0" smtClean="0"/>
              <a:t>The introduction of chemotherapy nearly eliminated TB in many western countries. However, new </a:t>
            </a:r>
            <a:r>
              <a:rPr lang="en-US" b="1" i="1" dirty="0" smtClean="0"/>
              <a:t>resistant TB strains </a:t>
            </a:r>
            <a:r>
              <a:rPr lang="en-US" dirty="0" smtClean="0"/>
              <a:t>are now causing TB to increase in many countries, mostly in </a:t>
            </a:r>
            <a:r>
              <a:rPr lang="en-US" b="1" i="1" dirty="0" smtClean="0"/>
              <a:t>inner cities </a:t>
            </a:r>
            <a:r>
              <a:rPr lang="en-US" dirty="0" smtClean="0"/>
              <a:t>in the western world.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10</a:t>
            </a:fld>
            <a:endParaRPr lang="en-US"/>
          </a:p>
        </p:txBody>
      </p:sp>
    </p:spTree>
    <p:extLst>
      <p:ext uri="{BB962C8B-B14F-4D97-AF65-F5344CB8AC3E}">
        <p14:creationId xmlns:p14="http://schemas.microsoft.com/office/powerpoint/2010/main" val="305843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most important risk factors for TB are </a:t>
            </a:r>
            <a:r>
              <a:rPr lang="en-US" b="1" u="sng" dirty="0" smtClean="0"/>
              <a:t>poverty</a:t>
            </a:r>
            <a:r>
              <a:rPr lang="en-US" dirty="0" smtClean="0"/>
              <a:t> with </a:t>
            </a:r>
            <a:r>
              <a:rPr lang="en-US" b="1" i="1" dirty="0" smtClean="0"/>
              <a:t>crowded housing </a:t>
            </a:r>
            <a:r>
              <a:rPr lang="en-US" dirty="0" smtClean="0"/>
              <a:t>and </a:t>
            </a:r>
            <a:r>
              <a:rPr lang="en-US" b="1" i="1" dirty="0" smtClean="0"/>
              <a:t>malnutrition</a:t>
            </a:r>
            <a:r>
              <a:rPr lang="en-US" dirty="0" smtClean="0"/>
              <a:t>. </a:t>
            </a:r>
            <a:r>
              <a:rPr lang="en-US" b="1" u="sng" dirty="0" smtClean="0"/>
              <a:t>Genetic factors </a:t>
            </a:r>
            <a:r>
              <a:rPr lang="en-US" dirty="0" smtClean="0"/>
              <a:t>and malnutrition may cause decreased </a:t>
            </a:r>
            <a:r>
              <a:rPr lang="en-US" b="1" i="1" dirty="0" smtClean="0"/>
              <a:t>immune defense </a:t>
            </a:r>
            <a:r>
              <a:rPr lang="en-US" dirty="0" smtClean="0"/>
              <a:t>that may affect resistance and ability to fight the infection. When these risk factors are available, we may have </a:t>
            </a:r>
            <a:r>
              <a:rPr lang="en-US" b="1" u="sng" dirty="0" smtClean="0"/>
              <a:t>a susceptible host</a:t>
            </a:r>
            <a:r>
              <a:rPr lang="en-US" dirty="0" smtClean="0"/>
              <a:t>, and </a:t>
            </a:r>
            <a:r>
              <a:rPr lang="en-US" b="1" u="sng" dirty="0" smtClean="0"/>
              <a:t>exposure</a:t>
            </a:r>
            <a:r>
              <a:rPr lang="en-US" dirty="0" smtClean="0"/>
              <a:t> to the Mycobacterium Tuberculosis (MT) may cause </a:t>
            </a:r>
            <a:r>
              <a:rPr lang="en-US" b="1" u="sng" dirty="0" smtClean="0"/>
              <a:t>infection</a:t>
            </a:r>
            <a:r>
              <a:rPr lang="en-US" dirty="0" smtClean="0"/>
              <a:t> and subsequent </a:t>
            </a:r>
            <a:r>
              <a:rPr lang="en-US" b="1" u="sng" dirty="0" smtClean="0"/>
              <a:t>tissue invasion </a:t>
            </a:r>
            <a:r>
              <a:rPr lang="en-US" dirty="0" smtClean="0"/>
              <a:t>and </a:t>
            </a:r>
            <a:r>
              <a:rPr lang="en-US" b="1" u="sng" dirty="0" smtClean="0"/>
              <a:t>TB</a:t>
            </a:r>
            <a:r>
              <a:rPr lang="en-US" dirty="0" smtClean="0"/>
              <a:t>. </a:t>
            </a:r>
          </a:p>
          <a:p>
            <a:r>
              <a:rPr lang="en-US" dirty="0" smtClean="0"/>
              <a:t>However, without MT, </a:t>
            </a:r>
            <a:r>
              <a:rPr lang="en-US" dirty="0" smtClean="0"/>
              <a:t>there are no </a:t>
            </a:r>
            <a:r>
              <a:rPr lang="en-US" dirty="0" smtClean="0"/>
              <a:t>infection, so MT is a </a:t>
            </a:r>
            <a:r>
              <a:rPr lang="en-US" b="1" u="sng" dirty="0" smtClean="0">
                <a:solidFill>
                  <a:srgbClr val="FF0000"/>
                </a:solidFill>
              </a:rPr>
              <a:t>necessary cause </a:t>
            </a:r>
            <a:r>
              <a:rPr lang="en-US" dirty="0" smtClean="0"/>
              <a:t>for TB to occur, but  MT by itself is </a:t>
            </a:r>
            <a:r>
              <a:rPr lang="en-US" b="1" u="sng" dirty="0" smtClean="0"/>
              <a:t>not sufficient </a:t>
            </a:r>
            <a:r>
              <a:rPr lang="en-US" dirty="0" smtClean="0"/>
              <a:t>to cause TB. Other (environmental) factors are necessary to make the host susceptible to MT.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11</a:t>
            </a:fld>
            <a:endParaRPr lang="en-US"/>
          </a:p>
        </p:txBody>
      </p:sp>
    </p:spTree>
    <p:extLst>
      <p:ext uri="{BB962C8B-B14F-4D97-AF65-F5344CB8AC3E}">
        <p14:creationId xmlns:p14="http://schemas.microsoft.com/office/powerpoint/2010/main" val="421497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 cannot occur without MT, making the bacterium </a:t>
            </a:r>
            <a:r>
              <a:rPr lang="en-US" b="1" u="sng" dirty="0" smtClean="0"/>
              <a:t>a necessary cause </a:t>
            </a:r>
            <a:r>
              <a:rPr lang="en-US" dirty="0" smtClean="0"/>
              <a:t>of TB. However, being exposed to MT will not necessarily cause the disease to occur. MT, therefore, is </a:t>
            </a:r>
            <a:r>
              <a:rPr lang="en-US" b="1" u="sng" dirty="0" smtClean="0"/>
              <a:t>not a sufficient cause </a:t>
            </a:r>
            <a:r>
              <a:rPr lang="en-US" dirty="0" smtClean="0"/>
              <a:t>of TB. As we have already discussed, other environmental factors that make the host susceptible to MT must also be present for disease to occur.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12</a:t>
            </a:fld>
            <a:endParaRPr lang="en-US"/>
          </a:p>
        </p:txBody>
      </p:sp>
    </p:spTree>
    <p:extLst>
      <p:ext uri="{BB962C8B-B14F-4D97-AF65-F5344CB8AC3E}">
        <p14:creationId xmlns:p14="http://schemas.microsoft.com/office/powerpoint/2010/main" val="3975375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75B1995-C677-4722-80A7-0651B991D8F8}" type="slidenum">
              <a:rPr lang="en-US" smtClean="0"/>
              <a:pPr/>
              <a:t>13</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t>An observed association between an </a:t>
            </a:r>
            <a:r>
              <a:rPr lang="en-US" b="1" u="sng" dirty="0" smtClean="0"/>
              <a:t>exposure</a:t>
            </a:r>
            <a:r>
              <a:rPr lang="en-US" dirty="0" smtClean="0"/>
              <a:t> (that is a risk factor) and an </a:t>
            </a:r>
            <a:r>
              <a:rPr lang="en-US" b="1" u="sng" dirty="0" smtClean="0"/>
              <a:t>outcome</a:t>
            </a:r>
            <a:r>
              <a:rPr lang="en-US" dirty="0" smtClean="0"/>
              <a:t> (like a disease) may either be due to </a:t>
            </a:r>
            <a:r>
              <a:rPr lang="en-US" b="1" u="sng" dirty="0" smtClean="0"/>
              <a:t>random error</a:t>
            </a:r>
            <a:r>
              <a:rPr lang="en-US" dirty="0" smtClean="0"/>
              <a:t> or </a:t>
            </a:r>
            <a:r>
              <a:rPr lang="en-US" b="1" u="sng" dirty="0" smtClean="0"/>
              <a:t>bias</a:t>
            </a:r>
            <a:r>
              <a:rPr lang="en-US" dirty="0" smtClean="0"/>
              <a:t> (called </a:t>
            </a:r>
            <a:r>
              <a:rPr lang="en-US" b="1" i="1" dirty="0" smtClean="0"/>
              <a:t>spurious factors</a:t>
            </a:r>
            <a:r>
              <a:rPr lang="en-US" dirty="0" smtClean="0"/>
              <a:t>), or the association is </a:t>
            </a:r>
            <a:r>
              <a:rPr lang="en-US" b="1" u="sng" dirty="0" smtClean="0"/>
              <a:t>real</a:t>
            </a:r>
            <a:r>
              <a:rPr lang="en-US" dirty="0" smtClean="0"/>
              <a:t>. If it is a real association, the next question </a:t>
            </a:r>
            <a:r>
              <a:rPr lang="en-US" dirty="0" smtClean="0"/>
              <a:t>is </a:t>
            </a:r>
            <a:r>
              <a:rPr lang="en-US" dirty="0" smtClean="0"/>
              <a:t>if it is </a:t>
            </a:r>
            <a:r>
              <a:rPr lang="en-US" b="1" u="sng" dirty="0" smtClean="0"/>
              <a:t>causal,</a:t>
            </a:r>
            <a:r>
              <a:rPr lang="en-US" b="1" u="sng" baseline="0" dirty="0" smtClean="0"/>
              <a:t> </a:t>
            </a:r>
            <a:r>
              <a:rPr lang="en-US" dirty="0" smtClean="0"/>
              <a:t>so that we </a:t>
            </a:r>
            <a:r>
              <a:rPr lang="en-US" dirty="0" smtClean="0"/>
              <a:t>are dealing with a cause-and-effect </a:t>
            </a:r>
            <a:r>
              <a:rPr lang="en-US" dirty="0" smtClean="0"/>
              <a:t>association?</a:t>
            </a:r>
            <a:endParaRPr lang="en-US" dirty="0" smtClean="0"/>
          </a:p>
        </p:txBody>
      </p:sp>
    </p:spTree>
    <p:extLst>
      <p:ext uri="{BB962C8B-B14F-4D97-AF65-F5344CB8AC3E}">
        <p14:creationId xmlns:p14="http://schemas.microsoft.com/office/powerpoint/2010/main" val="72810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u="sng" dirty="0" smtClean="0"/>
              <a:t>direct cause </a:t>
            </a:r>
            <a:r>
              <a:rPr lang="en-US" dirty="0" smtClean="0"/>
              <a:t>of a disease is a factor that directly causes the disease </a:t>
            </a:r>
            <a:r>
              <a:rPr lang="en-US" b="1" u="sng" dirty="0" smtClean="0"/>
              <a:t>without any intermediate step</a:t>
            </a:r>
            <a:r>
              <a:rPr lang="en-US" dirty="0" smtClean="0"/>
              <a:t>. In this example factor A directly causes the disease to start, and after a </a:t>
            </a:r>
            <a:r>
              <a:rPr lang="en-US" b="1" u="sng" dirty="0" smtClean="0"/>
              <a:t>latent period </a:t>
            </a:r>
            <a:r>
              <a:rPr lang="en-US" dirty="0" smtClean="0"/>
              <a:t>symptoms appear. This latent period is the </a:t>
            </a:r>
            <a:r>
              <a:rPr lang="en-US" b="1" u="sng" dirty="0" smtClean="0"/>
              <a:t>preclinical phase </a:t>
            </a:r>
            <a:r>
              <a:rPr lang="en-US" dirty="0" smtClean="0"/>
              <a:t>in which the disease process has begun, but </a:t>
            </a:r>
            <a:r>
              <a:rPr lang="en-US" b="1" i="1" dirty="0" smtClean="0"/>
              <a:t>no overt signs or symptoms </a:t>
            </a:r>
            <a:r>
              <a:rPr lang="en-US" dirty="0" smtClean="0"/>
              <a:t>of the disease are evident. It is the period from disease initiation to disease detection.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14</a:t>
            </a:fld>
            <a:endParaRPr lang="en-US"/>
          </a:p>
        </p:txBody>
      </p:sp>
    </p:spTree>
    <p:extLst>
      <p:ext uri="{BB962C8B-B14F-4D97-AF65-F5344CB8AC3E}">
        <p14:creationId xmlns:p14="http://schemas.microsoft.com/office/powerpoint/2010/main" val="207450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Indirect cause(s) </a:t>
            </a:r>
            <a:r>
              <a:rPr lang="en-US" dirty="0"/>
              <a:t>of </a:t>
            </a:r>
            <a:r>
              <a:rPr lang="en-US" dirty="0" smtClean="0"/>
              <a:t>a disease </a:t>
            </a:r>
            <a:r>
              <a:rPr lang="en-US" dirty="0"/>
              <a:t>is </a:t>
            </a:r>
            <a:r>
              <a:rPr lang="en-US" dirty="0" smtClean="0"/>
              <a:t>a factor(s) </a:t>
            </a:r>
            <a:r>
              <a:rPr lang="en-US" dirty="0"/>
              <a:t>that </a:t>
            </a:r>
            <a:r>
              <a:rPr lang="en-US" dirty="0" smtClean="0"/>
              <a:t>causes </a:t>
            </a:r>
            <a:r>
              <a:rPr lang="en-US" dirty="0"/>
              <a:t>the </a:t>
            </a:r>
            <a:r>
              <a:rPr lang="en-US" dirty="0" smtClean="0"/>
              <a:t>disease, but </a:t>
            </a:r>
            <a:r>
              <a:rPr lang="en-US" b="1" i="1" dirty="0" smtClean="0"/>
              <a:t>only through one or more </a:t>
            </a:r>
            <a:r>
              <a:rPr lang="en-US" b="1" i="1" dirty="0"/>
              <a:t>intermediate </a:t>
            </a:r>
            <a:r>
              <a:rPr lang="en-US" b="1" i="1" dirty="0" smtClean="0"/>
              <a:t>steps</a:t>
            </a:r>
            <a:r>
              <a:rPr lang="en-US" dirty="0" smtClean="0"/>
              <a:t>. </a:t>
            </a:r>
            <a:r>
              <a:rPr lang="en-US" dirty="0"/>
              <a:t>In </a:t>
            </a:r>
            <a:r>
              <a:rPr lang="en-US" dirty="0" smtClean="0"/>
              <a:t>this </a:t>
            </a:r>
            <a:r>
              <a:rPr lang="en-US" dirty="0"/>
              <a:t>example </a:t>
            </a:r>
            <a:r>
              <a:rPr lang="en-US" dirty="0" smtClean="0"/>
              <a:t>factors A, B and C all are necessary </a:t>
            </a:r>
            <a:r>
              <a:rPr lang="en-US" b="1" u="sng" dirty="0" smtClean="0"/>
              <a:t>initiators</a:t>
            </a:r>
            <a:r>
              <a:rPr lang="en-US" dirty="0" smtClean="0"/>
              <a:t>, </a:t>
            </a:r>
            <a:r>
              <a:rPr lang="en-US" dirty="0"/>
              <a:t>or the primary causative factors</a:t>
            </a:r>
            <a:r>
              <a:rPr lang="en-US" dirty="0" smtClean="0"/>
              <a:t> of the disease. Examples of initiators are cancer genes, carcinogens, family history (i.e. family disposition) or living in an endemic area. However, initiators need </a:t>
            </a:r>
            <a:r>
              <a:rPr lang="en-US" b="1" u="sng" dirty="0" err="1" smtClean="0"/>
              <a:t>promotors</a:t>
            </a:r>
            <a:r>
              <a:rPr lang="en-US" dirty="0" smtClean="0"/>
              <a:t> of the disease in order for the disease to start. D, E, F and G are all necessary </a:t>
            </a:r>
            <a:r>
              <a:rPr lang="en-US" dirty="0" err="1" smtClean="0"/>
              <a:t>promotors</a:t>
            </a:r>
            <a:r>
              <a:rPr lang="en-US" dirty="0" smtClean="0"/>
              <a:t>. Examples of </a:t>
            </a:r>
            <a:r>
              <a:rPr lang="en-US" dirty="0" err="1" smtClean="0"/>
              <a:t>promotors</a:t>
            </a:r>
            <a:r>
              <a:rPr lang="en-US" dirty="0" smtClean="0"/>
              <a:t> are lifestyle factors, environmental factors, and </a:t>
            </a:r>
            <a:r>
              <a:rPr lang="en-US" dirty="0" err="1" smtClean="0"/>
              <a:t>immunosupression</a:t>
            </a:r>
            <a:r>
              <a:rPr lang="en-US" dirty="0" smtClean="0"/>
              <a:t>. The </a:t>
            </a:r>
            <a:r>
              <a:rPr lang="en-US" b="1" u="sng" dirty="0" smtClean="0"/>
              <a:t>induction period</a:t>
            </a:r>
            <a:r>
              <a:rPr lang="en-US" dirty="0" smtClean="0"/>
              <a:t> covers the initiation process, and is the period from the initial exposure to the causative factor(s) to disease initiation. Initiators and </a:t>
            </a:r>
            <a:r>
              <a:rPr lang="en-US" dirty="0" err="1" smtClean="0"/>
              <a:t>promotors</a:t>
            </a:r>
            <a:r>
              <a:rPr lang="en-US" dirty="0" smtClean="0"/>
              <a:t> are called </a:t>
            </a:r>
            <a:r>
              <a:rPr lang="en-US" b="1" u="sng" dirty="0" smtClean="0"/>
              <a:t>component causes</a:t>
            </a:r>
            <a:r>
              <a:rPr lang="en-US" dirty="0" smtClean="0"/>
              <a:t> of the disease.   </a:t>
            </a:r>
          </a:p>
          <a:p>
            <a:r>
              <a:rPr lang="en-US" dirty="0" smtClean="0"/>
              <a:t>Again we have a latent period from disease initiation to symptoms appear and the disease becomes clinically </a:t>
            </a:r>
            <a:r>
              <a:rPr lang="en-US" dirty="0" err="1" smtClean="0"/>
              <a:t>appearent</a:t>
            </a:r>
            <a:r>
              <a:rPr lang="en-US" dirty="0" smtClean="0"/>
              <a:t>. </a:t>
            </a:r>
            <a:r>
              <a:rPr lang="en-US" b="1" u="sng" dirty="0" err="1" smtClean="0"/>
              <a:t>Presymptomatic</a:t>
            </a:r>
            <a:r>
              <a:rPr lang="en-US" dirty="0" smtClean="0"/>
              <a:t> disease, however, also includes </a:t>
            </a:r>
            <a:r>
              <a:rPr lang="en-US" b="1" u="sng" dirty="0" smtClean="0"/>
              <a:t>subclinical</a:t>
            </a:r>
            <a:r>
              <a:rPr lang="en-US" dirty="0" smtClean="0"/>
              <a:t> disease, in which case the disease is fully developed but it is </a:t>
            </a:r>
            <a:r>
              <a:rPr lang="en-US" b="1" u="sng" dirty="0" smtClean="0"/>
              <a:t>asymptomatic</a:t>
            </a:r>
            <a:r>
              <a:rPr lang="en-US" dirty="0" smtClean="0"/>
              <a:t> and may result in a </a:t>
            </a:r>
            <a:r>
              <a:rPr lang="en-US" b="1" u="sng" dirty="0" smtClean="0"/>
              <a:t>carrier</a:t>
            </a:r>
            <a:r>
              <a:rPr lang="en-US" dirty="0" smtClean="0"/>
              <a:t> state. A person who is a carrier can transmit the causative agent to others.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15</a:t>
            </a:fld>
            <a:endParaRPr lang="en-US"/>
          </a:p>
        </p:txBody>
      </p:sp>
    </p:spTree>
    <p:extLst>
      <p:ext uri="{BB962C8B-B14F-4D97-AF65-F5344CB8AC3E}">
        <p14:creationId xmlns:p14="http://schemas.microsoft.com/office/powerpoint/2010/main" val="2566853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this </a:t>
            </a:r>
            <a:r>
              <a:rPr lang="en-US" dirty="0" smtClean="0"/>
              <a:t>example of indirect causes of disease only one of factors </a:t>
            </a:r>
            <a:r>
              <a:rPr lang="en-US" dirty="0"/>
              <a:t>A, B and C </a:t>
            </a:r>
            <a:r>
              <a:rPr lang="en-US" dirty="0" smtClean="0"/>
              <a:t>is a necessary </a:t>
            </a:r>
            <a:r>
              <a:rPr lang="en-US" b="1" u="sng" dirty="0" smtClean="0"/>
              <a:t>initiator</a:t>
            </a:r>
            <a:r>
              <a:rPr lang="en-US" dirty="0" smtClean="0"/>
              <a:t>, and only one of factors D</a:t>
            </a:r>
            <a:r>
              <a:rPr lang="en-US" dirty="0"/>
              <a:t>, E, F and G </a:t>
            </a:r>
            <a:r>
              <a:rPr lang="en-US" dirty="0" smtClean="0"/>
              <a:t>is a </a:t>
            </a:r>
            <a:r>
              <a:rPr lang="en-US" dirty="0"/>
              <a:t>necessary </a:t>
            </a:r>
            <a:r>
              <a:rPr lang="en-US" b="1" u="sng" dirty="0" err="1" smtClean="0"/>
              <a:t>promotor</a:t>
            </a:r>
            <a:r>
              <a:rPr lang="en-US" dirty="0" smtClean="0"/>
              <a:t>. Otherwise the disease process is equivalent to the last slide.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16</a:t>
            </a:fld>
            <a:endParaRPr lang="en-US"/>
          </a:p>
        </p:txBody>
      </p:sp>
    </p:spTree>
    <p:extLst>
      <p:ext uri="{BB962C8B-B14F-4D97-AF65-F5344CB8AC3E}">
        <p14:creationId xmlns:p14="http://schemas.microsoft.com/office/powerpoint/2010/main" val="3617737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we have three </a:t>
            </a:r>
            <a:r>
              <a:rPr lang="en-US" b="1" u="sng" dirty="0" smtClean="0"/>
              <a:t>sufficient causes </a:t>
            </a:r>
            <a:r>
              <a:rPr lang="en-US" dirty="0" smtClean="0"/>
              <a:t>for a disease, each consisting of several </a:t>
            </a:r>
            <a:r>
              <a:rPr lang="en-US" b="1" u="sng" dirty="0" smtClean="0"/>
              <a:t>component causes</a:t>
            </a:r>
            <a:r>
              <a:rPr lang="en-US" dirty="0" smtClean="0"/>
              <a:t>. If these three sufficient causes are the only ones that exits, then component cause A is a necessary cause for the disease. </a:t>
            </a:r>
          </a:p>
          <a:p>
            <a:r>
              <a:rPr lang="en-US" dirty="0" smtClean="0"/>
              <a:t>Blocking the action of a single causal component stops the completion of the sufficient cause and prevents the disease from occurring by that pathway. For example, if we block component cause H, sufficient cause II is not complete and cannot cause the disease.</a:t>
            </a:r>
          </a:p>
          <a:p>
            <a:r>
              <a:rPr lang="en-US" dirty="0" smtClean="0"/>
              <a:t>The </a:t>
            </a:r>
            <a:r>
              <a:rPr lang="en-US" b="1" u="sng" dirty="0" smtClean="0"/>
              <a:t>completion</a:t>
            </a:r>
            <a:r>
              <a:rPr lang="en-US" dirty="0" smtClean="0"/>
              <a:t> of a sufficient cause marks the </a:t>
            </a:r>
            <a:r>
              <a:rPr lang="en-US" b="1" u="sng" dirty="0" smtClean="0"/>
              <a:t>biological onset </a:t>
            </a:r>
            <a:r>
              <a:rPr lang="en-US" dirty="0" smtClean="0"/>
              <a:t>of disease.</a:t>
            </a:r>
          </a:p>
          <a:p>
            <a:r>
              <a:rPr lang="en-US" dirty="0" smtClean="0"/>
              <a:t>Remember that component causes may act far apart in time.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17</a:t>
            </a:fld>
            <a:endParaRPr lang="en-US"/>
          </a:p>
        </p:txBody>
      </p:sp>
    </p:spTree>
    <p:extLst>
      <p:ext uri="{BB962C8B-B14F-4D97-AF65-F5344CB8AC3E}">
        <p14:creationId xmlns:p14="http://schemas.microsoft.com/office/powerpoint/2010/main" val="2721512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use smoking and lung cancer as an example. It is generally accepted that there is a </a:t>
            </a:r>
            <a:r>
              <a:rPr lang="en-US" b="1" u="sng" dirty="0" smtClean="0"/>
              <a:t>cause-and-effect relationship </a:t>
            </a:r>
            <a:r>
              <a:rPr lang="en-US" dirty="0" smtClean="0"/>
              <a:t>between </a:t>
            </a:r>
            <a:r>
              <a:rPr lang="en-US" b="1" i="1" dirty="0" smtClean="0"/>
              <a:t>smoking</a:t>
            </a:r>
            <a:r>
              <a:rPr lang="en-US" dirty="0" smtClean="0"/>
              <a:t> and </a:t>
            </a:r>
            <a:r>
              <a:rPr lang="en-US" b="1" i="1" dirty="0" smtClean="0"/>
              <a:t>lung cancer</a:t>
            </a:r>
            <a:r>
              <a:rPr lang="en-US" dirty="0" smtClean="0"/>
              <a:t>: Smoking causes lung cancer. We know, however, that not all smokers develop lung cancer, and some non-smokers develop lung cancer. I have personally known people in their 80-ies and even 90-ies who had smoked all their adult life, and never had any known diseases that could be linked to their smoking. And I have known people who never smoked who died from lung cancer.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18</a:t>
            </a:fld>
            <a:endParaRPr lang="en-US"/>
          </a:p>
        </p:txBody>
      </p:sp>
    </p:spTree>
    <p:extLst>
      <p:ext uri="{BB962C8B-B14F-4D97-AF65-F5344CB8AC3E}">
        <p14:creationId xmlns:p14="http://schemas.microsoft.com/office/powerpoint/2010/main" val="778243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a:t>
            </a:r>
            <a:r>
              <a:rPr lang="en-US" b="1" u="sng" dirty="0" smtClean="0"/>
              <a:t>conceptual model</a:t>
            </a:r>
            <a:r>
              <a:rPr lang="en-US" dirty="0" smtClean="0"/>
              <a:t>, component cause B could be smoking. For those who do not smoke, sufficient cause I and II would no longer be complete, and could not cause lung cancer. However, we still have sufficient cause III which could be complete even in non-smokers and cause lung cancer.</a:t>
            </a:r>
          </a:p>
          <a:p>
            <a:r>
              <a:rPr lang="en-US" dirty="0" smtClean="0"/>
              <a:t>Component cause A is present in all sufficient cause models, and therefore is a necessary cause for lung cancer to develop. However, we do not know yet what component cause A is.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19</a:t>
            </a:fld>
            <a:endParaRPr lang="en-US"/>
          </a:p>
        </p:txBody>
      </p:sp>
    </p:spTree>
    <p:extLst>
      <p:ext uri="{BB962C8B-B14F-4D97-AF65-F5344CB8AC3E}">
        <p14:creationId xmlns:p14="http://schemas.microsoft.com/office/powerpoint/2010/main" val="336962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09478120-F135-47D8-8775-A2DC790D2389}" type="slidenum">
              <a:rPr lang="en-US"/>
              <a:pPr/>
              <a:t>2</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dirty="0" smtClean="0"/>
              <a:t>Todays lecture has five objectives: </a:t>
            </a:r>
          </a:p>
          <a:p>
            <a:pPr eaLnBrk="1" hangingPunct="1"/>
            <a:r>
              <a:rPr lang="en-US" dirty="0" smtClean="0"/>
              <a:t>The first is to make the student able to explain the </a:t>
            </a:r>
            <a:r>
              <a:rPr lang="en-US" b="1" u="sng" dirty="0" smtClean="0"/>
              <a:t>distinction</a:t>
            </a:r>
            <a:r>
              <a:rPr lang="en-US" dirty="0" smtClean="0"/>
              <a:t> between </a:t>
            </a:r>
            <a:r>
              <a:rPr lang="en-US" b="1" i="1" dirty="0" smtClean="0"/>
              <a:t>association</a:t>
            </a:r>
            <a:r>
              <a:rPr lang="en-US" dirty="0" smtClean="0"/>
              <a:t>, </a:t>
            </a:r>
            <a:r>
              <a:rPr lang="en-US" b="1" i="1" dirty="0" smtClean="0"/>
              <a:t>risk factor </a:t>
            </a:r>
            <a:r>
              <a:rPr lang="en-US" dirty="0" smtClean="0"/>
              <a:t>and </a:t>
            </a:r>
            <a:r>
              <a:rPr lang="en-US" b="1" i="1" dirty="0" smtClean="0"/>
              <a:t>cause</a:t>
            </a:r>
            <a:r>
              <a:rPr lang="en-US" dirty="0" smtClean="0"/>
              <a:t>. </a:t>
            </a:r>
          </a:p>
          <a:p>
            <a:pPr eaLnBrk="1" hangingPunct="1"/>
            <a:r>
              <a:rPr lang="en-US" dirty="0" smtClean="0"/>
              <a:t>The second is to describe how the study of cause and effect can be used to </a:t>
            </a:r>
            <a:r>
              <a:rPr lang="en-US" b="1" u="sng" dirty="0" smtClean="0"/>
              <a:t>prevent</a:t>
            </a:r>
            <a:r>
              <a:rPr lang="en-US" dirty="0" smtClean="0"/>
              <a:t> and </a:t>
            </a:r>
            <a:r>
              <a:rPr lang="en-US" b="1" u="sng" dirty="0" smtClean="0"/>
              <a:t>control </a:t>
            </a:r>
            <a:r>
              <a:rPr lang="en-US" dirty="0" smtClean="0"/>
              <a:t>disease. </a:t>
            </a:r>
          </a:p>
          <a:p>
            <a:pPr eaLnBrk="1" hangingPunct="1"/>
            <a:r>
              <a:rPr lang="en-US" dirty="0" smtClean="0"/>
              <a:t>The third is to explain the concept of </a:t>
            </a:r>
            <a:r>
              <a:rPr lang="en-US" b="1" u="sng" dirty="0" smtClean="0"/>
              <a:t>interaction</a:t>
            </a:r>
            <a:r>
              <a:rPr lang="en-US" dirty="0" smtClean="0"/>
              <a:t>, also called </a:t>
            </a:r>
            <a:r>
              <a:rPr lang="en-US" b="1" u="sng" dirty="0" smtClean="0"/>
              <a:t>effect modification</a:t>
            </a:r>
            <a:r>
              <a:rPr lang="en-US" dirty="0" smtClean="0"/>
              <a:t>.</a:t>
            </a:r>
          </a:p>
          <a:p>
            <a:pPr eaLnBrk="1" hangingPunct="1"/>
            <a:r>
              <a:rPr lang="en-US" dirty="0" smtClean="0"/>
              <a:t>The fourth objective is to describe a </a:t>
            </a:r>
            <a:r>
              <a:rPr lang="en-US" b="1" u="sng" dirty="0" smtClean="0"/>
              <a:t>multifactorial model </a:t>
            </a:r>
            <a:r>
              <a:rPr lang="en-US" dirty="0" smtClean="0"/>
              <a:t>of </a:t>
            </a:r>
            <a:r>
              <a:rPr lang="en-US" b="1" i="1" dirty="0" smtClean="0"/>
              <a:t>disease causation</a:t>
            </a:r>
            <a:r>
              <a:rPr lang="en-US" dirty="0" smtClean="0"/>
              <a:t>.</a:t>
            </a:r>
          </a:p>
          <a:p>
            <a:pPr eaLnBrk="1" hangingPunct="1"/>
            <a:r>
              <a:rPr lang="en-US" dirty="0" smtClean="0"/>
              <a:t>The fifth and final objective is to discuss the criteria proposed by Bradford Hill for </a:t>
            </a:r>
            <a:r>
              <a:rPr lang="en-US" b="1" u="sng" dirty="0" smtClean="0"/>
              <a:t>causal inference</a:t>
            </a:r>
            <a:r>
              <a:rPr lang="en-US" dirty="0" smtClean="0"/>
              <a:t>.  </a:t>
            </a:r>
          </a:p>
        </p:txBody>
      </p:sp>
    </p:spTree>
    <p:extLst>
      <p:ext uri="{BB962C8B-B14F-4D97-AF65-F5344CB8AC3E}">
        <p14:creationId xmlns:p14="http://schemas.microsoft.com/office/powerpoint/2010/main" val="1690686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432544"/>
            <a:ext cx="5749183" cy="4166547"/>
          </a:xfrm>
        </p:spPr>
        <p:txBody>
          <a:bodyPr/>
          <a:lstStyle/>
          <a:p>
            <a:r>
              <a:rPr lang="en-US" dirty="0" smtClean="0"/>
              <a:t>Causation (i.e. a cause-and-effect relationship) may be the result of many different factors. </a:t>
            </a:r>
            <a:r>
              <a:rPr lang="en-US" b="1" u="sng" dirty="0" smtClean="0"/>
              <a:t>Predisposing factors</a:t>
            </a:r>
            <a:r>
              <a:rPr lang="en-US" dirty="0" smtClean="0"/>
              <a:t> contribute by making an individual </a:t>
            </a:r>
            <a:r>
              <a:rPr lang="en-US" b="1" i="1" dirty="0" smtClean="0"/>
              <a:t>susceptible,</a:t>
            </a:r>
            <a:r>
              <a:rPr lang="en-US" dirty="0" smtClean="0"/>
              <a:t> so that the risk factor may cause the outcome. </a:t>
            </a:r>
            <a:r>
              <a:rPr lang="en-US" u="sng" dirty="0" smtClean="0"/>
              <a:t>Old age</a:t>
            </a:r>
            <a:r>
              <a:rPr lang="en-US" dirty="0" smtClean="0"/>
              <a:t>, other </a:t>
            </a:r>
            <a:r>
              <a:rPr lang="en-US" u="sng" dirty="0" smtClean="0"/>
              <a:t>illnesses</a:t>
            </a:r>
            <a:r>
              <a:rPr lang="en-US" dirty="0" smtClean="0"/>
              <a:t> and male/female </a:t>
            </a:r>
            <a:r>
              <a:rPr lang="en-US" u="sng" dirty="0" smtClean="0"/>
              <a:t>sex</a:t>
            </a:r>
            <a:r>
              <a:rPr lang="en-US" dirty="0" smtClean="0"/>
              <a:t> may be such predisposing factors, together with a weakened </a:t>
            </a:r>
            <a:r>
              <a:rPr lang="en-US" u="sng" dirty="0" smtClean="0"/>
              <a:t>immune system</a:t>
            </a:r>
            <a:r>
              <a:rPr lang="en-US" dirty="0" smtClean="0"/>
              <a:t>.  </a:t>
            </a:r>
          </a:p>
          <a:p>
            <a:r>
              <a:rPr lang="en-US" b="1" u="sng" dirty="0" smtClean="0"/>
              <a:t>Enabling factors</a:t>
            </a:r>
            <a:r>
              <a:rPr lang="en-US" dirty="0" smtClean="0"/>
              <a:t> enables the predisposing factors to cause the outcome, and may include an individual’s </a:t>
            </a:r>
            <a:r>
              <a:rPr lang="en-US" b="1" i="1" dirty="0" smtClean="0"/>
              <a:t>living environment</a:t>
            </a:r>
            <a:r>
              <a:rPr lang="en-US" dirty="0" smtClean="0"/>
              <a:t>, such as </a:t>
            </a:r>
            <a:r>
              <a:rPr lang="en-US" u="sng" dirty="0" smtClean="0"/>
              <a:t>housing</a:t>
            </a:r>
            <a:r>
              <a:rPr lang="en-US" dirty="0" smtClean="0"/>
              <a:t>, </a:t>
            </a:r>
            <a:r>
              <a:rPr lang="en-US" u="sng" dirty="0" smtClean="0"/>
              <a:t>income</a:t>
            </a:r>
            <a:r>
              <a:rPr lang="en-US" dirty="0" smtClean="0"/>
              <a:t> and </a:t>
            </a:r>
            <a:r>
              <a:rPr lang="en-US" u="sng" dirty="0" smtClean="0"/>
              <a:t>nutrition</a:t>
            </a:r>
            <a:r>
              <a:rPr lang="en-US" dirty="0" smtClean="0"/>
              <a:t>.</a:t>
            </a:r>
          </a:p>
          <a:p>
            <a:r>
              <a:rPr lang="en-US" b="1" u="sng" dirty="0" smtClean="0"/>
              <a:t>The precipitating factors</a:t>
            </a:r>
            <a:r>
              <a:rPr lang="en-US" dirty="0" smtClean="0"/>
              <a:t> are the </a:t>
            </a:r>
            <a:r>
              <a:rPr lang="en-US" b="1" i="1" dirty="0" smtClean="0"/>
              <a:t>exposure</a:t>
            </a:r>
            <a:r>
              <a:rPr lang="en-US" dirty="0" smtClean="0"/>
              <a:t> to the risk factors / disease agents.</a:t>
            </a:r>
          </a:p>
          <a:p>
            <a:r>
              <a:rPr lang="en-US" b="1" u="sng" dirty="0" smtClean="0"/>
              <a:t>Reinforcing factors</a:t>
            </a:r>
            <a:r>
              <a:rPr lang="en-US" dirty="0" smtClean="0"/>
              <a:t> are factors that increases the likelihood of the outcome/disease. Examples include </a:t>
            </a:r>
            <a:r>
              <a:rPr lang="en-US" u="sng" dirty="0" smtClean="0"/>
              <a:t>repeated exposures </a:t>
            </a:r>
            <a:r>
              <a:rPr lang="en-US" dirty="0" smtClean="0"/>
              <a:t>to the risk factors and </a:t>
            </a:r>
            <a:r>
              <a:rPr lang="en-US" u="sng" dirty="0" smtClean="0"/>
              <a:t>lifestyle choices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20</a:t>
            </a:fld>
            <a:endParaRPr lang="en-US"/>
          </a:p>
        </p:txBody>
      </p:sp>
    </p:spTree>
    <p:extLst>
      <p:ext uri="{BB962C8B-B14F-4D97-AF65-F5344CB8AC3E}">
        <p14:creationId xmlns:p14="http://schemas.microsoft.com/office/powerpoint/2010/main" val="2839158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u="sng" dirty="0" smtClean="0"/>
              <a:t>cause of disease </a:t>
            </a:r>
            <a:r>
              <a:rPr lang="en-US" dirty="0" smtClean="0"/>
              <a:t>is defined as an </a:t>
            </a:r>
            <a:r>
              <a:rPr lang="en-US" b="1" i="1" dirty="0" smtClean="0"/>
              <a:t>event</a:t>
            </a:r>
            <a:r>
              <a:rPr lang="en-US" dirty="0" smtClean="0"/>
              <a:t>, </a:t>
            </a:r>
            <a:r>
              <a:rPr lang="en-US" b="1" i="1" dirty="0" smtClean="0"/>
              <a:t>condition</a:t>
            </a:r>
            <a:r>
              <a:rPr lang="en-US" dirty="0" smtClean="0"/>
              <a:t>, </a:t>
            </a:r>
            <a:r>
              <a:rPr lang="en-US" b="1" i="1" dirty="0" smtClean="0"/>
              <a:t>characteristic</a:t>
            </a:r>
            <a:r>
              <a:rPr lang="en-US" dirty="0" smtClean="0"/>
              <a:t> or a combination of these factors which play an important role in producing disease. A cause is termed </a:t>
            </a:r>
            <a:r>
              <a:rPr lang="en-US" b="1" dirty="0" smtClean="0"/>
              <a:t>sufficient</a:t>
            </a:r>
            <a:r>
              <a:rPr lang="en-US" dirty="0" smtClean="0"/>
              <a:t> if it inevitably produces or initiates a disease, and is termed </a:t>
            </a:r>
            <a:r>
              <a:rPr lang="en-US" b="1" dirty="0" smtClean="0"/>
              <a:t>necessary</a:t>
            </a:r>
            <a:r>
              <a:rPr lang="en-US" dirty="0" smtClean="0"/>
              <a:t> if the disease cannot develop in its absence.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21</a:t>
            </a:fld>
            <a:endParaRPr lang="en-US"/>
          </a:p>
        </p:txBody>
      </p:sp>
    </p:spTree>
    <p:extLst>
      <p:ext uri="{BB962C8B-B14F-4D97-AF65-F5344CB8AC3E}">
        <p14:creationId xmlns:p14="http://schemas.microsoft.com/office/powerpoint/2010/main" val="2018889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talk a little about the different </a:t>
            </a:r>
            <a:r>
              <a:rPr lang="en-US" b="1" i="0" u="sng" dirty="0" smtClean="0"/>
              <a:t>types of </a:t>
            </a:r>
            <a:r>
              <a:rPr lang="en-US" b="1" u="sng" dirty="0" smtClean="0"/>
              <a:t>causal relationships</a:t>
            </a:r>
            <a:r>
              <a:rPr lang="en-US" dirty="0" smtClean="0"/>
              <a:t>. It may sound like a play of words. It is not, but deals with what is necessary and what is sufficient causal relationships: </a:t>
            </a:r>
          </a:p>
          <a:p>
            <a:r>
              <a:rPr lang="en-US" dirty="0" smtClean="0"/>
              <a:t>What is </a:t>
            </a:r>
            <a:r>
              <a:rPr lang="en-US" b="1" i="1" dirty="0" smtClean="0"/>
              <a:t>necessary</a:t>
            </a:r>
            <a:r>
              <a:rPr lang="en-US" dirty="0" smtClean="0"/>
              <a:t> for the disease to develop? What is </a:t>
            </a:r>
            <a:r>
              <a:rPr lang="en-US" b="1" i="1" dirty="0" smtClean="0"/>
              <a:t>sufficient</a:t>
            </a:r>
            <a:r>
              <a:rPr lang="en-US" dirty="0" smtClean="0"/>
              <a:t> so that it inevitably produces the disease? </a:t>
            </a:r>
          </a:p>
          <a:p>
            <a:r>
              <a:rPr lang="en-US" dirty="0" smtClean="0"/>
              <a:t>This slide shows the 4 possibilities that exist for a causal relationship between a risk factor and an outcome.</a:t>
            </a:r>
            <a:r>
              <a:rPr lang="en-US" baseline="0" dirty="0" smtClean="0"/>
              <a:t> The risk factor may be</a:t>
            </a:r>
            <a:r>
              <a:rPr lang="en-US" dirty="0" smtClean="0"/>
              <a:t>: </a:t>
            </a:r>
          </a:p>
          <a:p>
            <a:pPr marL="228143" indent="-228143">
              <a:buFont typeface="+mj-lt"/>
              <a:buAutoNum type="arabicPeriod"/>
            </a:pPr>
            <a:r>
              <a:rPr lang="en-US" dirty="0" smtClean="0"/>
              <a:t>Necessary </a:t>
            </a:r>
            <a:r>
              <a:rPr lang="en-US" b="1" dirty="0" smtClean="0"/>
              <a:t>and</a:t>
            </a:r>
            <a:r>
              <a:rPr lang="en-US" dirty="0" smtClean="0"/>
              <a:t> sufficient for the disease to</a:t>
            </a:r>
            <a:r>
              <a:rPr lang="en-US" baseline="0" dirty="0" smtClean="0"/>
              <a:t> occur, or it may be</a:t>
            </a:r>
          </a:p>
          <a:p>
            <a:pPr marL="228143" indent="-228143">
              <a:buFont typeface="+mj-lt"/>
              <a:buAutoNum type="arabicPeriod"/>
            </a:pPr>
            <a:r>
              <a:rPr lang="en-US" dirty="0" smtClean="0"/>
              <a:t>Necessary, </a:t>
            </a:r>
            <a:r>
              <a:rPr lang="en-US" b="1" dirty="0" smtClean="0"/>
              <a:t>but not </a:t>
            </a:r>
            <a:r>
              <a:rPr lang="en-US" dirty="0" smtClean="0"/>
              <a:t>sufficient, or it may be</a:t>
            </a:r>
          </a:p>
          <a:p>
            <a:pPr marL="228143" indent="-228143">
              <a:buFont typeface="+mj-lt"/>
              <a:buAutoNum type="arabicPeriod"/>
            </a:pPr>
            <a:r>
              <a:rPr lang="en-US" dirty="0" smtClean="0"/>
              <a:t>Sufficient, </a:t>
            </a:r>
            <a:r>
              <a:rPr lang="en-US" b="1" dirty="0" smtClean="0"/>
              <a:t>but not </a:t>
            </a:r>
            <a:r>
              <a:rPr lang="en-US" dirty="0" smtClean="0"/>
              <a:t>necessary, or it may be </a:t>
            </a:r>
          </a:p>
          <a:p>
            <a:pPr marL="228143" indent="-228143">
              <a:buFont typeface="+mj-lt"/>
              <a:buAutoNum type="arabicPeriod"/>
            </a:pPr>
            <a:r>
              <a:rPr lang="en-US" b="1" dirty="0" smtClean="0"/>
              <a:t>Neither</a:t>
            </a:r>
            <a:r>
              <a:rPr lang="en-US" dirty="0" smtClean="0"/>
              <a:t> sufficient </a:t>
            </a:r>
            <a:r>
              <a:rPr lang="en-US" b="1" dirty="0" smtClean="0"/>
              <a:t>nor</a:t>
            </a:r>
            <a:r>
              <a:rPr lang="en-US" dirty="0" smtClean="0"/>
              <a:t> necessary</a:t>
            </a:r>
            <a:r>
              <a:rPr lang="en-US" baseline="0" dirty="0" smtClean="0"/>
              <a:t> for the disease to occur.</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22</a:t>
            </a:fld>
            <a:endParaRPr lang="en-US"/>
          </a:p>
        </p:txBody>
      </p:sp>
    </p:spTree>
    <p:extLst>
      <p:ext uri="{BB962C8B-B14F-4D97-AF65-F5344CB8AC3E}">
        <p14:creationId xmlns:p14="http://schemas.microsoft.com/office/powerpoint/2010/main" val="3754563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scenario, factor A is a </a:t>
            </a:r>
            <a:r>
              <a:rPr lang="en-US" b="1" u="sng" dirty="0" smtClean="0"/>
              <a:t>necessary cause</a:t>
            </a:r>
            <a:r>
              <a:rPr lang="en-US" dirty="0" smtClean="0"/>
              <a:t> because without it the disease never develops. </a:t>
            </a:r>
          </a:p>
          <a:p>
            <a:r>
              <a:rPr lang="en-US" dirty="0" smtClean="0"/>
              <a:t>Factor A is also a </a:t>
            </a:r>
            <a:r>
              <a:rPr lang="en-US" b="1" u="sng" dirty="0" smtClean="0"/>
              <a:t>sufficient cause </a:t>
            </a:r>
            <a:r>
              <a:rPr lang="en-US" dirty="0" smtClean="0"/>
              <a:t>because in its presence the disease always develops – factor A inevitably produces or initiates the disease.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23</a:t>
            </a:fld>
            <a:endParaRPr lang="en-US"/>
          </a:p>
        </p:txBody>
      </p:sp>
    </p:spTree>
    <p:extLst>
      <p:ext uri="{BB962C8B-B14F-4D97-AF65-F5344CB8AC3E}">
        <p14:creationId xmlns:p14="http://schemas.microsoft.com/office/powerpoint/2010/main" val="1492801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model, factors A, B and C are all (i.e. </a:t>
            </a:r>
            <a:r>
              <a:rPr lang="en-US" b="1" u="sng" dirty="0" smtClean="0"/>
              <a:t>collectively) necessary </a:t>
            </a:r>
            <a:r>
              <a:rPr lang="en-US" dirty="0" smtClean="0"/>
              <a:t>for the disease to develop. However, each factor by itself is </a:t>
            </a:r>
            <a:r>
              <a:rPr lang="en-US" b="1" u="sng" dirty="0" smtClean="0"/>
              <a:t>not sufficient </a:t>
            </a:r>
            <a:r>
              <a:rPr lang="en-US" dirty="0" smtClean="0"/>
              <a:t>to cause the disease. </a:t>
            </a:r>
            <a:r>
              <a:rPr lang="en-US" u="sng" dirty="0" smtClean="0"/>
              <a:t>Bacillus tuberculosis </a:t>
            </a:r>
            <a:r>
              <a:rPr lang="en-US" dirty="0" smtClean="0"/>
              <a:t>is obviously a necessary factor for TB to develop, but it may not be sufficient to cause TB in all infected individuals. </a:t>
            </a:r>
          </a:p>
          <a:p>
            <a:r>
              <a:rPr lang="en-US" dirty="0" smtClean="0"/>
              <a:t>When multiple factors are required for the disease to develop, these factors often have to act in a specific </a:t>
            </a:r>
            <a:r>
              <a:rPr lang="en-US" b="1" i="0" u="sng" dirty="0" smtClean="0"/>
              <a:t>temporal sequence</a:t>
            </a:r>
            <a:r>
              <a:rPr lang="en-US" dirty="0" smtClean="0"/>
              <a:t>. That is the case in the development of </a:t>
            </a:r>
            <a:r>
              <a:rPr lang="en-US" u="sng" dirty="0" smtClean="0"/>
              <a:t>cancer</a:t>
            </a:r>
            <a:r>
              <a:rPr lang="en-US" dirty="0" smtClean="0"/>
              <a:t>, which is regarded to be a multistage process. First an </a:t>
            </a:r>
            <a:r>
              <a:rPr lang="en-US" b="1" i="1" dirty="0" smtClean="0"/>
              <a:t>initiator</a:t>
            </a:r>
            <a:r>
              <a:rPr lang="en-US" dirty="0" smtClean="0"/>
              <a:t>, like a cancer gene, has to act. Then a </a:t>
            </a:r>
            <a:r>
              <a:rPr lang="en-US" b="1" i="1" dirty="0" smtClean="0"/>
              <a:t>promoter</a:t>
            </a:r>
            <a:r>
              <a:rPr lang="en-US" dirty="0" smtClean="0"/>
              <a:t>, like a lifestyle factor, is adding its effect to produce cancer. Carcinogenesis will not result from the action of an initiator or a promoter acting alone.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24</a:t>
            </a:fld>
            <a:endParaRPr lang="en-US"/>
          </a:p>
        </p:txBody>
      </p:sp>
    </p:spTree>
    <p:extLst>
      <p:ext uri="{BB962C8B-B14F-4D97-AF65-F5344CB8AC3E}">
        <p14:creationId xmlns:p14="http://schemas.microsoft.com/office/powerpoint/2010/main" val="1900615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model, </a:t>
            </a:r>
            <a:r>
              <a:rPr lang="en-US" dirty="0" smtClean="0"/>
              <a:t>each of factors </a:t>
            </a:r>
            <a:r>
              <a:rPr lang="en-US" dirty="0"/>
              <a:t>A, B and C </a:t>
            </a:r>
            <a:r>
              <a:rPr lang="en-US" dirty="0" smtClean="0"/>
              <a:t>may cause the </a:t>
            </a:r>
            <a:r>
              <a:rPr lang="en-US" dirty="0"/>
              <a:t>disease to develop. </a:t>
            </a:r>
            <a:r>
              <a:rPr lang="en-US" b="1" u="sng" dirty="0" smtClean="0"/>
              <a:t>Each </a:t>
            </a:r>
            <a:r>
              <a:rPr lang="en-US" b="1" u="sng" dirty="0"/>
              <a:t>factor by itself </a:t>
            </a:r>
            <a:r>
              <a:rPr lang="en-US" dirty="0"/>
              <a:t>is </a:t>
            </a:r>
            <a:r>
              <a:rPr lang="en-US" b="1" i="1" dirty="0" smtClean="0"/>
              <a:t>sufficient</a:t>
            </a:r>
            <a:r>
              <a:rPr lang="en-US" dirty="0" smtClean="0"/>
              <a:t> </a:t>
            </a:r>
            <a:r>
              <a:rPr lang="en-US" dirty="0"/>
              <a:t>to cause the disease. </a:t>
            </a:r>
            <a:r>
              <a:rPr lang="en-US" dirty="0" smtClean="0"/>
              <a:t>Our textbook uses </a:t>
            </a:r>
            <a:r>
              <a:rPr lang="en-US" u="sng" dirty="0" smtClean="0"/>
              <a:t>radiation exposure </a:t>
            </a:r>
            <a:r>
              <a:rPr lang="en-US" dirty="0" smtClean="0"/>
              <a:t>and </a:t>
            </a:r>
            <a:r>
              <a:rPr lang="en-US" u="sng" dirty="0" smtClean="0"/>
              <a:t>benzene exposure </a:t>
            </a:r>
            <a:r>
              <a:rPr lang="en-US" dirty="0" smtClean="0"/>
              <a:t>as examples because both can cause leukemia without the presence of the other. However, since leukemia does not develop in everyone exposed to radiation or benzene, there probably are other (i.e. </a:t>
            </a:r>
            <a:r>
              <a:rPr lang="en-US" b="1" i="1" dirty="0" smtClean="0"/>
              <a:t>unknown) cofactors </a:t>
            </a:r>
            <a:r>
              <a:rPr lang="en-US" dirty="0" smtClean="0"/>
              <a:t>needed as well, for the cancer to develop. The criterion of sufficiency, therefore, is seldom met by a single factor.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25</a:t>
            </a:fld>
            <a:endParaRPr lang="en-US"/>
          </a:p>
        </p:txBody>
      </p:sp>
    </p:spTree>
    <p:extLst>
      <p:ext uri="{BB962C8B-B14F-4D97-AF65-F5344CB8AC3E}">
        <p14:creationId xmlns:p14="http://schemas.microsoft.com/office/powerpoint/2010/main" val="3857125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model, </a:t>
            </a:r>
            <a:r>
              <a:rPr lang="en-US" dirty="0" smtClean="0"/>
              <a:t>none of the factors </a:t>
            </a:r>
            <a:r>
              <a:rPr lang="en-US" dirty="0"/>
              <a:t>A, </a:t>
            </a:r>
            <a:r>
              <a:rPr lang="en-US" dirty="0" smtClean="0"/>
              <a:t>B, C, D, E </a:t>
            </a:r>
            <a:r>
              <a:rPr lang="en-US" dirty="0"/>
              <a:t>and </a:t>
            </a:r>
            <a:r>
              <a:rPr lang="en-US" dirty="0" smtClean="0"/>
              <a:t>F </a:t>
            </a:r>
            <a:r>
              <a:rPr lang="en-US" dirty="0"/>
              <a:t>may </a:t>
            </a:r>
            <a:r>
              <a:rPr lang="en-US" dirty="0" smtClean="0"/>
              <a:t>by themselves cause </a:t>
            </a:r>
            <a:r>
              <a:rPr lang="en-US" dirty="0"/>
              <a:t>the disease to develop. </a:t>
            </a:r>
            <a:r>
              <a:rPr lang="en-US" b="1" u="sng" dirty="0"/>
              <a:t>Each </a:t>
            </a:r>
            <a:r>
              <a:rPr lang="en-US" b="1" u="sng" dirty="0" smtClean="0"/>
              <a:t>pair of factors </a:t>
            </a:r>
            <a:r>
              <a:rPr lang="en-US" dirty="0" smtClean="0"/>
              <a:t>A+B, or C+D, or E+F is </a:t>
            </a:r>
            <a:r>
              <a:rPr lang="en-US" b="1" dirty="0"/>
              <a:t>sufficient</a:t>
            </a:r>
            <a:r>
              <a:rPr lang="en-US" dirty="0"/>
              <a:t> to cause the disease. </a:t>
            </a:r>
            <a:r>
              <a:rPr lang="en-US" dirty="0" smtClean="0"/>
              <a:t>Factors A, C and E could be </a:t>
            </a:r>
            <a:r>
              <a:rPr lang="en-US" b="1" i="1" dirty="0" smtClean="0"/>
              <a:t>initiators</a:t>
            </a:r>
            <a:r>
              <a:rPr lang="en-US" dirty="0" smtClean="0"/>
              <a:t> and factors B, D and F could be </a:t>
            </a:r>
            <a:r>
              <a:rPr lang="en-US" b="1" i="1" dirty="0" err="1" smtClean="0"/>
              <a:t>promotors</a:t>
            </a:r>
            <a:r>
              <a:rPr lang="en-US" dirty="0" smtClean="0"/>
              <a:t> of a specific disease. This more complex model is probably the most accurate representation of the causal relationships that operate in most chronic diseases.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26</a:t>
            </a:fld>
            <a:endParaRPr lang="en-US"/>
          </a:p>
        </p:txBody>
      </p:sp>
    </p:spTree>
    <p:extLst>
      <p:ext uri="{BB962C8B-B14F-4D97-AF65-F5344CB8AC3E}">
        <p14:creationId xmlns:p14="http://schemas.microsoft.com/office/powerpoint/2010/main" val="2149630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real life we seldom find that a single factor is the etiologic agent of a disease. Usually, </a:t>
            </a:r>
            <a:r>
              <a:rPr lang="en-US" b="1" u="sng" dirty="0" smtClean="0"/>
              <a:t>multiple factors </a:t>
            </a:r>
            <a:r>
              <a:rPr lang="en-US" dirty="0" smtClean="0"/>
              <a:t>are responsible. In epidemiology, therefore, an important question is how multiple factors </a:t>
            </a:r>
            <a:r>
              <a:rPr lang="en-US" b="1" u="sng" dirty="0" smtClean="0"/>
              <a:t>interact</a:t>
            </a:r>
            <a:r>
              <a:rPr lang="en-US" dirty="0" smtClean="0"/>
              <a:t> in causing a  disease. This interaction, or </a:t>
            </a:r>
            <a:r>
              <a:rPr lang="en-US" b="1" u="sng" dirty="0" smtClean="0"/>
              <a:t>effect modification</a:t>
            </a:r>
            <a:r>
              <a:rPr lang="en-US" dirty="0" smtClean="0"/>
              <a:t>, may be </a:t>
            </a:r>
            <a:r>
              <a:rPr lang="en-US" b="1" i="1" dirty="0" smtClean="0"/>
              <a:t>additive</a:t>
            </a:r>
            <a:r>
              <a:rPr lang="en-US" dirty="0" smtClean="0"/>
              <a:t>, </a:t>
            </a:r>
            <a:r>
              <a:rPr lang="en-US" b="1" i="1" dirty="0" smtClean="0"/>
              <a:t>antagonistic</a:t>
            </a:r>
            <a:r>
              <a:rPr lang="en-US" dirty="0" smtClean="0"/>
              <a:t> (i.e. negative), </a:t>
            </a:r>
            <a:r>
              <a:rPr lang="en-US" b="1" i="1" dirty="0" smtClean="0"/>
              <a:t>synergistic</a:t>
            </a:r>
            <a:r>
              <a:rPr lang="en-US" dirty="0" smtClean="0"/>
              <a:t> (i.e. positive), or </a:t>
            </a:r>
            <a:r>
              <a:rPr lang="en-US" b="1" i="1" dirty="0" smtClean="0"/>
              <a:t>multiplicative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27</a:t>
            </a:fld>
            <a:endParaRPr lang="en-US"/>
          </a:p>
        </p:txBody>
      </p:sp>
    </p:spTree>
    <p:extLst>
      <p:ext uri="{BB962C8B-B14F-4D97-AF65-F5344CB8AC3E}">
        <p14:creationId xmlns:p14="http://schemas.microsoft.com/office/powerpoint/2010/main" val="1093388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an association is found between a risk factor A and a disease B, we first have to decide whether it could be due to </a:t>
            </a:r>
            <a:r>
              <a:rPr lang="en-US" b="1" u="sng" dirty="0" smtClean="0"/>
              <a:t>bias</a:t>
            </a:r>
            <a:r>
              <a:rPr lang="en-US" dirty="0" smtClean="0"/>
              <a:t>, causing </a:t>
            </a:r>
            <a:r>
              <a:rPr lang="en-US" b="1" i="1" dirty="0" smtClean="0"/>
              <a:t>spurious results</a:t>
            </a:r>
            <a:r>
              <a:rPr lang="en-US" dirty="0" smtClean="0"/>
              <a:t>, or to </a:t>
            </a:r>
            <a:r>
              <a:rPr lang="en-US" b="1" u="sng" dirty="0" smtClean="0"/>
              <a:t>confounding</a:t>
            </a:r>
            <a:r>
              <a:rPr lang="en-US" dirty="0" smtClean="0"/>
              <a:t>. If the association is not due to bias or confounding, it is probably due to </a:t>
            </a:r>
            <a:r>
              <a:rPr lang="en-US" b="1" u="sng" dirty="0" smtClean="0"/>
              <a:t>interaction</a:t>
            </a:r>
            <a:r>
              <a:rPr lang="en-US" dirty="0" smtClean="0"/>
              <a:t>, also called effect modification, if the association is not of similar magnitude in population subgroups. If there is no interaction we would expect the association to be of the same magnitude in population subgroups or population strata.</a:t>
            </a:r>
          </a:p>
          <a:p>
            <a:r>
              <a:rPr lang="en-US" dirty="0" smtClean="0"/>
              <a:t>E.g., if we look at lung cancer according to the degree of urbanization, there is no interaction if the association is of the same magnitude in all strata of urbanization.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28</a:t>
            </a:fld>
            <a:endParaRPr lang="en-US"/>
          </a:p>
        </p:txBody>
      </p:sp>
    </p:spTree>
    <p:extLst>
      <p:ext uri="{BB962C8B-B14F-4D97-AF65-F5344CB8AC3E}">
        <p14:creationId xmlns:p14="http://schemas.microsoft.com/office/powerpoint/2010/main" val="150032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we discuss how </a:t>
            </a:r>
            <a:r>
              <a:rPr lang="en-US" b="1" u="sng" dirty="0" smtClean="0"/>
              <a:t>asbestos</a:t>
            </a:r>
            <a:r>
              <a:rPr lang="en-US" dirty="0" smtClean="0"/>
              <a:t> modifies the effect of </a:t>
            </a:r>
            <a:r>
              <a:rPr lang="en-US" b="1" dirty="0" smtClean="0"/>
              <a:t>smoking</a:t>
            </a:r>
            <a:r>
              <a:rPr lang="en-US" dirty="0" smtClean="0"/>
              <a:t> on risk of </a:t>
            </a:r>
            <a:r>
              <a:rPr lang="en-US" b="1" i="1" dirty="0" smtClean="0"/>
              <a:t>lung cancer</a:t>
            </a:r>
            <a:r>
              <a:rPr lang="en-US" dirty="0" smtClean="0"/>
              <a:t>. Asbestos exposure by itself increases the cumulative incidence of lung cancer from 1.0 to 5.1.</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29</a:t>
            </a:fld>
            <a:endParaRPr lang="en-US"/>
          </a:p>
        </p:txBody>
      </p:sp>
    </p:spTree>
    <p:extLst>
      <p:ext uri="{BB962C8B-B14F-4D97-AF65-F5344CB8AC3E}">
        <p14:creationId xmlns:p14="http://schemas.microsoft.com/office/powerpoint/2010/main" val="155782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 on the </a:t>
            </a:r>
            <a:r>
              <a:rPr lang="en-US" b="1" u="sng" dirty="0" smtClean="0"/>
              <a:t>switch</a:t>
            </a:r>
            <a:r>
              <a:rPr lang="en-US" dirty="0" smtClean="0"/>
              <a:t> and the light comes on; turn it off and the light goes out. Open the </a:t>
            </a:r>
            <a:r>
              <a:rPr lang="en-US" b="1" u="sng" dirty="0" smtClean="0"/>
              <a:t>faucet</a:t>
            </a:r>
            <a:r>
              <a:rPr lang="en-US" dirty="0" smtClean="0"/>
              <a:t> and the water starts flowing, close it and the water stops. Children always get excited by this </a:t>
            </a:r>
            <a:r>
              <a:rPr lang="en-US" b="1" u="sng" dirty="0" smtClean="0"/>
              <a:t>cause-and-effec</a:t>
            </a:r>
            <a:r>
              <a:rPr lang="en-US" dirty="0" smtClean="0"/>
              <a:t>t scenario, and does not seem to get tired of shutting such devices on and off.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a:t>
            </a:fld>
            <a:endParaRPr lang="en-US" dirty="0"/>
          </a:p>
        </p:txBody>
      </p:sp>
    </p:spTree>
    <p:extLst>
      <p:ext uri="{BB962C8B-B14F-4D97-AF65-F5344CB8AC3E}">
        <p14:creationId xmlns:p14="http://schemas.microsoft.com/office/powerpoint/2010/main" val="1193158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Smoking by itself increases the cumulative incidence of lung cancer from 1.0 to 10.3.</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30</a:t>
            </a:fld>
            <a:endParaRPr lang="en-US"/>
          </a:p>
        </p:txBody>
      </p:sp>
    </p:spTree>
    <p:extLst>
      <p:ext uri="{BB962C8B-B14F-4D97-AF65-F5344CB8AC3E}">
        <p14:creationId xmlns:p14="http://schemas.microsoft.com/office/powerpoint/2010/main" val="1961387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when asbestos and smoking both are introduced as risk factors for lung cancer, the </a:t>
            </a:r>
            <a:r>
              <a:rPr lang="en-US" b="1" u="sng" dirty="0" smtClean="0"/>
              <a:t>cumulative incidence </a:t>
            </a:r>
            <a:r>
              <a:rPr lang="en-US" dirty="0" smtClean="0"/>
              <a:t>of the </a:t>
            </a:r>
            <a:r>
              <a:rPr lang="en-US" b="1" u="sng" dirty="0" smtClean="0"/>
              <a:t>combined effect </a:t>
            </a:r>
            <a:r>
              <a:rPr lang="en-US" dirty="0" smtClean="0"/>
              <a:t>increases to 83.0. This indicates that we are dealing with interaction/effect modification, and the cumulative incidence of lung cancer is far above the additive effect of smoking and asbestos, and even higher than the multiplicative effect of the two.</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31</a:t>
            </a:fld>
            <a:endParaRPr lang="en-US"/>
          </a:p>
        </p:txBody>
      </p:sp>
    </p:spTree>
    <p:extLst>
      <p:ext uri="{BB962C8B-B14F-4D97-AF65-F5344CB8AC3E}">
        <p14:creationId xmlns:p14="http://schemas.microsoft.com/office/powerpoint/2010/main" val="1367727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are dealing with a </a:t>
            </a:r>
            <a:r>
              <a:rPr lang="en-US" b="1" u="sng" dirty="0" smtClean="0"/>
              <a:t>confounding</a:t>
            </a:r>
            <a:r>
              <a:rPr lang="en-US" dirty="0" smtClean="0"/>
              <a:t> variable, </a:t>
            </a:r>
            <a:r>
              <a:rPr lang="en-US" b="1" i="1" dirty="0" smtClean="0"/>
              <a:t>the magnitude of the effect will be the same in all the strata.</a:t>
            </a:r>
            <a:r>
              <a:rPr lang="en-US" dirty="0" smtClean="0"/>
              <a:t> In this example the RR of CHD in smokers is stratified on BMI, and the magnitude of the effect is the same in all the strata (low, medium and high levels of BMI).</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32</a:t>
            </a:fld>
            <a:endParaRPr lang="en-US"/>
          </a:p>
        </p:txBody>
      </p:sp>
    </p:spTree>
    <p:extLst>
      <p:ext uri="{BB962C8B-B14F-4D97-AF65-F5344CB8AC3E}">
        <p14:creationId xmlns:p14="http://schemas.microsoft.com/office/powerpoint/2010/main" val="1859202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there is </a:t>
            </a:r>
            <a:r>
              <a:rPr lang="en-US" b="1" u="sng" dirty="0" smtClean="0"/>
              <a:t>interaction</a:t>
            </a:r>
            <a:r>
              <a:rPr lang="en-US" dirty="0" smtClean="0"/>
              <a:t>, and we </a:t>
            </a:r>
            <a:r>
              <a:rPr lang="en-US" b="1" i="1" dirty="0" smtClean="0"/>
              <a:t>stratify</a:t>
            </a:r>
            <a:r>
              <a:rPr lang="en-US" dirty="0" smtClean="0"/>
              <a:t> on the effect modifier (i.e. the other risk factor), the results will show </a:t>
            </a:r>
            <a:r>
              <a:rPr lang="en-US" u="sng" dirty="0" smtClean="0"/>
              <a:t>different magnitude in the different strata</a:t>
            </a:r>
            <a:r>
              <a:rPr lang="en-US" dirty="0" smtClean="0"/>
              <a:t>. In this example we look at the effect of </a:t>
            </a:r>
            <a:r>
              <a:rPr lang="en-US" b="1" dirty="0" smtClean="0"/>
              <a:t>smoking</a:t>
            </a:r>
            <a:r>
              <a:rPr lang="en-US" dirty="0" smtClean="0"/>
              <a:t> on </a:t>
            </a:r>
            <a:r>
              <a:rPr lang="en-US" b="1" dirty="0" smtClean="0"/>
              <a:t>lung cancer </a:t>
            </a:r>
            <a:r>
              <a:rPr lang="en-US" dirty="0" smtClean="0"/>
              <a:t>risk in the two strata of </a:t>
            </a:r>
            <a:r>
              <a:rPr lang="en-US" b="1" i="1" dirty="0" smtClean="0"/>
              <a:t>asbestos exposure </a:t>
            </a:r>
            <a:r>
              <a:rPr lang="en-US" dirty="0" smtClean="0"/>
              <a:t>(i.e. no asbestos and asbestos) as an effect modifier. The effect modifier in this case is asbestos, that modifies the effect of smoking on lung cancer risk. Here also RR of lung cancer among smokers with no asbestos exposure is 10.3/1.0=10.3, and RR of lung cancer among smokers with asbestos exposure is 83.0/5.1=16.7.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33</a:t>
            </a:fld>
            <a:endParaRPr lang="en-US"/>
          </a:p>
        </p:txBody>
      </p:sp>
    </p:spTree>
    <p:extLst>
      <p:ext uri="{BB962C8B-B14F-4D97-AF65-F5344CB8AC3E}">
        <p14:creationId xmlns:p14="http://schemas.microsoft.com/office/powerpoint/2010/main" val="4225388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on interaction show the RR of </a:t>
            </a:r>
            <a:r>
              <a:rPr lang="en-US" b="1" u="sng" dirty="0" smtClean="0"/>
              <a:t>cancer of the esophagus </a:t>
            </a:r>
            <a:r>
              <a:rPr lang="en-US" dirty="0" smtClean="0"/>
              <a:t>in relation to </a:t>
            </a:r>
            <a:r>
              <a:rPr lang="en-US" b="1" dirty="0" smtClean="0"/>
              <a:t>smoking</a:t>
            </a:r>
            <a:r>
              <a:rPr lang="en-US" dirty="0" smtClean="0"/>
              <a:t> and </a:t>
            </a:r>
            <a:r>
              <a:rPr lang="en-US" b="1" dirty="0" smtClean="0"/>
              <a:t>drinking</a:t>
            </a:r>
            <a:r>
              <a:rPr lang="en-US" dirty="0" smtClean="0"/>
              <a:t> habits. Each increasing level of </a:t>
            </a:r>
            <a:r>
              <a:rPr lang="en-US" b="1" dirty="0" smtClean="0"/>
              <a:t>tobacco use </a:t>
            </a:r>
            <a:r>
              <a:rPr lang="en-US" dirty="0" smtClean="0"/>
              <a:t>(i.e. 0-9 cig/d up to 30+ cig/d) increases the RR of developing cancer of the esophagus. </a:t>
            </a:r>
            <a:r>
              <a:rPr lang="en-US" b="1" dirty="0" smtClean="0"/>
              <a:t>Alcohol intake </a:t>
            </a:r>
            <a:r>
              <a:rPr lang="en-US" dirty="0" smtClean="0"/>
              <a:t>modifies the effect tobacco use. In this example, tobacco and alcohol modifies the effect of each other.</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34</a:t>
            </a:fld>
            <a:endParaRPr lang="en-US"/>
          </a:p>
        </p:txBody>
      </p:sp>
    </p:spTree>
    <p:extLst>
      <p:ext uri="{BB962C8B-B14F-4D97-AF65-F5344CB8AC3E}">
        <p14:creationId xmlns:p14="http://schemas.microsoft.com/office/powerpoint/2010/main" val="3227296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effect on the outcome (i.e. on the risk of developing a given disease) by two or more causal risk factors, may be </a:t>
            </a:r>
            <a:r>
              <a:rPr lang="en-US" b="1" u="sng" dirty="0" smtClean="0"/>
              <a:t>independent</a:t>
            </a:r>
            <a:r>
              <a:rPr lang="en-US" dirty="0" smtClean="0"/>
              <a:t> or </a:t>
            </a:r>
            <a:r>
              <a:rPr lang="en-US" b="1" u="sng" dirty="0" smtClean="0"/>
              <a:t>dependen</a:t>
            </a:r>
            <a:r>
              <a:rPr lang="en-US" dirty="0" smtClean="0"/>
              <a:t>t of the presence or level of the other risk factor(s).</a:t>
            </a:r>
          </a:p>
          <a:p>
            <a:r>
              <a:rPr lang="en-US" dirty="0" smtClean="0"/>
              <a:t>If two risk factors are dependent on each other, their effects on the  outcome are not additive.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35</a:t>
            </a:fld>
            <a:endParaRPr lang="en-US"/>
          </a:p>
        </p:txBody>
      </p:sp>
    </p:spTree>
    <p:extLst>
      <p:ext uri="{BB962C8B-B14F-4D97-AF65-F5344CB8AC3E}">
        <p14:creationId xmlns:p14="http://schemas.microsoft.com/office/powerpoint/2010/main" val="2182595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outcome of two causal risk factors are </a:t>
            </a:r>
            <a:r>
              <a:rPr lang="en-US" b="1" u="sng" dirty="0" smtClean="0"/>
              <a:t>totally independent </a:t>
            </a:r>
            <a:r>
              <a:rPr lang="en-US" dirty="0" smtClean="0"/>
              <a:t>of each other, then each of them can be estimated or assessed independent of the other </a:t>
            </a:r>
            <a:r>
              <a:rPr lang="en-US" b="1" dirty="0" smtClean="0"/>
              <a:t>in an additive model </a:t>
            </a:r>
            <a:r>
              <a:rPr lang="en-US" dirty="0" smtClean="0"/>
              <a:t>using </a:t>
            </a:r>
            <a:r>
              <a:rPr lang="en-US" b="1" i="1" dirty="0" smtClean="0"/>
              <a:t>incidence</a:t>
            </a:r>
            <a:r>
              <a:rPr lang="en-US" dirty="0" smtClean="0"/>
              <a:t> and </a:t>
            </a:r>
            <a:r>
              <a:rPr lang="en-US" b="1" i="1" dirty="0" smtClean="0"/>
              <a:t>attributable risk </a:t>
            </a:r>
            <a:r>
              <a:rPr lang="en-US" dirty="0" smtClean="0"/>
              <a:t>as effect measures.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36</a:t>
            </a:fld>
            <a:endParaRPr lang="en-US"/>
          </a:p>
        </p:txBody>
      </p:sp>
    </p:spTree>
    <p:extLst>
      <p:ext uri="{BB962C8B-B14F-4D97-AF65-F5344CB8AC3E}">
        <p14:creationId xmlns:p14="http://schemas.microsoft.com/office/powerpoint/2010/main" val="1131315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a:t>
            </a:r>
            <a:r>
              <a:rPr lang="en-US" b="1" u="sng" dirty="0" smtClean="0"/>
              <a:t>additive model</a:t>
            </a:r>
            <a:r>
              <a:rPr lang="en-US" dirty="0" smtClean="0"/>
              <a:t> the effect on the outcome of one causal exposure is added to the effect on the outcome of another causal exposure. The attributable (i.e. excess) risk associated with each factor is independent (i.e. the same) in the presence or absence of the other factor. </a:t>
            </a:r>
          </a:p>
          <a:p>
            <a:r>
              <a:rPr lang="en-US" dirty="0" smtClean="0"/>
              <a:t>The additive model can be used to decide whether 2 or more causal factors are independent or dependent on each other.</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37</a:t>
            </a:fld>
            <a:endParaRPr lang="en-US"/>
          </a:p>
        </p:txBody>
      </p:sp>
    </p:spTree>
    <p:extLst>
      <p:ext uri="{BB962C8B-B14F-4D97-AF65-F5344CB8AC3E}">
        <p14:creationId xmlns:p14="http://schemas.microsoft.com/office/powerpoint/2010/main" val="4186209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of an additive interaction model the </a:t>
            </a:r>
            <a:r>
              <a:rPr lang="en-US" b="1" u="sng" dirty="0" smtClean="0"/>
              <a:t>excess</a:t>
            </a:r>
            <a:r>
              <a:rPr lang="en-US" dirty="0" smtClean="0"/>
              <a:t> (or attributable) risk of Factor 1 is 4 (i.e. 5-1) because we have to subtract the baseline incidence (i.e. the risk without Factor 1 present).</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38</a:t>
            </a:fld>
            <a:endParaRPr lang="en-US"/>
          </a:p>
        </p:txBody>
      </p:sp>
    </p:spTree>
    <p:extLst>
      <p:ext uri="{BB962C8B-B14F-4D97-AF65-F5344CB8AC3E}">
        <p14:creationId xmlns:p14="http://schemas.microsoft.com/office/powerpoint/2010/main" val="2421828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our additive </a:t>
            </a:r>
            <a:r>
              <a:rPr lang="en-US" dirty="0"/>
              <a:t>interaction model the excess (or attributable) risk of Factor </a:t>
            </a:r>
            <a:r>
              <a:rPr lang="en-US" dirty="0" smtClean="0"/>
              <a:t>2 </a:t>
            </a:r>
            <a:r>
              <a:rPr lang="en-US" dirty="0"/>
              <a:t>is </a:t>
            </a:r>
            <a:r>
              <a:rPr lang="en-US" dirty="0" smtClean="0"/>
              <a:t>9 </a:t>
            </a:r>
            <a:r>
              <a:rPr lang="en-US" dirty="0"/>
              <a:t>(i.e. </a:t>
            </a:r>
            <a:r>
              <a:rPr lang="en-US" dirty="0" smtClean="0"/>
              <a:t>10-1</a:t>
            </a:r>
            <a:r>
              <a:rPr lang="en-US" dirty="0"/>
              <a:t>) because we have to subtract the baseline </a:t>
            </a:r>
            <a:r>
              <a:rPr lang="en-US" dirty="0" smtClean="0"/>
              <a:t>incidence </a:t>
            </a:r>
            <a:r>
              <a:rPr lang="en-US" dirty="0"/>
              <a:t>(i.e. the risk without Factor </a:t>
            </a:r>
            <a:r>
              <a:rPr lang="en-US" dirty="0" smtClean="0"/>
              <a:t>2 </a:t>
            </a:r>
            <a:r>
              <a:rPr lang="en-US" dirty="0"/>
              <a:t>present).</a:t>
            </a:r>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39</a:t>
            </a:fld>
            <a:endParaRPr lang="en-US"/>
          </a:p>
        </p:txBody>
      </p:sp>
    </p:spTree>
    <p:extLst>
      <p:ext uri="{BB962C8B-B14F-4D97-AF65-F5344CB8AC3E}">
        <p14:creationId xmlns:p14="http://schemas.microsoft.com/office/powerpoint/2010/main" val="162860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an </a:t>
            </a:r>
            <a:r>
              <a:rPr lang="en-US" b="1" u="sng" dirty="0" smtClean="0"/>
              <a:t>exposure</a:t>
            </a:r>
            <a:r>
              <a:rPr lang="en-US" dirty="0" smtClean="0"/>
              <a:t> (risk factor) is associated with an </a:t>
            </a:r>
            <a:r>
              <a:rPr lang="en-US" b="1" u="sng" dirty="0" smtClean="0"/>
              <a:t>outcome</a:t>
            </a:r>
            <a:r>
              <a:rPr lang="en-US" dirty="0" smtClean="0"/>
              <a:t> (disease) we want to know if this </a:t>
            </a:r>
            <a:r>
              <a:rPr lang="en-US" b="1" i="1" dirty="0" smtClean="0"/>
              <a:t>association is causal or not</a:t>
            </a:r>
            <a:r>
              <a:rPr lang="en-US" dirty="0" smtClean="0"/>
              <a:t>, and whether we are dealing with a cause-and-effect relationship or not. </a:t>
            </a:r>
          </a:p>
          <a:p>
            <a:r>
              <a:rPr lang="en-US" b="1" dirty="0" smtClean="0"/>
              <a:t>Smoking</a:t>
            </a:r>
            <a:r>
              <a:rPr lang="en-US" dirty="0" smtClean="0"/>
              <a:t> may be associated with lung cancer, but is it causing lung cancer?</a:t>
            </a:r>
          </a:p>
          <a:p>
            <a:r>
              <a:rPr lang="en-US" b="1" dirty="0" smtClean="0"/>
              <a:t>Wearing a hat </a:t>
            </a:r>
            <a:r>
              <a:rPr lang="en-US" dirty="0" smtClean="0"/>
              <a:t>may be associated with baldness, but is wearing a hat causing baldness?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a:t>
            </a:fld>
            <a:endParaRPr lang="en-US" dirty="0"/>
          </a:p>
        </p:txBody>
      </p:sp>
    </p:spTree>
    <p:extLst>
      <p:ext uri="{BB962C8B-B14F-4D97-AF65-F5344CB8AC3E}">
        <p14:creationId xmlns:p14="http://schemas.microsoft.com/office/powerpoint/2010/main" val="3103255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1387" y="4432544"/>
            <a:ext cx="5822589" cy="4183855"/>
          </a:xfrm>
        </p:spPr>
        <p:txBody>
          <a:bodyPr/>
          <a:lstStyle/>
          <a:p>
            <a:r>
              <a:rPr lang="en-US" dirty="0"/>
              <a:t>In our additive interaction model the </a:t>
            </a:r>
            <a:r>
              <a:rPr lang="en-US" b="1" u="sng" dirty="0"/>
              <a:t>excess</a:t>
            </a:r>
            <a:r>
              <a:rPr lang="en-US" dirty="0"/>
              <a:t> (or attributable) </a:t>
            </a:r>
            <a:r>
              <a:rPr lang="en-US" dirty="0" smtClean="0"/>
              <a:t>risk (i.e. CI</a:t>
            </a:r>
            <a:r>
              <a:rPr lang="en-US" baseline="-25000" dirty="0" smtClean="0"/>
              <a:t>E</a:t>
            </a:r>
            <a:r>
              <a:rPr lang="en-US" baseline="0" dirty="0" smtClean="0"/>
              <a:t>-CI</a:t>
            </a:r>
            <a:r>
              <a:rPr lang="en-US" baseline="-25000" dirty="0" smtClean="0"/>
              <a:t>U</a:t>
            </a:r>
            <a:r>
              <a:rPr lang="en-US" dirty="0" smtClean="0"/>
              <a:t>) </a:t>
            </a:r>
            <a:r>
              <a:rPr lang="en-US" dirty="0"/>
              <a:t>of </a:t>
            </a:r>
            <a:r>
              <a:rPr lang="en-US" b="1" i="1" dirty="0" smtClean="0"/>
              <a:t>Factor 1 without Factor 2 </a:t>
            </a:r>
            <a:r>
              <a:rPr lang="en-US" dirty="0" smtClean="0"/>
              <a:t>is 5-1=4, and </a:t>
            </a:r>
            <a:r>
              <a:rPr lang="en-US" b="1" i="1" dirty="0" smtClean="0"/>
              <a:t>with Factor 2 </a:t>
            </a:r>
            <a:r>
              <a:rPr lang="en-US" dirty="0" smtClean="0"/>
              <a:t>present it still must be 4, and therefore that the incidence of </a:t>
            </a:r>
            <a:r>
              <a:rPr lang="en-US" b="1" i="1" dirty="0" smtClean="0"/>
              <a:t>both factors combined </a:t>
            </a:r>
            <a:r>
              <a:rPr lang="en-US" b="0" i="0" dirty="0" smtClean="0"/>
              <a:t>must be</a:t>
            </a:r>
            <a:r>
              <a:rPr lang="en-US" b="0" dirty="0" smtClean="0"/>
              <a:t> </a:t>
            </a:r>
            <a:r>
              <a:rPr lang="en-US" dirty="0" smtClean="0"/>
              <a:t>10+4=14. The excess (or attributable) risk of </a:t>
            </a:r>
            <a:r>
              <a:rPr lang="en-US" b="1" i="1" dirty="0" smtClean="0"/>
              <a:t>Factor </a:t>
            </a:r>
            <a:r>
              <a:rPr lang="en-US" b="1" i="1" dirty="0"/>
              <a:t>2 </a:t>
            </a:r>
            <a:r>
              <a:rPr lang="en-US" b="1" i="1" dirty="0" smtClean="0"/>
              <a:t>without Factor 1 </a:t>
            </a:r>
            <a:r>
              <a:rPr lang="en-US" dirty="0" smtClean="0"/>
              <a:t>is 10-1=9, and </a:t>
            </a:r>
            <a:r>
              <a:rPr lang="en-US" b="1" i="1" dirty="0" smtClean="0"/>
              <a:t>with Factor 1 </a:t>
            </a:r>
            <a:r>
              <a:rPr lang="en-US" dirty="0" smtClean="0"/>
              <a:t>present it </a:t>
            </a:r>
            <a:r>
              <a:rPr lang="en-US" dirty="0"/>
              <a:t>s</a:t>
            </a:r>
            <a:r>
              <a:rPr lang="en-US" dirty="0" smtClean="0"/>
              <a:t>till must be 9, and therefore the incidence of </a:t>
            </a:r>
            <a:r>
              <a:rPr lang="en-US" b="1" i="1" dirty="0" smtClean="0"/>
              <a:t>both factors combined </a:t>
            </a:r>
            <a:r>
              <a:rPr lang="en-US" dirty="0" smtClean="0"/>
              <a:t>must be 5+9=14.  For both risk factors combined, the excess (Attributable) risk is 14-1=13. Remember to subtract the baseline incidence (i.e. 1.).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40</a:t>
            </a:fld>
            <a:endParaRPr lang="en-US"/>
          </a:p>
        </p:txBody>
      </p:sp>
    </p:spTree>
    <p:extLst>
      <p:ext uri="{BB962C8B-B14F-4D97-AF65-F5344CB8AC3E}">
        <p14:creationId xmlns:p14="http://schemas.microsoft.com/office/powerpoint/2010/main" val="1515337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1387" y="4432544"/>
            <a:ext cx="5822589" cy="4183855"/>
          </a:xfrm>
        </p:spPr>
        <p:txBody>
          <a:bodyPr/>
          <a:lstStyle/>
          <a:p>
            <a:r>
              <a:rPr lang="en-US" dirty="0" smtClean="0"/>
              <a:t>If we limit ourselves</a:t>
            </a:r>
            <a:r>
              <a:rPr lang="en-US" baseline="0" dirty="0" smtClean="0"/>
              <a:t> to </a:t>
            </a:r>
            <a:r>
              <a:rPr lang="en-US" b="1" u="sng" baseline="0" dirty="0" smtClean="0"/>
              <a:t>excess</a:t>
            </a:r>
            <a:r>
              <a:rPr lang="en-US" baseline="0" dirty="0" smtClean="0"/>
              <a:t> or </a:t>
            </a:r>
            <a:r>
              <a:rPr lang="en-US" b="1" u="sng" baseline="0" dirty="0" smtClean="0"/>
              <a:t>attributable risk</a:t>
            </a:r>
            <a:r>
              <a:rPr lang="en-US" dirty="0" smtClean="0"/>
              <a:t> (i.e. CI</a:t>
            </a:r>
            <a:r>
              <a:rPr lang="en-US" baseline="-25000" dirty="0" smtClean="0"/>
              <a:t>E</a:t>
            </a:r>
            <a:r>
              <a:rPr lang="en-US" baseline="0" dirty="0" smtClean="0"/>
              <a:t>-CI</a:t>
            </a:r>
            <a:r>
              <a:rPr lang="en-US" baseline="-25000" dirty="0" smtClean="0"/>
              <a:t>U</a:t>
            </a:r>
            <a:r>
              <a:rPr lang="en-US" dirty="0" smtClean="0"/>
              <a:t>), </a:t>
            </a:r>
            <a:r>
              <a:rPr lang="en-US" baseline="0" dirty="0" smtClean="0"/>
              <a:t>then i</a:t>
            </a:r>
            <a:r>
              <a:rPr lang="en-US" dirty="0" smtClean="0"/>
              <a:t>n </a:t>
            </a:r>
            <a:r>
              <a:rPr lang="en-US" dirty="0"/>
              <a:t>our additive interaction model the </a:t>
            </a:r>
            <a:r>
              <a:rPr lang="en-US" b="0" u="none" dirty="0" smtClean="0"/>
              <a:t>excess </a:t>
            </a:r>
            <a:r>
              <a:rPr lang="en-US" dirty="0" smtClean="0"/>
              <a:t>risk of </a:t>
            </a:r>
            <a:r>
              <a:rPr lang="en-US" b="1" i="1" dirty="0" smtClean="0"/>
              <a:t>Factor 1 without Factor 2 </a:t>
            </a:r>
            <a:r>
              <a:rPr lang="en-US" dirty="0" smtClean="0"/>
              <a:t>is 4, and </a:t>
            </a:r>
            <a:r>
              <a:rPr lang="en-US" b="1" i="1" dirty="0" smtClean="0"/>
              <a:t>with Factor 2 </a:t>
            </a:r>
            <a:r>
              <a:rPr lang="en-US" dirty="0" smtClean="0"/>
              <a:t>present it still must be 4, and therefore the excess risk of </a:t>
            </a:r>
            <a:r>
              <a:rPr lang="en-US" b="1" i="1" dirty="0" smtClean="0"/>
              <a:t>both factors combined </a:t>
            </a:r>
            <a:r>
              <a:rPr lang="en-US" b="0" i="0" dirty="0" smtClean="0"/>
              <a:t>must be</a:t>
            </a:r>
            <a:r>
              <a:rPr lang="en-US" dirty="0" smtClean="0"/>
              <a:t> 4+9=13. The excess risk of </a:t>
            </a:r>
            <a:r>
              <a:rPr lang="en-US" b="1" i="1" dirty="0" smtClean="0"/>
              <a:t>Factor </a:t>
            </a:r>
            <a:r>
              <a:rPr lang="en-US" b="1" i="1" dirty="0"/>
              <a:t>2 </a:t>
            </a:r>
            <a:r>
              <a:rPr lang="en-US" b="1" i="1" dirty="0" smtClean="0"/>
              <a:t>without Factor 1 </a:t>
            </a:r>
            <a:r>
              <a:rPr lang="en-US" dirty="0" smtClean="0"/>
              <a:t>is 9, and </a:t>
            </a:r>
            <a:r>
              <a:rPr lang="en-US" b="1" i="1" dirty="0" smtClean="0"/>
              <a:t>with Factor 1 </a:t>
            </a:r>
            <a:r>
              <a:rPr lang="en-US" dirty="0" smtClean="0"/>
              <a:t>present it </a:t>
            </a:r>
            <a:r>
              <a:rPr lang="en-US" dirty="0"/>
              <a:t>s</a:t>
            </a:r>
            <a:r>
              <a:rPr lang="en-US" dirty="0" smtClean="0"/>
              <a:t>till must be 9, and therefore the excess risk of </a:t>
            </a:r>
            <a:r>
              <a:rPr lang="en-US" b="1" i="1" dirty="0" smtClean="0"/>
              <a:t>both factors combined </a:t>
            </a:r>
            <a:r>
              <a:rPr lang="en-US" dirty="0" smtClean="0"/>
              <a:t>must be </a:t>
            </a:r>
            <a:r>
              <a:rPr lang="en-US" dirty="0" smtClean="0"/>
              <a:t>9+4=13</a:t>
            </a:r>
            <a:r>
              <a:rPr lang="en-US" dirty="0" smtClean="0"/>
              <a:t>. When using Excess Risk, the background</a:t>
            </a:r>
            <a:r>
              <a:rPr lang="en-US" baseline="0" dirty="0" smtClean="0"/>
              <a:t> risk is zero</a:t>
            </a:r>
            <a:r>
              <a:rPr lang="en-US" dirty="0" smtClean="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41</a:t>
            </a:fld>
            <a:endParaRPr lang="en-US"/>
          </a:p>
        </p:txBody>
      </p:sp>
    </p:spTree>
    <p:extLst>
      <p:ext uri="{BB962C8B-B14F-4D97-AF65-F5344CB8AC3E}">
        <p14:creationId xmlns:p14="http://schemas.microsoft.com/office/powerpoint/2010/main" val="3794758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additive model is showing the incidence of Bladder Cancer in relation to exposure to smoking and dyes. For smoking the excess risk (AR) is 8 = (9-1) or (16-8). For dyes the excess risk (AR) is 7 = (8-1) or (16-9). The combined excess risk is 15 = (8+7) or (16-1).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42</a:t>
            </a:fld>
            <a:endParaRPr lang="en-US"/>
          </a:p>
        </p:txBody>
      </p:sp>
    </p:spTree>
    <p:extLst>
      <p:ext uri="{BB962C8B-B14F-4D97-AF65-F5344CB8AC3E}">
        <p14:creationId xmlns:p14="http://schemas.microsoft.com/office/powerpoint/2010/main" val="1758678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of independent risk factors incidence “rates” according to saturated fat intake and smoking are given. Excess risk for smoking vs. no smoking is 100-40=60, which makes X=120. For high saturated fat intake the excess risk is 60-40=20. That also gives X=120. Or we could add the two excess risks (60+20) and add this to the  baseline incidence (60+20) + 40 = 120.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43</a:t>
            </a:fld>
            <a:endParaRPr lang="en-US"/>
          </a:p>
        </p:txBody>
      </p:sp>
    </p:spTree>
    <p:extLst>
      <p:ext uri="{BB962C8B-B14F-4D97-AF65-F5344CB8AC3E}">
        <p14:creationId xmlns:p14="http://schemas.microsoft.com/office/powerpoint/2010/main" val="444003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Dependence</a:t>
            </a:r>
            <a:r>
              <a:rPr lang="en-US" dirty="0" smtClean="0"/>
              <a:t> mean that </a:t>
            </a:r>
            <a:r>
              <a:rPr lang="en-US" b="1" i="1" dirty="0" smtClean="0"/>
              <a:t>the outcome </a:t>
            </a:r>
            <a:r>
              <a:rPr lang="en-US" dirty="0" smtClean="0"/>
              <a:t>(i.e. disease) of an exposure to a risk factor is </a:t>
            </a:r>
            <a:r>
              <a:rPr lang="en-US" b="1" i="1" dirty="0" smtClean="0"/>
              <a:t>dependent on another causal risk factor</a:t>
            </a:r>
            <a:r>
              <a:rPr lang="en-US" dirty="0" smtClean="0"/>
              <a:t>. We will now discuss the concepts of </a:t>
            </a:r>
            <a:r>
              <a:rPr lang="en-US" b="1" u="sng" dirty="0" smtClean="0"/>
              <a:t>antagonism </a:t>
            </a:r>
            <a:r>
              <a:rPr lang="en-US" dirty="0" smtClean="0"/>
              <a:t>(i.e. negative interaction) and </a:t>
            </a:r>
            <a:r>
              <a:rPr lang="en-US" b="1" u="sng" dirty="0" smtClean="0"/>
              <a:t>synergism</a:t>
            </a:r>
            <a:r>
              <a:rPr lang="en-US" dirty="0" smtClean="0"/>
              <a:t> (i.e. positive interaction). Keep in mind that most epidemiologists define these types of dependence </a:t>
            </a:r>
            <a:r>
              <a:rPr lang="en-US" u="sng" dirty="0" smtClean="0"/>
              <a:t>relative to the additive model of independence</a:t>
            </a:r>
            <a:r>
              <a:rPr lang="en-US" dirty="0" smtClean="0"/>
              <a:t>. Any effect smaller than additive is evidence of antagonism or negative interaction, and any effect greater than additive is evidence of synergism or positive interaction.</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44</a:t>
            </a:fld>
            <a:endParaRPr lang="en-US"/>
          </a:p>
        </p:txBody>
      </p:sp>
    </p:spTree>
    <p:extLst>
      <p:ext uri="{BB962C8B-B14F-4D97-AF65-F5344CB8AC3E}">
        <p14:creationId xmlns:p14="http://schemas.microsoft.com/office/powerpoint/2010/main" val="1884239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Antagonism</a:t>
            </a:r>
            <a:r>
              <a:rPr lang="en-US" dirty="0" smtClean="0"/>
              <a:t> is the opposite of synergism, and happens when </a:t>
            </a:r>
            <a:r>
              <a:rPr lang="en-US" b="1" i="1" dirty="0" smtClean="0"/>
              <a:t>the combined effect of two or more risk factors is smaller than that predicted by the causal model being used</a:t>
            </a:r>
            <a:r>
              <a:rPr lang="en-US" dirty="0" smtClean="0"/>
              <a:t>. Defining antagonism relative to the additive model of independence implies that the risk of the outcome (which may be a specific disease) when two known causal risk factors (also called </a:t>
            </a:r>
            <a:r>
              <a:rPr lang="en-US" b="1" i="1" dirty="0" smtClean="0"/>
              <a:t>independent variables</a:t>
            </a:r>
            <a:r>
              <a:rPr lang="en-US" dirty="0" smtClean="0"/>
              <a:t>) are present is </a:t>
            </a:r>
            <a:r>
              <a:rPr lang="en-US" u="sng" dirty="0" smtClean="0"/>
              <a:t>less than the sum of the excess risks associated with each of the causal factors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45</a:t>
            </a:fld>
            <a:endParaRPr lang="en-US"/>
          </a:p>
        </p:txBody>
      </p:sp>
    </p:spTree>
    <p:extLst>
      <p:ext uri="{BB962C8B-B14F-4D97-AF65-F5344CB8AC3E}">
        <p14:creationId xmlns:p14="http://schemas.microsoft.com/office/powerpoint/2010/main" val="11808955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is shown the </a:t>
            </a:r>
            <a:r>
              <a:rPr lang="en-US" b="1" u="sng" dirty="0" smtClean="0"/>
              <a:t>cumulative incidence </a:t>
            </a:r>
            <a:r>
              <a:rPr lang="en-US" dirty="0" smtClean="0"/>
              <a:t>of disease (which is the outcome, also called </a:t>
            </a:r>
            <a:r>
              <a:rPr lang="en-US" b="1" i="1" dirty="0" smtClean="0"/>
              <a:t>the dependent variable</a:t>
            </a:r>
            <a:r>
              <a:rPr lang="en-US" dirty="0" smtClean="0"/>
              <a:t>) by exposure to one or two causal risk factors (also called </a:t>
            </a:r>
            <a:r>
              <a:rPr lang="en-US" b="1" i="1" dirty="0" smtClean="0"/>
              <a:t>the independent variables</a:t>
            </a:r>
            <a:r>
              <a:rPr lang="en-US" dirty="0" smtClean="0"/>
              <a:t>). The excess risk of Factor 2 is 3-1=2, and of Factor 1 is 5-1=4. The expected combined additive excess risk is 4+2=6, bringing the expected total combined incidence to 6+1=7, where 1 is the background risk. However, the combined total incidence is 4, which is much less than expected, and we conclude that we are dealing with negative interaction, or antagonism. </a:t>
            </a:r>
          </a:p>
          <a:p>
            <a:r>
              <a:rPr lang="en-US" dirty="0" smtClean="0"/>
              <a:t>Some years back studies found that smokers who eat lots of fruits and vegetables had lower risk of lung cancer than would be expected according to their smoking pattern. This negative interaction or antagonistic effect of fruit and vegetables on lung cancer risk was first thought to be caused by </a:t>
            </a:r>
            <a:r>
              <a:rPr lang="el-GR" dirty="0" smtClean="0"/>
              <a:t>β</a:t>
            </a:r>
            <a:r>
              <a:rPr lang="en-US" dirty="0" smtClean="0"/>
              <a:t>-carotene in fruits and vegetables. Intervention (experimental) studies was started, the Health Professionals Study in the US, and a similar study in Finland. However, both studies found increased lung cancer risk in the </a:t>
            </a:r>
            <a:r>
              <a:rPr lang="el-GR" dirty="0" smtClean="0"/>
              <a:t>β</a:t>
            </a:r>
            <a:r>
              <a:rPr lang="en-US" dirty="0" smtClean="0"/>
              <a:t>-carotene groups.</a:t>
            </a:r>
          </a:p>
          <a:p>
            <a:r>
              <a:rPr lang="en-US" dirty="0" smtClean="0"/>
              <a:t>In AHS-1 people who eat higher levels of legumes have smaller risk of colon cancer than would be expected according to their meat intake. Fruits and vegetables have a negative interaction or antagonistic effect on colon cancer risk.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46</a:t>
            </a:fld>
            <a:endParaRPr lang="en-US"/>
          </a:p>
        </p:txBody>
      </p:sp>
    </p:spTree>
    <p:extLst>
      <p:ext uri="{BB962C8B-B14F-4D97-AF65-F5344CB8AC3E}">
        <p14:creationId xmlns:p14="http://schemas.microsoft.com/office/powerpoint/2010/main" val="1547042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Synergism</a:t>
            </a:r>
            <a:r>
              <a:rPr lang="en-US" dirty="0" smtClean="0"/>
              <a:t> happens </a:t>
            </a:r>
            <a:r>
              <a:rPr lang="en-US" dirty="0"/>
              <a:t>when </a:t>
            </a:r>
            <a:r>
              <a:rPr lang="en-US" b="1" i="1" dirty="0"/>
              <a:t>the combined effect of two or more risk factors is </a:t>
            </a:r>
            <a:r>
              <a:rPr lang="en-US" b="1" i="1" dirty="0" smtClean="0"/>
              <a:t>larger </a:t>
            </a:r>
            <a:r>
              <a:rPr lang="en-US" b="1" i="1" dirty="0"/>
              <a:t>than that predicted by the causal model being used</a:t>
            </a:r>
            <a:r>
              <a:rPr lang="en-US" dirty="0"/>
              <a:t>. Defining </a:t>
            </a:r>
            <a:r>
              <a:rPr lang="en-US" dirty="0" smtClean="0"/>
              <a:t>synergism </a:t>
            </a:r>
            <a:r>
              <a:rPr lang="en-US" dirty="0"/>
              <a:t>relative to the additive model of independence implies that the risk of the </a:t>
            </a:r>
            <a:r>
              <a:rPr lang="en-US" b="1" i="1" dirty="0"/>
              <a:t>outcome</a:t>
            </a:r>
            <a:r>
              <a:rPr lang="en-US" dirty="0"/>
              <a:t> (which may be a specific disease) when two known causal risk factors (also called </a:t>
            </a:r>
            <a:r>
              <a:rPr lang="en-US" b="1" i="1" dirty="0"/>
              <a:t>independent variables</a:t>
            </a:r>
            <a:r>
              <a:rPr lang="en-US" dirty="0"/>
              <a:t>) are </a:t>
            </a:r>
            <a:r>
              <a:rPr lang="en-US" dirty="0" smtClean="0"/>
              <a:t>present, </a:t>
            </a:r>
            <a:r>
              <a:rPr lang="en-US" dirty="0"/>
              <a:t>is </a:t>
            </a:r>
            <a:r>
              <a:rPr lang="en-US" u="sng" dirty="0" smtClean="0"/>
              <a:t>larger </a:t>
            </a:r>
            <a:r>
              <a:rPr lang="en-US" u="sng" dirty="0"/>
              <a:t>than the sum of the excess risks associated with each of the causal factors</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47</a:t>
            </a:fld>
            <a:endParaRPr lang="en-US"/>
          </a:p>
        </p:txBody>
      </p:sp>
    </p:spTree>
    <p:extLst>
      <p:ext uri="{BB962C8B-B14F-4D97-AF65-F5344CB8AC3E}">
        <p14:creationId xmlns:p14="http://schemas.microsoft.com/office/powerpoint/2010/main" val="1784604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is shown the </a:t>
            </a:r>
            <a:r>
              <a:rPr lang="en-US" b="1" u="sng" dirty="0"/>
              <a:t>cumulative incidence </a:t>
            </a:r>
            <a:r>
              <a:rPr lang="en-US" dirty="0"/>
              <a:t>of disease (which is the </a:t>
            </a:r>
            <a:r>
              <a:rPr lang="en-US" b="1" i="1" dirty="0" smtClean="0"/>
              <a:t>dependent </a:t>
            </a:r>
            <a:r>
              <a:rPr lang="en-US" b="1" i="1" dirty="0"/>
              <a:t>variable</a:t>
            </a:r>
            <a:r>
              <a:rPr lang="en-US" dirty="0"/>
              <a:t>) by exposure to one or two causal risk factors (also called the </a:t>
            </a:r>
            <a:r>
              <a:rPr lang="en-US" b="1" i="1" dirty="0"/>
              <a:t>independent variables</a:t>
            </a:r>
            <a:r>
              <a:rPr lang="en-US" dirty="0"/>
              <a:t>). The excess risk of Factor 2 is 2, and of Factor 1 is 4. The expected combined additive excess risk is 4+2=6, bringing the expected total combined </a:t>
            </a:r>
            <a:r>
              <a:rPr lang="en-US" dirty="0" smtClean="0"/>
              <a:t>cumulative</a:t>
            </a:r>
            <a:r>
              <a:rPr lang="en-US" baseline="0" dirty="0" smtClean="0"/>
              <a:t> </a:t>
            </a:r>
            <a:r>
              <a:rPr lang="en-US" dirty="0" smtClean="0"/>
              <a:t>incidence </a:t>
            </a:r>
            <a:r>
              <a:rPr lang="en-US" dirty="0"/>
              <a:t>to 6+1=7, where 1 is the background risk. Instead the result is a combined total </a:t>
            </a:r>
            <a:r>
              <a:rPr lang="en-US" dirty="0" smtClean="0"/>
              <a:t>incidence </a:t>
            </a:r>
            <a:r>
              <a:rPr lang="en-US" dirty="0"/>
              <a:t>of </a:t>
            </a:r>
            <a:r>
              <a:rPr lang="en-US" dirty="0" smtClean="0"/>
              <a:t>10, </a:t>
            </a:r>
            <a:r>
              <a:rPr lang="en-US" dirty="0"/>
              <a:t>which is much </a:t>
            </a:r>
            <a:r>
              <a:rPr lang="en-US" dirty="0" smtClean="0"/>
              <a:t>higher </a:t>
            </a:r>
            <a:r>
              <a:rPr lang="en-US" dirty="0"/>
              <a:t>than expected, and we conclude that we are dealing with </a:t>
            </a:r>
            <a:r>
              <a:rPr lang="en-US" b="1" i="1" dirty="0" smtClean="0"/>
              <a:t>positive </a:t>
            </a:r>
            <a:r>
              <a:rPr lang="en-US" b="1" i="1" dirty="0"/>
              <a:t>interaction</a:t>
            </a:r>
            <a:r>
              <a:rPr lang="en-US" dirty="0"/>
              <a:t>, or </a:t>
            </a:r>
            <a:r>
              <a:rPr lang="en-US" b="1" i="1" dirty="0" smtClean="0"/>
              <a:t>synergism</a:t>
            </a:r>
            <a:r>
              <a:rPr lang="en-US" dirty="0" smtClean="0"/>
              <a:t>. </a:t>
            </a:r>
          </a:p>
          <a:p>
            <a:r>
              <a:rPr lang="en-US" dirty="0" smtClean="0"/>
              <a:t>A good example on synergism is the findings that </a:t>
            </a:r>
            <a:r>
              <a:rPr lang="en-US" b="1" dirty="0" smtClean="0"/>
              <a:t>smokers</a:t>
            </a:r>
            <a:r>
              <a:rPr lang="en-US" dirty="0" smtClean="0"/>
              <a:t> who are exposed to </a:t>
            </a:r>
            <a:r>
              <a:rPr lang="en-US" b="1" dirty="0" smtClean="0"/>
              <a:t>asbestos </a:t>
            </a:r>
            <a:r>
              <a:rPr lang="en-US" dirty="0" smtClean="0"/>
              <a:t>have much higher risk of </a:t>
            </a:r>
            <a:r>
              <a:rPr lang="en-US" b="1" dirty="0" smtClean="0"/>
              <a:t>lung cancer </a:t>
            </a:r>
            <a:r>
              <a:rPr lang="en-US" dirty="0" smtClean="0"/>
              <a:t>than would be expected according to their smoking pattern alone.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48</a:t>
            </a:fld>
            <a:endParaRPr lang="en-US"/>
          </a:p>
        </p:txBody>
      </p:sp>
    </p:spTree>
    <p:extLst>
      <p:ext uri="{BB962C8B-B14F-4D97-AF65-F5344CB8AC3E}">
        <p14:creationId xmlns:p14="http://schemas.microsoft.com/office/powerpoint/2010/main" val="3454833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a </a:t>
            </a:r>
            <a:r>
              <a:rPr lang="en-US" b="1" u="sng" dirty="0" smtClean="0"/>
              <a:t>multiplicative model </a:t>
            </a:r>
            <a:r>
              <a:rPr lang="en-US" dirty="0" smtClean="0"/>
              <a:t>best describes the effects of two independent causal risk factors. The multiplicative model of independence is a special type of synergism where </a:t>
            </a:r>
            <a:r>
              <a:rPr lang="en-US" b="1" i="1" dirty="0" smtClean="0"/>
              <a:t>the risk of disease </a:t>
            </a:r>
            <a:r>
              <a:rPr lang="en-US" dirty="0" smtClean="0"/>
              <a:t>(i.e. outcome) </a:t>
            </a:r>
            <a:r>
              <a:rPr lang="en-US" b="1" i="1" dirty="0" smtClean="0"/>
              <a:t>when two independent causal risk factors are present is </a:t>
            </a:r>
            <a:r>
              <a:rPr lang="en-US" b="1" i="1" u="sng" dirty="0" smtClean="0"/>
              <a:t>the product of the RR’s </a:t>
            </a:r>
            <a:r>
              <a:rPr lang="en-US" b="1" i="1" dirty="0" smtClean="0"/>
              <a:t>associated with each of the factors</a:t>
            </a:r>
            <a:r>
              <a:rPr lang="en-US" dirty="0" smtClean="0"/>
              <a:t>. The multiplicative model, therefore, </a:t>
            </a:r>
            <a:r>
              <a:rPr lang="en-US" b="1" dirty="0" smtClean="0"/>
              <a:t>uses RR </a:t>
            </a:r>
            <a:r>
              <a:rPr lang="en-US" dirty="0" smtClean="0"/>
              <a:t>as effect measure, and not excess risk.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49</a:t>
            </a:fld>
            <a:endParaRPr lang="en-US"/>
          </a:p>
        </p:txBody>
      </p:sp>
    </p:spTree>
    <p:extLst>
      <p:ext uri="{BB962C8B-B14F-4D97-AF65-F5344CB8AC3E}">
        <p14:creationId xmlns:p14="http://schemas.microsoft.com/office/powerpoint/2010/main" val="106579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71E015D-DA2D-4347-BB7A-44C7F86D7B36}" type="slidenum">
              <a:rPr lang="en-US"/>
              <a:pPr/>
              <a:t>5</a:t>
            </a:fld>
            <a:endParaRPr lang="en-US" dirty="0"/>
          </a:p>
        </p:txBody>
      </p:sp>
      <p:sp>
        <p:nvSpPr>
          <p:cNvPr id="48131" name="Rectangle 2"/>
          <p:cNvSpPr>
            <a:spLocks noGrp="1" noChangeArrowheads="1"/>
          </p:cNvSpPr>
          <p:nvPr>
            <p:ph type="body" idx="1"/>
          </p:nvPr>
        </p:nvSpPr>
        <p:spPr>
          <a:xfrm>
            <a:off x="934509" y="4431084"/>
            <a:ext cx="5141382" cy="4201289"/>
          </a:xfrm>
          <a:noFill/>
          <a:ln/>
        </p:spPr>
        <p:txBody>
          <a:bodyPr lIns="92203" tIns="45292" rIns="92203" bIns="45292"/>
          <a:lstStyle/>
          <a:p>
            <a:pPr eaLnBrk="1" hangingPunct="1"/>
            <a:r>
              <a:rPr lang="en-US" dirty="0" smtClean="0"/>
              <a:t>Why would </a:t>
            </a:r>
            <a:r>
              <a:rPr lang="en-US" b="1" u="sng" dirty="0" smtClean="0"/>
              <a:t>small hospitals </a:t>
            </a:r>
            <a:r>
              <a:rPr lang="en-US" dirty="0" smtClean="0"/>
              <a:t>have lower rates of </a:t>
            </a:r>
            <a:r>
              <a:rPr lang="en-US" b="1" i="1" dirty="0" smtClean="0"/>
              <a:t>nosocomial infections </a:t>
            </a:r>
            <a:r>
              <a:rPr lang="en-US" dirty="0" smtClean="0"/>
              <a:t>than large university hospitals? Because the really sick patients go to the large university hospitals, that are designed, equipped, and used to handle these situations, and not to small hospitals that are not supposed to deal with such problems. </a:t>
            </a:r>
          </a:p>
          <a:p>
            <a:pPr eaLnBrk="1" hangingPunct="1"/>
            <a:r>
              <a:rPr lang="en-US" dirty="0" smtClean="0"/>
              <a:t>In this case we have a </a:t>
            </a:r>
            <a:r>
              <a:rPr lang="en-US" b="1" u="sng" dirty="0" smtClean="0"/>
              <a:t>confounder</a:t>
            </a:r>
            <a:r>
              <a:rPr lang="en-US" dirty="0" smtClean="0"/>
              <a:t> called “</a:t>
            </a:r>
            <a:r>
              <a:rPr lang="en-US" b="1" i="1" dirty="0" smtClean="0"/>
              <a:t>well patients</a:t>
            </a:r>
            <a:r>
              <a:rPr lang="en-US" dirty="0" smtClean="0"/>
              <a:t>”. The confounder has the following characteristics:</a:t>
            </a:r>
          </a:p>
          <a:p>
            <a:pPr marL="228143" indent="-228143" eaLnBrk="1" hangingPunct="1">
              <a:buFont typeface="+mj-lt"/>
              <a:buAutoNum type="arabicPeriod"/>
            </a:pPr>
            <a:r>
              <a:rPr lang="en-US" dirty="0" smtClean="0"/>
              <a:t>It is </a:t>
            </a:r>
            <a:r>
              <a:rPr lang="en-US" b="1" u="sng" dirty="0" smtClean="0"/>
              <a:t>a known “risk factor”</a:t>
            </a:r>
            <a:r>
              <a:rPr lang="en-US" dirty="0" smtClean="0"/>
              <a:t> for the outcome (which is few infections). </a:t>
            </a:r>
          </a:p>
          <a:p>
            <a:pPr marL="228143" indent="-228143" eaLnBrk="1" hangingPunct="1">
              <a:buFont typeface="+mj-lt"/>
              <a:buAutoNum type="arabicPeriod"/>
            </a:pPr>
            <a:r>
              <a:rPr lang="en-US" dirty="0" smtClean="0"/>
              <a:t>It is </a:t>
            </a:r>
            <a:r>
              <a:rPr lang="en-US" b="1" u="sng" dirty="0" smtClean="0"/>
              <a:t>associated with the exposure </a:t>
            </a:r>
            <a:r>
              <a:rPr lang="en-US" dirty="0" smtClean="0"/>
              <a:t>(that is to small hospitals), but is </a:t>
            </a:r>
            <a:r>
              <a:rPr lang="en-US" b="1" i="1" dirty="0" smtClean="0"/>
              <a:t>not a result of </a:t>
            </a:r>
            <a:r>
              <a:rPr lang="en-US" dirty="0" smtClean="0"/>
              <a:t>the exposure (meaning that well patients may not be a result of small hospitals). </a:t>
            </a:r>
          </a:p>
          <a:p>
            <a:pPr marL="228143" indent="-228143" eaLnBrk="1" hangingPunct="1">
              <a:buFont typeface="+mj-lt"/>
              <a:buAutoNum type="arabicPeriod"/>
            </a:pPr>
            <a:r>
              <a:rPr lang="en-US" dirty="0" smtClean="0"/>
              <a:t>It is </a:t>
            </a:r>
            <a:r>
              <a:rPr lang="en-US" b="1" u="sng" dirty="0" smtClean="0"/>
              <a:t>not an intermediate step </a:t>
            </a:r>
            <a:r>
              <a:rPr lang="en-US" dirty="0" smtClean="0"/>
              <a:t>in the causal pathway between the </a:t>
            </a:r>
            <a:r>
              <a:rPr lang="en-US" b="1" i="1" dirty="0" smtClean="0"/>
              <a:t>exposure</a:t>
            </a:r>
            <a:r>
              <a:rPr lang="en-US" dirty="0" smtClean="0"/>
              <a:t> (to small hospitals) and the </a:t>
            </a:r>
            <a:r>
              <a:rPr lang="en-US" b="1" i="1" dirty="0" smtClean="0"/>
              <a:t>outcome</a:t>
            </a:r>
            <a:r>
              <a:rPr lang="en-US" dirty="0" smtClean="0"/>
              <a:t> (few infections).   </a:t>
            </a:r>
          </a:p>
        </p:txBody>
      </p:sp>
      <p:sp>
        <p:nvSpPr>
          <p:cNvPr id="48132" name="Rectangle 3"/>
          <p:cNvSpPr>
            <a:spLocks noGrp="1" noRot="1" noChangeAspect="1" noChangeArrowheads="1" noTextEdit="1"/>
          </p:cNvSpPr>
          <p:nvPr>
            <p:ph type="sldImg"/>
          </p:nvPr>
        </p:nvSpPr>
        <p:spPr>
          <a:xfrm>
            <a:off x="1330325" y="804863"/>
            <a:ext cx="4349750" cy="3263900"/>
          </a:xfrm>
          <a:ln w="12700" cap="flat">
            <a:solidFill>
              <a:schemeClr val="tx1"/>
            </a:solidFill>
          </a:ln>
        </p:spPr>
      </p:sp>
    </p:spTree>
    <p:extLst>
      <p:ext uri="{BB962C8B-B14F-4D97-AF65-F5344CB8AC3E}">
        <p14:creationId xmlns:p14="http://schemas.microsoft.com/office/powerpoint/2010/main" val="2024113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a multiplicative </a:t>
            </a:r>
            <a:r>
              <a:rPr lang="en-US" dirty="0"/>
              <a:t>model the </a:t>
            </a:r>
            <a:r>
              <a:rPr lang="en-US" b="1" u="sng" dirty="0" smtClean="0"/>
              <a:t>RR </a:t>
            </a:r>
            <a:r>
              <a:rPr lang="en-US" b="0" u="none" dirty="0" smtClean="0"/>
              <a:t>of the </a:t>
            </a:r>
            <a:r>
              <a:rPr lang="en-US" b="0" u="none" dirty="0"/>
              <a:t>outcome </a:t>
            </a:r>
            <a:r>
              <a:rPr lang="en-US" b="1" i="1" dirty="0" smtClean="0"/>
              <a:t>of </a:t>
            </a:r>
            <a:r>
              <a:rPr lang="en-US" b="1" i="1" dirty="0"/>
              <a:t>one causal exposure </a:t>
            </a:r>
            <a:r>
              <a:rPr lang="en-US" dirty="0"/>
              <a:t>is </a:t>
            </a:r>
            <a:r>
              <a:rPr lang="en-US" b="1" u="sng" dirty="0" smtClean="0"/>
              <a:t>multiplied</a:t>
            </a:r>
            <a:r>
              <a:rPr lang="en-US" dirty="0" smtClean="0"/>
              <a:t> with </a:t>
            </a:r>
            <a:r>
              <a:rPr lang="en-US" dirty="0"/>
              <a:t>the </a:t>
            </a:r>
            <a:r>
              <a:rPr lang="en-US" b="1" u="sng" dirty="0" smtClean="0"/>
              <a:t>RR</a:t>
            </a:r>
            <a:r>
              <a:rPr lang="en-US" dirty="0" smtClean="0"/>
              <a:t> of the outcome of </a:t>
            </a:r>
            <a:r>
              <a:rPr lang="en-US" b="1" i="1" dirty="0" smtClean="0"/>
              <a:t>the other </a:t>
            </a:r>
            <a:r>
              <a:rPr lang="en-US" b="1" i="1" dirty="0"/>
              <a:t>causal exposure</a:t>
            </a:r>
            <a:r>
              <a:rPr lang="en-US" dirty="0"/>
              <a:t>. The </a:t>
            </a:r>
            <a:r>
              <a:rPr lang="en-US" dirty="0" smtClean="0"/>
              <a:t>RR associated </a:t>
            </a:r>
            <a:r>
              <a:rPr lang="en-US" dirty="0"/>
              <a:t>with each factor is independent (i.e. the same) in the presence or absence of the other factor. </a:t>
            </a:r>
          </a:p>
          <a:p>
            <a:r>
              <a:rPr lang="en-US" dirty="0" smtClean="0"/>
              <a:t>In this example the CI of lung cancer with presence of </a:t>
            </a:r>
            <a:r>
              <a:rPr lang="en-US" dirty="0" smtClean="0"/>
              <a:t>smoking, </a:t>
            </a:r>
            <a:r>
              <a:rPr lang="en-US" dirty="0" smtClean="0"/>
              <a:t>or </a:t>
            </a:r>
            <a:r>
              <a:rPr lang="en-US" dirty="0" smtClean="0"/>
              <a:t>asbestos, </a:t>
            </a:r>
            <a:r>
              <a:rPr lang="en-US" dirty="0" smtClean="0"/>
              <a:t>or both exposures is given. The RR of lung cancer associated with </a:t>
            </a:r>
            <a:r>
              <a:rPr lang="en-US" b="1" u="sng" dirty="0" smtClean="0"/>
              <a:t>smoking</a:t>
            </a:r>
            <a:r>
              <a:rPr lang="en-US" dirty="0" smtClean="0"/>
              <a:t> is 10, and the RR of lung cancer associated with </a:t>
            </a:r>
            <a:r>
              <a:rPr lang="en-US" b="1" u="sng" dirty="0" smtClean="0"/>
              <a:t>asbestos</a:t>
            </a:r>
            <a:r>
              <a:rPr lang="en-US" dirty="0" smtClean="0"/>
              <a:t> exposure is 5. The </a:t>
            </a:r>
            <a:r>
              <a:rPr lang="en-US" b="1" u="sng" dirty="0" smtClean="0"/>
              <a:t>combined effect </a:t>
            </a:r>
            <a:r>
              <a:rPr lang="en-US" dirty="0" smtClean="0"/>
              <a:t>of smoking and asbestos on lung cancer is given by the product of their RR’s, which is 5 x 10=50.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50</a:t>
            </a:fld>
            <a:endParaRPr lang="en-US"/>
          </a:p>
        </p:txBody>
      </p:sp>
    </p:spTree>
    <p:extLst>
      <p:ext uri="{BB962C8B-B14F-4D97-AF65-F5344CB8AC3E}">
        <p14:creationId xmlns:p14="http://schemas.microsoft.com/office/powerpoint/2010/main" val="909081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of independent risk factors incidence “rates” according to saturated fat intake and smoking are given. </a:t>
            </a:r>
            <a:r>
              <a:rPr lang="en-US" dirty="0" smtClean="0"/>
              <a:t>RR of MI for </a:t>
            </a:r>
            <a:r>
              <a:rPr lang="en-US" dirty="0"/>
              <a:t>smoking </a:t>
            </a:r>
            <a:r>
              <a:rPr lang="en-US" dirty="0" smtClean="0"/>
              <a:t>vs. </a:t>
            </a:r>
            <a:r>
              <a:rPr lang="en-US" dirty="0"/>
              <a:t>no smoking = </a:t>
            </a:r>
            <a:r>
              <a:rPr lang="en-US" dirty="0" smtClean="0"/>
              <a:t>100/40=2.5, </a:t>
            </a:r>
            <a:r>
              <a:rPr lang="en-US" dirty="0"/>
              <a:t>which makes </a:t>
            </a:r>
            <a:r>
              <a:rPr lang="en-US" dirty="0" smtClean="0"/>
              <a:t>X/100=1.5, X=150. </a:t>
            </a:r>
            <a:r>
              <a:rPr lang="en-US" dirty="0"/>
              <a:t>For high saturated fat intake the </a:t>
            </a:r>
            <a:r>
              <a:rPr lang="en-US" dirty="0" smtClean="0"/>
              <a:t>RR of MI is 60/40=1.50. </a:t>
            </a:r>
            <a:r>
              <a:rPr lang="en-US" dirty="0"/>
              <a:t>That also gives </a:t>
            </a:r>
            <a:r>
              <a:rPr lang="en-US" dirty="0" smtClean="0"/>
              <a:t>X=150 (X/60=2.5). Or we could multiply the two RR’s and multiply by the base risk, 2.5 x 1.5 x 40 = 150, or 60 x 2.5 or 100 x 1.5 as shown in the example.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51</a:t>
            </a:fld>
            <a:endParaRPr lang="en-US"/>
          </a:p>
        </p:txBody>
      </p:sp>
    </p:spTree>
    <p:extLst>
      <p:ext uri="{BB962C8B-B14F-4D97-AF65-F5344CB8AC3E}">
        <p14:creationId xmlns:p14="http://schemas.microsoft.com/office/powerpoint/2010/main" val="1816436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final results of our example.</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52</a:t>
            </a:fld>
            <a:endParaRPr lang="en-US"/>
          </a:p>
        </p:txBody>
      </p:sp>
    </p:spTree>
    <p:extLst>
      <p:ext uri="{BB962C8B-B14F-4D97-AF65-F5344CB8AC3E}">
        <p14:creationId xmlns:p14="http://schemas.microsoft.com/office/powerpoint/2010/main" val="1071866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415235"/>
            <a:ext cx="5607053" cy="4258538"/>
          </a:xfrm>
        </p:spPr>
        <p:txBody>
          <a:bodyPr/>
          <a:lstStyle/>
          <a:p>
            <a:r>
              <a:rPr lang="en-US" dirty="0" smtClean="0"/>
              <a:t>If we have an observed association between a risk factor and an outcome (disease), we want to know if it is causal or not. We start by asking if </a:t>
            </a:r>
            <a:r>
              <a:rPr lang="en-US" dirty="0" smtClean="0"/>
              <a:t>the association </a:t>
            </a:r>
            <a:r>
              <a:rPr lang="en-US" dirty="0" smtClean="0"/>
              <a:t>could be due to </a:t>
            </a:r>
            <a:r>
              <a:rPr lang="en-US" b="1" u="sng" dirty="0" smtClean="0"/>
              <a:t>bias</a:t>
            </a:r>
            <a:r>
              <a:rPr lang="en-US" dirty="0" smtClean="0"/>
              <a:t> </a:t>
            </a:r>
            <a:r>
              <a:rPr lang="en-US" dirty="0" smtClean="0"/>
              <a:t>(i.e. flaws </a:t>
            </a:r>
            <a:r>
              <a:rPr lang="en-US" dirty="0" smtClean="0"/>
              <a:t>in the design or conduct of a study caused by systematic error that distorts the results). This could be caused by: </a:t>
            </a:r>
          </a:p>
          <a:p>
            <a:pPr marL="228143" indent="-228143">
              <a:buFont typeface="+mj-lt"/>
              <a:buAutoNum type="arabicPeriod"/>
            </a:pPr>
            <a:r>
              <a:rPr lang="en-US" b="1" u="sng" dirty="0" smtClean="0"/>
              <a:t>Selection bias</a:t>
            </a:r>
            <a:r>
              <a:rPr lang="en-US" dirty="0" smtClean="0"/>
              <a:t> </a:t>
            </a:r>
            <a:r>
              <a:rPr lang="en-US" dirty="0" smtClean="0"/>
              <a:t>(which is an </a:t>
            </a:r>
            <a:r>
              <a:rPr lang="en-US" dirty="0" smtClean="0"/>
              <a:t>error in </a:t>
            </a:r>
            <a:r>
              <a:rPr lang="en-US" b="1" i="1" dirty="0" smtClean="0"/>
              <a:t>selecting</a:t>
            </a:r>
            <a:r>
              <a:rPr lang="en-US" dirty="0" smtClean="0"/>
              <a:t> a study group). </a:t>
            </a:r>
          </a:p>
          <a:p>
            <a:pPr marL="228143" indent="-228143">
              <a:buFont typeface="+mj-lt"/>
              <a:buAutoNum type="arabicPeriod"/>
            </a:pPr>
            <a:r>
              <a:rPr lang="en-US" b="1" u="sng" dirty="0" smtClean="0"/>
              <a:t>Information bias</a:t>
            </a:r>
            <a:r>
              <a:rPr lang="en-US" dirty="0" smtClean="0"/>
              <a:t> </a:t>
            </a:r>
            <a:r>
              <a:rPr lang="en-US" dirty="0" smtClean="0"/>
              <a:t>(which is an </a:t>
            </a:r>
            <a:r>
              <a:rPr lang="en-US" dirty="0" smtClean="0"/>
              <a:t>error in obtaining </a:t>
            </a:r>
            <a:r>
              <a:rPr lang="en-US" b="1" i="1" dirty="0" smtClean="0"/>
              <a:t>information</a:t>
            </a:r>
            <a:r>
              <a:rPr lang="en-US" dirty="0" smtClean="0"/>
              <a:t> about the subjects in the study). </a:t>
            </a:r>
          </a:p>
          <a:p>
            <a:r>
              <a:rPr lang="en-US" dirty="0" smtClean="0"/>
              <a:t>Bias is avoided by </a:t>
            </a:r>
            <a:r>
              <a:rPr lang="en-US" i="1" u="sng" dirty="0" smtClean="0"/>
              <a:t>blinding</a:t>
            </a:r>
            <a:r>
              <a:rPr lang="en-US" dirty="0"/>
              <a:t>, </a:t>
            </a:r>
            <a:r>
              <a:rPr lang="en-US" dirty="0" smtClean="0"/>
              <a:t>by using </a:t>
            </a:r>
            <a:r>
              <a:rPr lang="en-US" i="1" u="sng" dirty="0"/>
              <a:t>objective measures</a:t>
            </a:r>
            <a:r>
              <a:rPr lang="en-US" dirty="0"/>
              <a:t> </a:t>
            </a:r>
            <a:r>
              <a:rPr lang="en-US" dirty="0" smtClean="0"/>
              <a:t>(of exposure </a:t>
            </a:r>
            <a:r>
              <a:rPr lang="en-US" dirty="0"/>
              <a:t>&amp; outcome), </a:t>
            </a:r>
            <a:r>
              <a:rPr lang="en-US" dirty="0" smtClean="0"/>
              <a:t>by </a:t>
            </a:r>
            <a:r>
              <a:rPr lang="en-US" i="1" u="sng" dirty="0" smtClean="0"/>
              <a:t>standardization</a:t>
            </a:r>
            <a:r>
              <a:rPr lang="en-US" dirty="0" smtClean="0"/>
              <a:t> </a:t>
            </a:r>
            <a:r>
              <a:rPr lang="en-US" dirty="0" smtClean="0"/>
              <a:t>(of instruments </a:t>
            </a:r>
            <a:r>
              <a:rPr lang="en-US" dirty="0"/>
              <a:t>&amp; procedures</a:t>
            </a:r>
            <a:r>
              <a:rPr lang="en-US" dirty="0" smtClean="0"/>
              <a:t>), and </a:t>
            </a:r>
            <a:r>
              <a:rPr lang="en-US" dirty="0" smtClean="0"/>
              <a:t>by avoiding </a:t>
            </a:r>
            <a:r>
              <a:rPr lang="en-US" i="1" u="sng" dirty="0" smtClean="0"/>
              <a:t>misclassification</a:t>
            </a:r>
            <a:r>
              <a:rPr lang="en-US" dirty="0" smtClean="0"/>
              <a:t> </a:t>
            </a:r>
            <a:r>
              <a:rPr lang="en-US" dirty="0" smtClean="0"/>
              <a:t>(i.e. differential</a:t>
            </a:r>
            <a:r>
              <a:rPr lang="en-US" dirty="0" smtClean="0"/>
              <a:t>, non-differential). </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53</a:t>
            </a:fld>
            <a:endParaRPr lang="en-US"/>
          </a:p>
        </p:txBody>
      </p:sp>
    </p:spTree>
    <p:extLst>
      <p:ext uri="{BB962C8B-B14F-4D97-AF65-F5344CB8AC3E}">
        <p14:creationId xmlns:p14="http://schemas.microsoft.com/office/powerpoint/2010/main" val="4204719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415235"/>
            <a:ext cx="5607053" cy="4258538"/>
          </a:xfrm>
        </p:spPr>
        <p:txBody>
          <a:bodyPr/>
          <a:lstStyle/>
          <a:p>
            <a:r>
              <a:rPr lang="en-US" dirty="0" smtClean="0"/>
              <a:t>If </a:t>
            </a:r>
            <a:r>
              <a:rPr lang="en-US" dirty="0" smtClean="0"/>
              <a:t>the answer is no, </a:t>
            </a:r>
            <a:r>
              <a:rPr lang="en-US" dirty="0" smtClean="0"/>
              <a:t>the association could not be the result of bias, the </a:t>
            </a:r>
            <a:r>
              <a:rPr lang="en-US" dirty="0" smtClean="0"/>
              <a:t>next question is if the association could be due to </a:t>
            </a:r>
            <a:r>
              <a:rPr lang="en-US" b="1" u="sng" dirty="0" smtClean="0"/>
              <a:t>confounding</a:t>
            </a:r>
            <a:r>
              <a:rPr lang="en-US" dirty="0" smtClean="0"/>
              <a:t>, which is avoided: </a:t>
            </a:r>
          </a:p>
          <a:p>
            <a:pPr marL="228143" indent="-228143">
              <a:buFont typeface="+mj-lt"/>
              <a:buAutoNum type="arabicPeriod"/>
            </a:pPr>
            <a:r>
              <a:rPr lang="en-US" dirty="0" smtClean="0"/>
              <a:t>Through the </a:t>
            </a:r>
            <a:r>
              <a:rPr lang="en-US" b="1" u="sng" dirty="0" smtClean="0"/>
              <a:t>study design</a:t>
            </a:r>
            <a:r>
              <a:rPr lang="en-US" dirty="0" smtClean="0"/>
              <a:t> (by the </a:t>
            </a:r>
            <a:r>
              <a:rPr lang="en-US" i="1" u="sng" dirty="0" smtClean="0"/>
              <a:t>selection</a:t>
            </a:r>
            <a:r>
              <a:rPr lang="en-US" dirty="0" smtClean="0"/>
              <a:t> process of cases and controls, by </a:t>
            </a:r>
            <a:r>
              <a:rPr lang="en-US" i="1" u="sng" dirty="0" smtClean="0"/>
              <a:t>matching</a:t>
            </a:r>
            <a:r>
              <a:rPr lang="en-US" dirty="0" smtClean="0"/>
              <a:t>, or by  </a:t>
            </a:r>
            <a:r>
              <a:rPr lang="en-US" i="1" u="sng" dirty="0" smtClean="0"/>
              <a:t>randomization</a:t>
            </a:r>
            <a:r>
              <a:rPr lang="en-US" dirty="0" smtClean="0"/>
              <a:t>).</a:t>
            </a:r>
          </a:p>
          <a:p>
            <a:pPr marL="228143" indent="-228143">
              <a:buFont typeface="+mj-lt"/>
              <a:buAutoNum type="arabicPeriod"/>
            </a:pPr>
            <a:r>
              <a:rPr lang="en-US" dirty="0" smtClean="0"/>
              <a:t>Through the </a:t>
            </a:r>
            <a:r>
              <a:rPr lang="en-US" b="1" u="sng" dirty="0" smtClean="0"/>
              <a:t>analysis</a:t>
            </a:r>
            <a:r>
              <a:rPr lang="en-US" dirty="0" smtClean="0"/>
              <a:t> (by </a:t>
            </a:r>
            <a:r>
              <a:rPr lang="en-US" i="1" u="sng" dirty="0" smtClean="0"/>
              <a:t>stratification</a:t>
            </a:r>
            <a:r>
              <a:rPr lang="en-US" dirty="0" smtClean="0"/>
              <a:t>, </a:t>
            </a:r>
            <a:r>
              <a:rPr lang="en-US" i="1" u="sng" dirty="0" smtClean="0"/>
              <a:t>multivariate regression</a:t>
            </a:r>
            <a:r>
              <a:rPr lang="en-US" dirty="0" smtClean="0"/>
              <a:t>, or by </a:t>
            </a:r>
            <a:r>
              <a:rPr lang="en-US" i="1" u="sng" dirty="0" smtClean="0"/>
              <a:t>adjustment</a:t>
            </a:r>
            <a:r>
              <a:rPr lang="en-US" dirty="0" smtClean="0"/>
              <a:t>).</a:t>
            </a:r>
            <a:endParaRPr lang="en-US" dirty="0" smtClean="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54</a:t>
            </a:fld>
            <a:endParaRPr lang="en-US"/>
          </a:p>
        </p:txBody>
      </p:sp>
    </p:spTree>
    <p:extLst>
      <p:ext uri="{BB962C8B-B14F-4D97-AF65-F5344CB8AC3E}">
        <p14:creationId xmlns:p14="http://schemas.microsoft.com/office/powerpoint/2010/main" val="532290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415235"/>
            <a:ext cx="5607053" cy="4258538"/>
          </a:xfrm>
        </p:spPr>
        <p:txBody>
          <a:bodyPr/>
          <a:lstStyle/>
          <a:p>
            <a:r>
              <a:rPr lang="en-US" dirty="0" smtClean="0"/>
              <a:t>If </a:t>
            </a:r>
            <a:r>
              <a:rPr lang="en-US" dirty="0" smtClean="0"/>
              <a:t>answer is no, </a:t>
            </a:r>
            <a:r>
              <a:rPr lang="en-US" dirty="0" smtClean="0"/>
              <a:t>the association could not be the result of confounding, the </a:t>
            </a:r>
            <a:r>
              <a:rPr lang="en-US" dirty="0" smtClean="0"/>
              <a:t>next question is if the association could be due to </a:t>
            </a:r>
            <a:r>
              <a:rPr lang="en-US" b="1" u="sng" dirty="0" smtClean="0"/>
              <a:t>chance</a:t>
            </a:r>
            <a:r>
              <a:rPr lang="en-US" dirty="0" smtClean="0"/>
              <a:t>. This is avoided by:</a:t>
            </a:r>
          </a:p>
          <a:p>
            <a:pPr marL="228143" indent="-228143">
              <a:buFont typeface="+mj-lt"/>
              <a:buAutoNum type="arabicPeriod"/>
            </a:pPr>
            <a:r>
              <a:rPr lang="en-US" b="1" u="sng" dirty="0" smtClean="0"/>
              <a:t>Power calculation</a:t>
            </a:r>
            <a:r>
              <a:rPr lang="en-US" dirty="0" smtClean="0"/>
              <a:t> while designing the study.</a:t>
            </a:r>
          </a:p>
          <a:p>
            <a:pPr marL="228143" indent="-228143">
              <a:buFont typeface="+mj-lt"/>
              <a:buAutoNum type="arabicPeriod"/>
            </a:pPr>
            <a:r>
              <a:rPr lang="en-US" b="1" u="sng" dirty="0" smtClean="0"/>
              <a:t>Significant level</a:t>
            </a:r>
            <a:r>
              <a:rPr lang="en-US" dirty="0" smtClean="0"/>
              <a:t> of the result(s</a:t>
            </a:r>
            <a:r>
              <a:rPr lang="en-US" dirty="0" smtClean="0"/>
              <a:t>).</a:t>
            </a:r>
            <a:endParaRPr lang="en-US" dirty="0" smtClean="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55</a:t>
            </a:fld>
            <a:endParaRPr lang="en-US"/>
          </a:p>
        </p:txBody>
      </p:sp>
    </p:spTree>
    <p:extLst>
      <p:ext uri="{BB962C8B-B14F-4D97-AF65-F5344CB8AC3E}">
        <p14:creationId xmlns:p14="http://schemas.microsoft.com/office/powerpoint/2010/main" val="805001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4" y="4415235"/>
            <a:ext cx="5607053" cy="4258538"/>
          </a:xfrm>
        </p:spPr>
        <p:txBody>
          <a:bodyPr/>
          <a:lstStyle/>
          <a:p>
            <a:r>
              <a:rPr lang="en-US" dirty="0" smtClean="0"/>
              <a:t>If </a:t>
            </a:r>
            <a:r>
              <a:rPr lang="en-US" dirty="0" smtClean="0"/>
              <a:t>answer is “Probably not</a:t>
            </a:r>
            <a:r>
              <a:rPr lang="en-US" dirty="0" smtClean="0"/>
              <a:t>”, the association could </a:t>
            </a:r>
            <a:r>
              <a:rPr lang="en-US" dirty="0" smtClean="0"/>
              <a:t>be </a:t>
            </a:r>
            <a:r>
              <a:rPr lang="en-US" b="1" u="sng" dirty="0" smtClean="0"/>
              <a:t>causal</a:t>
            </a:r>
            <a:r>
              <a:rPr lang="en-US" dirty="0" smtClean="0"/>
              <a:t>, and we have to </a:t>
            </a:r>
            <a:r>
              <a:rPr lang="en-US" b="1" i="1" dirty="0" smtClean="0"/>
              <a:t>apply guidelines </a:t>
            </a:r>
            <a:r>
              <a:rPr lang="en-US" dirty="0" smtClean="0"/>
              <a:t>for causal inference.  </a:t>
            </a:r>
          </a:p>
          <a:p>
            <a:pPr marL="228143" indent="-228143">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56</a:t>
            </a:fld>
            <a:endParaRPr lang="en-US"/>
          </a:p>
        </p:txBody>
      </p:sp>
    </p:spTree>
    <p:extLst>
      <p:ext uri="{BB962C8B-B14F-4D97-AF65-F5344CB8AC3E}">
        <p14:creationId xmlns:p14="http://schemas.microsoft.com/office/powerpoint/2010/main" val="15695723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Austin Bradford Hill was a British epidemiologist and statistician who tried to balance things. He advised people to </a:t>
            </a:r>
            <a:r>
              <a:rPr lang="en-US" b="1" u="sng" dirty="0" smtClean="0"/>
              <a:t>not over-emphasize statistical significance testing</a:t>
            </a:r>
            <a:r>
              <a:rPr lang="en-US" dirty="0" smtClean="0"/>
              <a:t>, because “</a:t>
            </a:r>
            <a:r>
              <a:rPr lang="en-US" b="1" i="1" dirty="0" smtClean="0"/>
              <a:t>systemic error is often greater than random error</a:t>
            </a:r>
            <a:r>
              <a:rPr lang="en-US" dirty="0" smtClean="0"/>
              <a:t>”, and because “</a:t>
            </a:r>
            <a:r>
              <a:rPr lang="en-US" b="1" i="1" u="none" dirty="0" smtClean="0"/>
              <a:t>the glitter of the t-table diverts attention from the inadequacies of the trade</a:t>
            </a:r>
            <a:r>
              <a:rPr lang="en-US" dirty="0" smtClean="0"/>
              <a:t>”. He also pointed out the need to consider </a:t>
            </a:r>
            <a:r>
              <a:rPr lang="en-US" b="1" u="sng" dirty="0" smtClean="0"/>
              <a:t>cost</a:t>
            </a:r>
            <a:r>
              <a:rPr lang="en-US" dirty="0" smtClean="0"/>
              <a:t> and </a:t>
            </a:r>
            <a:r>
              <a:rPr lang="en-US" b="1" u="sng" dirty="0" smtClean="0"/>
              <a:t>benefit</a:t>
            </a:r>
            <a:r>
              <a:rPr lang="en-US" dirty="0" smtClean="0"/>
              <a:t> when making decisions in the health field.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57</a:t>
            </a:fld>
            <a:endParaRPr lang="en-US"/>
          </a:p>
        </p:txBody>
      </p:sp>
    </p:spTree>
    <p:extLst>
      <p:ext uri="{BB962C8B-B14F-4D97-AF65-F5344CB8AC3E}">
        <p14:creationId xmlns:p14="http://schemas.microsoft.com/office/powerpoint/2010/main" val="3015813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Hill’s guidelines from 1965 has </a:t>
            </a:r>
            <a:r>
              <a:rPr lang="en-US" b="1" dirty="0" smtClean="0"/>
              <a:t>8 criteria for causal inference</a:t>
            </a:r>
            <a:r>
              <a:rPr lang="en-US" dirty="0" smtClean="0"/>
              <a:t>: </a:t>
            </a:r>
          </a:p>
          <a:p>
            <a:pPr marL="228143" indent="-228143">
              <a:buFont typeface="+mj-lt"/>
              <a:buAutoNum type="arabicPeriod"/>
            </a:pPr>
            <a:r>
              <a:rPr lang="en-US" dirty="0" smtClean="0"/>
              <a:t>The first criterion is </a:t>
            </a:r>
            <a:r>
              <a:rPr lang="en-US" b="1" u="sng" dirty="0" smtClean="0"/>
              <a:t>the strength of the association</a:t>
            </a:r>
            <a:r>
              <a:rPr lang="en-US" dirty="0" smtClean="0"/>
              <a:t>. If </a:t>
            </a:r>
            <a:r>
              <a:rPr lang="en-US" b="1" i="1" dirty="0" smtClean="0"/>
              <a:t>OR is &gt;2 or &lt;.05 </a:t>
            </a:r>
            <a:r>
              <a:rPr lang="en-US" dirty="0" smtClean="0"/>
              <a:t>this is a strong indication that we are dealing with a cause-and-effect relationship. In our lab on lung cancer the OR was about 10 in smokers vs. nonsmokers. A 10-times increased risk of lung cancer in smokers is for all practical purposes equivalent to a cause-and-effect relationship. We even found that in heavy smokers the OR of lung cancer was 15-25 vs. nonsmokers.</a:t>
            </a:r>
          </a:p>
          <a:p>
            <a:pPr marL="228143" indent="-228143">
              <a:buFont typeface="+mj-lt"/>
              <a:buAutoNum type="arabicPeriod"/>
            </a:pPr>
            <a:r>
              <a:rPr lang="en-US" dirty="0" smtClean="0"/>
              <a:t>The second criterion is </a:t>
            </a:r>
            <a:r>
              <a:rPr lang="en-US" b="1" u="sng" dirty="0" smtClean="0"/>
              <a:t>the consistency of findings</a:t>
            </a:r>
            <a:r>
              <a:rPr lang="en-US" dirty="0" smtClean="0"/>
              <a:t>. The association of smoking and  lung cancer is shown: </a:t>
            </a:r>
          </a:p>
          <a:p>
            <a:pPr marL="684428" lvl="1" indent="-228143">
              <a:buFont typeface="+mj-lt"/>
              <a:buAutoNum type="alphaLcPeriod"/>
            </a:pPr>
            <a:r>
              <a:rPr lang="en-US" dirty="0" smtClean="0"/>
              <a:t>In many </a:t>
            </a:r>
            <a:r>
              <a:rPr lang="en-US" b="1" i="1" dirty="0" smtClean="0"/>
              <a:t>different studies</a:t>
            </a:r>
          </a:p>
          <a:p>
            <a:pPr marL="684428" lvl="1" indent="-228143">
              <a:buFont typeface="+mj-lt"/>
              <a:buAutoNum type="alphaLcPeriod"/>
            </a:pPr>
            <a:r>
              <a:rPr lang="en-US" dirty="0" smtClean="0"/>
              <a:t>By </a:t>
            </a:r>
            <a:r>
              <a:rPr lang="en-US" b="1" i="1" dirty="0" smtClean="0"/>
              <a:t>different investigators</a:t>
            </a:r>
          </a:p>
          <a:p>
            <a:pPr marL="684428" lvl="1" indent="-228143">
              <a:buFont typeface="+mj-lt"/>
              <a:buAutoNum type="alphaLcPeriod"/>
            </a:pPr>
            <a:r>
              <a:rPr lang="en-US" dirty="0" smtClean="0"/>
              <a:t>In </a:t>
            </a:r>
            <a:r>
              <a:rPr lang="en-US" b="1" i="1" dirty="0" smtClean="0"/>
              <a:t>different locations</a:t>
            </a:r>
          </a:p>
          <a:p>
            <a:pPr marL="684428" lvl="1" indent="-228143">
              <a:buFont typeface="+mj-lt"/>
              <a:buAutoNum type="alphaLcPeriod"/>
            </a:pPr>
            <a:r>
              <a:rPr lang="en-US" dirty="0" smtClean="0"/>
              <a:t>With </a:t>
            </a:r>
            <a:r>
              <a:rPr lang="en-US" b="1" i="1" dirty="0" smtClean="0"/>
              <a:t>different types of populations</a:t>
            </a:r>
          </a:p>
          <a:p>
            <a:pPr marL="684428" lvl="1" indent="-228143">
              <a:buFont typeface="+mj-lt"/>
              <a:buAutoNum type="alphaLcPeriod"/>
            </a:pPr>
            <a:r>
              <a:rPr lang="en-US" dirty="0" smtClean="0"/>
              <a:t>In </a:t>
            </a:r>
            <a:r>
              <a:rPr lang="en-US" b="1" i="1" dirty="0" smtClean="0"/>
              <a:t>different time periods</a:t>
            </a:r>
          </a:p>
          <a:p>
            <a:pPr lvl="1"/>
            <a:r>
              <a:rPr lang="en-US" dirty="0" smtClean="0"/>
              <a:t>This consistency is a strong indication on the cause-and-effect relationship between smoking and lung cancer.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58</a:t>
            </a:fld>
            <a:endParaRPr lang="en-US"/>
          </a:p>
        </p:txBody>
      </p:sp>
    </p:spTree>
    <p:extLst>
      <p:ext uri="{BB962C8B-B14F-4D97-AF65-F5344CB8AC3E}">
        <p14:creationId xmlns:p14="http://schemas.microsoft.com/office/powerpoint/2010/main" val="1621434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meta-analysis of trials of beta-blockers is also showing a </a:t>
            </a:r>
            <a:r>
              <a:rPr lang="en-US" b="1" u="sng" dirty="0" smtClean="0"/>
              <a:t>strong consistency </a:t>
            </a:r>
            <a:r>
              <a:rPr lang="en-US" dirty="0" smtClean="0"/>
              <a:t>in findings between </a:t>
            </a:r>
            <a:r>
              <a:rPr lang="en-US" dirty="0" smtClean="0"/>
              <a:t>trials, </a:t>
            </a:r>
            <a:r>
              <a:rPr lang="en-US" dirty="0" smtClean="0"/>
              <a:t>that beta-blockers indeed lowers the risk of death following a MI.</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59</a:t>
            </a:fld>
            <a:endParaRPr lang="en-US"/>
          </a:p>
        </p:txBody>
      </p:sp>
    </p:spTree>
    <p:extLst>
      <p:ext uri="{BB962C8B-B14F-4D97-AF65-F5344CB8AC3E}">
        <p14:creationId xmlns:p14="http://schemas.microsoft.com/office/powerpoint/2010/main" val="59747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remember that it is impossible to </a:t>
            </a:r>
            <a:r>
              <a:rPr lang="en-US" b="1" u="sng" dirty="0" smtClean="0"/>
              <a:t>prove</a:t>
            </a:r>
            <a:r>
              <a:rPr lang="en-US" dirty="0" smtClean="0"/>
              <a:t> causal relationships </a:t>
            </a:r>
            <a:r>
              <a:rPr lang="en-US" b="1" u="sng" dirty="0" smtClean="0"/>
              <a:t>beyond any doubt</a:t>
            </a:r>
            <a:r>
              <a:rPr lang="en-US" dirty="0" smtClean="0"/>
              <a:t>. </a:t>
            </a:r>
            <a:r>
              <a:rPr lang="en-US" dirty="0"/>
              <a:t>It is possible, however, to </a:t>
            </a:r>
            <a:r>
              <a:rPr lang="en-US" dirty="0" smtClean="0"/>
              <a:t>by reason of the evidence presented be convinced that we are dealing with a cause-and-effect relationship.</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a:t>
            </a:fld>
            <a:endParaRPr lang="en-US" dirty="0"/>
          </a:p>
        </p:txBody>
      </p:sp>
    </p:spTree>
    <p:extLst>
      <p:ext uri="{BB962C8B-B14F-4D97-AF65-F5344CB8AC3E}">
        <p14:creationId xmlns:p14="http://schemas.microsoft.com/office/powerpoint/2010/main" val="39238290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143" indent="-228143">
              <a:buFont typeface="+mj-lt"/>
              <a:buAutoNum type="arabicPeriod" startAt="3"/>
            </a:pPr>
            <a:r>
              <a:rPr lang="en-US" dirty="0" smtClean="0"/>
              <a:t>Hill’s third criterion about </a:t>
            </a:r>
            <a:r>
              <a:rPr lang="en-US" b="1" u="sng" dirty="0" smtClean="0"/>
              <a:t>specificity</a:t>
            </a:r>
            <a:r>
              <a:rPr lang="en-US" dirty="0" smtClean="0"/>
              <a:t> mean that </a:t>
            </a:r>
            <a:r>
              <a:rPr lang="en-US" u="sng" dirty="0" smtClean="0"/>
              <a:t>a specific exposure is associated with only one disease</a:t>
            </a:r>
            <a:r>
              <a:rPr lang="en-US" dirty="0" smtClean="0"/>
              <a:t>. This criterion is by many considered </a:t>
            </a:r>
            <a:r>
              <a:rPr lang="en-US" b="1" i="1" dirty="0" smtClean="0"/>
              <a:t>the weakest</a:t>
            </a:r>
            <a:r>
              <a:rPr lang="en-US" dirty="0" smtClean="0"/>
              <a:t>, or </a:t>
            </a:r>
            <a:r>
              <a:rPr lang="en-US" b="0" i="0" dirty="0" smtClean="0"/>
              <a:t>even a</a:t>
            </a:r>
            <a:r>
              <a:rPr lang="en-US" b="1" i="1" dirty="0" smtClean="0"/>
              <a:t> useless</a:t>
            </a:r>
            <a:r>
              <a:rPr lang="en-US" dirty="0" smtClean="0"/>
              <a:t>, guideline because there are </a:t>
            </a:r>
            <a:r>
              <a:rPr lang="en-US" b="1" i="1" dirty="0" smtClean="0"/>
              <a:t>many exceptions</a:t>
            </a:r>
            <a:r>
              <a:rPr lang="en-US" dirty="0" smtClean="0"/>
              <a:t>. Smoking causes not only cancer of the </a:t>
            </a:r>
            <a:r>
              <a:rPr lang="en-US" i="1" u="sng" dirty="0" smtClean="0"/>
              <a:t>lung</a:t>
            </a:r>
            <a:r>
              <a:rPr lang="en-US" dirty="0" smtClean="0"/>
              <a:t>, but also cancer of the </a:t>
            </a:r>
            <a:r>
              <a:rPr lang="en-US" i="1" u="sng" dirty="0" smtClean="0"/>
              <a:t>larynx</a:t>
            </a:r>
            <a:r>
              <a:rPr lang="en-US" dirty="0" smtClean="0"/>
              <a:t>, </a:t>
            </a:r>
            <a:r>
              <a:rPr lang="en-US" i="1" u="sng" dirty="0" smtClean="0"/>
              <a:t>oral cavity</a:t>
            </a:r>
            <a:r>
              <a:rPr lang="en-US" dirty="0" smtClean="0"/>
              <a:t>, </a:t>
            </a:r>
            <a:r>
              <a:rPr lang="en-US" i="1" u="sng" dirty="0" smtClean="0"/>
              <a:t>esophagus</a:t>
            </a:r>
            <a:r>
              <a:rPr lang="en-US" dirty="0" smtClean="0"/>
              <a:t>, </a:t>
            </a:r>
            <a:r>
              <a:rPr lang="en-US" i="1" u="sng" dirty="0" smtClean="0"/>
              <a:t>bladder</a:t>
            </a:r>
            <a:r>
              <a:rPr lang="en-US" dirty="0" smtClean="0"/>
              <a:t>, </a:t>
            </a:r>
            <a:r>
              <a:rPr lang="en-US" i="1" u="sng" dirty="0" smtClean="0"/>
              <a:t>kidney</a:t>
            </a:r>
            <a:r>
              <a:rPr lang="en-US" dirty="0" smtClean="0"/>
              <a:t> and </a:t>
            </a:r>
            <a:r>
              <a:rPr lang="en-US" i="1" u="sng" dirty="0" smtClean="0"/>
              <a:t>pancreas</a:t>
            </a:r>
            <a:r>
              <a:rPr lang="en-US" dirty="0" smtClean="0"/>
              <a:t>. Smoking also causes many noncancerous conditions. At the same time, there are </a:t>
            </a:r>
            <a:r>
              <a:rPr lang="en-US" u="sng" dirty="0" smtClean="0"/>
              <a:t>many causes of lung cancer</a:t>
            </a:r>
            <a:r>
              <a:rPr lang="en-US" dirty="0" smtClean="0"/>
              <a:t>: </a:t>
            </a:r>
            <a:r>
              <a:rPr lang="en-US" dirty="0" smtClean="0"/>
              <a:t>i.e. Smoking </a:t>
            </a:r>
            <a:r>
              <a:rPr lang="en-US" dirty="0" smtClean="0"/>
              <a:t>tobacco, Radon, Asbestos, Ionizing radiation. </a:t>
            </a:r>
          </a:p>
          <a:p>
            <a:pPr marL="228143" indent="-228143">
              <a:buFont typeface="+mj-lt"/>
              <a:buAutoNum type="arabicPeriod" startAt="3"/>
            </a:pPr>
            <a:r>
              <a:rPr lang="en-US" dirty="0" smtClean="0"/>
              <a:t>The </a:t>
            </a:r>
            <a:r>
              <a:rPr lang="en-US" dirty="0"/>
              <a:t>f</a:t>
            </a:r>
            <a:r>
              <a:rPr lang="en-US" dirty="0" smtClean="0"/>
              <a:t>ourth criterion, </a:t>
            </a:r>
            <a:r>
              <a:rPr lang="en-US" b="1" u="sng" dirty="0" smtClean="0"/>
              <a:t>dose-response</a:t>
            </a:r>
            <a:r>
              <a:rPr lang="en-US" dirty="0" smtClean="0"/>
              <a:t>, is important. The strength of the association increases as the exposure level increases. A dose-response relationship, where the risk of disease increases as the dose of exposure increases, is a strong indication that we are dealing with a cause-and-effect relationship. However, even if a dose-response relationship is not present, a causal relationship cannot be ruled out. Also, we could have other, more complex dose-response relationships between an exposure and a disease, e.g. a </a:t>
            </a:r>
            <a:r>
              <a:rPr lang="en-US" b="1" i="1" dirty="0" smtClean="0"/>
              <a:t>threshold effect</a:t>
            </a:r>
            <a:r>
              <a:rPr lang="en-US" dirty="0" smtClean="0"/>
              <a:t>. An example is the finding in 1998 that the risk of miscarriage in women exposed to </a:t>
            </a:r>
            <a:r>
              <a:rPr lang="en-US" dirty="0" err="1" smtClean="0"/>
              <a:t>trihalomethanes</a:t>
            </a:r>
            <a:r>
              <a:rPr lang="en-US" dirty="0" smtClean="0"/>
              <a:t> (chlorinated drinking H</a:t>
            </a:r>
            <a:r>
              <a:rPr lang="en-US" baseline="-25000" dirty="0" smtClean="0"/>
              <a:t>2</a:t>
            </a:r>
            <a:r>
              <a:rPr lang="en-US" dirty="0" smtClean="0"/>
              <a:t>O) increased first at concentrations ≥75 µg/l.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60</a:t>
            </a:fld>
            <a:endParaRPr lang="en-US" dirty="0"/>
          </a:p>
        </p:txBody>
      </p:sp>
    </p:spTree>
    <p:extLst>
      <p:ext uri="{BB962C8B-B14F-4D97-AF65-F5344CB8AC3E}">
        <p14:creationId xmlns:p14="http://schemas.microsoft.com/office/powerpoint/2010/main" val="580009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of a dose-response association, the RR of endometrial cancer increases as the duration (years) of taking conjugated estrogen increases.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61</a:t>
            </a:fld>
            <a:endParaRPr lang="en-US"/>
          </a:p>
        </p:txBody>
      </p:sp>
    </p:spTree>
    <p:extLst>
      <p:ext uri="{BB962C8B-B14F-4D97-AF65-F5344CB8AC3E}">
        <p14:creationId xmlns:p14="http://schemas.microsoft.com/office/powerpoint/2010/main" val="2075687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of a dose-response relationship the RR of lung cancer increases almost linearly as the  asbestos exposure (in particle-years) increases.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62</a:t>
            </a:fld>
            <a:endParaRPr lang="en-US"/>
          </a:p>
        </p:txBody>
      </p:sp>
    </p:spTree>
    <p:extLst>
      <p:ext uri="{BB962C8B-B14F-4D97-AF65-F5344CB8AC3E}">
        <p14:creationId xmlns:p14="http://schemas.microsoft.com/office/powerpoint/2010/main" val="914611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143" indent="-228143">
              <a:buFont typeface="+mj-lt"/>
              <a:buAutoNum type="arabicPeriod" startAt="5"/>
            </a:pPr>
            <a:r>
              <a:rPr lang="en-US" dirty="0" smtClean="0"/>
              <a:t>The fifth criterion, or </a:t>
            </a:r>
            <a:r>
              <a:rPr lang="en-US" b="1" u="sng" dirty="0" smtClean="0"/>
              <a:t>temporality</a:t>
            </a:r>
            <a:r>
              <a:rPr lang="en-US" dirty="0" smtClean="0"/>
              <a:t> or </a:t>
            </a:r>
            <a:r>
              <a:rPr lang="en-US" b="1" u="sng" dirty="0" smtClean="0"/>
              <a:t>time-sequence</a:t>
            </a:r>
            <a:r>
              <a:rPr lang="en-US" dirty="0" smtClean="0"/>
              <a:t> imply that </a:t>
            </a:r>
            <a:r>
              <a:rPr lang="en-US" b="1" i="1" dirty="0" smtClean="0"/>
              <a:t>the cause must precede effect on a time-line</a:t>
            </a:r>
            <a:r>
              <a:rPr lang="en-US" dirty="0" smtClean="0"/>
              <a:t>. The exposure must have occurred before the disease develops. This is the only one of Hill’s guidelines about which there is complete agreement among epidemiologists. Temporality is best explored by </a:t>
            </a:r>
            <a:r>
              <a:rPr lang="en-US" b="1" i="1" dirty="0" smtClean="0"/>
              <a:t>prospective cohort study design </a:t>
            </a:r>
            <a:r>
              <a:rPr lang="en-US" dirty="0" smtClean="0"/>
              <a:t>where an exposed cohort is followed forward in time to see who develops the disease.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63</a:t>
            </a:fld>
            <a:endParaRPr lang="en-US"/>
          </a:p>
        </p:txBody>
      </p:sp>
    </p:spTree>
    <p:extLst>
      <p:ext uri="{BB962C8B-B14F-4D97-AF65-F5344CB8AC3E}">
        <p14:creationId xmlns:p14="http://schemas.microsoft.com/office/powerpoint/2010/main" val="29249303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u="sng" dirty="0" smtClean="0"/>
              <a:t>London smog epidemic </a:t>
            </a:r>
            <a:r>
              <a:rPr lang="en-US" dirty="0" smtClean="0"/>
              <a:t>in December 1952 is a good example on </a:t>
            </a:r>
            <a:r>
              <a:rPr lang="en-US" b="1" u="sng" dirty="0" smtClean="0"/>
              <a:t>temporality</a:t>
            </a:r>
            <a:r>
              <a:rPr lang="en-US" dirty="0" smtClean="0"/>
              <a:t>. The concentration in the London air of SO</a:t>
            </a:r>
            <a:r>
              <a:rPr lang="en-US" baseline="-25000" dirty="0" smtClean="0"/>
              <a:t>2</a:t>
            </a:r>
            <a:r>
              <a:rPr lang="en-US" dirty="0" smtClean="0"/>
              <a:t> </a:t>
            </a:r>
            <a:r>
              <a:rPr lang="en-US" dirty="0" smtClean="0"/>
              <a:t>and </a:t>
            </a:r>
            <a:r>
              <a:rPr lang="en-US" dirty="0" smtClean="0"/>
              <a:t>smoke </a:t>
            </a:r>
            <a:r>
              <a:rPr lang="en-US" dirty="0" smtClean="0"/>
              <a:t>increased </a:t>
            </a:r>
            <a:r>
              <a:rPr lang="en-US" dirty="0" smtClean="0"/>
              <a:t>before number of deaths started to increase, and decreased before the number of deaths started to decrease. The deaths curve is shifted to the right compared to the SO</a:t>
            </a:r>
            <a:r>
              <a:rPr lang="en-US" baseline="-25000" dirty="0" smtClean="0"/>
              <a:t>2</a:t>
            </a:r>
            <a:r>
              <a:rPr lang="en-US" dirty="0" smtClean="0"/>
              <a:t> and smoke curves. </a:t>
            </a:r>
            <a:r>
              <a:rPr lang="en-US" dirty="0" smtClean="0"/>
              <a:t>SO</a:t>
            </a:r>
            <a:r>
              <a:rPr lang="en-US" baseline="-25000" dirty="0" smtClean="0"/>
              <a:t>2</a:t>
            </a:r>
            <a:r>
              <a:rPr lang="en-US" dirty="0" smtClean="0"/>
              <a:t> is</a:t>
            </a:r>
            <a:r>
              <a:rPr lang="en-US" baseline="0" dirty="0" smtClean="0"/>
              <a:t> given as </a:t>
            </a:r>
            <a:r>
              <a:rPr lang="en-US" dirty="0" smtClean="0"/>
              <a:t>ppm or particles per million, which is equivalent to mg/kg of water, or mg/L</a:t>
            </a:r>
            <a:r>
              <a:rPr lang="en-US" baseline="0" dirty="0" smtClean="0"/>
              <a:t> of water. S</a:t>
            </a:r>
            <a:r>
              <a:rPr lang="en-US" dirty="0" smtClean="0"/>
              <a:t>moke is given as mg/m</a:t>
            </a:r>
            <a:r>
              <a:rPr lang="en-US" baseline="30000" dirty="0" smtClean="0"/>
              <a:t>3</a:t>
            </a:r>
            <a:r>
              <a:rPr lang="en-US" baseline="0" dirty="0" smtClean="0"/>
              <a:t> (mg/cubic meter). </a:t>
            </a:r>
            <a:r>
              <a:rPr lang="en-US" baseline="3000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64</a:t>
            </a:fld>
            <a:endParaRPr lang="en-US"/>
          </a:p>
        </p:txBody>
      </p:sp>
    </p:spTree>
    <p:extLst>
      <p:ext uri="{BB962C8B-B14F-4D97-AF65-F5344CB8AC3E}">
        <p14:creationId xmlns:p14="http://schemas.microsoft.com/office/powerpoint/2010/main" val="3296709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143" indent="-228143">
              <a:buFont typeface="+mj-lt"/>
              <a:buAutoNum type="arabicPeriod" startAt="6"/>
            </a:pPr>
            <a:r>
              <a:rPr lang="en-US" dirty="0" smtClean="0"/>
              <a:t>The sixth criterion, </a:t>
            </a:r>
            <a:r>
              <a:rPr lang="en-US" b="1" u="sng" dirty="0" smtClean="0"/>
              <a:t>biological plausibility</a:t>
            </a:r>
            <a:r>
              <a:rPr lang="en-US" dirty="0" smtClean="0"/>
              <a:t>, refers to coherence with the current body of biologic knowledge. </a:t>
            </a:r>
          </a:p>
          <a:p>
            <a:pPr marL="171107" indent="-171107">
              <a:buFont typeface="Arial" pitchFamily="34" charset="0"/>
              <a:buChar char="•"/>
            </a:pPr>
            <a:r>
              <a:rPr lang="en-US" dirty="0" smtClean="0"/>
              <a:t>If the association can be </a:t>
            </a:r>
            <a:r>
              <a:rPr lang="en-US" b="1" i="1" dirty="0" smtClean="0"/>
              <a:t>explained by known biological mechanisms </a:t>
            </a:r>
            <a:r>
              <a:rPr lang="en-US" dirty="0" smtClean="0"/>
              <a:t>that will strengthen the case for causality. If we cannot find any consistency of the association with </a:t>
            </a:r>
            <a:r>
              <a:rPr lang="en-US" i="1" u="sng" dirty="0" smtClean="0"/>
              <a:t>existing biologic knowledge</a:t>
            </a:r>
            <a:r>
              <a:rPr lang="en-US" dirty="0" smtClean="0"/>
              <a:t>, it may be difficult to understand and interpret the finding.</a:t>
            </a:r>
          </a:p>
          <a:p>
            <a:pPr marL="171107" indent="-171107">
              <a:buFont typeface="Arial" pitchFamily="34" charset="0"/>
              <a:buChar char="•"/>
            </a:pPr>
            <a:r>
              <a:rPr lang="en-US" dirty="0" smtClean="0"/>
              <a:t>Finding a strongly </a:t>
            </a:r>
            <a:r>
              <a:rPr lang="en-US" b="1" i="1" u="none" dirty="0" err="1" smtClean="0"/>
              <a:t>hypercholesterolemic</a:t>
            </a:r>
            <a:r>
              <a:rPr lang="en-US" b="1" i="1" u="none" dirty="0" smtClean="0"/>
              <a:t> lipid fraction </a:t>
            </a:r>
            <a:r>
              <a:rPr lang="en-US" dirty="0" smtClean="0"/>
              <a:t>in coffee explains the dose-response increase in risk of </a:t>
            </a:r>
            <a:r>
              <a:rPr lang="en-US" i="1" u="sng" dirty="0" smtClean="0"/>
              <a:t>CHD</a:t>
            </a:r>
            <a:r>
              <a:rPr lang="en-US" dirty="0" smtClean="0"/>
              <a:t> associated with increasing intake of coffee.</a:t>
            </a:r>
          </a:p>
          <a:p>
            <a:pPr marL="171107" indent="-171107">
              <a:buFont typeface="Arial" pitchFamily="34" charset="0"/>
              <a:buChar char="•"/>
            </a:pPr>
            <a:r>
              <a:rPr lang="en-US" dirty="0" smtClean="0"/>
              <a:t>Increasing water intake decreases </a:t>
            </a:r>
            <a:r>
              <a:rPr lang="en-US" b="1" i="1" dirty="0" smtClean="0"/>
              <a:t>blood viscosity</a:t>
            </a:r>
            <a:r>
              <a:rPr lang="en-US" dirty="0" smtClean="0"/>
              <a:t>, which explains the decreasing risk of </a:t>
            </a:r>
            <a:r>
              <a:rPr lang="en-US" i="1" u="sng" dirty="0" smtClean="0"/>
              <a:t>CHD</a:t>
            </a:r>
            <a:r>
              <a:rPr lang="en-US" dirty="0" smtClean="0"/>
              <a:t>.    </a:t>
            </a:r>
          </a:p>
          <a:p>
            <a:pPr marL="171107" indent="-171107">
              <a:buFont typeface="Arial" pitchFamily="34" charset="0"/>
              <a:buChar char="•"/>
            </a:pPr>
            <a:r>
              <a:rPr lang="en-US" dirty="0" smtClean="0"/>
              <a:t>However, many epidemiologic studies have identified cause-and-effect relationships before biological mechanisms were identified. An example is carcinogenic substances in cigarette smoke that were discovered many years after the initial epidemiologic studies linking smoking to lung cancer.  </a:t>
            </a:r>
          </a:p>
          <a:p>
            <a:r>
              <a:rPr lang="en-US" dirty="0"/>
              <a:t>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65</a:t>
            </a:fld>
            <a:endParaRPr lang="en-US"/>
          </a:p>
        </p:txBody>
      </p:sp>
    </p:spTree>
    <p:extLst>
      <p:ext uri="{BB962C8B-B14F-4D97-AF65-F5344CB8AC3E}">
        <p14:creationId xmlns:p14="http://schemas.microsoft.com/office/powerpoint/2010/main" val="11714037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143" indent="-228143">
              <a:buFont typeface="+mj-lt"/>
              <a:buAutoNum type="arabicPeriod" startAt="7"/>
            </a:pPr>
            <a:r>
              <a:rPr lang="en-US" dirty="0" smtClean="0"/>
              <a:t>The seventh criterion, </a:t>
            </a:r>
            <a:r>
              <a:rPr lang="en-US" b="1" u="sng" dirty="0" smtClean="0"/>
              <a:t>analogy</a:t>
            </a:r>
            <a:r>
              <a:rPr lang="en-US" dirty="0" smtClean="0"/>
              <a:t>, states that if one cause-and-effect situation </a:t>
            </a:r>
            <a:r>
              <a:rPr lang="en-US" i="1" u="sng" dirty="0" smtClean="0"/>
              <a:t>analog to the one we are exploring </a:t>
            </a:r>
            <a:r>
              <a:rPr lang="en-US" dirty="0" smtClean="0"/>
              <a:t>is known, that will strengthen the case for causality for the new association. A good example is that if a drug is known to cause birth defect, then it is possible that another drug may do the same. Or if one bacterium is known to cause ulcers, the possibility is that another bacterium may do the same at the same or at another location.</a:t>
            </a:r>
          </a:p>
          <a:p>
            <a:pPr marL="228143" indent="-228143">
              <a:buFont typeface="+mj-lt"/>
              <a:buAutoNum type="arabicPeriod" startAt="7"/>
            </a:pPr>
            <a:r>
              <a:rPr lang="en-US" dirty="0" smtClean="0"/>
              <a:t>The eight criterion, </a:t>
            </a:r>
            <a:r>
              <a:rPr lang="en-US" b="1" u="sng" dirty="0" smtClean="0"/>
              <a:t>effect of primary prevention</a:t>
            </a:r>
            <a:r>
              <a:rPr lang="en-US" dirty="0" smtClean="0"/>
              <a:t>, expects a reduced or eliminated exposure to the factor to be followed by a decrease in the incidence of the outcome </a:t>
            </a:r>
            <a:r>
              <a:rPr lang="en-US" dirty="0" smtClean="0"/>
              <a:t>(i.e. the disease </a:t>
            </a:r>
            <a:r>
              <a:rPr lang="en-US" dirty="0" smtClean="0"/>
              <a:t>under study). This would provide support for the causality of the association. </a:t>
            </a:r>
            <a:r>
              <a:rPr lang="en-US" dirty="0" smtClean="0"/>
              <a:t>E.g. </a:t>
            </a:r>
            <a:r>
              <a:rPr lang="en-US" dirty="0" smtClean="0"/>
              <a:t>if </a:t>
            </a:r>
            <a:r>
              <a:rPr lang="en-US" b="1" i="1" dirty="0" smtClean="0"/>
              <a:t>lowering serum cholesterol </a:t>
            </a:r>
            <a:r>
              <a:rPr lang="en-US" dirty="0" smtClean="0"/>
              <a:t>level </a:t>
            </a:r>
            <a:r>
              <a:rPr lang="en-US" b="1" i="1" dirty="0" smtClean="0"/>
              <a:t>decreases CHD risk </a:t>
            </a:r>
            <a:r>
              <a:rPr lang="en-US" dirty="0" smtClean="0"/>
              <a:t>that will support that there is a cause-and-effect relationship between serum cholesterol level and CHD risk.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66</a:t>
            </a:fld>
            <a:endParaRPr lang="en-US"/>
          </a:p>
        </p:txBody>
      </p:sp>
    </p:spTree>
    <p:extLst>
      <p:ext uri="{BB962C8B-B14F-4D97-AF65-F5344CB8AC3E}">
        <p14:creationId xmlns:p14="http://schemas.microsoft.com/office/powerpoint/2010/main" val="3143853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remember this slide. The strongest study design to establish a cause-and-effect relationship is the </a:t>
            </a:r>
            <a:r>
              <a:rPr lang="en-US" b="1" u="sng" dirty="0" smtClean="0"/>
              <a:t>RCT</a:t>
            </a:r>
            <a:r>
              <a:rPr lang="en-US" dirty="0" smtClean="0"/>
              <a:t>. Cohort studies and case-control studies are weaker designs to establish causality. Cross-sectional and ecologic studies are used to formulate hypothesis to test, and cannot be used to establish causality.</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67</a:t>
            </a:fld>
            <a:endParaRPr lang="en-US"/>
          </a:p>
        </p:txBody>
      </p:sp>
    </p:spTree>
    <p:extLst>
      <p:ext uri="{BB962C8B-B14F-4D97-AF65-F5344CB8AC3E}">
        <p14:creationId xmlns:p14="http://schemas.microsoft.com/office/powerpoint/2010/main" val="2529480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look at</a:t>
            </a:r>
            <a:r>
              <a:rPr lang="en-US" baseline="0" dirty="0" smtClean="0"/>
              <a:t> Hill’s criteria using Helicobacter Pylori and duodenal ulcer as an example. </a:t>
            </a:r>
          </a:p>
          <a:p>
            <a:r>
              <a:rPr lang="en-US" dirty="0" smtClean="0"/>
              <a:t>Until </a:t>
            </a:r>
            <a:r>
              <a:rPr lang="en-US" dirty="0" smtClean="0"/>
              <a:t>the 1980s, </a:t>
            </a:r>
            <a:r>
              <a:rPr lang="en-US" b="1" u="sng" dirty="0" smtClean="0"/>
              <a:t>peptic ulcer </a:t>
            </a:r>
            <a:r>
              <a:rPr lang="en-US" dirty="0" smtClean="0"/>
              <a:t>was attributed to the effects of gastric acid, stress and lifestyle factors, including smoking, alcohol consumption and some medications, especially NSAID (nonsteroidal anti-inflammatory agents).</a:t>
            </a:r>
          </a:p>
          <a:p>
            <a:r>
              <a:rPr lang="en-US" dirty="0" smtClean="0"/>
              <a:t>In 1984 two Australian physicians reported that they had observed small curved bacteria, later called </a:t>
            </a:r>
            <a:r>
              <a:rPr lang="en-US" b="1" u="sng" dirty="0" smtClean="0"/>
              <a:t>Helicobacter Pylori</a:t>
            </a:r>
            <a:r>
              <a:rPr lang="en-US" dirty="0" smtClean="0"/>
              <a:t>, in the mucosa in resected duodenal ulcers. They postulated a causal association. Primarily no one believed their idea. One of the physicians, a pathologist, made a concoction of Helicobacter P. and drank it. He got duodenal ulcer and treated himself with antibiotics which made him well again. Now the </a:t>
            </a:r>
            <a:r>
              <a:rPr lang="en-US" b="1" i="1" dirty="0" smtClean="0"/>
              <a:t>eradication treatment </a:t>
            </a:r>
            <a:r>
              <a:rPr lang="en-US" dirty="0" smtClean="0"/>
              <a:t>is the treatment of choice for duodenal ulcer.</a:t>
            </a:r>
          </a:p>
          <a:p>
            <a:r>
              <a:rPr lang="en-US" dirty="0" smtClean="0"/>
              <a:t>The cause-and-effect relationship between Helicobacter Pylori and duodenal ulcers is supported by the </a:t>
            </a:r>
            <a:r>
              <a:rPr lang="en-US" b="1" i="1" dirty="0" smtClean="0"/>
              <a:t>strength of the RR </a:t>
            </a:r>
            <a:r>
              <a:rPr lang="en-US" dirty="0" smtClean="0"/>
              <a:t>(13.8), the </a:t>
            </a:r>
            <a:r>
              <a:rPr lang="en-US" b="1" i="1" u="none" dirty="0" smtClean="0"/>
              <a:t>consistency of the findings</a:t>
            </a:r>
            <a:r>
              <a:rPr lang="en-US" dirty="0" smtClean="0"/>
              <a:t> in many studies, and the </a:t>
            </a:r>
            <a:r>
              <a:rPr lang="en-US" b="1" u="sng" dirty="0" smtClean="0"/>
              <a:t>specificity</a:t>
            </a:r>
            <a:r>
              <a:rPr lang="en-US" b="0" u="none" dirty="0" smtClean="0"/>
              <a:t>, </a:t>
            </a:r>
            <a:r>
              <a:rPr lang="en-US" dirty="0" smtClean="0"/>
              <a:t>with </a:t>
            </a:r>
            <a:r>
              <a:rPr lang="en-US" dirty="0" smtClean="0"/>
              <a:t>HP present in 90-100% of all patients with duodenal ulcers.</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68</a:t>
            </a:fld>
            <a:endParaRPr lang="en-US"/>
          </a:p>
        </p:txBody>
      </p:sp>
    </p:spTree>
    <p:extLst>
      <p:ext uri="{BB962C8B-B14F-4D97-AF65-F5344CB8AC3E}">
        <p14:creationId xmlns:p14="http://schemas.microsoft.com/office/powerpoint/2010/main" val="33851866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cause-and-effect relationship between Helicobacter </a:t>
            </a:r>
            <a:r>
              <a:rPr lang="en-US" dirty="0" smtClean="0"/>
              <a:t>Pylori and duodenal ulcers </a:t>
            </a:r>
            <a:r>
              <a:rPr lang="en-US" dirty="0"/>
              <a:t>is </a:t>
            </a:r>
            <a:r>
              <a:rPr lang="en-US" dirty="0" smtClean="0"/>
              <a:t>also supported </a:t>
            </a:r>
            <a:r>
              <a:rPr lang="en-US" dirty="0"/>
              <a:t>by the </a:t>
            </a:r>
            <a:r>
              <a:rPr lang="en-US" b="1" u="sng" dirty="0" smtClean="0"/>
              <a:t>dose-response</a:t>
            </a:r>
            <a:r>
              <a:rPr lang="en-US" dirty="0" smtClean="0"/>
              <a:t> with the density of HP greater in duodenal ulcer patients, and by the </a:t>
            </a:r>
            <a:r>
              <a:rPr lang="en-US" b="1" u="sng" dirty="0" smtClean="0"/>
              <a:t>temporality</a:t>
            </a:r>
            <a:r>
              <a:rPr lang="en-US" dirty="0" smtClean="0"/>
              <a:t> with 11% of people with HP developing duodenal ulcer over 10-years compared to only 0.8% of those without HP.</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69</a:t>
            </a:fld>
            <a:endParaRPr lang="en-US"/>
          </a:p>
        </p:txBody>
      </p:sp>
    </p:spTree>
    <p:extLst>
      <p:ext uri="{BB962C8B-B14F-4D97-AF65-F5344CB8AC3E}">
        <p14:creationId xmlns:p14="http://schemas.microsoft.com/office/powerpoint/2010/main" val="416118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it is established that high </a:t>
            </a:r>
            <a:r>
              <a:rPr lang="en-US" b="1" u="sng" dirty="0" smtClean="0"/>
              <a:t>serum cholesterol</a:t>
            </a:r>
            <a:r>
              <a:rPr lang="en-US" dirty="0" smtClean="0"/>
              <a:t> level may cause </a:t>
            </a:r>
            <a:r>
              <a:rPr lang="en-US" b="1" u="sng" dirty="0" smtClean="0"/>
              <a:t>CHD</a:t>
            </a:r>
            <a:r>
              <a:rPr lang="en-US" dirty="0" smtClean="0"/>
              <a:t>. It is also well established that many other factors may cause CHD, among them </a:t>
            </a:r>
            <a:r>
              <a:rPr lang="en-US" b="1" u="sng" dirty="0" smtClean="0"/>
              <a:t>smoking</a:t>
            </a:r>
            <a:r>
              <a:rPr lang="en-US" dirty="0" smtClean="0"/>
              <a:t>. However, Japanese people have low serum cholesterol levels and have low CHD risk, even though they are smoking heavily.  Smoking appears to be a risk factor for CHD only in populations with high serum cholesterol levels. </a:t>
            </a:r>
            <a:r>
              <a:rPr lang="en-US" b="1" i="1" dirty="0" smtClean="0"/>
              <a:t>Genetic factors</a:t>
            </a:r>
            <a:r>
              <a:rPr lang="en-US" dirty="0" smtClean="0"/>
              <a:t>, </a:t>
            </a:r>
            <a:r>
              <a:rPr lang="en-US" b="1" i="1" dirty="0" smtClean="0"/>
              <a:t>BP, blood viscosity</a:t>
            </a:r>
            <a:r>
              <a:rPr lang="en-US" dirty="0" smtClean="0"/>
              <a:t>, and </a:t>
            </a:r>
            <a:r>
              <a:rPr lang="en-US" b="1" i="1" dirty="0" smtClean="0"/>
              <a:t>fibrinogen </a:t>
            </a:r>
            <a:r>
              <a:rPr lang="en-US" dirty="0" smtClean="0"/>
              <a:t>levels are among known risk factors for CHD. Even when we add the effect of </a:t>
            </a:r>
            <a:r>
              <a:rPr lang="en-US" b="1" i="1" dirty="0" smtClean="0"/>
              <a:t>all known CHD risk factors</a:t>
            </a:r>
            <a:r>
              <a:rPr lang="en-US" dirty="0" smtClean="0"/>
              <a:t>, we still have a </a:t>
            </a:r>
            <a:r>
              <a:rPr lang="en-US" b="1" u="sng" dirty="0" smtClean="0"/>
              <a:t>residual risk </a:t>
            </a:r>
            <a:r>
              <a:rPr lang="en-US" dirty="0" smtClean="0"/>
              <a:t>of about 50% that we cannot account for. Therefore the line between Cholesterol and CHD have several question marks representing CHD risk factors that we don’t know the nature of today.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7</a:t>
            </a:fld>
            <a:endParaRPr lang="en-US"/>
          </a:p>
        </p:txBody>
      </p:sp>
    </p:spTree>
    <p:extLst>
      <p:ext uri="{BB962C8B-B14F-4D97-AF65-F5344CB8AC3E}">
        <p14:creationId xmlns:p14="http://schemas.microsoft.com/office/powerpoint/2010/main" val="16172736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the </a:t>
            </a:r>
            <a:r>
              <a:rPr lang="en-US" dirty="0"/>
              <a:t>cause-and-effect relationship between Helicobacter </a:t>
            </a:r>
            <a:r>
              <a:rPr lang="en-US" dirty="0" smtClean="0"/>
              <a:t>Pylori and duodenal ulcer </a:t>
            </a:r>
            <a:r>
              <a:rPr lang="en-US" dirty="0"/>
              <a:t>is </a:t>
            </a:r>
            <a:r>
              <a:rPr lang="en-US" dirty="0" smtClean="0"/>
              <a:t>supported </a:t>
            </a:r>
            <a:r>
              <a:rPr lang="en-US" dirty="0"/>
              <a:t>by the </a:t>
            </a:r>
            <a:r>
              <a:rPr lang="en-US" b="1" u="sng" dirty="0" smtClean="0"/>
              <a:t>biologic plausibility </a:t>
            </a:r>
            <a:r>
              <a:rPr lang="en-US" dirty="0" smtClean="0"/>
              <a:t>since </a:t>
            </a:r>
            <a:r>
              <a:rPr lang="en-US" b="1" i="1" dirty="0" smtClean="0"/>
              <a:t>HP has binding sites on </a:t>
            </a:r>
            <a:r>
              <a:rPr lang="en-US" b="1" i="1" dirty="0" err="1" smtClean="0"/>
              <a:t>antrum</a:t>
            </a:r>
            <a:r>
              <a:rPr lang="en-US" b="1" i="1" dirty="0" smtClean="0"/>
              <a:t> cells</a:t>
            </a:r>
            <a:r>
              <a:rPr lang="en-US" dirty="0" smtClean="0"/>
              <a:t>, </a:t>
            </a:r>
            <a:r>
              <a:rPr lang="en-US" b="1" i="1" dirty="0" smtClean="0"/>
              <a:t>induces mediators of inflammation </a:t>
            </a:r>
            <a:r>
              <a:rPr lang="en-US" dirty="0" smtClean="0"/>
              <a:t>and </a:t>
            </a:r>
            <a:r>
              <a:rPr lang="en-US" b="1" i="1" dirty="0" smtClean="0"/>
              <a:t>weakens mucosa</a:t>
            </a:r>
            <a:r>
              <a:rPr lang="en-US" dirty="0" smtClean="0"/>
              <a:t>. There is also </a:t>
            </a:r>
            <a:r>
              <a:rPr lang="en-US" b="1" u="sng" dirty="0" smtClean="0"/>
              <a:t>analogy</a:t>
            </a:r>
            <a:r>
              <a:rPr lang="en-US" dirty="0" smtClean="0"/>
              <a:t> with other bacteria that can cause ulcers at other sites, and finally the </a:t>
            </a:r>
            <a:r>
              <a:rPr lang="en-US" b="1" u="sng" dirty="0" smtClean="0"/>
              <a:t>reversibility</a:t>
            </a:r>
            <a:r>
              <a:rPr lang="en-US" dirty="0" smtClean="0"/>
              <a:t> of the duodenal ulcers by eradication treatment with antibiotics.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70</a:t>
            </a:fld>
            <a:endParaRPr lang="en-US"/>
          </a:p>
        </p:txBody>
      </p:sp>
    </p:spTree>
    <p:extLst>
      <p:ext uri="{BB962C8B-B14F-4D97-AF65-F5344CB8AC3E}">
        <p14:creationId xmlns:p14="http://schemas.microsoft.com/office/powerpoint/2010/main" val="22657250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impossible to “prove” that an association is causal. We can only make inferences and act on them.</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71</a:t>
            </a:fld>
            <a:endParaRPr lang="en-US"/>
          </a:p>
        </p:txBody>
      </p:sp>
    </p:spTree>
    <p:extLst>
      <p:ext uri="{BB962C8B-B14F-4D97-AF65-F5344CB8AC3E}">
        <p14:creationId xmlns:p14="http://schemas.microsoft.com/office/powerpoint/2010/main" val="11983778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2E314C7-D534-445A-AA6C-BDF6DBE1893F}" type="slidenum">
              <a:rPr lang="en-US"/>
              <a:pPr/>
              <a:t>72</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8593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Heinrich Herman Robert Koch </a:t>
            </a:r>
            <a:r>
              <a:rPr lang="en-US" dirty="0" smtClean="0"/>
              <a:t>(1843-1910) was a German physician. He isolated:</a:t>
            </a:r>
          </a:p>
          <a:p>
            <a:pPr marL="171107" indent="-171107">
              <a:buFont typeface="Arial" pitchFamily="34" charset="0"/>
              <a:buChar char="•"/>
            </a:pPr>
            <a:r>
              <a:rPr lang="en-US" dirty="0" smtClean="0"/>
              <a:t>Bacillus </a:t>
            </a:r>
            <a:r>
              <a:rPr lang="en-US" b="1" i="1" dirty="0" err="1" smtClean="0"/>
              <a:t>Anthracis</a:t>
            </a:r>
            <a:r>
              <a:rPr lang="en-US" dirty="0" smtClean="0"/>
              <a:t> (Anthrax) (1877)</a:t>
            </a:r>
          </a:p>
          <a:p>
            <a:pPr marL="171107" indent="-171107">
              <a:buFont typeface="Arial" pitchFamily="34" charset="0"/>
              <a:buChar char="•"/>
            </a:pPr>
            <a:r>
              <a:rPr lang="en-US" dirty="0" smtClean="0"/>
              <a:t>Bacillus </a:t>
            </a:r>
            <a:r>
              <a:rPr lang="en-US" b="1" i="1" dirty="0" smtClean="0"/>
              <a:t>Tuberculosis </a:t>
            </a:r>
            <a:r>
              <a:rPr lang="en-US" dirty="0" smtClean="0"/>
              <a:t>(1882), earned him the Nobel Prize in 1905.</a:t>
            </a:r>
          </a:p>
          <a:p>
            <a:pPr marL="171107" indent="-171107">
              <a:buFont typeface="Arial" pitchFamily="34" charset="0"/>
              <a:buChar char="•"/>
            </a:pPr>
            <a:r>
              <a:rPr lang="en-US" b="1" i="1" dirty="0" smtClean="0"/>
              <a:t>Vibrio Cholera </a:t>
            </a:r>
            <a:r>
              <a:rPr lang="en-US" dirty="0" smtClean="0"/>
              <a:t>(1883).</a:t>
            </a:r>
          </a:p>
          <a:p>
            <a:r>
              <a:rPr lang="en-US" dirty="0" smtClean="0"/>
              <a:t>Together with Louis Pasteur he was one of the founders of modern bacteriology.</a:t>
            </a:r>
          </a:p>
          <a:p>
            <a:r>
              <a:rPr lang="en-US" dirty="0" smtClean="0"/>
              <a:t>F. G. </a:t>
            </a:r>
            <a:r>
              <a:rPr lang="en-US" b="1" i="0" u="sng" dirty="0" smtClean="0"/>
              <a:t>Jacob </a:t>
            </a:r>
            <a:r>
              <a:rPr lang="en-US" b="1" i="0" u="sng" dirty="0" err="1" smtClean="0"/>
              <a:t>Henle</a:t>
            </a:r>
            <a:r>
              <a:rPr lang="en-US" b="1" i="0" u="sng" dirty="0" smtClean="0"/>
              <a:t> </a:t>
            </a:r>
            <a:r>
              <a:rPr lang="en-US" dirty="0" smtClean="0"/>
              <a:t>had proposed postulates for causation in 1840, and they were adapted by Koch in 1877 and expanded. These postulates was very useful at that time for infectious diseases. Now they have mostly historical importance.  </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8</a:t>
            </a:fld>
            <a:endParaRPr lang="en-US"/>
          </a:p>
        </p:txBody>
      </p:sp>
    </p:spTree>
    <p:extLst>
      <p:ext uri="{BB962C8B-B14F-4D97-AF65-F5344CB8AC3E}">
        <p14:creationId xmlns:p14="http://schemas.microsoft.com/office/powerpoint/2010/main" val="133805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Spores of Bacillus </a:t>
            </a:r>
            <a:r>
              <a:rPr lang="en-US" dirty="0" err="1" smtClean="0"/>
              <a:t>Anthracis</a:t>
            </a:r>
            <a:r>
              <a:rPr lang="en-US" dirty="0" smtClean="0"/>
              <a:t> may cause cutaneous anthrax (95% of cases). Inhalation of Bacillus </a:t>
            </a:r>
            <a:r>
              <a:rPr lang="en-US" dirty="0" err="1" smtClean="0"/>
              <a:t>Anthracis</a:t>
            </a:r>
            <a:r>
              <a:rPr lang="en-US" dirty="0" smtClean="0"/>
              <a:t> may cause a fatal pneumonia.</a:t>
            </a:r>
          </a:p>
          <a:p>
            <a:r>
              <a:rPr lang="en-US" dirty="0" smtClean="0"/>
              <a:t>The basic assumptions of Koch’s postulates, that a </a:t>
            </a:r>
            <a:r>
              <a:rPr lang="en-US" b="1" u="sng" dirty="0" smtClean="0"/>
              <a:t>disease has one cause</a:t>
            </a:r>
            <a:r>
              <a:rPr lang="en-US" dirty="0" smtClean="0"/>
              <a:t>, and that </a:t>
            </a:r>
            <a:r>
              <a:rPr lang="en-US" b="1" u="sng" dirty="0" smtClean="0"/>
              <a:t>a cause results in one disease</a:t>
            </a:r>
            <a:r>
              <a:rPr lang="en-US" dirty="0" smtClean="0"/>
              <a:t> did not explain </a:t>
            </a:r>
            <a:r>
              <a:rPr lang="en-US" b="1" i="1" dirty="0" smtClean="0"/>
              <a:t>Legionnaire’s disease </a:t>
            </a:r>
            <a:r>
              <a:rPr lang="en-US" dirty="0" smtClean="0"/>
              <a:t>that erupted in 1977 because it consisted of large number of species that was hard to identify from culture, and Legionella turned out to be only one of the causes of atypical (flu-like) pneumonia.</a:t>
            </a:r>
            <a:endParaRPr lang="en-US" dirty="0"/>
          </a:p>
        </p:txBody>
      </p:sp>
      <p:sp>
        <p:nvSpPr>
          <p:cNvPr id="4" name="Slide Number Placeholder 3"/>
          <p:cNvSpPr>
            <a:spLocks noGrp="1"/>
          </p:cNvSpPr>
          <p:nvPr>
            <p:ph type="sldNum" sz="quarter" idx="10"/>
          </p:nvPr>
        </p:nvSpPr>
        <p:spPr/>
        <p:txBody>
          <a:bodyPr/>
          <a:lstStyle/>
          <a:p>
            <a:pPr>
              <a:defRPr/>
            </a:pPr>
            <a:fld id="{0B5139E2-D4A3-4A55-BD96-050B1E573CA0}" type="slidenum">
              <a:rPr lang="en-US" smtClean="0"/>
              <a:pPr>
                <a:defRPr/>
              </a:pPr>
              <a:t>9</a:t>
            </a:fld>
            <a:endParaRPr lang="en-US"/>
          </a:p>
        </p:txBody>
      </p:sp>
    </p:spTree>
    <p:extLst>
      <p:ext uri="{BB962C8B-B14F-4D97-AF65-F5344CB8AC3E}">
        <p14:creationId xmlns:p14="http://schemas.microsoft.com/office/powerpoint/2010/main" val="393318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ECCA5-B466-4C20-A90D-0F29250B100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8BFA19-86FF-4622-8C9A-4CED1811AF1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50612-A192-4773-960C-C45EE65EB80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C2E3BEB-4607-4697-BC54-0A142475A9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CD3EFB-D3DF-476A-8740-DE95ADC75EC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A73661-B1AE-4564-BB51-66856B8ECF0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DA43D5-E024-4718-B9E6-0D29E0A0CD2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F3FFAD-ADF0-4D50-ADB5-9DB2310A3BD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324F9A-2663-4ED4-914C-C4B4E5A9DC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3344BA-7F51-4A9E-A5D4-754267424BB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E99E11-2033-4136-86FA-741EF5F3802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CBDAF8-D12C-4A4E-BE00-CB9347F6FC2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smtClean="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tx1"/>
                </a:solidFill>
                <a:latin typeface="Times New Roman" pitchFamily="18" charset="0"/>
              </a:defRPr>
            </a:lvl1pPr>
          </a:lstStyle>
          <a:p>
            <a:pPr>
              <a:defRPr/>
            </a:pPr>
            <a:fld id="{27024825-C1B8-453E-9873-5BA28D3B04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0.wma"/><Relationship Id="rId7" Type="http://schemas.openxmlformats.org/officeDocument/2006/relationships/image" Target="../media/image5.emf"/><Relationship Id="rId2" Type="http://schemas.microsoft.com/office/2007/relationships/media" Target="../media/media10.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4.gif"/><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gif"/><Relationship Id="rId5" Type="http://schemas.openxmlformats.org/officeDocument/2006/relationships/image" Target="../media/image2.wm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4.wma"/><Relationship Id="rId7" Type="http://schemas.openxmlformats.org/officeDocument/2006/relationships/image" Target="../media/image6.emf"/><Relationship Id="rId2" Type="http://schemas.microsoft.com/office/2007/relationships/media" Target="../media/media34.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wma"/><Relationship Id="rId1" Type="http://schemas.microsoft.com/office/2007/relationships/media" Target="../media/media71.wma"/><Relationship Id="rId5" Type="http://schemas.openxmlformats.org/officeDocument/2006/relationships/image" Target="../media/image1.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01675" y="287338"/>
            <a:ext cx="7758113" cy="992187"/>
          </a:xfrm>
        </p:spPr>
        <p:txBody>
          <a:bodyPr/>
          <a:lstStyle/>
          <a:p>
            <a:pPr eaLnBrk="1" hangingPunct="1">
              <a:defRPr/>
            </a:pPr>
            <a:r>
              <a:rPr lang="en-US" dirty="0" smtClean="0">
                <a:solidFill>
                  <a:srgbClr val="990033"/>
                </a:solidFill>
                <a:effectLst>
                  <a:outerShdw blurRad="38100" dist="38100" dir="2700000" algn="tl">
                    <a:srgbClr val="C0C0C0"/>
                  </a:outerShdw>
                </a:effectLst>
              </a:rPr>
              <a:t>EPDM 509</a:t>
            </a:r>
          </a:p>
        </p:txBody>
      </p:sp>
      <p:sp>
        <p:nvSpPr>
          <p:cNvPr id="3075" name="Text Box 5"/>
          <p:cNvSpPr txBox="1">
            <a:spLocks noChangeArrowheads="1"/>
          </p:cNvSpPr>
          <p:nvPr/>
        </p:nvSpPr>
        <p:spPr bwMode="auto">
          <a:xfrm>
            <a:off x="2411413" y="2090738"/>
            <a:ext cx="4248150" cy="1446212"/>
          </a:xfrm>
          <a:prstGeom prst="rect">
            <a:avLst/>
          </a:prstGeom>
          <a:noFill/>
          <a:ln w="9525">
            <a:noFill/>
            <a:miter lim="800000"/>
            <a:headEnd/>
            <a:tailEnd/>
          </a:ln>
        </p:spPr>
        <p:txBody>
          <a:bodyPr>
            <a:spAutoFit/>
          </a:bodyPr>
          <a:lstStyle/>
          <a:p>
            <a:pPr algn="ctr">
              <a:spcBef>
                <a:spcPct val="0"/>
              </a:spcBef>
              <a:buFontTx/>
              <a:buNone/>
            </a:pPr>
            <a:r>
              <a:rPr lang="en-US" sz="4400" dirty="0"/>
              <a:t>Causation in Epidemiology</a:t>
            </a:r>
          </a:p>
        </p:txBody>
      </p:sp>
      <p:sp>
        <p:nvSpPr>
          <p:cNvPr id="3076" name="Text Box 6"/>
          <p:cNvSpPr txBox="1">
            <a:spLocks noChangeArrowheads="1"/>
          </p:cNvSpPr>
          <p:nvPr/>
        </p:nvSpPr>
        <p:spPr bwMode="auto">
          <a:xfrm>
            <a:off x="3667125" y="4959350"/>
            <a:ext cx="1640193" cy="461665"/>
          </a:xfrm>
          <a:prstGeom prst="rect">
            <a:avLst/>
          </a:prstGeom>
          <a:noFill/>
          <a:ln w="9525">
            <a:noFill/>
            <a:miter lim="800000"/>
            <a:headEnd/>
            <a:tailEnd/>
          </a:ln>
        </p:spPr>
        <p:txBody>
          <a:bodyPr wrap="none">
            <a:spAutoFit/>
          </a:bodyPr>
          <a:lstStyle/>
          <a:p>
            <a:pPr>
              <a:spcBef>
                <a:spcPct val="0"/>
              </a:spcBef>
              <a:buFontTx/>
              <a:buNone/>
            </a:pPr>
            <a:r>
              <a:rPr lang="en-US" dirty="0">
                <a:solidFill>
                  <a:schemeClr val="accent2"/>
                </a:solidFill>
              </a:rPr>
              <a:t>Lecture </a:t>
            </a:r>
            <a:r>
              <a:rPr lang="en-US" dirty="0" smtClean="0">
                <a:solidFill>
                  <a:schemeClr val="accent2"/>
                </a:solidFill>
              </a:rPr>
              <a:t>10</a:t>
            </a:r>
            <a:endParaRPr lang="en-US" dirty="0">
              <a:solidFill>
                <a:schemeClr val="accent2"/>
              </a:solidFill>
            </a:endParaRPr>
          </a:p>
        </p:txBody>
      </p:sp>
      <p:sp>
        <p:nvSpPr>
          <p:cNvPr id="3077" name="Text Box 7"/>
          <p:cNvSpPr txBox="1">
            <a:spLocks noChangeArrowheads="1"/>
          </p:cNvSpPr>
          <p:nvPr/>
        </p:nvSpPr>
        <p:spPr bwMode="auto">
          <a:xfrm>
            <a:off x="677863" y="6364288"/>
            <a:ext cx="1012825" cy="304800"/>
          </a:xfrm>
          <a:prstGeom prst="rect">
            <a:avLst/>
          </a:prstGeom>
          <a:noFill/>
          <a:ln w="9525">
            <a:noFill/>
            <a:miter lim="800000"/>
            <a:headEnd/>
            <a:tailEnd/>
          </a:ln>
        </p:spPr>
        <p:txBody>
          <a:bodyPr wrap="none">
            <a:spAutoFit/>
          </a:bodyPr>
          <a:lstStyle/>
          <a:p>
            <a:pPr>
              <a:spcBef>
                <a:spcPct val="0"/>
              </a:spcBef>
              <a:buFontTx/>
              <a:buNone/>
            </a:pPr>
            <a:r>
              <a:rPr lang="en-US" sz="1400" dirty="0"/>
              <a:t>R Knutsen</a:t>
            </a:r>
          </a:p>
        </p:txBody>
      </p:sp>
      <p:sp>
        <p:nvSpPr>
          <p:cNvPr id="3078" name="Text Box 8"/>
          <p:cNvSpPr txBox="1">
            <a:spLocks noChangeArrowheads="1"/>
          </p:cNvSpPr>
          <p:nvPr/>
        </p:nvSpPr>
        <p:spPr bwMode="auto">
          <a:xfrm>
            <a:off x="2124075" y="3879850"/>
            <a:ext cx="4895850" cy="701675"/>
          </a:xfrm>
          <a:prstGeom prst="rect">
            <a:avLst/>
          </a:prstGeom>
          <a:noFill/>
          <a:ln w="9525">
            <a:noFill/>
            <a:miter lim="800000"/>
            <a:headEnd/>
            <a:tailEnd/>
          </a:ln>
        </p:spPr>
        <p:txBody>
          <a:bodyPr>
            <a:spAutoFit/>
          </a:bodyPr>
          <a:lstStyle/>
          <a:p>
            <a:pPr algn="ctr">
              <a:spcBef>
                <a:spcPct val="0"/>
              </a:spcBef>
              <a:buFontTx/>
              <a:buNone/>
            </a:pPr>
            <a:r>
              <a:rPr lang="en-US" sz="4000" dirty="0">
                <a:solidFill>
                  <a:schemeClr val="accent2"/>
                </a:solidFill>
                <a:latin typeface="Times New Roman" pitchFamily="18" charset="0"/>
              </a:rPr>
              <a:t>Causal Inferences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5314" name="Rectangle 2"/>
          <p:cNvSpPr>
            <a:spLocks noGrp="1" noChangeArrowheads="1"/>
          </p:cNvSpPr>
          <p:nvPr>
            <p:ph type="title" idx="4294967295"/>
          </p:nvPr>
        </p:nvSpPr>
        <p:spPr>
          <a:xfrm>
            <a:off x="323850" y="44450"/>
            <a:ext cx="8496300" cy="1311275"/>
          </a:xfrm>
        </p:spPr>
        <p:txBody>
          <a:bodyPr>
            <a:spAutoFit/>
          </a:bodyPr>
          <a:lstStyle/>
          <a:p>
            <a:pPr eaLnBrk="1" hangingPunct="1">
              <a:defRPr/>
            </a:pPr>
            <a:r>
              <a:rPr lang="en-US" sz="4000" smtClean="0">
                <a:solidFill>
                  <a:srgbClr val="990033"/>
                </a:solidFill>
                <a:effectLst>
                  <a:outerShdw blurRad="38100" dist="38100" dir="2700000" algn="tl">
                    <a:srgbClr val="C0C0C0"/>
                  </a:outerShdw>
                </a:effectLst>
              </a:rPr>
              <a:t>Declining death rate from respiratory tuberculosis</a:t>
            </a:r>
            <a:endParaRPr lang="en-US" sz="4000" smtClean="0"/>
          </a:p>
        </p:txBody>
      </p:sp>
      <p:grpSp>
        <p:nvGrpSpPr>
          <p:cNvPr id="1028" name="Group 3"/>
          <p:cNvGrpSpPr>
            <a:grpSpLocks/>
          </p:cNvGrpSpPr>
          <p:nvPr/>
        </p:nvGrpSpPr>
        <p:grpSpPr bwMode="auto">
          <a:xfrm>
            <a:off x="381000" y="1417638"/>
            <a:ext cx="8382000" cy="5440362"/>
            <a:chOff x="240" y="879"/>
            <a:chExt cx="5280" cy="3427"/>
          </a:xfrm>
        </p:grpSpPr>
        <p:grpSp>
          <p:nvGrpSpPr>
            <p:cNvPr id="1035" name="Group 4"/>
            <p:cNvGrpSpPr>
              <a:grpSpLocks/>
            </p:cNvGrpSpPr>
            <p:nvPr/>
          </p:nvGrpSpPr>
          <p:grpSpPr bwMode="auto">
            <a:xfrm>
              <a:off x="240" y="879"/>
              <a:ext cx="5280" cy="3427"/>
              <a:chOff x="240" y="879"/>
              <a:chExt cx="5280" cy="3427"/>
            </a:xfrm>
          </p:grpSpPr>
          <p:graphicFrame>
            <p:nvGraphicFramePr>
              <p:cNvPr id="1026" name="Object 5"/>
              <p:cNvGraphicFramePr>
                <a:graphicFrameLocks noChangeAspect="1"/>
              </p:cNvGraphicFramePr>
              <p:nvPr/>
            </p:nvGraphicFramePr>
            <p:xfrm>
              <a:off x="240" y="879"/>
              <a:ext cx="5136" cy="3427"/>
            </p:xfrm>
            <a:graphic>
              <a:graphicData uri="http://schemas.openxmlformats.org/presentationml/2006/ole">
                <mc:AlternateContent xmlns:mc="http://schemas.openxmlformats.org/markup-compatibility/2006">
                  <mc:Choice xmlns:v="urn:schemas-microsoft-com:vml" Requires="v">
                    <p:oleObj spid="_x0000_s1239" name="Chart" r:id="rId6" imgW="6096000" imgH="4067251" progId="MSGraph.Chart.8">
                      <p:embed followColorScheme="full"/>
                    </p:oleObj>
                  </mc:Choice>
                  <mc:Fallback>
                    <p:oleObj name="Chart" r:id="rId6" imgW="6096000" imgH="4067251"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879"/>
                            <a:ext cx="5136" cy="34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2" name="Text Box 6"/>
              <p:cNvSpPr txBox="1">
                <a:spLocks noChangeArrowheads="1"/>
              </p:cNvSpPr>
              <p:nvPr/>
            </p:nvSpPr>
            <p:spPr bwMode="auto">
              <a:xfrm>
                <a:off x="912"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1838</a:t>
                </a:r>
              </a:p>
            </p:txBody>
          </p:sp>
          <p:sp>
            <p:nvSpPr>
              <p:cNvPr id="1043" name="Text Box 7"/>
              <p:cNvSpPr txBox="1">
                <a:spLocks noChangeArrowheads="1"/>
              </p:cNvSpPr>
              <p:nvPr/>
            </p:nvSpPr>
            <p:spPr bwMode="auto">
              <a:xfrm>
                <a:off x="1488"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1860</a:t>
                </a:r>
              </a:p>
            </p:txBody>
          </p:sp>
          <p:sp>
            <p:nvSpPr>
              <p:cNvPr id="1044" name="Text Box 8"/>
              <p:cNvSpPr txBox="1">
                <a:spLocks noChangeArrowheads="1"/>
              </p:cNvSpPr>
              <p:nvPr/>
            </p:nvSpPr>
            <p:spPr bwMode="auto">
              <a:xfrm>
                <a:off x="2064"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1880</a:t>
                </a:r>
              </a:p>
            </p:txBody>
          </p:sp>
          <p:sp>
            <p:nvSpPr>
              <p:cNvPr id="1045" name="Text Box 9"/>
              <p:cNvSpPr txBox="1">
                <a:spLocks noChangeArrowheads="1"/>
              </p:cNvSpPr>
              <p:nvPr/>
            </p:nvSpPr>
            <p:spPr bwMode="auto">
              <a:xfrm>
                <a:off x="2640"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1900</a:t>
                </a:r>
              </a:p>
            </p:txBody>
          </p:sp>
          <p:sp>
            <p:nvSpPr>
              <p:cNvPr id="1046" name="Text Box 10"/>
              <p:cNvSpPr txBox="1">
                <a:spLocks noChangeArrowheads="1"/>
              </p:cNvSpPr>
              <p:nvPr/>
            </p:nvSpPr>
            <p:spPr bwMode="auto">
              <a:xfrm>
                <a:off x="3180"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1920</a:t>
                </a:r>
              </a:p>
            </p:txBody>
          </p:sp>
          <p:sp>
            <p:nvSpPr>
              <p:cNvPr id="1047" name="Text Box 11"/>
              <p:cNvSpPr txBox="1">
                <a:spLocks noChangeArrowheads="1"/>
              </p:cNvSpPr>
              <p:nvPr/>
            </p:nvSpPr>
            <p:spPr bwMode="auto">
              <a:xfrm>
                <a:off x="3708"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1940</a:t>
                </a:r>
              </a:p>
            </p:txBody>
          </p:sp>
          <p:sp>
            <p:nvSpPr>
              <p:cNvPr id="1048" name="Text Box 12"/>
              <p:cNvSpPr txBox="1">
                <a:spLocks noChangeArrowheads="1"/>
              </p:cNvSpPr>
              <p:nvPr/>
            </p:nvSpPr>
            <p:spPr bwMode="auto">
              <a:xfrm>
                <a:off x="4476"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1960</a:t>
                </a:r>
              </a:p>
            </p:txBody>
          </p:sp>
          <p:sp>
            <p:nvSpPr>
              <p:cNvPr id="1049" name="Text Box 13"/>
              <p:cNvSpPr txBox="1">
                <a:spLocks noChangeArrowheads="1"/>
              </p:cNvSpPr>
              <p:nvPr/>
            </p:nvSpPr>
            <p:spPr bwMode="auto">
              <a:xfrm>
                <a:off x="5052" y="3648"/>
                <a:ext cx="468" cy="269"/>
              </a:xfrm>
              <a:prstGeom prst="rect">
                <a:avLst/>
              </a:prstGeom>
              <a:noFill/>
              <a:ln w="9525">
                <a:noFill/>
                <a:miter lim="800000"/>
                <a:headEnd/>
                <a:tailEnd/>
              </a:ln>
            </p:spPr>
            <p:txBody>
              <a:bodyPr wrap="none">
                <a:spAutoFit/>
              </a:bodyPr>
              <a:lstStyle/>
              <a:p>
                <a:pPr>
                  <a:spcBef>
                    <a:spcPct val="0"/>
                  </a:spcBef>
                  <a:buFontTx/>
                  <a:buNone/>
                </a:pPr>
                <a:r>
                  <a:rPr lang="en-US" sz="2200" b="1">
                    <a:solidFill>
                      <a:schemeClr val="tx1"/>
                    </a:solidFill>
                    <a:latin typeface="Times New Roman" pitchFamily="18" charset="0"/>
                  </a:rPr>
                  <a:t>1980</a:t>
                </a:r>
              </a:p>
            </p:txBody>
          </p:sp>
        </p:grpSp>
        <p:sp>
          <p:nvSpPr>
            <p:cNvPr id="1036" name="Line 14"/>
            <p:cNvSpPr>
              <a:spLocks noChangeShapeType="1"/>
            </p:cNvSpPr>
            <p:nvPr/>
          </p:nvSpPr>
          <p:spPr bwMode="auto">
            <a:xfrm flipV="1">
              <a:off x="1728" y="3600"/>
              <a:ext cx="0" cy="48"/>
            </a:xfrm>
            <a:prstGeom prst="line">
              <a:avLst/>
            </a:prstGeom>
            <a:noFill/>
            <a:ln w="9525">
              <a:solidFill>
                <a:schemeClr val="tx1"/>
              </a:solidFill>
              <a:round/>
              <a:headEnd/>
              <a:tailEnd/>
            </a:ln>
          </p:spPr>
          <p:txBody>
            <a:bodyPr wrap="none" anchor="ctr"/>
            <a:lstStyle/>
            <a:p>
              <a:endParaRPr lang="en-US"/>
            </a:p>
          </p:txBody>
        </p:sp>
        <p:sp>
          <p:nvSpPr>
            <p:cNvPr id="1037" name="Line 15"/>
            <p:cNvSpPr>
              <a:spLocks noChangeShapeType="1"/>
            </p:cNvSpPr>
            <p:nvPr/>
          </p:nvSpPr>
          <p:spPr bwMode="auto">
            <a:xfrm flipV="1">
              <a:off x="2304" y="3600"/>
              <a:ext cx="0" cy="48"/>
            </a:xfrm>
            <a:prstGeom prst="line">
              <a:avLst/>
            </a:prstGeom>
            <a:noFill/>
            <a:ln w="9525">
              <a:solidFill>
                <a:schemeClr val="tx1"/>
              </a:solidFill>
              <a:round/>
              <a:headEnd/>
              <a:tailEnd/>
            </a:ln>
          </p:spPr>
          <p:txBody>
            <a:bodyPr wrap="none" anchor="ctr"/>
            <a:lstStyle/>
            <a:p>
              <a:endParaRPr lang="en-US"/>
            </a:p>
          </p:txBody>
        </p:sp>
        <p:sp>
          <p:nvSpPr>
            <p:cNvPr id="1038" name="Line 16"/>
            <p:cNvSpPr>
              <a:spLocks noChangeShapeType="1"/>
            </p:cNvSpPr>
            <p:nvPr/>
          </p:nvSpPr>
          <p:spPr bwMode="auto">
            <a:xfrm flipV="1">
              <a:off x="2880" y="3600"/>
              <a:ext cx="0" cy="48"/>
            </a:xfrm>
            <a:prstGeom prst="line">
              <a:avLst/>
            </a:prstGeom>
            <a:noFill/>
            <a:ln w="9525">
              <a:solidFill>
                <a:schemeClr val="tx1"/>
              </a:solidFill>
              <a:round/>
              <a:headEnd/>
              <a:tailEnd/>
            </a:ln>
          </p:spPr>
          <p:txBody>
            <a:bodyPr wrap="none" anchor="ctr"/>
            <a:lstStyle/>
            <a:p>
              <a:endParaRPr lang="en-US"/>
            </a:p>
          </p:txBody>
        </p:sp>
        <p:sp>
          <p:nvSpPr>
            <p:cNvPr id="1039" name="Line 17"/>
            <p:cNvSpPr>
              <a:spLocks noChangeShapeType="1"/>
            </p:cNvSpPr>
            <p:nvPr/>
          </p:nvSpPr>
          <p:spPr bwMode="auto">
            <a:xfrm flipV="1">
              <a:off x="3408" y="3600"/>
              <a:ext cx="0" cy="48"/>
            </a:xfrm>
            <a:prstGeom prst="line">
              <a:avLst/>
            </a:prstGeom>
            <a:noFill/>
            <a:ln w="9525">
              <a:solidFill>
                <a:schemeClr val="tx1"/>
              </a:solidFill>
              <a:round/>
              <a:headEnd/>
              <a:tailEnd/>
            </a:ln>
          </p:spPr>
          <p:txBody>
            <a:bodyPr wrap="none" anchor="ctr"/>
            <a:lstStyle/>
            <a:p>
              <a:endParaRPr lang="en-US"/>
            </a:p>
          </p:txBody>
        </p:sp>
        <p:sp>
          <p:nvSpPr>
            <p:cNvPr id="1040" name="Line 18"/>
            <p:cNvSpPr>
              <a:spLocks noChangeShapeType="1"/>
            </p:cNvSpPr>
            <p:nvPr/>
          </p:nvSpPr>
          <p:spPr bwMode="auto">
            <a:xfrm flipV="1">
              <a:off x="3936" y="3600"/>
              <a:ext cx="0" cy="48"/>
            </a:xfrm>
            <a:prstGeom prst="line">
              <a:avLst/>
            </a:prstGeom>
            <a:noFill/>
            <a:ln w="9525">
              <a:solidFill>
                <a:schemeClr val="tx1"/>
              </a:solidFill>
              <a:round/>
              <a:headEnd/>
              <a:tailEnd/>
            </a:ln>
          </p:spPr>
          <p:txBody>
            <a:bodyPr wrap="none" anchor="ctr"/>
            <a:lstStyle/>
            <a:p>
              <a:endParaRPr lang="en-US"/>
            </a:p>
          </p:txBody>
        </p:sp>
        <p:sp>
          <p:nvSpPr>
            <p:cNvPr id="1041" name="Line 19"/>
            <p:cNvSpPr>
              <a:spLocks noChangeShapeType="1"/>
            </p:cNvSpPr>
            <p:nvPr/>
          </p:nvSpPr>
          <p:spPr bwMode="auto">
            <a:xfrm flipV="1">
              <a:off x="4704" y="3600"/>
              <a:ext cx="0" cy="48"/>
            </a:xfrm>
            <a:prstGeom prst="line">
              <a:avLst/>
            </a:prstGeom>
            <a:noFill/>
            <a:ln w="9525">
              <a:solidFill>
                <a:schemeClr val="tx1"/>
              </a:solidFill>
              <a:round/>
              <a:headEnd/>
              <a:tailEnd/>
            </a:ln>
          </p:spPr>
          <p:txBody>
            <a:bodyPr wrap="none" anchor="ctr"/>
            <a:lstStyle/>
            <a:p>
              <a:endParaRPr lang="en-US"/>
            </a:p>
          </p:txBody>
        </p:sp>
      </p:grpSp>
      <p:grpSp>
        <p:nvGrpSpPr>
          <p:cNvPr id="4" name="Group 24"/>
          <p:cNvGrpSpPr>
            <a:grpSpLocks/>
          </p:cNvGrpSpPr>
          <p:nvPr/>
        </p:nvGrpSpPr>
        <p:grpSpPr bwMode="auto">
          <a:xfrm>
            <a:off x="3505200" y="2308225"/>
            <a:ext cx="1200150" cy="1349375"/>
            <a:chOff x="2208" y="1454"/>
            <a:chExt cx="756" cy="850"/>
          </a:xfrm>
        </p:grpSpPr>
        <p:sp>
          <p:nvSpPr>
            <p:cNvPr id="1033" name="Text Box 20"/>
            <p:cNvSpPr txBox="1">
              <a:spLocks noChangeArrowheads="1"/>
            </p:cNvSpPr>
            <p:nvPr/>
          </p:nvSpPr>
          <p:spPr bwMode="auto">
            <a:xfrm>
              <a:off x="2208" y="1454"/>
              <a:ext cx="756" cy="577"/>
            </a:xfrm>
            <a:prstGeom prst="rect">
              <a:avLst/>
            </a:prstGeom>
            <a:noFill/>
            <a:ln w="9525">
              <a:noFill/>
              <a:miter lim="800000"/>
              <a:headEnd/>
              <a:tailEnd/>
            </a:ln>
          </p:spPr>
          <p:txBody>
            <a:bodyPr wrap="none">
              <a:spAutoFit/>
            </a:bodyPr>
            <a:lstStyle/>
            <a:p>
              <a:pPr>
                <a:spcBef>
                  <a:spcPct val="0"/>
                </a:spcBef>
                <a:buFontTx/>
                <a:buNone/>
              </a:pPr>
              <a:r>
                <a:rPr lang="en-US" sz="1800" b="1" dirty="0">
                  <a:solidFill>
                    <a:schemeClr val="accent2"/>
                  </a:solidFill>
                </a:rPr>
                <a:t>Tubercle</a:t>
              </a:r>
            </a:p>
            <a:p>
              <a:pPr>
                <a:spcBef>
                  <a:spcPct val="0"/>
                </a:spcBef>
                <a:buFontTx/>
                <a:buNone/>
              </a:pPr>
              <a:r>
                <a:rPr lang="en-US" sz="1800" b="1" dirty="0">
                  <a:solidFill>
                    <a:schemeClr val="accent2"/>
                  </a:solidFill>
                </a:rPr>
                <a:t>Bacillus</a:t>
              </a:r>
            </a:p>
            <a:p>
              <a:pPr>
                <a:spcBef>
                  <a:spcPct val="0"/>
                </a:spcBef>
                <a:buFontTx/>
                <a:buNone/>
              </a:pPr>
              <a:r>
                <a:rPr lang="en-US" sz="1800" b="1" dirty="0">
                  <a:solidFill>
                    <a:schemeClr val="accent2"/>
                  </a:solidFill>
                </a:rPr>
                <a:t>Identified</a:t>
              </a:r>
              <a:endParaRPr lang="en-US" sz="1800" dirty="0">
                <a:solidFill>
                  <a:schemeClr val="tx1"/>
                </a:solidFill>
              </a:endParaRPr>
            </a:p>
          </p:txBody>
        </p:sp>
        <p:sp>
          <p:nvSpPr>
            <p:cNvPr id="1034" name="Line 21"/>
            <p:cNvSpPr>
              <a:spLocks noChangeShapeType="1"/>
            </p:cNvSpPr>
            <p:nvPr/>
          </p:nvSpPr>
          <p:spPr bwMode="auto">
            <a:xfrm>
              <a:off x="2352" y="2064"/>
              <a:ext cx="0" cy="240"/>
            </a:xfrm>
            <a:prstGeom prst="line">
              <a:avLst/>
            </a:prstGeom>
            <a:noFill/>
            <a:ln w="22225">
              <a:solidFill>
                <a:schemeClr val="tx1"/>
              </a:solidFill>
              <a:round/>
              <a:headEnd/>
              <a:tailEnd type="stealth" w="lg" len="lg"/>
            </a:ln>
          </p:spPr>
          <p:txBody>
            <a:bodyPr wrap="none" anchor="ctr"/>
            <a:lstStyle/>
            <a:p>
              <a:endParaRPr lang="en-US"/>
            </a:p>
          </p:txBody>
        </p:sp>
      </p:grpSp>
      <p:grpSp>
        <p:nvGrpSpPr>
          <p:cNvPr id="5" name="Group 25"/>
          <p:cNvGrpSpPr>
            <a:grpSpLocks/>
          </p:cNvGrpSpPr>
          <p:nvPr/>
        </p:nvGrpSpPr>
        <p:grpSpPr bwMode="auto">
          <a:xfrm>
            <a:off x="6019800" y="4273550"/>
            <a:ext cx="1784350" cy="984250"/>
            <a:chOff x="3792" y="2692"/>
            <a:chExt cx="1124" cy="620"/>
          </a:xfrm>
        </p:grpSpPr>
        <p:sp>
          <p:nvSpPr>
            <p:cNvPr id="1031" name="Text Box 22"/>
            <p:cNvSpPr txBox="1">
              <a:spLocks noChangeArrowheads="1"/>
            </p:cNvSpPr>
            <p:nvPr/>
          </p:nvSpPr>
          <p:spPr bwMode="auto">
            <a:xfrm>
              <a:off x="3792" y="2692"/>
              <a:ext cx="1124" cy="404"/>
            </a:xfrm>
            <a:prstGeom prst="rect">
              <a:avLst/>
            </a:prstGeom>
            <a:noFill/>
            <a:ln w="9525">
              <a:noFill/>
              <a:miter lim="800000"/>
              <a:headEnd/>
              <a:tailEnd/>
            </a:ln>
          </p:spPr>
          <p:txBody>
            <a:bodyPr wrap="none">
              <a:spAutoFit/>
            </a:bodyPr>
            <a:lstStyle/>
            <a:p>
              <a:pPr>
                <a:spcBef>
                  <a:spcPct val="0"/>
                </a:spcBef>
                <a:buFontTx/>
                <a:buNone/>
              </a:pPr>
              <a:r>
                <a:rPr lang="en-US" sz="1800" b="1" dirty="0">
                  <a:solidFill>
                    <a:schemeClr val="accent2"/>
                  </a:solidFill>
                </a:rPr>
                <a:t>Chemotherapy</a:t>
              </a:r>
            </a:p>
            <a:p>
              <a:pPr>
                <a:spcBef>
                  <a:spcPct val="0"/>
                </a:spcBef>
                <a:buFontTx/>
                <a:buNone/>
              </a:pPr>
              <a:r>
                <a:rPr lang="en-US" sz="1800" b="1" dirty="0">
                  <a:solidFill>
                    <a:schemeClr val="accent2"/>
                  </a:solidFill>
                </a:rPr>
                <a:t>Introduced</a:t>
              </a:r>
              <a:endParaRPr lang="en-US" sz="1800" dirty="0">
                <a:solidFill>
                  <a:schemeClr val="tx1"/>
                </a:solidFill>
              </a:endParaRPr>
            </a:p>
          </p:txBody>
        </p:sp>
        <p:sp>
          <p:nvSpPr>
            <p:cNvPr id="1032" name="Line 23"/>
            <p:cNvSpPr>
              <a:spLocks noChangeShapeType="1"/>
            </p:cNvSpPr>
            <p:nvPr/>
          </p:nvSpPr>
          <p:spPr bwMode="auto">
            <a:xfrm>
              <a:off x="4128" y="3072"/>
              <a:ext cx="0" cy="240"/>
            </a:xfrm>
            <a:prstGeom prst="line">
              <a:avLst/>
            </a:prstGeom>
            <a:noFill/>
            <a:ln w="22225">
              <a:solidFill>
                <a:schemeClr val="tx1"/>
              </a:solidFill>
              <a:round/>
              <a:headEnd/>
              <a:tailEnd type="stealth" w="lg" len="lg"/>
            </a:ln>
          </p:spPr>
          <p:txBody>
            <a:bodyPr wrap="none" anchor="ctr"/>
            <a:lstStyle/>
            <a:p>
              <a:endParaRPr lang="en-US"/>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409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3"/>
                                        </p:tgtEl>
                                      </p:cBhvr>
                                    </p:cmd>
                                  </p:childTnLst>
                                </p:cTn>
                              </p:par>
                              <p:par>
                                <p:cTn id="7" presetID="10" presetClass="entr" presetSubtype="0" fill="hold" nodeType="withEffect">
                                  <p:stCondLst>
                                    <p:cond delay="20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par>
                                <p:cTn id="10" presetID="10" presetClass="entr" presetSubtype="0" fill="hold" nodeType="withEffect">
                                  <p:stCondLst>
                                    <p:cond delay="28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2898" name="Rectangle 2"/>
          <p:cNvSpPr>
            <a:spLocks noGrp="1" noChangeArrowheads="1"/>
          </p:cNvSpPr>
          <p:nvPr>
            <p:ph type="title"/>
          </p:nvPr>
        </p:nvSpPr>
        <p:spPr>
          <a:xfrm>
            <a:off x="250825" y="44450"/>
            <a:ext cx="8642350" cy="1143000"/>
          </a:xfrm>
        </p:spPr>
        <p:txBody>
          <a:bodyPr/>
          <a:lstStyle/>
          <a:p>
            <a:pPr eaLnBrk="1" hangingPunct="1">
              <a:defRPr/>
            </a:pPr>
            <a:r>
              <a:rPr lang="en-US" sz="3600" smtClean="0">
                <a:solidFill>
                  <a:srgbClr val="FF33CC"/>
                </a:solidFill>
                <a:effectLst>
                  <a:outerShdw blurRad="38100" dist="38100" dir="2700000" algn="tl">
                    <a:srgbClr val="C0C0C0"/>
                  </a:outerShdw>
                </a:effectLst>
              </a:rPr>
              <a:t>Necessary</a:t>
            </a:r>
            <a:r>
              <a:rPr lang="en-US" sz="3600" smtClean="0">
                <a:solidFill>
                  <a:srgbClr val="990033"/>
                </a:solidFill>
                <a:effectLst>
                  <a:outerShdw blurRad="38100" dist="38100" dir="2700000" algn="tl">
                    <a:srgbClr val="C0C0C0"/>
                  </a:outerShdw>
                </a:effectLst>
              </a:rPr>
              <a:t> vs. </a:t>
            </a:r>
            <a:r>
              <a:rPr lang="en-US" sz="3600" smtClean="0">
                <a:solidFill>
                  <a:schemeClr val="accent2"/>
                </a:solidFill>
                <a:effectLst>
                  <a:outerShdw blurRad="38100" dist="38100" dir="2700000" algn="tl">
                    <a:srgbClr val="C0C0C0"/>
                  </a:outerShdw>
                </a:effectLst>
              </a:rPr>
              <a:t>sufficient</a:t>
            </a:r>
            <a:r>
              <a:rPr lang="en-US" sz="3600" smtClean="0">
                <a:solidFill>
                  <a:srgbClr val="990033"/>
                </a:solidFill>
                <a:effectLst>
                  <a:outerShdw blurRad="38100" dist="38100" dir="2700000" algn="tl">
                    <a:srgbClr val="C0C0C0"/>
                  </a:outerShdw>
                </a:effectLst>
              </a:rPr>
              <a:t> cause of Tuberculosis</a:t>
            </a:r>
          </a:p>
        </p:txBody>
      </p:sp>
      <p:sp>
        <p:nvSpPr>
          <p:cNvPr id="12291" name="Oval 3"/>
          <p:cNvSpPr>
            <a:spLocks noChangeArrowheads="1"/>
          </p:cNvSpPr>
          <p:nvPr/>
        </p:nvSpPr>
        <p:spPr bwMode="auto">
          <a:xfrm>
            <a:off x="2057400" y="2743200"/>
            <a:ext cx="1981200" cy="1981200"/>
          </a:xfrm>
          <a:prstGeom prst="ellipse">
            <a:avLst/>
          </a:prstGeom>
          <a:solidFill>
            <a:schemeClr val="hlink"/>
          </a:solidFill>
          <a:ln w="28575">
            <a:solidFill>
              <a:schemeClr val="tx1"/>
            </a:solidFill>
            <a:round/>
            <a:headEnd/>
            <a:tailEnd/>
          </a:ln>
        </p:spPr>
        <p:txBody>
          <a:bodyPr wrap="none" anchor="ctr"/>
          <a:lstStyle/>
          <a:p>
            <a:endParaRPr lang="en-US"/>
          </a:p>
        </p:txBody>
      </p:sp>
      <p:sp>
        <p:nvSpPr>
          <p:cNvPr id="12292" name="Oval 4"/>
          <p:cNvSpPr>
            <a:spLocks noChangeArrowheads="1"/>
          </p:cNvSpPr>
          <p:nvPr/>
        </p:nvSpPr>
        <p:spPr bwMode="auto">
          <a:xfrm>
            <a:off x="4495800" y="2743200"/>
            <a:ext cx="1981200" cy="1981200"/>
          </a:xfrm>
          <a:prstGeom prst="ellipse">
            <a:avLst/>
          </a:prstGeom>
          <a:solidFill>
            <a:srgbClr val="FFCCFF"/>
          </a:solidFill>
          <a:ln w="28575">
            <a:solidFill>
              <a:schemeClr val="tx1"/>
            </a:solidFill>
            <a:round/>
            <a:headEnd/>
            <a:tailEnd/>
          </a:ln>
        </p:spPr>
        <p:txBody>
          <a:bodyPr wrap="none" anchor="ctr"/>
          <a:lstStyle/>
          <a:p>
            <a:pPr algn="ctr"/>
            <a:endParaRPr lang="en-US">
              <a:solidFill>
                <a:srgbClr val="FFCCFF"/>
              </a:solidFill>
            </a:endParaRPr>
          </a:p>
        </p:txBody>
      </p:sp>
      <p:sp>
        <p:nvSpPr>
          <p:cNvPr id="12293" name="Oval 5"/>
          <p:cNvSpPr>
            <a:spLocks noChangeArrowheads="1"/>
          </p:cNvSpPr>
          <p:nvPr/>
        </p:nvSpPr>
        <p:spPr bwMode="auto">
          <a:xfrm>
            <a:off x="7162800" y="2819400"/>
            <a:ext cx="1828800" cy="1905000"/>
          </a:xfrm>
          <a:prstGeom prst="ellipse">
            <a:avLst/>
          </a:prstGeom>
          <a:solidFill>
            <a:srgbClr val="FFFF66"/>
          </a:solidFill>
          <a:ln w="28575">
            <a:solidFill>
              <a:schemeClr val="tx1"/>
            </a:solidFill>
            <a:round/>
            <a:headEnd/>
            <a:tailEnd/>
          </a:ln>
        </p:spPr>
        <p:txBody>
          <a:bodyPr wrap="none" anchor="ctr"/>
          <a:lstStyle/>
          <a:p>
            <a:endParaRPr lang="en-US"/>
          </a:p>
        </p:txBody>
      </p:sp>
      <p:sp>
        <p:nvSpPr>
          <p:cNvPr id="12294" name="Line 6"/>
          <p:cNvSpPr>
            <a:spLocks noChangeShapeType="1"/>
          </p:cNvSpPr>
          <p:nvPr/>
        </p:nvSpPr>
        <p:spPr bwMode="auto">
          <a:xfrm>
            <a:off x="3962400" y="3733800"/>
            <a:ext cx="762000" cy="0"/>
          </a:xfrm>
          <a:prstGeom prst="line">
            <a:avLst/>
          </a:prstGeom>
          <a:noFill/>
          <a:ln w="38100">
            <a:solidFill>
              <a:schemeClr val="tx1"/>
            </a:solidFill>
            <a:round/>
            <a:headEnd/>
            <a:tailEnd type="triangle" w="med" len="med"/>
          </a:ln>
        </p:spPr>
        <p:txBody>
          <a:bodyPr/>
          <a:lstStyle/>
          <a:p>
            <a:endParaRPr lang="en-US"/>
          </a:p>
        </p:txBody>
      </p:sp>
      <p:sp>
        <p:nvSpPr>
          <p:cNvPr id="12295" name="Line 7"/>
          <p:cNvSpPr>
            <a:spLocks noChangeShapeType="1"/>
          </p:cNvSpPr>
          <p:nvPr/>
        </p:nvSpPr>
        <p:spPr bwMode="auto">
          <a:xfrm>
            <a:off x="6477000" y="3733800"/>
            <a:ext cx="762000" cy="0"/>
          </a:xfrm>
          <a:prstGeom prst="line">
            <a:avLst/>
          </a:prstGeom>
          <a:noFill/>
          <a:ln w="38100">
            <a:solidFill>
              <a:schemeClr val="tx1"/>
            </a:solidFill>
            <a:round/>
            <a:headEnd/>
            <a:tailEnd type="triangle" w="med" len="med"/>
          </a:ln>
        </p:spPr>
        <p:txBody>
          <a:bodyPr/>
          <a:lstStyle/>
          <a:p>
            <a:endParaRPr lang="en-US"/>
          </a:p>
        </p:txBody>
      </p:sp>
      <p:sp>
        <p:nvSpPr>
          <p:cNvPr id="12296" name="Text Box 8"/>
          <p:cNvSpPr txBox="1">
            <a:spLocks noChangeArrowheads="1"/>
          </p:cNvSpPr>
          <p:nvPr/>
        </p:nvSpPr>
        <p:spPr bwMode="auto">
          <a:xfrm>
            <a:off x="2133600" y="3368675"/>
            <a:ext cx="1762125" cy="822325"/>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Susceptible</a:t>
            </a:r>
          </a:p>
          <a:p>
            <a:pPr algn="ctr">
              <a:spcBef>
                <a:spcPct val="0"/>
              </a:spcBef>
              <a:buFontTx/>
              <a:buNone/>
            </a:pPr>
            <a:r>
              <a:rPr lang="en-US">
                <a:solidFill>
                  <a:schemeClr val="tx1"/>
                </a:solidFill>
              </a:rPr>
              <a:t>Host</a:t>
            </a:r>
          </a:p>
        </p:txBody>
      </p:sp>
      <p:sp>
        <p:nvSpPr>
          <p:cNvPr id="12297" name="Text Box 9"/>
          <p:cNvSpPr txBox="1">
            <a:spLocks noChangeArrowheads="1"/>
          </p:cNvSpPr>
          <p:nvPr/>
        </p:nvSpPr>
        <p:spPr bwMode="auto">
          <a:xfrm>
            <a:off x="4854575" y="3505200"/>
            <a:ext cx="1336675" cy="457200"/>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Infection</a:t>
            </a:r>
          </a:p>
        </p:txBody>
      </p:sp>
      <p:sp>
        <p:nvSpPr>
          <p:cNvPr id="12298" name="Text Box 10"/>
          <p:cNvSpPr txBox="1">
            <a:spLocks noChangeArrowheads="1"/>
          </p:cNvSpPr>
          <p:nvPr/>
        </p:nvSpPr>
        <p:spPr bwMode="auto">
          <a:xfrm>
            <a:off x="7134225" y="3505200"/>
            <a:ext cx="1914525" cy="457200"/>
          </a:xfrm>
          <a:prstGeom prst="rect">
            <a:avLst/>
          </a:prstGeom>
          <a:noFill/>
          <a:ln w="9525">
            <a:noFill/>
            <a:miter lim="800000"/>
            <a:headEnd/>
            <a:tailEnd/>
          </a:ln>
        </p:spPr>
        <p:txBody>
          <a:bodyPr wrap="none">
            <a:spAutoFit/>
          </a:bodyPr>
          <a:lstStyle/>
          <a:p>
            <a:pPr algn="ctr">
              <a:spcBef>
                <a:spcPct val="0"/>
              </a:spcBef>
              <a:buFontTx/>
              <a:buNone/>
            </a:pPr>
            <a:r>
              <a:rPr lang="en-US">
                <a:solidFill>
                  <a:schemeClr val="tx1"/>
                </a:solidFill>
              </a:rPr>
              <a:t>Tuberculosis</a:t>
            </a:r>
          </a:p>
        </p:txBody>
      </p:sp>
      <p:grpSp>
        <p:nvGrpSpPr>
          <p:cNvPr id="2" name="Group 31"/>
          <p:cNvGrpSpPr>
            <a:grpSpLocks/>
          </p:cNvGrpSpPr>
          <p:nvPr/>
        </p:nvGrpSpPr>
        <p:grpSpPr bwMode="auto">
          <a:xfrm>
            <a:off x="3498850" y="1803400"/>
            <a:ext cx="1538288" cy="1854200"/>
            <a:chOff x="2204" y="1136"/>
            <a:chExt cx="969" cy="1168"/>
          </a:xfrm>
        </p:grpSpPr>
        <p:sp>
          <p:nvSpPr>
            <p:cNvPr id="12319" name="Text Box 15"/>
            <p:cNvSpPr txBox="1">
              <a:spLocks noChangeArrowheads="1"/>
            </p:cNvSpPr>
            <p:nvPr/>
          </p:nvSpPr>
          <p:spPr bwMode="auto">
            <a:xfrm>
              <a:off x="2204" y="1136"/>
              <a:ext cx="969" cy="442"/>
            </a:xfrm>
            <a:prstGeom prst="rect">
              <a:avLst/>
            </a:prstGeom>
            <a:noFill/>
            <a:ln w="9525">
              <a:noFill/>
              <a:miter lim="800000"/>
              <a:headEnd/>
              <a:tailEnd/>
            </a:ln>
          </p:spPr>
          <p:txBody>
            <a:bodyPr wrap="none">
              <a:spAutoFit/>
            </a:bodyPr>
            <a:lstStyle/>
            <a:p>
              <a:pPr algn="ctr">
                <a:spcBef>
                  <a:spcPct val="0"/>
                </a:spcBef>
                <a:buFontTx/>
                <a:buNone/>
              </a:pPr>
              <a:r>
                <a:rPr lang="en-US" sz="2000">
                  <a:solidFill>
                    <a:schemeClr val="tx1"/>
                  </a:solidFill>
                </a:rPr>
                <a:t>Exposure to</a:t>
              </a:r>
            </a:p>
            <a:p>
              <a:pPr algn="ctr">
                <a:spcBef>
                  <a:spcPct val="0"/>
                </a:spcBef>
                <a:buFontTx/>
                <a:buNone/>
              </a:pPr>
              <a:r>
                <a:rPr lang="en-US" sz="2000">
                  <a:solidFill>
                    <a:schemeClr val="tx1"/>
                  </a:solidFill>
                </a:rPr>
                <a:t>bacteria</a:t>
              </a:r>
            </a:p>
          </p:txBody>
        </p:sp>
        <p:sp>
          <p:nvSpPr>
            <p:cNvPr id="12320" name="Line 17"/>
            <p:cNvSpPr>
              <a:spLocks noChangeShapeType="1"/>
            </p:cNvSpPr>
            <p:nvPr/>
          </p:nvSpPr>
          <p:spPr bwMode="auto">
            <a:xfrm>
              <a:off x="2688" y="1584"/>
              <a:ext cx="0" cy="720"/>
            </a:xfrm>
            <a:prstGeom prst="line">
              <a:avLst/>
            </a:prstGeom>
            <a:noFill/>
            <a:ln w="28575">
              <a:solidFill>
                <a:schemeClr val="tx1"/>
              </a:solidFill>
              <a:round/>
              <a:headEnd/>
              <a:tailEnd type="triangle" w="med" len="med"/>
            </a:ln>
          </p:spPr>
          <p:txBody>
            <a:bodyPr/>
            <a:lstStyle/>
            <a:p>
              <a:endParaRPr lang="en-US"/>
            </a:p>
          </p:txBody>
        </p:sp>
      </p:grpSp>
      <p:grpSp>
        <p:nvGrpSpPr>
          <p:cNvPr id="3" name="Group 30"/>
          <p:cNvGrpSpPr>
            <a:grpSpLocks/>
          </p:cNvGrpSpPr>
          <p:nvPr/>
        </p:nvGrpSpPr>
        <p:grpSpPr bwMode="auto">
          <a:xfrm>
            <a:off x="228600" y="2108200"/>
            <a:ext cx="2301875" cy="2835275"/>
            <a:chOff x="144" y="1328"/>
            <a:chExt cx="1450" cy="1786"/>
          </a:xfrm>
        </p:grpSpPr>
        <p:sp>
          <p:nvSpPr>
            <p:cNvPr id="12311" name="Text Box 11"/>
            <p:cNvSpPr txBox="1">
              <a:spLocks noChangeArrowheads="1"/>
            </p:cNvSpPr>
            <p:nvPr/>
          </p:nvSpPr>
          <p:spPr bwMode="auto">
            <a:xfrm>
              <a:off x="404" y="1328"/>
              <a:ext cx="1190"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accent2"/>
                  </a:solidFill>
                </a:rPr>
                <a:t>Genetic factors</a:t>
              </a:r>
            </a:p>
          </p:txBody>
        </p:sp>
        <p:sp>
          <p:nvSpPr>
            <p:cNvPr id="12312" name="Text Box 12"/>
            <p:cNvSpPr txBox="1">
              <a:spLocks noChangeArrowheads="1"/>
            </p:cNvSpPr>
            <p:nvPr/>
          </p:nvSpPr>
          <p:spPr bwMode="auto">
            <a:xfrm>
              <a:off x="144" y="1808"/>
              <a:ext cx="94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accent2"/>
                  </a:solidFill>
                </a:rPr>
                <a:t>Malnutrition</a:t>
              </a:r>
            </a:p>
          </p:txBody>
        </p:sp>
        <p:sp>
          <p:nvSpPr>
            <p:cNvPr id="12313" name="Text Box 13"/>
            <p:cNvSpPr txBox="1">
              <a:spLocks noChangeArrowheads="1"/>
            </p:cNvSpPr>
            <p:nvPr/>
          </p:nvSpPr>
          <p:spPr bwMode="auto">
            <a:xfrm>
              <a:off x="198" y="2288"/>
              <a:ext cx="757" cy="442"/>
            </a:xfrm>
            <a:prstGeom prst="rect">
              <a:avLst/>
            </a:prstGeom>
            <a:noFill/>
            <a:ln w="9525">
              <a:noFill/>
              <a:miter lim="800000"/>
              <a:headEnd/>
              <a:tailEnd/>
            </a:ln>
          </p:spPr>
          <p:txBody>
            <a:bodyPr wrap="none">
              <a:spAutoFit/>
            </a:bodyPr>
            <a:lstStyle/>
            <a:p>
              <a:pPr algn="ctr">
                <a:spcBef>
                  <a:spcPct val="0"/>
                </a:spcBef>
                <a:buFontTx/>
                <a:buNone/>
              </a:pPr>
              <a:r>
                <a:rPr lang="en-US" sz="2000">
                  <a:solidFill>
                    <a:schemeClr val="accent2"/>
                  </a:solidFill>
                </a:rPr>
                <a:t>Crowded</a:t>
              </a:r>
            </a:p>
            <a:p>
              <a:pPr algn="ctr">
                <a:spcBef>
                  <a:spcPct val="0"/>
                </a:spcBef>
                <a:buFontTx/>
                <a:buNone/>
              </a:pPr>
              <a:r>
                <a:rPr lang="en-US" sz="2000">
                  <a:solidFill>
                    <a:schemeClr val="accent2"/>
                  </a:solidFill>
                </a:rPr>
                <a:t>housing</a:t>
              </a:r>
            </a:p>
          </p:txBody>
        </p:sp>
        <p:sp>
          <p:nvSpPr>
            <p:cNvPr id="12314" name="Text Box 14"/>
            <p:cNvSpPr txBox="1">
              <a:spLocks noChangeArrowheads="1"/>
            </p:cNvSpPr>
            <p:nvPr/>
          </p:nvSpPr>
          <p:spPr bwMode="auto">
            <a:xfrm>
              <a:off x="528" y="2864"/>
              <a:ext cx="658"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accent2"/>
                  </a:solidFill>
                </a:rPr>
                <a:t>Poverty</a:t>
              </a:r>
            </a:p>
          </p:txBody>
        </p:sp>
        <p:sp>
          <p:nvSpPr>
            <p:cNvPr id="12315" name="Line 21"/>
            <p:cNvSpPr>
              <a:spLocks noChangeShapeType="1"/>
            </p:cNvSpPr>
            <p:nvPr/>
          </p:nvSpPr>
          <p:spPr bwMode="auto">
            <a:xfrm>
              <a:off x="1344" y="1584"/>
              <a:ext cx="192" cy="192"/>
            </a:xfrm>
            <a:prstGeom prst="line">
              <a:avLst/>
            </a:prstGeom>
            <a:noFill/>
            <a:ln w="28575">
              <a:solidFill>
                <a:schemeClr val="tx1"/>
              </a:solidFill>
              <a:round/>
              <a:headEnd/>
              <a:tailEnd type="triangle" w="med" len="med"/>
            </a:ln>
          </p:spPr>
          <p:txBody>
            <a:bodyPr/>
            <a:lstStyle/>
            <a:p>
              <a:endParaRPr lang="en-US"/>
            </a:p>
          </p:txBody>
        </p:sp>
        <p:sp>
          <p:nvSpPr>
            <p:cNvPr id="12316" name="Line 22"/>
            <p:cNvSpPr>
              <a:spLocks noChangeShapeType="1"/>
            </p:cNvSpPr>
            <p:nvPr/>
          </p:nvSpPr>
          <p:spPr bwMode="auto">
            <a:xfrm flipV="1">
              <a:off x="1152" y="2832"/>
              <a:ext cx="192" cy="144"/>
            </a:xfrm>
            <a:prstGeom prst="line">
              <a:avLst/>
            </a:prstGeom>
            <a:noFill/>
            <a:ln w="28575">
              <a:solidFill>
                <a:schemeClr val="tx1"/>
              </a:solidFill>
              <a:round/>
              <a:headEnd/>
              <a:tailEnd type="triangle" w="med" len="med"/>
            </a:ln>
          </p:spPr>
          <p:txBody>
            <a:bodyPr/>
            <a:lstStyle/>
            <a:p>
              <a:endParaRPr lang="en-US"/>
            </a:p>
          </p:txBody>
        </p:sp>
        <p:sp>
          <p:nvSpPr>
            <p:cNvPr id="12317" name="Line 23"/>
            <p:cNvSpPr>
              <a:spLocks noChangeShapeType="1"/>
            </p:cNvSpPr>
            <p:nvPr/>
          </p:nvSpPr>
          <p:spPr bwMode="auto">
            <a:xfrm>
              <a:off x="960" y="2448"/>
              <a:ext cx="288" cy="0"/>
            </a:xfrm>
            <a:prstGeom prst="line">
              <a:avLst/>
            </a:prstGeom>
            <a:noFill/>
            <a:ln w="28575">
              <a:solidFill>
                <a:schemeClr val="tx1"/>
              </a:solidFill>
              <a:round/>
              <a:headEnd/>
              <a:tailEnd type="triangle" w="med" len="med"/>
            </a:ln>
          </p:spPr>
          <p:txBody>
            <a:bodyPr/>
            <a:lstStyle/>
            <a:p>
              <a:endParaRPr lang="en-US"/>
            </a:p>
          </p:txBody>
        </p:sp>
        <p:sp>
          <p:nvSpPr>
            <p:cNvPr id="12318" name="Line 24"/>
            <p:cNvSpPr>
              <a:spLocks noChangeShapeType="1"/>
            </p:cNvSpPr>
            <p:nvPr/>
          </p:nvSpPr>
          <p:spPr bwMode="auto">
            <a:xfrm>
              <a:off x="1056" y="1968"/>
              <a:ext cx="240" cy="96"/>
            </a:xfrm>
            <a:prstGeom prst="line">
              <a:avLst/>
            </a:prstGeom>
            <a:noFill/>
            <a:ln w="28575">
              <a:solidFill>
                <a:schemeClr val="tx1"/>
              </a:solidFill>
              <a:round/>
              <a:headEnd/>
              <a:tailEnd type="triangle" w="med" len="med"/>
            </a:ln>
          </p:spPr>
          <p:txBody>
            <a:bodyPr/>
            <a:lstStyle/>
            <a:p>
              <a:endParaRPr lang="en-US"/>
            </a:p>
          </p:txBody>
        </p:sp>
      </p:grpSp>
      <p:grpSp>
        <p:nvGrpSpPr>
          <p:cNvPr id="4" name="Group 28"/>
          <p:cNvGrpSpPr>
            <a:grpSpLocks/>
          </p:cNvGrpSpPr>
          <p:nvPr/>
        </p:nvGrpSpPr>
        <p:grpSpPr bwMode="auto">
          <a:xfrm>
            <a:off x="533400" y="4724400"/>
            <a:ext cx="4975225" cy="1600200"/>
            <a:chOff x="336" y="2976"/>
            <a:chExt cx="3134" cy="1008"/>
          </a:xfrm>
        </p:grpSpPr>
        <p:sp>
          <p:nvSpPr>
            <p:cNvPr id="12308" name="Text Box 19"/>
            <p:cNvSpPr txBox="1">
              <a:spLocks noChangeArrowheads="1"/>
            </p:cNvSpPr>
            <p:nvPr/>
          </p:nvSpPr>
          <p:spPr bwMode="auto">
            <a:xfrm>
              <a:off x="720" y="3638"/>
              <a:ext cx="2079"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Risk factors for tuberculosis</a:t>
              </a:r>
            </a:p>
          </p:txBody>
        </p:sp>
        <p:sp>
          <p:nvSpPr>
            <p:cNvPr id="12309" name="Line 25"/>
            <p:cNvSpPr>
              <a:spLocks noChangeShapeType="1"/>
            </p:cNvSpPr>
            <p:nvPr/>
          </p:nvSpPr>
          <p:spPr bwMode="auto">
            <a:xfrm>
              <a:off x="3470" y="2976"/>
              <a:ext cx="0" cy="1008"/>
            </a:xfrm>
            <a:prstGeom prst="line">
              <a:avLst/>
            </a:prstGeom>
            <a:noFill/>
            <a:ln w="9525">
              <a:solidFill>
                <a:schemeClr val="tx1"/>
              </a:solidFill>
              <a:round/>
              <a:headEnd/>
              <a:tailEnd/>
            </a:ln>
          </p:spPr>
          <p:txBody>
            <a:bodyPr/>
            <a:lstStyle/>
            <a:p>
              <a:endParaRPr lang="en-US"/>
            </a:p>
          </p:txBody>
        </p:sp>
        <p:sp>
          <p:nvSpPr>
            <p:cNvPr id="12310" name="Line 26"/>
            <p:cNvSpPr>
              <a:spLocks noChangeShapeType="1"/>
            </p:cNvSpPr>
            <p:nvPr/>
          </p:nvSpPr>
          <p:spPr bwMode="auto">
            <a:xfrm>
              <a:off x="336" y="3600"/>
              <a:ext cx="3120" cy="0"/>
            </a:xfrm>
            <a:prstGeom prst="line">
              <a:avLst/>
            </a:prstGeom>
            <a:noFill/>
            <a:ln w="9525">
              <a:solidFill>
                <a:schemeClr val="tx1"/>
              </a:solidFill>
              <a:round/>
              <a:headEnd type="triangle" w="med" len="med"/>
              <a:tailEnd type="triangle" w="med" len="med"/>
            </a:ln>
          </p:spPr>
          <p:txBody>
            <a:bodyPr/>
            <a:lstStyle/>
            <a:p>
              <a:endParaRPr lang="en-US"/>
            </a:p>
          </p:txBody>
        </p:sp>
      </p:grpSp>
      <p:grpSp>
        <p:nvGrpSpPr>
          <p:cNvPr id="5" name="Group 32"/>
          <p:cNvGrpSpPr>
            <a:grpSpLocks/>
          </p:cNvGrpSpPr>
          <p:nvPr/>
        </p:nvGrpSpPr>
        <p:grpSpPr bwMode="auto">
          <a:xfrm>
            <a:off x="5486400" y="1803400"/>
            <a:ext cx="3400425" cy="4384675"/>
            <a:chOff x="3456" y="1136"/>
            <a:chExt cx="2142" cy="2762"/>
          </a:xfrm>
        </p:grpSpPr>
        <p:sp>
          <p:nvSpPr>
            <p:cNvPr id="12303" name="Text Box 16"/>
            <p:cNvSpPr txBox="1">
              <a:spLocks noChangeArrowheads="1"/>
            </p:cNvSpPr>
            <p:nvPr/>
          </p:nvSpPr>
          <p:spPr bwMode="auto">
            <a:xfrm>
              <a:off x="3914" y="1136"/>
              <a:ext cx="765" cy="442"/>
            </a:xfrm>
            <a:prstGeom prst="rect">
              <a:avLst/>
            </a:prstGeom>
            <a:noFill/>
            <a:ln w="9525">
              <a:noFill/>
              <a:miter lim="800000"/>
              <a:headEnd/>
              <a:tailEnd/>
            </a:ln>
          </p:spPr>
          <p:txBody>
            <a:bodyPr wrap="none">
              <a:spAutoFit/>
            </a:bodyPr>
            <a:lstStyle/>
            <a:p>
              <a:pPr algn="ctr">
                <a:spcBef>
                  <a:spcPct val="0"/>
                </a:spcBef>
                <a:buFontTx/>
                <a:buNone/>
              </a:pPr>
              <a:r>
                <a:rPr lang="en-US" sz="2000" b="1">
                  <a:solidFill>
                    <a:srgbClr val="FF33CC"/>
                  </a:solidFill>
                </a:rPr>
                <a:t>Tissue</a:t>
              </a:r>
            </a:p>
            <a:p>
              <a:pPr algn="ctr">
                <a:spcBef>
                  <a:spcPct val="0"/>
                </a:spcBef>
                <a:buFontTx/>
                <a:buNone/>
              </a:pPr>
              <a:r>
                <a:rPr lang="en-US" sz="2000" b="1">
                  <a:solidFill>
                    <a:srgbClr val="FF33CC"/>
                  </a:solidFill>
                </a:rPr>
                <a:t>invasion</a:t>
              </a:r>
            </a:p>
          </p:txBody>
        </p:sp>
        <p:sp>
          <p:nvSpPr>
            <p:cNvPr id="12304" name="Line 18"/>
            <p:cNvSpPr>
              <a:spLocks noChangeShapeType="1"/>
            </p:cNvSpPr>
            <p:nvPr/>
          </p:nvSpPr>
          <p:spPr bwMode="auto">
            <a:xfrm>
              <a:off x="4272" y="1584"/>
              <a:ext cx="0" cy="720"/>
            </a:xfrm>
            <a:prstGeom prst="line">
              <a:avLst/>
            </a:prstGeom>
            <a:noFill/>
            <a:ln w="28575">
              <a:solidFill>
                <a:schemeClr val="tx1"/>
              </a:solidFill>
              <a:round/>
              <a:headEnd/>
              <a:tailEnd type="triangle" w="med" len="med"/>
            </a:ln>
          </p:spPr>
          <p:txBody>
            <a:bodyPr/>
            <a:lstStyle/>
            <a:p>
              <a:endParaRPr lang="en-US"/>
            </a:p>
          </p:txBody>
        </p:sp>
        <p:grpSp>
          <p:nvGrpSpPr>
            <p:cNvPr id="12305" name="Group 29"/>
            <p:cNvGrpSpPr>
              <a:grpSpLocks/>
            </p:cNvGrpSpPr>
            <p:nvPr/>
          </p:nvGrpSpPr>
          <p:grpSpPr bwMode="auto">
            <a:xfrm>
              <a:off x="3456" y="3600"/>
              <a:ext cx="2142" cy="298"/>
              <a:chOff x="3456" y="3600"/>
              <a:chExt cx="2142" cy="298"/>
            </a:xfrm>
          </p:grpSpPr>
          <p:sp>
            <p:nvSpPr>
              <p:cNvPr id="12306" name="Text Box 20"/>
              <p:cNvSpPr txBox="1">
                <a:spLocks noChangeArrowheads="1"/>
              </p:cNvSpPr>
              <p:nvPr/>
            </p:nvSpPr>
            <p:spPr bwMode="auto">
              <a:xfrm>
                <a:off x="3456" y="3648"/>
                <a:ext cx="2142"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Mechanisms for tuberculosis</a:t>
                </a:r>
              </a:p>
            </p:txBody>
          </p:sp>
          <p:sp>
            <p:nvSpPr>
              <p:cNvPr id="12307" name="Line 27"/>
              <p:cNvSpPr>
                <a:spLocks noChangeShapeType="1"/>
              </p:cNvSpPr>
              <p:nvPr/>
            </p:nvSpPr>
            <p:spPr bwMode="auto">
              <a:xfrm>
                <a:off x="3456" y="3600"/>
                <a:ext cx="2112" cy="0"/>
              </a:xfrm>
              <a:prstGeom prst="line">
                <a:avLst/>
              </a:prstGeom>
              <a:noFill/>
              <a:ln w="9525">
                <a:solidFill>
                  <a:schemeClr val="tx1"/>
                </a:solidFill>
                <a:round/>
                <a:headEnd type="triangle" w="med" len="med"/>
                <a:tailEnd type="triangle" w="med" len="med"/>
              </a:ln>
            </p:spPr>
            <p:txBody>
              <a:bodyPr/>
              <a:lstStyle/>
              <a:p>
                <a:endParaRPr lang="en-US"/>
              </a:p>
            </p:txBody>
          </p:sp>
        </p:gr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17"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3000"/>
                                        <p:tgtEl>
                                          <p:spTgt spid="4"/>
                                        </p:tgtEl>
                                      </p:cBhvr>
                                    </p:animEffect>
                                  </p:childTnLst>
                                </p:cTn>
                              </p:par>
                              <p:par>
                                <p:cTn id="10" presetID="10" presetClass="entr" presetSubtype="0" fill="hold" nodeType="withEffect">
                                  <p:stCondLst>
                                    <p:cond delay="3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par>
                                <p:cTn id="16" presetID="10" presetClass="entr" presetSubtype="0" fill="hold" nodeType="withEffect">
                                  <p:stCondLst>
                                    <p:cond delay="26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67" name="Rectangle 7"/>
          <p:cNvSpPr>
            <a:spLocks noChangeArrowheads="1"/>
          </p:cNvSpPr>
          <p:nvPr/>
        </p:nvSpPr>
        <p:spPr bwMode="auto">
          <a:xfrm>
            <a:off x="250825" y="53975"/>
            <a:ext cx="864235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000">
                <a:effectLst>
                  <a:outerShdw blurRad="38100" dist="38100" dir="2700000" algn="tl">
                    <a:srgbClr val="C0C0C0"/>
                  </a:outerShdw>
                </a:effectLst>
              </a:rPr>
              <a:t>Necessary vs. sufficient cause of Tuberculosis</a:t>
            </a:r>
          </a:p>
        </p:txBody>
      </p:sp>
      <p:grpSp>
        <p:nvGrpSpPr>
          <p:cNvPr id="10" name="Group 9"/>
          <p:cNvGrpSpPr/>
          <p:nvPr/>
        </p:nvGrpSpPr>
        <p:grpSpPr>
          <a:xfrm>
            <a:off x="428625" y="1662113"/>
            <a:ext cx="5327650" cy="1158875"/>
            <a:chOff x="428625" y="1662113"/>
            <a:chExt cx="5327650" cy="1158875"/>
          </a:xfrm>
        </p:grpSpPr>
        <p:sp>
          <p:nvSpPr>
            <p:cNvPr id="13315" name="Text Box 3"/>
            <p:cNvSpPr txBox="1">
              <a:spLocks noChangeArrowheads="1"/>
            </p:cNvSpPr>
            <p:nvPr/>
          </p:nvSpPr>
          <p:spPr bwMode="auto">
            <a:xfrm>
              <a:off x="428625" y="1662113"/>
              <a:ext cx="3856038" cy="579437"/>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200" b="1" dirty="0">
                  <a:solidFill>
                    <a:schemeClr val="accent2"/>
                  </a:solidFill>
                </a:rPr>
                <a:t> </a:t>
              </a:r>
              <a:r>
                <a:rPr lang="en-US" sz="3200" b="1" u="sng" dirty="0">
                  <a:solidFill>
                    <a:schemeClr val="accent2"/>
                  </a:solidFill>
                </a:rPr>
                <a:t>Necessary</a:t>
              </a:r>
              <a:r>
                <a:rPr lang="en-US" sz="3200" dirty="0">
                  <a:solidFill>
                    <a:schemeClr val="accent2"/>
                  </a:solidFill>
                </a:rPr>
                <a:t> cause:</a:t>
              </a:r>
            </a:p>
          </p:txBody>
        </p:sp>
        <p:sp>
          <p:nvSpPr>
            <p:cNvPr id="13316" name="Text Box 4"/>
            <p:cNvSpPr txBox="1">
              <a:spLocks noChangeArrowheads="1"/>
            </p:cNvSpPr>
            <p:nvPr/>
          </p:nvSpPr>
          <p:spPr bwMode="auto">
            <a:xfrm>
              <a:off x="900113" y="2241550"/>
              <a:ext cx="4856162" cy="579438"/>
            </a:xfrm>
            <a:prstGeom prst="rect">
              <a:avLst/>
            </a:prstGeom>
            <a:noFill/>
            <a:ln w="9525">
              <a:noFill/>
              <a:miter lim="800000"/>
              <a:headEnd/>
              <a:tailEnd/>
            </a:ln>
          </p:spPr>
          <p:txBody>
            <a:bodyPr wrap="none">
              <a:spAutoFit/>
            </a:bodyPr>
            <a:lstStyle/>
            <a:p>
              <a:pPr>
                <a:spcBef>
                  <a:spcPct val="0"/>
                </a:spcBef>
              </a:pPr>
              <a:r>
                <a:rPr lang="en-US" sz="3200" dirty="0">
                  <a:solidFill>
                    <a:schemeClr val="tx1"/>
                  </a:solidFill>
                </a:rPr>
                <a:t> </a:t>
              </a:r>
              <a:r>
                <a:rPr lang="en-US" sz="2800" dirty="0">
                  <a:solidFill>
                    <a:schemeClr val="tx1"/>
                  </a:solidFill>
                </a:rPr>
                <a:t>Mycobacterium tuberculosis</a:t>
              </a:r>
            </a:p>
          </p:txBody>
        </p:sp>
      </p:grpSp>
      <p:grpSp>
        <p:nvGrpSpPr>
          <p:cNvPr id="11" name="Group 10"/>
          <p:cNvGrpSpPr/>
          <p:nvPr/>
        </p:nvGrpSpPr>
        <p:grpSpPr>
          <a:xfrm>
            <a:off x="433388" y="2889250"/>
            <a:ext cx="7821613" cy="1152526"/>
            <a:chOff x="433388" y="2889250"/>
            <a:chExt cx="7821613" cy="1152526"/>
          </a:xfrm>
        </p:grpSpPr>
        <p:sp>
          <p:nvSpPr>
            <p:cNvPr id="13318" name="Text Box 5"/>
            <p:cNvSpPr txBox="1">
              <a:spLocks noChangeArrowheads="1"/>
            </p:cNvSpPr>
            <p:nvPr/>
          </p:nvSpPr>
          <p:spPr bwMode="auto">
            <a:xfrm>
              <a:off x="900113" y="3462338"/>
              <a:ext cx="7354888" cy="579438"/>
            </a:xfrm>
            <a:prstGeom prst="rect">
              <a:avLst/>
            </a:prstGeom>
            <a:noFill/>
            <a:ln w="9525">
              <a:noFill/>
              <a:miter lim="800000"/>
              <a:headEnd/>
              <a:tailEnd/>
            </a:ln>
          </p:spPr>
          <p:txBody>
            <a:bodyPr wrap="none">
              <a:spAutoFit/>
            </a:bodyPr>
            <a:lstStyle/>
            <a:p>
              <a:pPr>
                <a:spcBef>
                  <a:spcPct val="0"/>
                </a:spcBef>
              </a:pPr>
              <a:r>
                <a:rPr lang="en-US" sz="3200">
                  <a:solidFill>
                    <a:schemeClr val="tx1"/>
                  </a:solidFill>
                  <a:latin typeface="Times New Roman" pitchFamily="18" charset="0"/>
                </a:rPr>
                <a:t> </a:t>
              </a:r>
              <a:r>
                <a:rPr lang="en-US" sz="2800">
                  <a:solidFill>
                    <a:schemeClr val="tx1"/>
                  </a:solidFill>
                </a:rPr>
                <a:t>TB bacillus is </a:t>
              </a:r>
              <a:r>
                <a:rPr lang="en-US" sz="2800">
                  <a:solidFill>
                    <a:srgbClr val="008080"/>
                  </a:solidFill>
                </a:rPr>
                <a:t>not in itself a </a:t>
              </a:r>
              <a:r>
                <a:rPr lang="en-US" sz="2800" b="1" u="sng">
                  <a:solidFill>
                    <a:srgbClr val="008080"/>
                  </a:solidFill>
                </a:rPr>
                <a:t>sufficient</a:t>
              </a:r>
              <a:r>
                <a:rPr lang="en-US" sz="2800" b="1">
                  <a:solidFill>
                    <a:srgbClr val="008080"/>
                  </a:solidFill>
                </a:rPr>
                <a:t> </a:t>
              </a:r>
              <a:r>
                <a:rPr lang="en-US" sz="2800">
                  <a:solidFill>
                    <a:srgbClr val="008080"/>
                  </a:solidFill>
                </a:rPr>
                <a:t>cause</a:t>
              </a:r>
            </a:p>
          </p:txBody>
        </p:sp>
        <p:sp>
          <p:nvSpPr>
            <p:cNvPr id="13320" name="Text Box 8"/>
            <p:cNvSpPr txBox="1">
              <a:spLocks noChangeArrowheads="1"/>
            </p:cNvSpPr>
            <p:nvPr/>
          </p:nvSpPr>
          <p:spPr bwMode="auto">
            <a:xfrm>
              <a:off x="433388" y="2889250"/>
              <a:ext cx="3673475" cy="579438"/>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200" b="1" dirty="0">
                  <a:solidFill>
                    <a:schemeClr val="accent2"/>
                  </a:solidFill>
                </a:rPr>
                <a:t> </a:t>
              </a:r>
              <a:r>
                <a:rPr lang="en-US" sz="3200" b="1" u="sng" dirty="0">
                  <a:solidFill>
                    <a:schemeClr val="accent2"/>
                  </a:solidFill>
                </a:rPr>
                <a:t>Sufficient</a:t>
              </a:r>
              <a:r>
                <a:rPr lang="en-US" sz="3200" dirty="0">
                  <a:solidFill>
                    <a:schemeClr val="accent2"/>
                  </a:solidFill>
                </a:rPr>
                <a:t> cause:</a:t>
              </a:r>
            </a:p>
          </p:txBody>
        </p:sp>
      </p:grpSp>
      <p:sp>
        <p:nvSpPr>
          <p:cNvPr id="13319" name="Text Box 6"/>
          <p:cNvSpPr txBox="1">
            <a:spLocks noChangeArrowheads="1"/>
          </p:cNvSpPr>
          <p:nvPr/>
        </p:nvSpPr>
        <p:spPr bwMode="auto">
          <a:xfrm>
            <a:off x="900113" y="4094163"/>
            <a:ext cx="7488238" cy="774700"/>
          </a:xfrm>
          <a:prstGeom prst="rect">
            <a:avLst/>
          </a:prstGeom>
          <a:noFill/>
          <a:ln w="9525">
            <a:noFill/>
            <a:miter lim="800000"/>
            <a:headEnd/>
            <a:tailEnd/>
          </a:ln>
        </p:spPr>
        <p:txBody>
          <a:bodyPr>
            <a:spAutoFit/>
          </a:bodyPr>
          <a:lstStyle/>
          <a:p>
            <a:pPr>
              <a:lnSpc>
                <a:spcPct val="70000"/>
              </a:lnSpc>
              <a:spcBef>
                <a:spcPct val="0"/>
              </a:spcBef>
            </a:pPr>
            <a:r>
              <a:rPr lang="en-US" sz="3200" dirty="0">
                <a:solidFill>
                  <a:schemeClr val="tx1"/>
                </a:solidFill>
                <a:latin typeface="Times New Roman" pitchFamily="18" charset="0"/>
              </a:rPr>
              <a:t> </a:t>
            </a:r>
            <a:r>
              <a:rPr lang="en-US" sz="2800" dirty="0">
                <a:solidFill>
                  <a:schemeClr val="tx1"/>
                </a:solidFill>
              </a:rPr>
              <a:t>Being exposed to the bacterium will not </a:t>
            </a:r>
          </a:p>
          <a:p>
            <a:pPr>
              <a:lnSpc>
                <a:spcPct val="70000"/>
              </a:lnSpc>
              <a:spcBef>
                <a:spcPct val="0"/>
              </a:spcBef>
              <a:buFontTx/>
              <a:buNone/>
            </a:pPr>
            <a:r>
              <a:rPr lang="en-US" sz="2800" dirty="0">
                <a:solidFill>
                  <a:schemeClr val="tx1"/>
                </a:solidFill>
              </a:rPr>
              <a:t>   necessarily cause clinical disease</a:t>
            </a:r>
            <a:r>
              <a:rPr lang="en-US" sz="3200" dirty="0">
                <a:solidFill>
                  <a:schemeClr val="tx1"/>
                </a:solidFill>
              </a:rPr>
              <a:t>  </a:t>
            </a:r>
          </a:p>
        </p:txBody>
      </p:sp>
      <p:sp>
        <p:nvSpPr>
          <p:cNvPr id="13321" name="Text Box 9"/>
          <p:cNvSpPr txBox="1">
            <a:spLocks noChangeArrowheads="1"/>
          </p:cNvSpPr>
          <p:nvPr/>
        </p:nvSpPr>
        <p:spPr bwMode="auto">
          <a:xfrm>
            <a:off x="900113" y="4941888"/>
            <a:ext cx="8388350" cy="1030288"/>
          </a:xfrm>
          <a:prstGeom prst="rect">
            <a:avLst/>
          </a:prstGeom>
          <a:noFill/>
          <a:ln w="9525">
            <a:noFill/>
            <a:miter lim="800000"/>
            <a:headEnd/>
            <a:tailEnd/>
          </a:ln>
        </p:spPr>
        <p:txBody>
          <a:bodyPr>
            <a:spAutoFit/>
          </a:bodyPr>
          <a:lstStyle/>
          <a:p>
            <a:pPr>
              <a:lnSpc>
                <a:spcPct val="70000"/>
              </a:lnSpc>
              <a:spcBef>
                <a:spcPct val="0"/>
              </a:spcBef>
              <a:buClr>
                <a:schemeClr val="tx1"/>
              </a:buClr>
            </a:pPr>
            <a:r>
              <a:rPr lang="en-US" sz="3200" dirty="0">
                <a:solidFill>
                  <a:srgbClr val="9900CC"/>
                </a:solidFill>
                <a:latin typeface="Times New Roman" pitchFamily="18" charset="0"/>
              </a:rPr>
              <a:t> </a:t>
            </a:r>
            <a:r>
              <a:rPr lang="en-US" sz="2800" dirty="0">
                <a:solidFill>
                  <a:schemeClr val="tx1"/>
                </a:solidFill>
              </a:rPr>
              <a:t>Other environmental factors that make the host </a:t>
            </a:r>
          </a:p>
          <a:p>
            <a:pPr>
              <a:lnSpc>
                <a:spcPct val="70000"/>
              </a:lnSpc>
              <a:spcBef>
                <a:spcPct val="0"/>
              </a:spcBef>
              <a:buClr>
                <a:schemeClr val="tx1"/>
              </a:buClr>
              <a:buFontTx/>
              <a:buNone/>
            </a:pPr>
            <a:r>
              <a:rPr lang="en-US" sz="2800" dirty="0">
                <a:solidFill>
                  <a:schemeClr val="tx1"/>
                </a:solidFill>
              </a:rPr>
              <a:t>   susceptible must also be present for disease to </a:t>
            </a:r>
          </a:p>
          <a:p>
            <a:pPr>
              <a:lnSpc>
                <a:spcPct val="70000"/>
              </a:lnSpc>
              <a:spcBef>
                <a:spcPct val="0"/>
              </a:spcBef>
              <a:buClr>
                <a:schemeClr val="tx1"/>
              </a:buClr>
              <a:buFontTx/>
              <a:buNone/>
            </a:pPr>
            <a:r>
              <a:rPr lang="en-US" sz="2800" dirty="0">
                <a:solidFill>
                  <a:schemeClr val="tx1"/>
                </a:solidFill>
              </a:rPr>
              <a:t>   occur.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27" fill="hold"/>
                                        <p:tgtEl>
                                          <p:spTgt spid="2"/>
                                        </p:tgtEl>
                                      </p:cBhvr>
                                    </p:cmd>
                                  </p:childTnLst>
                                </p:cTn>
                              </p:par>
                              <p:par>
                                <p:cTn id="7" presetID="10" presetClass="entr" presetSubtype="0" fill="hold" nodeType="withEffect">
                                  <p:stCondLst>
                                    <p:cond delay="3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3000"/>
                                        <p:tgtEl>
                                          <p:spTgt spid="10"/>
                                        </p:tgtEl>
                                      </p:cBhvr>
                                    </p:animEffect>
                                  </p:childTnLst>
                                </p:cTn>
                              </p:par>
                              <p:par>
                                <p:cTn id="10" presetID="10" presetClass="entr" presetSubtype="0" fill="hold" nodeType="withEffect">
                                  <p:stCondLst>
                                    <p:cond delay="12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13319"/>
                                        </p:tgtEl>
                                        <p:attrNameLst>
                                          <p:attrName>style.visibility</p:attrName>
                                        </p:attrNameLst>
                                      </p:cBhvr>
                                      <p:to>
                                        <p:strVal val="visible"/>
                                      </p:to>
                                    </p:set>
                                    <p:animEffect transition="in" filter="fade">
                                      <p:cBhvr>
                                        <p:cTn id="15" dur="3000"/>
                                        <p:tgtEl>
                                          <p:spTgt spid="13319"/>
                                        </p:tgtEl>
                                      </p:cBhvr>
                                    </p:animEffect>
                                  </p:childTnLst>
                                </p:cTn>
                              </p:par>
                              <p:par>
                                <p:cTn id="16" presetID="10" presetClass="entr" presetSubtype="0" fill="hold" grpId="0" nodeType="withEffect">
                                  <p:stCondLst>
                                    <p:cond delay="24000"/>
                                  </p:stCondLst>
                                  <p:childTnLst>
                                    <p:set>
                                      <p:cBhvr>
                                        <p:cTn id="17" dur="1" fill="hold">
                                          <p:stCondLst>
                                            <p:cond delay="0"/>
                                          </p:stCondLst>
                                        </p:cTn>
                                        <p:tgtEl>
                                          <p:spTgt spid="13321"/>
                                        </p:tgtEl>
                                        <p:attrNameLst>
                                          <p:attrName>style.visibility</p:attrName>
                                        </p:attrNameLst>
                                      </p:cBhvr>
                                      <p:to>
                                        <p:strVal val="visible"/>
                                      </p:to>
                                    </p:set>
                                    <p:animEffect transition="in" filter="fade">
                                      <p:cBhvr>
                                        <p:cTn id="18" dur="3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13319" grpId="0"/>
      <p:bldP spid="133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52400"/>
            <a:ext cx="8229600" cy="1371600"/>
          </a:xfrm>
        </p:spPr>
        <p:txBody>
          <a:bodyPr/>
          <a:lstStyle/>
          <a:p>
            <a:pPr eaLnBrk="1" hangingPunct="1"/>
            <a:r>
              <a:rPr lang="en-US" smtClean="0">
                <a:solidFill>
                  <a:srgbClr val="990033"/>
                </a:solidFill>
              </a:rPr>
              <a:t>From Association to Causation</a:t>
            </a:r>
          </a:p>
        </p:txBody>
      </p:sp>
      <p:sp>
        <p:nvSpPr>
          <p:cNvPr id="9219" name="Oval 4"/>
          <p:cNvSpPr>
            <a:spLocks noChangeArrowheads="1"/>
          </p:cNvSpPr>
          <p:nvPr/>
        </p:nvSpPr>
        <p:spPr bwMode="auto">
          <a:xfrm>
            <a:off x="3429000" y="1828800"/>
            <a:ext cx="2743200" cy="1524000"/>
          </a:xfrm>
          <a:prstGeom prst="ellipse">
            <a:avLst/>
          </a:prstGeom>
          <a:noFill/>
          <a:ln w="9525">
            <a:noFill/>
            <a:round/>
            <a:headEnd/>
            <a:tailEnd/>
          </a:ln>
        </p:spPr>
        <p:txBody>
          <a:bodyPr wrap="none" anchor="ctr">
            <a:spAutoFit/>
          </a:bodyPr>
          <a:lstStyle/>
          <a:p>
            <a:endParaRPr lang="en-US"/>
          </a:p>
        </p:txBody>
      </p:sp>
      <p:sp>
        <p:nvSpPr>
          <p:cNvPr id="9232" name="AutoShape 5"/>
          <p:cNvSpPr>
            <a:spLocks noChangeArrowheads="1"/>
          </p:cNvSpPr>
          <p:nvPr/>
        </p:nvSpPr>
        <p:spPr bwMode="auto">
          <a:xfrm>
            <a:off x="898525" y="1863725"/>
            <a:ext cx="2016125" cy="690563"/>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dirty="0">
                <a:solidFill>
                  <a:schemeClr val="tx1"/>
                </a:solidFill>
              </a:rPr>
              <a:t>Exposure</a:t>
            </a:r>
          </a:p>
        </p:txBody>
      </p:sp>
      <p:sp>
        <p:nvSpPr>
          <p:cNvPr id="9233" name="AutoShape 6"/>
          <p:cNvSpPr>
            <a:spLocks noChangeArrowheads="1"/>
          </p:cNvSpPr>
          <p:nvPr/>
        </p:nvSpPr>
        <p:spPr bwMode="auto">
          <a:xfrm>
            <a:off x="6634163" y="1876425"/>
            <a:ext cx="1768475" cy="690563"/>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dirty="0">
                <a:solidFill>
                  <a:schemeClr val="tx1"/>
                </a:solidFill>
              </a:rPr>
              <a:t>Disease</a:t>
            </a:r>
          </a:p>
        </p:txBody>
      </p:sp>
      <p:grpSp>
        <p:nvGrpSpPr>
          <p:cNvPr id="2" name="Group 18"/>
          <p:cNvGrpSpPr/>
          <p:nvPr/>
        </p:nvGrpSpPr>
        <p:grpSpPr>
          <a:xfrm>
            <a:off x="2209800" y="2017713"/>
            <a:ext cx="5105400" cy="609600"/>
            <a:chOff x="2209800" y="2017713"/>
            <a:chExt cx="5105400" cy="609600"/>
          </a:xfrm>
        </p:grpSpPr>
        <p:sp>
          <p:nvSpPr>
            <p:cNvPr id="9231" name="Oval 3"/>
            <p:cNvSpPr>
              <a:spLocks noChangeArrowheads="1"/>
            </p:cNvSpPr>
            <p:nvPr/>
          </p:nvSpPr>
          <p:spPr bwMode="auto">
            <a:xfrm>
              <a:off x="2209800" y="2017713"/>
              <a:ext cx="5105400" cy="609600"/>
            </a:xfrm>
            <a:prstGeom prst="ellipse">
              <a:avLst/>
            </a:prstGeom>
            <a:noFill/>
            <a:ln w="9525">
              <a:noFill/>
              <a:round/>
              <a:headEnd/>
              <a:tailEnd/>
            </a:ln>
          </p:spPr>
          <p:txBody>
            <a:bodyPr anchor="ctr">
              <a:spAutoFit/>
            </a:bodyPr>
            <a:lstStyle/>
            <a:p>
              <a:pPr algn="ctr">
                <a:spcBef>
                  <a:spcPct val="0"/>
                </a:spcBef>
                <a:buFontTx/>
                <a:buNone/>
              </a:pPr>
              <a:r>
                <a:rPr lang="en-US" b="1" dirty="0">
                  <a:solidFill>
                    <a:schemeClr val="tx1"/>
                  </a:solidFill>
                </a:rPr>
                <a:t>Observed Association</a:t>
              </a:r>
            </a:p>
          </p:txBody>
        </p:sp>
        <p:sp>
          <p:nvSpPr>
            <p:cNvPr id="9234" name="Line 7"/>
            <p:cNvSpPr>
              <a:spLocks noChangeShapeType="1"/>
            </p:cNvSpPr>
            <p:nvPr/>
          </p:nvSpPr>
          <p:spPr bwMode="auto">
            <a:xfrm>
              <a:off x="2976563" y="2133600"/>
              <a:ext cx="3581400" cy="0"/>
            </a:xfrm>
            <a:prstGeom prst="line">
              <a:avLst/>
            </a:prstGeom>
            <a:noFill/>
            <a:ln w="38100">
              <a:solidFill>
                <a:schemeClr val="tx2"/>
              </a:solidFill>
              <a:round/>
              <a:headEnd/>
              <a:tailEnd type="triangle" w="med" len="med"/>
            </a:ln>
          </p:spPr>
          <p:txBody>
            <a:bodyPr wrap="none">
              <a:spAutoFit/>
            </a:bodyPr>
            <a:lstStyle/>
            <a:p>
              <a:endParaRPr lang="en-US"/>
            </a:p>
          </p:txBody>
        </p:sp>
      </p:grpSp>
      <p:grpSp>
        <p:nvGrpSpPr>
          <p:cNvPr id="3" name="Group 8"/>
          <p:cNvGrpSpPr>
            <a:grpSpLocks/>
          </p:cNvGrpSpPr>
          <p:nvPr/>
        </p:nvGrpSpPr>
        <p:grpSpPr bwMode="auto">
          <a:xfrm>
            <a:off x="4648200" y="2514600"/>
            <a:ext cx="4419600" cy="2566988"/>
            <a:chOff x="2928" y="1584"/>
            <a:chExt cx="2784" cy="1617"/>
          </a:xfrm>
        </p:grpSpPr>
        <p:sp>
          <p:nvSpPr>
            <p:cNvPr id="9227" name="AutoShape 9"/>
            <p:cNvSpPr>
              <a:spLocks noChangeArrowheads="1"/>
            </p:cNvSpPr>
            <p:nvPr/>
          </p:nvSpPr>
          <p:spPr bwMode="auto">
            <a:xfrm>
              <a:off x="2928" y="1584"/>
              <a:ext cx="192" cy="768"/>
            </a:xfrm>
            <a:prstGeom prst="downArrow">
              <a:avLst>
                <a:gd name="adj1" fmla="val 50000"/>
                <a:gd name="adj2" fmla="val 100000"/>
              </a:avLst>
            </a:prstGeom>
            <a:solidFill>
              <a:schemeClr val="accent1"/>
            </a:solidFill>
            <a:ln w="9525">
              <a:noFill/>
              <a:miter lim="800000"/>
              <a:headEnd/>
              <a:tailEnd/>
            </a:ln>
          </p:spPr>
          <p:txBody>
            <a:bodyPr anchor="ctr">
              <a:spAutoFit/>
            </a:bodyPr>
            <a:lstStyle/>
            <a:p>
              <a:endParaRPr lang="en-US"/>
            </a:p>
          </p:txBody>
        </p:sp>
        <p:sp>
          <p:nvSpPr>
            <p:cNvPr id="9228" name="Line 10"/>
            <p:cNvSpPr>
              <a:spLocks noChangeShapeType="1"/>
            </p:cNvSpPr>
            <p:nvPr/>
          </p:nvSpPr>
          <p:spPr bwMode="auto">
            <a:xfrm>
              <a:off x="3120" y="2304"/>
              <a:ext cx="672" cy="336"/>
            </a:xfrm>
            <a:prstGeom prst="line">
              <a:avLst/>
            </a:prstGeom>
            <a:noFill/>
            <a:ln w="63500">
              <a:solidFill>
                <a:schemeClr val="accent1"/>
              </a:solidFill>
              <a:round/>
              <a:headEnd/>
              <a:tailEnd type="triangle" w="med" len="med"/>
            </a:ln>
          </p:spPr>
          <p:txBody>
            <a:bodyPr wrap="none">
              <a:spAutoFit/>
            </a:bodyPr>
            <a:lstStyle/>
            <a:p>
              <a:endParaRPr lang="en-US"/>
            </a:p>
          </p:txBody>
        </p:sp>
        <p:sp>
          <p:nvSpPr>
            <p:cNvPr id="9229" name="AutoShape 11"/>
            <p:cNvSpPr>
              <a:spLocks noChangeArrowheads="1"/>
            </p:cNvSpPr>
            <p:nvPr/>
          </p:nvSpPr>
          <p:spPr bwMode="auto">
            <a:xfrm>
              <a:off x="3244" y="2766"/>
              <a:ext cx="1199" cy="435"/>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a:solidFill>
                    <a:schemeClr val="tx1"/>
                  </a:solidFill>
                </a:rPr>
                <a:t>Spurious</a:t>
              </a:r>
            </a:p>
          </p:txBody>
        </p:sp>
        <p:sp>
          <p:nvSpPr>
            <p:cNvPr id="9230" name="Text Box 12"/>
            <p:cNvSpPr txBox="1">
              <a:spLocks noChangeArrowheads="1"/>
            </p:cNvSpPr>
            <p:nvPr/>
          </p:nvSpPr>
          <p:spPr bwMode="auto">
            <a:xfrm>
              <a:off x="3408" y="2208"/>
              <a:ext cx="2304" cy="250"/>
            </a:xfrm>
            <a:prstGeom prst="rect">
              <a:avLst/>
            </a:prstGeom>
            <a:noFill/>
            <a:ln w="9525">
              <a:noFill/>
              <a:miter lim="800000"/>
              <a:headEnd/>
              <a:tailEnd/>
            </a:ln>
          </p:spPr>
          <p:txBody>
            <a:bodyPr>
              <a:spAutoFit/>
            </a:bodyPr>
            <a:lstStyle/>
            <a:p>
              <a:pPr>
                <a:spcBef>
                  <a:spcPct val="50000"/>
                </a:spcBef>
                <a:buFontTx/>
                <a:buNone/>
              </a:pPr>
              <a:r>
                <a:rPr lang="en-US" sz="2000" b="1" dirty="0">
                  <a:solidFill>
                    <a:schemeClr val="tx1"/>
                  </a:solidFill>
                </a:rPr>
                <a:t>Due to random error or bias</a:t>
              </a:r>
            </a:p>
          </p:txBody>
        </p:sp>
      </p:grpSp>
      <p:grpSp>
        <p:nvGrpSpPr>
          <p:cNvPr id="4" name="Group 13"/>
          <p:cNvGrpSpPr>
            <a:grpSpLocks/>
          </p:cNvGrpSpPr>
          <p:nvPr/>
        </p:nvGrpSpPr>
        <p:grpSpPr bwMode="auto">
          <a:xfrm>
            <a:off x="1947863" y="3644900"/>
            <a:ext cx="3273425" cy="3062288"/>
            <a:chOff x="1227" y="2296"/>
            <a:chExt cx="2062" cy="1929"/>
          </a:xfrm>
        </p:grpSpPr>
        <p:sp>
          <p:nvSpPr>
            <p:cNvPr id="9223" name="Line 14"/>
            <p:cNvSpPr>
              <a:spLocks noChangeShapeType="1"/>
            </p:cNvSpPr>
            <p:nvPr/>
          </p:nvSpPr>
          <p:spPr bwMode="auto">
            <a:xfrm flipH="1">
              <a:off x="2245" y="2296"/>
              <a:ext cx="624" cy="384"/>
            </a:xfrm>
            <a:prstGeom prst="line">
              <a:avLst/>
            </a:prstGeom>
            <a:noFill/>
            <a:ln w="63500">
              <a:solidFill>
                <a:schemeClr val="accent1"/>
              </a:solidFill>
              <a:round/>
              <a:headEnd/>
              <a:tailEnd type="triangle" w="med" len="med"/>
            </a:ln>
          </p:spPr>
          <p:txBody>
            <a:bodyPr wrap="none">
              <a:spAutoFit/>
            </a:bodyPr>
            <a:lstStyle/>
            <a:p>
              <a:endParaRPr lang="en-US"/>
            </a:p>
          </p:txBody>
        </p:sp>
        <p:sp>
          <p:nvSpPr>
            <p:cNvPr id="9224" name="AutoShape 15"/>
            <p:cNvSpPr>
              <a:spLocks noChangeArrowheads="1"/>
            </p:cNvSpPr>
            <p:nvPr/>
          </p:nvSpPr>
          <p:spPr bwMode="auto">
            <a:xfrm>
              <a:off x="1873" y="2766"/>
              <a:ext cx="712" cy="435"/>
            </a:xfrm>
            <a:prstGeom prst="roundRect">
              <a:avLst>
                <a:gd name="adj" fmla="val 16667"/>
              </a:avLst>
            </a:prstGeom>
            <a:noFill/>
            <a:ln w="57150">
              <a:solidFill>
                <a:schemeClr val="bg2"/>
              </a:solidFill>
              <a:round/>
              <a:headEnd/>
              <a:tailEnd/>
            </a:ln>
          </p:spPr>
          <p:txBody>
            <a:bodyPr wrap="none" anchor="ctr">
              <a:spAutoFit/>
            </a:bodyPr>
            <a:lstStyle/>
            <a:p>
              <a:pPr algn="ctr">
                <a:spcBef>
                  <a:spcPct val="0"/>
                </a:spcBef>
                <a:buFontTx/>
                <a:buNone/>
              </a:pPr>
              <a:r>
                <a:rPr lang="en-US" sz="3200">
                  <a:solidFill>
                    <a:schemeClr val="tx1"/>
                  </a:solidFill>
                </a:rPr>
                <a:t>Real</a:t>
              </a:r>
            </a:p>
          </p:txBody>
        </p:sp>
        <p:sp>
          <p:nvSpPr>
            <p:cNvPr id="9225" name="AutoShape 16"/>
            <p:cNvSpPr>
              <a:spLocks noChangeArrowheads="1"/>
            </p:cNvSpPr>
            <p:nvPr/>
          </p:nvSpPr>
          <p:spPr bwMode="auto">
            <a:xfrm>
              <a:off x="2160" y="3264"/>
              <a:ext cx="144" cy="384"/>
            </a:xfrm>
            <a:prstGeom prst="downArrow">
              <a:avLst>
                <a:gd name="adj1" fmla="val 50000"/>
                <a:gd name="adj2" fmla="val 66667"/>
              </a:avLst>
            </a:prstGeom>
            <a:solidFill>
              <a:schemeClr val="accent1"/>
            </a:solidFill>
            <a:ln w="9525">
              <a:noFill/>
              <a:miter lim="800000"/>
              <a:headEnd/>
              <a:tailEnd/>
            </a:ln>
          </p:spPr>
          <p:txBody>
            <a:bodyPr anchor="ctr">
              <a:spAutoFit/>
            </a:bodyPr>
            <a:lstStyle/>
            <a:p>
              <a:endParaRPr lang="en-US"/>
            </a:p>
          </p:txBody>
        </p:sp>
        <p:sp>
          <p:nvSpPr>
            <p:cNvPr id="9226" name="Oval 17"/>
            <p:cNvSpPr>
              <a:spLocks noChangeArrowheads="1"/>
            </p:cNvSpPr>
            <p:nvPr/>
          </p:nvSpPr>
          <p:spPr bwMode="auto">
            <a:xfrm>
              <a:off x="1227" y="3696"/>
              <a:ext cx="2062" cy="529"/>
            </a:xfrm>
            <a:prstGeom prst="ellipse">
              <a:avLst/>
            </a:prstGeom>
            <a:noFill/>
            <a:ln w="57150">
              <a:solidFill>
                <a:schemeClr val="bg2"/>
              </a:solidFill>
              <a:round/>
              <a:headEnd/>
              <a:tailEnd/>
            </a:ln>
          </p:spPr>
          <p:txBody>
            <a:bodyPr wrap="none" anchor="ctr">
              <a:spAutoFit/>
            </a:bodyPr>
            <a:lstStyle/>
            <a:p>
              <a:pPr algn="ctr">
                <a:spcBef>
                  <a:spcPct val="0"/>
                </a:spcBef>
                <a:buFontTx/>
                <a:buNone/>
              </a:pPr>
              <a:r>
                <a:rPr lang="en-US" sz="3200">
                  <a:solidFill>
                    <a:schemeClr val="tx1"/>
                  </a:solidFill>
                </a:rPr>
                <a:t>Is it causal?</a:t>
              </a: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9232"/>
                                        </p:tgtEl>
                                        <p:attrNameLst>
                                          <p:attrName>style.visibility</p:attrName>
                                        </p:attrNameLst>
                                      </p:cBhvr>
                                      <p:to>
                                        <p:strVal val="visible"/>
                                      </p:to>
                                    </p:set>
                                    <p:animEffect transition="in" filter="fade">
                                      <p:cBhvr>
                                        <p:cTn id="9" dur="3000"/>
                                        <p:tgtEl>
                                          <p:spTgt spid="9232"/>
                                        </p:tgtEl>
                                      </p:cBhvr>
                                    </p:animEffect>
                                  </p:childTnLst>
                                </p:cTn>
                              </p:par>
                              <p:par>
                                <p:cTn id="10" presetID="22" presetClass="entr" presetSubtype="8" fill="hold" nodeType="withEffect">
                                  <p:stCondLst>
                                    <p:cond delay="300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3000"/>
                                        <p:tgtEl>
                                          <p:spTgt spid="2"/>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9233"/>
                                        </p:tgtEl>
                                        <p:attrNameLst>
                                          <p:attrName>style.visibility</p:attrName>
                                        </p:attrNameLst>
                                      </p:cBhvr>
                                      <p:to>
                                        <p:strVal val="visible"/>
                                      </p:to>
                                    </p:set>
                                    <p:animEffect transition="in" filter="fade">
                                      <p:cBhvr>
                                        <p:cTn id="15" dur="3000"/>
                                        <p:tgtEl>
                                          <p:spTgt spid="9233"/>
                                        </p:tgtEl>
                                      </p:cBhvr>
                                    </p:animEffect>
                                  </p:childTnLst>
                                </p:cTn>
                              </p:par>
                              <p:par>
                                <p:cTn id="16" presetID="22" presetClass="entr" presetSubtype="1" fill="hold" nodeType="withEffect">
                                  <p:stCondLst>
                                    <p:cond delay="700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3000"/>
                                        <p:tgtEl>
                                          <p:spTgt spid="3"/>
                                        </p:tgtEl>
                                      </p:cBhvr>
                                    </p:animEffect>
                                  </p:childTnLst>
                                </p:cTn>
                              </p:par>
                              <p:par>
                                <p:cTn id="19" presetID="22" presetClass="entr" presetSubtype="1" fill="hold" nodeType="withEffect">
                                  <p:stCondLst>
                                    <p:cond delay="1200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6"/>
                </p:tgtEl>
              </p:cMediaNode>
            </p:audio>
          </p:childTnLst>
        </p:cTn>
      </p:par>
    </p:tnLst>
    <p:bldLst>
      <p:bldP spid="9232" grpId="0" animBg="1"/>
      <p:bldP spid="923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1090" name="Rectangle 2"/>
          <p:cNvSpPr>
            <a:spLocks noGrp="1" noChangeArrowheads="1"/>
          </p:cNvSpPr>
          <p:nvPr>
            <p:ph type="title" idx="4294967295"/>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Causal Pathway</a:t>
            </a:r>
          </a:p>
        </p:txBody>
      </p:sp>
      <p:sp>
        <p:nvSpPr>
          <p:cNvPr id="15363" name="Text Box 11"/>
          <p:cNvSpPr txBox="1">
            <a:spLocks noChangeArrowheads="1"/>
          </p:cNvSpPr>
          <p:nvPr/>
        </p:nvSpPr>
        <p:spPr bwMode="auto">
          <a:xfrm>
            <a:off x="363538" y="1557338"/>
            <a:ext cx="6118983" cy="523220"/>
          </a:xfrm>
          <a:prstGeom prst="rect">
            <a:avLst/>
          </a:prstGeom>
          <a:noFill/>
          <a:ln w="9525">
            <a:noFill/>
            <a:miter lim="800000"/>
            <a:headEnd/>
            <a:tailEnd/>
          </a:ln>
        </p:spPr>
        <p:txBody>
          <a:bodyPr wrap="none">
            <a:spAutoFit/>
          </a:bodyPr>
          <a:lstStyle/>
          <a:p>
            <a:pPr marL="457200" indent="-457200">
              <a:spcBef>
                <a:spcPct val="0"/>
              </a:spcBef>
              <a:buFontTx/>
              <a:buAutoNum type="arabicPeriod"/>
            </a:pPr>
            <a:r>
              <a:rPr lang="en-US" sz="2800" b="1" dirty="0">
                <a:solidFill>
                  <a:schemeClr val="tx1"/>
                </a:solidFill>
              </a:rPr>
              <a:t>Direct causes</a:t>
            </a:r>
            <a:r>
              <a:rPr lang="en-US" sz="2800" b="1" dirty="0" smtClean="0">
                <a:solidFill>
                  <a:schemeClr val="tx1"/>
                </a:solidFill>
              </a:rPr>
              <a:t>:</a:t>
            </a:r>
            <a:r>
              <a:rPr lang="en-US" dirty="0" smtClean="0">
                <a:solidFill>
                  <a:schemeClr val="tx1"/>
                </a:solidFill>
              </a:rPr>
              <a:t> No intermediate step.</a:t>
            </a:r>
            <a:endParaRPr lang="en-US" sz="2800" dirty="0">
              <a:solidFill>
                <a:srgbClr val="FF3399"/>
              </a:solidFill>
            </a:endParaRPr>
          </a:p>
        </p:txBody>
      </p:sp>
      <p:sp>
        <p:nvSpPr>
          <p:cNvPr id="15364" name="Line 14"/>
          <p:cNvSpPr>
            <a:spLocks noChangeShapeType="1"/>
          </p:cNvSpPr>
          <p:nvPr/>
        </p:nvSpPr>
        <p:spPr bwMode="auto">
          <a:xfrm flipV="1">
            <a:off x="0" y="5638800"/>
            <a:ext cx="1143000" cy="76200"/>
          </a:xfrm>
          <a:prstGeom prst="line">
            <a:avLst/>
          </a:prstGeom>
          <a:noFill/>
          <a:ln w="9525">
            <a:noFill/>
            <a:round/>
            <a:headEnd/>
            <a:tailEnd/>
          </a:ln>
        </p:spPr>
        <p:txBody>
          <a:bodyPr wrap="none" anchor="ctr">
            <a:spAutoFit/>
          </a:bodyPr>
          <a:lstStyle/>
          <a:p>
            <a:endParaRPr lang="en-US"/>
          </a:p>
        </p:txBody>
      </p:sp>
      <p:sp>
        <p:nvSpPr>
          <p:cNvPr id="15365" name="Text Box 17"/>
          <p:cNvSpPr txBox="1">
            <a:spLocks noChangeArrowheads="1"/>
          </p:cNvSpPr>
          <p:nvPr/>
        </p:nvSpPr>
        <p:spPr bwMode="auto">
          <a:xfrm>
            <a:off x="519113" y="1287463"/>
            <a:ext cx="290512" cy="457200"/>
          </a:xfrm>
          <a:prstGeom prst="rect">
            <a:avLst/>
          </a:prstGeom>
          <a:noFill/>
          <a:ln w="9525" algn="ctr">
            <a:noFill/>
            <a:miter lim="800000"/>
            <a:headEnd/>
            <a:tailEnd/>
          </a:ln>
        </p:spPr>
        <p:txBody>
          <a:bodyPr wrap="none">
            <a:spAutoFit/>
          </a:bodyPr>
          <a:lstStyle/>
          <a:p>
            <a:endParaRPr lang="en-US"/>
          </a:p>
        </p:txBody>
      </p:sp>
      <p:sp>
        <p:nvSpPr>
          <p:cNvPr id="15366" name="Text Box 24"/>
          <p:cNvSpPr txBox="1">
            <a:spLocks noChangeArrowheads="1"/>
          </p:cNvSpPr>
          <p:nvPr/>
        </p:nvSpPr>
        <p:spPr bwMode="auto">
          <a:xfrm>
            <a:off x="950913" y="1358900"/>
            <a:ext cx="290512" cy="457200"/>
          </a:xfrm>
          <a:prstGeom prst="rect">
            <a:avLst/>
          </a:prstGeom>
          <a:noFill/>
          <a:ln w="9525" algn="ctr">
            <a:noFill/>
            <a:miter lim="800000"/>
            <a:headEnd/>
            <a:tailEnd/>
          </a:ln>
        </p:spPr>
        <p:txBody>
          <a:bodyPr wrap="none">
            <a:spAutoFit/>
          </a:bodyPr>
          <a:lstStyle/>
          <a:p>
            <a:endParaRPr lang="en-US"/>
          </a:p>
        </p:txBody>
      </p:sp>
      <p:sp>
        <p:nvSpPr>
          <p:cNvPr id="15367" name="Text Box 27"/>
          <p:cNvSpPr txBox="1">
            <a:spLocks noChangeArrowheads="1"/>
          </p:cNvSpPr>
          <p:nvPr/>
        </p:nvSpPr>
        <p:spPr bwMode="auto">
          <a:xfrm>
            <a:off x="519113" y="1052513"/>
            <a:ext cx="7529512" cy="457200"/>
          </a:xfrm>
          <a:prstGeom prst="rect">
            <a:avLst/>
          </a:prstGeom>
          <a:noFill/>
          <a:ln w="9525" algn="ctr">
            <a:noFill/>
            <a:miter lim="800000"/>
            <a:headEnd/>
            <a:tailEnd/>
          </a:ln>
        </p:spPr>
        <p:txBody>
          <a:bodyPr wrap="none">
            <a:spAutoFit/>
          </a:bodyPr>
          <a:lstStyle/>
          <a:p>
            <a:pPr>
              <a:buFontTx/>
              <a:buNone/>
            </a:pPr>
            <a:r>
              <a:rPr lang="en-US" dirty="0">
                <a:solidFill>
                  <a:schemeClr val="tx1"/>
                </a:solidFill>
              </a:rPr>
              <a:t>A, B, C…= Factors initiating or promoting disease (</a:t>
            </a:r>
            <a:r>
              <a:rPr lang="en-US" dirty="0" err="1">
                <a:solidFill>
                  <a:schemeClr val="tx1"/>
                </a:solidFill>
              </a:rPr>
              <a:t>Dx</a:t>
            </a:r>
            <a:r>
              <a:rPr lang="en-US" dirty="0">
                <a:solidFill>
                  <a:schemeClr val="tx1"/>
                </a:solidFill>
              </a:rPr>
              <a:t>)</a:t>
            </a:r>
          </a:p>
        </p:txBody>
      </p:sp>
      <p:sp>
        <p:nvSpPr>
          <p:cNvPr id="15368" name="Line 32"/>
          <p:cNvSpPr>
            <a:spLocks noChangeShapeType="1"/>
          </p:cNvSpPr>
          <p:nvPr/>
        </p:nvSpPr>
        <p:spPr bwMode="auto">
          <a:xfrm>
            <a:off x="5219700" y="2708275"/>
            <a:ext cx="1584325" cy="0"/>
          </a:xfrm>
          <a:prstGeom prst="line">
            <a:avLst/>
          </a:prstGeom>
          <a:noFill/>
          <a:ln w="9525">
            <a:noFill/>
            <a:round/>
            <a:headEnd/>
            <a:tailEnd type="triangle" w="med" len="med"/>
          </a:ln>
        </p:spPr>
        <p:txBody>
          <a:bodyPr/>
          <a:lstStyle/>
          <a:p>
            <a:endParaRPr lang="en-US"/>
          </a:p>
        </p:txBody>
      </p:sp>
      <p:grpSp>
        <p:nvGrpSpPr>
          <p:cNvPr id="16" name="Group 15"/>
          <p:cNvGrpSpPr/>
          <p:nvPr/>
        </p:nvGrpSpPr>
        <p:grpSpPr>
          <a:xfrm>
            <a:off x="1908175" y="3328988"/>
            <a:ext cx="2854325" cy="709612"/>
            <a:chOff x="1908175" y="3328988"/>
            <a:chExt cx="2854325" cy="709612"/>
          </a:xfrm>
        </p:grpSpPr>
        <p:sp>
          <p:nvSpPr>
            <p:cNvPr id="15369" name="Text Box 3"/>
            <p:cNvSpPr txBox="1">
              <a:spLocks noChangeArrowheads="1"/>
            </p:cNvSpPr>
            <p:nvPr/>
          </p:nvSpPr>
          <p:spPr bwMode="auto">
            <a:xfrm>
              <a:off x="1908175" y="3328988"/>
              <a:ext cx="404813" cy="457200"/>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A</a:t>
              </a:r>
              <a:endParaRPr lang="en-US" b="1">
                <a:solidFill>
                  <a:schemeClr val="tx1"/>
                </a:solidFill>
              </a:endParaRPr>
            </a:p>
          </p:txBody>
        </p:sp>
        <p:sp>
          <p:nvSpPr>
            <p:cNvPr id="1241117" name="Text Box 29"/>
            <p:cNvSpPr txBox="1">
              <a:spLocks noChangeArrowheads="1"/>
            </p:cNvSpPr>
            <p:nvPr/>
          </p:nvSpPr>
          <p:spPr bwMode="auto">
            <a:xfrm>
              <a:off x="3732213" y="3435350"/>
              <a:ext cx="1030287" cy="603250"/>
            </a:xfrm>
            <a:prstGeom prst="rect">
              <a:avLst/>
            </a:prstGeom>
            <a:noFill/>
            <a:ln w="9525" algn="ctr">
              <a:noFill/>
              <a:miter lim="800000"/>
              <a:headEnd/>
              <a:tailEnd/>
            </a:ln>
          </p:spPr>
          <p:txBody>
            <a:bodyPr wrap="none">
              <a:spAutoFit/>
            </a:bodyPr>
            <a:lstStyle/>
            <a:p>
              <a:pPr>
                <a:lnSpc>
                  <a:spcPct val="60000"/>
                </a:lnSpc>
                <a:buFontTx/>
                <a:buNone/>
              </a:pPr>
              <a:r>
                <a:rPr lang="en-US" dirty="0">
                  <a:solidFill>
                    <a:schemeClr val="tx1"/>
                  </a:solidFill>
                </a:rPr>
                <a:t>“</a:t>
              </a:r>
              <a:r>
                <a:rPr lang="en-US" dirty="0">
                  <a:solidFill>
                    <a:schemeClr val="accent2"/>
                  </a:solidFill>
                </a:rPr>
                <a:t>Start</a:t>
              </a:r>
              <a:r>
                <a:rPr lang="en-US" dirty="0">
                  <a:solidFill>
                    <a:schemeClr val="tx1"/>
                  </a:solidFill>
                </a:rPr>
                <a:t>”</a:t>
              </a:r>
            </a:p>
            <a:p>
              <a:pPr>
                <a:lnSpc>
                  <a:spcPct val="60000"/>
                </a:lnSpc>
                <a:buFontTx/>
                <a:buNone/>
              </a:pPr>
              <a:r>
                <a:rPr lang="en-US" dirty="0">
                  <a:solidFill>
                    <a:schemeClr val="tx1"/>
                  </a:solidFill>
                </a:rPr>
                <a:t> of </a:t>
              </a:r>
              <a:r>
                <a:rPr lang="en-US" dirty="0" err="1">
                  <a:solidFill>
                    <a:schemeClr val="tx1"/>
                  </a:solidFill>
                </a:rPr>
                <a:t>Dx</a:t>
              </a:r>
              <a:endParaRPr lang="en-US" dirty="0">
                <a:solidFill>
                  <a:schemeClr val="tx1"/>
                </a:solidFill>
              </a:endParaRPr>
            </a:p>
          </p:txBody>
        </p:sp>
        <p:sp>
          <p:nvSpPr>
            <p:cNvPr id="1241119" name="Line 31"/>
            <p:cNvSpPr>
              <a:spLocks noChangeShapeType="1"/>
            </p:cNvSpPr>
            <p:nvPr/>
          </p:nvSpPr>
          <p:spPr bwMode="auto">
            <a:xfrm>
              <a:off x="2339975" y="3573463"/>
              <a:ext cx="1368425" cy="0"/>
            </a:xfrm>
            <a:prstGeom prst="line">
              <a:avLst/>
            </a:prstGeom>
            <a:noFill/>
            <a:ln w="50800">
              <a:solidFill>
                <a:schemeClr val="tx1"/>
              </a:solidFill>
              <a:round/>
              <a:headEnd/>
              <a:tailEnd type="stealth" w="lg" len="lg"/>
            </a:ln>
          </p:spPr>
          <p:txBody>
            <a:bodyPr/>
            <a:lstStyle/>
            <a:p>
              <a:endParaRPr lang="en-US"/>
            </a:p>
          </p:txBody>
        </p:sp>
      </p:grpSp>
      <p:grpSp>
        <p:nvGrpSpPr>
          <p:cNvPr id="2" name="Group 45"/>
          <p:cNvGrpSpPr>
            <a:grpSpLocks/>
          </p:cNvGrpSpPr>
          <p:nvPr/>
        </p:nvGrpSpPr>
        <p:grpSpPr bwMode="auto">
          <a:xfrm>
            <a:off x="5075238" y="2868613"/>
            <a:ext cx="3400425" cy="1281112"/>
            <a:chOff x="3197" y="1807"/>
            <a:chExt cx="2142" cy="807"/>
          </a:xfrm>
        </p:grpSpPr>
        <p:sp>
          <p:nvSpPr>
            <p:cNvPr id="15373" name="Text Box 5"/>
            <p:cNvSpPr txBox="1">
              <a:spLocks noChangeArrowheads="1"/>
            </p:cNvSpPr>
            <p:nvPr/>
          </p:nvSpPr>
          <p:spPr bwMode="auto">
            <a:xfrm>
              <a:off x="4241" y="2096"/>
              <a:ext cx="1098" cy="518"/>
            </a:xfrm>
            <a:prstGeom prst="rect">
              <a:avLst/>
            </a:prstGeom>
            <a:noFill/>
            <a:ln w="9525">
              <a:noFill/>
              <a:miter lim="800000"/>
              <a:headEnd/>
              <a:tailEnd/>
            </a:ln>
          </p:spPr>
          <p:txBody>
            <a:bodyPr wrap="none">
              <a:spAutoFit/>
            </a:bodyPr>
            <a:lstStyle/>
            <a:p>
              <a:pPr>
                <a:spcBef>
                  <a:spcPct val="0"/>
                </a:spcBef>
                <a:buFontTx/>
                <a:buNone/>
              </a:pPr>
              <a:r>
                <a:rPr lang="en-US" b="1" dirty="0">
                  <a:solidFill>
                    <a:srgbClr val="9900CC"/>
                  </a:solidFill>
                </a:rPr>
                <a:t>Symptoms</a:t>
              </a:r>
            </a:p>
            <a:p>
              <a:pPr>
                <a:spcBef>
                  <a:spcPct val="0"/>
                </a:spcBef>
                <a:buFontTx/>
                <a:buNone/>
              </a:pPr>
              <a:r>
                <a:rPr lang="en-US" b="1" dirty="0">
                  <a:solidFill>
                    <a:srgbClr val="9900CC"/>
                  </a:solidFill>
                </a:rPr>
                <a:t>appear</a:t>
              </a:r>
              <a:endParaRPr lang="en-US" b="1" dirty="0">
                <a:solidFill>
                  <a:schemeClr val="tx1"/>
                </a:solidFill>
              </a:endParaRPr>
            </a:p>
          </p:txBody>
        </p:sp>
        <p:sp>
          <p:nvSpPr>
            <p:cNvPr id="15374" name="Line 33"/>
            <p:cNvSpPr>
              <a:spLocks noChangeShapeType="1"/>
            </p:cNvSpPr>
            <p:nvPr/>
          </p:nvSpPr>
          <p:spPr bwMode="auto">
            <a:xfrm>
              <a:off x="3197" y="2251"/>
              <a:ext cx="862" cy="0"/>
            </a:xfrm>
            <a:prstGeom prst="line">
              <a:avLst/>
            </a:prstGeom>
            <a:noFill/>
            <a:ln w="50800">
              <a:solidFill>
                <a:schemeClr val="tx1"/>
              </a:solidFill>
              <a:round/>
              <a:headEnd/>
              <a:tailEnd type="stealth" w="lg" len="lg"/>
            </a:ln>
          </p:spPr>
          <p:txBody>
            <a:bodyPr/>
            <a:lstStyle/>
            <a:p>
              <a:endParaRPr lang="en-US"/>
            </a:p>
          </p:txBody>
        </p:sp>
        <p:sp>
          <p:nvSpPr>
            <p:cNvPr id="15375" name="Text Box 34"/>
            <p:cNvSpPr txBox="1">
              <a:spLocks noChangeArrowheads="1"/>
            </p:cNvSpPr>
            <p:nvPr/>
          </p:nvSpPr>
          <p:spPr bwMode="auto">
            <a:xfrm>
              <a:off x="3325" y="1807"/>
              <a:ext cx="561" cy="442"/>
            </a:xfrm>
            <a:prstGeom prst="rect">
              <a:avLst/>
            </a:prstGeom>
            <a:noFill/>
            <a:ln w="9525">
              <a:noFill/>
              <a:miter lim="800000"/>
              <a:headEnd/>
              <a:tailEnd/>
            </a:ln>
          </p:spPr>
          <p:txBody>
            <a:bodyPr wrap="none">
              <a:spAutoFit/>
            </a:bodyPr>
            <a:lstStyle/>
            <a:p>
              <a:pPr>
                <a:spcBef>
                  <a:spcPct val="0"/>
                </a:spcBef>
                <a:buFontTx/>
                <a:buNone/>
              </a:pPr>
              <a:r>
                <a:rPr lang="en-US" sz="2000" dirty="0">
                  <a:solidFill>
                    <a:srgbClr val="008080"/>
                  </a:solidFill>
                </a:rPr>
                <a:t>Latent</a:t>
              </a:r>
            </a:p>
            <a:p>
              <a:pPr>
                <a:spcBef>
                  <a:spcPct val="0"/>
                </a:spcBef>
                <a:buFontTx/>
                <a:buNone/>
              </a:pPr>
              <a:r>
                <a:rPr lang="en-US" sz="2000" dirty="0">
                  <a:solidFill>
                    <a:srgbClr val="008080"/>
                  </a:solidFill>
                </a:rPr>
                <a:t>period</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2"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5367"/>
                                        </p:tgtEl>
                                        <p:attrNameLst>
                                          <p:attrName>style.visibility</p:attrName>
                                        </p:attrNameLst>
                                      </p:cBhvr>
                                      <p:to>
                                        <p:strVal val="visible"/>
                                      </p:to>
                                    </p:set>
                                    <p:animEffect transition="in" filter="fade">
                                      <p:cBhvr>
                                        <p:cTn id="9" dur="3000"/>
                                        <p:tgtEl>
                                          <p:spTgt spid="1536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3000"/>
                                        <p:tgtEl>
                                          <p:spTgt spid="15363"/>
                                        </p:tgtEl>
                                      </p:cBhvr>
                                    </p:animEffect>
                                  </p:childTnLst>
                                </p:cTn>
                              </p:par>
                              <p:par>
                                <p:cTn id="13" presetID="22" presetClass="entr" presetSubtype="8" fill="hold" nodeType="withEffect">
                                  <p:stCondLst>
                                    <p:cond delay="80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3000"/>
                                        <p:tgtEl>
                                          <p:spTgt spid="16"/>
                                        </p:tgtEl>
                                      </p:cBhvr>
                                    </p:animEffect>
                                  </p:childTnLst>
                                </p:cTn>
                              </p:par>
                              <p:par>
                                <p:cTn id="16" presetID="22" presetClass="entr" presetSubtype="8" fill="hold" nodeType="withEffect">
                                  <p:stCondLst>
                                    <p:cond delay="1200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15363" grpId="0"/>
      <p:bldP spid="1536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4162" name="Rectangle 2"/>
          <p:cNvSpPr>
            <a:spLocks noGrp="1" noChangeArrowheads="1"/>
          </p:cNvSpPr>
          <p:nvPr>
            <p:ph type="title" idx="4294967295"/>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Causal Pathway</a:t>
            </a:r>
          </a:p>
        </p:txBody>
      </p:sp>
      <p:sp>
        <p:nvSpPr>
          <p:cNvPr id="16387" name="Text Box 4"/>
          <p:cNvSpPr txBox="1">
            <a:spLocks noChangeArrowheads="1"/>
          </p:cNvSpPr>
          <p:nvPr/>
        </p:nvSpPr>
        <p:spPr bwMode="auto">
          <a:xfrm>
            <a:off x="363538" y="1557338"/>
            <a:ext cx="6308137" cy="523220"/>
          </a:xfrm>
          <a:prstGeom prst="rect">
            <a:avLst/>
          </a:prstGeom>
          <a:noFill/>
          <a:ln w="9525">
            <a:noFill/>
            <a:miter lim="800000"/>
            <a:headEnd/>
            <a:tailEnd/>
          </a:ln>
        </p:spPr>
        <p:txBody>
          <a:bodyPr wrap="none">
            <a:spAutoFit/>
          </a:bodyPr>
          <a:lstStyle/>
          <a:p>
            <a:pPr marL="457200" indent="-457200">
              <a:spcBef>
                <a:spcPct val="0"/>
              </a:spcBef>
              <a:buFontTx/>
              <a:buAutoNum type="arabicPeriod" startAt="2"/>
            </a:pPr>
            <a:r>
              <a:rPr lang="en-US" sz="2800" b="1" dirty="0">
                <a:solidFill>
                  <a:schemeClr val="tx1"/>
                </a:solidFill>
              </a:rPr>
              <a:t>Indirect causes</a:t>
            </a:r>
            <a:r>
              <a:rPr lang="en-US" sz="2800" b="1" dirty="0" smtClean="0">
                <a:solidFill>
                  <a:schemeClr val="tx1"/>
                </a:solidFill>
              </a:rPr>
              <a:t>: </a:t>
            </a:r>
            <a:r>
              <a:rPr lang="en-US" dirty="0" smtClean="0">
                <a:solidFill>
                  <a:schemeClr val="tx1"/>
                </a:solidFill>
              </a:rPr>
              <a:t>Intermediate step(s).</a:t>
            </a:r>
            <a:endParaRPr lang="en-US" sz="2800" dirty="0">
              <a:solidFill>
                <a:srgbClr val="FF3399"/>
              </a:solidFill>
            </a:endParaRPr>
          </a:p>
        </p:txBody>
      </p:sp>
      <p:sp>
        <p:nvSpPr>
          <p:cNvPr id="16388" name="Line 6"/>
          <p:cNvSpPr>
            <a:spLocks noChangeShapeType="1"/>
          </p:cNvSpPr>
          <p:nvPr/>
        </p:nvSpPr>
        <p:spPr bwMode="auto">
          <a:xfrm flipV="1">
            <a:off x="0" y="5638800"/>
            <a:ext cx="1143000" cy="76200"/>
          </a:xfrm>
          <a:prstGeom prst="line">
            <a:avLst/>
          </a:prstGeom>
          <a:noFill/>
          <a:ln w="9525">
            <a:noFill/>
            <a:round/>
            <a:headEnd/>
            <a:tailEnd/>
          </a:ln>
        </p:spPr>
        <p:txBody>
          <a:bodyPr wrap="none" anchor="ctr">
            <a:spAutoFit/>
          </a:bodyPr>
          <a:lstStyle/>
          <a:p>
            <a:endParaRPr lang="en-US"/>
          </a:p>
        </p:txBody>
      </p:sp>
      <p:sp>
        <p:nvSpPr>
          <p:cNvPr id="16390" name="Text Box 12"/>
          <p:cNvSpPr txBox="1">
            <a:spLocks noChangeArrowheads="1"/>
          </p:cNvSpPr>
          <p:nvPr/>
        </p:nvSpPr>
        <p:spPr bwMode="auto">
          <a:xfrm>
            <a:off x="519113" y="1287463"/>
            <a:ext cx="290512" cy="457200"/>
          </a:xfrm>
          <a:prstGeom prst="rect">
            <a:avLst/>
          </a:prstGeom>
          <a:noFill/>
          <a:ln w="9525" algn="ctr">
            <a:noFill/>
            <a:miter lim="800000"/>
            <a:headEnd/>
            <a:tailEnd/>
          </a:ln>
        </p:spPr>
        <p:txBody>
          <a:bodyPr wrap="none">
            <a:spAutoFit/>
          </a:bodyPr>
          <a:lstStyle/>
          <a:p>
            <a:endParaRPr lang="en-US"/>
          </a:p>
        </p:txBody>
      </p:sp>
      <p:sp>
        <p:nvSpPr>
          <p:cNvPr id="16391" name="Text Box 14"/>
          <p:cNvSpPr txBox="1">
            <a:spLocks noChangeArrowheads="1"/>
          </p:cNvSpPr>
          <p:nvPr/>
        </p:nvSpPr>
        <p:spPr bwMode="auto">
          <a:xfrm>
            <a:off x="519113" y="1052513"/>
            <a:ext cx="7529512" cy="457200"/>
          </a:xfrm>
          <a:prstGeom prst="rect">
            <a:avLst/>
          </a:prstGeom>
          <a:noFill/>
          <a:ln w="9525" algn="ctr">
            <a:noFill/>
            <a:miter lim="800000"/>
            <a:headEnd/>
            <a:tailEnd/>
          </a:ln>
        </p:spPr>
        <p:txBody>
          <a:bodyPr wrap="none">
            <a:spAutoFit/>
          </a:bodyPr>
          <a:lstStyle/>
          <a:p>
            <a:pPr>
              <a:buFontTx/>
              <a:buNone/>
            </a:pPr>
            <a:r>
              <a:rPr lang="en-US">
                <a:solidFill>
                  <a:schemeClr val="tx1"/>
                </a:solidFill>
              </a:rPr>
              <a:t>A, B, C…= Factors initiating or promoting disease (Dx)</a:t>
            </a:r>
          </a:p>
        </p:txBody>
      </p:sp>
      <p:sp>
        <p:nvSpPr>
          <p:cNvPr id="16392" name="Line 15"/>
          <p:cNvSpPr>
            <a:spLocks noChangeShapeType="1"/>
          </p:cNvSpPr>
          <p:nvPr/>
        </p:nvSpPr>
        <p:spPr bwMode="auto">
          <a:xfrm>
            <a:off x="5219700" y="2708275"/>
            <a:ext cx="1584325" cy="0"/>
          </a:xfrm>
          <a:prstGeom prst="line">
            <a:avLst/>
          </a:prstGeom>
          <a:noFill/>
          <a:ln w="9525">
            <a:noFill/>
            <a:round/>
            <a:headEnd/>
            <a:tailEnd type="triangle" w="med" len="med"/>
          </a:ln>
        </p:spPr>
        <p:txBody>
          <a:bodyPr/>
          <a:lstStyle/>
          <a:p>
            <a:endParaRPr lang="en-US"/>
          </a:p>
        </p:txBody>
      </p:sp>
      <p:grpSp>
        <p:nvGrpSpPr>
          <p:cNvPr id="2" name="Group 92"/>
          <p:cNvGrpSpPr>
            <a:grpSpLocks/>
          </p:cNvGrpSpPr>
          <p:nvPr/>
        </p:nvGrpSpPr>
        <p:grpSpPr bwMode="auto">
          <a:xfrm>
            <a:off x="5275263" y="3371850"/>
            <a:ext cx="3400425" cy="1281113"/>
            <a:chOff x="3323" y="2124"/>
            <a:chExt cx="2142" cy="807"/>
          </a:xfrm>
        </p:grpSpPr>
        <p:sp>
          <p:nvSpPr>
            <p:cNvPr id="16425" name="Text Box 24"/>
            <p:cNvSpPr txBox="1">
              <a:spLocks noChangeArrowheads="1"/>
            </p:cNvSpPr>
            <p:nvPr/>
          </p:nvSpPr>
          <p:spPr bwMode="auto">
            <a:xfrm>
              <a:off x="4367" y="2413"/>
              <a:ext cx="1098" cy="51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rPr>
                <a:t>Symptoms</a:t>
              </a:r>
            </a:p>
            <a:p>
              <a:pPr>
                <a:spcBef>
                  <a:spcPct val="0"/>
                </a:spcBef>
                <a:buFontTx/>
                <a:buNone/>
              </a:pPr>
              <a:r>
                <a:rPr lang="en-US" b="1">
                  <a:solidFill>
                    <a:srgbClr val="9900CC"/>
                  </a:solidFill>
                </a:rPr>
                <a:t>appear</a:t>
              </a:r>
              <a:endParaRPr lang="en-US" b="1">
                <a:solidFill>
                  <a:schemeClr val="tx1"/>
                </a:solidFill>
              </a:endParaRPr>
            </a:p>
          </p:txBody>
        </p:sp>
        <p:sp>
          <p:nvSpPr>
            <p:cNvPr id="16426" name="Line 26"/>
            <p:cNvSpPr>
              <a:spLocks noChangeShapeType="1"/>
            </p:cNvSpPr>
            <p:nvPr/>
          </p:nvSpPr>
          <p:spPr bwMode="auto">
            <a:xfrm>
              <a:off x="3323" y="2568"/>
              <a:ext cx="862" cy="0"/>
            </a:xfrm>
            <a:prstGeom prst="line">
              <a:avLst/>
            </a:prstGeom>
            <a:noFill/>
            <a:ln w="50800">
              <a:solidFill>
                <a:schemeClr val="tx1"/>
              </a:solidFill>
              <a:round/>
              <a:headEnd/>
              <a:tailEnd type="stealth" w="lg" len="lg"/>
            </a:ln>
          </p:spPr>
          <p:txBody>
            <a:bodyPr/>
            <a:lstStyle/>
            <a:p>
              <a:endParaRPr lang="en-US"/>
            </a:p>
          </p:txBody>
        </p:sp>
        <p:sp>
          <p:nvSpPr>
            <p:cNvPr id="16427" name="Text Box 27"/>
            <p:cNvSpPr txBox="1">
              <a:spLocks noChangeArrowheads="1"/>
            </p:cNvSpPr>
            <p:nvPr/>
          </p:nvSpPr>
          <p:spPr bwMode="auto">
            <a:xfrm>
              <a:off x="3451" y="2124"/>
              <a:ext cx="561" cy="442"/>
            </a:xfrm>
            <a:prstGeom prst="rect">
              <a:avLst/>
            </a:prstGeom>
            <a:noFill/>
            <a:ln w="9525">
              <a:noFill/>
              <a:miter lim="800000"/>
              <a:headEnd/>
              <a:tailEnd/>
            </a:ln>
          </p:spPr>
          <p:txBody>
            <a:bodyPr wrap="none">
              <a:spAutoFit/>
            </a:bodyPr>
            <a:lstStyle/>
            <a:p>
              <a:pPr>
                <a:spcBef>
                  <a:spcPct val="0"/>
                </a:spcBef>
                <a:buFontTx/>
                <a:buNone/>
              </a:pPr>
              <a:r>
                <a:rPr lang="en-US" sz="2000">
                  <a:solidFill>
                    <a:srgbClr val="008080"/>
                  </a:solidFill>
                </a:rPr>
                <a:t>Latent</a:t>
              </a:r>
            </a:p>
            <a:p>
              <a:pPr>
                <a:spcBef>
                  <a:spcPct val="0"/>
                </a:spcBef>
                <a:buFontTx/>
                <a:buNone/>
              </a:pPr>
              <a:r>
                <a:rPr lang="en-US" sz="2000">
                  <a:solidFill>
                    <a:srgbClr val="008080"/>
                  </a:solidFill>
                </a:rPr>
                <a:t>period</a:t>
              </a:r>
            </a:p>
          </p:txBody>
        </p:sp>
      </p:grpSp>
      <p:grpSp>
        <p:nvGrpSpPr>
          <p:cNvPr id="44" name="Group 43"/>
          <p:cNvGrpSpPr/>
          <p:nvPr/>
        </p:nvGrpSpPr>
        <p:grpSpPr>
          <a:xfrm>
            <a:off x="265113" y="3330575"/>
            <a:ext cx="1282700" cy="2046288"/>
            <a:chOff x="265113" y="3330575"/>
            <a:chExt cx="1282700" cy="2046288"/>
          </a:xfrm>
        </p:grpSpPr>
        <p:sp>
          <p:nvSpPr>
            <p:cNvPr id="16389" name="Text Box 8"/>
            <p:cNvSpPr txBox="1">
              <a:spLocks noChangeArrowheads="1"/>
            </p:cNvSpPr>
            <p:nvPr/>
          </p:nvSpPr>
          <p:spPr bwMode="auto">
            <a:xfrm>
              <a:off x="265113" y="4919663"/>
              <a:ext cx="1282700" cy="457200"/>
            </a:xfrm>
            <a:prstGeom prst="rect">
              <a:avLst/>
            </a:prstGeom>
            <a:noFill/>
            <a:ln w="9525">
              <a:noFill/>
              <a:miter lim="800000"/>
              <a:headEnd/>
              <a:tailEnd/>
            </a:ln>
          </p:spPr>
          <p:txBody>
            <a:bodyPr wrap="none">
              <a:spAutoFit/>
            </a:bodyPr>
            <a:lstStyle/>
            <a:p>
              <a:pPr>
                <a:spcBef>
                  <a:spcPct val="0"/>
                </a:spcBef>
                <a:buFontTx/>
                <a:buNone/>
              </a:pPr>
              <a:r>
                <a:rPr lang="en-US">
                  <a:solidFill>
                    <a:srgbClr val="FF33CC"/>
                  </a:solidFill>
                  <a:latin typeface="Times New Roman" pitchFamily="18" charset="0"/>
                </a:rPr>
                <a:t>Initiators</a:t>
              </a:r>
            </a:p>
          </p:txBody>
        </p:sp>
        <p:grpSp>
          <p:nvGrpSpPr>
            <p:cNvPr id="16394" name="Group 46"/>
            <p:cNvGrpSpPr>
              <a:grpSpLocks/>
            </p:cNvGrpSpPr>
            <p:nvPr/>
          </p:nvGrpSpPr>
          <p:grpSpPr bwMode="auto">
            <a:xfrm>
              <a:off x="684213" y="3330575"/>
              <a:ext cx="404812" cy="1393825"/>
              <a:chOff x="431" y="1706"/>
              <a:chExt cx="255" cy="878"/>
            </a:xfrm>
          </p:grpSpPr>
          <p:grpSp>
            <p:nvGrpSpPr>
              <p:cNvPr id="16418" name="Group 45"/>
              <p:cNvGrpSpPr>
                <a:grpSpLocks/>
              </p:cNvGrpSpPr>
              <p:nvPr/>
            </p:nvGrpSpPr>
            <p:grpSpPr bwMode="auto">
              <a:xfrm>
                <a:off x="431" y="1706"/>
                <a:ext cx="255" cy="878"/>
                <a:chOff x="431" y="1706"/>
                <a:chExt cx="255" cy="878"/>
              </a:xfrm>
            </p:grpSpPr>
            <p:sp>
              <p:nvSpPr>
                <p:cNvPr id="16422" name="Text Box 23"/>
                <p:cNvSpPr txBox="1">
                  <a:spLocks noChangeArrowheads="1"/>
                </p:cNvSpPr>
                <p:nvPr/>
              </p:nvSpPr>
              <p:spPr bwMode="auto">
                <a:xfrm>
                  <a:off x="431" y="1706"/>
                  <a:ext cx="25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A</a:t>
                  </a:r>
                  <a:endParaRPr lang="en-US" b="1">
                    <a:solidFill>
                      <a:schemeClr val="tx1"/>
                    </a:solidFill>
                  </a:endParaRPr>
                </a:p>
              </p:txBody>
            </p:sp>
            <p:sp>
              <p:nvSpPr>
                <p:cNvPr id="16423" name="Text Box 29"/>
                <p:cNvSpPr txBox="1">
                  <a:spLocks noChangeArrowheads="1"/>
                </p:cNvSpPr>
                <p:nvPr/>
              </p:nvSpPr>
              <p:spPr bwMode="auto">
                <a:xfrm>
                  <a:off x="431" y="1999"/>
                  <a:ext cx="25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B</a:t>
                  </a:r>
                  <a:endParaRPr lang="en-US" b="1">
                    <a:solidFill>
                      <a:schemeClr val="tx1"/>
                    </a:solidFill>
                  </a:endParaRPr>
                </a:p>
              </p:txBody>
            </p:sp>
            <p:sp>
              <p:nvSpPr>
                <p:cNvPr id="16424" name="Text Box 30"/>
                <p:cNvSpPr txBox="1">
                  <a:spLocks noChangeArrowheads="1"/>
                </p:cNvSpPr>
                <p:nvPr/>
              </p:nvSpPr>
              <p:spPr bwMode="auto">
                <a:xfrm>
                  <a:off x="431" y="2296"/>
                  <a:ext cx="25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C</a:t>
                  </a:r>
                  <a:endParaRPr lang="en-US" b="1">
                    <a:solidFill>
                      <a:schemeClr val="tx1"/>
                    </a:solidFill>
                  </a:endParaRPr>
                </a:p>
              </p:txBody>
            </p:sp>
          </p:grpSp>
          <p:grpSp>
            <p:nvGrpSpPr>
              <p:cNvPr id="16419" name="Group 44"/>
              <p:cNvGrpSpPr>
                <a:grpSpLocks/>
              </p:cNvGrpSpPr>
              <p:nvPr/>
            </p:nvGrpSpPr>
            <p:grpSpPr bwMode="auto">
              <a:xfrm>
                <a:off x="440" y="1836"/>
                <a:ext cx="229" cy="587"/>
                <a:chOff x="448" y="1836"/>
                <a:chExt cx="229" cy="587"/>
              </a:xfrm>
            </p:grpSpPr>
            <p:sp>
              <p:nvSpPr>
                <p:cNvPr id="16420" name="Text Box 35"/>
                <p:cNvSpPr txBox="1">
                  <a:spLocks noChangeArrowheads="1"/>
                </p:cNvSpPr>
                <p:nvPr/>
              </p:nvSpPr>
              <p:spPr bwMode="auto">
                <a:xfrm>
                  <a:off x="448" y="1836"/>
                  <a:ext cx="228" cy="288"/>
                </a:xfrm>
                <a:prstGeom prst="rect">
                  <a:avLst/>
                </a:prstGeom>
                <a:noFill/>
                <a:ln w="9525" algn="ctr">
                  <a:noFill/>
                  <a:miter lim="800000"/>
                  <a:headEnd/>
                  <a:tailEnd/>
                </a:ln>
              </p:spPr>
              <p:txBody>
                <a:bodyPr wrap="none">
                  <a:spAutoFit/>
                </a:bodyPr>
                <a:lstStyle/>
                <a:p>
                  <a:pPr>
                    <a:buFontTx/>
                    <a:buNone/>
                  </a:pPr>
                  <a:r>
                    <a:rPr lang="en-US" dirty="0">
                      <a:solidFill>
                        <a:schemeClr val="tx1"/>
                      </a:solidFill>
                    </a:rPr>
                    <a:t>+</a:t>
                  </a:r>
                </a:p>
              </p:txBody>
            </p:sp>
            <p:sp>
              <p:nvSpPr>
                <p:cNvPr id="16421" name="Text Box 36"/>
                <p:cNvSpPr txBox="1">
                  <a:spLocks noChangeArrowheads="1"/>
                </p:cNvSpPr>
                <p:nvPr/>
              </p:nvSpPr>
              <p:spPr bwMode="auto">
                <a:xfrm>
                  <a:off x="449" y="2135"/>
                  <a:ext cx="228" cy="288"/>
                </a:xfrm>
                <a:prstGeom prst="rect">
                  <a:avLst/>
                </a:prstGeom>
                <a:noFill/>
                <a:ln w="9525" algn="ctr">
                  <a:noFill/>
                  <a:miter lim="800000"/>
                  <a:headEnd/>
                  <a:tailEnd/>
                </a:ln>
              </p:spPr>
              <p:txBody>
                <a:bodyPr wrap="none">
                  <a:spAutoFit/>
                </a:bodyPr>
                <a:lstStyle/>
                <a:p>
                  <a:pPr>
                    <a:buFontTx/>
                    <a:buNone/>
                  </a:pPr>
                  <a:r>
                    <a:rPr lang="en-US">
                      <a:solidFill>
                        <a:schemeClr val="tx1"/>
                      </a:solidFill>
                    </a:rPr>
                    <a:t>+</a:t>
                  </a:r>
                </a:p>
              </p:txBody>
            </p:sp>
          </p:grpSp>
        </p:grpSp>
      </p:grpSp>
      <p:grpSp>
        <p:nvGrpSpPr>
          <p:cNvPr id="6" name="Group 91"/>
          <p:cNvGrpSpPr>
            <a:grpSpLocks/>
          </p:cNvGrpSpPr>
          <p:nvPr/>
        </p:nvGrpSpPr>
        <p:grpSpPr bwMode="auto">
          <a:xfrm>
            <a:off x="3060700" y="3938588"/>
            <a:ext cx="1901825" cy="603250"/>
            <a:chOff x="1928" y="2481"/>
            <a:chExt cx="1198" cy="380"/>
          </a:xfrm>
        </p:grpSpPr>
        <p:sp>
          <p:nvSpPr>
            <p:cNvPr id="16416" name="Text Box 25"/>
            <p:cNvSpPr txBox="1">
              <a:spLocks noChangeArrowheads="1"/>
            </p:cNvSpPr>
            <p:nvPr/>
          </p:nvSpPr>
          <p:spPr bwMode="auto">
            <a:xfrm>
              <a:off x="2477" y="2481"/>
              <a:ext cx="649" cy="380"/>
            </a:xfrm>
            <a:prstGeom prst="rect">
              <a:avLst/>
            </a:prstGeom>
            <a:noFill/>
            <a:ln w="9525" algn="ctr">
              <a:noFill/>
              <a:miter lim="800000"/>
              <a:headEnd/>
              <a:tailEnd/>
            </a:ln>
          </p:spPr>
          <p:txBody>
            <a:bodyPr wrap="none">
              <a:spAutoFit/>
            </a:bodyPr>
            <a:lstStyle/>
            <a:p>
              <a:pPr>
                <a:lnSpc>
                  <a:spcPct val="60000"/>
                </a:lnSpc>
                <a:buFontTx/>
                <a:buNone/>
              </a:pPr>
              <a:r>
                <a:rPr lang="en-US">
                  <a:solidFill>
                    <a:schemeClr val="tx1"/>
                  </a:solidFill>
                </a:rPr>
                <a:t>“</a:t>
              </a:r>
              <a:r>
                <a:rPr lang="en-US">
                  <a:solidFill>
                    <a:schemeClr val="accent2"/>
                  </a:solidFill>
                </a:rPr>
                <a:t>Start</a:t>
              </a:r>
              <a:r>
                <a:rPr lang="en-US">
                  <a:solidFill>
                    <a:schemeClr val="tx1"/>
                  </a:solidFill>
                </a:rPr>
                <a:t>”</a:t>
              </a:r>
            </a:p>
            <a:p>
              <a:pPr>
                <a:lnSpc>
                  <a:spcPct val="60000"/>
                </a:lnSpc>
                <a:buFontTx/>
                <a:buNone/>
              </a:pPr>
              <a:r>
                <a:rPr lang="en-US">
                  <a:solidFill>
                    <a:schemeClr val="tx1"/>
                  </a:solidFill>
                </a:rPr>
                <a:t> of Dx</a:t>
              </a:r>
            </a:p>
          </p:txBody>
        </p:sp>
        <p:sp>
          <p:nvSpPr>
            <p:cNvPr id="16417" name="Line 82"/>
            <p:cNvSpPr>
              <a:spLocks noChangeShapeType="1"/>
            </p:cNvSpPr>
            <p:nvPr/>
          </p:nvSpPr>
          <p:spPr bwMode="auto">
            <a:xfrm>
              <a:off x="1928" y="2550"/>
              <a:ext cx="544" cy="0"/>
            </a:xfrm>
            <a:prstGeom prst="line">
              <a:avLst/>
            </a:prstGeom>
            <a:noFill/>
            <a:ln w="50800">
              <a:solidFill>
                <a:schemeClr val="tx1"/>
              </a:solidFill>
              <a:round/>
              <a:headEnd/>
              <a:tailEnd type="stealth" w="lg" len="lg"/>
            </a:ln>
          </p:spPr>
          <p:txBody>
            <a:bodyPr/>
            <a:lstStyle/>
            <a:p>
              <a:endParaRPr lang="en-US"/>
            </a:p>
          </p:txBody>
        </p:sp>
      </p:grpSp>
      <p:grpSp>
        <p:nvGrpSpPr>
          <p:cNvPr id="7" name="Group 90"/>
          <p:cNvGrpSpPr>
            <a:grpSpLocks/>
          </p:cNvGrpSpPr>
          <p:nvPr/>
        </p:nvGrpSpPr>
        <p:grpSpPr bwMode="auto">
          <a:xfrm>
            <a:off x="395288" y="2781300"/>
            <a:ext cx="3182937" cy="3095625"/>
            <a:chOff x="249" y="1752"/>
            <a:chExt cx="2005" cy="1950"/>
          </a:xfrm>
        </p:grpSpPr>
        <p:sp>
          <p:nvSpPr>
            <p:cNvPr id="16397" name="Text Box 3"/>
            <p:cNvSpPr txBox="1">
              <a:spLocks noChangeArrowheads="1"/>
            </p:cNvSpPr>
            <p:nvPr/>
          </p:nvSpPr>
          <p:spPr bwMode="auto">
            <a:xfrm>
              <a:off x="801" y="1752"/>
              <a:ext cx="809" cy="442"/>
            </a:xfrm>
            <a:prstGeom prst="rect">
              <a:avLst/>
            </a:prstGeom>
            <a:noFill/>
            <a:ln w="9525">
              <a:noFill/>
              <a:miter lim="800000"/>
              <a:headEnd/>
              <a:tailEnd/>
            </a:ln>
          </p:spPr>
          <p:txBody>
            <a:bodyPr wrap="none">
              <a:spAutoFit/>
            </a:bodyPr>
            <a:lstStyle/>
            <a:p>
              <a:pPr>
                <a:spcBef>
                  <a:spcPct val="0"/>
                </a:spcBef>
                <a:buFontTx/>
                <a:buNone/>
              </a:pPr>
              <a:r>
                <a:rPr lang="en-US" sz="2000">
                  <a:solidFill>
                    <a:srgbClr val="9900CC"/>
                  </a:solidFill>
                </a:rPr>
                <a:t>Induction</a:t>
              </a:r>
              <a:r>
                <a:rPr lang="en-US" sz="2000">
                  <a:solidFill>
                    <a:schemeClr val="tx1"/>
                  </a:solidFill>
                </a:rPr>
                <a:t> </a:t>
              </a:r>
            </a:p>
            <a:p>
              <a:pPr>
                <a:spcBef>
                  <a:spcPct val="0"/>
                </a:spcBef>
                <a:buFontTx/>
                <a:buNone/>
              </a:pPr>
              <a:r>
                <a:rPr lang="en-US" sz="2000">
                  <a:solidFill>
                    <a:srgbClr val="9900CC"/>
                  </a:solidFill>
                </a:rPr>
                <a:t>Period</a:t>
              </a:r>
              <a:endParaRPr lang="en-US" sz="2000">
                <a:solidFill>
                  <a:schemeClr val="tx1"/>
                </a:solidFill>
              </a:endParaRPr>
            </a:p>
          </p:txBody>
        </p:sp>
        <p:grpSp>
          <p:nvGrpSpPr>
            <p:cNvPr id="16398" name="Group 89"/>
            <p:cNvGrpSpPr>
              <a:grpSpLocks/>
            </p:cNvGrpSpPr>
            <p:nvPr/>
          </p:nvGrpSpPr>
          <p:grpSpPr bwMode="auto">
            <a:xfrm>
              <a:off x="249" y="1927"/>
              <a:ext cx="2005" cy="1775"/>
              <a:chOff x="249" y="1927"/>
              <a:chExt cx="2005" cy="1775"/>
            </a:xfrm>
          </p:grpSpPr>
          <p:sp>
            <p:nvSpPr>
              <p:cNvPr id="16399" name="Text Box 9"/>
              <p:cNvSpPr txBox="1">
                <a:spLocks noChangeArrowheads="1"/>
              </p:cNvSpPr>
              <p:nvPr/>
            </p:nvSpPr>
            <p:spPr bwMode="auto">
              <a:xfrm>
                <a:off x="1338" y="3099"/>
                <a:ext cx="916" cy="288"/>
              </a:xfrm>
              <a:prstGeom prst="rect">
                <a:avLst/>
              </a:prstGeom>
              <a:noFill/>
              <a:ln w="9525">
                <a:noFill/>
                <a:miter lim="800000"/>
                <a:headEnd/>
                <a:tailEnd/>
              </a:ln>
            </p:spPr>
            <p:txBody>
              <a:bodyPr wrap="none">
                <a:spAutoFit/>
              </a:bodyPr>
              <a:lstStyle/>
              <a:p>
                <a:pPr>
                  <a:spcBef>
                    <a:spcPct val="0"/>
                  </a:spcBef>
                  <a:buFontTx/>
                  <a:buNone/>
                </a:pPr>
                <a:r>
                  <a:rPr lang="en-US">
                    <a:solidFill>
                      <a:srgbClr val="FF5050"/>
                    </a:solidFill>
                    <a:latin typeface="Times New Roman" pitchFamily="18" charset="0"/>
                  </a:rPr>
                  <a:t>Promotors</a:t>
                </a:r>
              </a:p>
            </p:txBody>
          </p:sp>
          <p:sp>
            <p:nvSpPr>
              <p:cNvPr id="16400" name="Text Box 10"/>
              <p:cNvSpPr txBox="1">
                <a:spLocks noChangeArrowheads="1"/>
              </p:cNvSpPr>
              <p:nvPr/>
            </p:nvSpPr>
            <p:spPr bwMode="auto">
              <a:xfrm>
                <a:off x="385" y="3483"/>
                <a:ext cx="1648" cy="219"/>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b="1">
                    <a:solidFill>
                      <a:srgbClr val="FF3399"/>
                    </a:solidFill>
                    <a:latin typeface="Times New Roman" pitchFamily="18" charset="0"/>
                  </a:rPr>
                  <a:t>Component causes</a:t>
                </a:r>
                <a:endParaRPr lang="en-US" b="1">
                  <a:solidFill>
                    <a:schemeClr val="tx1"/>
                  </a:solidFill>
                  <a:latin typeface="Times New Roman" pitchFamily="18" charset="0"/>
                </a:endParaRPr>
              </a:p>
            </p:txBody>
          </p:sp>
          <p:sp>
            <p:nvSpPr>
              <p:cNvPr id="16401" name="Text Box 37"/>
              <p:cNvSpPr txBox="1">
                <a:spLocks noChangeArrowheads="1"/>
              </p:cNvSpPr>
              <p:nvPr/>
            </p:nvSpPr>
            <p:spPr bwMode="auto">
              <a:xfrm>
                <a:off x="1020" y="2405"/>
                <a:ext cx="228" cy="288"/>
              </a:xfrm>
              <a:prstGeom prst="rect">
                <a:avLst/>
              </a:prstGeom>
              <a:noFill/>
              <a:ln w="9525" algn="ctr">
                <a:noFill/>
                <a:miter lim="800000"/>
                <a:headEnd/>
                <a:tailEnd/>
              </a:ln>
            </p:spPr>
            <p:txBody>
              <a:bodyPr wrap="none">
                <a:spAutoFit/>
              </a:bodyPr>
              <a:lstStyle/>
              <a:p>
                <a:pPr>
                  <a:buFontTx/>
                  <a:buNone/>
                </a:pPr>
                <a:r>
                  <a:rPr lang="en-US">
                    <a:solidFill>
                      <a:schemeClr val="tx1"/>
                    </a:solidFill>
                  </a:rPr>
                  <a:t>+</a:t>
                </a:r>
              </a:p>
            </p:txBody>
          </p:sp>
          <p:grpSp>
            <p:nvGrpSpPr>
              <p:cNvPr id="16402" name="Group 88"/>
              <p:cNvGrpSpPr>
                <a:grpSpLocks/>
              </p:cNvGrpSpPr>
              <p:nvPr/>
            </p:nvGrpSpPr>
            <p:grpSpPr bwMode="auto">
              <a:xfrm>
                <a:off x="1631" y="1927"/>
                <a:ext cx="271" cy="1213"/>
                <a:chOff x="1631" y="1933"/>
                <a:chExt cx="271" cy="1213"/>
              </a:xfrm>
            </p:grpSpPr>
            <p:grpSp>
              <p:nvGrpSpPr>
                <p:cNvPr id="16406" name="Group 85"/>
                <p:cNvGrpSpPr>
                  <a:grpSpLocks/>
                </p:cNvGrpSpPr>
                <p:nvPr/>
              </p:nvGrpSpPr>
              <p:grpSpPr bwMode="auto">
                <a:xfrm>
                  <a:off x="1649" y="2087"/>
                  <a:ext cx="233" cy="905"/>
                  <a:chOff x="1649" y="2087"/>
                  <a:chExt cx="233" cy="905"/>
                </a:xfrm>
              </p:grpSpPr>
              <p:sp>
                <p:nvSpPr>
                  <p:cNvPr id="16413" name="Text Box 73"/>
                  <p:cNvSpPr txBox="1">
                    <a:spLocks noChangeArrowheads="1"/>
                  </p:cNvSpPr>
                  <p:nvPr/>
                </p:nvSpPr>
                <p:spPr bwMode="auto">
                  <a:xfrm>
                    <a:off x="1654" y="2087"/>
                    <a:ext cx="228" cy="288"/>
                  </a:xfrm>
                  <a:prstGeom prst="rect">
                    <a:avLst/>
                  </a:prstGeom>
                  <a:noFill/>
                  <a:ln w="9525" algn="ctr">
                    <a:noFill/>
                    <a:miter lim="800000"/>
                    <a:headEnd/>
                    <a:tailEnd/>
                  </a:ln>
                </p:spPr>
                <p:txBody>
                  <a:bodyPr wrap="none">
                    <a:spAutoFit/>
                  </a:bodyPr>
                  <a:lstStyle/>
                  <a:p>
                    <a:pPr>
                      <a:buFontTx/>
                      <a:buNone/>
                    </a:pPr>
                    <a:r>
                      <a:rPr lang="en-US">
                        <a:solidFill>
                          <a:schemeClr val="tx1"/>
                        </a:solidFill>
                      </a:rPr>
                      <a:t>+</a:t>
                    </a:r>
                  </a:p>
                </p:txBody>
              </p:sp>
              <p:sp>
                <p:nvSpPr>
                  <p:cNvPr id="16414" name="Text Box 74"/>
                  <p:cNvSpPr txBox="1">
                    <a:spLocks noChangeArrowheads="1"/>
                  </p:cNvSpPr>
                  <p:nvPr/>
                </p:nvSpPr>
                <p:spPr bwMode="auto">
                  <a:xfrm>
                    <a:off x="1649" y="2405"/>
                    <a:ext cx="228" cy="288"/>
                  </a:xfrm>
                  <a:prstGeom prst="rect">
                    <a:avLst/>
                  </a:prstGeom>
                  <a:noFill/>
                  <a:ln w="9525" algn="ctr">
                    <a:noFill/>
                    <a:miter lim="800000"/>
                    <a:headEnd/>
                    <a:tailEnd/>
                  </a:ln>
                </p:spPr>
                <p:txBody>
                  <a:bodyPr wrap="none">
                    <a:spAutoFit/>
                  </a:bodyPr>
                  <a:lstStyle/>
                  <a:p>
                    <a:pPr>
                      <a:buFontTx/>
                      <a:buNone/>
                    </a:pPr>
                    <a:r>
                      <a:rPr lang="en-US">
                        <a:solidFill>
                          <a:schemeClr val="tx1"/>
                        </a:solidFill>
                      </a:rPr>
                      <a:t>+</a:t>
                    </a:r>
                  </a:p>
                </p:txBody>
              </p:sp>
              <p:sp>
                <p:nvSpPr>
                  <p:cNvPr id="16415" name="Text Box 75"/>
                  <p:cNvSpPr txBox="1">
                    <a:spLocks noChangeArrowheads="1"/>
                  </p:cNvSpPr>
                  <p:nvPr/>
                </p:nvSpPr>
                <p:spPr bwMode="auto">
                  <a:xfrm>
                    <a:off x="1654" y="2704"/>
                    <a:ext cx="228" cy="288"/>
                  </a:xfrm>
                  <a:prstGeom prst="rect">
                    <a:avLst/>
                  </a:prstGeom>
                  <a:noFill/>
                  <a:ln w="9525" algn="ctr">
                    <a:noFill/>
                    <a:miter lim="800000"/>
                    <a:headEnd/>
                    <a:tailEnd/>
                  </a:ln>
                </p:spPr>
                <p:txBody>
                  <a:bodyPr wrap="none">
                    <a:spAutoFit/>
                  </a:bodyPr>
                  <a:lstStyle/>
                  <a:p>
                    <a:pPr>
                      <a:buFontTx/>
                      <a:buNone/>
                    </a:pPr>
                    <a:r>
                      <a:rPr lang="en-US">
                        <a:solidFill>
                          <a:schemeClr val="tx1"/>
                        </a:solidFill>
                      </a:rPr>
                      <a:t>+</a:t>
                    </a:r>
                  </a:p>
                </p:txBody>
              </p:sp>
            </p:grpSp>
            <p:grpSp>
              <p:nvGrpSpPr>
                <p:cNvPr id="16407" name="Group 87"/>
                <p:cNvGrpSpPr>
                  <a:grpSpLocks/>
                </p:cNvGrpSpPr>
                <p:nvPr/>
              </p:nvGrpSpPr>
              <p:grpSpPr bwMode="auto">
                <a:xfrm>
                  <a:off x="1631" y="1933"/>
                  <a:ext cx="271" cy="1213"/>
                  <a:chOff x="1631" y="1933"/>
                  <a:chExt cx="271" cy="1213"/>
                </a:xfrm>
              </p:grpSpPr>
              <p:sp>
                <p:nvSpPr>
                  <p:cNvPr id="16408" name="Text Box 71"/>
                  <p:cNvSpPr txBox="1">
                    <a:spLocks noChangeArrowheads="1"/>
                  </p:cNvSpPr>
                  <p:nvPr/>
                </p:nvSpPr>
                <p:spPr bwMode="auto">
                  <a:xfrm>
                    <a:off x="1640" y="2568"/>
                    <a:ext cx="233"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F</a:t>
                    </a:r>
                    <a:endParaRPr lang="en-US">
                      <a:solidFill>
                        <a:schemeClr val="accent2"/>
                      </a:solidFill>
                    </a:endParaRPr>
                  </a:p>
                </p:txBody>
              </p:sp>
              <p:grpSp>
                <p:nvGrpSpPr>
                  <p:cNvPr id="16409" name="Group 86"/>
                  <p:cNvGrpSpPr>
                    <a:grpSpLocks/>
                  </p:cNvGrpSpPr>
                  <p:nvPr/>
                </p:nvGrpSpPr>
                <p:grpSpPr bwMode="auto">
                  <a:xfrm>
                    <a:off x="1631" y="1933"/>
                    <a:ext cx="271" cy="1213"/>
                    <a:chOff x="1631" y="1933"/>
                    <a:chExt cx="271" cy="1213"/>
                  </a:xfrm>
                </p:grpSpPr>
                <p:sp>
                  <p:nvSpPr>
                    <p:cNvPr id="16410" name="Text Box 69"/>
                    <p:cNvSpPr txBox="1">
                      <a:spLocks noChangeArrowheads="1"/>
                    </p:cNvSpPr>
                    <p:nvPr/>
                  </p:nvSpPr>
                  <p:spPr bwMode="auto">
                    <a:xfrm>
                      <a:off x="1640" y="1933"/>
                      <a:ext cx="25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D</a:t>
                      </a:r>
                      <a:endParaRPr lang="en-US">
                        <a:solidFill>
                          <a:schemeClr val="accent2"/>
                        </a:solidFill>
                      </a:endParaRPr>
                    </a:p>
                  </p:txBody>
                </p:sp>
                <p:sp>
                  <p:nvSpPr>
                    <p:cNvPr id="16411" name="Text Box 70"/>
                    <p:cNvSpPr txBox="1">
                      <a:spLocks noChangeArrowheads="1"/>
                    </p:cNvSpPr>
                    <p:nvPr/>
                  </p:nvSpPr>
                  <p:spPr bwMode="auto">
                    <a:xfrm>
                      <a:off x="1631" y="2250"/>
                      <a:ext cx="244"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E</a:t>
                      </a:r>
                      <a:endParaRPr lang="en-US">
                        <a:solidFill>
                          <a:schemeClr val="accent2"/>
                        </a:solidFill>
                      </a:endParaRPr>
                    </a:p>
                  </p:txBody>
                </p:sp>
                <p:sp>
                  <p:nvSpPr>
                    <p:cNvPr id="16412" name="Text Box 76"/>
                    <p:cNvSpPr txBox="1">
                      <a:spLocks noChangeArrowheads="1"/>
                    </p:cNvSpPr>
                    <p:nvPr/>
                  </p:nvSpPr>
                  <p:spPr bwMode="auto">
                    <a:xfrm>
                      <a:off x="1637" y="2858"/>
                      <a:ext cx="26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G</a:t>
                      </a:r>
                      <a:endParaRPr lang="en-US">
                        <a:solidFill>
                          <a:schemeClr val="accent2"/>
                        </a:solidFill>
                      </a:endParaRPr>
                    </a:p>
                  </p:txBody>
                </p:sp>
              </p:grpSp>
            </p:grpSp>
          </p:grpSp>
          <p:sp>
            <p:nvSpPr>
              <p:cNvPr id="16403" name="Line 79"/>
              <p:cNvSpPr>
                <a:spLocks noChangeShapeType="1"/>
              </p:cNvSpPr>
              <p:nvPr/>
            </p:nvSpPr>
            <p:spPr bwMode="auto">
              <a:xfrm>
                <a:off x="703" y="2541"/>
                <a:ext cx="272" cy="0"/>
              </a:xfrm>
              <a:prstGeom prst="line">
                <a:avLst/>
              </a:prstGeom>
              <a:noFill/>
              <a:ln w="50800">
                <a:solidFill>
                  <a:schemeClr val="tx1"/>
                </a:solidFill>
                <a:round/>
                <a:headEnd/>
                <a:tailEnd type="stealth" w="lg" len="lg"/>
              </a:ln>
            </p:spPr>
            <p:txBody>
              <a:bodyPr/>
              <a:lstStyle/>
              <a:p>
                <a:endParaRPr lang="en-US"/>
              </a:p>
            </p:txBody>
          </p:sp>
          <p:sp>
            <p:nvSpPr>
              <p:cNvPr id="16404" name="Line 80"/>
              <p:cNvSpPr>
                <a:spLocks noChangeShapeType="1"/>
              </p:cNvSpPr>
              <p:nvPr/>
            </p:nvSpPr>
            <p:spPr bwMode="auto">
              <a:xfrm>
                <a:off x="1293" y="2550"/>
                <a:ext cx="272" cy="0"/>
              </a:xfrm>
              <a:prstGeom prst="line">
                <a:avLst/>
              </a:prstGeom>
              <a:noFill/>
              <a:ln w="50800">
                <a:solidFill>
                  <a:schemeClr val="tx1"/>
                </a:solidFill>
                <a:round/>
                <a:headEnd/>
                <a:tailEnd type="stealth" w="lg" len="lg"/>
              </a:ln>
            </p:spPr>
            <p:txBody>
              <a:bodyPr/>
              <a:lstStyle/>
              <a:p>
                <a:endParaRPr lang="en-US"/>
              </a:p>
            </p:txBody>
          </p:sp>
          <p:sp>
            <p:nvSpPr>
              <p:cNvPr id="16405" name="Line 83"/>
              <p:cNvSpPr>
                <a:spLocks noChangeShapeType="1"/>
              </p:cNvSpPr>
              <p:nvPr/>
            </p:nvSpPr>
            <p:spPr bwMode="auto">
              <a:xfrm>
                <a:off x="249" y="3430"/>
                <a:ext cx="1951" cy="0"/>
              </a:xfrm>
              <a:prstGeom prst="line">
                <a:avLst/>
              </a:prstGeom>
              <a:noFill/>
              <a:ln w="50800">
                <a:solidFill>
                  <a:schemeClr val="tx1"/>
                </a:solidFill>
                <a:round/>
                <a:headEnd/>
                <a:tailEnd/>
              </a:ln>
            </p:spPr>
            <p:txBody>
              <a:bodyPr/>
              <a:lstStyle/>
              <a:p>
                <a:endParaRPr lang="en-US"/>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36"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6387"/>
                                        </p:tgtEl>
                                        <p:attrNameLst>
                                          <p:attrName>style.visibility</p:attrName>
                                        </p:attrNameLst>
                                      </p:cBhvr>
                                      <p:to>
                                        <p:strVal val="visible"/>
                                      </p:to>
                                    </p:set>
                                    <p:animEffect transition="in" filter="fade">
                                      <p:cBhvr>
                                        <p:cTn id="9" dur="3000"/>
                                        <p:tgtEl>
                                          <p:spTgt spid="16387"/>
                                        </p:tgtEl>
                                      </p:cBhvr>
                                    </p:animEffect>
                                  </p:childTnLst>
                                </p:cTn>
                              </p:par>
                              <p:par>
                                <p:cTn id="10" presetID="10" presetClass="entr" presetSubtype="0" fill="hold" nodeType="withEffect">
                                  <p:stCondLst>
                                    <p:cond delay="80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3000"/>
                                        <p:tgtEl>
                                          <p:spTgt spid="44"/>
                                        </p:tgtEl>
                                      </p:cBhvr>
                                    </p:animEffect>
                                  </p:childTnLst>
                                </p:cTn>
                              </p:par>
                              <p:par>
                                <p:cTn id="13" presetID="10" presetClass="entr" presetSubtype="0" fill="hold" nodeType="withEffect">
                                  <p:stCondLst>
                                    <p:cond delay="30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par>
                                <p:cTn id="16" presetID="10" presetClass="entr" presetSubtype="0" fill="hold" nodeType="withEffect">
                                  <p:stCondLst>
                                    <p:cond delay="50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par>
                                <p:cTn id="19" presetID="10" presetClass="entr" presetSubtype="0" fill="hold" nodeType="withEffect">
                                  <p:stCondLst>
                                    <p:cond delay="60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4"/>
                </p:tgtEl>
              </p:cMediaNode>
            </p:audio>
          </p:childTnLst>
        </p:cTn>
      </p:par>
    </p:tnLst>
    <p:bldLst>
      <p:bldP spid="1638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6210" name="Rectangle 2"/>
          <p:cNvSpPr>
            <a:spLocks noGrp="1" noChangeArrowheads="1"/>
          </p:cNvSpPr>
          <p:nvPr>
            <p:ph type="title" idx="4294967295"/>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Causal Pathway</a:t>
            </a:r>
          </a:p>
        </p:txBody>
      </p:sp>
      <p:sp>
        <p:nvSpPr>
          <p:cNvPr id="17412" name="Text Box 4"/>
          <p:cNvSpPr txBox="1">
            <a:spLocks noChangeArrowheads="1"/>
          </p:cNvSpPr>
          <p:nvPr/>
        </p:nvSpPr>
        <p:spPr bwMode="auto">
          <a:xfrm>
            <a:off x="363538" y="1557338"/>
            <a:ext cx="6378669" cy="523220"/>
          </a:xfrm>
          <a:prstGeom prst="rect">
            <a:avLst/>
          </a:prstGeom>
          <a:noFill/>
          <a:ln w="9525">
            <a:noFill/>
            <a:miter lim="800000"/>
            <a:headEnd/>
            <a:tailEnd/>
          </a:ln>
        </p:spPr>
        <p:txBody>
          <a:bodyPr wrap="none">
            <a:spAutoFit/>
          </a:bodyPr>
          <a:lstStyle/>
          <a:p>
            <a:pPr marL="457200" indent="-457200">
              <a:spcBef>
                <a:spcPct val="0"/>
              </a:spcBef>
              <a:buFontTx/>
              <a:buAutoNum type="arabicPeriod" startAt="2"/>
            </a:pPr>
            <a:r>
              <a:rPr lang="en-US" sz="2800" b="1" dirty="0">
                <a:solidFill>
                  <a:schemeClr val="tx1"/>
                </a:solidFill>
              </a:rPr>
              <a:t>Indirect causes</a:t>
            </a:r>
            <a:r>
              <a:rPr lang="en-US" sz="2800" b="1" dirty="0" smtClean="0">
                <a:solidFill>
                  <a:schemeClr val="tx1"/>
                </a:solidFill>
              </a:rPr>
              <a:t>:</a:t>
            </a:r>
            <a:r>
              <a:rPr lang="en-US" dirty="0" smtClean="0">
                <a:solidFill>
                  <a:schemeClr val="tx1"/>
                </a:solidFill>
              </a:rPr>
              <a:t> Intermediate step(s).</a:t>
            </a:r>
            <a:endParaRPr lang="en-US" sz="2800" dirty="0">
              <a:solidFill>
                <a:srgbClr val="FF3399"/>
              </a:solidFill>
            </a:endParaRPr>
          </a:p>
        </p:txBody>
      </p:sp>
      <p:sp>
        <p:nvSpPr>
          <p:cNvPr id="17413" name="Line 5"/>
          <p:cNvSpPr>
            <a:spLocks noChangeShapeType="1"/>
          </p:cNvSpPr>
          <p:nvPr/>
        </p:nvSpPr>
        <p:spPr bwMode="auto">
          <a:xfrm flipV="1">
            <a:off x="0" y="5638800"/>
            <a:ext cx="1143000" cy="76200"/>
          </a:xfrm>
          <a:prstGeom prst="line">
            <a:avLst/>
          </a:prstGeom>
          <a:noFill/>
          <a:ln w="9525">
            <a:noFill/>
            <a:round/>
            <a:headEnd/>
            <a:tailEnd/>
          </a:ln>
        </p:spPr>
        <p:txBody>
          <a:bodyPr wrap="none" anchor="ctr">
            <a:spAutoFit/>
          </a:bodyPr>
          <a:lstStyle/>
          <a:p>
            <a:endParaRPr lang="en-US"/>
          </a:p>
        </p:txBody>
      </p:sp>
      <p:sp>
        <p:nvSpPr>
          <p:cNvPr id="17414" name="Text Box 6"/>
          <p:cNvSpPr txBox="1">
            <a:spLocks noChangeArrowheads="1"/>
          </p:cNvSpPr>
          <p:nvPr/>
        </p:nvSpPr>
        <p:spPr bwMode="auto">
          <a:xfrm>
            <a:off x="265113" y="4919663"/>
            <a:ext cx="1282700" cy="457200"/>
          </a:xfrm>
          <a:prstGeom prst="rect">
            <a:avLst/>
          </a:prstGeom>
          <a:noFill/>
          <a:ln w="9525">
            <a:noFill/>
            <a:miter lim="800000"/>
            <a:headEnd/>
            <a:tailEnd/>
          </a:ln>
        </p:spPr>
        <p:txBody>
          <a:bodyPr wrap="none">
            <a:spAutoFit/>
          </a:bodyPr>
          <a:lstStyle/>
          <a:p>
            <a:pPr>
              <a:spcBef>
                <a:spcPct val="0"/>
              </a:spcBef>
              <a:buFontTx/>
              <a:buNone/>
            </a:pPr>
            <a:r>
              <a:rPr lang="en-US">
                <a:solidFill>
                  <a:srgbClr val="FF33CC"/>
                </a:solidFill>
                <a:latin typeface="Times New Roman" pitchFamily="18" charset="0"/>
              </a:rPr>
              <a:t>Initiators</a:t>
            </a:r>
          </a:p>
        </p:txBody>
      </p:sp>
      <p:sp>
        <p:nvSpPr>
          <p:cNvPr id="17415" name="Text Box 7"/>
          <p:cNvSpPr txBox="1">
            <a:spLocks noChangeArrowheads="1"/>
          </p:cNvSpPr>
          <p:nvPr/>
        </p:nvSpPr>
        <p:spPr bwMode="auto">
          <a:xfrm>
            <a:off x="2124075" y="4919663"/>
            <a:ext cx="1454150" cy="457200"/>
          </a:xfrm>
          <a:prstGeom prst="rect">
            <a:avLst/>
          </a:prstGeom>
          <a:noFill/>
          <a:ln w="9525">
            <a:noFill/>
            <a:miter lim="800000"/>
            <a:headEnd/>
            <a:tailEnd/>
          </a:ln>
        </p:spPr>
        <p:txBody>
          <a:bodyPr wrap="none">
            <a:spAutoFit/>
          </a:bodyPr>
          <a:lstStyle/>
          <a:p>
            <a:pPr>
              <a:spcBef>
                <a:spcPct val="0"/>
              </a:spcBef>
              <a:buFontTx/>
              <a:buNone/>
            </a:pPr>
            <a:r>
              <a:rPr lang="en-US">
                <a:solidFill>
                  <a:srgbClr val="FF5050"/>
                </a:solidFill>
                <a:latin typeface="Times New Roman" pitchFamily="18" charset="0"/>
              </a:rPr>
              <a:t>Promotors</a:t>
            </a:r>
          </a:p>
        </p:txBody>
      </p:sp>
      <p:sp>
        <p:nvSpPr>
          <p:cNvPr id="17416" name="Text Box 8"/>
          <p:cNvSpPr txBox="1">
            <a:spLocks noChangeArrowheads="1"/>
          </p:cNvSpPr>
          <p:nvPr/>
        </p:nvSpPr>
        <p:spPr bwMode="auto">
          <a:xfrm>
            <a:off x="611188" y="5529263"/>
            <a:ext cx="2616200" cy="347662"/>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b="1">
                <a:solidFill>
                  <a:srgbClr val="FF3399"/>
                </a:solidFill>
                <a:latin typeface="Times New Roman" pitchFamily="18" charset="0"/>
              </a:rPr>
              <a:t>Component causes</a:t>
            </a:r>
            <a:endParaRPr lang="en-US" b="1">
              <a:solidFill>
                <a:schemeClr val="tx1"/>
              </a:solidFill>
              <a:latin typeface="Times New Roman" pitchFamily="18" charset="0"/>
            </a:endParaRPr>
          </a:p>
        </p:txBody>
      </p:sp>
      <p:sp>
        <p:nvSpPr>
          <p:cNvPr id="17417" name="Text Box 9"/>
          <p:cNvSpPr txBox="1">
            <a:spLocks noChangeArrowheads="1"/>
          </p:cNvSpPr>
          <p:nvPr/>
        </p:nvSpPr>
        <p:spPr bwMode="auto">
          <a:xfrm>
            <a:off x="519113" y="1287463"/>
            <a:ext cx="290512" cy="457200"/>
          </a:xfrm>
          <a:prstGeom prst="rect">
            <a:avLst/>
          </a:prstGeom>
          <a:noFill/>
          <a:ln w="9525" algn="ctr">
            <a:noFill/>
            <a:miter lim="800000"/>
            <a:headEnd/>
            <a:tailEnd/>
          </a:ln>
        </p:spPr>
        <p:txBody>
          <a:bodyPr wrap="none">
            <a:spAutoFit/>
          </a:bodyPr>
          <a:lstStyle/>
          <a:p>
            <a:endParaRPr lang="en-US"/>
          </a:p>
        </p:txBody>
      </p:sp>
      <p:sp>
        <p:nvSpPr>
          <p:cNvPr id="17418" name="Text Box 10"/>
          <p:cNvSpPr txBox="1">
            <a:spLocks noChangeArrowheads="1"/>
          </p:cNvSpPr>
          <p:nvPr/>
        </p:nvSpPr>
        <p:spPr bwMode="auto">
          <a:xfrm>
            <a:off x="950913" y="1358900"/>
            <a:ext cx="290512" cy="457200"/>
          </a:xfrm>
          <a:prstGeom prst="rect">
            <a:avLst/>
          </a:prstGeom>
          <a:noFill/>
          <a:ln w="9525" algn="ctr">
            <a:noFill/>
            <a:miter lim="800000"/>
            <a:headEnd/>
            <a:tailEnd/>
          </a:ln>
        </p:spPr>
        <p:txBody>
          <a:bodyPr wrap="none">
            <a:spAutoFit/>
          </a:bodyPr>
          <a:lstStyle/>
          <a:p>
            <a:endParaRPr lang="en-US"/>
          </a:p>
        </p:txBody>
      </p:sp>
      <p:sp>
        <p:nvSpPr>
          <p:cNvPr id="17419" name="Text Box 11"/>
          <p:cNvSpPr txBox="1">
            <a:spLocks noChangeArrowheads="1"/>
          </p:cNvSpPr>
          <p:nvPr/>
        </p:nvSpPr>
        <p:spPr bwMode="auto">
          <a:xfrm>
            <a:off x="519113" y="1052513"/>
            <a:ext cx="7529512" cy="457200"/>
          </a:xfrm>
          <a:prstGeom prst="rect">
            <a:avLst/>
          </a:prstGeom>
          <a:noFill/>
          <a:ln w="9525" algn="ctr">
            <a:noFill/>
            <a:miter lim="800000"/>
            <a:headEnd/>
            <a:tailEnd/>
          </a:ln>
        </p:spPr>
        <p:txBody>
          <a:bodyPr wrap="none">
            <a:spAutoFit/>
          </a:bodyPr>
          <a:lstStyle/>
          <a:p>
            <a:pPr>
              <a:buFontTx/>
              <a:buNone/>
            </a:pPr>
            <a:r>
              <a:rPr lang="en-US">
                <a:solidFill>
                  <a:schemeClr val="tx1"/>
                </a:solidFill>
              </a:rPr>
              <a:t>A, B, C…= Factors initiating or promoting disease (Dx)</a:t>
            </a:r>
          </a:p>
        </p:txBody>
      </p:sp>
      <p:sp>
        <p:nvSpPr>
          <p:cNvPr id="17420" name="Line 12"/>
          <p:cNvSpPr>
            <a:spLocks noChangeShapeType="1"/>
          </p:cNvSpPr>
          <p:nvPr/>
        </p:nvSpPr>
        <p:spPr bwMode="auto">
          <a:xfrm>
            <a:off x="5219700" y="2708275"/>
            <a:ext cx="1584325" cy="0"/>
          </a:xfrm>
          <a:prstGeom prst="line">
            <a:avLst/>
          </a:prstGeom>
          <a:noFill/>
          <a:ln w="9525">
            <a:noFill/>
            <a:round/>
            <a:headEnd/>
            <a:tailEnd type="triangle" w="med" len="med"/>
          </a:ln>
        </p:spPr>
        <p:txBody>
          <a:bodyPr/>
          <a:lstStyle/>
          <a:p>
            <a:endParaRPr lang="en-US"/>
          </a:p>
        </p:txBody>
      </p:sp>
      <p:grpSp>
        <p:nvGrpSpPr>
          <p:cNvPr id="7" name="Group 6"/>
          <p:cNvGrpSpPr/>
          <p:nvPr/>
        </p:nvGrpSpPr>
        <p:grpSpPr>
          <a:xfrm>
            <a:off x="669925" y="2781300"/>
            <a:ext cx="1885950" cy="1943100"/>
            <a:chOff x="669925" y="2781300"/>
            <a:chExt cx="1885950" cy="1943100"/>
          </a:xfrm>
        </p:grpSpPr>
        <p:sp>
          <p:nvSpPr>
            <p:cNvPr id="1246211" name="Text Box 3"/>
            <p:cNvSpPr txBox="1">
              <a:spLocks noChangeArrowheads="1"/>
            </p:cNvSpPr>
            <p:nvPr/>
          </p:nvSpPr>
          <p:spPr bwMode="auto">
            <a:xfrm>
              <a:off x="1271588" y="2781300"/>
              <a:ext cx="1284287" cy="701675"/>
            </a:xfrm>
            <a:prstGeom prst="rect">
              <a:avLst/>
            </a:prstGeom>
            <a:noFill/>
            <a:ln w="9525">
              <a:noFill/>
              <a:miter lim="800000"/>
              <a:headEnd/>
              <a:tailEnd/>
            </a:ln>
          </p:spPr>
          <p:txBody>
            <a:bodyPr wrap="none">
              <a:spAutoFit/>
            </a:bodyPr>
            <a:lstStyle/>
            <a:p>
              <a:pPr>
                <a:spcBef>
                  <a:spcPct val="0"/>
                </a:spcBef>
                <a:buFontTx/>
                <a:buNone/>
              </a:pPr>
              <a:r>
                <a:rPr lang="en-US" sz="2000" dirty="0">
                  <a:solidFill>
                    <a:srgbClr val="9900CC"/>
                  </a:solidFill>
                </a:rPr>
                <a:t>Induction</a:t>
              </a:r>
              <a:r>
                <a:rPr lang="en-US" sz="2000" dirty="0">
                  <a:solidFill>
                    <a:schemeClr val="tx1"/>
                  </a:solidFill>
                </a:rPr>
                <a:t> </a:t>
              </a:r>
            </a:p>
            <a:p>
              <a:pPr>
                <a:spcBef>
                  <a:spcPct val="0"/>
                </a:spcBef>
                <a:buFontTx/>
                <a:buNone/>
              </a:pPr>
              <a:r>
                <a:rPr lang="en-US" sz="2000" dirty="0">
                  <a:solidFill>
                    <a:srgbClr val="9900CC"/>
                  </a:solidFill>
                </a:rPr>
                <a:t>Period</a:t>
              </a:r>
              <a:endParaRPr lang="en-US" sz="2000" dirty="0">
                <a:solidFill>
                  <a:schemeClr val="tx1"/>
                </a:solidFill>
              </a:endParaRPr>
            </a:p>
          </p:txBody>
        </p:sp>
        <p:grpSp>
          <p:nvGrpSpPr>
            <p:cNvPr id="6" name="Group 5"/>
            <p:cNvGrpSpPr/>
            <p:nvPr/>
          </p:nvGrpSpPr>
          <p:grpSpPr>
            <a:xfrm>
              <a:off x="669925" y="3330575"/>
              <a:ext cx="419100" cy="1393825"/>
              <a:chOff x="669925" y="3330575"/>
              <a:chExt cx="419100" cy="1393825"/>
            </a:xfrm>
          </p:grpSpPr>
          <p:sp>
            <p:nvSpPr>
              <p:cNvPr id="17422" name="Text Box 20"/>
              <p:cNvSpPr txBox="1">
                <a:spLocks noChangeArrowheads="1"/>
              </p:cNvSpPr>
              <p:nvPr/>
            </p:nvSpPr>
            <p:spPr bwMode="auto">
              <a:xfrm>
                <a:off x="684213" y="3795713"/>
                <a:ext cx="404812" cy="457200"/>
              </a:xfrm>
              <a:prstGeom prst="rect">
                <a:avLst/>
              </a:prstGeom>
              <a:noFill/>
              <a:ln w="9525">
                <a:noFill/>
                <a:miter lim="800000"/>
                <a:headEnd/>
                <a:tailEnd/>
              </a:ln>
            </p:spPr>
            <p:txBody>
              <a:bodyPr wrap="none">
                <a:spAutoFit/>
              </a:bodyPr>
              <a:lstStyle/>
              <a:p>
                <a:pPr>
                  <a:spcBef>
                    <a:spcPct val="0"/>
                  </a:spcBef>
                  <a:buFontTx/>
                  <a:buNone/>
                </a:pPr>
                <a:r>
                  <a:rPr lang="en-US" b="1" dirty="0">
                    <a:solidFill>
                      <a:schemeClr val="accent2"/>
                    </a:solidFill>
                  </a:rPr>
                  <a:t>B</a:t>
                </a:r>
                <a:endParaRPr lang="en-US" b="1" dirty="0">
                  <a:solidFill>
                    <a:schemeClr val="tx1"/>
                  </a:solidFill>
                </a:endParaRPr>
              </a:p>
            </p:txBody>
          </p:sp>
          <p:grpSp>
            <p:nvGrpSpPr>
              <p:cNvPr id="5" name="Group 4"/>
              <p:cNvGrpSpPr/>
              <p:nvPr/>
            </p:nvGrpSpPr>
            <p:grpSpPr>
              <a:xfrm>
                <a:off x="669925" y="3330575"/>
                <a:ext cx="419100" cy="1393825"/>
                <a:chOff x="669925" y="3330575"/>
                <a:chExt cx="419100" cy="1393825"/>
              </a:xfrm>
            </p:grpSpPr>
            <p:sp>
              <p:nvSpPr>
                <p:cNvPr id="17421" name="Text Box 19"/>
                <p:cNvSpPr txBox="1">
                  <a:spLocks noChangeArrowheads="1"/>
                </p:cNvSpPr>
                <p:nvPr/>
              </p:nvSpPr>
              <p:spPr bwMode="auto">
                <a:xfrm>
                  <a:off x="684213" y="3330575"/>
                  <a:ext cx="404812" cy="457200"/>
                </a:xfrm>
                <a:prstGeom prst="rect">
                  <a:avLst/>
                </a:prstGeom>
                <a:noFill/>
                <a:ln w="9525">
                  <a:noFill/>
                  <a:miter lim="800000"/>
                  <a:headEnd/>
                  <a:tailEnd/>
                </a:ln>
              </p:spPr>
              <p:txBody>
                <a:bodyPr wrap="none">
                  <a:spAutoFit/>
                </a:bodyPr>
                <a:lstStyle/>
                <a:p>
                  <a:pPr>
                    <a:spcBef>
                      <a:spcPct val="0"/>
                    </a:spcBef>
                    <a:buFontTx/>
                    <a:buNone/>
                  </a:pPr>
                  <a:r>
                    <a:rPr lang="en-US" b="1" dirty="0">
                      <a:solidFill>
                        <a:schemeClr val="accent2"/>
                      </a:solidFill>
                    </a:rPr>
                    <a:t>A</a:t>
                  </a:r>
                  <a:endParaRPr lang="en-US" b="1" dirty="0">
                    <a:solidFill>
                      <a:schemeClr val="tx1"/>
                    </a:solidFill>
                  </a:endParaRPr>
                </a:p>
              </p:txBody>
            </p:sp>
            <p:sp>
              <p:nvSpPr>
                <p:cNvPr id="17423" name="Text Box 21"/>
                <p:cNvSpPr txBox="1">
                  <a:spLocks noChangeArrowheads="1"/>
                </p:cNvSpPr>
                <p:nvPr/>
              </p:nvSpPr>
              <p:spPr bwMode="auto">
                <a:xfrm>
                  <a:off x="684213" y="4267200"/>
                  <a:ext cx="404812" cy="457200"/>
                </a:xfrm>
                <a:prstGeom prst="rect">
                  <a:avLst/>
                </a:prstGeom>
                <a:noFill/>
                <a:ln w="9525">
                  <a:noFill/>
                  <a:miter lim="800000"/>
                  <a:headEnd/>
                  <a:tailEnd/>
                </a:ln>
              </p:spPr>
              <p:txBody>
                <a:bodyPr wrap="none">
                  <a:spAutoFit/>
                </a:bodyPr>
                <a:lstStyle/>
                <a:p>
                  <a:pPr>
                    <a:spcBef>
                      <a:spcPct val="0"/>
                    </a:spcBef>
                    <a:buFontTx/>
                    <a:buNone/>
                  </a:pPr>
                  <a:r>
                    <a:rPr lang="en-US" b="1" dirty="0">
                      <a:solidFill>
                        <a:schemeClr val="accent2"/>
                      </a:solidFill>
                    </a:rPr>
                    <a:t>C</a:t>
                  </a:r>
                  <a:endParaRPr lang="en-US" b="1" dirty="0">
                    <a:solidFill>
                      <a:schemeClr val="tx1"/>
                    </a:solidFill>
                  </a:endParaRPr>
                </a:p>
              </p:txBody>
            </p:sp>
            <p:sp>
              <p:nvSpPr>
                <p:cNvPr id="17424" name="Text Box 23"/>
                <p:cNvSpPr txBox="1">
                  <a:spLocks noChangeArrowheads="1"/>
                </p:cNvSpPr>
                <p:nvPr/>
              </p:nvSpPr>
              <p:spPr bwMode="auto">
                <a:xfrm>
                  <a:off x="669925" y="3584575"/>
                  <a:ext cx="409575" cy="396875"/>
                </a:xfrm>
                <a:prstGeom prst="rect">
                  <a:avLst/>
                </a:prstGeom>
                <a:noFill/>
                <a:ln w="9525" algn="ctr">
                  <a:noFill/>
                  <a:miter lim="800000"/>
                  <a:headEnd/>
                  <a:tailEnd/>
                </a:ln>
              </p:spPr>
              <p:txBody>
                <a:bodyPr wrap="none">
                  <a:spAutoFit/>
                </a:bodyPr>
                <a:lstStyle/>
                <a:p>
                  <a:pPr>
                    <a:buFontTx/>
                    <a:buNone/>
                  </a:pPr>
                  <a:r>
                    <a:rPr lang="en-US" sz="2000" dirty="0">
                      <a:solidFill>
                        <a:schemeClr val="tx1"/>
                      </a:solidFill>
                    </a:rPr>
                    <a:t>or</a:t>
                  </a:r>
                </a:p>
              </p:txBody>
            </p:sp>
            <p:sp>
              <p:nvSpPr>
                <p:cNvPr id="17425" name="Text Box 24"/>
                <p:cNvSpPr txBox="1">
                  <a:spLocks noChangeArrowheads="1"/>
                </p:cNvSpPr>
                <p:nvPr/>
              </p:nvSpPr>
              <p:spPr bwMode="auto">
                <a:xfrm>
                  <a:off x="671513" y="4044950"/>
                  <a:ext cx="409575" cy="396875"/>
                </a:xfrm>
                <a:prstGeom prst="rect">
                  <a:avLst/>
                </a:prstGeom>
                <a:noFill/>
                <a:ln w="9525" algn="ctr">
                  <a:noFill/>
                  <a:miter lim="800000"/>
                  <a:headEnd/>
                  <a:tailEnd/>
                </a:ln>
              </p:spPr>
              <p:txBody>
                <a:bodyPr wrap="none">
                  <a:spAutoFit/>
                </a:bodyPr>
                <a:lstStyle/>
                <a:p>
                  <a:pPr>
                    <a:buFontTx/>
                    <a:buNone/>
                  </a:pPr>
                  <a:r>
                    <a:rPr lang="en-US" sz="2000">
                      <a:solidFill>
                        <a:schemeClr val="tx1"/>
                      </a:solidFill>
                    </a:rPr>
                    <a:t>or</a:t>
                  </a:r>
                </a:p>
              </p:txBody>
            </p:sp>
          </p:grpSp>
        </p:grpSp>
        <p:sp>
          <p:nvSpPr>
            <p:cNvPr id="17426" name="Text Box 25"/>
            <p:cNvSpPr txBox="1">
              <a:spLocks noChangeArrowheads="1"/>
            </p:cNvSpPr>
            <p:nvPr/>
          </p:nvSpPr>
          <p:spPr bwMode="auto">
            <a:xfrm>
              <a:off x="1619250" y="3817938"/>
              <a:ext cx="361950" cy="457200"/>
            </a:xfrm>
            <a:prstGeom prst="rect">
              <a:avLst/>
            </a:prstGeom>
            <a:noFill/>
            <a:ln w="9525" algn="ctr">
              <a:noFill/>
              <a:miter lim="800000"/>
              <a:headEnd/>
              <a:tailEnd/>
            </a:ln>
          </p:spPr>
          <p:txBody>
            <a:bodyPr wrap="none">
              <a:spAutoFit/>
            </a:bodyPr>
            <a:lstStyle/>
            <a:p>
              <a:pPr>
                <a:buFontTx/>
                <a:buNone/>
              </a:pPr>
              <a:r>
                <a:rPr lang="en-US">
                  <a:solidFill>
                    <a:schemeClr val="tx1"/>
                  </a:solidFill>
                </a:rPr>
                <a:t>+</a:t>
              </a:r>
            </a:p>
          </p:txBody>
        </p:sp>
        <p:sp>
          <p:nvSpPr>
            <p:cNvPr id="17427" name="Line 33"/>
            <p:cNvSpPr>
              <a:spLocks noChangeShapeType="1"/>
            </p:cNvSpPr>
            <p:nvPr/>
          </p:nvSpPr>
          <p:spPr bwMode="auto">
            <a:xfrm>
              <a:off x="1116013" y="4033838"/>
              <a:ext cx="431800" cy="0"/>
            </a:xfrm>
            <a:prstGeom prst="line">
              <a:avLst/>
            </a:prstGeom>
            <a:noFill/>
            <a:ln w="50800">
              <a:solidFill>
                <a:schemeClr val="tx1"/>
              </a:solidFill>
              <a:round/>
              <a:headEnd/>
              <a:tailEnd type="stealth" w="lg" len="lg"/>
            </a:ln>
          </p:spPr>
          <p:txBody>
            <a:bodyPr/>
            <a:lstStyle/>
            <a:p>
              <a:endParaRPr lang="en-US"/>
            </a:p>
          </p:txBody>
        </p:sp>
        <p:sp>
          <p:nvSpPr>
            <p:cNvPr id="17428" name="Line 34"/>
            <p:cNvSpPr>
              <a:spLocks noChangeShapeType="1"/>
            </p:cNvSpPr>
            <p:nvPr/>
          </p:nvSpPr>
          <p:spPr bwMode="auto">
            <a:xfrm>
              <a:off x="2052638" y="4048125"/>
              <a:ext cx="431800" cy="0"/>
            </a:xfrm>
            <a:prstGeom prst="line">
              <a:avLst/>
            </a:prstGeom>
            <a:noFill/>
            <a:ln w="50800">
              <a:solidFill>
                <a:schemeClr val="tx1"/>
              </a:solidFill>
              <a:round/>
              <a:headEnd/>
              <a:tailEnd type="stealth" w="lg" len="lg"/>
            </a:ln>
          </p:spPr>
          <p:txBody>
            <a:bodyPr/>
            <a:lstStyle/>
            <a:p>
              <a:endParaRPr lang="en-US"/>
            </a:p>
          </p:txBody>
        </p:sp>
      </p:grpSp>
      <p:grpSp>
        <p:nvGrpSpPr>
          <p:cNvPr id="2" name="Group 39"/>
          <p:cNvGrpSpPr>
            <a:grpSpLocks/>
          </p:cNvGrpSpPr>
          <p:nvPr/>
        </p:nvGrpSpPr>
        <p:grpSpPr bwMode="auto">
          <a:xfrm>
            <a:off x="2589213" y="3087688"/>
            <a:ext cx="6086475" cy="1925637"/>
            <a:chOff x="1631" y="1945"/>
            <a:chExt cx="3834" cy="1213"/>
          </a:xfrm>
        </p:grpSpPr>
        <p:sp>
          <p:nvSpPr>
            <p:cNvPr id="17431" name="Text Box 13"/>
            <p:cNvSpPr txBox="1">
              <a:spLocks noChangeArrowheads="1"/>
            </p:cNvSpPr>
            <p:nvPr/>
          </p:nvSpPr>
          <p:spPr bwMode="auto">
            <a:xfrm>
              <a:off x="4367" y="2413"/>
              <a:ext cx="1098" cy="518"/>
            </a:xfrm>
            <a:prstGeom prst="rect">
              <a:avLst/>
            </a:prstGeom>
            <a:noFill/>
            <a:ln w="9525">
              <a:noFill/>
              <a:miter lim="800000"/>
              <a:headEnd/>
              <a:tailEnd/>
            </a:ln>
          </p:spPr>
          <p:txBody>
            <a:bodyPr wrap="none">
              <a:spAutoFit/>
            </a:bodyPr>
            <a:lstStyle/>
            <a:p>
              <a:pPr>
                <a:spcBef>
                  <a:spcPct val="0"/>
                </a:spcBef>
                <a:buFontTx/>
                <a:buNone/>
              </a:pPr>
              <a:r>
                <a:rPr lang="en-US" b="1">
                  <a:solidFill>
                    <a:srgbClr val="9900CC"/>
                  </a:solidFill>
                </a:rPr>
                <a:t>Symptoms</a:t>
              </a:r>
            </a:p>
            <a:p>
              <a:pPr>
                <a:spcBef>
                  <a:spcPct val="0"/>
                </a:spcBef>
                <a:buFontTx/>
                <a:buNone/>
              </a:pPr>
              <a:r>
                <a:rPr lang="en-US" b="1">
                  <a:solidFill>
                    <a:srgbClr val="9900CC"/>
                  </a:solidFill>
                </a:rPr>
                <a:t>appear</a:t>
              </a:r>
              <a:endParaRPr lang="en-US" b="1">
                <a:solidFill>
                  <a:schemeClr val="tx1"/>
                </a:solidFill>
              </a:endParaRPr>
            </a:p>
          </p:txBody>
        </p:sp>
        <p:sp>
          <p:nvSpPr>
            <p:cNvPr id="17432" name="Text Box 14"/>
            <p:cNvSpPr txBox="1">
              <a:spLocks noChangeArrowheads="1"/>
            </p:cNvSpPr>
            <p:nvPr/>
          </p:nvSpPr>
          <p:spPr bwMode="auto">
            <a:xfrm>
              <a:off x="2477" y="2481"/>
              <a:ext cx="649" cy="380"/>
            </a:xfrm>
            <a:prstGeom prst="rect">
              <a:avLst/>
            </a:prstGeom>
            <a:noFill/>
            <a:ln w="9525" algn="ctr">
              <a:noFill/>
              <a:miter lim="800000"/>
              <a:headEnd/>
              <a:tailEnd/>
            </a:ln>
          </p:spPr>
          <p:txBody>
            <a:bodyPr wrap="none">
              <a:spAutoFit/>
            </a:bodyPr>
            <a:lstStyle/>
            <a:p>
              <a:pPr>
                <a:lnSpc>
                  <a:spcPct val="60000"/>
                </a:lnSpc>
                <a:buFontTx/>
                <a:buNone/>
              </a:pPr>
              <a:r>
                <a:rPr lang="en-US">
                  <a:solidFill>
                    <a:schemeClr val="tx1"/>
                  </a:solidFill>
                </a:rPr>
                <a:t>“</a:t>
              </a:r>
              <a:r>
                <a:rPr lang="en-US">
                  <a:solidFill>
                    <a:schemeClr val="accent2"/>
                  </a:solidFill>
                </a:rPr>
                <a:t>Start</a:t>
              </a:r>
              <a:r>
                <a:rPr lang="en-US">
                  <a:solidFill>
                    <a:schemeClr val="tx1"/>
                  </a:solidFill>
                </a:rPr>
                <a:t>”</a:t>
              </a:r>
            </a:p>
            <a:p>
              <a:pPr>
                <a:lnSpc>
                  <a:spcPct val="60000"/>
                </a:lnSpc>
                <a:buFontTx/>
                <a:buNone/>
              </a:pPr>
              <a:r>
                <a:rPr lang="en-US">
                  <a:solidFill>
                    <a:schemeClr val="tx1"/>
                  </a:solidFill>
                </a:rPr>
                <a:t> of Dx</a:t>
              </a:r>
            </a:p>
          </p:txBody>
        </p:sp>
        <p:sp>
          <p:nvSpPr>
            <p:cNvPr id="17433" name="Line 15"/>
            <p:cNvSpPr>
              <a:spLocks noChangeShapeType="1"/>
            </p:cNvSpPr>
            <p:nvPr/>
          </p:nvSpPr>
          <p:spPr bwMode="auto">
            <a:xfrm>
              <a:off x="3323" y="2568"/>
              <a:ext cx="862" cy="0"/>
            </a:xfrm>
            <a:prstGeom prst="line">
              <a:avLst/>
            </a:prstGeom>
            <a:noFill/>
            <a:ln w="50800">
              <a:solidFill>
                <a:schemeClr val="tx1"/>
              </a:solidFill>
              <a:round/>
              <a:headEnd/>
              <a:tailEnd type="stealth" w="lg" len="lg"/>
            </a:ln>
          </p:spPr>
          <p:txBody>
            <a:bodyPr/>
            <a:lstStyle/>
            <a:p>
              <a:endParaRPr lang="en-US"/>
            </a:p>
          </p:txBody>
        </p:sp>
        <p:sp>
          <p:nvSpPr>
            <p:cNvPr id="17434" name="Text Box 16"/>
            <p:cNvSpPr txBox="1">
              <a:spLocks noChangeArrowheads="1"/>
            </p:cNvSpPr>
            <p:nvPr/>
          </p:nvSpPr>
          <p:spPr bwMode="auto">
            <a:xfrm>
              <a:off x="3451" y="2124"/>
              <a:ext cx="561" cy="442"/>
            </a:xfrm>
            <a:prstGeom prst="rect">
              <a:avLst/>
            </a:prstGeom>
            <a:noFill/>
            <a:ln w="9525">
              <a:noFill/>
              <a:miter lim="800000"/>
              <a:headEnd/>
              <a:tailEnd/>
            </a:ln>
          </p:spPr>
          <p:txBody>
            <a:bodyPr wrap="none">
              <a:spAutoFit/>
            </a:bodyPr>
            <a:lstStyle/>
            <a:p>
              <a:pPr>
                <a:spcBef>
                  <a:spcPct val="0"/>
                </a:spcBef>
                <a:buFontTx/>
                <a:buNone/>
              </a:pPr>
              <a:r>
                <a:rPr lang="en-US" sz="2000">
                  <a:solidFill>
                    <a:srgbClr val="008080"/>
                  </a:solidFill>
                </a:rPr>
                <a:t>Latent</a:t>
              </a:r>
            </a:p>
            <a:p>
              <a:pPr>
                <a:spcBef>
                  <a:spcPct val="0"/>
                </a:spcBef>
                <a:buFontTx/>
                <a:buNone/>
              </a:pPr>
              <a:r>
                <a:rPr lang="en-US" sz="2000">
                  <a:solidFill>
                    <a:srgbClr val="008080"/>
                  </a:solidFill>
                </a:rPr>
                <a:t>period</a:t>
              </a:r>
            </a:p>
          </p:txBody>
        </p:sp>
        <p:grpSp>
          <p:nvGrpSpPr>
            <p:cNvPr id="17435" name="Group 38"/>
            <p:cNvGrpSpPr>
              <a:grpSpLocks/>
            </p:cNvGrpSpPr>
            <p:nvPr/>
          </p:nvGrpSpPr>
          <p:grpSpPr bwMode="auto">
            <a:xfrm>
              <a:off x="1631" y="1945"/>
              <a:ext cx="272" cy="1213"/>
              <a:chOff x="1631" y="1933"/>
              <a:chExt cx="272" cy="1213"/>
            </a:xfrm>
          </p:grpSpPr>
          <p:sp>
            <p:nvSpPr>
              <p:cNvPr id="17437" name="Text Box 26"/>
              <p:cNvSpPr txBox="1">
                <a:spLocks noChangeArrowheads="1"/>
              </p:cNvSpPr>
              <p:nvPr/>
            </p:nvSpPr>
            <p:spPr bwMode="auto">
              <a:xfrm>
                <a:off x="1640" y="1933"/>
                <a:ext cx="25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D</a:t>
                </a:r>
                <a:endParaRPr lang="en-US">
                  <a:solidFill>
                    <a:schemeClr val="accent2"/>
                  </a:solidFill>
                </a:endParaRPr>
              </a:p>
            </p:txBody>
          </p:sp>
          <p:sp>
            <p:nvSpPr>
              <p:cNvPr id="17438" name="Text Box 27"/>
              <p:cNvSpPr txBox="1">
                <a:spLocks noChangeArrowheads="1"/>
              </p:cNvSpPr>
              <p:nvPr/>
            </p:nvSpPr>
            <p:spPr bwMode="auto">
              <a:xfrm>
                <a:off x="1631" y="2250"/>
                <a:ext cx="244"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E</a:t>
                </a:r>
                <a:endParaRPr lang="en-US">
                  <a:solidFill>
                    <a:schemeClr val="accent2"/>
                  </a:solidFill>
                </a:endParaRPr>
              </a:p>
            </p:txBody>
          </p:sp>
          <p:sp>
            <p:nvSpPr>
              <p:cNvPr id="17439" name="Text Box 28"/>
              <p:cNvSpPr txBox="1">
                <a:spLocks noChangeArrowheads="1"/>
              </p:cNvSpPr>
              <p:nvPr/>
            </p:nvSpPr>
            <p:spPr bwMode="auto">
              <a:xfrm>
                <a:off x="1640" y="2568"/>
                <a:ext cx="233"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F</a:t>
                </a:r>
                <a:endParaRPr lang="en-US">
                  <a:solidFill>
                    <a:schemeClr val="accent2"/>
                  </a:solidFill>
                </a:endParaRPr>
              </a:p>
            </p:txBody>
          </p:sp>
          <p:grpSp>
            <p:nvGrpSpPr>
              <p:cNvPr id="17440" name="Group 37"/>
              <p:cNvGrpSpPr>
                <a:grpSpLocks/>
              </p:cNvGrpSpPr>
              <p:nvPr/>
            </p:nvGrpSpPr>
            <p:grpSpPr bwMode="auto">
              <a:xfrm>
                <a:off x="1631" y="2090"/>
                <a:ext cx="272" cy="876"/>
                <a:chOff x="1631" y="2090"/>
                <a:chExt cx="272" cy="876"/>
              </a:xfrm>
            </p:grpSpPr>
            <p:sp>
              <p:nvSpPr>
                <p:cNvPr id="17442" name="Text Box 29"/>
                <p:cNvSpPr txBox="1">
                  <a:spLocks noChangeArrowheads="1"/>
                </p:cNvSpPr>
                <p:nvPr/>
              </p:nvSpPr>
              <p:spPr bwMode="auto">
                <a:xfrm>
                  <a:off x="1645" y="2090"/>
                  <a:ext cx="258" cy="250"/>
                </a:xfrm>
                <a:prstGeom prst="rect">
                  <a:avLst/>
                </a:prstGeom>
                <a:noFill/>
                <a:ln w="9525" algn="ctr">
                  <a:noFill/>
                  <a:miter lim="800000"/>
                  <a:headEnd/>
                  <a:tailEnd/>
                </a:ln>
              </p:spPr>
              <p:txBody>
                <a:bodyPr wrap="none">
                  <a:spAutoFit/>
                </a:bodyPr>
                <a:lstStyle/>
                <a:p>
                  <a:pPr>
                    <a:buFontTx/>
                    <a:buNone/>
                  </a:pPr>
                  <a:r>
                    <a:rPr lang="en-US" sz="2000" dirty="0">
                      <a:solidFill>
                        <a:schemeClr val="tx1"/>
                      </a:solidFill>
                    </a:rPr>
                    <a:t>or</a:t>
                  </a:r>
                </a:p>
              </p:txBody>
            </p:sp>
            <p:sp>
              <p:nvSpPr>
                <p:cNvPr id="17443" name="Text Box 30"/>
                <p:cNvSpPr txBox="1">
                  <a:spLocks noChangeArrowheads="1"/>
                </p:cNvSpPr>
                <p:nvPr/>
              </p:nvSpPr>
              <p:spPr bwMode="auto">
                <a:xfrm>
                  <a:off x="1631" y="2408"/>
                  <a:ext cx="258" cy="250"/>
                </a:xfrm>
                <a:prstGeom prst="rect">
                  <a:avLst/>
                </a:prstGeom>
                <a:noFill/>
                <a:ln w="9525" algn="ctr">
                  <a:noFill/>
                  <a:miter lim="800000"/>
                  <a:headEnd/>
                  <a:tailEnd/>
                </a:ln>
              </p:spPr>
              <p:txBody>
                <a:bodyPr wrap="none">
                  <a:spAutoFit/>
                </a:bodyPr>
                <a:lstStyle/>
                <a:p>
                  <a:pPr>
                    <a:buFontTx/>
                    <a:buNone/>
                  </a:pPr>
                  <a:r>
                    <a:rPr lang="en-US" sz="2000">
                      <a:solidFill>
                        <a:schemeClr val="tx1"/>
                      </a:solidFill>
                    </a:rPr>
                    <a:t>or</a:t>
                  </a:r>
                </a:p>
              </p:txBody>
            </p:sp>
            <p:sp>
              <p:nvSpPr>
                <p:cNvPr id="17444" name="Text Box 31"/>
                <p:cNvSpPr txBox="1">
                  <a:spLocks noChangeArrowheads="1"/>
                </p:cNvSpPr>
                <p:nvPr/>
              </p:nvSpPr>
              <p:spPr bwMode="auto">
                <a:xfrm>
                  <a:off x="1645" y="2716"/>
                  <a:ext cx="258" cy="250"/>
                </a:xfrm>
                <a:prstGeom prst="rect">
                  <a:avLst/>
                </a:prstGeom>
                <a:noFill/>
                <a:ln w="9525" algn="ctr">
                  <a:noFill/>
                  <a:miter lim="800000"/>
                  <a:headEnd/>
                  <a:tailEnd/>
                </a:ln>
              </p:spPr>
              <p:txBody>
                <a:bodyPr wrap="none">
                  <a:spAutoFit/>
                </a:bodyPr>
                <a:lstStyle/>
                <a:p>
                  <a:pPr>
                    <a:buFontTx/>
                    <a:buNone/>
                  </a:pPr>
                  <a:r>
                    <a:rPr lang="en-US" sz="2000">
                      <a:solidFill>
                        <a:schemeClr val="tx1"/>
                      </a:solidFill>
                    </a:rPr>
                    <a:t>or</a:t>
                  </a:r>
                </a:p>
              </p:txBody>
            </p:sp>
          </p:grpSp>
          <p:sp>
            <p:nvSpPr>
              <p:cNvPr id="17441" name="Text Box 32"/>
              <p:cNvSpPr txBox="1">
                <a:spLocks noChangeArrowheads="1"/>
              </p:cNvSpPr>
              <p:nvPr/>
            </p:nvSpPr>
            <p:spPr bwMode="auto">
              <a:xfrm>
                <a:off x="1637" y="2858"/>
                <a:ext cx="265" cy="288"/>
              </a:xfrm>
              <a:prstGeom prst="rect">
                <a:avLst/>
              </a:prstGeom>
              <a:noFill/>
              <a:ln w="9525">
                <a:noFill/>
                <a:miter lim="800000"/>
                <a:headEnd/>
                <a:tailEnd/>
              </a:ln>
            </p:spPr>
            <p:txBody>
              <a:bodyPr wrap="none">
                <a:spAutoFit/>
              </a:bodyPr>
              <a:lstStyle/>
              <a:p>
                <a:pPr>
                  <a:spcBef>
                    <a:spcPct val="0"/>
                  </a:spcBef>
                  <a:buFontTx/>
                  <a:buNone/>
                </a:pPr>
                <a:r>
                  <a:rPr lang="en-US" b="1">
                    <a:solidFill>
                      <a:schemeClr val="accent2"/>
                    </a:solidFill>
                  </a:rPr>
                  <a:t>G</a:t>
                </a:r>
                <a:endParaRPr lang="en-US">
                  <a:solidFill>
                    <a:schemeClr val="accent2"/>
                  </a:solidFill>
                </a:endParaRPr>
              </a:p>
            </p:txBody>
          </p:sp>
        </p:grpSp>
        <p:sp>
          <p:nvSpPr>
            <p:cNvPr id="17436" name="Line 35"/>
            <p:cNvSpPr>
              <a:spLocks noChangeShapeType="1"/>
            </p:cNvSpPr>
            <p:nvPr/>
          </p:nvSpPr>
          <p:spPr bwMode="auto">
            <a:xfrm>
              <a:off x="1928" y="2550"/>
              <a:ext cx="544" cy="0"/>
            </a:xfrm>
            <a:prstGeom prst="line">
              <a:avLst/>
            </a:prstGeom>
            <a:noFill/>
            <a:ln w="50800">
              <a:solidFill>
                <a:schemeClr val="tx1"/>
              </a:solidFill>
              <a:round/>
              <a:headEnd/>
              <a:tailEnd type="stealth" w="lg" len="lg"/>
            </a:ln>
          </p:spPr>
          <p:txBody>
            <a:bodyPr/>
            <a:lstStyle/>
            <a:p>
              <a:endParaRPr lang="en-US"/>
            </a:p>
          </p:txBody>
        </p:sp>
      </p:grpSp>
      <p:sp>
        <p:nvSpPr>
          <p:cNvPr id="17430" name="Line 36"/>
          <p:cNvSpPr>
            <a:spLocks noChangeShapeType="1"/>
          </p:cNvSpPr>
          <p:nvPr/>
        </p:nvSpPr>
        <p:spPr bwMode="auto">
          <a:xfrm>
            <a:off x="395288" y="5445125"/>
            <a:ext cx="3097212" cy="0"/>
          </a:xfrm>
          <a:prstGeom prst="line">
            <a:avLst/>
          </a:prstGeom>
          <a:noFill/>
          <a:ln w="50800">
            <a:solidFill>
              <a:schemeClr val="tx1"/>
            </a:solidFill>
            <a:round/>
            <a:headEnd/>
            <a:tailEnd/>
          </a:ln>
        </p:spPr>
        <p:txBody>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3"/>
                                        </p:tgtEl>
                                      </p:cBhvr>
                                    </p:cmd>
                                  </p:childTnLst>
                                </p:cTn>
                              </p:par>
                              <p:par>
                                <p:cTn id="7" presetID="10" presetClass="entr" presetSubtype="0" fill="hold" nodeType="withEffect">
                                  <p:stCondLst>
                                    <p:cond delay="4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nodeType="withEffect">
                                  <p:stCondLst>
                                    <p:cond delay="8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9410" name="Rectangle 2"/>
          <p:cNvSpPr>
            <a:spLocks noGrp="1" noChangeArrowheads="1"/>
          </p:cNvSpPr>
          <p:nvPr>
            <p:ph type="title" idx="4294967295"/>
          </p:nvPr>
        </p:nvSpPr>
        <p:spPr>
          <a:xfrm>
            <a:off x="250825" y="115888"/>
            <a:ext cx="864235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Conceptual schematization of three sufficient causes for a disease</a:t>
            </a:r>
          </a:p>
        </p:txBody>
      </p:sp>
      <p:sp>
        <p:nvSpPr>
          <p:cNvPr id="18435" name="Text Box 52"/>
          <p:cNvSpPr txBox="1">
            <a:spLocks noChangeArrowheads="1"/>
          </p:cNvSpPr>
          <p:nvPr/>
        </p:nvSpPr>
        <p:spPr bwMode="auto">
          <a:xfrm>
            <a:off x="-244475" y="5845175"/>
            <a:ext cx="488950" cy="347663"/>
          </a:xfrm>
          <a:prstGeom prst="rect">
            <a:avLst/>
          </a:prstGeom>
          <a:noFill/>
          <a:ln w="9525">
            <a:noFill/>
            <a:miter lim="800000"/>
            <a:headEnd/>
            <a:tailEnd/>
          </a:ln>
        </p:spPr>
        <p:txBody>
          <a:bodyPr wrap="none">
            <a:spAutoFit/>
          </a:bodyPr>
          <a:lstStyle/>
          <a:p>
            <a:pPr>
              <a:lnSpc>
                <a:spcPct val="70000"/>
              </a:lnSpc>
              <a:spcBef>
                <a:spcPct val="0"/>
              </a:spcBef>
              <a:buFontTx/>
              <a:buNone/>
            </a:pPr>
            <a:r>
              <a:rPr lang="en-US" b="1">
                <a:solidFill>
                  <a:schemeClr val="tx1"/>
                </a:solidFill>
                <a:latin typeface="Times New Roman" pitchFamily="18" charset="0"/>
              </a:rPr>
              <a:t>    </a:t>
            </a:r>
          </a:p>
        </p:txBody>
      </p:sp>
      <p:sp>
        <p:nvSpPr>
          <p:cNvPr id="1169461" name="Text Box 53"/>
          <p:cNvSpPr txBox="1">
            <a:spLocks noChangeArrowheads="1"/>
          </p:cNvSpPr>
          <p:nvPr/>
        </p:nvSpPr>
        <p:spPr bwMode="auto">
          <a:xfrm>
            <a:off x="371475" y="4919663"/>
            <a:ext cx="8304213" cy="457200"/>
          </a:xfrm>
          <a:prstGeom prst="rect">
            <a:avLst/>
          </a:prstGeom>
          <a:noFill/>
          <a:ln w="9525">
            <a:noFill/>
            <a:miter lim="800000"/>
            <a:headEnd/>
            <a:tailEnd/>
          </a:ln>
        </p:spPr>
        <p:txBody>
          <a:bodyPr>
            <a:spAutoFit/>
          </a:bodyPr>
          <a:lstStyle/>
          <a:p>
            <a:pPr>
              <a:spcBef>
                <a:spcPct val="0"/>
              </a:spcBef>
              <a:buFontTx/>
              <a:buNone/>
            </a:pPr>
            <a:r>
              <a:rPr lang="en-US" b="1">
                <a:solidFill>
                  <a:srgbClr val="9900CC"/>
                </a:solidFill>
              </a:rPr>
              <a:t>Component causes</a:t>
            </a:r>
            <a:r>
              <a:rPr lang="en-US" b="1">
                <a:solidFill>
                  <a:schemeClr val="tx1"/>
                </a:solidFill>
              </a:rPr>
              <a:t> of sufficient cause </a:t>
            </a:r>
            <a:r>
              <a:rPr lang="en-US" b="1">
                <a:solidFill>
                  <a:srgbClr val="9900CC"/>
                </a:solidFill>
              </a:rPr>
              <a:t>II</a:t>
            </a:r>
            <a:r>
              <a:rPr lang="en-US" b="1">
                <a:solidFill>
                  <a:schemeClr val="tx1"/>
                </a:solidFill>
              </a:rPr>
              <a:t>:</a:t>
            </a:r>
            <a:r>
              <a:rPr lang="en-US">
                <a:solidFill>
                  <a:schemeClr val="tx1"/>
                </a:solidFill>
              </a:rPr>
              <a:t>   </a:t>
            </a:r>
            <a:r>
              <a:rPr lang="en-US" b="1">
                <a:solidFill>
                  <a:srgbClr val="FF33CC"/>
                </a:solidFill>
              </a:rPr>
              <a:t>A</a:t>
            </a:r>
            <a:r>
              <a:rPr lang="en-US" b="1">
                <a:solidFill>
                  <a:schemeClr val="tx1"/>
                </a:solidFill>
              </a:rPr>
              <a:t>,</a:t>
            </a:r>
            <a:r>
              <a:rPr lang="en-US" b="1">
                <a:solidFill>
                  <a:schemeClr val="accent2"/>
                </a:solidFill>
              </a:rPr>
              <a:t>B,F,G,H</a:t>
            </a:r>
          </a:p>
        </p:txBody>
      </p:sp>
      <p:sp>
        <p:nvSpPr>
          <p:cNvPr id="1169462" name="Text Box 54"/>
          <p:cNvSpPr txBox="1">
            <a:spLocks noChangeArrowheads="1"/>
          </p:cNvSpPr>
          <p:nvPr/>
        </p:nvSpPr>
        <p:spPr bwMode="auto">
          <a:xfrm>
            <a:off x="395288" y="5661025"/>
            <a:ext cx="8307387" cy="688975"/>
          </a:xfrm>
          <a:prstGeom prst="rect">
            <a:avLst/>
          </a:prstGeom>
          <a:noFill/>
          <a:ln w="9525">
            <a:noFill/>
            <a:miter lim="800000"/>
            <a:headEnd/>
            <a:tailEnd/>
          </a:ln>
        </p:spPr>
        <p:txBody>
          <a:bodyPr>
            <a:spAutoFit/>
          </a:bodyPr>
          <a:lstStyle/>
          <a:p>
            <a:pPr>
              <a:lnSpc>
                <a:spcPct val="70000"/>
              </a:lnSpc>
              <a:spcBef>
                <a:spcPct val="0"/>
              </a:spcBef>
              <a:buFontTx/>
              <a:buNone/>
            </a:pPr>
            <a:r>
              <a:rPr lang="en-US" b="1">
                <a:solidFill>
                  <a:schemeClr val="tx1"/>
                </a:solidFill>
              </a:rPr>
              <a:t>If only sufficient causes </a:t>
            </a:r>
            <a:r>
              <a:rPr lang="en-US" b="1">
                <a:solidFill>
                  <a:srgbClr val="008080"/>
                </a:solidFill>
              </a:rPr>
              <a:t>I</a:t>
            </a:r>
            <a:r>
              <a:rPr lang="en-US" b="1">
                <a:solidFill>
                  <a:schemeClr val="tx1"/>
                </a:solidFill>
              </a:rPr>
              <a:t>, </a:t>
            </a:r>
            <a:r>
              <a:rPr lang="en-US" b="1">
                <a:solidFill>
                  <a:srgbClr val="9900CC"/>
                </a:solidFill>
              </a:rPr>
              <a:t>II</a:t>
            </a:r>
            <a:r>
              <a:rPr lang="en-US" b="1">
                <a:solidFill>
                  <a:schemeClr val="tx1"/>
                </a:solidFill>
              </a:rPr>
              <a:t> and </a:t>
            </a:r>
            <a:r>
              <a:rPr lang="en-US" b="1">
                <a:solidFill>
                  <a:schemeClr val="accent2"/>
                </a:solidFill>
              </a:rPr>
              <a:t>III</a:t>
            </a:r>
            <a:r>
              <a:rPr lang="en-US" b="1">
                <a:solidFill>
                  <a:schemeClr val="tx1"/>
                </a:solidFill>
              </a:rPr>
              <a:t> exist, </a:t>
            </a:r>
            <a:r>
              <a:rPr lang="en-US" b="1">
                <a:solidFill>
                  <a:srgbClr val="FF33CC"/>
                </a:solidFill>
              </a:rPr>
              <a:t>A</a:t>
            </a:r>
            <a:r>
              <a:rPr lang="en-US" b="1">
                <a:solidFill>
                  <a:schemeClr val="tx1"/>
                </a:solidFill>
              </a:rPr>
              <a:t> is a </a:t>
            </a:r>
            <a:r>
              <a:rPr lang="en-US" b="1">
                <a:solidFill>
                  <a:srgbClr val="FF33CC"/>
                </a:solidFill>
              </a:rPr>
              <a:t>necessary cause</a:t>
            </a:r>
            <a:r>
              <a:rPr lang="en-US" sz="3200" b="1">
                <a:solidFill>
                  <a:schemeClr val="tx1"/>
                </a:solidFill>
                <a:latin typeface="Times New Roman" pitchFamily="18" charset="0"/>
              </a:rPr>
              <a:t>.</a:t>
            </a:r>
          </a:p>
        </p:txBody>
      </p:sp>
      <p:grpSp>
        <p:nvGrpSpPr>
          <p:cNvPr id="18438" name="Group 65"/>
          <p:cNvGrpSpPr>
            <a:grpSpLocks/>
          </p:cNvGrpSpPr>
          <p:nvPr/>
        </p:nvGrpSpPr>
        <p:grpSpPr bwMode="auto">
          <a:xfrm>
            <a:off x="508000" y="1604963"/>
            <a:ext cx="2160588" cy="2832100"/>
            <a:chOff x="320" y="1336"/>
            <a:chExt cx="1361" cy="1784"/>
          </a:xfrm>
        </p:grpSpPr>
        <p:sp>
          <p:nvSpPr>
            <p:cNvPr id="18475" name="Text Box 46"/>
            <p:cNvSpPr txBox="1">
              <a:spLocks noChangeArrowheads="1"/>
            </p:cNvSpPr>
            <p:nvPr/>
          </p:nvSpPr>
          <p:spPr bwMode="auto">
            <a:xfrm>
              <a:off x="339" y="1336"/>
              <a:ext cx="1342" cy="442"/>
            </a:xfrm>
            <a:prstGeom prst="rect">
              <a:avLst/>
            </a:prstGeom>
            <a:noFill/>
            <a:ln w="9525">
              <a:noFill/>
              <a:miter lim="800000"/>
              <a:headEnd/>
              <a:tailEnd/>
            </a:ln>
          </p:spPr>
          <p:txBody>
            <a:bodyPr wrap="none">
              <a:spAutoFit/>
            </a:bodyPr>
            <a:lstStyle/>
            <a:p>
              <a:pPr algn="ctr">
                <a:spcBef>
                  <a:spcPct val="0"/>
                </a:spcBef>
                <a:buFontTx/>
                <a:buNone/>
              </a:pPr>
              <a:r>
                <a:rPr lang="en-US" sz="2000" b="1" dirty="0">
                  <a:solidFill>
                    <a:srgbClr val="008080"/>
                  </a:solidFill>
                </a:rPr>
                <a:t>Sufficient cause</a:t>
              </a:r>
            </a:p>
            <a:p>
              <a:pPr algn="ctr">
                <a:spcBef>
                  <a:spcPct val="0"/>
                </a:spcBef>
                <a:buFontTx/>
                <a:buNone/>
              </a:pPr>
              <a:r>
                <a:rPr lang="en-US" sz="2000" b="1" dirty="0">
                  <a:solidFill>
                    <a:srgbClr val="008080"/>
                  </a:solidFill>
                </a:rPr>
                <a:t>I</a:t>
              </a:r>
            </a:p>
          </p:txBody>
        </p:sp>
        <p:grpSp>
          <p:nvGrpSpPr>
            <p:cNvPr id="18476" name="Group 64"/>
            <p:cNvGrpSpPr>
              <a:grpSpLocks/>
            </p:cNvGrpSpPr>
            <p:nvPr/>
          </p:nvGrpSpPr>
          <p:grpSpPr bwMode="auto">
            <a:xfrm>
              <a:off x="320" y="1824"/>
              <a:ext cx="1344" cy="1296"/>
              <a:chOff x="311" y="1825"/>
              <a:chExt cx="1344" cy="1296"/>
            </a:xfrm>
          </p:grpSpPr>
          <p:sp>
            <p:nvSpPr>
              <p:cNvPr id="18477" name="Text Box 14"/>
              <p:cNvSpPr txBox="1">
                <a:spLocks noChangeArrowheads="1"/>
              </p:cNvSpPr>
              <p:nvPr/>
            </p:nvSpPr>
            <p:spPr bwMode="auto">
              <a:xfrm>
                <a:off x="644" y="1994"/>
                <a:ext cx="250" cy="294"/>
              </a:xfrm>
              <a:prstGeom prst="rect">
                <a:avLst/>
              </a:prstGeom>
              <a:noFill/>
              <a:ln w="9525">
                <a:solidFill>
                  <a:srgbClr val="008080"/>
                </a:solidFill>
                <a:miter lim="800000"/>
                <a:headEnd/>
                <a:tailEnd/>
              </a:ln>
            </p:spPr>
            <p:txBody>
              <a:bodyPr wrap="none">
                <a:spAutoFit/>
              </a:bodyPr>
              <a:lstStyle/>
              <a:p>
                <a:pPr>
                  <a:spcBef>
                    <a:spcPct val="0"/>
                  </a:spcBef>
                  <a:buFontTx/>
                  <a:buNone/>
                </a:pPr>
                <a:r>
                  <a:rPr lang="en-US">
                    <a:solidFill>
                      <a:schemeClr val="accent2"/>
                    </a:solidFill>
                  </a:rPr>
                  <a:t>E</a:t>
                </a:r>
              </a:p>
            </p:txBody>
          </p:sp>
          <p:sp>
            <p:nvSpPr>
              <p:cNvPr id="18478" name="Text Box 15"/>
              <p:cNvSpPr txBox="1">
                <a:spLocks noChangeArrowheads="1"/>
              </p:cNvSpPr>
              <p:nvPr/>
            </p:nvSpPr>
            <p:spPr bwMode="auto">
              <a:xfrm>
                <a:off x="1124" y="1984"/>
                <a:ext cx="261" cy="294"/>
              </a:xfrm>
              <a:prstGeom prst="rect">
                <a:avLst/>
              </a:prstGeom>
              <a:noFill/>
              <a:ln w="9525">
                <a:solidFill>
                  <a:srgbClr val="008080"/>
                </a:solidFill>
                <a:miter lim="800000"/>
                <a:headEnd/>
                <a:tailEnd/>
              </a:ln>
            </p:spPr>
            <p:txBody>
              <a:bodyPr wrap="none">
                <a:spAutoFit/>
              </a:bodyPr>
              <a:lstStyle/>
              <a:p>
                <a:pPr>
                  <a:spcBef>
                    <a:spcPct val="0"/>
                  </a:spcBef>
                  <a:buFontTx/>
                  <a:buNone/>
                </a:pPr>
                <a:r>
                  <a:rPr lang="en-US">
                    <a:solidFill>
                      <a:schemeClr val="accent2"/>
                    </a:solidFill>
                  </a:rPr>
                  <a:t>D</a:t>
                </a:r>
              </a:p>
            </p:txBody>
          </p:sp>
          <p:sp>
            <p:nvSpPr>
              <p:cNvPr id="18479" name="Text Box 16"/>
              <p:cNvSpPr txBox="1">
                <a:spLocks noChangeArrowheads="1"/>
              </p:cNvSpPr>
              <p:nvPr/>
            </p:nvSpPr>
            <p:spPr bwMode="auto">
              <a:xfrm>
                <a:off x="1271" y="2416"/>
                <a:ext cx="261" cy="294"/>
              </a:xfrm>
              <a:prstGeom prst="rect">
                <a:avLst/>
              </a:prstGeom>
              <a:noFill/>
              <a:ln w="9525">
                <a:solidFill>
                  <a:srgbClr val="008080"/>
                </a:solidFill>
                <a:miter lim="800000"/>
                <a:headEnd/>
                <a:tailEnd/>
              </a:ln>
            </p:spPr>
            <p:txBody>
              <a:bodyPr wrap="none">
                <a:spAutoFit/>
              </a:bodyPr>
              <a:lstStyle/>
              <a:p>
                <a:pPr>
                  <a:spcBef>
                    <a:spcPct val="0"/>
                  </a:spcBef>
                  <a:buFontTx/>
                  <a:buNone/>
                </a:pPr>
                <a:r>
                  <a:rPr lang="en-US">
                    <a:solidFill>
                      <a:schemeClr val="accent2"/>
                    </a:solidFill>
                  </a:rPr>
                  <a:t>C</a:t>
                </a:r>
              </a:p>
            </p:txBody>
          </p:sp>
          <p:sp>
            <p:nvSpPr>
              <p:cNvPr id="18480" name="Text Box 17"/>
              <p:cNvSpPr txBox="1">
                <a:spLocks noChangeArrowheads="1"/>
              </p:cNvSpPr>
              <p:nvPr/>
            </p:nvSpPr>
            <p:spPr bwMode="auto">
              <a:xfrm>
                <a:off x="872" y="2704"/>
                <a:ext cx="250" cy="294"/>
              </a:xfrm>
              <a:prstGeom prst="rect">
                <a:avLst/>
              </a:prstGeom>
              <a:noFill/>
              <a:ln w="9525">
                <a:solidFill>
                  <a:srgbClr val="008080"/>
                </a:solidFill>
                <a:miter lim="800000"/>
                <a:headEnd/>
                <a:tailEnd/>
              </a:ln>
            </p:spPr>
            <p:txBody>
              <a:bodyPr wrap="none">
                <a:spAutoFit/>
              </a:bodyPr>
              <a:lstStyle/>
              <a:p>
                <a:pPr>
                  <a:spcBef>
                    <a:spcPct val="0"/>
                  </a:spcBef>
                  <a:buFontTx/>
                  <a:buNone/>
                </a:pPr>
                <a:r>
                  <a:rPr lang="en-US">
                    <a:solidFill>
                      <a:schemeClr val="accent2"/>
                    </a:solidFill>
                  </a:rPr>
                  <a:t>B</a:t>
                </a:r>
              </a:p>
            </p:txBody>
          </p:sp>
          <p:grpSp>
            <p:nvGrpSpPr>
              <p:cNvPr id="18481" name="Group 63"/>
              <p:cNvGrpSpPr>
                <a:grpSpLocks/>
              </p:cNvGrpSpPr>
              <p:nvPr/>
            </p:nvGrpSpPr>
            <p:grpSpPr bwMode="auto">
              <a:xfrm>
                <a:off x="311" y="1825"/>
                <a:ext cx="1344" cy="1296"/>
                <a:chOff x="311" y="1825"/>
                <a:chExt cx="1344" cy="1296"/>
              </a:xfrm>
            </p:grpSpPr>
            <p:sp>
              <p:nvSpPr>
                <p:cNvPr id="18482" name="Oval 49"/>
                <p:cNvSpPr>
                  <a:spLocks noChangeArrowheads="1"/>
                </p:cNvSpPr>
                <p:nvPr/>
              </p:nvSpPr>
              <p:spPr bwMode="auto">
                <a:xfrm>
                  <a:off x="384" y="2421"/>
                  <a:ext cx="336" cy="293"/>
                </a:xfrm>
                <a:prstGeom prst="ellipse">
                  <a:avLst/>
                </a:prstGeom>
                <a:noFill/>
                <a:ln w="9525">
                  <a:solidFill>
                    <a:srgbClr val="008080"/>
                  </a:solidFill>
                  <a:round/>
                  <a:headEnd/>
                  <a:tailEnd/>
                </a:ln>
              </p:spPr>
              <p:txBody>
                <a:bodyPr anchor="ctr">
                  <a:spAutoFit/>
                </a:bodyPr>
                <a:lstStyle/>
                <a:p>
                  <a:pPr algn="ctr">
                    <a:lnSpc>
                      <a:spcPct val="70000"/>
                    </a:lnSpc>
                    <a:spcBef>
                      <a:spcPct val="0"/>
                    </a:spcBef>
                    <a:buFontTx/>
                    <a:buNone/>
                  </a:pPr>
                  <a:endParaRPr lang="en-US" b="1">
                    <a:solidFill>
                      <a:schemeClr val="tx1"/>
                    </a:solidFill>
                    <a:latin typeface="Times New Roman" pitchFamily="18" charset="0"/>
                  </a:endParaRPr>
                </a:p>
              </p:txBody>
            </p:sp>
            <p:grpSp>
              <p:nvGrpSpPr>
                <p:cNvPr id="18483" name="Group 62"/>
                <p:cNvGrpSpPr>
                  <a:grpSpLocks/>
                </p:cNvGrpSpPr>
                <p:nvPr/>
              </p:nvGrpSpPr>
              <p:grpSpPr bwMode="auto">
                <a:xfrm>
                  <a:off x="311" y="1825"/>
                  <a:ext cx="1344" cy="1296"/>
                  <a:chOff x="311" y="1825"/>
                  <a:chExt cx="1344" cy="1296"/>
                </a:xfrm>
              </p:grpSpPr>
              <p:grpSp>
                <p:nvGrpSpPr>
                  <p:cNvPr id="18484" name="Group 4"/>
                  <p:cNvGrpSpPr>
                    <a:grpSpLocks/>
                  </p:cNvGrpSpPr>
                  <p:nvPr/>
                </p:nvGrpSpPr>
                <p:grpSpPr bwMode="auto">
                  <a:xfrm>
                    <a:off x="311" y="1825"/>
                    <a:ext cx="1344" cy="1296"/>
                    <a:chOff x="336" y="1824"/>
                    <a:chExt cx="1344" cy="1296"/>
                  </a:xfrm>
                </p:grpSpPr>
                <p:sp>
                  <p:nvSpPr>
                    <p:cNvPr id="18486" name="Oval 5"/>
                    <p:cNvSpPr>
                      <a:spLocks noChangeArrowheads="1"/>
                    </p:cNvSpPr>
                    <p:nvPr/>
                  </p:nvSpPr>
                  <p:spPr bwMode="auto">
                    <a:xfrm>
                      <a:off x="336" y="1824"/>
                      <a:ext cx="1344" cy="1296"/>
                    </a:xfrm>
                    <a:prstGeom prst="ellipse">
                      <a:avLst/>
                    </a:prstGeom>
                    <a:noFill/>
                    <a:ln w="22225">
                      <a:solidFill>
                        <a:srgbClr val="008080"/>
                      </a:solidFill>
                      <a:round/>
                      <a:headEnd/>
                      <a:tailEnd/>
                    </a:ln>
                  </p:spPr>
                  <p:txBody>
                    <a:bodyPr wrap="none" anchor="ctr"/>
                    <a:lstStyle/>
                    <a:p>
                      <a:endParaRPr lang="en-US"/>
                    </a:p>
                  </p:txBody>
                </p:sp>
                <p:sp>
                  <p:nvSpPr>
                    <p:cNvPr id="18487" name="Line 6"/>
                    <p:cNvSpPr>
                      <a:spLocks noChangeShapeType="1"/>
                    </p:cNvSpPr>
                    <p:nvPr/>
                  </p:nvSpPr>
                  <p:spPr bwMode="auto">
                    <a:xfrm>
                      <a:off x="1008" y="1824"/>
                      <a:ext cx="0" cy="624"/>
                    </a:xfrm>
                    <a:prstGeom prst="line">
                      <a:avLst/>
                    </a:prstGeom>
                    <a:noFill/>
                    <a:ln w="22225">
                      <a:solidFill>
                        <a:srgbClr val="008080"/>
                      </a:solidFill>
                      <a:round/>
                      <a:headEnd/>
                      <a:tailEnd/>
                    </a:ln>
                  </p:spPr>
                  <p:txBody>
                    <a:bodyPr wrap="none" anchor="ctr"/>
                    <a:lstStyle/>
                    <a:p>
                      <a:endParaRPr lang="en-US"/>
                    </a:p>
                  </p:txBody>
                </p:sp>
                <p:sp>
                  <p:nvSpPr>
                    <p:cNvPr id="18488" name="Line 7"/>
                    <p:cNvSpPr>
                      <a:spLocks noChangeShapeType="1"/>
                    </p:cNvSpPr>
                    <p:nvPr/>
                  </p:nvSpPr>
                  <p:spPr bwMode="auto">
                    <a:xfrm flipV="1">
                      <a:off x="1008" y="2256"/>
                      <a:ext cx="624" cy="192"/>
                    </a:xfrm>
                    <a:prstGeom prst="line">
                      <a:avLst/>
                    </a:prstGeom>
                    <a:noFill/>
                    <a:ln w="22225">
                      <a:solidFill>
                        <a:srgbClr val="008080"/>
                      </a:solidFill>
                      <a:round/>
                      <a:headEnd/>
                      <a:tailEnd/>
                    </a:ln>
                  </p:spPr>
                  <p:txBody>
                    <a:bodyPr wrap="none" anchor="ctr"/>
                    <a:lstStyle/>
                    <a:p>
                      <a:endParaRPr lang="en-US"/>
                    </a:p>
                  </p:txBody>
                </p:sp>
                <p:sp>
                  <p:nvSpPr>
                    <p:cNvPr id="18489" name="Line 8"/>
                    <p:cNvSpPr>
                      <a:spLocks noChangeShapeType="1"/>
                    </p:cNvSpPr>
                    <p:nvPr/>
                  </p:nvSpPr>
                  <p:spPr bwMode="auto">
                    <a:xfrm flipH="1">
                      <a:off x="576" y="2448"/>
                      <a:ext cx="432" cy="528"/>
                    </a:xfrm>
                    <a:prstGeom prst="line">
                      <a:avLst/>
                    </a:prstGeom>
                    <a:noFill/>
                    <a:ln w="22225">
                      <a:solidFill>
                        <a:srgbClr val="008080"/>
                      </a:solidFill>
                      <a:round/>
                      <a:headEnd/>
                      <a:tailEnd/>
                    </a:ln>
                  </p:spPr>
                  <p:txBody>
                    <a:bodyPr wrap="none" anchor="ctr"/>
                    <a:lstStyle/>
                    <a:p>
                      <a:endParaRPr lang="en-US"/>
                    </a:p>
                  </p:txBody>
                </p:sp>
                <p:sp>
                  <p:nvSpPr>
                    <p:cNvPr id="18490" name="Line 9"/>
                    <p:cNvSpPr>
                      <a:spLocks noChangeShapeType="1"/>
                    </p:cNvSpPr>
                    <p:nvPr/>
                  </p:nvSpPr>
                  <p:spPr bwMode="auto">
                    <a:xfrm flipH="1" flipV="1">
                      <a:off x="384" y="2208"/>
                      <a:ext cx="624" cy="240"/>
                    </a:xfrm>
                    <a:prstGeom prst="line">
                      <a:avLst/>
                    </a:prstGeom>
                    <a:noFill/>
                    <a:ln w="22225">
                      <a:solidFill>
                        <a:srgbClr val="008080"/>
                      </a:solidFill>
                      <a:round/>
                      <a:headEnd/>
                      <a:tailEnd/>
                    </a:ln>
                  </p:spPr>
                  <p:txBody>
                    <a:bodyPr wrap="none" anchor="ctr"/>
                    <a:lstStyle/>
                    <a:p>
                      <a:endParaRPr lang="en-US"/>
                    </a:p>
                  </p:txBody>
                </p:sp>
                <p:sp>
                  <p:nvSpPr>
                    <p:cNvPr id="18491" name="Line 10"/>
                    <p:cNvSpPr>
                      <a:spLocks noChangeShapeType="1"/>
                    </p:cNvSpPr>
                    <p:nvPr/>
                  </p:nvSpPr>
                  <p:spPr bwMode="auto">
                    <a:xfrm>
                      <a:off x="1008" y="2448"/>
                      <a:ext cx="384" cy="576"/>
                    </a:xfrm>
                    <a:prstGeom prst="line">
                      <a:avLst/>
                    </a:prstGeom>
                    <a:noFill/>
                    <a:ln w="22225">
                      <a:solidFill>
                        <a:srgbClr val="008080"/>
                      </a:solidFill>
                      <a:round/>
                      <a:headEnd/>
                      <a:tailEnd/>
                    </a:ln>
                  </p:spPr>
                  <p:txBody>
                    <a:bodyPr wrap="none" anchor="ctr"/>
                    <a:lstStyle/>
                    <a:p>
                      <a:endParaRPr lang="en-US"/>
                    </a:p>
                  </p:txBody>
                </p:sp>
              </p:grpSp>
              <p:sp>
                <p:nvSpPr>
                  <p:cNvPr id="18485" name="Text Box 56"/>
                  <p:cNvSpPr txBox="1">
                    <a:spLocks noChangeArrowheads="1"/>
                  </p:cNvSpPr>
                  <p:nvPr/>
                </p:nvSpPr>
                <p:spPr bwMode="auto">
                  <a:xfrm>
                    <a:off x="431" y="2417"/>
                    <a:ext cx="255" cy="288"/>
                  </a:xfrm>
                  <a:prstGeom prst="rect">
                    <a:avLst/>
                  </a:prstGeom>
                  <a:noFill/>
                  <a:ln w="9525" algn="ctr">
                    <a:noFill/>
                    <a:miter lim="800000"/>
                    <a:headEnd/>
                    <a:tailEnd/>
                  </a:ln>
                </p:spPr>
                <p:txBody>
                  <a:bodyPr wrap="none">
                    <a:spAutoFit/>
                  </a:bodyPr>
                  <a:lstStyle/>
                  <a:p>
                    <a:pPr>
                      <a:buFontTx/>
                      <a:buNone/>
                    </a:pPr>
                    <a:r>
                      <a:rPr lang="en-US" b="1">
                        <a:solidFill>
                          <a:srgbClr val="FF33CC"/>
                        </a:solidFill>
                      </a:rPr>
                      <a:t>A</a:t>
                    </a:r>
                  </a:p>
                </p:txBody>
              </p:sp>
            </p:grpSp>
          </p:grpSp>
        </p:grpSp>
      </p:grpSp>
      <p:grpSp>
        <p:nvGrpSpPr>
          <p:cNvPr id="7" name="Group 76"/>
          <p:cNvGrpSpPr>
            <a:grpSpLocks/>
          </p:cNvGrpSpPr>
          <p:nvPr/>
        </p:nvGrpSpPr>
        <p:grpSpPr bwMode="auto">
          <a:xfrm>
            <a:off x="3348038" y="1603375"/>
            <a:ext cx="2133600" cy="2833688"/>
            <a:chOff x="2109" y="1328"/>
            <a:chExt cx="1344" cy="1785"/>
          </a:xfrm>
        </p:grpSpPr>
        <p:sp>
          <p:nvSpPr>
            <p:cNvPr id="18458" name="Text Box 47"/>
            <p:cNvSpPr txBox="1">
              <a:spLocks noChangeArrowheads="1"/>
            </p:cNvSpPr>
            <p:nvPr/>
          </p:nvSpPr>
          <p:spPr bwMode="auto">
            <a:xfrm>
              <a:off x="2110" y="1328"/>
              <a:ext cx="1342" cy="442"/>
            </a:xfrm>
            <a:prstGeom prst="rect">
              <a:avLst/>
            </a:prstGeom>
            <a:noFill/>
            <a:ln w="9525">
              <a:noFill/>
              <a:miter lim="800000"/>
              <a:headEnd/>
              <a:tailEnd/>
            </a:ln>
          </p:spPr>
          <p:txBody>
            <a:bodyPr wrap="none">
              <a:spAutoFit/>
            </a:bodyPr>
            <a:lstStyle/>
            <a:p>
              <a:pPr algn="ctr">
                <a:spcBef>
                  <a:spcPct val="0"/>
                </a:spcBef>
                <a:buFontTx/>
                <a:buNone/>
              </a:pPr>
              <a:r>
                <a:rPr lang="en-US" sz="2000" b="1">
                  <a:solidFill>
                    <a:srgbClr val="9900CC"/>
                  </a:solidFill>
                </a:rPr>
                <a:t>Sufficient cause</a:t>
              </a:r>
            </a:p>
            <a:p>
              <a:pPr algn="ctr">
                <a:spcBef>
                  <a:spcPct val="0"/>
                </a:spcBef>
                <a:buFontTx/>
                <a:buNone/>
              </a:pPr>
              <a:r>
                <a:rPr lang="en-US" sz="2000" b="1">
                  <a:solidFill>
                    <a:srgbClr val="9900CC"/>
                  </a:solidFill>
                </a:rPr>
                <a:t>II</a:t>
              </a:r>
            </a:p>
          </p:txBody>
        </p:sp>
        <p:grpSp>
          <p:nvGrpSpPr>
            <p:cNvPr id="18459" name="Group 74"/>
            <p:cNvGrpSpPr>
              <a:grpSpLocks/>
            </p:cNvGrpSpPr>
            <p:nvPr/>
          </p:nvGrpSpPr>
          <p:grpSpPr bwMode="auto">
            <a:xfrm>
              <a:off x="2109" y="1817"/>
              <a:ext cx="1344" cy="1296"/>
              <a:chOff x="2112" y="1817"/>
              <a:chExt cx="1344" cy="1296"/>
            </a:xfrm>
          </p:grpSpPr>
          <p:grpSp>
            <p:nvGrpSpPr>
              <p:cNvPr id="18460" name="Group 18"/>
              <p:cNvGrpSpPr>
                <a:grpSpLocks/>
              </p:cNvGrpSpPr>
              <p:nvPr/>
            </p:nvGrpSpPr>
            <p:grpSpPr bwMode="auto">
              <a:xfrm>
                <a:off x="2112" y="1817"/>
                <a:ext cx="1344" cy="1296"/>
                <a:chOff x="336" y="1824"/>
                <a:chExt cx="1344" cy="1296"/>
              </a:xfrm>
            </p:grpSpPr>
            <p:sp>
              <p:nvSpPr>
                <p:cNvPr id="18469" name="Oval 19"/>
                <p:cNvSpPr>
                  <a:spLocks noChangeArrowheads="1"/>
                </p:cNvSpPr>
                <p:nvPr/>
              </p:nvSpPr>
              <p:spPr bwMode="auto">
                <a:xfrm>
                  <a:off x="336" y="1824"/>
                  <a:ext cx="1344" cy="1296"/>
                </a:xfrm>
                <a:prstGeom prst="ellipse">
                  <a:avLst/>
                </a:prstGeom>
                <a:noFill/>
                <a:ln w="22225">
                  <a:solidFill>
                    <a:srgbClr val="9900CC"/>
                  </a:solidFill>
                  <a:round/>
                  <a:headEnd/>
                  <a:tailEnd/>
                </a:ln>
              </p:spPr>
              <p:txBody>
                <a:bodyPr wrap="none" anchor="ctr"/>
                <a:lstStyle/>
                <a:p>
                  <a:endParaRPr lang="en-US"/>
                </a:p>
              </p:txBody>
            </p:sp>
            <p:sp>
              <p:nvSpPr>
                <p:cNvPr id="18470" name="Line 20"/>
                <p:cNvSpPr>
                  <a:spLocks noChangeShapeType="1"/>
                </p:cNvSpPr>
                <p:nvPr/>
              </p:nvSpPr>
              <p:spPr bwMode="auto">
                <a:xfrm>
                  <a:off x="1008" y="1824"/>
                  <a:ext cx="0" cy="624"/>
                </a:xfrm>
                <a:prstGeom prst="line">
                  <a:avLst/>
                </a:prstGeom>
                <a:noFill/>
                <a:ln w="22225">
                  <a:solidFill>
                    <a:srgbClr val="9900CC"/>
                  </a:solidFill>
                  <a:round/>
                  <a:headEnd/>
                  <a:tailEnd/>
                </a:ln>
              </p:spPr>
              <p:txBody>
                <a:bodyPr wrap="none" anchor="ctr"/>
                <a:lstStyle/>
                <a:p>
                  <a:endParaRPr lang="en-US"/>
                </a:p>
              </p:txBody>
            </p:sp>
            <p:sp>
              <p:nvSpPr>
                <p:cNvPr id="18471" name="Line 21"/>
                <p:cNvSpPr>
                  <a:spLocks noChangeShapeType="1"/>
                </p:cNvSpPr>
                <p:nvPr/>
              </p:nvSpPr>
              <p:spPr bwMode="auto">
                <a:xfrm flipV="1">
                  <a:off x="1008" y="2256"/>
                  <a:ext cx="624" cy="192"/>
                </a:xfrm>
                <a:prstGeom prst="line">
                  <a:avLst/>
                </a:prstGeom>
                <a:noFill/>
                <a:ln w="22225">
                  <a:solidFill>
                    <a:srgbClr val="9900CC"/>
                  </a:solidFill>
                  <a:round/>
                  <a:headEnd/>
                  <a:tailEnd/>
                </a:ln>
              </p:spPr>
              <p:txBody>
                <a:bodyPr wrap="none" anchor="ctr"/>
                <a:lstStyle/>
                <a:p>
                  <a:endParaRPr lang="en-US"/>
                </a:p>
              </p:txBody>
            </p:sp>
            <p:sp>
              <p:nvSpPr>
                <p:cNvPr id="18472" name="Line 22"/>
                <p:cNvSpPr>
                  <a:spLocks noChangeShapeType="1"/>
                </p:cNvSpPr>
                <p:nvPr/>
              </p:nvSpPr>
              <p:spPr bwMode="auto">
                <a:xfrm flipH="1">
                  <a:off x="576" y="2448"/>
                  <a:ext cx="432" cy="528"/>
                </a:xfrm>
                <a:prstGeom prst="line">
                  <a:avLst/>
                </a:prstGeom>
                <a:noFill/>
                <a:ln w="22225">
                  <a:solidFill>
                    <a:srgbClr val="9900CC"/>
                  </a:solidFill>
                  <a:round/>
                  <a:headEnd/>
                  <a:tailEnd/>
                </a:ln>
              </p:spPr>
              <p:txBody>
                <a:bodyPr wrap="none" anchor="ctr"/>
                <a:lstStyle/>
                <a:p>
                  <a:endParaRPr lang="en-US"/>
                </a:p>
              </p:txBody>
            </p:sp>
            <p:sp>
              <p:nvSpPr>
                <p:cNvPr id="18473" name="Line 23"/>
                <p:cNvSpPr>
                  <a:spLocks noChangeShapeType="1"/>
                </p:cNvSpPr>
                <p:nvPr/>
              </p:nvSpPr>
              <p:spPr bwMode="auto">
                <a:xfrm flipH="1" flipV="1">
                  <a:off x="384" y="2208"/>
                  <a:ext cx="624" cy="240"/>
                </a:xfrm>
                <a:prstGeom prst="line">
                  <a:avLst/>
                </a:prstGeom>
                <a:noFill/>
                <a:ln w="22225">
                  <a:solidFill>
                    <a:srgbClr val="9900CC"/>
                  </a:solidFill>
                  <a:round/>
                  <a:headEnd/>
                  <a:tailEnd/>
                </a:ln>
              </p:spPr>
              <p:txBody>
                <a:bodyPr wrap="none" anchor="ctr"/>
                <a:lstStyle/>
                <a:p>
                  <a:endParaRPr lang="en-US"/>
                </a:p>
              </p:txBody>
            </p:sp>
            <p:sp>
              <p:nvSpPr>
                <p:cNvPr id="18474" name="Line 24"/>
                <p:cNvSpPr>
                  <a:spLocks noChangeShapeType="1"/>
                </p:cNvSpPr>
                <p:nvPr/>
              </p:nvSpPr>
              <p:spPr bwMode="auto">
                <a:xfrm>
                  <a:off x="1008" y="2448"/>
                  <a:ext cx="384" cy="576"/>
                </a:xfrm>
                <a:prstGeom prst="line">
                  <a:avLst/>
                </a:prstGeom>
                <a:noFill/>
                <a:ln w="22225">
                  <a:solidFill>
                    <a:srgbClr val="9900CC"/>
                  </a:solidFill>
                  <a:round/>
                  <a:headEnd/>
                  <a:tailEnd/>
                </a:ln>
              </p:spPr>
              <p:txBody>
                <a:bodyPr wrap="none" anchor="ctr"/>
                <a:lstStyle/>
                <a:p>
                  <a:endParaRPr lang="en-US"/>
                </a:p>
              </p:txBody>
            </p:sp>
          </p:grpSp>
          <p:grpSp>
            <p:nvGrpSpPr>
              <p:cNvPr id="18461" name="Group 73"/>
              <p:cNvGrpSpPr>
                <a:grpSpLocks/>
              </p:cNvGrpSpPr>
              <p:nvPr/>
            </p:nvGrpSpPr>
            <p:grpSpPr bwMode="auto">
              <a:xfrm>
                <a:off x="2160" y="1976"/>
                <a:ext cx="1151" cy="1014"/>
                <a:chOff x="2160" y="1976"/>
                <a:chExt cx="1151" cy="1014"/>
              </a:xfrm>
            </p:grpSpPr>
            <p:sp>
              <p:nvSpPr>
                <p:cNvPr id="18462" name="Oval 50"/>
                <p:cNvSpPr>
                  <a:spLocks noChangeArrowheads="1"/>
                </p:cNvSpPr>
                <p:nvPr/>
              </p:nvSpPr>
              <p:spPr bwMode="auto">
                <a:xfrm>
                  <a:off x="2160" y="2400"/>
                  <a:ext cx="336" cy="336"/>
                </a:xfrm>
                <a:prstGeom prst="ellipse">
                  <a:avLst/>
                </a:prstGeom>
                <a:noFill/>
                <a:ln w="9525">
                  <a:solidFill>
                    <a:srgbClr val="9900CC"/>
                  </a:solidFill>
                  <a:round/>
                  <a:headEnd/>
                  <a:tailEnd/>
                </a:ln>
              </p:spPr>
              <p:txBody>
                <a:bodyPr anchor="ctr">
                  <a:spAutoFit/>
                </a:bodyPr>
                <a:lstStyle/>
                <a:p>
                  <a:endParaRPr lang="en-US"/>
                </a:p>
              </p:txBody>
            </p:sp>
            <p:grpSp>
              <p:nvGrpSpPr>
                <p:cNvPr id="18463" name="Group 66"/>
                <p:cNvGrpSpPr>
                  <a:grpSpLocks/>
                </p:cNvGrpSpPr>
                <p:nvPr/>
              </p:nvGrpSpPr>
              <p:grpSpPr bwMode="auto">
                <a:xfrm>
                  <a:off x="2217" y="1976"/>
                  <a:ext cx="1094" cy="1014"/>
                  <a:chOff x="2217" y="1983"/>
                  <a:chExt cx="1094" cy="1014"/>
                </a:xfrm>
              </p:grpSpPr>
              <p:sp>
                <p:nvSpPr>
                  <p:cNvPr id="18464" name="Text Box 28"/>
                  <p:cNvSpPr txBox="1">
                    <a:spLocks noChangeArrowheads="1"/>
                  </p:cNvSpPr>
                  <p:nvPr/>
                </p:nvSpPr>
                <p:spPr bwMode="auto">
                  <a:xfrm>
                    <a:off x="2445" y="1993"/>
                    <a:ext cx="261" cy="294"/>
                  </a:xfrm>
                  <a:prstGeom prst="rect">
                    <a:avLst/>
                  </a:prstGeom>
                  <a:noFill/>
                  <a:ln w="9525">
                    <a:solidFill>
                      <a:srgbClr val="9900CC"/>
                    </a:solidFill>
                    <a:miter lim="800000"/>
                    <a:headEnd/>
                    <a:tailEnd/>
                  </a:ln>
                </p:spPr>
                <p:txBody>
                  <a:bodyPr wrap="none">
                    <a:spAutoFit/>
                  </a:bodyPr>
                  <a:lstStyle/>
                  <a:p>
                    <a:pPr>
                      <a:spcBef>
                        <a:spcPct val="0"/>
                      </a:spcBef>
                      <a:buFontTx/>
                      <a:buNone/>
                    </a:pPr>
                    <a:r>
                      <a:rPr lang="en-US">
                        <a:solidFill>
                          <a:schemeClr val="accent2"/>
                        </a:solidFill>
                      </a:rPr>
                      <a:t>H</a:t>
                    </a:r>
                  </a:p>
                </p:txBody>
              </p:sp>
              <p:sp>
                <p:nvSpPr>
                  <p:cNvPr id="18465" name="Text Box 29"/>
                  <p:cNvSpPr txBox="1">
                    <a:spLocks noChangeArrowheads="1"/>
                  </p:cNvSpPr>
                  <p:nvPr/>
                </p:nvSpPr>
                <p:spPr bwMode="auto">
                  <a:xfrm>
                    <a:off x="2925" y="1983"/>
                    <a:ext cx="271" cy="294"/>
                  </a:xfrm>
                  <a:prstGeom prst="rect">
                    <a:avLst/>
                  </a:prstGeom>
                  <a:noFill/>
                  <a:ln w="9525">
                    <a:solidFill>
                      <a:srgbClr val="9900CC"/>
                    </a:solidFill>
                    <a:miter lim="800000"/>
                    <a:headEnd/>
                    <a:tailEnd/>
                  </a:ln>
                </p:spPr>
                <p:txBody>
                  <a:bodyPr wrap="none">
                    <a:spAutoFit/>
                  </a:bodyPr>
                  <a:lstStyle/>
                  <a:p>
                    <a:pPr>
                      <a:spcBef>
                        <a:spcPct val="0"/>
                      </a:spcBef>
                      <a:buFontTx/>
                      <a:buNone/>
                    </a:pPr>
                    <a:r>
                      <a:rPr lang="en-US">
                        <a:solidFill>
                          <a:schemeClr val="accent2"/>
                        </a:solidFill>
                      </a:rPr>
                      <a:t>G</a:t>
                    </a:r>
                  </a:p>
                </p:txBody>
              </p:sp>
              <p:sp>
                <p:nvSpPr>
                  <p:cNvPr id="18466" name="Text Box 30"/>
                  <p:cNvSpPr txBox="1">
                    <a:spLocks noChangeArrowheads="1"/>
                  </p:cNvSpPr>
                  <p:nvPr/>
                </p:nvSpPr>
                <p:spPr bwMode="auto">
                  <a:xfrm>
                    <a:off x="3072" y="2415"/>
                    <a:ext cx="239" cy="294"/>
                  </a:xfrm>
                  <a:prstGeom prst="rect">
                    <a:avLst/>
                  </a:prstGeom>
                  <a:noFill/>
                  <a:ln w="9525">
                    <a:solidFill>
                      <a:srgbClr val="9900CC"/>
                    </a:solidFill>
                    <a:miter lim="800000"/>
                    <a:headEnd/>
                    <a:tailEnd/>
                  </a:ln>
                </p:spPr>
                <p:txBody>
                  <a:bodyPr wrap="none">
                    <a:spAutoFit/>
                  </a:bodyPr>
                  <a:lstStyle/>
                  <a:p>
                    <a:pPr>
                      <a:spcBef>
                        <a:spcPct val="0"/>
                      </a:spcBef>
                      <a:buFontTx/>
                      <a:buNone/>
                    </a:pPr>
                    <a:r>
                      <a:rPr lang="en-US">
                        <a:solidFill>
                          <a:schemeClr val="accent2"/>
                        </a:solidFill>
                      </a:rPr>
                      <a:t>F</a:t>
                    </a:r>
                  </a:p>
                </p:txBody>
              </p:sp>
              <p:sp>
                <p:nvSpPr>
                  <p:cNvPr id="18467" name="Text Box 31"/>
                  <p:cNvSpPr txBox="1">
                    <a:spLocks noChangeArrowheads="1"/>
                  </p:cNvSpPr>
                  <p:nvPr/>
                </p:nvSpPr>
                <p:spPr bwMode="auto">
                  <a:xfrm>
                    <a:off x="2673" y="2703"/>
                    <a:ext cx="250" cy="294"/>
                  </a:xfrm>
                  <a:prstGeom prst="rect">
                    <a:avLst/>
                  </a:prstGeom>
                  <a:noFill/>
                  <a:ln w="9525">
                    <a:solidFill>
                      <a:srgbClr val="9900CC"/>
                    </a:solidFill>
                    <a:miter lim="800000"/>
                    <a:headEnd/>
                    <a:tailEnd/>
                  </a:ln>
                </p:spPr>
                <p:txBody>
                  <a:bodyPr wrap="none">
                    <a:spAutoFit/>
                  </a:bodyPr>
                  <a:lstStyle/>
                  <a:p>
                    <a:pPr>
                      <a:spcBef>
                        <a:spcPct val="0"/>
                      </a:spcBef>
                      <a:buFontTx/>
                      <a:buNone/>
                    </a:pPr>
                    <a:r>
                      <a:rPr lang="en-US">
                        <a:solidFill>
                          <a:schemeClr val="accent2"/>
                        </a:solidFill>
                      </a:rPr>
                      <a:t>B</a:t>
                    </a:r>
                  </a:p>
                </p:txBody>
              </p:sp>
              <p:sp>
                <p:nvSpPr>
                  <p:cNvPr id="18468" name="Text Box 57"/>
                  <p:cNvSpPr txBox="1">
                    <a:spLocks noChangeArrowheads="1"/>
                  </p:cNvSpPr>
                  <p:nvPr/>
                </p:nvSpPr>
                <p:spPr bwMode="auto">
                  <a:xfrm>
                    <a:off x="2217" y="2423"/>
                    <a:ext cx="255" cy="288"/>
                  </a:xfrm>
                  <a:prstGeom prst="rect">
                    <a:avLst/>
                  </a:prstGeom>
                  <a:noFill/>
                  <a:ln w="9525" algn="ctr">
                    <a:noFill/>
                    <a:miter lim="800000"/>
                    <a:headEnd/>
                    <a:tailEnd/>
                  </a:ln>
                </p:spPr>
                <p:txBody>
                  <a:bodyPr wrap="none">
                    <a:spAutoFit/>
                  </a:bodyPr>
                  <a:lstStyle/>
                  <a:p>
                    <a:pPr>
                      <a:buFontTx/>
                      <a:buNone/>
                    </a:pPr>
                    <a:r>
                      <a:rPr lang="en-US" b="1">
                        <a:solidFill>
                          <a:srgbClr val="FF33CC"/>
                        </a:solidFill>
                      </a:rPr>
                      <a:t>A</a:t>
                    </a:r>
                  </a:p>
                </p:txBody>
              </p:sp>
            </p:grpSp>
          </p:grpSp>
        </p:grpSp>
      </p:grpSp>
      <p:grpSp>
        <p:nvGrpSpPr>
          <p:cNvPr id="12" name="Group 75"/>
          <p:cNvGrpSpPr>
            <a:grpSpLocks/>
          </p:cNvGrpSpPr>
          <p:nvPr/>
        </p:nvGrpSpPr>
        <p:grpSpPr bwMode="auto">
          <a:xfrm>
            <a:off x="6156325" y="1603375"/>
            <a:ext cx="2133600" cy="2833688"/>
            <a:chOff x="3888" y="1328"/>
            <a:chExt cx="1344" cy="1785"/>
          </a:xfrm>
        </p:grpSpPr>
        <p:sp>
          <p:nvSpPr>
            <p:cNvPr id="18441" name="Oval 51"/>
            <p:cNvSpPr>
              <a:spLocks noChangeArrowheads="1"/>
            </p:cNvSpPr>
            <p:nvPr/>
          </p:nvSpPr>
          <p:spPr bwMode="auto">
            <a:xfrm>
              <a:off x="3984" y="2400"/>
              <a:ext cx="336" cy="336"/>
            </a:xfrm>
            <a:prstGeom prst="ellipse">
              <a:avLst/>
            </a:prstGeom>
            <a:noFill/>
            <a:ln w="9525">
              <a:solidFill>
                <a:schemeClr val="accent2"/>
              </a:solidFill>
              <a:round/>
              <a:headEnd/>
              <a:tailEnd/>
            </a:ln>
          </p:spPr>
          <p:txBody>
            <a:bodyPr anchor="ctr">
              <a:spAutoFit/>
            </a:bodyPr>
            <a:lstStyle/>
            <a:p>
              <a:endParaRPr lang="en-US"/>
            </a:p>
          </p:txBody>
        </p:sp>
        <p:grpSp>
          <p:nvGrpSpPr>
            <p:cNvPr id="18442" name="Group 71"/>
            <p:cNvGrpSpPr>
              <a:grpSpLocks/>
            </p:cNvGrpSpPr>
            <p:nvPr/>
          </p:nvGrpSpPr>
          <p:grpSpPr bwMode="auto">
            <a:xfrm>
              <a:off x="3888" y="1328"/>
              <a:ext cx="1344" cy="1785"/>
              <a:chOff x="3888" y="1335"/>
              <a:chExt cx="1344" cy="1785"/>
            </a:xfrm>
          </p:grpSpPr>
          <p:sp>
            <p:nvSpPr>
              <p:cNvPr id="18443" name="Text Box 48"/>
              <p:cNvSpPr txBox="1">
                <a:spLocks noChangeArrowheads="1"/>
              </p:cNvSpPr>
              <p:nvPr/>
            </p:nvSpPr>
            <p:spPr bwMode="auto">
              <a:xfrm>
                <a:off x="3888" y="1335"/>
                <a:ext cx="1342" cy="442"/>
              </a:xfrm>
              <a:prstGeom prst="rect">
                <a:avLst/>
              </a:prstGeom>
              <a:noFill/>
              <a:ln w="9525">
                <a:noFill/>
                <a:miter lim="800000"/>
                <a:headEnd/>
                <a:tailEnd/>
              </a:ln>
            </p:spPr>
            <p:txBody>
              <a:bodyPr wrap="none">
                <a:spAutoFit/>
              </a:bodyPr>
              <a:lstStyle/>
              <a:p>
                <a:pPr algn="ctr">
                  <a:spcBef>
                    <a:spcPct val="0"/>
                  </a:spcBef>
                  <a:buFontTx/>
                  <a:buNone/>
                </a:pPr>
                <a:r>
                  <a:rPr lang="en-US" sz="2000" b="1">
                    <a:solidFill>
                      <a:schemeClr val="accent2"/>
                    </a:solidFill>
                  </a:rPr>
                  <a:t>Sufficient cause</a:t>
                </a:r>
              </a:p>
              <a:p>
                <a:pPr algn="ctr">
                  <a:spcBef>
                    <a:spcPct val="0"/>
                  </a:spcBef>
                  <a:buFontTx/>
                  <a:buNone/>
                </a:pPr>
                <a:r>
                  <a:rPr lang="en-US" sz="2000" b="1">
                    <a:solidFill>
                      <a:schemeClr val="accent2"/>
                    </a:solidFill>
                  </a:rPr>
                  <a:t>III</a:t>
                </a:r>
              </a:p>
            </p:txBody>
          </p:sp>
          <p:grpSp>
            <p:nvGrpSpPr>
              <p:cNvPr id="18444" name="Group 70"/>
              <p:cNvGrpSpPr>
                <a:grpSpLocks/>
              </p:cNvGrpSpPr>
              <p:nvPr/>
            </p:nvGrpSpPr>
            <p:grpSpPr bwMode="auto">
              <a:xfrm>
                <a:off x="3888" y="1824"/>
                <a:ext cx="1344" cy="1296"/>
                <a:chOff x="3888" y="1824"/>
                <a:chExt cx="1344" cy="1296"/>
              </a:xfrm>
            </p:grpSpPr>
            <p:grpSp>
              <p:nvGrpSpPr>
                <p:cNvPr id="18445" name="Group 32"/>
                <p:cNvGrpSpPr>
                  <a:grpSpLocks/>
                </p:cNvGrpSpPr>
                <p:nvPr/>
              </p:nvGrpSpPr>
              <p:grpSpPr bwMode="auto">
                <a:xfrm>
                  <a:off x="3888" y="1824"/>
                  <a:ext cx="1344" cy="1296"/>
                  <a:chOff x="336" y="1824"/>
                  <a:chExt cx="1344" cy="1296"/>
                </a:xfrm>
              </p:grpSpPr>
              <p:sp>
                <p:nvSpPr>
                  <p:cNvPr id="18452" name="Oval 33"/>
                  <p:cNvSpPr>
                    <a:spLocks noChangeArrowheads="1"/>
                  </p:cNvSpPr>
                  <p:nvPr/>
                </p:nvSpPr>
                <p:spPr bwMode="auto">
                  <a:xfrm>
                    <a:off x="336" y="1824"/>
                    <a:ext cx="1344" cy="1296"/>
                  </a:xfrm>
                  <a:prstGeom prst="ellipse">
                    <a:avLst/>
                  </a:prstGeom>
                  <a:noFill/>
                  <a:ln w="22225">
                    <a:solidFill>
                      <a:schemeClr val="accent2"/>
                    </a:solidFill>
                    <a:round/>
                    <a:headEnd/>
                    <a:tailEnd/>
                  </a:ln>
                </p:spPr>
                <p:txBody>
                  <a:bodyPr wrap="none" anchor="ctr"/>
                  <a:lstStyle/>
                  <a:p>
                    <a:endParaRPr lang="en-US"/>
                  </a:p>
                </p:txBody>
              </p:sp>
              <p:sp>
                <p:nvSpPr>
                  <p:cNvPr id="18453" name="Line 34"/>
                  <p:cNvSpPr>
                    <a:spLocks noChangeShapeType="1"/>
                  </p:cNvSpPr>
                  <p:nvPr/>
                </p:nvSpPr>
                <p:spPr bwMode="auto">
                  <a:xfrm>
                    <a:off x="1008" y="1824"/>
                    <a:ext cx="0" cy="624"/>
                  </a:xfrm>
                  <a:prstGeom prst="line">
                    <a:avLst/>
                  </a:prstGeom>
                  <a:noFill/>
                  <a:ln w="22225">
                    <a:solidFill>
                      <a:schemeClr val="accent2"/>
                    </a:solidFill>
                    <a:round/>
                    <a:headEnd/>
                    <a:tailEnd/>
                  </a:ln>
                </p:spPr>
                <p:txBody>
                  <a:bodyPr wrap="none" anchor="ctr"/>
                  <a:lstStyle/>
                  <a:p>
                    <a:endParaRPr lang="en-US"/>
                  </a:p>
                </p:txBody>
              </p:sp>
              <p:sp>
                <p:nvSpPr>
                  <p:cNvPr id="18454" name="Line 35"/>
                  <p:cNvSpPr>
                    <a:spLocks noChangeShapeType="1"/>
                  </p:cNvSpPr>
                  <p:nvPr/>
                </p:nvSpPr>
                <p:spPr bwMode="auto">
                  <a:xfrm flipV="1">
                    <a:off x="1008" y="2256"/>
                    <a:ext cx="624" cy="192"/>
                  </a:xfrm>
                  <a:prstGeom prst="line">
                    <a:avLst/>
                  </a:prstGeom>
                  <a:noFill/>
                  <a:ln w="22225">
                    <a:solidFill>
                      <a:schemeClr val="accent2"/>
                    </a:solidFill>
                    <a:round/>
                    <a:headEnd/>
                    <a:tailEnd/>
                  </a:ln>
                </p:spPr>
                <p:txBody>
                  <a:bodyPr wrap="none" anchor="ctr"/>
                  <a:lstStyle/>
                  <a:p>
                    <a:endParaRPr lang="en-US"/>
                  </a:p>
                </p:txBody>
              </p:sp>
              <p:sp>
                <p:nvSpPr>
                  <p:cNvPr id="18455" name="Line 36"/>
                  <p:cNvSpPr>
                    <a:spLocks noChangeShapeType="1"/>
                  </p:cNvSpPr>
                  <p:nvPr/>
                </p:nvSpPr>
                <p:spPr bwMode="auto">
                  <a:xfrm flipH="1">
                    <a:off x="576" y="2448"/>
                    <a:ext cx="432" cy="528"/>
                  </a:xfrm>
                  <a:prstGeom prst="line">
                    <a:avLst/>
                  </a:prstGeom>
                  <a:noFill/>
                  <a:ln w="22225">
                    <a:solidFill>
                      <a:schemeClr val="accent2"/>
                    </a:solidFill>
                    <a:round/>
                    <a:headEnd/>
                    <a:tailEnd/>
                  </a:ln>
                </p:spPr>
                <p:txBody>
                  <a:bodyPr wrap="none" anchor="ctr"/>
                  <a:lstStyle/>
                  <a:p>
                    <a:endParaRPr lang="en-US"/>
                  </a:p>
                </p:txBody>
              </p:sp>
              <p:sp>
                <p:nvSpPr>
                  <p:cNvPr id="18456" name="Line 37"/>
                  <p:cNvSpPr>
                    <a:spLocks noChangeShapeType="1"/>
                  </p:cNvSpPr>
                  <p:nvPr/>
                </p:nvSpPr>
                <p:spPr bwMode="auto">
                  <a:xfrm flipH="1" flipV="1">
                    <a:off x="384" y="2208"/>
                    <a:ext cx="624" cy="240"/>
                  </a:xfrm>
                  <a:prstGeom prst="line">
                    <a:avLst/>
                  </a:prstGeom>
                  <a:noFill/>
                  <a:ln w="22225">
                    <a:solidFill>
                      <a:schemeClr val="accent2"/>
                    </a:solidFill>
                    <a:round/>
                    <a:headEnd/>
                    <a:tailEnd/>
                  </a:ln>
                </p:spPr>
                <p:txBody>
                  <a:bodyPr wrap="none" anchor="ctr"/>
                  <a:lstStyle/>
                  <a:p>
                    <a:endParaRPr lang="en-US"/>
                  </a:p>
                </p:txBody>
              </p:sp>
              <p:sp>
                <p:nvSpPr>
                  <p:cNvPr id="18457" name="Line 38"/>
                  <p:cNvSpPr>
                    <a:spLocks noChangeShapeType="1"/>
                  </p:cNvSpPr>
                  <p:nvPr/>
                </p:nvSpPr>
                <p:spPr bwMode="auto">
                  <a:xfrm>
                    <a:off x="1008" y="2448"/>
                    <a:ext cx="384" cy="576"/>
                  </a:xfrm>
                  <a:prstGeom prst="line">
                    <a:avLst/>
                  </a:prstGeom>
                  <a:noFill/>
                  <a:ln w="22225">
                    <a:solidFill>
                      <a:schemeClr val="accent2"/>
                    </a:solidFill>
                    <a:round/>
                    <a:headEnd/>
                    <a:tailEnd/>
                  </a:ln>
                </p:spPr>
                <p:txBody>
                  <a:bodyPr wrap="none" anchor="ctr"/>
                  <a:lstStyle/>
                  <a:p>
                    <a:endParaRPr lang="en-US"/>
                  </a:p>
                </p:txBody>
              </p:sp>
            </p:grpSp>
            <p:grpSp>
              <p:nvGrpSpPr>
                <p:cNvPr id="18446" name="Group 69"/>
                <p:cNvGrpSpPr>
                  <a:grpSpLocks/>
                </p:cNvGrpSpPr>
                <p:nvPr/>
              </p:nvGrpSpPr>
              <p:grpSpPr bwMode="auto">
                <a:xfrm>
                  <a:off x="4031" y="1983"/>
                  <a:ext cx="1056" cy="1014"/>
                  <a:chOff x="4031" y="1983"/>
                  <a:chExt cx="1056" cy="1014"/>
                </a:xfrm>
              </p:grpSpPr>
              <p:sp>
                <p:nvSpPr>
                  <p:cNvPr id="18447" name="Text Box 42"/>
                  <p:cNvSpPr txBox="1">
                    <a:spLocks noChangeArrowheads="1"/>
                  </p:cNvSpPr>
                  <p:nvPr/>
                </p:nvSpPr>
                <p:spPr bwMode="auto">
                  <a:xfrm>
                    <a:off x="4221" y="1993"/>
                    <a:ext cx="218"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J</a:t>
                    </a:r>
                  </a:p>
                </p:txBody>
              </p:sp>
              <p:sp>
                <p:nvSpPr>
                  <p:cNvPr id="18448" name="Text Box 43"/>
                  <p:cNvSpPr txBox="1">
                    <a:spLocks noChangeArrowheads="1"/>
                  </p:cNvSpPr>
                  <p:nvPr/>
                </p:nvSpPr>
                <p:spPr bwMode="auto">
                  <a:xfrm>
                    <a:off x="4701" y="1983"/>
                    <a:ext cx="175"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I</a:t>
                    </a:r>
                  </a:p>
                </p:txBody>
              </p:sp>
              <p:sp>
                <p:nvSpPr>
                  <p:cNvPr id="18449" name="Text Box 44"/>
                  <p:cNvSpPr txBox="1">
                    <a:spLocks noChangeArrowheads="1"/>
                  </p:cNvSpPr>
                  <p:nvPr/>
                </p:nvSpPr>
                <p:spPr bwMode="auto">
                  <a:xfrm>
                    <a:off x="4848" y="2415"/>
                    <a:ext cx="239"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F</a:t>
                    </a:r>
                  </a:p>
                </p:txBody>
              </p:sp>
              <p:sp>
                <p:nvSpPr>
                  <p:cNvPr id="18450" name="Text Box 45"/>
                  <p:cNvSpPr txBox="1">
                    <a:spLocks noChangeArrowheads="1"/>
                  </p:cNvSpPr>
                  <p:nvPr/>
                </p:nvSpPr>
                <p:spPr bwMode="auto">
                  <a:xfrm>
                    <a:off x="4449" y="2703"/>
                    <a:ext cx="261"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C</a:t>
                    </a:r>
                  </a:p>
                </p:txBody>
              </p:sp>
              <p:sp>
                <p:nvSpPr>
                  <p:cNvPr id="18451" name="Text Box 58"/>
                  <p:cNvSpPr txBox="1">
                    <a:spLocks noChangeArrowheads="1"/>
                  </p:cNvSpPr>
                  <p:nvPr/>
                </p:nvSpPr>
                <p:spPr bwMode="auto">
                  <a:xfrm>
                    <a:off x="4031" y="2423"/>
                    <a:ext cx="255" cy="288"/>
                  </a:xfrm>
                  <a:prstGeom prst="rect">
                    <a:avLst/>
                  </a:prstGeom>
                  <a:noFill/>
                  <a:ln w="9525" algn="ctr">
                    <a:noFill/>
                    <a:miter lim="800000"/>
                    <a:headEnd/>
                    <a:tailEnd/>
                  </a:ln>
                </p:spPr>
                <p:txBody>
                  <a:bodyPr wrap="none">
                    <a:spAutoFit/>
                  </a:bodyPr>
                  <a:lstStyle/>
                  <a:p>
                    <a:pPr>
                      <a:buFontTx/>
                      <a:buNone/>
                    </a:pPr>
                    <a:r>
                      <a:rPr lang="en-US" b="1">
                        <a:solidFill>
                          <a:srgbClr val="FF33CC"/>
                        </a:solidFill>
                      </a:rPr>
                      <a:t>A</a:t>
                    </a:r>
                  </a:p>
                </p:txBody>
              </p:sp>
            </p:grpSp>
          </p:gr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8"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8438"/>
                                        </p:tgtEl>
                                        <p:attrNameLst>
                                          <p:attrName>style.visibility</p:attrName>
                                        </p:attrNameLst>
                                      </p:cBhvr>
                                      <p:to>
                                        <p:strVal val="visible"/>
                                      </p:to>
                                    </p:set>
                                    <p:animEffect transition="in" filter="fade">
                                      <p:cBhvr>
                                        <p:cTn id="9" dur="3000"/>
                                        <p:tgtEl>
                                          <p:spTgt spid="18438"/>
                                        </p:tgtEl>
                                      </p:cBhvr>
                                    </p:animEffect>
                                  </p:childTnLst>
                                </p:cTn>
                              </p:par>
                              <p:par>
                                <p:cTn id="10" presetID="10" presetClass="entr" presetSubtype="0" fill="hold"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nodeType="withEffect">
                                  <p:stCondLst>
                                    <p:cond delay="4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1169461"/>
                                        </p:tgtEl>
                                        <p:attrNameLst>
                                          <p:attrName>style.visibility</p:attrName>
                                        </p:attrNameLst>
                                      </p:cBhvr>
                                      <p:to>
                                        <p:strVal val="visible"/>
                                      </p:to>
                                    </p:set>
                                    <p:animEffect transition="in" filter="fade">
                                      <p:cBhvr>
                                        <p:cTn id="18" dur="3000"/>
                                        <p:tgtEl>
                                          <p:spTgt spid="1169461"/>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1169462"/>
                                        </p:tgtEl>
                                        <p:attrNameLst>
                                          <p:attrName>style.visibility</p:attrName>
                                        </p:attrNameLst>
                                      </p:cBhvr>
                                      <p:to>
                                        <p:strVal val="visible"/>
                                      </p:to>
                                    </p:set>
                                    <p:animEffect transition="in" filter="fade">
                                      <p:cBhvr>
                                        <p:cTn id="21" dur="3000"/>
                                        <p:tgtEl>
                                          <p:spTgt spid="11694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2"/>
                </p:tgtEl>
              </p:cMediaNode>
            </p:audio>
          </p:childTnLst>
        </p:cTn>
      </p:par>
    </p:tnLst>
    <p:bldLst>
      <p:bldP spid="1169461" grpId="0"/>
      <p:bldP spid="116946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0434" name="Text Box 2"/>
          <p:cNvSpPr txBox="1">
            <a:spLocks noChangeArrowheads="1"/>
          </p:cNvSpPr>
          <p:nvPr/>
        </p:nvSpPr>
        <p:spPr bwMode="auto">
          <a:xfrm>
            <a:off x="946150" y="333375"/>
            <a:ext cx="7010400" cy="560388"/>
          </a:xfrm>
          <a:prstGeom prst="rect">
            <a:avLst/>
          </a:prstGeom>
          <a:noFill/>
          <a:ln w="9525">
            <a:noFill/>
            <a:miter lim="800000"/>
            <a:headEnd/>
            <a:tailEnd/>
          </a:ln>
          <a:effectLst/>
        </p:spPr>
        <p:txBody>
          <a:bodyPr>
            <a:spAutoFit/>
          </a:bodyPr>
          <a:lstStyle/>
          <a:p>
            <a:pPr algn="ctr">
              <a:lnSpc>
                <a:spcPct val="70000"/>
              </a:lnSpc>
              <a:spcBef>
                <a:spcPct val="0"/>
              </a:spcBef>
              <a:buFontTx/>
              <a:buNone/>
              <a:defRPr/>
            </a:pPr>
            <a:r>
              <a:rPr lang="en-US" sz="4400">
                <a:solidFill>
                  <a:schemeClr val="bg2"/>
                </a:solidFill>
                <a:effectLst>
                  <a:outerShdw blurRad="38100" dist="38100" dir="2700000" algn="tl">
                    <a:srgbClr val="C0C0C0"/>
                  </a:outerShdw>
                </a:effectLst>
              </a:rPr>
              <a:t>Example</a:t>
            </a:r>
          </a:p>
        </p:txBody>
      </p:sp>
      <p:sp>
        <p:nvSpPr>
          <p:cNvPr id="19459" name="Text Box 3"/>
          <p:cNvSpPr txBox="1">
            <a:spLocks noChangeArrowheads="1"/>
          </p:cNvSpPr>
          <p:nvPr/>
        </p:nvSpPr>
        <p:spPr bwMode="auto">
          <a:xfrm>
            <a:off x="798513" y="2492375"/>
            <a:ext cx="996950" cy="476250"/>
          </a:xfrm>
          <a:prstGeom prst="rect">
            <a:avLst/>
          </a:prstGeom>
          <a:noFill/>
          <a:ln w="9525">
            <a:noFill/>
            <a:miter lim="800000"/>
            <a:headEnd/>
            <a:tailEnd/>
          </a:ln>
        </p:spPr>
        <p:txBody>
          <a:bodyPr wrap="none">
            <a:spAutoFit/>
          </a:bodyPr>
          <a:lstStyle/>
          <a:p>
            <a:pPr>
              <a:lnSpc>
                <a:spcPct val="70000"/>
              </a:lnSpc>
              <a:spcBef>
                <a:spcPct val="0"/>
              </a:spcBef>
              <a:buFontTx/>
              <a:buNone/>
            </a:pPr>
            <a:r>
              <a:rPr lang="en-US" sz="3600">
                <a:solidFill>
                  <a:srgbClr val="FF3399"/>
                </a:solidFill>
              </a:rPr>
              <a:t>But:</a:t>
            </a:r>
            <a:endParaRPr lang="en-US" sz="3600">
              <a:solidFill>
                <a:schemeClr val="accent2"/>
              </a:solidFill>
            </a:endParaRPr>
          </a:p>
        </p:txBody>
      </p:sp>
      <p:sp>
        <p:nvSpPr>
          <p:cNvPr id="19460" name="Text Box 4"/>
          <p:cNvSpPr txBox="1">
            <a:spLocks noChangeArrowheads="1"/>
          </p:cNvSpPr>
          <p:nvPr/>
        </p:nvSpPr>
        <p:spPr bwMode="auto">
          <a:xfrm>
            <a:off x="771525" y="1341438"/>
            <a:ext cx="6680200" cy="519112"/>
          </a:xfrm>
          <a:prstGeom prst="rect">
            <a:avLst/>
          </a:prstGeom>
          <a:noFill/>
          <a:ln w="9525">
            <a:noFill/>
            <a:miter lim="800000"/>
            <a:headEnd/>
            <a:tailEnd/>
          </a:ln>
        </p:spPr>
        <p:txBody>
          <a:bodyPr wrap="none">
            <a:spAutoFit/>
          </a:bodyPr>
          <a:lstStyle/>
          <a:p>
            <a:pPr>
              <a:lnSpc>
                <a:spcPct val="70000"/>
              </a:lnSpc>
              <a:spcBef>
                <a:spcPct val="0"/>
              </a:spcBef>
              <a:buFontTx/>
              <a:buNone/>
            </a:pPr>
            <a:r>
              <a:rPr lang="en-US" sz="4000">
                <a:solidFill>
                  <a:schemeClr val="bg2"/>
                </a:solidFill>
              </a:rPr>
              <a:t>Smoking causes lung cancer</a:t>
            </a:r>
          </a:p>
        </p:txBody>
      </p:sp>
      <p:sp>
        <p:nvSpPr>
          <p:cNvPr id="19461" name="Text Box 5"/>
          <p:cNvSpPr txBox="1">
            <a:spLocks noChangeArrowheads="1"/>
          </p:cNvSpPr>
          <p:nvPr/>
        </p:nvSpPr>
        <p:spPr bwMode="auto">
          <a:xfrm>
            <a:off x="827088" y="3284538"/>
            <a:ext cx="7058025" cy="433387"/>
          </a:xfrm>
          <a:prstGeom prst="rect">
            <a:avLst/>
          </a:prstGeom>
          <a:noFill/>
          <a:ln w="9525">
            <a:noFill/>
            <a:miter lim="800000"/>
            <a:headEnd/>
            <a:tailEnd/>
          </a:ln>
        </p:spPr>
        <p:txBody>
          <a:bodyPr wrap="none">
            <a:spAutoFit/>
          </a:bodyPr>
          <a:lstStyle/>
          <a:p>
            <a:pPr>
              <a:lnSpc>
                <a:spcPct val="70000"/>
              </a:lnSpc>
              <a:spcBef>
                <a:spcPct val="0"/>
              </a:spcBef>
              <a:buClr>
                <a:srgbClr val="FF33CC"/>
              </a:buClr>
              <a:buSzPct val="120000"/>
              <a:buFont typeface="Wingdings" pitchFamily="2" charset="2"/>
              <a:buChar char="§"/>
            </a:pPr>
            <a:r>
              <a:rPr lang="en-US" sz="3200">
                <a:solidFill>
                  <a:schemeClr val="accent2"/>
                </a:solidFill>
              </a:rPr>
              <a:t> Not all smokers develop lung cancer</a:t>
            </a:r>
          </a:p>
        </p:txBody>
      </p:sp>
      <p:sp>
        <p:nvSpPr>
          <p:cNvPr id="19462" name="Text Box 6"/>
          <p:cNvSpPr txBox="1">
            <a:spLocks noChangeArrowheads="1"/>
          </p:cNvSpPr>
          <p:nvPr/>
        </p:nvSpPr>
        <p:spPr bwMode="auto">
          <a:xfrm>
            <a:off x="825500" y="4075113"/>
            <a:ext cx="7778750" cy="433387"/>
          </a:xfrm>
          <a:prstGeom prst="rect">
            <a:avLst/>
          </a:prstGeom>
          <a:noFill/>
          <a:ln w="9525">
            <a:noFill/>
            <a:miter lim="800000"/>
            <a:headEnd/>
            <a:tailEnd/>
          </a:ln>
        </p:spPr>
        <p:txBody>
          <a:bodyPr wrap="none">
            <a:spAutoFit/>
          </a:bodyPr>
          <a:lstStyle/>
          <a:p>
            <a:pPr>
              <a:lnSpc>
                <a:spcPct val="70000"/>
              </a:lnSpc>
              <a:spcBef>
                <a:spcPct val="0"/>
              </a:spcBef>
              <a:buClr>
                <a:srgbClr val="FF33CC"/>
              </a:buClr>
              <a:buSzPct val="120000"/>
              <a:buFont typeface="Wingdings" pitchFamily="2" charset="2"/>
              <a:buChar char="§"/>
            </a:pPr>
            <a:r>
              <a:rPr lang="en-US" sz="3200">
                <a:solidFill>
                  <a:schemeClr val="accent2"/>
                </a:solidFill>
              </a:rPr>
              <a:t> Some non-smokers develop lung cancer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0066" name="Rectangle 2"/>
          <p:cNvSpPr>
            <a:spLocks noGrp="1" noChangeArrowheads="1"/>
          </p:cNvSpPr>
          <p:nvPr>
            <p:ph type="title" idx="4294967295"/>
          </p:nvPr>
        </p:nvSpPr>
        <p:spPr>
          <a:xfrm>
            <a:off x="250825" y="115888"/>
            <a:ext cx="864235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Conceptual schematization of three sufficient causes for lung cancer</a:t>
            </a:r>
          </a:p>
        </p:txBody>
      </p:sp>
      <p:sp>
        <p:nvSpPr>
          <p:cNvPr id="20483" name="Text Box 3"/>
          <p:cNvSpPr txBox="1">
            <a:spLocks noChangeArrowheads="1"/>
          </p:cNvSpPr>
          <p:nvPr/>
        </p:nvSpPr>
        <p:spPr bwMode="auto">
          <a:xfrm>
            <a:off x="-244475" y="5845175"/>
            <a:ext cx="488950" cy="347663"/>
          </a:xfrm>
          <a:prstGeom prst="rect">
            <a:avLst/>
          </a:prstGeom>
          <a:noFill/>
          <a:ln w="9525">
            <a:noFill/>
            <a:miter lim="800000"/>
            <a:headEnd/>
            <a:tailEnd/>
          </a:ln>
        </p:spPr>
        <p:txBody>
          <a:bodyPr wrap="none">
            <a:spAutoFit/>
          </a:bodyPr>
          <a:lstStyle/>
          <a:p>
            <a:pPr>
              <a:lnSpc>
                <a:spcPct val="70000"/>
              </a:lnSpc>
              <a:spcBef>
                <a:spcPct val="0"/>
              </a:spcBef>
              <a:buFontTx/>
              <a:buNone/>
            </a:pPr>
            <a:r>
              <a:rPr lang="en-US" b="1">
                <a:solidFill>
                  <a:schemeClr val="tx1"/>
                </a:solidFill>
                <a:latin typeface="Times New Roman" pitchFamily="18" charset="0"/>
              </a:rPr>
              <a:t>    </a:t>
            </a:r>
          </a:p>
        </p:txBody>
      </p:sp>
      <p:sp>
        <p:nvSpPr>
          <p:cNvPr id="1240068" name="Text Box 4"/>
          <p:cNvSpPr txBox="1">
            <a:spLocks noChangeArrowheads="1"/>
          </p:cNvSpPr>
          <p:nvPr/>
        </p:nvSpPr>
        <p:spPr bwMode="auto">
          <a:xfrm>
            <a:off x="371475" y="4919663"/>
            <a:ext cx="8304213" cy="830997"/>
          </a:xfrm>
          <a:prstGeom prst="rect">
            <a:avLst/>
          </a:prstGeom>
          <a:noFill/>
          <a:ln w="9525">
            <a:noFill/>
            <a:miter lim="800000"/>
            <a:headEnd/>
            <a:tailEnd/>
          </a:ln>
        </p:spPr>
        <p:txBody>
          <a:bodyPr>
            <a:spAutoFit/>
          </a:bodyPr>
          <a:lstStyle/>
          <a:p>
            <a:pPr>
              <a:spcBef>
                <a:spcPct val="0"/>
              </a:spcBef>
              <a:buFontTx/>
              <a:buNone/>
            </a:pPr>
            <a:r>
              <a:rPr lang="en-US" b="1" dirty="0">
                <a:solidFill>
                  <a:schemeClr val="accent2"/>
                </a:solidFill>
              </a:rPr>
              <a:t>Component cause </a:t>
            </a:r>
            <a:r>
              <a:rPr lang="en-US" b="1" dirty="0">
                <a:solidFill>
                  <a:srgbClr val="00B0F0"/>
                </a:solidFill>
              </a:rPr>
              <a:t>B</a:t>
            </a:r>
            <a:r>
              <a:rPr lang="en-US" b="1" dirty="0">
                <a:solidFill>
                  <a:schemeClr val="accent2"/>
                </a:solidFill>
              </a:rPr>
              <a:t> </a:t>
            </a:r>
            <a:r>
              <a:rPr lang="en-US" dirty="0">
                <a:solidFill>
                  <a:schemeClr val="tx1"/>
                </a:solidFill>
              </a:rPr>
              <a:t>could be</a:t>
            </a:r>
            <a:r>
              <a:rPr lang="en-US" dirty="0">
                <a:solidFill>
                  <a:schemeClr val="accent2"/>
                </a:solidFill>
              </a:rPr>
              <a:t> </a:t>
            </a:r>
            <a:r>
              <a:rPr lang="en-US" dirty="0">
                <a:solidFill>
                  <a:srgbClr val="00B0F0"/>
                </a:solidFill>
              </a:rPr>
              <a:t>smoking</a:t>
            </a:r>
            <a:r>
              <a:rPr lang="en-US" dirty="0">
                <a:solidFill>
                  <a:schemeClr val="accent2"/>
                </a:solidFill>
              </a:rPr>
              <a:t>, </a:t>
            </a:r>
            <a:r>
              <a:rPr lang="en-US" dirty="0">
                <a:solidFill>
                  <a:schemeClr val="tx1"/>
                </a:solidFill>
              </a:rPr>
              <a:t>causing most lung cancers</a:t>
            </a:r>
          </a:p>
        </p:txBody>
      </p:sp>
      <p:sp>
        <p:nvSpPr>
          <p:cNvPr id="1240069" name="Text Box 5"/>
          <p:cNvSpPr txBox="1">
            <a:spLocks noChangeArrowheads="1"/>
          </p:cNvSpPr>
          <p:nvPr/>
        </p:nvSpPr>
        <p:spPr bwMode="auto">
          <a:xfrm>
            <a:off x="395288" y="5835650"/>
            <a:ext cx="8307387" cy="701675"/>
          </a:xfrm>
          <a:prstGeom prst="rect">
            <a:avLst/>
          </a:prstGeom>
          <a:noFill/>
          <a:ln w="9525">
            <a:noFill/>
            <a:miter lim="800000"/>
            <a:headEnd/>
            <a:tailEnd/>
          </a:ln>
        </p:spPr>
        <p:txBody>
          <a:bodyPr>
            <a:spAutoFit/>
          </a:bodyPr>
          <a:lstStyle/>
          <a:p>
            <a:pPr>
              <a:spcBef>
                <a:spcPct val="0"/>
              </a:spcBef>
              <a:buFontTx/>
              <a:buNone/>
            </a:pPr>
            <a:r>
              <a:rPr lang="en-US" sz="2000" b="1" dirty="0">
                <a:solidFill>
                  <a:srgbClr val="FF33CC"/>
                </a:solidFill>
              </a:rPr>
              <a:t>A</a:t>
            </a:r>
            <a:r>
              <a:rPr lang="en-US" sz="2000" dirty="0">
                <a:solidFill>
                  <a:schemeClr val="tx1"/>
                </a:solidFill>
              </a:rPr>
              <a:t> is a </a:t>
            </a:r>
            <a:r>
              <a:rPr lang="en-US" sz="2000" dirty="0">
                <a:solidFill>
                  <a:srgbClr val="FF33CC"/>
                </a:solidFill>
              </a:rPr>
              <a:t>necessary cause</a:t>
            </a:r>
            <a:r>
              <a:rPr lang="en-US" sz="2000" dirty="0">
                <a:solidFill>
                  <a:schemeClr val="tx1"/>
                </a:solidFill>
              </a:rPr>
              <a:t>.  This is some unknown individual characteristic necessary for lung cancer to develop.</a:t>
            </a:r>
            <a:endParaRPr lang="en-US" sz="2000" dirty="0">
              <a:solidFill>
                <a:schemeClr val="tx1"/>
              </a:solidFill>
              <a:latin typeface="Times New Roman" pitchFamily="18" charset="0"/>
            </a:endParaRPr>
          </a:p>
        </p:txBody>
      </p:sp>
      <p:grpSp>
        <p:nvGrpSpPr>
          <p:cNvPr id="60" name="Group 59"/>
          <p:cNvGrpSpPr/>
          <p:nvPr/>
        </p:nvGrpSpPr>
        <p:grpSpPr>
          <a:xfrm>
            <a:off x="508000" y="1603375"/>
            <a:ext cx="7781925" cy="2833688"/>
            <a:chOff x="508000" y="1603375"/>
            <a:chExt cx="7781925" cy="2833688"/>
          </a:xfrm>
        </p:grpSpPr>
        <p:grpSp>
          <p:nvGrpSpPr>
            <p:cNvPr id="20486" name="Group 6"/>
            <p:cNvGrpSpPr>
              <a:grpSpLocks/>
            </p:cNvGrpSpPr>
            <p:nvPr/>
          </p:nvGrpSpPr>
          <p:grpSpPr bwMode="auto">
            <a:xfrm>
              <a:off x="508000" y="1604963"/>
              <a:ext cx="2160588" cy="2832100"/>
              <a:chOff x="320" y="1336"/>
              <a:chExt cx="1361" cy="1784"/>
            </a:xfrm>
          </p:grpSpPr>
          <p:sp>
            <p:nvSpPr>
              <p:cNvPr id="20523" name="Text Box 7"/>
              <p:cNvSpPr txBox="1">
                <a:spLocks noChangeArrowheads="1"/>
              </p:cNvSpPr>
              <p:nvPr/>
            </p:nvSpPr>
            <p:spPr bwMode="auto">
              <a:xfrm>
                <a:off x="339" y="1336"/>
                <a:ext cx="1342" cy="442"/>
              </a:xfrm>
              <a:prstGeom prst="rect">
                <a:avLst/>
              </a:prstGeom>
              <a:noFill/>
              <a:ln w="9525">
                <a:noFill/>
                <a:miter lim="800000"/>
                <a:headEnd/>
                <a:tailEnd/>
              </a:ln>
            </p:spPr>
            <p:txBody>
              <a:bodyPr wrap="none">
                <a:spAutoFit/>
              </a:bodyPr>
              <a:lstStyle/>
              <a:p>
                <a:pPr algn="ctr">
                  <a:spcBef>
                    <a:spcPct val="0"/>
                  </a:spcBef>
                  <a:buFontTx/>
                  <a:buNone/>
                </a:pPr>
                <a:r>
                  <a:rPr lang="en-US" sz="2000" b="1" dirty="0">
                    <a:solidFill>
                      <a:srgbClr val="008080"/>
                    </a:solidFill>
                  </a:rPr>
                  <a:t>Sufficient cause</a:t>
                </a:r>
              </a:p>
              <a:p>
                <a:pPr algn="ctr">
                  <a:spcBef>
                    <a:spcPct val="0"/>
                  </a:spcBef>
                  <a:buFontTx/>
                  <a:buNone/>
                </a:pPr>
                <a:r>
                  <a:rPr lang="en-US" sz="2000" b="1" dirty="0">
                    <a:solidFill>
                      <a:srgbClr val="008080"/>
                    </a:solidFill>
                  </a:rPr>
                  <a:t>I</a:t>
                </a:r>
              </a:p>
            </p:txBody>
          </p:sp>
          <p:grpSp>
            <p:nvGrpSpPr>
              <p:cNvPr id="20524" name="Group 8"/>
              <p:cNvGrpSpPr>
                <a:grpSpLocks/>
              </p:cNvGrpSpPr>
              <p:nvPr/>
            </p:nvGrpSpPr>
            <p:grpSpPr bwMode="auto">
              <a:xfrm>
                <a:off x="320" y="1824"/>
                <a:ext cx="1344" cy="1296"/>
                <a:chOff x="311" y="1825"/>
                <a:chExt cx="1344" cy="1296"/>
              </a:xfrm>
            </p:grpSpPr>
            <p:sp>
              <p:nvSpPr>
                <p:cNvPr id="20525" name="Text Box 9"/>
                <p:cNvSpPr txBox="1">
                  <a:spLocks noChangeArrowheads="1"/>
                </p:cNvSpPr>
                <p:nvPr/>
              </p:nvSpPr>
              <p:spPr bwMode="auto">
                <a:xfrm>
                  <a:off x="644" y="1994"/>
                  <a:ext cx="250" cy="294"/>
                </a:xfrm>
                <a:prstGeom prst="rect">
                  <a:avLst/>
                </a:prstGeom>
                <a:noFill/>
                <a:ln w="9525">
                  <a:solidFill>
                    <a:srgbClr val="008080"/>
                  </a:solidFill>
                  <a:miter lim="800000"/>
                  <a:headEnd/>
                  <a:tailEnd/>
                </a:ln>
              </p:spPr>
              <p:txBody>
                <a:bodyPr wrap="none">
                  <a:spAutoFit/>
                </a:bodyPr>
                <a:lstStyle/>
                <a:p>
                  <a:pPr>
                    <a:spcBef>
                      <a:spcPct val="0"/>
                    </a:spcBef>
                    <a:buFontTx/>
                    <a:buNone/>
                  </a:pPr>
                  <a:r>
                    <a:rPr lang="en-US">
                      <a:solidFill>
                        <a:schemeClr val="accent2"/>
                      </a:solidFill>
                    </a:rPr>
                    <a:t>E</a:t>
                  </a:r>
                </a:p>
              </p:txBody>
            </p:sp>
            <p:sp>
              <p:nvSpPr>
                <p:cNvPr id="20526" name="Text Box 10"/>
                <p:cNvSpPr txBox="1">
                  <a:spLocks noChangeArrowheads="1"/>
                </p:cNvSpPr>
                <p:nvPr/>
              </p:nvSpPr>
              <p:spPr bwMode="auto">
                <a:xfrm>
                  <a:off x="1124" y="1984"/>
                  <a:ext cx="261" cy="294"/>
                </a:xfrm>
                <a:prstGeom prst="rect">
                  <a:avLst/>
                </a:prstGeom>
                <a:noFill/>
                <a:ln w="9525">
                  <a:solidFill>
                    <a:srgbClr val="008080"/>
                  </a:solidFill>
                  <a:miter lim="800000"/>
                  <a:headEnd/>
                  <a:tailEnd/>
                </a:ln>
              </p:spPr>
              <p:txBody>
                <a:bodyPr wrap="none">
                  <a:spAutoFit/>
                </a:bodyPr>
                <a:lstStyle/>
                <a:p>
                  <a:pPr>
                    <a:spcBef>
                      <a:spcPct val="0"/>
                    </a:spcBef>
                    <a:buFontTx/>
                    <a:buNone/>
                  </a:pPr>
                  <a:r>
                    <a:rPr lang="en-US">
                      <a:solidFill>
                        <a:schemeClr val="accent2"/>
                      </a:solidFill>
                    </a:rPr>
                    <a:t>D</a:t>
                  </a:r>
                </a:p>
              </p:txBody>
            </p:sp>
            <p:sp>
              <p:nvSpPr>
                <p:cNvPr id="20527" name="Text Box 11"/>
                <p:cNvSpPr txBox="1">
                  <a:spLocks noChangeArrowheads="1"/>
                </p:cNvSpPr>
                <p:nvPr/>
              </p:nvSpPr>
              <p:spPr bwMode="auto">
                <a:xfrm>
                  <a:off x="1271" y="2416"/>
                  <a:ext cx="261" cy="294"/>
                </a:xfrm>
                <a:prstGeom prst="rect">
                  <a:avLst/>
                </a:prstGeom>
                <a:noFill/>
                <a:ln w="9525">
                  <a:solidFill>
                    <a:srgbClr val="008080"/>
                  </a:solidFill>
                  <a:miter lim="800000"/>
                  <a:headEnd/>
                  <a:tailEnd/>
                </a:ln>
              </p:spPr>
              <p:txBody>
                <a:bodyPr wrap="none">
                  <a:spAutoFit/>
                </a:bodyPr>
                <a:lstStyle/>
                <a:p>
                  <a:pPr>
                    <a:spcBef>
                      <a:spcPct val="0"/>
                    </a:spcBef>
                    <a:buFontTx/>
                    <a:buNone/>
                  </a:pPr>
                  <a:r>
                    <a:rPr lang="en-US">
                      <a:solidFill>
                        <a:schemeClr val="accent2"/>
                      </a:solidFill>
                    </a:rPr>
                    <a:t>C</a:t>
                  </a:r>
                </a:p>
              </p:txBody>
            </p:sp>
            <p:sp>
              <p:nvSpPr>
                <p:cNvPr id="20528" name="Text Box 12"/>
                <p:cNvSpPr txBox="1">
                  <a:spLocks noChangeArrowheads="1"/>
                </p:cNvSpPr>
                <p:nvPr/>
              </p:nvSpPr>
              <p:spPr bwMode="auto">
                <a:xfrm>
                  <a:off x="872" y="2704"/>
                  <a:ext cx="257" cy="291"/>
                </a:xfrm>
                <a:prstGeom prst="rect">
                  <a:avLst/>
                </a:prstGeom>
                <a:noFill/>
                <a:ln w="9525">
                  <a:solidFill>
                    <a:srgbClr val="008080"/>
                  </a:solidFill>
                  <a:miter lim="800000"/>
                  <a:headEnd/>
                  <a:tailEnd/>
                </a:ln>
              </p:spPr>
              <p:txBody>
                <a:bodyPr wrap="none">
                  <a:spAutoFit/>
                </a:bodyPr>
                <a:lstStyle/>
                <a:p>
                  <a:pPr>
                    <a:spcBef>
                      <a:spcPct val="0"/>
                    </a:spcBef>
                    <a:buFontTx/>
                    <a:buNone/>
                  </a:pPr>
                  <a:r>
                    <a:rPr lang="en-US" b="1" dirty="0">
                      <a:solidFill>
                        <a:srgbClr val="00B0F0"/>
                      </a:solidFill>
                    </a:rPr>
                    <a:t>B</a:t>
                  </a:r>
                </a:p>
              </p:txBody>
            </p:sp>
            <p:grpSp>
              <p:nvGrpSpPr>
                <p:cNvPr id="20529" name="Group 13"/>
                <p:cNvGrpSpPr>
                  <a:grpSpLocks/>
                </p:cNvGrpSpPr>
                <p:nvPr/>
              </p:nvGrpSpPr>
              <p:grpSpPr bwMode="auto">
                <a:xfrm>
                  <a:off x="311" y="1825"/>
                  <a:ext cx="1344" cy="1296"/>
                  <a:chOff x="311" y="1825"/>
                  <a:chExt cx="1344" cy="1296"/>
                </a:xfrm>
              </p:grpSpPr>
              <p:sp>
                <p:nvSpPr>
                  <p:cNvPr id="20530" name="Oval 14"/>
                  <p:cNvSpPr>
                    <a:spLocks noChangeArrowheads="1"/>
                  </p:cNvSpPr>
                  <p:nvPr/>
                </p:nvSpPr>
                <p:spPr bwMode="auto">
                  <a:xfrm>
                    <a:off x="384" y="2421"/>
                    <a:ext cx="336" cy="293"/>
                  </a:xfrm>
                  <a:prstGeom prst="ellipse">
                    <a:avLst/>
                  </a:prstGeom>
                  <a:noFill/>
                  <a:ln w="9525">
                    <a:solidFill>
                      <a:srgbClr val="008080"/>
                    </a:solidFill>
                    <a:round/>
                    <a:headEnd/>
                    <a:tailEnd/>
                  </a:ln>
                </p:spPr>
                <p:txBody>
                  <a:bodyPr anchor="ctr">
                    <a:spAutoFit/>
                  </a:bodyPr>
                  <a:lstStyle/>
                  <a:p>
                    <a:pPr algn="ctr">
                      <a:lnSpc>
                        <a:spcPct val="70000"/>
                      </a:lnSpc>
                      <a:spcBef>
                        <a:spcPct val="0"/>
                      </a:spcBef>
                      <a:buFontTx/>
                      <a:buNone/>
                    </a:pPr>
                    <a:endParaRPr lang="en-US" b="1">
                      <a:solidFill>
                        <a:schemeClr val="tx1"/>
                      </a:solidFill>
                      <a:latin typeface="Times New Roman" pitchFamily="18" charset="0"/>
                    </a:endParaRPr>
                  </a:p>
                </p:txBody>
              </p:sp>
              <p:grpSp>
                <p:nvGrpSpPr>
                  <p:cNvPr id="20531" name="Group 15"/>
                  <p:cNvGrpSpPr>
                    <a:grpSpLocks/>
                  </p:cNvGrpSpPr>
                  <p:nvPr/>
                </p:nvGrpSpPr>
                <p:grpSpPr bwMode="auto">
                  <a:xfrm>
                    <a:off x="311" y="1825"/>
                    <a:ext cx="1344" cy="1296"/>
                    <a:chOff x="311" y="1825"/>
                    <a:chExt cx="1344" cy="1296"/>
                  </a:xfrm>
                </p:grpSpPr>
                <p:grpSp>
                  <p:nvGrpSpPr>
                    <p:cNvPr id="20532" name="Group 16"/>
                    <p:cNvGrpSpPr>
                      <a:grpSpLocks/>
                    </p:cNvGrpSpPr>
                    <p:nvPr/>
                  </p:nvGrpSpPr>
                  <p:grpSpPr bwMode="auto">
                    <a:xfrm>
                      <a:off x="311" y="1825"/>
                      <a:ext cx="1344" cy="1296"/>
                      <a:chOff x="336" y="1824"/>
                      <a:chExt cx="1344" cy="1296"/>
                    </a:xfrm>
                  </p:grpSpPr>
                  <p:sp>
                    <p:nvSpPr>
                      <p:cNvPr id="20534" name="Oval 17"/>
                      <p:cNvSpPr>
                        <a:spLocks noChangeArrowheads="1"/>
                      </p:cNvSpPr>
                      <p:nvPr/>
                    </p:nvSpPr>
                    <p:spPr bwMode="auto">
                      <a:xfrm>
                        <a:off x="336" y="1824"/>
                        <a:ext cx="1344" cy="1296"/>
                      </a:xfrm>
                      <a:prstGeom prst="ellipse">
                        <a:avLst/>
                      </a:prstGeom>
                      <a:noFill/>
                      <a:ln w="22225">
                        <a:solidFill>
                          <a:srgbClr val="008080"/>
                        </a:solidFill>
                        <a:round/>
                        <a:headEnd/>
                        <a:tailEnd/>
                      </a:ln>
                    </p:spPr>
                    <p:txBody>
                      <a:bodyPr wrap="none" anchor="ctr"/>
                      <a:lstStyle/>
                      <a:p>
                        <a:endParaRPr lang="en-US"/>
                      </a:p>
                    </p:txBody>
                  </p:sp>
                  <p:sp>
                    <p:nvSpPr>
                      <p:cNvPr id="20535" name="Line 18"/>
                      <p:cNvSpPr>
                        <a:spLocks noChangeShapeType="1"/>
                      </p:cNvSpPr>
                      <p:nvPr/>
                    </p:nvSpPr>
                    <p:spPr bwMode="auto">
                      <a:xfrm>
                        <a:off x="1008" y="1824"/>
                        <a:ext cx="0" cy="624"/>
                      </a:xfrm>
                      <a:prstGeom prst="line">
                        <a:avLst/>
                      </a:prstGeom>
                      <a:noFill/>
                      <a:ln w="22225">
                        <a:solidFill>
                          <a:srgbClr val="008080"/>
                        </a:solidFill>
                        <a:round/>
                        <a:headEnd/>
                        <a:tailEnd/>
                      </a:ln>
                    </p:spPr>
                    <p:txBody>
                      <a:bodyPr wrap="none" anchor="ctr"/>
                      <a:lstStyle/>
                      <a:p>
                        <a:endParaRPr lang="en-US"/>
                      </a:p>
                    </p:txBody>
                  </p:sp>
                  <p:sp>
                    <p:nvSpPr>
                      <p:cNvPr id="20536" name="Line 19"/>
                      <p:cNvSpPr>
                        <a:spLocks noChangeShapeType="1"/>
                      </p:cNvSpPr>
                      <p:nvPr/>
                    </p:nvSpPr>
                    <p:spPr bwMode="auto">
                      <a:xfrm flipV="1">
                        <a:off x="1008" y="2256"/>
                        <a:ext cx="624" cy="192"/>
                      </a:xfrm>
                      <a:prstGeom prst="line">
                        <a:avLst/>
                      </a:prstGeom>
                      <a:noFill/>
                      <a:ln w="22225">
                        <a:solidFill>
                          <a:srgbClr val="008080"/>
                        </a:solidFill>
                        <a:round/>
                        <a:headEnd/>
                        <a:tailEnd/>
                      </a:ln>
                    </p:spPr>
                    <p:txBody>
                      <a:bodyPr wrap="none" anchor="ctr"/>
                      <a:lstStyle/>
                      <a:p>
                        <a:endParaRPr lang="en-US"/>
                      </a:p>
                    </p:txBody>
                  </p:sp>
                  <p:sp>
                    <p:nvSpPr>
                      <p:cNvPr id="20537" name="Line 20"/>
                      <p:cNvSpPr>
                        <a:spLocks noChangeShapeType="1"/>
                      </p:cNvSpPr>
                      <p:nvPr/>
                    </p:nvSpPr>
                    <p:spPr bwMode="auto">
                      <a:xfrm flipH="1">
                        <a:off x="576" y="2448"/>
                        <a:ext cx="432" cy="528"/>
                      </a:xfrm>
                      <a:prstGeom prst="line">
                        <a:avLst/>
                      </a:prstGeom>
                      <a:noFill/>
                      <a:ln w="22225">
                        <a:solidFill>
                          <a:srgbClr val="008080"/>
                        </a:solidFill>
                        <a:round/>
                        <a:headEnd/>
                        <a:tailEnd/>
                      </a:ln>
                    </p:spPr>
                    <p:txBody>
                      <a:bodyPr wrap="none" anchor="ctr"/>
                      <a:lstStyle/>
                      <a:p>
                        <a:endParaRPr lang="en-US"/>
                      </a:p>
                    </p:txBody>
                  </p:sp>
                  <p:sp>
                    <p:nvSpPr>
                      <p:cNvPr id="20538" name="Line 21"/>
                      <p:cNvSpPr>
                        <a:spLocks noChangeShapeType="1"/>
                      </p:cNvSpPr>
                      <p:nvPr/>
                    </p:nvSpPr>
                    <p:spPr bwMode="auto">
                      <a:xfrm flipH="1" flipV="1">
                        <a:off x="384" y="2208"/>
                        <a:ext cx="624" cy="240"/>
                      </a:xfrm>
                      <a:prstGeom prst="line">
                        <a:avLst/>
                      </a:prstGeom>
                      <a:noFill/>
                      <a:ln w="22225">
                        <a:solidFill>
                          <a:srgbClr val="008080"/>
                        </a:solidFill>
                        <a:round/>
                        <a:headEnd/>
                        <a:tailEnd/>
                      </a:ln>
                    </p:spPr>
                    <p:txBody>
                      <a:bodyPr wrap="none" anchor="ctr"/>
                      <a:lstStyle/>
                      <a:p>
                        <a:endParaRPr lang="en-US"/>
                      </a:p>
                    </p:txBody>
                  </p:sp>
                  <p:sp>
                    <p:nvSpPr>
                      <p:cNvPr id="20539" name="Line 22"/>
                      <p:cNvSpPr>
                        <a:spLocks noChangeShapeType="1"/>
                      </p:cNvSpPr>
                      <p:nvPr/>
                    </p:nvSpPr>
                    <p:spPr bwMode="auto">
                      <a:xfrm>
                        <a:off x="1008" y="2448"/>
                        <a:ext cx="384" cy="576"/>
                      </a:xfrm>
                      <a:prstGeom prst="line">
                        <a:avLst/>
                      </a:prstGeom>
                      <a:noFill/>
                      <a:ln w="22225">
                        <a:solidFill>
                          <a:srgbClr val="008080"/>
                        </a:solidFill>
                        <a:round/>
                        <a:headEnd/>
                        <a:tailEnd/>
                      </a:ln>
                    </p:spPr>
                    <p:txBody>
                      <a:bodyPr wrap="none" anchor="ctr"/>
                      <a:lstStyle/>
                      <a:p>
                        <a:endParaRPr lang="en-US"/>
                      </a:p>
                    </p:txBody>
                  </p:sp>
                </p:grpSp>
                <p:sp>
                  <p:nvSpPr>
                    <p:cNvPr id="20533" name="Text Box 23"/>
                    <p:cNvSpPr txBox="1">
                      <a:spLocks noChangeArrowheads="1"/>
                    </p:cNvSpPr>
                    <p:nvPr/>
                  </p:nvSpPr>
                  <p:spPr bwMode="auto">
                    <a:xfrm>
                      <a:off x="431" y="2417"/>
                      <a:ext cx="255" cy="288"/>
                    </a:xfrm>
                    <a:prstGeom prst="rect">
                      <a:avLst/>
                    </a:prstGeom>
                    <a:noFill/>
                    <a:ln w="9525" algn="ctr">
                      <a:noFill/>
                      <a:miter lim="800000"/>
                      <a:headEnd/>
                      <a:tailEnd/>
                    </a:ln>
                  </p:spPr>
                  <p:txBody>
                    <a:bodyPr wrap="none">
                      <a:spAutoFit/>
                    </a:bodyPr>
                    <a:lstStyle/>
                    <a:p>
                      <a:pPr>
                        <a:buFontTx/>
                        <a:buNone/>
                      </a:pPr>
                      <a:r>
                        <a:rPr lang="en-US" b="1" dirty="0">
                          <a:solidFill>
                            <a:srgbClr val="FF33CC"/>
                          </a:solidFill>
                        </a:rPr>
                        <a:t>A</a:t>
                      </a:r>
                    </a:p>
                  </p:txBody>
                </p:sp>
              </p:grpSp>
            </p:grpSp>
          </p:grpSp>
        </p:grpSp>
        <p:grpSp>
          <p:nvGrpSpPr>
            <p:cNvPr id="20487" name="Group 24"/>
            <p:cNvGrpSpPr>
              <a:grpSpLocks/>
            </p:cNvGrpSpPr>
            <p:nvPr/>
          </p:nvGrpSpPr>
          <p:grpSpPr bwMode="auto">
            <a:xfrm>
              <a:off x="3348038" y="1603375"/>
              <a:ext cx="2133600" cy="2833688"/>
              <a:chOff x="2109" y="1328"/>
              <a:chExt cx="1344" cy="1785"/>
            </a:xfrm>
          </p:grpSpPr>
          <p:sp>
            <p:nvSpPr>
              <p:cNvPr id="20506" name="Text Box 25"/>
              <p:cNvSpPr txBox="1">
                <a:spLocks noChangeArrowheads="1"/>
              </p:cNvSpPr>
              <p:nvPr/>
            </p:nvSpPr>
            <p:spPr bwMode="auto">
              <a:xfrm>
                <a:off x="2110" y="1328"/>
                <a:ext cx="1342" cy="442"/>
              </a:xfrm>
              <a:prstGeom prst="rect">
                <a:avLst/>
              </a:prstGeom>
              <a:noFill/>
              <a:ln w="9525">
                <a:noFill/>
                <a:miter lim="800000"/>
                <a:headEnd/>
                <a:tailEnd/>
              </a:ln>
            </p:spPr>
            <p:txBody>
              <a:bodyPr wrap="none">
                <a:spAutoFit/>
              </a:bodyPr>
              <a:lstStyle/>
              <a:p>
                <a:pPr algn="ctr">
                  <a:spcBef>
                    <a:spcPct val="0"/>
                  </a:spcBef>
                  <a:buFontTx/>
                  <a:buNone/>
                </a:pPr>
                <a:r>
                  <a:rPr lang="en-US" sz="2000" b="1">
                    <a:solidFill>
                      <a:srgbClr val="9900CC"/>
                    </a:solidFill>
                  </a:rPr>
                  <a:t>Sufficient cause</a:t>
                </a:r>
              </a:p>
              <a:p>
                <a:pPr algn="ctr">
                  <a:spcBef>
                    <a:spcPct val="0"/>
                  </a:spcBef>
                  <a:buFontTx/>
                  <a:buNone/>
                </a:pPr>
                <a:r>
                  <a:rPr lang="en-US" sz="2000" b="1">
                    <a:solidFill>
                      <a:srgbClr val="9900CC"/>
                    </a:solidFill>
                  </a:rPr>
                  <a:t>II</a:t>
                </a:r>
              </a:p>
            </p:txBody>
          </p:sp>
          <p:grpSp>
            <p:nvGrpSpPr>
              <p:cNvPr id="20507" name="Group 26"/>
              <p:cNvGrpSpPr>
                <a:grpSpLocks/>
              </p:cNvGrpSpPr>
              <p:nvPr/>
            </p:nvGrpSpPr>
            <p:grpSpPr bwMode="auto">
              <a:xfrm>
                <a:off x="2109" y="1817"/>
                <a:ext cx="1344" cy="1296"/>
                <a:chOff x="2112" y="1817"/>
                <a:chExt cx="1344" cy="1296"/>
              </a:xfrm>
            </p:grpSpPr>
            <p:grpSp>
              <p:nvGrpSpPr>
                <p:cNvPr id="20508" name="Group 27"/>
                <p:cNvGrpSpPr>
                  <a:grpSpLocks/>
                </p:cNvGrpSpPr>
                <p:nvPr/>
              </p:nvGrpSpPr>
              <p:grpSpPr bwMode="auto">
                <a:xfrm>
                  <a:off x="2112" y="1817"/>
                  <a:ext cx="1344" cy="1296"/>
                  <a:chOff x="336" y="1824"/>
                  <a:chExt cx="1344" cy="1296"/>
                </a:xfrm>
              </p:grpSpPr>
              <p:sp>
                <p:nvSpPr>
                  <p:cNvPr id="20517" name="Oval 28"/>
                  <p:cNvSpPr>
                    <a:spLocks noChangeArrowheads="1"/>
                  </p:cNvSpPr>
                  <p:nvPr/>
                </p:nvSpPr>
                <p:spPr bwMode="auto">
                  <a:xfrm>
                    <a:off x="336" y="1824"/>
                    <a:ext cx="1344" cy="1296"/>
                  </a:xfrm>
                  <a:prstGeom prst="ellipse">
                    <a:avLst/>
                  </a:prstGeom>
                  <a:noFill/>
                  <a:ln w="22225">
                    <a:solidFill>
                      <a:srgbClr val="9900CC"/>
                    </a:solidFill>
                    <a:round/>
                    <a:headEnd/>
                    <a:tailEnd/>
                  </a:ln>
                </p:spPr>
                <p:txBody>
                  <a:bodyPr wrap="none" anchor="ctr"/>
                  <a:lstStyle/>
                  <a:p>
                    <a:endParaRPr lang="en-US"/>
                  </a:p>
                </p:txBody>
              </p:sp>
              <p:sp>
                <p:nvSpPr>
                  <p:cNvPr id="20518" name="Line 29"/>
                  <p:cNvSpPr>
                    <a:spLocks noChangeShapeType="1"/>
                  </p:cNvSpPr>
                  <p:nvPr/>
                </p:nvSpPr>
                <p:spPr bwMode="auto">
                  <a:xfrm>
                    <a:off x="1008" y="1824"/>
                    <a:ext cx="0" cy="624"/>
                  </a:xfrm>
                  <a:prstGeom prst="line">
                    <a:avLst/>
                  </a:prstGeom>
                  <a:noFill/>
                  <a:ln w="22225">
                    <a:solidFill>
                      <a:srgbClr val="9900CC"/>
                    </a:solidFill>
                    <a:round/>
                    <a:headEnd/>
                    <a:tailEnd/>
                  </a:ln>
                </p:spPr>
                <p:txBody>
                  <a:bodyPr wrap="none" anchor="ctr"/>
                  <a:lstStyle/>
                  <a:p>
                    <a:endParaRPr lang="en-US"/>
                  </a:p>
                </p:txBody>
              </p:sp>
              <p:sp>
                <p:nvSpPr>
                  <p:cNvPr id="20519" name="Line 30"/>
                  <p:cNvSpPr>
                    <a:spLocks noChangeShapeType="1"/>
                  </p:cNvSpPr>
                  <p:nvPr/>
                </p:nvSpPr>
                <p:spPr bwMode="auto">
                  <a:xfrm flipV="1">
                    <a:off x="1008" y="2256"/>
                    <a:ext cx="624" cy="192"/>
                  </a:xfrm>
                  <a:prstGeom prst="line">
                    <a:avLst/>
                  </a:prstGeom>
                  <a:noFill/>
                  <a:ln w="22225">
                    <a:solidFill>
                      <a:srgbClr val="9900CC"/>
                    </a:solidFill>
                    <a:round/>
                    <a:headEnd/>
                    <a:tailEnd/>
                  </a:ln>
                </p:spPr>
                <p:txBody>
                  <a:bodyPr wrap="none" anchor="ctr"/>
                  <a:lstStyle/>
                  <a:p>
                    <a:endParaRPr lang="en-US"/>
                  </a:p>
                </p:txBody>
              </p:sp>
              <p:sp>
                <p:nvSpPr>
                  <p:cNvPr id="20520" name="Line 31"/>
                  <p:cNvSpPr>
                    <a:spLocks noChangeShapeType="1"/>
                  </p:cNvSpPr>
                  <p:nvPr/>
                </p:nvSpPr>
                <p:spPr bwMode="auto">
                  <a:xfrm flipH="1">
                    <a:off x="576" y="2448"/>
                    <a:ext cx="432" cy="528"/>
                  </a:xfrm>
                  <a:prstGeom prst="line">
                    <a:avLst/>
                  </a:prstGeom>
                  <a:noFill/>
                  <a:ln w="22225">
                    <a:solidFill>
                      <a:srgbClr val="9900CC"/>
                    </a:solidFill>
                    <a:round/>
                    <a:headEnd/>
                    <a:tailEnd/>
                  </a:ln>
                </p:spPr>
                <p:txBody>
                  <a:bodyPr wrap="none" anchor="ctr"/>
                  <a:lstStyle/>
                  <a:p>
                    <a:endParaRPr lang="en-US"/>
                  </a:p>
                </p:txBody>
              </p:sp>
              <p:sp>
                <p:nvSpPr>
                  <p:cNvPr id="20521" name="Line 32"/>
                  <p:cNvSpPr>
                    <a:spLocks noChangeShapeType="1"/>
                  </p:cNvSpPr>
                  <p:nvPr/>
                </p:nvSpPr>
                <p:spPr bwMode="auto">
                  <a:xfrm flipH="1" flipV="1">
                    <a:off x="384" y="2208"/>
                    <a:ext cx="624" cy="240"/>
                  </a:xfrm>
                  <a:prstGeom prst="line">
                    <a:avLst/>
                  </a:prstGeom>
                  <a:noFill/>
                  <a:ln w="22225">
                    <a:solidFill>
                      <a:srgbClr val="9900CC"/>
                    </a:solidFill>
                    <a:round/>
                    <a:headEnd/>
                    <a:tailEnd/>
                  </a:ln>
                </p:spPr>
                <p:txBody>
                  <a:bodyPr wrap="none" anchor="ctr"/>
                  <a:lstStyle/>
                  <a:p>
                    <a:endParaRPr lang="en-US"/>
                  </a:p>
                </p:txBody>
              </p:sp>
              <p:sp>
                <p:nvSpPr>
                  <p:cNvPr id="20522" name="Line 33"/>
                  <p:cNvSpPr>
                    <a:spLocks noChangeShapeType="1"/>
                  </p:cNvSpPr>
                  <p:nvPr/>
                </p:nvSpPr>
                <p:spPr bwMode="auto">
                  <a:xfrm>
                    <a:off x="1008" y="2448"/>
                    <a:ext cx="384" cy="576"/>
                  </a:xfrm>
                  <a:prstGeom prst="line">
                    <a:avLst/>
                  </a:prstGeom>
                  <a:noFill/>
                  <a:ln w="22225">
                    <a:solidFill>
                      <a:srgbClr val="9900CC"/>
                    </a:solidFill>
                    <a:round/>
                    <a:headEnd/>
                    <a:tailEnd/>
                  </a:ln>
                </p:spPr>
                <p:txBody>
                  <a:bodyPr wrap="none" anchor="ctr"/>
                  <a:lstStyle/>
                  <a:p>
                    <a:endParaRPr lang="en-US"/>
                  </a:p>
                </p:txBody>
              </p:sp>
            </p:grpSp>
            <p:grpSp>
              <p:nvGrpSpPr>
                <p:cNvPr id="20509" name="Group 34"/>
                <p:cNvGrpSpPr>
                  <a:grpSpLocks/>
                </p:cNvGrpSpPr>
                <p:nvPr/>
              </p:nvGrpSpPr>
              <p:grpSpPr bwMode="auto">
                <a:xfrm>
                  <a:off x="2160" y="1976"/>
                  <a:ext cx="1151" cy="1011"/>
                  <a:chOff x="2160" y="1976"/>
                  <a:chExt cx="1151" cy="1011"/>
                </a:xfrm>
              </p:grpSpPr>
              <p:sp>
                <p:nvSpPr>
                  <p:cNvPr id="20510" name="Oval 35"/>
                  <p:cNvSpPr>
                    <a:spLocks noChangeArrowheads="1"/>
                  </p:cNvSpPr>
                  <p:nvPr/>
                </p:nvSpPr>
                <p:spPr bwMode="auto">
                  <a:xfrm>
                    <a:off x="2160" y="2400"/>
                    <a:ext cx="336" cy="336"/>
                  </a:xfrm>
                  <a:prstGeom prst="ellipse">
                    <a:avLst/>
                  </a:prstGeom>
                  <a:noFill/>
                  <a:ln w="9525">
                    <a:solidFill>
                      <a:srgbClr val="9900CC"/>
                    </a:solidFill>
                    <a:round/>
                    <a:headEnd/>
                    <a:tailEnd/>
                  </a:ln>
                </p:spPr>
                <p:txBody>
                  <a:bodyPr anchor="ctr">
                    <a:spAutoFit/>
                  </a:bodyPr>
                  <a:lstStyle/>
                  <a:p>
                    <a:endParaRPr lang="en-US"/>
                  </a:p>
                </p:txBody>
              </p:sp>
              <p:grpSp>
                <p:nvGrpSpPr>
                  <p:cNvPr id="20511" name="Group 36"/>
                  <p:cNvGrpSpPr>
                    <a:grpSpLocks/>
                  </p:cNvGrpSpPr>
                  <p:nvPr/>
                </p:nvGrpSpPr>
                <p:grpSpPr bwMode="auto">
                  <a:xfrm>
                    <a:off x="2217" y="1976"/>
                    <a:ext cx="1094" cy="1011"/>
                    <a:chOff x="2217" y="1983"/>
                    <a:chExt cx="1094" cy="1011"/>
                  </a:xfrm>
                </p:grpSpPr>
                <p:sp>
                  <p:nvSpPr>
                    <p:cNvPr id="20512" name="Text Box 37"/>
                    <p:cNvSpPr txBox="1">
                      <a:spLocks noChangeArrowheads="1"/>
                    </p:cNvSpPr>
                    <p:nvPr/>
                  </p:nvSpPr>
                  <p:spPr bwMode="auto">
                    <a:xfrm>
                      <a:off x="2445" y="1993"/>
                      <a:ext cx="261" cy="294"/>
                    </a:xfrm>
                    <a:prstGeom prst="rect">
                      <a:avLst/>
                    </a:prstGeom>
                    <a:noFill/>
                    <a:ln w="9525">
                      <a:solidFill>
                        <a:srgbClr val="9900CC"/>
                      </a:solidFill>
                      <a:miter lim="800000"/>
                      <a:headEnd/>
                      <a:tailEnd/>
                    </a:ln>
                  </p:spPr>
                  <p:txBody>
                    <a:bodyPr wrap="none">
                      <a:spAutoFit/>
                    </a:bodyPr>
                    <a:lstStyle/>
                    <a:p>
                      <a:pPr>
                        <a:spcBef>
                          <a:spcPct val="0"/>
                        </a:spcBef>
                        <a:buFontTx/>
                        <a:buNone/>
                      </a:pPr>
                      <a:r>
                        <a:rPr lang="en-US">
                          <a:solidFill>
                            <a:schemeClr val="accent2"/>
                          </a:solidFill>
                        </a:rPr>
                        <a:t>H</a:t>
                      </a:r>
                    </a:p>
                  </p:txBody>
                </p:sp>
                <p:sp>
                  <p:nvSpPr>
                    <p:cNvPr id="20513" name="Text Box 38"/>
                    <p:cNvSpPr txBox="1">
                      <a:spLocks noChangeArrowheads="1"/>
                    </p:cNvSpPr>
                    <p:nvPr/>
                  </p:nvSpPr>
                  <p:spPr bwMode="auto">
                    <a:xfrm>
                      <a:off x="2925" y="1983"/>
                      <a:ext cx="271" cy="294"/>
                    </a:xfrm>
                    <a:prstGeom prst="rect">
                      <a:avLst/>
                    </a:prstGeom>
                    <a:noFill/>
                    <a:ln w="9525">
                      <a:solidFill>
                        <a:srgbClr val="9900CC"/>
                      </a:solidFill>
                      <a:miter lim="800000"/>
                      <a:headEnd/>
                      <a:tailEnd/>
                    </a:ln>
                  </p:spPr>
                  <p:txBody>
                    <a:bodyPr wrap="none">
                      <a:spAutoFit/>
                    </a:bodyPr>
                    <a:lstStyle/>
                    <a:p>
                      <a:pPr>
                        <a:spcBef>
                          <a:spcPct val="0"/>
                        </a:spcBef>
                        <a:buFontTx/>
                        <a:buNone/>
                      </a:pPr>
                      <a:r>
                        <a:rPr lang="en-US">
                          <a:solidFill>
                            <a:schemeClr val="accent2"/>
                          </a:solidFill>
                        </a:rPr>
                        <a:t>G</a:t>
                      </a:r>
                    </a:p>
                  </p:txBody>
                </p:sp>
                <p:sp>
                  <p:nvSpPr>
                    <p:cNvPr id="20514" name="Text Box 39"/>
                    <p:cNvSpPr txBox="1">
                      <a:spLocks noChangeArrowheads="1"/>
                    </p:cNvSpPr>
                    <p:nvPr/>
                  </p:nvSpPr>
                  <p:spPr bwMode="auto">
                    <a:xfrm>
                      <a:off x="3072" y="2415"/>
                      <a:ext cx="239" cy="294"/>
                    </a:xfrm>
                    <a:prstGeom prst="rect">
                      <a:avLst/>
                    </a:prstGeom>
                    <a:noFill/>
                    <a:ln w="9525">
                      <a:solidFill>
                        <a:srgbClr val="9900CC"/>
                      </a:solidFill>
                      <a:miter lim="800000"/>
                      <a:headEnd/>
                      <a:tailEnd/>
                    </a:ln>
                  </p:spPr>
                  <p:txBody>
                    <a:bodyPr wrap="none">
                      <a:spAutoFit/>
                    </a:bodyPr>
                    <a:lstStyle/>
                    <a:p>
                      <a:pPr>
                        <a:spcBef>
                          <a:spcPct val="0"/>
                        </a:spcBef>
                        <a:buFontTx/>
                        <a:buNone/>
                      </a:pPr>
                      <a:r>
                        <a:rPr lang="en-US">
                          <a:solidFill>
                            <a:schemeClr val="accent2"/>
                          </a:solidFill>
                        </a:rPr>
                        <a:t>F</a:t>
                      </a:r>
                    </a:p>
                  </p:txBody>
                </p:sp>
                <p:sp>
                  <p:nvSpPr>
                    <p:cNvPr id="20515" name="Text Box 40"/>
                    <p:cNvSpPr txBox="1">
                      <a:spLocks noChangeArrowheads="1"/>
                    </p:cNvSpPr>
                    <p:nvPr/>
                  </p:nvSpPr>
                  <p:spPr bwMode="auto">
                    <a:xfrm>
                      <a:off x="2673" y="2703"/>
                      <a:ext cx="257" cy="291"/>
                    </a:xfrm>
                    <a:prstGeom prst="rect">
                      <a:avLst/>
                    </a:prstGeom>
                    <a:noFill/>
                    <a:ln w="9525">
                      <a:solidFill>
                        <a:srgbClr val="9900CC"/>
                      </a:solidFill>
                      <a:miter lim="800000"/>
                      <a:headEnd/>
                      <a:tailEnd/>
                    </a:ln>
                  </p:spPr>
                  <p:txBody>
                    <a:bodyPr wrap="none">
                      <a:spAutoFit/>
                    </a:bodyPr>
                    <a:lstStyle/>
                    <a:p>
                      <a:pPr>
                        <a:spcBef>
                          <a:spcPct val="0"/>
                        </a:spcBef>
                        <a:buFontTx/>
                        <a:buNone/>
                      </a:pPr>
                      <a:r>
                        <a:rPr lang="en-US" b="1" dirty="0">
                          <a:solidFill>
                            <a:srgbClr val="00B0F0"/>
                          </a:solidFill>
                        </a:rPr>
                        <a:t>B</a:t>
                      </a:r>
                    </a:p>
                  </p:txBody>
                </p:sp>
                <p:sp>
                  <p:nvSpPr>
                    <p:cNvPr id="20516" name="Text Box 41"/>
                    <p:cNvSpPr txBox="1">
                      <a:spLocks noChangeArrowheads="1"/>
                    </p:cNvSpPr>
                    <p:nvPr/>
                  </p:nvSpPr>
                  <p:spPr bwMode="auto">
                    <a:xfrm>
                      <a:off x="2217" y="2423"/>
                      <a:ext cx="255" cy="288"/>
                    </a:xfrm>
                    <a:prstGeom prst="rect">
                      <a:avLst/>
                    </a:prstGeom>
                    <a:noFill/>
                    <a:ln w="9525" algn="ctr">
                      <a:noFill/>
                      <a:miter lim="800000"/>
                      <a:headEnd/>
                      <a:tailEnd/>
                    </a:ln>
                  </p:spPr>
                  <p:txBody>
                    <a:bodyPr wrap="none">
                      <a:spAutoFit/>
                    </a:bodyPr>
                    <a:lstStyle/>
                    <a:p>
                      <a:pPr>
                        <a:buFontTx/>
                        <a:buNone/>
                      </a:pPr>
                      <a:r>
                        <a:rPr lang="en-US" b="1">
                          <a:solidFill>
                            <a:srgbClr val="FF33CC"/>
                          </a:solidFill>
                        </a:rPr>
                        <a:t>A</a:t>
                      </a:r>
                    </a:p>
                  </p:txBody>
                </p:sp>
              </p:grpSp>
            </p:grpSp>
          </p:grpSp>
        </p:grpSp>
        <p:grpSp>
          <p:nvGrpSpPr>
            <p:cNvPr id="20488" name="Group 42"/>
            <p:cNvGrpSpPr>
              <a:grpSpLocks/>
            </p:cNvGrpSpPr>
            <p:nvPr/>
          </p:nvGrpSpPr>
          <p:grpSpPr bwMode="auto">
            <a:xfrm>
              <a:off x="6156325" y="1603375"/>
              <a:ext cx="2133600" cy="2833688"/>
              <a:chOff x="3888" y="1328"/>
              <a:chExt cx="1344" cy="1785"/>
            </a:xfrm>
          </p:grpSpPr>
          <p:sp>
            <p:nvSpPr>
              <p:cNvPr id="20489" name="Oval 43"/>
              <p:cNvSpPr>
                <a:spLocks noChangeArrowheads="1"/>
              </p:cNvSpPr>
              <p:nvPr/>
            </p:nvSpPr>
            <p:spPr bwMode="auto">
              <a:xfrm>
                <a:off x="3984" y="2400"/>
                <a:ext cx="336" cy="336"/>
              </a:xfrm>
              <a:prstGeom prst="ellipse">
                <a:avLst/>
              </a:prstGeom>
              <a:noFill/>
              <a:ln w="9525">
                <a:solidFill>
                  <a:schemeClr val="accent2"/>
                </a:solidFill>
                <a:round/>
                <a:headEnd/>
                <a:tailEnd/>
              </a:ln>
            </p:spPr>
            <p:txBody>
              <a:bodyPr anchor="ctr">
                <a:spAutoFit/>
              </a:bodyPr>
              <a:lstStyle/>
              <a:p>
                <a:endParaRPr lang="en-US"/>
              </a:p>
            </p:txBody>
          </p:sp>
          <p:grpSp>
            <p:nvGrpSpPr>
              <p:cNvPr id="20490" name="Group 44"/>
              <p:cNvGrpSpPr>
                <a:grpSpLocks/>
              </p:cNvGrpSpPr>
              <p:nvPr/>
            </p:nvGrpSpPr>
            <p:grpSpPr bwMode="auto">
              <a:xfrm>
                <a:off x="3888" y="1328"/>
                <a:ext cx="1344" cy="1785"/>
                <a:chOff x="3888" y="1335"/>
                <a:chExt cx="1344" cy="1785"/>
              </a:xfrm>
            </p:grpSpPr>
            <p:sp>
              <p:nvSpPr>
                <p:cNvPr id="20491" name="Text Box 45"/>
                <p:cNvSpPr txBox="1">
                  <a:spLocks noChangeArrowheads="1"/>
                </p:cNvSpPr>
                <p:nvPr/>
              </p:nvSpPr>
              <p:spPr bwMode="auto">
                <a:xfrm>
                  <a:off x="3888" y="1335"/>
                  <a:ext cx="1342" cy="442"/>
                </a:xfrm>
                <a:prstGeom prst="rect">
                  <a:avLst/>
                </a:prstGeom>
                <a:noFill/>
                <a:ln w="9525">
                  <a:noFill/>
                  <a:miter lim="800000"/>
                  <a:headEnd/>
                  <a:tailEnd/>
                </a:ln>
              </p:spPr>
              <p:txBody>
                <a:bodyPr wrap="none">
                  <a:spAutoFit/>
                </a:bodyPr>
                <a:lstStyle/>
                <a:p>
                  <a:pPr algn="ctr">
                    <a:spcBef>
                      <a:spcPct val="0"/>
                    </a:spcBef>
                    <a:buFontTx/>
                    <a:buNone/>
                  </a:pPr>
                  <a:r>
                    <a:rPr lang="en-US" sz="2000" b="1">
                      <a:solidFill>
                        <a:schemeClr val="accent2"/>
                      </a:solidFill>
                    </a:rPr>
                    <a:t>Sufficient cause</a:t>
                  </a:r>
                </a:p>
                <a:p>
                  <a:pPr algn="ctr">
                    <a:spcBef>
                      <a:spcPct val="0"/>
                    </a:spcBef>
                    <a:buFontTx/>
                    <a:buNone/>
                  </a:pPr>
                  <a:r>
                    <a:rPr lang="en-US" sz="2000" b="1">
                      <a:solidFill>
                        <a:schemeClr val="accent2"/>
                      </a:solidFill>
                    </a:rPr>
                    <a:t>III</a:t>
                  </a:r>
                </a:p>
              </p:txBody>
            </p:sp>
            <p:grpSp>
              <p:nvGrpSpPr>
                <p:cNvPr id="20492" name="Group 46"/>
                <p:cNvGrpSpPr>
                  <a:grpSpLocks/>
                </p:cNvGrpSpPr>
                <p:nvPr/>
              </p:nvGrpSpPr>
              <p:grpSpPr bwMode="auto">
                <a:xfrm>
                  <a:off x="3888" y="1824"/>
                  <a:ext cx="1344" cy="1296"/>
                  <a:chOff x="3888" y="1824"/>
                  <a:chExt cx="1344" cy="1296"/>
                </a:xfrm>
              </p:grpSpPr>
              <p:grpSp>
                <p:nvGrpSpPr>
                  <p:cNvPr id="20493" name="Group 47"/>
                  <p:cNvGrpSpPr>
                    <a:grpSpLocks/>
                  </p:cNvGrpSpPr>
                  <p:nvPr/>
                </p:nvGrpSpPr>
                <p:grpSpPr bwMode="auto">
                  <a:xfrm>
                    <a:off x="3888" y="1824"/>
                    <a:ext cx="1344" cy="1296"/>
                    <a:chOff x="336" y="1824"/>
                    <a:chExt cx="1344" cy="1296"/>
                  </a:xfrm>
                </p:grpSpPr>
                <p:sp>
                  <p:nvSpPr>
                    <p:cNvPr id="20500" name="Oval 48"/>
                    <p:cNvSpPr>
                      <a:spLocks noChangeArrowheads="1"/>
                    </p:cNvSpPr>
                    <p:nvPr/>
                  </p:nvSpPr>
                  <p:spPr bwMode="auto">
                    <a:xfrm>
                      <a:off x="336" y="1824"/>
                      <a:ext cx="1344" cy="1296"/>
                    </a:xfrm>
                    <a:prstGeom prst="ellipse">
                      <a:avLst/>
                    </a:prstGeom>
                    <a:noFill/>
                    <a:ln w="22225">
                      <a:solidFill>
                        <a:schemeClr val="accent2"/>
                      </a:solidFill>
                      <a:round/>
                      <a:headEnd/>
                      <a:tailEnd/>
                    </a:ln>
                  </p:spPr>
                  <p:txBody>
                    <a:bodyPr wrap="none" anchor="ctr"/>
                    <a:lstStyle/>
                    <a:p>
                      <a:endParaRPr lang="en-US"/>
                    </a:p>
                  </p:txBody>
                </p:sp>
                <p:sp>
                  <p:nvSpPr>
                    <p:cNvPr id="20501" name="Line 49"/>
                    <p:cNvSpPr>
                      <a:spLocks noChangeShapeType="1"/>
                    </p:cNvSpPr>
                    <p:nvPr/>
                  </p:nvSpPr>
                  <p:spPr bwMode="auto">
                    <a:xfrm>
                      <a:off x="1008" y="1824"/>
                      <a:ext cx="0" cy="624"/>
                    </a:xfrm>
                    <a:prstGeom prst="line">
                      <a:avLst/>
                    </a:prstGeom>
                    <a:noFill/>
                    <a:ln w="22225">
                      <a:solidFill>
                        <a:schemeClr val="accent2"/>
                      </a:solidFill>
                      <a:round/>
                      <a:headEnd/>
                      <a:tailEnd/>
                    </a:ln>
                  </p:spPr>
                  <p:txBody>
                    <a:bodyPr wrap="none" anchor="ctr"/>
                    <a:lstStyle/>
                    <a:p>
                      <a:endParaRPr lang="en-US"/>
                    </a:p>
                  </p:txBody>
                </p:sp>
                <p:sp>
                  <p:nvSpPr>
                    <p:cNvPr id="20502" name="Line 50"/>
                    <p:cNvSpPr>
                      <a:spLocks noChangeShapeType="1"/>
                    </p:cNvSpPr>
                    <p:nvPr/>
                  </p:nvSpPr>
                  <p:spPr bwMode="auto">
                    <a:xfrm flipV="1">
                      <a:off x="1008" y="2256"/>
                      <a:ext cx="624" cy="192"/>
                    </a:xfrm>
                    <a:prstGeom prst="line">
                      <a:avLst/>
                    </a:prstGeom>
                    <a:noFill/>
                    <a:ln w="22225">
                      <a:solidFill>
                        <a:schemeClr val="accent2"/>
                      </a:solidFill>
                      <a:round/>
                      <a:headEnd/>
                      <a:tailEnd/>
                    </a:ln>
                  </p:spPr>
                  <p:txBody>
                    <a:bodyPr wrap="none" anchor="ctr"/>
                    <a:lstStyle/>
                    <a:p>
                      <a:endParaRPr lang="en-US"/>
                    </a:p>
                  </p:txBody>
                </p:sp>
                <p:sp>
                  <p:nvSpPr>
                    <p:cNvPr id="20503" name="Line 51"/>
                    <p:cNvSpPr>
                      <a:spLocks noChangeShapeType="1"/>
                    </p:cNvSpPr>
                    <p:nvPr/>
                  </p:nvSpPr>
                  <p:spPr bwMode="auto">
                    <a:xfrm flipH="1">
                      <a:off x="576" y="2448"/>
                      <a:ext cx="432" cy="528"/>
                    </a:xfrm>
                    <a:prstGeom prst="line">
                      <a:avLst/>
                    </a:prstGeom>
                    <a:noFill/>
                    <a:ln w="22225">
                      <a:solidFill>
                        <a:schemeClr val="accent2"/>
                      </a:solidFill>
                      <a:round/>
                      <a:headEnd/>
                      <a:tailEnd/>
                    </a:ln>
                  </p:spPr>
                  <p:txBody>
                    <a:bodyPr wrap="none" anchor="ctr"/>
                    <a:lstStyle/>
                    <a:p>
                      <a:endParaRPr lang="en-US"/>
                    </a:p>
                  </p:txBody>
                </p:sp>
                <p:sp>
                  <p:nvSpPr>
                    <p:cNvPr id="20504" name="Line 52"/>
                    <p:cNvSpPr>
                      <a:spLocks noChangeShapeType="1"/>
                    </p:cNvSpPr>
                    <p:nvPr/>
                  </p:nvSpPr>
                  <p:spPr bwMode="auto">
                    <a:xfrm flipH="1" flipV="1">
                      <a:off x="384" y="2208"/>
                      <a:ext cx="624" cy="240"/>
                    </a:xfrm>
                    <a:prstGeom prst="line">
                      <a:avLst/>
                    </a:prstGeom>
                    <a:noFill/>
                    <a:ln w="22225">
                      <a:solidFill>
                        <a:schemeClr val="accent2"/>
                      </a:solidFill>
                      <a:round/>
                      <a:headEnd/>
                      <a:tailEnd/>
                    </a:ln>
                  </p:spPr>
                  <p:txBody>
                    <a:bodyPr wrap="none" anchor="ctr"/>
                    <a:lstStyle/>
                    <a:p>
                      <a:endParaRPr lang="en-US"/>
                    </a:p>
                  </p:txBody>
                </p:sp>
                <p:sp>
                  <p:nvSpPr>
                    <p:cNvPr id="20505" name="Line 53"/>
                    <p:cNvSpPr>
                      <a:spLocks noChangeShapeType="1"/>
                    </p:cNvSpPr>
                    <p:nvPr/>
                  </p:nvSpPr>
                  <p:spPr bwMode="auto">
                    <a:xfrm>
                      <a:off x="1008" y="2448"/>
                      <a:ext cx="384" cy="576"/>
                    </a:xfrm>
                    <a:prstGeom prst="line">
                      <a:avLst/>
                    </a:prstGeom>
                    <a:noFill/>
                    <a:ln w="22225">
                      <a:solidFill>
                        <a:schemeClr val="accent2"/>
                      </a:solidFill>
                      <a:round/>
                      <a:headEnd/>
                      <a:tailEnd/>
                    </a:ln>
                  </p:spPr>
                  <p:txBody>
                    <a:bodyPr wrap="none" anchor="ctr"/>
                    <a:lstStyle/>
                    <a:p>
                      <a:endParaRPr lang="en-US"/>
                    </a:p>
                  </p:txBody>
                </p:sp>
              </p:grpSp>
              <p:grpSp>
                <p:nvGrpSpPr>
                  <p:cNvPr id="20494" name="Group 54"/>
                  <p:cNvGrpSpPr>
                    <a:grpSpLocks/>
                  </p:cNvGrpSpPr>
                  <p:nvPr/>
                </p:nvGrpSpPr>
                <p:grpSpPr bwMode="auto">
                  <a:xfrm>
                    <a:off x="4031" y="1983"/>
                    <a:ext cx="1056" cy="1014"/>
                    <a:chOff x="4031" y="1983"/>
                    <a:chExt cx="1056" cy="1014"/>
                  </a:xfrm>
                </p:grpSpPr>
                <p:sp>
                  <p:nvSpPr>
                    <p:cNvPr id="20495" name="Text Box 55"/>
                    <p:cNvSpPr txBox="1">
                      <a:spLocks noChangeArrowheads="1"/>
                    </p:cNvSpPr>
                    <p:nvPr/>
                  </p:nvSpPr>
                  <p:spPr bwMode="auto">
                    <a:xfrm>
                      <a:off x="4221" y="1993"/>
                      <a:ext cx="218"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J</a:t>
                      </a:r>
                    </a:p>
                  </p:txBody>
                </p:sp>
                <p:sp>
                  <p:nvSpPr>
                    <p:cNvPr id="20496" name="Text Box 56"/>
                    <p:cNvSpPr txBox="1">
                      <a:spLocks noChangeArrowheads="1"/>
                    </p:cNvSpPr>
                    <p:nvPr/>
                  </p:nvSpPr>
                  <p:spPr bwMode="auto">
                    <a:xfrm>
                      <a:off x="4701" y="1983"/>
                      <a:ext cx="175"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I</a:t>
                      </a:r>
                    </a:p>
                  </p:txBody>
                </p:sp>
                <p:sp>
                  <p:nvSpPr>
                    <p:cNvPr id="20497" name="Text Box 57"/>
                    <p:cNvSpPr txBox="1">
                      <a:spLocks noChangeArrowheads="1"/>
                    </p:cNvSpPr>
                    <p:nvPr/>
                  </p:nvSpPr>
                  <p:spPr bwMode="auto">
                    <a:xfrm>
                      <a:off x="4848" y="2415"/>
                      <a:ext cx="239"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F</a:t>
                      </a:r>
                    </a:p>
                  </p:txBody>
                </p:sp>
                <p:sp>
                  <p:nvSpPr>
                    <p:cNvPr id="20498" name="Text Box 58"/>
                    <p:cNvSpPr txBox="1">
                      <a:spLocks noChangeArrowheads="1"/>
                    </p:cNvSpPr>
                    <p:nvPr/>
                  </p:nvSpPr>
                  <p:spPr bwMode="auto">
                    <a:xfrm>
                      <a:off x="4449" y="2703"/>
                      <a:ext cx="261" cy="294"/>
                    </a:xfrm>
                    <a:prstGeom prst="rect">
                      <a:avLst/>
                    </a:prstGeom>
                    <a:noFill/>
                    <a:ln w="9525">
                      <a:solidFill>
                        <a:schemeClr val="accent2"/>
                      </a:solidFill>
                      <a:miter lim="800000"/>
                      <a:headEnd/>
                      <a:tailEnd/>
                    </a:ln>
                  </p:spPr>
                  <p:txBody>
                    <a:bodyPr wrap="none">
                      <a:spAutoFit/>
                    </a:bodyPr>
                    <a:lstStyle/>
                    <a:p>
                      <a:pPr>
                        <a:spcBef>
                          <a:spcPct val="0"/>
                        </a:spcBef>
                        <a:buFontTx/>
                        <a:buNone/>
                      </a:pPr>
                      <a:r>
                        <a:rPr lang="en-US">
                          <a:solidFill>
                            <a:schemeClr val="accent2"/>
                          </a:solidFill>
                        </a:rPr>
                        <a:t>C</a:t>
                      </a:r>
                    </a:p>
                  </p:txBody>
                </p:sp>
                <p:sp>
                  <p:nvSpPr>
                    <p:cNvPr id="20499" name="Text Box 59"/>
                    <p:cNvSpPr txBox="1">
                      <a:spLocks noChangeArrowheads="1"/>
                    </p:cNvSpPr>
                    <p:nvPr/>
                  </p:nvSpPr>
                  <p:spPr bwMode="auto">
                    <a:xfrm>
                      <a:off x="4031" y="2423"/>
                      <a:ext cx="255" cy="288"/>
                    </a:xfrm>
                    <a:prstGeom prst="rect">
                      <a:avLst/>
                    </a:prstGeom>
                    <a:noFill/>
                    <a:ln w="9525" algn="ctr">
                      <a:noFill/>
                      <a:miter lim="800000"/>
                      <a:headEnd/>
                      <a:tailEnd/>
                    </a:ln>
                  </p:spPr>
                  <p:txBody>
                    <a:bodyPr wrap="none">
                      <a:spAutoFit/>
                    </a:bodyPr>
                    <a:lstStyle/>
                    <a:p>
                      <a:pPr>
                        <a:buFontTx/>
                        <a:buNone/>
                      </a:pPr>
                      <a:r>
                        <a:rPr lang="en-US" b="1">
                          <a:solidFill>
                            <a:srgbClr val="FF33CC"/>
                          </a:solidFill>
                        </a:rPr>
                        <a:t>A</a:t>
                      </a:r>
                    </a:p>
                  </p:txBody>
                </p:sp>
              </p:grpSp>
            </p:grpSp>
          </p:gr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animEffect transition="in" filter="fade">
                                      <p:cBhvr>
                                        <p:cTn id="9" dur="3000"/>
                                        <p:tgtEl>
                                          <p:spTgt spid="60"/>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1240068"/>
                                        </p:tgtEl>
                                        <p:attrNameLst>
                                          <p:attrName>style.visibility</p:attrName>
                                        </p:attrNameLst>
                                      </p:cBhvr>
                                      <p:to>
                                        <p:strVal val="visible"/>
                                      </p:to>
                                    </p:set>
                                    <p:animEffect transition="in" filter="fade">
                                      <p:cBhvr>
                                        <p:cTn id="12" dur="3000"/>
                                        <p:tgtEl>
                                          <p:spTgt spid="1240068"/>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1240069"/>
                                        </p:tgtEl>
                                        <p:attrNameLst>
                                          <p:attrName>style.visibility</p:attrName>
                                        </p:attrNameLst>
                                      </p:cBhvr>
                                      <p:to>
                                        <p:strVal val="visible"/>
                                      </p:to>
                                    </p:set>
                                    <p:animEffect transition="in" filter="fade">
                                      <p:cBhvr>
                                        <p:cTn id="15" dur="3000"/>
                                        <p:tgtEl>
                                          <p:spTgt spid="12400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1240068" grpId="0" autoUpdateAnimBg="0"/>
      <p:bldP spid="124006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2000"/>
          </a:xfrm>
        </p:spPr>
        <p:txBody>
          <a:bodyPr anchor="t">
            <a:spAutoFit/>
          </a:bodyPr>
          <a:lstStyle/>
          <a:p>
            <a:pPr eaLnBrk="1" hangingPunct="1">
              <a:defRPr/>
            </a:pPr>
            <a:r>
              <a:rPr lang="en-US" dirty="0" smtClean="0">
                <a:solidFill>
                  <a:srgbClr val="990033"/>
                </a:solidFill>
                <a:effectLst>
                  <a:outerShdw blurRad="38100" dist="38100" dir="2700000" algn="tl">
                    <a:srgbClr val="C0C0C0"/>
                  </a:outerShdw>
                </a:effectLst>
              </a:rPr>
              <a:t>Objectives</a:t>
            </a:r>
          </a:p>
        </p:txBody>
      </p:sp>
      <p:sp>
        <p:nvSpPr>
          <p:cNvPr id="4099" name="Rectangle 4"/>
          <p:cNvSpPr>
            <a:spLocks noChangeArrowheads="1"/>
          </p:cNvSpPr>
          <p:nvPr/>
        </p:nvSpPr>
        <p:spPr bwMode="auto">
          <a:xfrm>
            <a:off x="615950" y="1349375"/>
            <a:ext cx="7772400" cy="579438"/>
          </a:xfrm>
          <a:prstGeom prst="rect">
            <a:avLst/>
          </a:prstGeom>
          <a:noFill/>
          <a:ln w="9525">
            <a:noFill/>
            <a:miter lim="800000"/>
            <a:headEnd/>
            <a:tailEnd/>
          </a:ln>
        </p:spPr>
        <p:txBody>
          <a:bodyPr>
            <a:spAutoFit/>
          </a:bodyPr>
          <a:lstStyle/>
          <a:p>
            <a:pPr eaLnBrk="1" hangingPunct="1">
              <a:spcBef>
                <a:spcPct val="0"/>
              </a:spcBef>
              <a:buFontTx/>
              <a:buNone/>
            </a:pPr>
            <a:r>
              <a:rPr lang="en-US" sz="3200" dirty="0">
                <a:solidFill>
                  <a:schemeClr val="accent2"/>
                </a:solidFill>
              </a:rPr>
              <a:t>You will be able to:</a:t>
            </a:r>
          </a:p>
        </p:txBody>
      </p:sp>
      <p:sp>
        <p:nvSpPr>
          <p:cNvPr id="4100" name="Rectangle 11"/>
          <p:cNvSpPr>
            <a:spLocks noGrp="1" noChangeArrowheads="1"/>
          </p:cNvSpPr>
          <p:nvPr>
            <p:ph type="body" idx="1"/>
          </p:nvPr>
        </p:nvSpPr>
        <p:spPr>
          <a:xfrm>
            <a:off x="673100" y="1981200"/>
            <a:ext cx="8002588" cy="867930"/>
          </a:xfrm>
          <a:noFill/>
        </p:spPr>
        <p:txBody>
          <a:bodyPr>
            <a:spAutoFit/>
          </a:bodyPr>
          <a:lstStyle/>
          <a:p>
            <a:pPr eaLnBrk="1" hangingPunct="1">
              <a:lnSpc>
                <a:spcPct val="90000"/>
              </a:lnSpc>
            </a:pPr>
            <a:r>
              <a:rPr lang="en-US" sz="2800" dirty="0" smtClean="0"/>
              <a:t>Explain the distinction between </a:t>
            </a:r>
            <a:r>
              <a:rPr lang="en-US" sz="2800" dirty="0" smtClean="0">
                <a:solidFill>
                  <a:srgbClr val="008080"/>
                </a:solidFill>
              </a:rPr>
              <a:t>association</a:t>
            </a:r>
            <a:r>
              <a:rPr lang="en-US" sz="2800" dirty="0" smtClean="0"/>
              <a:t>, </a:t>
            </a:r>
            <a:r>
              <a:rPr lang="en-US" sz="2800" dirty="0" smtClean="0">
                <a:solidFill>
                  <a:srgbClr val="008080"/>
                </a:solidFill>
              </a:rPr>
              <a:t>risk factor</a:t>
            </a:r>
            <a:r>
              <a:rPr lang="en-US" sz="2800" dirty="0" smtClean="0"/>
              <a:t> and </a:t>
            </a:r>
            <a:r>
              <a:rPr lang="en-US" sz="2800" dirty="0" smtClean="0">
                <a:solidFill>
                  <a:srgbClr val="008080"/>
                </a:solidFill>
              </a:rPr>
              <a:t>cause</a:t>
            </a:r>
            <a:endParaRPr lang="en-US" sz="2800" dirty="0" smtClean="0">
              <a:solidFill>
                <a:srgbClr val="00808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6" name="Rectangle 11"/>
          <p:cNvSpPr txBox="1">
            <a:spLocks noChangeArrowheads="1"/>
          </p:cNvSpPr>
          <p:nvPr/>
        </p:nvSpPr>
        <p:spPr bwMode="auto">
          <a:xfrm>
            <a:off x="673868" y="2849102"/>
            <a:ext cx="8002588" cy="867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sz="2800" kern="0" dirty="0" smtClean="0"/>
              <a:t>Describe how the study of cause and effect can be used to </a:t>
            </a:r>
            <a:r>
              <a:rPr lang="en-US" sz="2800" kern="0" dirty="0" smtClean="0">
                <a:solidFill>
                  <a:srgbClr val="008080"/>
                </a:solidFill>
              </a:rPr>
              <a:t>prevent</a:t>
            </a:r>
            <a:r>
              <a:rPr lang="en-US" sz="2800" kern="0" dirty="0" smtClean="0"/>
              <a:t> and </a:t>
            </a:r>
            <a:r>
              <a:rPr lang="en-US" sz="2800" kern="0" dirty="0" smtClean="0">
                <a:solidFill>
                  <a:srgbClr val="008080"/>
                </a:solidFill>
              </a:rPr>
              <a:t>control</a:t>
            </a:r>
            <a:r>
              <a:rPr lang="en-US" sz="2800" kern="0" dirty="0" smtClean="0"/>
              <a:t> disease</a:t>
            </a:r>
          </a:p>
        </p:txBody>
      </p:sp>
      <p:sp>
        <p:nvSpPr>
          <p:cNvPr id="7" name="Rectangle 11"/>
          <p:cNvSpPr txBox="1">
            <a:spLocks noChangeArrowheads="1"/>
          </p:cNvSpPr>
          <p:nvPr/>
        </p:nvSpPr>
        <p:spPr bwMode="auto">
          <a:xfrm>
            <a:off x="683568" y="3740957"/>
            <a:ext cx="8002588" cy="480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sz="2800" kern="0" dirty="0" smtClean="0"/>
              <a:t>Explain </a:t>
            </a:r>
            <a:r>
              <a:rPr lang="en-US" sz="2800" kern="0" dirty="0" smtClean="0">
                <a:solidFill>
                  <a:srgbClr val="008080"/>
                </a:solidFill>
              </a:rPr>
              <a:t>interaction</a:t>
            </a:r>
            <a:r>
              <a:rPr lang="en-US" sz="2800" kern="0" dirty="0" smtClean="0"/>
              <a:t>/</a:t>
            </a:r>
            <a:r>
              <a:rPr lang="en-US" sz="2800" kern="0" dirty="0" smtClean="0">
                <a:solidFill>
                  <a:srgbClr val="008080"/>
                </a:solidFill>
              </a:rPr>
              <a:t>effect modification</a:t>
            </a:r>
            <a:endParaRPr lang="en-US" sz="2800" kern="0" dirty="0" smtClean="0"/>
          </a:p>
        </p:txBody>
      </p:sp>
      <p:sp>
        <p:nvSpPr>
          <p:cNvPr id="8" name="Rectangle 11"/>
          <p:cNvSpPr txBox="1">
            <a:spLocks noChangeArrowheads="1"/>
          </p:cNvSpPr>
          <p:nvPr/>
        </p:nvSpPr>
        <p:spPr bwMode="auto">
          <a:xfrm>
            <a:off x="683568" y="4289262"/>
            <a:ext cx="8002588" cy="867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sz="2800" kern="0" dirty="0" smtClean="0"/>
              <a:t>Describe a </a:t>
            </a:r>
            <a:r>
              <a:rPr lang="en-US" sz="2800" kern="0" dirty="0" smtClean="0">
                <a:solidFill>
                  <a:srgbClr val="008080"/>
                </a:solidFill>
              </a:rPr>
              <a:t>multifactorial</a:t>
            </a:r>
            <a:r>
              <a:rPr lang="en-US" sz="2800" kern="0" dirty="0" smtClean="0"/>
              <a:t> model of disease causation </a:t>
            </a:r>
          </a:p>
        </p:txBody>
      </p:sp>
      <p:sp>
        <p:nvSpPr>
          <p:cNvPr id="9" name="Rectangle 11"/>
          <p:cNvSpPr txBox="1">
            <a:spLocks noChangeArrowheads="1"/>
          </p:cNvSpPr>
          <p:nvPr/>
        </p:nvSpPr>
        <p:spPr bwMode="auto">
          <a:xfrm>
            <a:off x="683568" y="5153358"/>
            <a:ext cx="8002588" cy="867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sz="2800" kern="0" dirty="0" smtClean="0"/>
              <a:t>Discuss the </a:t>
            </a:r>
            <a:r>
              <a:rPr lang="en-US" sz="2800" kern="0" dirty="0" smtClean="0">
                <a:solidFill>
                  <a:srgbClr val="008080"/>
                </a:solidFill>
              </a:rPr>
              <a:t>causal guidelines</a:t>
            </a:r>
            <a:r>
              <a:rPr lang="en-US" sz="2800" kern="0" dirty="0" smtClean="0"/>
              <a:t> proposed by Bradford Hill</a:t>
            </a:r>
            <a:endParaRPr lang="en-US" sz="2800" kern="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7" fill="hold"/>
                                        <p:tgtEl>
                                          <p:spTgt spid="2"/>
                                        </p:tgtEl>
                                      </p:cBhvr>
                                    </p:cmd>
                                  </p:childTnLst>
                                </p:cTn>
                              </p:par>
                              <p:par>
                                <p:cTn id="7" presetID="10" presetClass="entr" presetSubtype="0" fill="hold" grpId="0" nodeType="withEffect">
                                  <p:stCondLst>
                                    <p:cond delay="3000"/>
                                  </p:stCondLst>
                                  <p:childTnLst>
                                    <p:set>
                                      <p:cBhvr>
                                        <p:cTn id="8" dur="1" fill="hold">
                                          <p:stCondLst>
                                            <p:cond delay="0"/>
                                          </p:stCondLst>
                                        </p:cTn>
                                        <p:tgtEl>
                                          <p:spTgt spid="4100">
                                            <p:txEl>
                                              <p:pRg st="0" end="0"/>
                                            </p:txEl>
                                          </p:spTgt>
                                        </p:tgtEl>
                                        <p:attrNameLst>
                                          <p:attrName>style.visibility</p:attrName>
                                        </p:attrNameLst>
                                      </p:cBhvr>
                                      <p:to>
                                        <p:strVal val="visible"/>
                                      </p:to>
                                    </p:set>
                                    <p:animEffect transition="in" filter="fade">
                                      <p:cBhvr>
                                        <p:cTn id="9" dur="3000"/>
                                        <p:tgtEl>
                                          <p:spTgt spid="4100">
                                            <p:txEl>
                                              <p:pRg st="0" end="0"/>
                                            </p:txEl>
                                          </p:spTgt>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par>
                                <p:cTn id="16" presetID="10" presetClass="entr" presetSubtype="0" fill="hold" grpId="0" nodeType="withEffect">
                                  <p:stCondLst>
                                    <p:cond delay="22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par>
                                <p:cTn id="19" presetID="10" presetClass="entr" presetSubtype="0" fill="hold" grpId="0" nodeType="withEffect">
                                  <p:stCondLst>
                                    <p:cond delay="28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2"/>
                </p:tgtEl>
              </p:cMediaNode>
            </p:audio>
          </p:childTnLst>
        </p:cTn>
      </p:par>
    </p:tnLst>
    <p:bldLst>
      <p:bldP spid="4100" grpId="0" build="p"/>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Factors in Causation</a:t>
            </a:r>
          </a:p>
        </p:txBody>
      </p:sp>
      <p:sp>
        <p:nvSpPr>
          <p:cNvPr id="21507" name="Rectangle 3"/>
          <p:cNvSpPr>
            <a:spLocks noGrp="1" noChangeArrowheads="1"/>
          </p:cNvSpPr>
          <p:nvPr>
            <p:ph type="body" idx="1"/>
          </p:nvPr>
        </p:nvSpPr>
        <p:spPr>
          <a:xfrm>
            <a:off x="685800" y="1412875"/>
            <a:ext cx="7772400" cy="519113"/>
          </a:xfrm>
          <a:noFill/>
        </p:spPr>
        <p:txBody>
          <a:bodyPr>
            <a:spAutoFit/>
          </a:bodyPr>
          <a:lstStyle/>
          <a:p>
            <a:pPr eaLnBrk="1" hangingPunct="1">
              <a:buClr>
                <a:srgbClr val="990033"/>
              </a:buClr>
              <a:buSzPct val="120000"/>
              <a:buFont typeface="Wingdings" pitchFamily="2" charset="2"/>
              <a:buChar char="§"/>
            </a:pPr>
            <a:r>
              <a:rPr lang="en-US" sz="2800" dirty="0" smtClean="0">
                <a:solidFill>
                  <a:schemeClr val="accent2"/>
                </a:solidFill>
              </a:rPr>
              <a:t>Predisposing factors</a:t>
            </a:r>
          </a:p>
        </p:txBody>
      </p:sp>
      <p:sp>
        <p:nvSpPr>
          <p:cNvPr id="21508" name="Rectangle 5"/>
          <p:cNvSpPr>
            <a:spLocks noChangeArrowheads="1"/>
          </p:cNvSpPr>
          <p:nvPr/>
        </p:nvSpPr>
        <p:spPr bwMode="auto">
          <a:xfrm>
            <a:off x="1047750" y="1916113"/>
            <a:ext cx="7772400" cy="457200"/>
          </a:xfrm>
          <a:prstGeom prst="rect">
            <a:avLst/>
          </a:prstGeom>
          <a:noFill/>
          <a:ln w="9525">
            <a:noFill/>
            <a:miter lim="800000"/>
            <a:headEnd/>
            <a:tailEnd/>
          </a:ln>
        </p:spPr>
        <p:txBody>
          <a:bodyPr>
            <a:spAutoFit/>
          </a:bodyPr>
          <a:lstStyle/>
          <a:p>
            <a:pPr marL="342900" indent="-342900" eaLnBrk="1" hangingPunct="1"/>
            <a:r>
              <a:rPr lang="en-US" dirty="0">
                <a:solidFill>
                  <a:schemeClr val="tx1"/>
                </a:solidFill>
              </a:rPr>
              <a:t>Age, sex, other illness, immune function</a:t>
            </a:r>
          </a:p>
        </p:txBody>
      </p:sp>
      <p:grpSp>
        <p:nvGrpSpPr>
          <p:cNvPr id="2" name="Group 1"/>
          <p:cNvGrpSpPr/>
          <p:nvPr/>
        </p:nvGrpSpPr>
        <p:grpSpPr>
          <a:xfrm>
            <a:off x="698500" y="2405063"/>
            <a:ext cx="8131175" cy="904875"/>
            <a:chOff x="698500" y="2405063"/>
            <a:chExt cx="8131175" cy="904875"/>
          </a:xfrm>
        </p:grpSpPr>
        <p:sp>
          <p:nvSpPr>
            <p:cNvPr id="21509" name="Rectangle 6"/>
            <p:cNvSpPr>
              <a:spLocks noChangeArrowheads="1"/>
            </p:cNvSpPr>
            <p:nvPr/>
          </p:nvSpPr>
          <p:spPr bwMode="auto">
            <a:xfrm>
              <a:off x="698500" y="2405063"/>
              <a:ext cx="7772400" cy="519112"/>
            </a:xfrm>
            <a:prstGeom prst="rect">
              <a:avLst/>
            </a:prstGeom>
            <a:noFill/>
            <a:ln w="9525">
              <a:noFill/>
              <a:miter lim="800000"/>
              <a:headEnd/>
              <a:tailEnd/>
            </a:ln>
          </p:spPr>
          <p:txBody>
            <a:bodyPr>
              <a:spAutoFit/>
            </a:bodyPr>
            <a:lstStyle/>
            <a:p>
              <a:pPr marL="342900" indent="-342900" eaLnBrk="1" hangingPunct="1">
                <a:buClr>
                  <a:srgbClr val="990033"/>
                </a:buClr>
                <a:buSzPct val="120000"/>
                <a:buFont typeface="Wingdings" pitchFamily="2" charset="2"/>
                <a:buChar char="§"/>
              </a:pPr>
              <a:r>
                <a:rPr lang="en-US" sz="2800" dirty="0">
                  <a:solidFill>
                    <a:schemeClr val="accent2"/>
                  </a:solidFill>
                </a:rPr>
                <a:t>Enabling factors</a:t>
              </a:r>
            </a:p>
          </p:txBody>
        </p:sp>
        <p:sp>
          <p:nvSpPr>
            <p:cNvPr id="21511" name="Rectangle 8"/>
            <p:cNvSpPr>
              <a:spLocks noChangeArrowheads="1"/>
            </p:cNvSpPr>
            <p:nvPr/>
          </p:nvSpPr>
          <p:spPr bwMode="auto">
            <a:xfrm>
              <a:off x="1057275" y="2852738"/>
              <a:ext cx="7772400" cy="457200"/>
            </a:xfrm>
            <a:prstGeom prst="rect">
              <a:avLst/>
            </a:prstGeom>
            <a:noFill/>
            <a:ln w="9525">
              <a:noFill/>
              <a:miter lim="800000"/>
              <a:headEnd/>
              <a:tailEnd/>
            </a:ln>
          </p:spPr>
          <p:txBody>
            <a:bodyPr>
              <a:spAutoFit/>
            </a:bodyPr>
            <a:lstStyle/>
            <a:p>
              <a:pPr marL="342900" indent="-342900" eaLnBrk="1" hangingPunct="1"/>
              <a:r>
                <a:rPr lang="en-US">
                  <a:solidFill>
                    <a:schemeClr val="tx1"/>
                  </a:solidFill>
                </a:rPr>
                <a:t>Income, nutrition, housing</a:t>
              </a:r>
            </a:p>
          </p:txBody>
        </p:sp>
      </p:grpSp>
      <p:grpSp>
        <p:nvGrpSpPr>
          <p:cNvPr id="4" name="Group 3"/>
          <p:cNvGrpSpPr/>
          <p:nvPr/>
        </p:nvGrpSpPr>
        <p:grpSpPr>
          <a:xfrm>
            <a:off x="698500" y="3357563"/>
            <a:ext cx="8131175" cy="935037"/>
            <a:chOff x="698500" y="3357563"/>
            <a:chExt cx="8131175" cy="935037"/>
          </a:xfrm>
        </p:grpSpPr>
        <p:sp>
          <p:nvSpPr>
            <p:cNvPr id="21510" name="Rectangle 7"/>
            <p:cNvSpPr>
              <a:spLocks noChangeArrowheads="1"/>
            </p:cNvSpPr>
            <p:nvPr/>
          </p:nvSpPr>
          <p:spPr bwMode="auto">
            <a:xfrm>
              <a:off x="698500" y="3357563"/>
              <a:ext cx="7772400" cy="519112"/>
            </a:xfrm>
            <a:prstGeom prst="rect">
              <a:avLst/>
            </a:prstGeom>
            <a:noFill/>
            <a:ln w="9525">
              <a:noFill/>
              <a:miter lim="800000"/>
              <a:headEnd/>
              <a:tailEnd/>
            </a:ln>
          </p:spPr>
          <p:txBody>
            <a:bodyPr>
              <a:spAutoFit/>
            </a:bodyPr>
            <a:lstStyle/>
            <a:p>
              <a:pPr marL="342900" indent="-342900" eaLnBrk="1" hangingPunct="1">
                <a:buClr>
                  <a:srgbClr val="990033"/>
                </a:buClr>
                <a:buSzPct val="120000"/>
                <a:buFont typeface="Wingdings" pitchFamily="2" charset="2"/>
                <a:buChar char="§"/>
              </a:pPr>
              <a:r>
                <a:rPr lang="en-US" sz="2800" dirty="0">
                  <a:solidFill>
                    <a:schemeClr val="accent2"/>
                  </a:solidFill>
                </a:rPr>
                <a:t>Precipitating factors</a:t>
              </a:r>
            </a:p>
          </p:txBody>
        </p:sp>
        <p:sp>
          <p:nvSpPr>
            <p:cNvPr id="21513" name="Rectangle 10"/>
            <p:cNvSpPr>
              <a:spLocks noChangeArrowheads="1"/>
            </p:cNvSpPr>
            <p:nvPr/>
          </p:nvSpPr>
          <p:spPr bwMode="auto">
            <a:xfrm>
              <a:off x="1057275" y="3835400"/>
              <a:ext cx="7772400" cy="457200"/>
            </a:xfrm>
            <a:prstGeom prst="rect">
              <a:avLst/>
            </a:prstGeom>
            <a:noFill/>
            <a:ln w="9525">
              <a:noFill/>
              <a:miter lim="800000"/>
              <a:headEnd/>
              <a:tailEnd/>
            </a:ln>
          </p:spPr>
          <p:txBody>
            <a:bodyPr>
              <a:spAutoFit/>
            </a:bodyPr>
            <a:lstStyle/>
            <a:p>
              <a:pPr marL="342900" indent="-342900" eaLnBrk="1" hangingPunct="1"/>
              <a:r>
                <a:rPr lang="en-US" dirty="0">
                  <a:solidFill>
                    <a:schemeClr val="tx1"/>
                  </a:solidFill>
                </a:rPr>
                <a:t>Exposure to disease agent</a:t>
              </a:r>
            </a:p>
          </p:txBody>
        </p:sp>
      </p:grpSp>
      <p:grpSp>
        <p:nvGrpSpPr>
          <p:cNvPr id="5" name="Group 4"/>
          <p:cNvGrpSpPr/>
          <p:nvPr/>
        </p:nvGrpSpPr>
        <p:grpSpPr>
          <a:xfrm>
            <a:off x="698500" y="4349750"/>
            <a:ext cx="8131175" cy="950913"/>
            <a:chOff x="698500" y="4349750"/>
            <a:chExt cx="8131175" cy="950913"/>
          </a:xfrm>
        </p:grpSpPr>
        <p:sp>
          <p:nvSpPr>
            <p:cNvPr id="21512" name="Rectangle 9"/>
            <p:cNvSpPr>
              <a:spLocks noChangeArrowheads="1"/>
            </p:cNvSpPr>
            <p:nvPr/>
          </p:nvSpPr>
          <p:spPr bwMode="auto">
            <a:xfrm>
              <a:off x="698500" y="4349750"/>
              <a:ext cx="7772400" cy="519113"/>
            </a:xfrm>
            <a:prstGeom prst="rect">
              <a:avLst/>
            </a:prstGeom>
            <a:noFill/>
            <a:ln w="9525">
              <a:noFill/>
              <a:miter lim="800000"/>
              <a:headEnd/>
              <a:tailEnd/>
            </a:ln>
          </p:spPr>
          <p:txBody>
            <a:bodyPr>
              <a:spAutoFit/>
            </a:bodyPr>
            <a:lstStyle/>
            <a:p>
              <a:pPr marL="342900" indent="-342900" eaLnBrk="1" hangingPunct="1">
                <a:buClr>
                  <a:srgbClr val="990033"/>
                </a:buClr>
                <a:buSzPct val="120000"/>
                <a:buFont typeface="Wingdings" pitchFamily="2" charset="2"/>
                <a:buChar char="§"/>
              </a:pPr>
              <a:r>
                <a:rPr lang="en-US" sz="2800" dirty="0">
                  <a:solidFill>
                    <a:schemeClr val="accent2"/>
                  </a:solidFill>
                </a:rPr>
                <a:t>Reinforcing factors</a:t>
              </a:r>
            </a:p>
          </p:txBody>
        </p:sp>
        <p:sp>
          <p:nvSpPr>
            <p:cNvPr id="21514" name="Rectangle 11"/>
            <p:cNvSpPr>
              <a:spLocks noChangeArrowheads="1"/>
            </p:cNvSpPr>
            <p:nvPr/>
          </p:nvSpPr>
          <p:spPr bwMode="auto">
            <a:xfrm>
              <a:off x="1057275" y="4843463"/>
              <a:ext cx="7772400" cy="457200"/>
            </a:xfrm>
            <a:prstGeom prst="rect">
              <a:avLst/>
            </a:prstGeom>
            <a:noFill/>
            <a:ln w="9525">
              <a:noFill/>
              <a:miter lim="800000"/>
              <a:headEnd/>
              <a:tailEnd/>
            </a:ln>
          </p:spPr>
          <p:txBody>
            <a:bodyPr>
              <a:spAutoFit/>
            </a:bodyPr>
            <a:lstStyle/>
            <a:p>
              <a:pPr marL="342900" indent="-342900" eaLnBrk="1" hangingPunct="1"/>
              <a:r>
                <a:rPr lang="en-US" dirty="0">
                  <a:solidFill>
                    <a:schemeClr val="tx1"/>
                  </a:solidFill>
                </a:rPr>
                <a:t>Repeated exposure, lifestyle </a:t>
              </a:r>
              <a:r>
                <a:rPr lang="en-US" dirty="0" err="1">
                  <a:solidFill>
                    <a:schemeClr val="tx1"/>
                  </a:solidFill>
                </a:rPr>
                <a:t>behaviour</a:t>
              </a:r>
              <a:endParaRPr lang="en-US" dirty="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4" fill="hold"/>
                                        <p:tgtEl>
                                          <p:spTgt spid="3"/>
                                        </p:tgtEl>
                                      </p:cBhvr>
                                    </p:cmd>
                                  </p:childTnLst>
                                </p:cTn>
                              </p:par>
                              <p:par>
                                <p:cTn id="7" presetID="10" presetClass="entr" presetSubtype="0" fill="hold" grpId="0" nodeType="withEffect">
                                  <p:stCondLst>
                                    <p:cond delay="8000"/>
                                  </p:stCondLst>
                                  <p:childTnLst>
                                    <p:set>
                                      <p:cBhvr>
                                        <p:cTn id="8" dur="1" fill="hold">
                                          <p:stCondLst>
                                            <p:cond delay="0"/>
                                          </p:stCondLst>
                                        </p:cTn>
                                        <p:tgtEl>
                                          <p:spTgt spid="21507">
                                            <p:txEl>
                                              <p:pRg st="0" end="0"/>
                                            </p:txEl>
                                          </p:spTgt>
                                        </p:tgtEl>
                                        <p:attrNameLst>
                                          <p:attrName>style.visibility</p:attrName>
                                        </p:attrNameLst>
                                      </p:cBhvr>
                                      <p:to>
                                        <p:strVal val="visible"/>
                                      </p:to>
                                    </p:set>
                                    <p:animEffect transition="in" filter="fade">
                                      <p:cBhvr>
                                        <p:cTn id="9" dur="3000"/>
                                        <p:tgtEl>
                                          <p:spTgt spid="21507">
                                            <p:txEl>
                                              <p:pRg st="0" end="0"/>
                                            </p:txEl>
                                          </p:spTgt>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3000"/>
                                        <p:tgtEl>
                                          <p:spTgt spid="21508"/>
                                        </p:tgtEl>
                                      </p:cBhvr>
                                    </p:animEffect>
                                  </p:childTnLst>
                                </p:cTn>
                              </p:par>
                              <p:par>
                                <p:cTn id="13" presetID="10" presetClass="entr" presetSubtype="0" fill="hold" nodeType="withEffect">
                                  <p:stCondLst>
                                    <p:cond delay="26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par>
                                <p:cTn id="16" presetID="10" presetClass="entr" presetSubtype="0" fill="hold" nodeType="withEffect">
                                  <p:stCondLst>
                                    <p:cond delay="38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3000"/>
                                        <p:tgtEl>
                                          <p:spTgt spid="4"/>
                                        </p:tgtEl>
                                      </p:cBhvr>
                                    </p:animEffect>
                                  </p:childTnLst>
                                </p:cTn>
                              </p:par>
                              <p:par>
                                <p:cTn id="19" presetID="10" presetClass="entr" presetSubtype="0" fill="hold" nodeType="withEffect">
                                  <p:stCondLst>
                                    <p:cond delay="46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bldLst>
      <p:bldP spid="21507" grpId="0" build="p"/>
      <p:bldP spid="2150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6754" name="Rectangle 2"/>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Cause</a:t>
            </a:r>
          </a:p>
        </p:txBody>
      </p:sp>
      <p:sp>
        <p:nvSpPr>
          <p:cNvPr id="22531" name="Rectangle 3"/>
          <p:cNvSpPr>
            <a:spLocks noGrp="1" noChangeArrowheads="1"/>
          </p:cNvSpPr>
          <p:nvPr>
            <p:ph type="body" idx="1"/>
          </p:nvPr>
        </p:nvSpPr>
        <p:spPr>
          <a:xfrm>
            <a:off x="685800" y="1557338"/>
            <a:ext cx="7772400" cy="1628775"/>
          </a:xfrm>
          <a:noFill/>
        </p:spPr>
        <p:txBody>
          <a:bodyPr>
            <a:spAutoFit/>
          </a:bodyPr>
          <a:lstStyle/>
          <a:p>
            <a:pPr eaLnBrk="1" hangingPunct="1">
              <a:lnSpc>
                <a:spcPct val="90000"/>
              </a:lnSpc>
            </a:pPr>
            <a:r>
              <a:rPr lang="en-US" sz="2800" dirty="0" smtClean="0"/>
              <a:t>A cause of disease is an </a:t>
            </a:r>
            <a:r>
              <a:rPr lang="en-US" sz="2800" b="1" dirty="0" smtClean="0">
                <a:solidFill>
                  <a:srgbClr val="008080"/>
                </a:solidFill>
              </a:rPr>
              <a:t>event</a:t>
            </a:r>
            <a:r>
              <a:rPr lang="en-US" sz="2800" dirty="0" smtClean="0"/>
              <a:t>, </a:t>
            </a:r>
            <a:r>
              <a:rPr lang="en-US" sz="2800" b="1" dirty="0" smtClean="0">
                <a:solidFill>
                  <a:srgbClr val="008080"/>
                </a:solidFill>
              </a:rPr>
              <a:t>condition</a:t>
            </a:r>
            <a:r>
              <a:rPr lang="en-US" sz="2800" dirty="0" smtClean="0"/>
              <a:t>, </a:t>
            </a:r>
            <a:r>
              <a:rPr lang="en-US" sz="2800" b="1" dirty="0" smtClean="0">
                <a:solidFill>
                  <a:srgbClr val="008080"/>
                </a:solidFill>
              </a:rPr>
              <a:t>characteristic</a:t>
            </a:r>
            <a:r>
              <a:rPr lang="en-US" sz="2800" dirty="0" smtClean="0"/>
              <a:t> or a combination of these factors which play an important role in producing disease.</a:t>
            </a:r>
            <a:endParaRPr lang="en-US" sz="2000" dirty="0" smtClean="0"/>
          </a:p>
        </p:txBody>
      </p:sp>
      <p:grpSp>
        <p:nvGrpSpPr>
          <p:cNvPr id="6" name="Group 5"/>
          <p:cNvGrpSpPr/>
          <p:nvPr/>
        </p:nvGrpSpPr>
        <p:grpSpPr>
          <a:xfrm>
            <a:off x="698500" y="3455988"/>
            <a:ext cx="7772400" cy="2184400"/>
            <a:chOff x="698500" y="3455988"/>
            <a:chExt cx="7772400" cy="2184400"/>
          </a:xfrm>
        </p:grpSpPr>
        <p:sp>
          <p:nvSpPr>
            <p:cNvPr id="1226756" name="Rectangle 4"/>
            <p:cNvSpPr>
              <a:spLocks noChangeArrowheads="1"/>
            </p:cNvSpPr>
            <p:nvPr/>
          </p:nvSpPr>
          <p:spPr bwMode="auto">
            <a:xfrm>
              <a:off x="698500" y="3455988"/>
              <a:ext cx="7772400" cy="1628775"/>
            </a:xfrm>
            <a:prstGeom prst="rect">
              <a:avLst/>
            </a:prstGeom>
            <a:noFill/>
            <a:ln w="9525">
              <a:noFill/>
              <a:miter lim="800000"/>
              <a:headEnd/>
              <a:tailEnd/>
            </a:ln>
          </p:spPr>
          <p:txBody>
            <a:bodyPr>
              <a:spAutoFit/>
            </a:bodyPr>
            <a:lstStyle/>
            <a:p>
              <a:pPr marL="342900" indent="-342900" eaLnBrk="1" hangingPunct="1">
                <a:lnSpc>
                  <a:spcPct val="90000"/>
                </a:lnSpc>
              </a:pPr>
              <a:r>
                <a:rPr lang="en-US" sz="2800">
                  <a:solidFill>
                    <a:schemeClr val="tx1"/>
                  </a:solidFill>
                </a:rPr>
                <a:t>A cause is termed </a:t>
              </a:r>
              <a:r>
                <a:rPr lang="en-US" sz="2800" b="1">
                  <a:solidFill>
                    <a:schemeClr val="accent2"/>
                  </a:solidFill>
                </a:rPr>
                <a:t>sufficient</a:t>
              </a:r>
              <a:r>
                <a:rPr lang="en-US" sz="2800">
                  <a:solidFill>
                    <a:schemeClr val="tx1"/>
                  </a:solidFill>
                </a:rPr>
                <a:t> when it inevitably produces or initiates a disease and is termed </a:t>
              </a:r>
              <a:r>
                <a:rPr lang="en-US" sz="2800" b="1">
                  <a:solidFill>
                    <a:schemeClr val="accent2"/>
                  </a:solidFill>
                </a:rPr>
                <a:t>necessary</a:t>
              </a:r>
              <a:r>
                <a:rPr lang="en-US" sz="2800">
                  <a:solidFill>
                    <a:schemeClr val="tx1"/>
                  </a:solidFill>
                </a:rPr>
                <a:t> if a disease cannot develop in its absence.</a:t>
              </a:r>
            </a:p>
          </p:txBody>
        </p:sp>
        <p:sp>
          <p:nvSpPr>
            <p:cNvPr id="22533" name="Rectangle 5"/>
            <p:cNvSpPr>
              <a:spLocks noChangeArrowheads="1"/>
            </p:cNvSpPr>
            <p:nvPr/>
          </p:nvSpPr>
          <p:spPr bwMode="auto">
            <a:xfrm>
              <a:off x="6604000" y="5300663"/>
              <a:ext cx="1712913" cy="339725"/>
            </a:xfrm>
            <a:prstGeom prst="rect">
              <a:avLst/>
            </a:prstGeom>
            <a:noFill/>
            <a:ln w="9525">
              <a:noFill/>
              <a:miter lim="800000"/>
              <a:headEnd/>
              <a:tailEnd/>
            </a:ln>
          </p:spPr>
          <p:txBody>
            <a:bodyPr>
              <a:spAutoFit/>
            </a:bodyPr>
            <a:lstStyle/>
            <a:p>
              <a:pPr marL="342900" indent="-342900" eaLnBrk="1" hangingPunct="1">
                <a:lnSpc>
                  <a:spcPct val="90000"/>
                </a:lnSpc>
                <a:buFontTx/>
                <a:buNone/>
              </a:pPr>
              <a:r>
                <a:rPr lang="en-US" sz="1800" dirty="0">
                  <a:solidFill>
                    <a:schemeClr val="tx1"/>
                  </a:solidFill>
                </a:rPr>
                <a:t>R. </a:t>
              </a:r>
              <a:r>
                <a:rPr lang="en-US" sz="1800" dirty="0" err="1">
                  <a:solidFill>
                    <a:schemeClr val="tx1"/>
                  </a:solidFill>
                </a:rPr>
                <a:t>Beaglehole</a:t>
              </a:r>
              <a:endParaRPr lang="en-US" sz="1800" dirty="0">
                <a:solidFill>
                  <a:schemeClr val="tx1"/>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2531">
                                            <p:txEl>
                                              <p:pRg st="0" end="0"/>
                                            </p:txEl>
                                          </p:spTgt>
                                        </p:tgtEl>
                                        <p:attrNameLst>
                                          <p:attrName>style.visibility</p:attrName>
                                        </p:attrNameLst>
                                      </p:cBhvr>
                                      <p:to>
                                        <p:strVal val="visible"/>
                                      </p:to>
                                    </p:set>
                                    <p:animEffect transition="in" filter="fade">
                                      <p:cBhvr>
                                        <p:cTn id="9" dur="3000"/>
                                        <p:tgtEl>
                                          <p:spTgt spid="22531">
                                            <p:txEl>
                                              <p:pRg st="0" end="0"/>
                                            </p:txEl>
                                          </p:spTgt>
                                        </p:tgtEl>
                                      </p:cBhvr>
                                    </p:animEffect>
                                  </p:childTnLst>
                                </p:cTn>
                              </p:par>
                              <p:par>
                                <p:cTn id="10" presetID="10" presetClass="entr" presetSubtype="0" fill="hold" nodeType="withEffect">
                                  <p:stCondLst>
                                    <p:cond delay="10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2253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7778" name="Rectangle 2"/>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Types of Causal Relationships</a:t>
            </a:r>
          </a:p>
        </p:txBody>
      </p:sp>
      <p:sp>
        <p:nvSpPr>
          <p:cNvPr id="23555" name="Rectangle 3"/>
          <p:cNvSpPr>
            <a:spLocks noGrp="1" noChangeArrowheads="1"/>
          </p:cNvSpPr>
          <p:nvPr>
            <p:ph type="body" idx="1"/>
          </p:nvPr>
        </p:nvSpPr>
        <p:spPr>
          <a:xfrm>
            <a:off x="457200" y="1600200"/>
            <a:ext cx="8229600" cy="2357568"/>
          </a:xfrm>
        </p:spPr>
        <p:txBody>
          <a:bodyPr>
            <a:spAutoFit/>
          </a:bodyPr>
          <a:lstStyle/>
          <a:p>
            <a:pPr marL="609600" indent="-609600" eaLnBrk="1" hangingPunct="1">
              <a:buFont typeface="Wingdings" pitchFamily="2" charset="2"/>
              <a:buAutoNum type="arabicPeriod"/>
            </a:pPr>
            <a:r>
              <a:rPr lang="en-US" dirty="0" smtClean="0"/>
              <a:t>Necessary and sufficient</a:t>
            </a:r>
          </a:p>
          <a:p>
            <a:pPr marL="609600" indent="-609600" eaLnBrk="1" hangingPunct="1">
              <a:buFont typeface="Wingdings" pitchFamily="2" charset="2"/>
              <a:buAutoNum type="arabicPeriod"/>
            </a:pPr>
            <a:r>
              <a:rPr lang="en-US" dirty="0" smtClean="0"/>
              <a:t>Necessary, but not sufficient</a:t>
            </a:r>
          </a:p>
          <a:p>
            <a:pPr marL="609600" indent="-609600" eaLnBrk="1" hangingPunct="1">
              <a:buFont typeface="Wingdings" pitchFamily="2" charset="2"/>
              <a:buAutoNum type="arabicPeriod"/>
            </a:pPr>
            <a:r>
              <a:rPr lang="en-US" dirty="0" smtClean="0"/>
              <a:t>Sufficient, but not necessary</a:t>
            </a:r>
          </a:p>
          <a:p>
            <a:pPr marL="609600" indent="-609600" eaLnBrk="1" hangingPunct="1">
              <a:buFont typeface="Wingdings" pitchFamily="2" charset="2"/>
              <a:buAutoNum type="arabicPeriod"/>
            </a:pPr>
            <a:r>
              <a:rPr lang="en-US" dirty="0" smtClean="0"/>
              <a:t>Neither sufficient nor necessary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43315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02" name="Rectangle 2"/>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1. Necessary and Sufficient</a:t>
            </a:r>
          </a:p>
        </p:txBody>
      </p:sp>
      <p:sp>
        <p:nvSpPr>
          <p:cNvPr id="24579" name="Rectangle 3"/>
          <p:cNvSpPr>
            <a:spLocks noChangeArrowheads="1"/>
          </p:cNvSpPr>
          <p:nvPr/>
        </p:nvSpPr>
        <p:spPr bwMode="auto">
          <a:xfrm>
            <a:off x="1219200" y="2438400"/>
            <a:ext cx="1905000" cy="609600"/>
          </a:xfrm>
          <a:prstGeom prst="rect">
            <a:avLst/>
          </a:prstGeom>
          <a:noFill/>
          <a:ln w="38100">
            <a:solidFill>
              <a:schemeClr val="tx1"/>
            </a:solidFill>
            <a:miter lim="800000"/>
            <a:headEnd/>
            <a:tailEnd/>
          </a:ln>
        </p:spPr>
        <p:txBody>
          <a:bodyPr wrap="none" anchor="ctr"/>
          <a:lstStyle/>
          <a:p>
            <a:endParaRPr lang="en-US"/>
          </a:p>
        </p:txBody>
      </p:sp>
      <p:grpSp>
        <p:nvGrpSpPr>
          <p:cNvPr id="11" name="Group 10"/>
          <p:cNvGrpSpPr/>
          <p:nvPr/>
        </p:nvGrpSpPr>
        <p:grpSpPr>
          <a:xfrm>
            <a:off x="1143000" y="2362200"/>
            <a:ext cx="6172200" cy="762000"/>
            <a:chOff x="1143000" y="2362200"/>
            <a:chExt cx="6172200" cy="762000"/>
          </a:xfrm>
        </p:grpSpPr>
        <p:grpSp>
          <p:nvGrpSpPr>
            <p:cNvPr id="10" name="Group 9"/>
            <p:cNvGrpSpPr/>
            <p:nvPr/>
          </p:nvGrpSpPr>
          <p:grpSpPr>
            <a:xfrm>
              <a:off x="5410200" y="2438400"/>
              <a:ext cx="1905000" cy="609600"/>
              <a:chOff x="5410200" y="2438400"/>
              <a:chExt cx="1905000" cy="609600"/>
            </a:xfrm>
          </p:grpSpPr>
          <p:sp>
            <p:nvSpPr>
              <p:cNvPr id="24580" name="Rectangle 4"/>
              <p:cNvSpPr>
                <a:spLocks noChangeArrowheads="1"/>
              </p:cNvSpPr>
              <p:nvPr/>
            </p:nvSpPr>
            <p:spPr bwMode="auto">
              <a:xfrm>
                <a:off x="5410200" y="2438400"/>
                <a:ext cx="1905000" cy="609600"/>
              </a:xfrm>
              <a:prstGeom prst="rect">
                <a:avLst/>
              </a:prstGeom>
              <a:noFill/>
              <a:ln w="38100">
                <a:solidFill>
                  <a:schemeClr val="tx1"/>
                </a:solidFill>
                <a:miter lim="800000"/>
                <a:headEnd/>
                <a:tailEnd/>
              </a:ln>
            </p:spPr>
            <p:txBody>
              <a:bodyPr wrap="none" anchor="ctr"/>
              <a:lstStyle/>
              <a:p>
                <a:endParaRPr lang="en-US"/>
              </a:p>
            </p:txBody>
          </p:sp>
          <p:sp>
            <p:nvSpPr>
              <p:cNvPr id="24582" name="Text Box 6"/>
              <p:cNvSpPr txBox="1">
                <a:spLocks noChangeArrowheads="1"/>
              </p:cNvSpPr>
              <p:nvPr/>
            </p:nvSpPr>
            <p:spPr bwMode="auto">
              <a:xfrm>
                <a:off x="5622925" y="2514600"/>
                <a:ext cx="1287463" cy="457200"/>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Disease</a:t>
                </a:r>
              </a:p>
            </p:txBody>
          </p:sp>
        </p:grpSp>
        <p:sp>
          <p:nvSpPr>
            <p:cNvPr id="24583" name="AutoShape 7"/>
            <p:cNvSpPr>
              <a:spLocks noChangeArrowheads="1"/>
            </p:cNvSpPr>
            <p:nvPr/>
          </p:nvSpPr>
          <p:spPr bwMode="auto">
            <a:xfrm>
              <a:off x="3505200" y="26670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grpSp>
          <p:nvGrpSpPr>
            <p:cNvPr id="9" name="Group 8"/>
            <p:cNvGrpSpPr/>
            <p:nvPr/>
          </p:nvGrpSpPr>
          <p:grpSpPr>
            <a:xfrm>
              <a:off x="1143000" y="2362200"/>
              <a:ext cx="2057400" cy="762000"/>
              <a:chOff x="1143000" y="2362200"/>
              <a:chExt cx="2057400" cy="762000"/>
            </a:xfrm>
          </p:grpSpPr>
          <p:sp>
            <p:nvSpPr>
              <p:cNvPr id="24581" name="Text Box 5"/>
              <p:cNvSpPr txBox="1">
                <a:spLocks noChangeArrowheads="1"/>
              </p:cNvSpPr>
              <p:nvPr/>
            </p:nvSpPr>
            <p:spPr bwMode="auto">
              <a:xfrm>
                <a:off x="1447800" y="2514600"/>
                <a:ext cx="1335088" cy="457200"/>
              </a:xfrm>
              <a:prstGeom prst="rect">
                <a:avLst/>
              </a:prstGeom>
              <a:noFill/>
              <a:ln w="9525">
                <a:noFill/>
                <a:miter lim="800000"/>
                <a:headEnd/>
                <a:tailEnd/>
              </a:ln>
            </p:spPr>
            <p:txBody>
              <a:bodyPr wrap="none">
                <a:spAutoFit/>
              </a:bodyPr>
              <a:lstStyle/>
              <a:p>
                <a:pPr>
                  <a:spcBef>
                    <a:spcPct val="0"/>
                  </a:spcBef>
                  <a:buFontTx/>
                  <a:buNone/>
                </a:pPr>
                <a:r>
                  <a:rPr lang="en-US" dirty="0">
                    <a:solidFill>
                      <a:schemeClr val="bg2"/>
                    </a:solidFill>
                  </a:rPr>
                  <a:t>Factor A</a:t>
                </a:r>
              </a:p>
            </p:txBody>
          </p:sp>
          <p:sp>
            <p:nvSpPr>
              <p:cNvPr id="24584" name="Rectangle 8"/>
              <p:cNvSpPr>
                <a:spLocks noChangeArrowheads="1"/>
              </p:cNvSpPr>
              <p:nvPr/>
            </p:nvSpPr>
            <p:spPr bwMode="auto">
              <a:xfrm>
                <a:off x="1143000" y="2362200"/>
                <a:ext cx="2057400" cy="762000"/>
              </a:xfrm>
              <a:prstGeom prst="rect">
                <a:avLst/>
              </a:prstGeom>
              <a:noFill/>
              <a:ln w="57150">
                <a:solidFill>
                  <a:srgbClr val="990033"/>
                </a:solidFill>
                <a:prstDash val="sysDot"/>
                <a:miter lim="800000"/>
                <a:headEnd/>
                <a:tailEnd/>
              </a:ln>
            </p:spPr>
            <p:txBody>
              <a:bodyPr wrap="none" anchor="ctr"/>
              <a:lstStyle/>
              <a:p>
                <a:endParaRPr lang="en-US"/>
              </a:p>
            </p:txBody>
          </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826" name="Rectangle 2"/>
          <p:cNvSpPr>
            <a:spLocks noGrp="1" noChangeArrowheads="1"/>
          </p:cNvSpPr>
          <p:nvPr>
            <p:ph type="title"/>
          </p:nvPr>
        </p:nvSpPr>
        <p:spPr>
          <a:xfrm>
            <a:off x="685800" y="115888"/>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2. Necessary, but not Sufficient</a:t>
            </a:r>
          </a:p>
        </p:txBody>
      </p:sp>
      <p:grpSp>
        <p:nvGrpSpPr>
          <p:cNvPr id="20" name="Group 19"/>
          <p:cNvGrpSpPr/>
          <p:nvPr/>
        </p:nvGrpSpPr>
        <p:grpSpPr>
          <a:xfrm>
            <a:off x="914400" y="2133600"/>
            <a:ext cx="6400800" cy="3352800"/>
            <a:chOff x="914400" y="2133600"/>
            <a:chExt cx="6400800" cy="3352800"/>
          </a:xfrm>
        </p:grpSpPr>
        <p:grpSp>
          <p:nvGrpSpPr>
            <p:cNvPr id="25603" name="Group 3"/>
            <p:cNvGrpSpPr>
              <a:grpSpLocks/>
            </p:cNvGrpSpPr>
            <p:nvPr/>
          </p:nvGrpSpPr>
          <p:grpSpPr bwMode="auto">
            <a:xfrm>
              <a:off x="1219200" y="3505200"/>
              <a:ext cx="1905000" cy="609600"/>
              <a:chOff x="768" y="2064"/>
              <a:chExt cx="1200" cy="384"/>
            </a:xfrm>
          </p:grpSpPr>
          <p:sp>
            <p:nvSpPr>
              <p:cNvPr id="25618" name="Rectangle 4"/>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5619" name="Text Box 5"/>
              <p:cNvSpPr txBox="1">
                <a:spLocks noChangeArrowheads="1"/>
              </p:cNvSpPr>
              <p:nvPr/>
            </p:nvSpPr>
            <p:spPr bwMode="auto">
              <a:xfrm>
                <a:off x="935" y="2089"/>
                <a:ext cx="841"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Factor B</a:t>
                </a:r>
              </a:p>
            </p:txBody>
          </p:sp>
        </p:grpSp>
        <p:grpSp>
          <p:nvGrpSpPr>
            <p:cNvPr id="25604" name="Group 6"/>
            <p:cNvGrpSpPr>
              <a:grpSpLocks/>
            </p:cNvGrpSpPr>
            <p:nvPr/>
          </p:nvGrpSpPr>
          <p:grpSpPr bwMode="auto">
            <a:xfrm>
              <a:off x="5410200" y="3505200"/>
              <a:ext cx="1905000" cy="609600"/>
              <a:chOff x="3408" y="2064"/>
              <a:chExt cx="1200" cy="384"/>
            </a:xfrm>
          </p:grpSpPr>
          <p:sp>
            <p:nvSpPr>
              <p:cNvPr id="25616" name="Rectangle 7"/>
              <p:cNvSpPr>
                <a:spLocks noChangeArrowheads="1"/>
              </p:cNvSpPr>
              <p:nvPr/>
            </p:nvSpPr>
            <p:spPr bwMode="auto">
              <a:xfrm>
                <a:off x="3408" y="2064"/>
                <a:ext cx="1200" cy="384"/>
              </a:xfrm>
              <a:prstGeom prst="rect">
                <a:avLst/>
              </a:prstGeom>
              <a:noFill/>
              <a:ln w="38100">
                <a:solidFill>
                  <a:schemeClr val="tx1"/>
                </a:solidFill>
                <a:miter lim="800000"/>
                <a:headEnd/>
                <a:tailEnd/>
              </a:ln>
            </p:spPr>
            <p:txBody>
              <a:bodyPr wrap="none" anchor="ctr"/>
              <a:lstStyle/>
              <a:p>
                <a:endParaRPr lang="en-US"/>
              </a:p>
            </p:txBody>
          </p:sp>
          <p:sp>
            <p:nvSpPr>
              <p:cNvPr id="25617" name="Text Box 8"/>
              <p:cNvSpPr txBox="1">
                <a:spLocks noChangeArrowheads="1"/>
              </p:cNvSpPr>
              <p:nvPr/>
            </p:nvSpPr>
            <p:spPr bwMode="auto">
              <a:xfrm>
                <a:off x="3605" y="2089"/>
                <a:ext cx="811"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Disease</a:t>
                </a:r>
              </a:p>
            </p:txBody>
          </p:sp>
        </p:grpSp>
        <p:sp>
          <p:nvSpPr>
            <p:cNvPr id="25605" name="AutoShape 9"/>
            <p:cNvSpPr>
              <a:spLocks noChangeArrowheads="1"/>
            </p:cNvSpPr>
            <p:nvPr/>
          </p:nvSpPr>
          <p:spPr bwMode="auto">
            <a:xfrm>
              <a:off x="3505200" y="37338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grpSp>
          <p:nvGrpSpPr>
            <p:cNvPr id="25606" name="Group 10"/>
            <p:cNvGrpSpPr>
              <a:grpSpLocks/>
            </p:cNvGrpSpPr>
            <p:nvPr/>
          </p:nvGrpSpPr>
          <p:grpSpPr bwMode="auto">
            <a:xfrm>
              <a:off x="1219200" y="2438400"/>
              <a:ext cx="1905000" cy="609600"/>
              <a:chOff x="768" y="2064"/>
              <a:chExt cx="1200" cy="384"/>
            </a:xfrm>
          </p:grpSpPr>
          <p:sp>
            <p:nvSpPr>
              <p:cNvPr id="25614" name="Rectangle 11"/>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5615" name="Text Box 12"/>
              <p:cNvSpPr txBox="1">
                <a:spLocks noChangeArrowheads="1"/>
              </p:cNvSpPr>
              <p:nvPr/>
            </p:nvSpPr>
            <p:spPr bwMode="auto">
              <a:xfrm>
                <a:off x="935" y="2089"/>
                <a:ext cx="841"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Factor A</a:t>
                </a:r>
              </a:p>
            </p:txBody>
          </p:sp>
        </p:grpSp>
        <p:grpSp>
          <p:nvGrpSpPr>
            <p:cNvPr id="25607" name="Group 13"/>
            <p:cNvGrpSpPr>
              <a:grpSpLocks/>
            </p:cNvGrpSpPr>
            <p:nvPr/>
          </p:nvGrpSpPr>
          <p:grpSpPr bwMode="auto">
            <a:xfrm>
              <a:off x="1219200" y="4572000"/>
              <a:ext cx="1905000" cy="609600"/>
              <a:chOff x="768" y="2064"/>
              <a:chExt cx="1200" cy="384"/>
            </a:xfrm>
          </p:grpSpPr>
          <p:sp>
            <p:nvSpPr>
              <p:cNvPr id="25612" name="Rectangle 14"/>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5613" name="Text Box 15"/>
              <p:cNvSpPr txBox="1">
                <a:spLocks noChangeArrowheads="1"/>
              </p:cNvSpPr>
              <p:nvPr/>
            </p:nvSpPr>
            <p:spPr bwMode="auto">
              <a:xfrm>
                <a:off x="935" y="2089"/>
                <a:ext cx="852"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Factor C</a:t>
                </a:r>
              </a:p>
            </p:txBody>
          </p:sp>
        </p:grpSp>
        <p:sp>
          <p:nvSpPr>
            <p:cNvPr id="25608" name="Rectangle 16"/>
            <p:cNvSpPr>
              <a:spLocks noChangeArrowheads="1"/>
            </p:cNvSpPr>
            <p:nvPr/>
          </p:nvSpPr>
          <p:spPr bwMode="auto">
            <a:xfrm>
              <a:off x="914400" y="2133600"/>
              <a:ext cx="2590800" cy="3352800"/>
            </a:xfrm>
            <a:prstGeom prst="rect">
              <a:avLst/>
            </a:prstGeom>
            <a:noFill/>
            <a:ln w="28575">
              <a:solidFill>
                <a:schemeClr val="bg2"/>
              </a:solidFill>
              <a:miter lim="800000"/>
              <a:headEnd/>
              <a:tailEnd/>
            </a:ln>
          </p:spPr>
          <p:txBody>
            <a:bodyPr wrap="none" anchor="ctr"/>
            <a:lstStyle/>
            <a:p>
              <a:endParaRPr lang="en-US"/>
            </a:p>
          </p:txBody>
        </p:sp>
        <p:sp>
          <p:nvSpPr>
            <p:cNvPr id="25609" name="Text Box 17"/>
            <p:cNvSpPr txBox="1">
              <a:spLocks noChangeArrowheads="1"/>
            </p:cNvSpPr>
            <p:nvPr/>
          </p:nvSpPr>
          <p:spPr bwMode="auto">
            <a:xfrm>
              <a:off x="1905000" y="2971800"/>
              <a:ext cx="392113" cy="519113"/>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a:t>
              </a:r>
            </a:p>
          </p:txBody>
        </p:sp>
        <p:sp>
          <p:nvSpPr>
            <p:cNvPr id="25610" name="Text Box 18"/>
            <p:cNvSpPr txBox="1">
              <a:spLocks noChangeArrowheads="1"/>
            </p:cNvSpPr>
            <p:nvPr/>
          </p:nvSpPr>
          <p:spPr bwMode="auto">
            <a:xfrm>
              <a:off x="1905000" y="4052888"/>
              <a:ext cx="392113"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a:t>
              </a:r>
            </a:p>
          </p:txBody>
        </p:sp>
        <p:sp>
          <p:nvSpPr>
            <p:cNvPr id="25611" name="Rectangle 19"/>
            <p:cNvSpPr>
              <a:spLocks noChangeArrowheads="1"/>
            </p:cNvSpPr>
            <p:nvPr/>
          </p:nvSpPr>
          <p:spPr bwMode="auto">
            <a:xfrm>
              <a:off x="1143000" y="2362200"/>
              <a:ext cx="2057400" cy="762000"/>
            </a:xfrm>
            <a:prstGeom prst="rect">
              <a:avLst/>
            </a:prstGeom>
            <a:noFill/>
            <a:ln w="57150">
              <a:solidFill>
                <a:srgbClr val="990033"/>
              </a:solidFill>
              <a:prstDash val="sysDot"/>
              <a:miter lim="800000"/>
              <a:headEnd/>
              <a:tailEnd/>
            </a:ln>
          </p:spPr>
          <p:txBody>
            <a:bodyPr wrap="none" anchor="ct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3" fill="hold"/>
                                        <p:tgtEl>
                                          <p:spTgt spid="3"/>
                                        </p:tgtEl>
                                      </p:cBhvr>
                                    </p:cmd>
                                  </p:childTnLst>
                                </p:cTn>
                              </p:par>
                              <p:par>
                                <p:cTn id="7" presetID="22" presetClass="entr" presetSubtype="8"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left)">
                                      <p:cBhvr>
                                        <p:cTn id="9"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0850" name="Rectangle 2"/>
          <p:cNvSpPr>
            <a:spLocks noGrp="1" noChangeArrowheads="1"/>
          </p:cNvSpPr>
          <p:nvPr>
            <p:ph type="title"/>
          </p:nvPr>
        </p:nvSpPr>
        <p:spPr>
          <a:xfrm>
            <a:off x="685800" y="115888"/>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3. Sufficient, but not Necessary</a:t>
            </a:r>
          </a:p>
        </p:txBody>
      </p:sp>
      <p:grpSp>
        <p:nvGrpSpPr>
          <p:cNvPr id="22" name="Group 21"/>
          <p:cNvGrpSpPr/>
          <p:nvPr/>
        </p:nvGrpSpPr>
        <p:grpSpPr>
          <a:xfrm>
            <a:off x="1143000" y="2362200"/>
            <a:ext cx="6172200" cy="2819400"/>
            <a:chOff x="1143000" y="2362200"/>
            <a:chExt cx="6172200" cy="2819400"/>
          </a:xfrm>
        </p:grpSpPr>
        <p:grpSp>
          <p:nvGrpSpPr>
            <p:cNvPr id="21" name="Group 20"/>
            <p:cNvGrpSpPr/>
            <p:nvPr/>
          </p:nvGrpSpPr>
          <p:grpSpPr>
            <a:xfrm>
              <a:off x="1219200" y="2438400"/>
              <a:ext cx="6096000" cy="2743200"/>
              <a:chOff x="1219200" y="2438400"/>
              <a:chExt cx="6096000" cy="2743200"/>
            </a:xfrm>
          </p:grpSpPr>
          <p:grpSp>
            <p:nvGrpSpPr>
              <p:cNvPr id="26627" name="Group 3"/>
              <p:cNvGrpSpPr>
                <a:grpSpLocks/>
              </p:cNvGrpSpPr>
              <p:nvPr/>
            </p:nvGrpSpPr>
            <p:grpSpPr bwMode="auto">
              <a:xfrm>
                <a:off x="1219200" y="3505200"/>
                <a:ext cx="1905000" cy="609600"/>
                <a:chOff x="768" y="2064"/>
                <a:chExt cx="1200" cy="384"/>
              </a:xfrm>
            </p:grpSpPr>
            <p:sp>
              <p:nvSpPr>
                <p:cNvPr id="26643" name="Rectangle 4"/>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6644" name="Text Box 5"/>
                <p:cNvSpPr txBox="1">
                  <a:spLocks noChangeArrowheads="1"/>
                </p:cNvSpPr>
                <p:nvPr/>
              </p:nvSpPr>
              <p:spPr bwMode="auto">
                <a:xfrm>
                  <a:off x="935" y="2089"/>
                  <a:ext cx="841"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Factor B</a:t>
                  </a:r>
                </a:p>
              </p:txBody>
            </p:sp>
          </p:grpSp>
          <p:grpSp>
            <p:nvGrpSpPr>
              <p:cNvPr id="26628" name="Group 6"/>
              <p:cNvGrpSpPr>
                <a:grpSpLocks/>
              </p:cNvGrpSpPr>
              <p:nvPr/>
            </p:nvGrpSpPr>
            <p:grpSpPr bwMode="auto">
              <a:xfrm>
                <a:off x="5410200" y="3505200"/>
                <a:ext cx="1905000" cy="609600"/>
                <a:chOff x="3408" y="2064"/>
                <a:chExt cx="1200" cy="384"/>
              </a:xfrm>
            </p:grpSpPr>
            <p:sp>
              <p:nvSpPr>
                <p:cNvPr id="26641" name="Rectangle 7"/>
                <p:cNvSpPr>
                  <a:spLocks noChangeArrowheads="1"/>
                </p:cNvSpPr>
                <p:nvPr/>
              </p:nvSpPr>
              <p:spPr bwMode="auto">
                <a:xfrm>
                  <a:off x="3408" y="2064"/>
                  <a:ext cx="1200" cy="384"/>
                </a:xfrm>
                <a:prstGeom prst="rect">
                  <a:avLst/>
                </a:prstGeom>
                <a:noFill/>
                <a:ln w="38100">
                  <a:solidFill>
                    <a:schemeClr val="tx1"/>
                  </a:solidFill>
                  <a:miter lim="800000"/>
                  <a:headEnd/>
                  <a:tailEnd/>
                </a:ln>
              </p:spPr>
              <p:txBody>
                <a:bodyPr wrap="none" anchor="ctr"/>
                <a:lstStyle/>
                <a:p>
                  <a:endParaRPr lang="en-US"/>
                </a:p>
              </p:txBody>
            </p:sp>
            <p:sp>
              <p:nvSpPr>
                <p:cNvPr id="26642" name="Text Box 8"/>
                <p:cNvSpPr txBox="1">
                  <a:spLocks noChangeArrowheads="1"/>
                </p:cNvSpPr>
                <p:nvPr/>
              </p:nvSpPr>
              <p:spPr bwMode="auto">
                <a:xfrm>
                  <a:off x="3605" y="2089"/>
                  <a:ext cx="811"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Disease</a:t>
                  </a:r>
                </a:p>
              </p:txBody>
            </p:sp>
          </p:grpSp>
          <p:sp>
            <p:nvSpPr>
              <p:cNvPr id="26629" name="AutoShape 9"/>
              <p:cNvSpPr>
                <a:spLocks noChangeArrowheads="1"/>
              </p:cNvSpPr>
              <p:nvPr/>
            </p:nvSpPr>
            <p:spPr bwMode="auto">
              <a:xfrm>
                <a:off x="3505200" y="37338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grpSp>
            <p:nvGrpSpPr>
              <p:cNvPr id="26630" name="Group 10"/>
              <p:cNvGrpSpPr>
                <a:grpSpLocks/>
              </p:cNvGrpSpPr>
              <p:nvPr/>
            </p:nvGrpSpPr>
            <p:grpSpPr bwMode="auto">
              <a:xfrm>
                <a:off x="1219200" y="2438400"/>
                <a:ext cx="1905000" cy="609600"/>
                <a:chOff x="768" y="2064"/>
                <a:chExt cx="1200" cy="384"/>
              </a:xfrm>
            </p:grpSpPr>
            <p:sp>
              <p:nvSpPr>
                <p:cNvPr id="26639" name="Rectangle 11"/>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6640" name="Text Box 12"/>
                <p:cNvSpPr txBox="1">
                  <a:spLocks noChangeArrowheads="1"/>
                </p:cNvSpPr>
                <p:nvPr/>
              </p:nvSpPr>
              <p:spPr bwMode="auto">
                <a:xfrm>
                  <a:off x="935" y="2089"/>
                  <a:ext cx="841"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Factor A</a:t>
                  </a:r>
                </a:p>
              </p:txBody>
            </p:sp>
          </p:grpSp>
          <p:grpSp>
            <p:nvGrpSpPr>
              <p:cNvPr id="26631" name="Group 13"/>
              <p:cNvGrpSpPr>
                <a:grpSpLocks/>
              </p:cNvGrpSpPr>
              <p:nvPr/>
            </p:nvGrpSpPr>
            <p:grpSpPr bwMode="auto">
              <a:xfrm>
                <a:off x="1219200" y="4572000"/>
                <a:ext cx="1905000" cy="609600"/>
                <a:chOff x="768" y="2064"/>
                <a:chExt cx="1200" cy="384"/>
              </a:xfrm>
            </p:grpSpPr>
            <p:sp>
              <p:nvSpPr>
                <p:cNvPr id="26637" name="Rectangle 14"/>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6638" name="Text Box 15"/>
                <p:cNvSpPr txBox="1">
                  <a:spLocks noChangeArrowheads="1"/>
                </p:cNvSpPr>
                <p:nvPr/>
              </p:nvSpPr>
              <p:spPr bwMode="auto">
                <a:xfrm>
                  <a:off x="935" y="2089"/>
                  <a:ext cx="852"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Factor C</a:t>
                  </a:r>
                </a:p>
              </p:txBody>
            </p:sp>
          </p:grpSp>
          <p:sp>
            <p:nvSpPr>
              <p:cNvPr id="26632" name="Text Box 16"/>
              <p:cNvSpPr txBox="1">
                <a:spLocks noChangeArrowheads="1"/>
              </p:cNvSpPr>
              <p:nvPr/>
            </p:nvSpPr>
            <p:spPr bwMode="auto">
              <a:xfrm>
                <a:off x="1905000" y="3022600"/>
                <a:ext cx="455613"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or</a:t>
                </a:r>
              </a:p>
            </p:txBody>
          </p:sp>
          <p:sp>
            <p:nvSpPr>
              <p:cNvPr id="26633" name="Text Box 17"/>
              <p:cNvSpPr txBox="1">
                <a:spLocks noChangeArrowheads="1"/>
              </p:cNvSpPr>
              <p:nvPr/>
            </p:nvSpPr>
            <p:spPr bwMode="auto">
              <a:xfrm>
                <a:off x="1905000" y="4103688"/>
                <a:ext cx="455613"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or</a:t>
                </a:r>
              </a:p>
            </p:txBody>
          </p:sp>
          <p:sp>
            <p:nvSpPr>
              <p:cNvPr id="26634" name="AutoShape 18"/>
              <p:cNvSpPr>
                <a:spLocks noChangeArrowheads="1"/>
              </p:cNvSpPr>
              <p:nvPr/>
            </p:nvSpPr>
            <p:spPr bwMode="auto">
              <a:xfrm rot="1688496">
                <a:off x="3505200" y="30480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sp>
            <p:nvSpPr>
              <p:cNvPr id="26635" name="AutoShape 19"/>
              <p:cNvSpPr>
                <a:spLocks noChangeArrowheads="1"/>
              </p:cNvSpPr>
              <p:nvPr/>
            </p:nvSpPr>
            <p:spPr bwMode="auto">
              <a:xfrm rot="-1440440">
                <a:off x="3429000" y="44958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grpSp>
        <p:sp>
          <p:nvSpPr>
            <p:cNvPr id="26636" name="Rectangle 20"/>
            <p:cNvSpPr>
              <a:spLocks noChangeArrowheads="1"/>
            </p:cNvSpPr>
            <p:nvPr/>
          </p:nvSpPr>
          <p:spPr bwMode="auto">
            <a:xfrm>
              <a:off x="1143000" y="2362200"/>
              <a:ext cx="2057400" cy="762000"/>
            </a:xfrm>
            <a:prstGeom prst="rect">
              <a:avLst/>
            </a:prstGeom>
            <a:noFill/>
            <a:ln w="57150">
              <a:solidFill>
                <a:srgbClr val="990033"/>
              </a:solidFill>
              <a:prstDash val="sysDot"/>
              <a:miter lim="800000"/>
              <a:headEnd/>
              <a:tailEnd/>
            </a:ln>
          </p:spPr>
          <p:txBody>
            <a:bodyPr wrap="none" anchor="ct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3"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left)">
                                      <p:cBhvr>
                                        <p:cTn id="9" dur="5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Grp="1" noChangeArrowheads="1"/>
          </p:cNvSpPr>
          <p:nvPr>
            <p:ph type="title"/>
          </p:nvPr>
        </p:nvSpPr>
        <p:spPr>
          <a:xfrm>
            <a:off x="323850" y="115888"/>
            <a:ext cx="84963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4. Neither Sufficient nor Necessary</a:t>
            </a:r>
          </a:p>
        </p:txBody>
      </p:sp>
      <p:grpSp>
        <p:nvGrpSpPr>
          <p:cNvPr id="33" name="Group 32"/>
          <p:cNvGrpSpPr/>
          <p:nvPr/>
        </p:nvGrpSpPr>
        <p:grpSpPr>
          <a:xfrm>
            <a:off x="533400" y="2358008"/>
            <a:ext cx="8382000" cy="2819400"/>
            <a:chOff x="533400" y="2358008"/>
            <a:chExt cx="8382000" cy="2819400"/>
          </a:xfrm>
        </p:grpSpPr>
        <p:grpSp>
          <p:nvGrpSpPr>
            <p:cNvPr id="27651" name="Group 3"/>
            <p:cNvGrpSpPr>
              <a:grpSpLocks/>
            </p:cNvGrpSpPr>
            <p:nvPr/>
          </p:nvGrpSpPr>
          <p:grpSpPr bwMode="auto">
            <a:xfrm>
              <a:off x="609600" y="3501008"/>
              <a:ext cx="1905000" cy="609600"/>
              <a:chOff x="768" y="2064"/>
              <a:chExt cx="1200" cy="384"/>
            </a:xfrm>
          </p:grpSpPr>
          <p:sp>
            <p:nvSpPr>
              <p:cNvPr id="27679" name="Rectangle 4"/>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7680" name="Text Box 5"/>
              <p:cNvSpPr txBox="1">
                <a:spLocks noChangeArrowheads="1"/>
              </p:cNvSpPr>
              <p:nvPr/>
            </p:nvSpPr>
            <p:spPr bwMode="auto">
              <a:xfrm>
                <a:off x="935" y="2089"/>
                <a:ext cx="852"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Factor C</a:t>
                </a:r>
              </a:p>
            </p:txBody>
          </p:sp>
        </p:grpSp>
        <p:grpSp>
          <p:nvGrpSpPr>
            <p:cNvPr id="27652" name="Group 6"/>
            <p:cNvGrpSpPr>
              <a:grpSpLocks/>
            </p:cNvGrpSpPr>
            <p:nvPr/>
          </p:nvGrpSpPr>
          <p:grpSpPr bwMode="auto">
            <a:xfrm>
              <a:off x="7010400" y="3505200"/>
              <a:ext cx="1905000" cy="609600"/>
              <a:chOff x="3408" y="2064"/>
              <a:chExt cx="1200" cy="384"/>
            </a:xfrm>
          </p:grpSpPr>
          <p:sp>
            <p:nvSpPr>
              <p:cNvPr id="27677" name="Rectangle 7"/>
              <p:cNvSpPr>
                <a:spLocks noChangeArrowheads="1"/>
              </p:cNvSpPr>
              <p:nvPr/>
            </p:nvSpPr>
            <p:spPr bwMode="auto">
              <a:xfrm>
                <a:off x="3408" y="2064"/>
                <a:ext cx="1200" cy="384"/>
              </a:xfrm>
              <a:prstGeom prst="rect">
                <a:avLst/>
              </a:prstGeom>
              <a:noFill/>
              <a:ln w="38100">
                <a:solidFill>
                  <a:schemeClr val="tx1"/>
                </a:solidFill>
                <a:miter lim="800000"/>
                <a:headEnd/>
                <a:tailEnd/>
              </a:ln>
            </p:spPr>
            <p:txBody>
              <a:bodyPr wrap="none" anchor="ctr"/>
              <a:lstStyle/>
              <a:p>
                <a:endParaRPr lang="en-US"/>
              </a:p>
            </p:txBody>
          </p:sp>
          <p:sp>
            <p:nvSpPr>
              <p:cNvPr id="27678" name="Text Box 8"/>
              <p:cNvSpPr txBox="1">
                <a:spLocks noChangeArrowheads="1"/>
              </p:cNvSpPr>
              <p:nvPr/>
            </p:nvSpPr>
            <p:spPr bwMode="auto">
              <a:xfrm>
                <a:off x="3605" y="2089"/>
                <a:ext cx="811"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Disease</a:t>
                </a:r>
              </a:p>
            </p:txBody>
          </p:sp>
        </p:grpSp>
        <p:sp>
          <p:nvSpPr>
            <p:cNvPr id="27653" name="AutoShape 9"/>
            <p:cNvSpPr>
              <a:spLocks noChangeArrowheads="1"/>
            </p:cNvSpPr>
            <p:nvPr/>
          </p:nvSpPr>
          <p:spPr bwMode="auto">
            <a:xfrm>
              <a:off x="5257800" y="37338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grpSp>
          <p:nvGrpSpPr>
            <p:cNvPr id="27654" name="Group 10"/>
            <p:cNvGrpSpPr>
              <a:grpSpLocks/>
            </p:cNvGrpSpPr>
            <p:nvPr/>
          </p:nvGrpSpPr>
          <p:grpSpPr bwMode="auto">
            <a:xfrm>
              <a:off x="609600" y="2434208"/>
              <a:ext cx="1905000" cy="609600"/>
              <a:chOff x="768" y="2064"/>
              <a:chExt cx="1200" cy="384"/>
            </a:xfrm>
          </p:grpSpPr>
          <p:sp>
            <p:nvSpPr>
              <p:cNvPr id="27675" name="Rectangle 11"/>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7676" name="Text Box 12"/>
              <p:cNvSpPr txBox="1">
                <a:spLocks noChangeArrowheads="1"/>
              </p:cNvSpPr>
              <p:nvPr/>
            </p:nvSpPr>
            <p:spPr bwMode="auto">
              <a:xfrm>
                <a:off x="935" y="2089"/>
                <a:ext cx="841"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Factor A</a:t>
                </a:r>
              </a:p>
            </p:txBody>
          </p:sp>
        </p:grpSp>
        <p:grpSp>
          <p:nvGrpSpPr>
            <p:cNvPr id="27655" name="Group 13"/>
            <p:cNvGrpSpPr>
              <a:grpSpLocks/>
            </p:cNvGrpSpPr>
            <p:nvPr/>
          </p:nvGrpSpPr>
          <p:grpSpPr bwMode="auto">
            <a:xfrm>
              <a:off x="609600" y="4567808"/>
              <a:ext cx="1905000" cy="609600"/>
              <a:chOff x="768" y="2064"/>
              <a:chExt cx="1200" cy="384"/>
            </a:xfrm>
          </p:grpSpPr>
          <p:sp>
            <p:nvSpPr>
              <p:cNvPr id="27673" name="Rectangle 14"/>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7674" name="Text Box 15"/>
              <p:cNvSpPr txBox="1">
                <a:spLocks noChangeArrowheads="1"/>
              </p:cNvSpPr>
              <p:nvPr/>
            </p:nvSpPr>
            <p:spPr bwMode="auto">
              <a:xfrm>
                <a:off x="935" y="2089"/>
                <a:ext cx="841"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Factor E</a:t>
                </a:r>
              </a:p>
            </p:txBody>
          </p:sp>
        </p:grpSp>
        <p:sp>
          <p:nvSpPr>
            <p:cNvPr id="27656" name="Text Box 16"/>
            <p:cNvSpPr txBox="1">
              <a:spLocks noChangeArrowheads="1"/>
            </p:cNvSpPr>
            <p:nvPr/>
          </p:nvSpPr>
          <p:spPr bwMode="auto">
            <a:xfrm>
              <a:off x="2592388" y="3018408"/>
              <a:ext cx="455612"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or</a:t>
              </a:r>
            </a:p>
          </p:txBody>
        </p:sp>
        <p:sp>
          <p:nvSpPr>
            <p:cNvPr id="27657" name="Text Box 17"/>
            <p:cNvSpPr txBox="1">
              <a:spLocks noChangeArrowheads="1"/>
            </p:cNvSpPr>
            <p:nvPr/>
          </p:nvSpPr>
          <p:spPr bwMode="auto">
            <a:xfrm>
              <a:off x="2592388" y="4099496"/>
              <a:ext cx="455612" cy="457200"/>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or</a:t>
              </a:r>
            </a:p>
          </p:txBody>
        </p:sp>
        <p:sp>
          <p:nvSpPr>
            <p:cNvPr id="27658" name="AutoShape 18"/>
            <p:cNvSpPr>
              <a:spLocks noChangeArrowheads="1"/>
            </p:cNvSpPr>
            <p:nvPr/>
          </p:nvSpPr>
          <p:spPr bwMode="auto">
            <a:xfrm rot="1688496">
              <a:off x="5334000" y="30480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sp>
          <p:nvSpPr>
            <p:cNvPr id="27659" name="AutoShape 19"/>
            <p:cNvSpPr>
              <a:spLocks noChangeArrowheads="1"/>
            </p:cNvSpPr>
            <p:nvPr/>
          </p:nvSpPr>
          <p:spPr bwMode="auto">
            <a:xfrm rot="-1440440">
              <a:off x="5334000" y="44196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a:p>
          </p:txBody>
        </p:sp>
        <p:grpSp>
          <p:nvGrpSpPr>
            <p:cNvPr id="27660" name="Group 20"/>
            <p:cNvGrpSpPr>
              <a:grpSpLocks/>
            </p:cNvGrpSpPr>
            <p:nvPr/>
          </p:nvGrpSpPr>
          <p:grpSpPr bwMode="auto">
            <a:xfrm>
              <a:off x="3124200" y="2434208"/>
              <a:ext cx="1905000" cy="609600"/>
              <a:chOff x="768" y="2064"/>
              <a:chExt cx="1200" cy="384"/>
            </a:xfrm>
          </p:grpSpPr>
          <p:sp>
            <p:nvSpPr>
              <p:cNvPr id="27671" name="Rectangle 21"/>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7672" name="Text Box 22"/>
              <p:cNvSpPr txBox="1">
                <a:spLocks noChangeArrowheads="1"/>
              </p:cNvSpPr>
              <p:nvPr/>
            </p:nvSpPr>
            <p:spPr bwMode="auto">
              <a:xfrm>
                <a:off x="935" y="2089"/>
                <a:ext cx="841"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Factor B</a:t>
                </a:r>
              </a:p>
            </p:txBody>
          </p:sp>
        </p:grpSp>
        <p:grpSp>
          <p:nvGrpSpPr>
            <p:cNvPr id="27661" name="Group 23"/>
            <p:cNvGrpSpPr>
              <a:grpSpLocks/>
            </p:cNvGrpSpPr>
            <p:nvPr/>
          </p:nvGrpSpPr>
          <p:grpSpPr bwMode="auto">
            <a:xfrm>
              <a:off x="3124200" y="3501008"/>
              <a:ext cx="1905000" cy="609600"/>
              <a:chOff x="768" y="2064"/>
              <a:chExt cx="1200" cy="384"/>
            </a:xfrm>
          </p:grpSpPr>
          <p:sp>
            <p:nvSpPr>
              <p:cNvPr id="27669" name="Rectangle 24"/>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7670" name="Text Box 25"/>
              <p:cNvSpPr txBox="1">
                <a:spLocks noChangeArrowheads="1"/>
              </p:cNvSpPr>
              <p:nvPr/>
            </p:nvSpPr>
            <p:spPr bwMode="auto">
              <a:xfrm>
                <a:off x="935" y="2089"/>
                <a:ext cx="852"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Factor D</a:t>
                </a:r>
              </a:p>
            </p:txBody>
          </p:sp>
        </p:grpSp>
        <p:grpSp>
          <p:nvGrpSpPr>
            <p:cNvPr id="27662" name="Group 26"/>
            <p:cNvGrpSpPr>
              <a:grpSpLocks/>
            </p:cNvGrpSpPr>
            <p:nvPr/>
          </p:nvGrpSpPr>
          <p:grpSpPr bwMode="auto">
            <a:xfrm>
              <a:off x="3124200" y="4567808"/>
              <a:ext cx="1905000" cy="609600"/>
              <a:chOff x="768" y="2064"/>
              <a:chExt cx="1200" cy="384"/>
            </a:xfrm>
          </p:grpSpPr>
          <p:sp>
            <p:nvSpPr>
              <p:cNvPr id="27667" name="Rectangle 27"/>
              <p:cNvSpPr>
                <a:spLocks noChangeArrowheads="1"/>
              </p:cNvSpPr>
              <p:nvPr/>
            </p:nvSpPr>
            <p:spPr bwMode="auto">
              <a:xfrm>
                <a:off x="768" y="2064"/>
                <a:ext cx="1200" cy="384"/>
              </a:xfrm>
              <a:prstGeom prst="rect">
                <a:avLst/>
              </a:prstGeom>
              <a:noFill/>
              <a:ln w="38100">
                <a:solidFill>
                  <a:schemeClr val="tx1"/>
                </a:solidFill>
                <a:miter lim="800000"/>
                <a:headEnd/>
                <a:tailEnd/>
              </a:ln>
            </p:spPr>
            <p:txBody>
              <a:bodyPr wrap="none" anchor="ctr"/>
              <a:lstStyle/>
              <a:p>
                <a:endParaRPr lang="en-US"/>
              </a:p>
            </p:txBody>
          </p:sp>
          <p:sp>
            <p:nvSpPr>
              <p:cNvPr id="27668" name="Text Box 28"/>
              <p:cNvSpPr txBox="1">
                <a:spLocks noChangeArrowheads="1"/>
              </p:cNvSpPr>
              <p:nvPr/>
            </p:nvSpPr>
            <p:spPr bwMode="auto">
              <a:xfrm>
                <a:off x="935" y="2089"/>
                <a:ext cx="830" cy="288"/>
              </a:xfrm>
              <a:prstGeom prst="rect">
                <a:avLst/>
              </a:prstGeom>
              <a:noFill/>
              <a:ln w="9525">
                <a:noFill/>
                <a:miter lim="800000"/>
                <a:headEnd/>
                <a:tailEnd/>
              </a:ln>
            </p:spPr>
            <p:txBody>
              <a:bodyPr wrap="none">
                <a:spAutoFit/>
              </a:bodyPr>
              <a:lstStyle/>
              <a:p>
                <a:pPr>
                  <a:spcBef>
                    <a:spcPct val="0"/>
                  </a:spcBef>
                  <a:buFontTx/>
                  <a:buNone/>
                </a:pPr>
                <a:r>
                  <a:rPr lang="en-US">
                    <a:solidFill>
                      <a:schemeClr val="tx1"/>
                    </a:solidFill>
                  </a:rPr>
                  <a:t>Factor F</a:t>
                </a:r>
              </a:p>
            </p:txBody>
          </p:sp>
        </p:grpSp>
        <p:sp>
          <p:nvSpPr>
            <p:cNvPr id="27663" name="Text Box 29"/>
            <p:cNvSpPr txBox="1">
              <a:spLocks noChangeArrowheads="1"/>
            </p:cNvSpPr>
            <p:nvPr/>
          </p:nvSpPr>
          <p:spPr bwMode="auto">
            <a:xfrm>
              <a:off x="2590800" y="2448496"/>
              <a:ext cx="392113"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a:t>
              </a:r>
            </a:p>
          </p:txBody>
        </p:sp>
        <p:sp>
          <p:nvSpPr>
            <p:cNvPr id="27664" name="Text Box 30"/>
            <p:cNvSpPr txBox="1">
              <a:spLocks noChangeArrowheads="1"/>
            </p:cNvSpPr>
            <p:nvPr/>
          </p:nvSpPr>
          <p:spPr bwMode="auto">
            <a:xfrm>
              <a:off x="2579688" y="3501008"/>
              <a:ext cx="392112" cy="519113"/>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a:t>
              </a:r>
            </a:p>
          </p:txBody>
        </p:sp>
        <p:sp>
          <p:nvSpPr>
            <p:cNvPr id="27665" name="Text Box 31"/>
            <p:cNvSpPr txBox="1">
              <a:spLocks noChangeArrowheads="1"/>
            </p:cNvSpPr>
            <p:nvPr/>
          </p:nvSpPr>
          <p:spPr bwMode="auto">
            <a:xfrm>
              <a:off x="2590800" y="4582096"/>
              <a:ext cx="392113" cy="519112"/>
            </a:xfrm>
            <a:prstGeom prst="rect">
              <a:avLst/>
            </a:prstGeom>
            <a:noFill/>
            <a:ln w="9525">
              <a:noFill/>
              <a:miter lim="800000"/>
              <a:headEnd/>
              <a:tailEnd/>
            </a:ln>
          </p:spPr>
          <p:txBody>
            <a:bodyPr wrap="none">
              <a:spAutoFit/>
            </a:bodyPr>
            <a:lstStyle/>
            <a:p>
              <a:pPr>
                <a:spcBef>
                  <a:spcPct val="0"/>
                </a:spcBef>
                <a:buFontTx/>
                <a:buNone/>
              </a:pPr>
              <a:r>
                <a:rPr lang="en-US" sz="2800">
                  <a:solidFill>
                    <a:schemeClr val="tx1"/>
                  </a:solidFill>
                </a:rPr>
                <a:t>+</a:t>
              </a:r>
            </a:p>
          </p:txBody>
        </p:sp>
        <p:sp>
          <p:nvSpPr>
            <p:cNvPr id="27666" name="Rectangle 32"/>
            <p:cNvSpPr>
              <a:spLocks noChangeArrowheads="1"/>
            </p:cNvSpPr>
            <p:nvPr/>
          </p:nvSpPr>
          <p:spPr bwMode="auto">
            <a:xfrm>
              <a:off x="533400" y="2358008"/>
              <a:ext cx="2057400" cy="762000"/>
            </a:xfrm>
            <a:prstGeom prst="rect">
              <a:avLst/>
            </a:prstGeom>
            <a:noFill/>
            <a:ln w="57150">
              <a:solidFill>
                <a:srgbClr val="990033"/>
              </a:solidFill>
              <a:prstDash val="sysDot"/>
              <a:miter lim="800000"/>
              <a:headEnd/>
              <a:tailEnd/>
            </a:ln>
          </p:spPr>
          <p:txBody>
            <a:bodyPr wrap="none" anchor="ct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3"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left)">
                                      <p:cBhvr>
                                        <p:cTn id="9" dur="5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6" name="Text Box 2"/>
          <p:cNvSpPr txBox="1">
            <a:spLocks noChangeArrowheads="1"/>
          </p:cNvSpPr>
          <p:nvPr/>
        </p:nvSpPr>
        <p:spPr bwMode="auto">
          <a:xfrm>
            <a:off x="0" y="333375"/>
            <a:ext cx="9144000" cy="762000"/>
          </a:xfrm>
          <a:prstGeom prst="rect">
            <a:avLst/>
          </a:prstGeom>
          <a:noFill/>
          <a:ln w="9525">
            <a:noFill/>
            <a:miter lim="800000"/>
            <a:headEnd/>
            <a:tailEnd/>
          </a:ln>
          <a:effectLst/>
        </p:spPr>
        <p:txBody>
          <a:bodyPr>
            <a:spAutoFit/>
          </a:bodyPr>
          <a:lstStyle/>
          <a:p>
            <a:pPr algn="ctr">
              <a:spcBef>
                <a:spcPct val="0"/>
              </a:spcBef>
              <a:buFontTx/>
              <a:buNone/>
              <a:defRPr/>
            </a:pPr>
            <a:r>
              <a:rPr lang="en-US" sz="4400">
                <a:effectLst>
                  <a:outerShdw blurRad="38100" dist="38100" dir="2700000" algn="tl">
                    <a:srgbClr val="C0C0C0"/>
                  </a:outerShdw>
                </a:effectLst>
              </a:rPr>
              <a:t>Interaction (effect modification)</a:t>
            </a:r>
          </a:p>
        </p:txBody>
      </p:sp>
      <p:sp>
        <p:nvSpPr>
          <p:cNvPr id="1281027" name="Text Box 3"/>
          <p:cNvSpPr txBox="1">
            <a:spLocks noChangeArrowheads="1"/>
          </p:cNvSpPr>
          <p:nvPr/>
        </p:nvSpPr>
        <p:spPr bwMode="auto">
          <a:xfrm>
            <a:off x="588963" y="2154238"/>
            <a:ext cx="8231187" cy="1554162"/>
          </a:xfrm>
          <a:prstGeom prst="rect">
            <a:avLst/>
          </a:prstGeom>
          <a:noFill/>
          <a:ln w="9525">
            <a:noFill/>
            <a:miter lim="800000"/>
            <a:headEnd/>
            <a:tailEnd/>
          </a:ln>
        </p:spPr>
        <p:txBody>
          <a:bodyPr>
            <a:spAutoFit/>
          </a:bodyPr>
          <a:lstStyle/>
          <a:p>
            <a:pPr>
              <a:spcBef>
                <a:spcPct val="0"/>
              </a:spcBef>
            </a:pPr>
            <a:r>
              <a:rPr lang="en-US" sz="3200">
                <a:solidFill>
                  <a:schemeClr val="tx1"/>
                </a:solidFill>
              </a:rPr>
              <a:t> When the effect of one </a:t>
            </a:r>
            <a:r>
              <a:rPr lang="en-US" sz="3200">
                <a:solidFill>
                  <a:srgbClr val="FF33CC"/>
                </a:solidFill>
              </a:rPr>
              <a:t>known</a:t>
            </a:r>
            <a:r>
              <a:rPr lang="en-US" sz="3200">
                <a:solidFill>
                  <a:schemeClr val="tx1"/>
                </a:solidFill>
              </a:rPr>
              <a:t> </a:t>
            </a:r>
            <a:r>
              <a:rPr lang="en-US" sz="3200">
                <a:solidFill>
                  <a:srgbClr val="FF33CC"/>
                </a:solidFill>
              </a:rPr>
              <a:t>risk factor</a:t>
            </a:r>
            <a:r>
              <a:rPr lang="en-US" sz="3200">
                <a:solidFill>
                  <a:schemeClr val="tx1"/>
                </a:solidFill>
              </a:rPr>
              <a:t>    </a:t>
            </a:r>
          </a:p>
          <a:p>
            <a:pPr>
              <a:spcBef>
                <a:spcPct val="0"/>
              </a:spcBef>
              <a:buFontTx/>
              <a:buNone/>
            </a:pPr>
            <a:r>
              <a:rPr lang="en-US" sz="3200">
                <a:solidFill>
                  <a:schemeClr val="tx1"/>
                </a:solidFill>
              </a:rPr>
              <a:t>   on disease outcome is modified by one or  </a:t>
            </a:r>
          </a:p>
          <a:p>
            <a:pPr>
              <a:spcBef>
                <a:spcPct val="0"/>
              </a:spcBef>
              <a:buFontTx/>
              <a:buNone/>
            </a:pPr>
            <a:r>
              <a:rPr lang="en-US" sz="3200">
                <a:solidFill>
                  <a:schemeClr val="tx1"/>
                </a:solidFill>
              </a:rPr>
              <a:t>   more other </a:t>
            </a:r>
            <a:r>
              <a:rPr lang="en-US" sz="3200">
                <a:solidFill>
                  <a:srgbClr val="FF33CC"/>
                </a:solidFill>
              </a:rPr>
              <a:t>known risk factors</a:t>
            </a:r>
            <a:r>
              <a:rPr lang="en-US" sz="3200">
                <a:solidFill>
                  <a:schemeClr val="tx1"/>
                </a:solidFill>
              </a:rPr>
              <a:t>.</a:t>
            </a:r>
          </a:p>
        </p:txBody>
      </p:sp>
      <p:sp>
        <p:nvSpPr>
          <p:cNvPr id="1281028" name="Text Box 4"/>
          <p:cNvSpPr txBox="1">
            <a:spLocks noChangeArrowheads="1"/>
          </p:cNvSpPr>
          <p:nvPr/>
        </p:nvSpPr>
        <p:spPr bwMode="auto">
          <a:xfrm>
            <a:off x="596900" y="4035425"/>
            <a:ext cx="7737475" cy="1554163"/>
          </a:xfrm>
          <a:prstGeom prst="rect">
            <a:avLst/>
          </a:prstGeom>
          <a:noFill/>
          <a:ln w="9525">
            <a:noFill/>
            <a:miter lim="800000"/>
            <a:headEnd/>
            <a:tailEnd/>
          </a:ln>
        </p:spPr>
        <p:txBody>
          <a:bodyPr wrap="none">
            <a:spAutoFit/>
          </a:bodyPr>
          <a:lstStyle/>
          <a:p>
            <a:pPr>
              <a:spcBef>
                <a:spcPct val="0"/>
              </a:spcBef>
            </a:pPr>
            <a:r>
              <a:rPr lang="en-US" sz="3200">
                <a:solidFill>
                  <a:schemeClr val="tx1"/>
                </a:solidFill>
              </a:rPr>
              <a:t> The effect of </a:t>
            </a:r>
            <a:r>
              <a:rPr lang="en-US" sz="3200">
                <a:solidFill>
                  <a:schemeClr val="accent2"/>
                </a:solidFill>
              </a:rPr>
              <a:t>one known risk factor</a:t>
            </a:r>
            <a:r>
              <a:rPr lang="en-US" sz="3200">
                <a:solidFill>
                  <a:schemeClr val="tx1"/>
                </a:solidFill>
              </a:rPr>
              <a:t> for a </a:t>
            </a:r>
          </a:p>
          <a:p>
            <a:pPr>
              <a:spcBef>
                <a:spcPct val="0"/>
              </a:spcBef>
              <a:buFontTx/>
              <a:buNone/>
            </a:pPr>
            <a:r>
              <a:rPr lang="en-US" sz="3200">
                <a:solidFill>
                  <a:schemeClr val="tx1"/>
                </a:solidFill>
              </a:rPr>
              <a:t>   disease </a:t>
            </a:r>
            <a:r>
              <a:rPr lang="en-US" sz="3200" u="sng">
                <a:solidFill>
                  <a:schemeClr val="tx1"/>
                </a:solidFill>
              </a:rPr>
              <a:t>varies</a:t>
            </a:r>
            <a:r>
              <a:rPr lang="en-US" sz="3200">
                <a:solidFill>
                  <a:schemeClr val="tx1"/>
                </a:solidFill>
              </a:rPr>
              <a:t> according to the level of </a:t>
            </a:r>
          </a:p>
          <a:p>
            <a:pPr>
              <a:spcBef>
                <a:spcPct val="0"/>
              </a:spcBef>
              <a:buFontTx/>
              <a:buNone/>
            </a:pPr>
            <a:r>
              <a:rPr lang="en-US" sz="3200">
                <a:solidFill>
                  <a:schemeClr val="tx1"/>
                </a:solidFill>
              </a:rPr>
              <a:t>   exposure of </a:t>
            </a:r>
            <a:r>
              <a:rPr lang="en-US" sz="3200">
                <a:solidFill>
                  <a:schemeClr val="accent2"/>
                </a:solidFill>
              </a:rPr>
              <a:t>another known risk factor.</a:t>
            </a:r>
            <a:r>
              <a:rPr lang="en-US" sz="3200">
                <a:solidFill>
                  <a:schemeClr val="tx1"/>
                </a:solidFill>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8"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81027"/>
                                        </p:tgtEl>
                                        <p:attrNameLst>
                                          <p:attrName>style.visibility</p:attrName>
                                        </p:attrNameLst>
                                      </p:cBhvr>
                                      <p:to>
                                        <p:strVal val="visible"/>
                                      </p:to>
                                    </p:set>
                                    <p:animEffect transition="in" filter="fade">
                                      <p:cBhvr>
                                        <p:cTn id="9" dur="5000"/>
                                        <p:tgtEl>
                                          <p:spTgt spid="1281027"/>
                                        </p:tgtEl>
                                      </p:cBhvr>
                                    </p:animEffect>
                                  </p:childTnLst>
                                </p:cTn>
                              </p:par>
                              <p:par>
                                <p:cTn id="10" presetID="10" presetClass="entr" presetSubtype="0" fill="hold" grpId="0" nodeType="withEffect">
                                  <p:stCondLst>
                                    <p:cond delay="4300"/>
                                  </p:stCondLst>
                                  <p:childTnLst>
                                    <p:set>
                                      <p:cBhvr>
                                        <p:cTn id="11" dur="1" fill="hold">
                                          <p:stCondLst>
                                            <p:cond delay="0"/>
                                          </p:stCondLst>
                                        </p:cTn>
                                        <p:tgtEl>
                                          <p:spTgt spid="1281028"/>
                                        </p:tgtEl>
                                        <p:attrNameLst>
                                          <p:attrName>style.visibility</p:attrName>
                                        </p:attrNameLst>
                                      </p:cBhvr>
                                      <p:to>
                                        <p:strVal val="visible"/>
                                      </p:to>
                                    </p:set>
                                    <p:animEffect transition="in" filter="fade">
                                      <p:cBhvr>
                                        <p:cTn id="12" dur="5000"/>
                                        <p:tgtEl>
                                          <p:spTgt spid="128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1281027" grpId="0" autoUpdateAnimBg="0"/>
      <p:bldP spid="128102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Text Box 2"/>
          <p:cNvSpPr txBox="1">
            <a:spLocks noChangeArrowheads="1"/>
          </p:cNvSpPr>
          <p:nvPr/>
        </p:nvSpPr>
        <p:spPr bwMode="auto">
          <a:xfrm>
            <a:off x="0" y="3333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sz="4400">
                <a:effectLst>
                  <a:outerShdw blurRad="38100" dist="38100" dir="2700000" algn="tl">
                    <a:srgbClr val="C0C0C0"/>
                  </a:outerShdw>
                </a:effectLst>
              </a:rPr>
              <a:t>Interaction (effect modification)</a:t>
            </a:r>
          </a:p>
        </p:txBody>
      </p:sp>
      <p:grpSp>
        <p:nvGrpSpPr>
          <p:cNvPr id="1247268" name="Group 36"/>
          <p:cNvGrpSpPr>
            <a:grpSpLocks/>
          </p:cNvGrpSpPr>
          <p:nvPr/>
        </p:nvGrpSpPr>
        <p:grpSpPr bwMode="auto">
          <a:xfrm>
            <a:off x="900113" y="1484313"/>
            <a:ext cx="2735262" cy="1008062"/>
            <a:chOff x="567" y="935"/>
            <a:chExt cx="1723" cy="635"/>
          </a:xfrm>
        </p:grpSpPr>
        <p:sp>
          <p:nvSpPr>
            <p:cNvPr id="1247237" name="Rectangle 5"/>
            <p:cNvSpPr>
              <a:spLocks noChangeArrowheads="1"/>
            </p:cNvSpPr>
            <p:nvPr/>
          </p:nvSpPr>
          <p:spPr bwMode="auto">
            <a:xfrm>
              <a:off x="567" y="935"/>
              <a:ext cx="1723" cy="635"/>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7238" name="Text Box 6"/>
            <p:cNvSpPr txBox="1">
              <a:spLocks noChangeArrowheads="1"/>
            </p:cNvSpPr>
            <p:nvPr/>
          </p:nvSpPr>
          <p:spPr bwMode="auto">
            <a:xfrm>
              <a:off x="588" y="979"/>
              <a:ext cx="1657"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Tx/>
                <a:buNone/>
              </a:pPr>
              <a:r>
                <a:rPr lang="en-US" sz="2000" dirty="0">
                  <a:solidFill>
                    <a:srgbClr val="008080"/>
                  </a:solidFill>
                </a:rPr>
                <a:t>Association between</a:t>
              </a:r>
            </a:p>
            <a:p>
              <a:pPr algn="ctr">
                <a:lnSpc>
                  <a:spcPct val="70000"/>
                </a:lnSpc>
                <a:buFontTx/>
                <a:buNone/>
              </a:pPr>
              <a:r>
                <a:rPr lang="en-US" sz="2000" dirty="0">
                  <a:solidFill>
                    <a:srgbClr val="008080"/>
                  </a:solidFill>
                </a:rPr>
                <a:t>risk factor A and </a:t>
              </a:r>
            </a:p>
            <a:p>
              <a:pPr algn="ctr">
                <a:lnSpc>
                  <a:spcPct val="70000"/>
                </a:lnSpc>
                <a:buFontTx/>
                <a:buNone/>
              </a:pPr>
              <a:r>
                <a:rPr lang="en-US" sz="2000" dirty="0">
                  <a:solidFill>
                    <a:srgbClr val="008080"/>
                  </a:solidFill>
                </a:rPr>
                <a:t>disease B?</a:t>
              </a:r>
            </a:p>
          </p:txBody>
        </p:sp>
      </p:grpSp>
      <p:sp>
        <p:nvSpPr>
          <p:cNvPr id="1247261" name="Line 29"/>
          <p:cNvSpPr>
            <a:spLocks noChangeShapeType="1"/>
          </p:cNvSpPr>
          <p:nvPr/>
        </p:nvSpPr>
        <p:spPr bwMode="auto">
          <a:xfrm flipH="1">
            <a:off x="3348038" y="5445125"/>
            <a:ext cx="2873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7279" name="Group 47"/>
          <p:cNvGrpSpPr>
            <a:grpSpLocks/>
          </p:cNvGrpSpPr>
          <p:nvPr/>
        </p:nvGrpSpPr>
        <p:grpSpPr bwMode="auto">
          <a:xfrm>
            <a:off x="900113" y="2492375"/>
            <a:ext cx="2735262" cy="1584325"/>
            <a:chOff x="567" y="1570"/>
            <a:chExt cx="1723" cy="998"/>
          </a:xfrm>
        </p:grpSpPr>
        <p:grpSp>
          <p:nvGrpSpPr>
            <p:cNvPr id="1247269" name="Group 37"/>
            <p:cNvGrpSpPr>
              <a:grpSpLocks/>
            </p:cNvGrpSpPr>
            <p:nvPr/>
          </p:nvGrpSpPr>
          <p:grpSpPr bwMode="auto">
            <a:xfrm>
              <a:off x="567" y="1933"/>
              <a:ext cx="1723" cy="635"/>
              <a:chOff x="567" y="1933"/>
              <a:chExt cx="1723" cy="635"/>
            </a:xfrm>
          </p:grpSpPr>
          <p:sp>
            <p:nvSpPr>
              <p:cNvPr id="1247240" name="Rectangle 8"/>
              <p:cNvSpPr>
                <a:spLocks noChangeArrowheads="1"/>
              </p:cNvSpPr>
              <p:nvPr/>
            </p:nvSpPr>
            <p:spPr bwMode="auto">
              <a:xfrm>
                <a:off x="567" y="1933"/>
                <a:ext cx="1723" cy="635"/>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7241" name="Text Box 9"/>
              <p:cNvSpPr txBox="1">
                <a:spLocks noChangeArrowheads="1"/>
              </p:cNvSpPr>
              <p:nvPr/>
            </p:nvSpPr>
            <p:spPr bwMode="auto">
              <a:xfrm>
                <a:off x="612" y="2068"/>
                <a:ext cx="1633"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Tx/>
                  <a:buNone/>
                </a:pPr>
                <a:r>
                  <a:rPr lang="en-US" sz="2000" dirty="0">
                    <a:solidFill>
                      <a:srgbClr val="008080"/>
                    </a:solidFill>
                  </a:rPr>
                  <a:t>Is it due to </a:t>
                </a:r>
              </a:p>
              <a:p>
                <a:pPr algn="ctr">
                  <a:lnSpc>
                    <a:spcPct val="70000"/>
                  </a:lnSpc>
                  <a:buFontTx/>
                  <a:buNone/>
                </a:pPr>
                <a:r>
                  <a:rPr lang="en-US" sz="2000" dirty="0">
                    <a:solidFill>
                      <a:srgbClr val="008080"/>
                    </a:solidFill>
                  </a:rPr>
                  <a:t>confounding or bias?</a:t>
                </a:r>
              </a:p>
            </p:txBody>
          </p:sp>
        </p:grpSp>
        <p:grpSp>
          <p:nvGrpSpPr>
            <p:cNvPr id="1247274" name="Group 42"/>
            <p:cNvGrpSpPr>
              <a:grpSpLocks/>
            </p:cNvGrpSpPr>
            <p:nvPr/>
          </p:nvGrpSpPr>
          <p:grpSpPr bwMode="auto">
            <a:xfrm>
              <a:off x="1383" y="1570"/>
              <a:ext cx="425" cy="363"/>
              <a:chOff x="1383" y="1570"/>
              <a:chExt cx="425" cy="363"/>
            </a:xfrm>
          </p:grpSpPr>
          <p:sp>
            <p:nvSpPr>
              <p:cNvPr id="1247257" name="Line 25"/>
              <p:cNvSpPr>
                <a:spLocks noChangeShapeType="1"/>
              </p:cNvSpPr>
              <p:nvPr/>
            </p:nvSpPr>
            <p:spPr bwMode="auto">
              <a:xfrm>
                <a:off x="1383" y="1570"/>
                <a:ext cx="0" cy="363"/>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7263" name="Text Box 31"/>
              <p:cNvSpPr txBox="1">
                <a:spLocks noChangeArrowheads="1"/>
              </p:cNvSpPr>
              <p:nvPr/>
            </p:nvSpPr>
            <p:spPr bwMode="auto">
              <a:xfrm>
                <a:off x="1416" y="1612"/>
                <a:ext cx="3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2000"/>
                  <a:t>Yes</a:t>
                </a:r>
              </a:p>
            </p:txBody>
          </p:sp>
        </p:grpSp>
      </p:grpSp>
      <p:grpSp>
        <p:nvGrpSpPr>
          <p:cNvPr id="1247281" name="Group 49"/>
          <p:cNvGrpSpPr>
            <a:grpSpLocks/>
          </p:cNvGrpSpPr>
          <p:nvPr/>
        </p:nvGrpSpPr>
        <p:grpSpPr bwMode="auto">
          <a:xfrm>
            <a:off x="827088" y="4076700"/>
            <a:ext cx="2879725" cy="1887538"/>
            <a:chOff x="521" y="2568"/>
            <a:chExt cx="1814" cy="1189"/>
          </a:xfrm>
        </p:grpSpPr>
        <p:grpSp>
          <p:nvGrpSpPr>
            <p:cNvPr id="1247270" name="Group 38"/>
            <p:cNvGrpSpPr>
              <a:grpSpLocks/>
            </p:cNvGrpSpPr>
            <p:nvPr/>
          </p:nvGrpSpPr>
          <p:grpSpPr bwMode="auto">
            <a:xfrm>
              <a:off x="521" y="3122"/>
              <a:ext cx="1814" cy="635"/>
              <a:chOff x="521" y="3122"/>
              <a:chExt cx="1814" cy="635"/>
            </a:xfrm>
          </p:grpSpPr>
          <p:sp>
            <p:nvSpPr>
              <p:cNvPr id="1247239" name="Rectangle 7"/>
              <p:cNvSpPr>
                <a:spLocks noChangeArrowheads="1"/>
              </p:cNvSpPr>
              <p:nvPr/>
            </p:nvSpPr>
            <p:spPr bwMode="auto">
              <a:xfrm>
                <a:off x="567" y="3122"/>
                <a:ext cx="1723" cy="635"/>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7242" name="Text Box 10"/>
              <p:cNvSpPr txBox="1">
                <a:spLocks noChangeArrowheads="1"/>
              </p:cNvSpPr>
              <p:nvPr/>
            </p:nvSpPr>
            <p:spPr bwMode="auto">
              <a:xfrm>
                <a:off x="521" y="3176"/>
                <a:ext cx="1814"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Tx/>
                  <a:buNone/>
                </a:pPr>
                <a:r>
                  <a:rPr lang="en-US" sz="2000">
                    <a:solidFill>
                      <a:srgbClr val="008080"/>
                    </a:solidFill>
                  </a:rPr>
                  <a:t>Is the association of </a:t>
                </a:r>
              </a:p>
              <a:p>
                <a:pPr algn="ctr">
                  <a:lnSpc>
                    <a:spcPct val="70000"/>
                  </a:lnSpc>
                  <a:buFontTx/>
                  <a:buNone/>
                </a:pPr>
                <a:r>
                  <a:rPr lang="en-US" sz="2000">
                    <a:solidFill>
                      <a:srgbClr val="008080"/>
                    </a:solidFill>
                  </a:rPr>
                  <a:t>similar magnitude in </a:t>
                </a:r>
              </a:p>
              <a:p>
                <a:pPr algn="ctr">
                  <a:lnSpc>
                    <a:spcPct val="70000"/>
                  </a:lnSpc>
                  <a:buFontTx/>
                  <a:buNone/>
                </a:pPr>
                <a:r>
                  <a:rPr lang="en-US" sz="2000">
                    <a:solidFill>
                      <a:srgbClr val="008080"/>
                    </a:solidFill>
                  </a:rPr>
                  <a:t>population subgroups?</a:t>
                </a:r>
              </a:p>
            </p:txBody>
          </p:sp>
        </p:grpSp>
        <p:grpSp>
          <p:nvGrpSpPr>
            <p:cNvPr id="1247275" name="Group 43"/>
            <p:cNvGrpSpPr>
              <a:grpSpLocks/>
            </p:cNvGrpSpPr>
            <p:nvPr/>
          </p:nvGrpSpPr>
          <p:grpSpPr bwMode="auto">
            <a:xfrm>
              <a:off x="1383" y="2568"/>
              <a:ext cx="364" cy="545"/>
              <a:chOff x="1383" y="2568"/>
              <a:chExt cx="364" cy="545"/>
            </a:xfrm>
          </p:grpSpPr>
          <p:sp>
            <p:nvSpPr>
              <p:cNvPr id="1247258" name="Line 26"/>
              <p:cNvSpPr>
                <a:spLocks noChangeShapeType="1"/>
              </p:cNvSpPr>
              <p:nvPr/>
            </p:nvSpPr>
            <p:spPr bwMode="auto">
              <a:xfrm>
                <a:off x="1383" y="2568"/>
                <a:ext cx="0" cy="54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7264" name="Text Box 32"/>
              <p:cNvSpPr txBox="1">
                <a:spLocks noChangeArrowheads="1"/>
              </p:cNvSpPr>
              <p:nvPr/>
            </p:nvSpPr>
            <p:spPr bwMode="auto">
              <a:xfrm>
                <a:off x="1426" y="271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2000">
                    <a:solidFill>
                      <a:srgbClr val="3333CC"/>
                    </a:solidFill>
                  </a:rPr>
                  <a:t>No</a:t>
                </a:r>
              </a:p>
            </p:txBody>
          </p:sp>
        </p:grpSp>
      </p:grpSp>
      <p:grpSp>
        <p:nvGrpSpPr>
          <p:cNvPr id="1247283" name="Group 51"/>
          <p:cNvGrpSpPr>
            <a:grpSpLocks/>
          </p:cNvGrpSpPr>
          <p:nvPr/>
        </p:nvGrpSpPr>
        <p:grpSpPr bwMode="auto">
          <a:xfrm>
            <a:off x="3635375" y="5445125"/>
            <a:ext cx="4392613" cy="1223963"/>
            <a:chOff x="2290" y="3430"/>
            <a:chExt cx="2767" cy="771"/>
          </a:xfrm>
        </p:grpSpPr>
        <p:grpSp>
          <p:nvGrpSpPr>
            <p:cNvPr id="1247273" name="Group 41"/>
            <p:cNvGrpSpPr>
              <a:grpSpLocks/>
            </p:cNvGrpSpPr>
            <p:nvPr/>
          </p:nvGrpSpPr>
          <p:grpSpPr bwMode="auto">
            <a:xfrm>
              <a:off x="3334" y="3566"/>
              <a:ext cx="1723" cy="635"/>
              <a:chOff x="3334" y="3566"/>
              <a:chExt cx="1723" cy="635"/>
            </a:xfrm>
          </p:grpSpPr>
          <p:sp>
            <p:nvSpPr>
              <p:cNvPr id="1247253" name="Rectangle 21"/>
              <p:cNvSpPr>
                <a:spLocks noChangeArrowheads="1"/>
              </p:cNvSpPr>
              <p:nvPr/>
            </p:nvSpPr>
            <p:spPr bwMode="auto">
              <a:xfrm>
                <a:off x="3334" y="3566"/>
                <a:ext cx="1723" cy="635"/>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7254" name="Text Box 22"/>
              <p:cNvSpPr txBox="1">
                <a:spLocks noChangeArrowheads="1"/>
              </p:cNvSpPr>
              <p:nvPr/>
            </p:nvSpPr>
            <p:spPr bwMode="auto">
              <a:xfrm>
                <a:off x="3334" y="3782"/>
                <a:ext cx="16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Tx/>
                  <a:buNone/>
                </a:pPr>
                <a:r>
                  <a:rPr lang="en-US" sz="2000">
                    <a:solidFill>
                      <a:srgbClr val="008080"/>
                    </a:solidFill>
                  </a:rPr>
                  <a:t>No interaction</a:t>
                </a:r>
              </a:p>
            </p:txBody>
          </p:sp>
        </p:grpSp>
        <p:grpSp>
          <p:nvGrpSpPr>
            <p:cNvPr id="1247278" name="Group 46"/>
            <p:cNvGrpSpPr>
              <a:grpSpLocks/>
            </p:cNvGrpSpPr>
            <p:nvPr/>
          </p:nvGrpSpPr>
          <p:grpSpPr bwMode="auto">
            <a:xfrm>
              <a:off x="2290" y="3430"/>
              <a:ext cx="1044" cy="454"/>
              <a:chOff x="2290" y="3430"/>
              <a:chExt cx="1044" cy="454"/>
            </a:xfrm>
          </p:grpSpPr>
          <p:sp>
            <p:nvSpPr>
              <p:cNvPr id="1247262" name="Line 30"/>
              <p:cNvSpPr>
                <a:spLocks noChangeShapeType="1"/>
              </p:cNvSpPr>
              <p:nvPr/>
            </p:nvSpPr>
            <p:spPr bwMode="auto">
              <a:xfrm>
                <a:off x="2290" y="3430"/>
                <a:ext cx="1044" cy="454"/>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7265" name="Text Box 33"/>
              <p:cNvSpPr txBox="1">
                <a:spLocks noChangeArrowheads="1"/>
              </p:cNvSpPr>
              <p:nvPr/>
            </p:nvSpPr>
            <p:spPr bwMode="auto">
              <a:xfrm rot="1253705">
                <a:off x="2608" y="3634"/>
                <a:ext cx="3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2000"/>
                  <a:t>Yes</a:t>
                </a:r>
              </a:p>
            </p:txBody>
          </p:sp>
        </p:grpSp>
      </p:grpSp>
      <p:grpSp>
        <p:nvGrpSpPr>
          <p:cNvPr id="1247280" name="Group 48"/>
          <p:cNvGrpSpPr>
            <a:grpSpLocks/>
          </p:cNvGrpSpPr>
          <p:nvPr/>
        </p:nvGrpSpPr>
        <p:grpSpPr bwMode="auto">
          <a:xfrm>
            <a:off x="3635375" y="3068638"/>
            <a:ext cx="4392613" cy="1008062"/>
            <a:chOff x="2290" y="1933"/>
            <a:chExt cx="2767" cy="635"/>
          </a:xfrm>
        </p:grpSpPr>
        <p:grpSp>
          <p:nvGrpSpPr>
            <p:cNvPr id="1247271" name="Group 39"/>
            <p:cNvGrpSpPr>
              <a:grpSpLocks/>
            </p:cNvGrpSpPr>
            <p:nvPr/>
          </p:nvGrpSpPr>
          <p:grpSpPr bwMode="auto">
            <a:xfrm>
              <a:off x="3332" y="1933"/>
              <a:ext cx="1725" cy="635"/>
              <a:chOff x="3332" y="1933"/>
              <a:chExt cx="1725" cy="635"/>
            </a:xfrm>
          </p:grpSpPr>
          <p:sp>
            <p:nvSpPr>
              <p:cNvPr id="1247247" name="Rectangle 15"/>
              <p:cNvSpPr>
                <a:spLocks noChangeArrowheads="1"/>
              </p:cNvSpPr>
              <p:nvPr/>
            </p:nvSpPr>
            <p:spPr bwMode="auto">
              <a:xfrm>
                <a:off x="3334" y="1933"/>
                <a:ext cx="1717" cy="635"/>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7248" name="Text Box 16"/>
              <p:cNvSpPr txBox="1">
                <a:spLocks noChangeArrowheads="1"/>
              </p:cNvSpPr>
              <p:nvPr/>
            </p:nvSpPr>
            <p:spPr bwMode="auto">
              <a:xfrm>
                <a:off x="3332" y="1987"/>
                <a:ext cx="1725"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Tx/>
                  <a:buNone/>
                </a:pPr>
                <a:r>
                  <a:rPr lang="en-US" sz="2000">
                    <a:solidFill>
                      <a:srgbClr val="008080"/>
                    </a:solidFill>
                  </a:rPr>
                  <a:t>Association is  </a:t>
                </a:r>
              </a:p>
              <a:p>
                <a:pPr algn="ctr">
                  <a:lnSpc>
                    <a:spcPct val="70000"/>
                  </a:lnSpc>
                  <a:buFontTx/>
                  <a:buNone/>
                </a:pPr>
                <a:r>
                  <a:rPr lang="en-US" sz="2000">
                    <a:solidFill>
                      <a:srgbClr val="008080"/>
                    </a:solidFill>
                  </a:rPr>
                  <a:t>spurious or </a:t>
                </a:r>
              </a:p>
              <a:p>
                <a:pPr algn="ctr">
                  <a:lnSpc>
                    <a:spcPct val="70000"/>
                  </a:lnSpc>
                  <a:buFontTx/>
                  <a:buNone/>
                </a:pPr>
                <a:r>
                  <a:rPr lang="en-US" sz="2000">
                    <a:solidFill>
                      <a:srgbClr val="008080"/>
                    </a:solidFill>
                  </a:rPr>
                  <a:t>confounded</a:t>
                </a:r>
              </a:p>
            </p:txBody>
          </p:sp>
        </p:grpSp>
        <p:grpSp>
          <p:nvGrpSpPr>
            <p:cNvPr id="1247276" name="Group 44"/>
            <p:cNvGrpSpPr>
              <a:grpSpLocks/>
            </p:cNvGrpSpPr>
            <p:nvPr/>
          </p:nvGrpSpPr>
          <p:grpSpPr bwMode="auto">
            <a:xfrm>
              <a:off x="2290" y="2006"/>
              <a:ext cx="1044" cy="250"/>
              <a:chOff x="2290" y="2006"/>
              <a:chExt cx="1044" cy="250"/>
            </a:xfrm>
          </p:grpSpPr>
          <p:sp>
            <p:nvSpPr>
              <p:cNvPr id="1247259" name="Line 27"/>
              <p:cNvSpPr>
                <a:spLocks noChangeShapeType="1"/>
              </p:cNvSpPr>
              <p:nvPr/>
            </p:nvSpPr>
            <p:spPr bwMode="auto">
              <a:xfrm>
                <a:off x="2290" y="2251"/>
                <a:ext cx="1044"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7266" name="Text Box 34"/>
              <p:cNvSpPr txBox="1">
                <a:spLocks noChangeArrowheads="1"/>
              </p:cNvSpPr>
              <p:nvPr/>
            </p:nvSpPr>
            <p:spPr bwMode="auto">
              <a:xfrm>
                <a:off x="2579" y="2006"/>
                <a:ext cx="3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2000"/>
                  <a:t>Yes</a:t>
                </a:r>
              </a:p>
            </p:txBody>
          </p:sp>
        </p:grpSp>
      </p:grpSp>
      <p:grpSp>
        <p:nvGrpSpPr>
          <p:cNvPr id="1247282" name="Group 50"/>
          <p:cNvGrpSpPr>
            <a:grpSpLocks/>
          </p:cNvGrpSpPr>
          <p:nvPr/>
        </p:nvGrpSpPr>
        <p:grpSpPr bwMode="auto">
          <a:xfrm>
            <a:off x="3635375" y="4365625"/>
            <a:ext cx="4392613" cy="1079500"/>
            <a:chOff x="2290" y="2750"/>
            <a:chExt cx="2767" cy="680"/>
          </a:xfrm>
        </p:grpSpPr>
        <p:grpSp>
          <p:nvGrpSpPr>
            <p:cNvPr id="1247272" name="Group 40"/>
            <p:cNvGrpSpPr>
              <a:grpSpLocks/>
            </p:cNvGrpSpPr>
            <p:nvPr/>
          </p:nvGrpSpPr>
          <p:grpSpPr bwMode="auto">
            <a:xfrm>
              <a:off x="3334" y="2750"/>
              <a:ext cx="1723" cy="635"/>
              <a:chOff x="3334" y="2750"/>
              <a:chExt cx="1723" cy="635"/>
            </a:xfrm>
          </p:grpSpPr>
          <p:sp>
            <p:nvSpPr>
              <p:cNvPr id="1247250" name="Rectangle 18"/>
              <p:cNvSpPr>
                <a:spLocks noChangeArrowheads="1"/>
              </p:cNvSpPr>
              <p:nvPr/>
            </p:nvSpPr>
            <p:spPr bwMode="auto">
              <a:xfrm>
                <a:off x="3334" y="2750"/>
                <a:ext cx="1723" cy="635"/>
              </a:xfrm>
              <a:prstGeom prst="rect">
                <a:avLst/>
              </a:prstGeom>
              <a:solidFill>
                <a:srgbClr val="FF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7251" name="Text Box 19"/>
              <p:cNvSpPr txBox="1">
                <a:spLocks noChangeArrowheads="1"/>
              </p:cNvSpPr>
              <p:nvPr/>
            </p:nvSpPr>
            <p:spPr bwMode="auto">
              <a:xfrm>
                <a:off x="3334" y="2885"/>
                <a:ext cx="1723"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buFontTx/>
                  <a:buNone/>
                </a:pPr>
                <a:r>
                  <a:rPr lang="en-US" sz="2000" dirty="0">
                    <a:solidFill>
                      <a:srgbClr val="008080"/>
                    </a:solidFill>
                  </a:rPr>
                  <a:t>Interaction or effect</a:t>
                </a:r>
              </a:p>
              <a:p>
                <a:pPr algn="ctr">
                  <a:lnSpc>
                    <a:spcPct val="70000"/>
                  </a:lnSpc>
                  <a:buFontTx/>
                  <a:buNone/>
                </a:pPr>
                <a:r>
                  <a:rPr lang="en-US" sz="2000" dirty="0">
                    <a:solidFill>
                      <a:srgbClr val="008080"/>
                    </a:solidFill>
                  </a:rPr>
                  <a:t>modification present</a:t>
                </a:r>
              </a:p>
            </p:txBody>
          </p:sp>
        </p:grpSp>
        <p:grpSp>
          <p:nvGrpSpPr>
            <p:cNvPr id="1247277" name="Group 45"/>
            <p:cNvGrpSpPr>
              <a:grpSpLocks/>
            </p:cNvGrpSpPr>
            <p:nvPr/>
          </p:nvGrpSpPr>
          <p:grpSpPr bwMode="auto">
            <a:xfrm>
              <a:off x="2290" y="2999"/>
              <a:ext cx="1044" cy="431"/>
              <a:chOff x="2290" y="2999"/>
              <a:chExt cx="1044" cy="431"/>
            </a:xfrm>
          </p:grpSpPr>
          <p:sp>
            <p:nvSpPr>
              <p:cNvPr id="1247260" name="Line 28"/>
              <p:cNvSpPr>
                <a:spLocks noChangeShapeType="1"/>
              </p:cNvSpPr>
              <p:nvPr/>
            </p:nvSpPr>
            <p:spPr bwMode="auto">
              <a:xfrm flipV="1">
                <a:off x="2290" y="3067"/>
                <a:ext cx="1044" cy="363"/>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7267" name="Text Box 35"/>
              <p:cNvSpPr txBox="1">
                <a:spLocks noChangeArrowheads="1"/>
              </p:cNvSpPr>
              <p:nvPr/>
            </p:nvSpPr>
            <p:spPr bwMode="auto">
              <a:xfrm rot="-1173823">
                <a:off x="2641" y="2999"/>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sz="2000">
                    <a:solidFill>
                      <a:srgbClr val="3333CC"/>
                    </a:solidFill>
                  </a:rPr>
                  <a:t>No</a:t>
                </a:r>
              </a:p>
            </p:txBody>
          </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78373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504"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247268"/>
                                        </p:tgtEl>
                                        <p:attrNameLst>
                                          <p:attrName>style.visibility</p:attrName>
                                        </p:attrNameLst>
                                      </p:cBhvr>
                                      <p:to>
                                        <p:strVal val="visible"/>
                                      </p:to>
                                    </p:set>
                                    <p:animEffect transition="in" filter="fade">
                                      <p:cBhvr>
                                        <p:cTn id="9" dur="3000"/>
                                        <p:tgtEl>
                                          <p:spTgt spid="1247268"/>
                                        </p:tgtEl>
                                      </p:cBhvr>
                                    </p:animEffect>
                                  </p:childTnLst>
                                </p:cTn>
                              </p:par>
                              <p:par>
                                <p:cTn id="10" presetID="10" presetClass="entr" presetSubtype="0" fill="hold" nodeType="withEffect">
                                  <p:stCondLst>
                                    <p:cond delay="6000"/>
                                  </p:stCondLst>
                                  <p:childTnLst>
                                    <p:set>
                                      <p:cBhvr>
                                        <p:cTn id="11" dur="1" fill="hold">
                                          <p:stCondLst>
                                            <p:cond delay="0"/>
                                          </p:stCondLst>
                                        </p:cTn>
                                        <p:tgtEl>
                                          <p:spTgt spid="1247279"/>
                                        </p:tgtEl>
                                        <p:attrNameLst>
                                          <p:attrName>style.visibility</p:attrName>
                                        </p:attrNameLst>
                                      </p:cBhvr>
                                      <p:to>
                                        <p:strVal val="visible"/>
                                      </p:to>
                                    </p:set>
                                    <p:animEffect transition="in" filter="fade">
                                      <p:cBhvr>
                                        <p:cTn id="12" dur="3000"/>
                                        <p:tgtEl>
                                          <p:spTgt spid="1247279"/>
                                        </p:tgtEl>
                                      </p:cBhvr>
                                    </p:animEffect>
                                  </p:childTnLst>
                                </p:cTn>
                              </p:par>
                              <p:par>
                                <p:cTn id="13" presetID="10" presetClass="entr" presetSubtype="0" fill="hold" nodeType="withEffect">
                                  <p:stCondLst>
                                    <p:cond delay="9000"/>
                                  </p:stCondLst>
                                  <p:childTnLst>
                                    <p:set>
                                      <p:cBhvr>
                                        <p:cTn id="14" dur="1" fill="hold">
                                          <p:stCondLst>
                                            <p:cond delay="0"/>
                                          </p:stCondLst>
                                        </p:cTn>
                                        <p:tgtEl>
                                          <p:spTgt spid="1247280"/>
                                        </p:tgtEl>
                                        <p:attrNameLst>
                                          <p:attrName>style.visibility</p:attrName>
                                        </p:attrNameLst>
                                      </p:cBhvr>
                                      <p:to>
                                        <p:strVal val="visible"/>
                                      </p:to>
                                    </p:set>
                                    <p:animEffect transition="in" filter="fade">
                                      <p:cBhvr>
                                        <p:cTn id="15" dur="3000"/>
                                        <p:tgtEl>
                                          <p:spTgt spid="1247280"/>
                                        </p:tgtEl>
                                      </p:cBhvr>
                                    </p:animEffect>
                                  </p:childTnLst>
                                </p:cTn>
                              </p:par>
                              <p:par>
                                <p:cTn id="16" presetID="10" presetClass="entr" presetSubtype="0" fill="hold" nodeType="withEffect">
                                  <p:stCondLst>
                                    <p:cond delay="12000"/>
                                  </p:stCondLst>
                                  <p:childTnLst>
                                    <p:set>
                                      <p:cBhvr>
                                        <p:cTn id="17" dur="1" fill="hold">
                                          <p:stCondLst>
                                            <p:cond delay="0"/>
                                          </p:stCondLst>
                                        </p:cTn>
                                        <p:tgtEl>
                                          <p:spTgt spid="1247281"/>
                                        </p:tgtEl>
                                        <p:attrNameLst>
                                          <p:attrName>style.visibility</p:attrName>
                                        </p:attrNameLst>
                                      </p:cBhvr>
                                      <p:to>
                                        <p:strVal val="visible"/>
                                      </p:to>
                                    </p:set>
                                    <p:animEffect transition="in" filter="fade">
                                      <p:cBhvr>
                                        <p:cTn id="18" dur="3000"/>
                                        <p:tgtEl>
                                          <p:spTgt spid="1247281"/>
                                        </p:tgtEl>
                                      </p:cBhvr>
                                    </p:animEffect>
                                  </p:childTnLst>
                                </p:cTn>
                              </p:par>
                              <p:par>
                                <p:cTn id="19" presetID="10" presetClass="entr" presetSubtype="0" fill="hold" nodeType="withEffect">
                                  <p:stCondLst>
                                    <p:cond delay="20000"/>
                                  </p:stCondLst>
                                  <p:childTnLst>
                                    <p:set>
                                      <p:cBhvr>
                                        <p:cTn id="20" dur="1" fill="hold">
                                          <p:stCondLst>
                                            <p:cond delay="0"/>
                                          </p:stCondLst>
                                        </p:cTn>
                                        <p:tgtEl>
                                          <p:spTgt spid="1247282"/>
                                        </p:tgtEl>
                                        <p:attrNameLst>
                                          <p:attrName>style.visibility</p:attrName>
                                        </p:attrNameLst>
                                      </p:cBhvr>
                                      <p:to>
                                        <p:strVal val="visible"/>
                                      </p:to>
                                    </p:set>
                                    <p:animEffect transition="in" filter="fade">
                                      <p:cBhvr>
                                        <p:cTn id="21" dur="3000"/>
                                        <p:tgtEl>
                                          <p:spTgt spid="1247282"/>
                                        </p:tgtEl>
                                      </p:cBhvr>
                                    </p:animEffect>
                                  </p:childTnLst>
                                </p:cTn>
                              </p:par>
                              <p:par>
                                <p:cTn id="22" presetID="10" presetClass="entr" presetSubtype="0" fill="hold" nodeType="withEffect">
                                  <p:stCondLst>
                                    <p:cond delay="23000"/>
                                  </p:stCondLst>
                                  <p:childTnLst>
                                    <p:set>
                                      <p:cBhvr>
                                        <p:cTn id="23" dur="1" fill="hold">
                                          <p:stCondLst>
                                            <p:cond delay="0"/>
                                          </p:stCondLst>
                                        </p:cTn>
                                        <p:tgtEl>
                                          <p:spTgt spid="1247283"/>
                                        </p:tgtEl>
                                        <p:attrNameLst>
                                          <p:attrName>style.visibility</p:attrName>
                                        </p:attrNameLst>
                                      </p:cBhvr>
                                      <p:to>
                                        <p:strVal val="visible"/>
                                      </p:to>
                                    </p:set>
                                    <p:animEffect transition="in" filter="fade">
                                      <p:cBhvr>
                                        <p:cTn id="24" dur="3000"/>
                                        <p:tgtEl>
                                          <p:spTgt spid="12472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Text Box 2"/>
          <p:cNvSpPr txBox="1">
            <a:spLocks noChangeArrowheads="1"/>
          </p:cNvSpPr>
          <p:nvPr/>
        </p:nvSpPr>
        <p:spPr bwMode="auto">
          <a:xfrm>
            <a:off x="625475" y="1412875"/>
            <a:ext cx="82677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sz="3200">
                <a:solidFill>
                  <a:schemeClr val="bg2"/>
                </a:solidFill>
              </a:rPr>
              <a:t>Ex.:</a:t>
            </a:r>
            <a:r>
              <a:rPr lang="en-US" sz="3200">
                <a:solidFill>
                  <a:schemeClr val="tx1"/>
                </a:solidFill>
              </a:rPr>
              <a:t> Exposure to asbestos modifies the </a:t>
            </a:r>
          </a:p>
          <a:p>
            <a:pPr>
              <a:spcBef>
                <a:spcPct val="0"/>
              </a:spcBef>
              <a:buFontTx/>
              <a:buNone/>
            </a:pPr>
            <a:r>
              <a:rPr lang="en-US" sz="3200">
                <a:solidFill>
                  <a:schemeClr val="tx1"/>
                </a:solidFill>
              </a:rPr>
              <a:t>	effect of smoking on risk of lung cancer.	</a:t>
            </a:r>
          </a:p>
        </p:txBody>
      </p:sp>
      <p:sp>
        <p:nvSpPr>
          <p:cNvPr id="1272835" name="Text Box 3"/>
          <p:cNvSpPr txBox="1">
            <a:spLocks noChangeArrowheads="1"/>
          </p:cNvSpPr>
          <p:nvPr/>
        </p:nvSpPr>
        <p:spPr bwMode="auto">
          <a:xfrm>
            <a:off x="972088" y="2852738"/>
            <a:ext cx="7242688"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3200" dirty="0">
                <a:solidFill>
                  <a:srgbClr val="008080"/>
                </a:solidFill>
              </a:rPr>
              <a:t>The </a:t>
            </a:r>
            <a:r>
              <a:rPr lang="en-US" sz="3200" dirty="0" smtClean="0">
                <a:solidFill>
                  <a:srgbClr val="008080"/>
                </a:solidFill>
              </a:rPr>
              <a:t>CI </a:t>
            </a:r>
            <a:r>
              <a:rPr lang="en-US" sz="3200" dirty="0">
                <a:solidFill>
                  <a:srgbClr val="008080"/>
                </a:solidFill>
              </a:rPr>
              <a:t>of lung cancer among smokers </a:t>
            </a:r>
          </a:p>
          <a:p>
            <a:pPr algn="ctr">
              <a:lnSpc>
                <a:spcPct val="70000"/>
              </a:lnSpc>
              <a:spcBef>
                <a:spcPct val="0"/>
              </a:spcBef>
              <a:buFontTx/>
              <a:buNone/>
            </a:pPr>
            <a:r>
              <a:rPr lang="en-US" sz="3200" dirty="0">
                <a:solidFill>
                  <a:srgbClr val="008080"/>
                </a:solidFill>
              </a:rPr>
              <a:t>according to asbestos exposure.</a:t>
            </a:r>
          </a:p>
          <a:p>
            <a:pPr algn="ctr">
              <a:lnSpc>
                <a:spcPct val="70000"/>
              </a:lnSpc>
              <a:spcBef>
                <a:spcPct val="0"/>
              </a:spcBef>
              <a:buFontTx/>
              <a:buNone/>
            </a:pPr>
            <a:endParaRPr lang="en-US" sz="3200" dirty="0">
              <a:solidFill>
                <a:srgbClr val="008080"/>
              </a:solidFill>
            </a:endParaRPr>
          </a:p>
        </p:txBody>
      </p:sp>
      <p:sp>
        <p:nvSpPr>
          <p:cNvPr id="1272836" name="Text Box 4"/>
          <p:cNvSpPr txBox="1">
            <a:spLocks noChangeArrowheads="1"/>
          </p:cNvSpPr>
          <p:nvPr/>
        </p:nvSpPr>
        <p:spPr bwMode="auto">
          <a:xfrm>
            <a:off x="0" y="3333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sz="4400">
                <a:effectLst>
                  <a:outerShdw blurRad="38100" dist="38100" dir="2700000" algn="tl">
                    <a:srgbClr val="C0C0C0"/>
                  </a:outerShdw>
                </a:effectLst>
              </a:rPr>
              <a:t>Interaction (effect modification)</a:t>
            </a:r>
          </a:p>
        </p:txBody>
      </p:sp>
      <p:graphicFrame>
        <p:nvGraphicFramePr>
          <p:cNvPr id="1272837" name="Group 5"/>
          <p:cNvGraphicFramePr>
            <a:graphicFrameLocks noGrp="1"/>
          </p:cNvGraphicFramePr>
          <p:nvPr/>
        </p:nvGraphicFramePr>
        <p:xfrm>
          <a:off x="1547813" y="3878263"/>
          <a:ext cx="6119812" cy="2392364"/>
        </p:xfrm>
        <a:graphic>
          <a:graphicData uri="http://schemas.openxmlformats.org/drawingml/2006/table">
            <a:tbl>
              <a:tblPr/>
              <a:tblGrid>
                <a:gridCol w="2008187"/>
                <a:gridCol w="2032000"/>
                <a:gridCol w="2079625"/>
              </a:tblGrid>
              <a:tr h="598488">
                <a:tc rowSpan="2">
                  <a:txBody>
                    <a:bodyPr/>
                    <a:lstStyle/>
                    <a:p>
                      <a:pPr marL="0" marR="0" lvl="0" indent="0" algn="ctr" defTabSz="914400" rtl="0" eaLnBrk="1" fontAlgn="base" latinLnBrk="0" hangingPunct="1">
                        <a:lnSpc>
                          <a:spcPct val="70000"/>
                        </a:lnSpc>
                        <a:spcBef>
                          <a:spcPct val="20000"/>
                        </a:spcBef>
                        <a:spcAft>
                          <a:spcPct val="0"/>
                        </a:spcAft>
                        <a:buClrTx/>
                        <a:buSzTx/>
                        <a:buFontTx/>
                        <a:buNone/>
                        <a:tabLst/>
                      </a:pPr>
                      <a:endParaRPr kumimoji="0" lang="nb-NO" sz="3200" b="0" i="0" u="none" strike="noStrike" cap="none" normalizeH="0" baseline="0" smtClean="0">
                        <a:ln>
                          <a:noFill/>
                        </a:ln>
                        <a:solidFill>
                          <a:schemeClr val="bg2"/>
                        </a:solidFill>
                        <a:effectLst/>
                        <a:latin typeface="Arial" charset="0"/>
                      </a:endParaRPr>
                    </a:p>
                    <a:p>
                      <a:pPr marL="0" marR="0" lvl="0" indent="0" algn="ctr" defTabSz="914400" rtl="0" eaLnBrk="1" fontAlgn="base" latinLnBrk="0" hangingPunct="1">
                        <a:lnSpc>
                          <a:spcPct val="5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Asbestos</a:t>
                      </a:r>
                    </a:p>
                    <a:p>
                      <a:pPr marL="0" marR="0" lvl="0" indent="0" algn="ctr" defTabSz="914400" rtl="0" eaLnBrk="1" fontAlgn="base" latinLnBrk="0" hangingPunct="1">
                        <a:lnSpc>
                          <a:spcPct val="5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exposure</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984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No</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Yes</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5.1</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rgbClr val="FF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61798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532"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72835"/>
                                        </p:tgtEl>
                                        <p:attrNameLst>
                                          <p:attrName>style.visibility</p:attrName>
                                        </p:attrNameLst>
                                      </p:cBhvr>
                                      <p:to>
                                        <p:strVal val="visible"/>
                                      </p:to>
                                    </p:set>
                                    <p:animEffect transition="in" filter="fade">
                                      <p:cBhvr>
                                        <p:cTn id="9" dur="3000"/>
                                        <p:tgtEl>
                                          <p:spTgt spid="1272835"/>
                                        </p:tgtEl>
                                      </p:cBhvr>
                                    </p:animEffect>
                                  </p:childTnLst>
                                </p:cTn>
                              </p:par>
                              <p:par>
                                <p:cTn id="10" presetID="10" presetClass="entr" presetSubtype="0" fill="hold" nodeType="withEffect">
                                  <p:stCondLst>
                                    <p:cond delay="2000"/>
                                  </p:stCondLst>
                                  <p:childTnLst>
                                    <p:set>
                                      <p:cBhvr>
                                        <p:cTn id="11" dur="1" fill="hold">
                                          <p:stCondLst>
                                            <p:cond delay="0"/>
                                          </p:stCondLst>
                                        </p:cTn>
                                        <p:tgtEl>
                                          <p:spTgt spid="1272837"/>
                                        </p:tgtEl>
                                        <p:attrNameLst>
                                          <p:attrName>style.visibility</p:attrName>
                                        </p:attrNameLst>
                                      </p:cBhvr>
                                      <p:to>
                                        <p:strVal val="visible"/>
                                      </p:to>
                                    </p:set>
                                    <p:animEffect transition="in" filter="fade">
                                      <p:cBhvr>
                                        <p:cTn id="12" dur="3000"/>
                                        <p:tgtEl>
                                          <p:spTgt spid="12728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127283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62" name="Rectangle 2"/>
          <p:cNvSpPr>
            <a:spLocks noGrp="1" noChangeArrowheads="1"/>
          </p:cNvSpPr>
          <p:nvPr>
            <p:ph type="title"/>
          </p:nvPr>
        </p:nvSpPr>
        <p:spPr>
          <a:xfrm>
            <a:off x="685800" y="44450"/>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Cause and Effect</a:t>
            </a:r>
          </a:p>
        </p:txBody>
      </p:sp>
      <p:pic>
        <p:nvPicPr>
          <p:cNvPr id="5123" name="Picture 3" descr="j0340308"/>
          <p:cNvPicPr>
            <a:picLocks noGrp="1" noChangeAspect="1" noChangeArrowheads="1"/>
          </p:cNvPicPr>
          <p:nvPr>
            <p:ph sz="half" idx="1"/>
          </p:nvPr>
        </p:nvPicPr>
        <p:blipFill>
          <a:blip r:embed="rId5" cstate="print"/>
          <a:srcRect/>
          <a:stretch>
            <a:fillRect/>
          </a:stretch>
        </p:blipFill>
        <p:spPr>
          <a:xfrm>
            <a:off x="2362200" y="1828800"/>
            <a:ext cx="1090613" cy="1849438"/>
          </a:xfrm>
          <a:noFill/>
        </p:spPr>
      </p:pic>
      <p:pic>
        <p:nvPicPr>
          <p:cNvPr id="1218564" name="Picture 4" descr="j0188341"/>
          <p:cNvPicPr>
            <a:picLocks noGrp="1" noChangeAspect="1" noChangeArrowheads="1" noCrop="1"/>
          </p:cNvPicPr>
          <p:nvPr>
            <p:ph sz="quarter" idx="2"/>
          </p:nvPr>
        </p:nvPicPr>
        <p:blipFill>
          <a:blip r:embed="rId6" cstate="print"/>
          <a:srcRect/>
          <a:stretch>
            <a:fillRect/>
          </a:stretch>
        </p:blipFill>
        <p:spPr>
          <a:xfrm>
            <a:off x="4724400" y="1676400"/>
            <a:ext cx="2286000" cy="2286000"/>
          </a:xfrm>
          <a:noFill/>
        </p:spPr>
      </p:pic>
      <p:pic>
        <p:nvPicPr>
          <p:cNvPr id="1218565" name="Picture 5" descr="j0354497"/>
          <p:cNvPicPr>
            <a:picLocks noGrp="1" noChangeAspect="1" noChangeArrowheads="1" noCrop="1"/>
          </p:cNvPicPr>
          <p:nvPr>
            <p:ph sz="quarter" idx="3"/>
          </p:nvPr>
        </p:nvPicPr>
        <p:blipFill>
          <a:blip r:embed="rId7" cstate="print"/>
          <a:srcRect/>
          <a:stretch>
            <a:fillRect/>
          </a:stretch>
        </p:blipFill>
        <p:spPr>
          <a:xfrm>
            <a:off x="3581400" y="4572000"/>
            <a:ext cx="2133600" cy="2058988"/>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2"/>
                                        </p:tgtEl>
                                      </p:cBhvr>
                                    </p:cmd>
                                  </p:childTnLst>
                                </p:cTn>
                              </p:par>
                              <p:par>
                                <p:cTn id="7" presetID="1" presetClass="entr" presetSubtype="0" fill="hold" nodeType="withEffect">
                                  <p:stCondLst>
                                    <p:cond delay="0"/>
                                  </p:stCondLst>
                                  <p:childTnLst>
                                    <p:set>
                                      <p:cBhvr>
                                        <p:cTn id="8" dur="1" fill="hold">
                                          <p:stCondLst>
                                            <p:cond delay="499"/>
                                          </p:stCondLst>
                                        </p:cTn>
                                        <p:tgtEl>
                                          <p:spTgt spid="1218564"/>
                                        </p:tgtEl>
                                        <p:attrNameLst>
                                          <p:attrName>style.visibility</p:attrName>
                                        </p:attrNameLst>
                                      </p:cBhvr>
                                      <p:to>
                                        <p:strVal val="visible"/>
                                      </p:to>
                                    </p:set>
                                  </p:childTnLst>
                                </p:cTn>
                              </p:par>
                              <p:par>
                                <p:cTn id="9" presetID="1" presetClass="entr" presetSubtype="0" fill="hold" nodeType="withEffect">
                                  <p:stCondLst>
                                    <p:cond delay="4000"/>
                                  </p:stCondLst>
                                  <p:childTnLst>
                                    <p:set>
                                      <p:cBhvr>
                                        <p:cTn id="10" dur="1" fill="hold">
                                          <p:stCondLst>
                                            <p:cond delay="499"/>
                                          </p:stCondLst>
                                        </p:cTn>
                                        <p:tgtEl>
                                          <p:spTgt spid="1218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Text Box 2"/>
          <p:cNvSpPr txBox="1">
            <a:spLocks noChangeArrowheads="1"/>
          </p:cNvSpPr>
          <p:nvPr/>
        </p:nvSpPr>
        <p:spPr bwMode="auto">
          <a:xfrm>
            <a:off x="625475" y="1412875"/>
            <a:ext cx="82677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sz="3200">
                <a:solidFill>
                  <a:schemeClr val="bg2"/>
                </a:solidFill>
              </a:rPr>
              <a:t>Ex.:</a:t>
            </a:r>
            <a:r>
              <a:rPr lang="en-US" sz="3200">
                <a:solidFill>
                  <a:schemeClr val="tx1"/>
                </a:solidFill>
              </a:rPr>
              <a:t> Exposure to asbestos modifies the </a:t>
            </a:r>
          </a:p>
          <a:p>
            <a:pPr>
              <a:spcBef>
                <a:spcPct val="0"/>
              </a:spcBef>
              <a:buFontTx/>
              <a:buNone/>
            </a:pPr>
            <a:r>
              <a:rPr lang="en-US" sz="3200">
                <a:solidFill>
                  <a:schemeClr val="tx1"/>
                </a:solidFill>
              </a:rPr>
              <a:t>	effect of smoking on risk of lung cancer.	</a:t>
            </a:r>
          </a:p>
        </p:txBody>
      </p:sp>
      <p:sp>
        <p:nvSpPr>
          <p:cNvPr id="1273859" name="Text Box 3"/>
          <p:cNvSpPr txBox="1">
            <a:spLocks noChangeArrowheads="1"/>
          </p:cNvSpPr>
          <p:nvPr/>
        </p:nvSpPr>
        <p:spPr bwMode="auto">
          <a:xfrm>
            <a:off x="972088" y="2852738"/>
            <a:ext cx="7242688"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3200" dirty="0">
                <a:solidFill>
                  <a:srgbClr val="008080"/>
                </a:solidFill>
              </a:rPr>
              <a:t>The </a:t>
            </a:r>
            <a:r>
              <a:rPr lang="en-US" sz="3200" dirty="0" smtClean="0">
                <a:solidFill>
                  <a:srgbClr val="008080"/>
                </a:solidFill>
              </a:rPr>
              <a:t>CI </a:t>
            </a:r>
            <a:r>
              <a:rPr lang="en-US" sz="3200" dirty="0">
                <a:solidFill>
                  <a:srgbClr val="008080"/>
                </a:solidFill>
              </a:rPr>
              <a:t>of lung cancer among smokers </a:t>
            </a:r>
          </a:p>
          <a:p>
            <a:pPr algn="ctr">
              <a:lnSpc>
                <a:spcPct val="70000"/>
              </a:lnSpc>
              <a:spcBef>
                <a:spcPct val="0"/>
              </a:spcBef>
              <a:buFontTx/>
              <a:buNone/>
            </a:pPr>
            <a:r>
              <a:rPr lang="en-US" sz="3200" dirty="0">
                <a:solidFill>
                  <a:srgbClr val="008080"/>
                </a:solidFill>
              </a:rPr>
              <a:t>according to asbestos exposure.</a:t>
            </a:r>
          </a:p>
          <a:p>
            <a:pPr algn="ctr">
              <a:lnSpc>
                <a:spcPct val="70000"/>
              </a:lnSpc>
              <a:spcBef>
                <a:spcPct val="0"/>
              </a:spcBef>
              <a:buFontTx/>
              <a:buNone/>
            </a:pPr>
            <a:endParaRPr lang="en-US" sz="3200" dirty="0">
              <a:solidFill>
                <a:srgbClr val="008080"/>
              </a:solidFill>
            </a:endParaRPr>
          </a:p>
        </p:txBody>
      </p:sp>
      <p:sp>
        <p:nvSpPr>
          <p:cNvPr id="1273860" name="Text Box 4"/>
          <p:cNvSpPr txBox="1">
            <a:spLocks noChangeArrowheads="1"/>
          </p:cNvSpPr>
          <p:nvPr/>
        </p:nvSpPr>
        <p:spPr bwMode="auto">
          <a:xfrm>
            <a:off x="0" y="3333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sz="4400">
                <a:effectLst>
                  <a:outerShdw blurRad="38100" dist="38100" dir="2700000" algn="tl">
                    <a:srgbClr val="C0C0C0"/>
                  </a:outerShdw>
                </a:effectLst>
              </a:rPr>
              <a:t>Interaction (effect modification)</a:t>
            </a:r>
          </a:p>
        </p:txBody>
      </p:sp>
      <p:graphicFrame>
        <p:nvGraphicFramePr>
          <p:cNvPr id="1273861" name="Group 5"/>
          <p:cNvGraphicFramePr>
            <a:graphicFrameLocks noGrp="1"/>
          </p:cNvGraphicFramePr>
          <p:nvPr/>
        </p:nvGraphicFramePr>
        <p:xfrm>
          <a:off x="1547813" y="3878263"/>
          <a:ext cx="6119812" cy="2392364"/>
        </p:xfrm>
        <a:graphic>
          <a:graphicData uri="http://schemas.openxmlformats.org/drawingml/2006/table">
            <a:tbl>
              <a:tblPr/>
              <a:tblGrid>
                <a:gridCol w="2008187"/>
                <a:gridCol w="2032000"/>
                <a:gridCol w="2079625"/>
              </a:tblGrid>
              <a:tr h="598488">
                <a:tc rowSpan="2">
                  <a:txBody>
                    <a:bodyPr/>
                    <a:lstStyle/>
                    <a:p>
                      <a:pPr marL="0" marR="0" lvl="0" indent="0" algn="ctr" defTabSz="914400" rtl="0" eaLnBrk="1" fontAlgn="base" latinLnBrk="0" hangingPunct="1">
                        <a:lnSpc>
                          <a:spcPct val="70000"/>
                        </a:lnSpc>
                        <a:spcBef>
                          <a:spcPct val="20000"/>
                        </a:spcBef>
                        <a:spcAft>
                          <a:spcPct val="0"/>
                        </a:spcAft>
                        <a:buClrTx/>
                        <a:buSzTx/>
                        <a:buFontTx/>
                        <a:buNone/>
                        <a:tabLst/>
                      </a:pPr>
                      <a:endParaRPr kumimoji="0" lang="nb-NO" sz="3200" b="0" i="0" u="none" strike="noStrike" cap="none" normalizeH="0" baseline="0" smtClean="0">
                        <a:ln>
                          <a:noFill/>
                        </a:ln>
                        <a:solidFill>
                          <a:schemeClr val="bg2"/>
                        </a:solidFill>
                        <a:effectLst/>
                        <a:latin typeface="Arial" charset="0"/>
                      </a:endParaRPr>
                    </a:p>
                    <a:p>
                      <a:pPr marL="0" marR="0" lvl="0" indent="0" algn="ctr" defTabSz="914400" rtl="0" eaLnBrk="1" fontAlgn="base" latinLnBrk="0" hangingPunct="1">
                        <a:lnSpc>
                          <a:spcPct val="50000"/>
                        </a:lnSpc>
                        <a:spcBef>
                          <a:spcPct val="20000"/>
                        </a:spcBef>
                        <a:spcAft>
                          <a:spcPct val="0"/>
                        </a:spcAft>
                        <a:buClrTx/>
                        <a:buSzTx/>
                        <a:buFontTx/>
                        <a:buNone/>
                        <a:tabLst/>
                      </a:pP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Smoking</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984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No</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Yes</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10.3</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rgbClr val="FF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3165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Text Box 2"/>
          <p:cNvSpPr txBox="1">
            <a:spLocks noChangeArrowheads="1"/>
          </p:cNvSpPr>
          <p:nvPr/>
        </p:nvSpPr>
        <p:spPr bwMode="auto">
          <a:xfrm>
            <a:off x="625475" y="1412875"/>
            <a:ext cx="82677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sz="3200">
                <a:solidFill>
                  <a:schemeClr val="bg2"/>
                </a:solidFill>
              </a:rPr>
              <a:t>Ex.:</a:t>
            </a:r>
            <a:r>
              <a:rPr lang="en-US" sz="3200">
                <a:solidFill>
                  <a:schemeClr val="tx1"/>
                </a:solidFill>
              </a:rPr>
              <a:t> Exposure to asbestos modifies the </a:t>
            </a:r>
          </a:p>
          <a:p>
            <a:pPr>
              <a:spcBef>
                <a:spcPct val="0"/>
              </a:spcBef>
              <a:buFontTx/>
              <a:buNone/>
            </a:pPr>
            <a:r>
              <a:rPr lang="en-US" sz="3200">
                <a:solidFill>
                  <a:schemeClr val="tx1"/>
                </a:solidFill>
              </a:rPr>
              <a:t>	effect of smoking on risk of lung cancer.	</a:t>
            </a:r>
          </a:p>
        </p:txBody>
      </p:sp>
      <p:sp>
        <p:nvSpPr>
          <p:cNvPr id="1274883" name="Text Box 3"/>
          <p:cNvSpPr txBox="1">
            <a:spLocks noChangeArrowheads="1"/>
          </p:cNvSpPr>
          <p:nvPr/>
        </p:nvSpPr>
        <p:spPr bwMode="auto">
          <a:xfrm>
            <a:off x="972088" y="2852738"/>
            <a:ext cx="7242688"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3200" dirty="0">
                <a:solidFill>
                  <a:srgbClr val="008080"/>
                </a:solidFill>
              </a:rPr>
              <a:t>The </a:t>
            </a:r>
            <a:r>
              <a:rPr lang="en-US" sz="3200" dirty="0" smtClean="0">
                <a:solidFill>
                  <a:srgbClr val="008080"/>
                </a:solidFill>
              </a:rPr>
              <a:t>CI </a:t>
            </a:r>
            <a:r>
              <a:rPr lang="en-US" sz="3200" dirty="0">
                <a:solidFill>
                  <a:srgbClr val="008080"/>
                </a:solidFill>
              </a:rPr>
              <a:t>of lung cancer among smokers </a:t>
            </a:r>
          </a:p>
          <a:p>
            <a:pPr algn="ctr">
              <a:lnSpc>
                <a:spcPct val="70000"/>
              </a:lnSpc>
              <a:spcBef>
                <a:spcPct val="0"/>
              </a:spcBef>
              <a:buFontTx/>
              <a:buNone/>
            </a:pPr>
            <a:r>
              <a:rPr lang="en-US" sz="3200" dirty="0">
                <a:solidFill>
                  <a:srgbClr val="008080"/>
                </a:solidFill>
              </a:rPr>
              <a:t>according to asbestos exposure.</a:t>
            </a:r>
          </a:p>
          <a:p>
            <a:pPr algn="ctr">
              <a:lnSpc>
                <a:spcPct val="70000"/>
              </a:lnSpc>
              <a:spcBef>
                <a:spcPct val="0"/>
              </a:spcBef>
              <a:buFontTx/>
              <a:buNone/>
            </a:pPr>
            <a:endParaRPr lang="en-US" sz="3200" dirty="0">
              <a:solidFill>
                <a:srgbClr val="008080"/>
              </a:solidFill>
            </a:endParaRPr>
          </a:p>
        </p:txBody>
      </p:sp>
      <p:sp>
        <p:nvSpPr>
          <p:cNvPr id="1274884" name="Text Box 4"/>
          <p:cNvSpPr txBox="1">
            <a:spLocks noChangeArrowheads="1"/>
          </p:cNvSpPr>
          <p:nvPr/>
        </p:nvSpPr>
        <p:spPr bwMode="auto">
          <a:xfrm>
            <a:off x="0" y="3333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sz="4400">
                <a:effectLst>
                  <a:outerShdw blurRad="38100" dist="38100" dir="2700000" algn="tl">
                    <a:srgbClr val="C0C0C0"/>
                  </a:outerShdw>
                </a:effectLst>
              </a:rPr>
              <a:t>Interaction (effect modification)</a:t>
            </a:r>
          </a:p>
        </p:txBody>
      </p:sp>
      <p:graphicFrame>
        <p:nvGraphicFramePr>
          <p:cNvPr id="1274885" name="Group 5"/>
          <p:cNvGraphicFramePr>
            <a:graphicFrameLocks noGrp="1"/>
          </p:cNvGraphicFramePr>
          <p:nvPr/>
        </p:nvGraphicFramePr>
        <p:xfrm>
          <a:off x="1547813" y="3878263"/>
          <a:ext cx="6119812" cy="2392364"/>
        </p:xfrm>
        <a:graphic>
          <a:graphicData uri="http://schemas.openxmlformats.org/drawingml/2006/table">
            <a:tbl>
              <a:tblPr/>
              <a:tblGrid>
                <a:gridCol w="2008187"/>
                <a:gridCol w="2032000"/>
                <a:gridCol w="2079625"/>
              </a:tblGrid>
              <a:tr h="598488">
                <a:tc rowSpan="2">
                  <a:txBody>
                    <a:bodyPr/>
                    <a:lstStyle/>
                    <a:p>
                      <a:pPr marL="0" marR="0" lvl="0" indent="0" algn="ctr" defTabSz="914400" rtl="0" eaLnBrk="1" fontAlgn="base" latinLnBrk="0" hangingPunct="1">
                        <a:lnSpc>
                          <a:spcPct val="70000"/>
                        </a:lnSpc>
                        <a:spcBef>
                          <a:spcPct val="20000"/>
                        </a:spcBef>
                        <a:spcAft>
                          <a:spcPct val="0"/>
                        </a:spcAft>
                        <a:buClrTx/>
                        <a:buSzTx/>
                        <a:buFontTx/>
                        <a:buNone/>
                        <a:tabLst/>
                      </a:pPr>
                      <a:endParaRPr kumimoji="0" lang="nb-NO" sz="3200" b="0" i="0" u="none" strike="noStrike" cap="none" normalizeH="0" baseline="0" smtClean="0">
                        <a:ln>
                          <a:noFill/>
                        </a:ln>
                        <a:solidFill>
                          <a:schemeClr val="bg2"/>
                        </a:solidFill>
                        <a:effectLst/>
                        <a:latin typeface="Arial" charset="0"/>
                      </a:endParaRPr>
                    </a:p>
                    <a:p>
                      <a:pPr marL="0" marR="0" lvl="0" indent="0" algn="ctr" defTabSz="914400" rtl="0" eaLnBrk="1" fontAlgn="base" latinLnBrk="0" hangingPunct="1">
                        <a:lnSpc>
                          <a:spcPct val="5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Asbestos</a:t>
                      </a:r>
                    </a:p>
                    <a:p>
                      <a:pPr marL="0" marR="0" lvl="0" indent="0" algn="ctr" defTabSz="914400" rtl="0" eaLnBrk="1" fontAlgn="base" latinLnBrk="0" hangingPunct="1">
                        <a:lnSpc>
                          <a:spcPct val="5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exposure</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Smoking</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984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No</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Yes</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No</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10.3</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Yes</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5.1</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FF33CC"/>
                          </a:solidFill>
                          <a:effectLst/>
                          <a:latin typeface="Arial" charset="0"/>
                        </a:rPr>
                        <a:t>83.0</a:t>
                      </a:r>
                      <a:endParaRPr kumimoji="0" lang="en-US" sz="3200" b="0" i="0" u="none" strike="noStrike" cap="none" normalizeH="0" baseline="0" smtClean="0">
                        <a:ln>
                          <a:noFill/>
                        </a:ln>
                        <a:solidFill>
                          <a:srgbClr val="FF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3784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Text Box 2"/>
          <p:cNvSpPr txBox="1">
            <a:spLocks noChangeArrowheads="1"/>
          </p:cNvSpPr>
          <p:nvPr/>
        </p:nvSpPr>
        <p:spPr bwMode="auto">
          <a:xfrm>
            <a:off x="3030538" y="412750"/>
            <a:ext cx="3355975"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4400">
                <a:effectLst>
                  <a:outerShdw blurRad="38100" dist="38100" dir="2700000" algn="tl">
                    <a:srgbClr val="C0C0C0"/>
                  </a:outerShdw>
                </a:effectLst>
              </a:rPr>
              <a:t>Confounding</a:t>
            </a:r>
          </a:p>
        </p:txBody>
      </p:sp>
      <p:sp>
        <p:nvSpPr>
          <p:cNvPr id="1249283" name="Text Box 3"/>
          <p:cNvSpPr txBox="1">
            <a:spLocks noChangeArrowheads="1"/>
          </p:cNvSpPr>
          <p:nvPr/>
        </p:nvSpPr>
        <p:spPr bwMode="auto">
          <a:xfrm>
            <a:off x="665163" y="1412875"/>
            <a:ext cx="765175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3200">
                <a:solidFill>
                  <a:schemeClr val="accent2"/>
                </a:solidFill>
              </a:rPr>
              <a:t>When there is confounding:</a:t>
            </a:r>
            <a:endParaRPr lang="en-US" sz="3200">
              <a:solidFill>
                <a:schemeClr val="tx1"/>
              </a:solidFill>
            </a:endParaRPr>
          </a:p>
        </p:txBody>
      </p:sp>
      <p:sp>
        <p:nvSpPr>
          <p:cNvPr id="1249284" name="Text Box 4"/>
          <p:cNvSpPr txBox="1">
            <a:spLocks noChangeArrowheads="1"/>
          </p:cNvSpPr>
          <p:nvPr/>
        </p:nvSpPr>
        <p:spPr bwMode="auto">
          <a:xfrm>
            <a:off x="684213" y="3311525"/>
            <a:ext cx="7753350" cy="290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endParaRPr lang="en-US" b="1">
              <a:solidFill>
                <a:schemeClr val="tx1"/>
              </a:solidFill>
            </a:endParaRPr>
          </a:p>
          <a:p>
            <a:pPr>
              <a:lnSpc>
                <a:spcPct val="70000"/>
              </a:lnSpc>
              <a:spcBef>
                <a:spcPct val="0"/>
              </a:spcBef>
              <a:buFontTx/>
              <a:buNone/>
            </a:pPr>
            <a:r>
              <a:rPr lang="en-US" b="1">
                <a:solidFill>
                  <a:schemeClr val="tx1"/>
                </a:solidFill>
              </a:rPr>
              <a:t>RR of CHD in smokers by levels of Body Mass Index</a:t>
            </a:r>
          </a:p>
          <a:p>
            <a:pPr>
              <a:lnSpc>
                <a:spcPct val="70000"/>
              </a:lnSpc>
              <a:spcBef>
                <a:spcPct val="0"/>
              </a:spcBef>
              <a:buFontTx/>
              <a:buNone/>
            </a:pPr>
            <a:endParaRPr lang="en-US" b="1">
              <a:solidFill>
                <a:schemeClr val="tx1"/>
              </a:solidFill>
            </a:endParaRPr>
          </a:p>
          <a:p>
            <a:pPr>
              <a:lnSpc>
                <a:spcPct val="70000"/>
              </a:lnSpc>
              <a:spcBef>
                <a:spcPct val="0"/>
              </a:spcBef>
              <a:buFontTx/>
              <a:buNone/>
            </a:pPr>
            <a:r>
              <a:rPr lang="en-US">
                <a:solidFill>
                  <a:srgbClr val="FF3399"/>
                </a:solidFill>
              </a:rPr>
              <a:t>		</a:t>
            </a:r>
            <a:r>
              <a:rPr lang="en-US">
                <a:solidFill>
                  <a:schemeClr val="bg2"/>
                </a:solidFill>
              </a:rPr>
              <a:t>BMI</a:t>
            </a:r>
            <a:r>
              <a:rPr lang="en-US">
                <a:solidFill>
                  <a:srgbClr val="FF3399"/>
                </a:solidFill>
              </a:rPr>
              <a:t>	  </a:t>
            </a:r>
            <a:r>
              <a:rPr lang="en-US">
                <a:solidFill>
                  <a:schemeClr val="accent2"/>
                </a:solidFill>
              </a:rPr>
              <a:t>RR smokers vs</a:t>
            </a:r>
            <a:r>
              <a:rPr lang="en-US">
                <a:solidFill>
                  <a:srgbClr val="FF3399"/>
                </a:solidFill>
              </a:rPr>
              <a:t> </a:t>
            </a:r>
          </a:p>
          <a:p>
            <a:pPr>
              <a:lnSpc>
                <a:spcPct val="70000"/>
              </a:lnSpc>
              <a:spcBef>
                <a:spcPct val="0"/>
              </a:spcBef>
              <a:buFontTx/>
              <a:buNone/>
            </a:pPr>
            <a:r>
              <a:rPr lang="en-US">
                <a:solidFill>
                  <a:srgbClr val="FF3399"/>
                </a:solidFill>
              </a:rPr>
              <a:t>		               </a:t>
            </a:r>
            <a:r>
              <a:rPr lang="en-US">
                <a:solidFill>
                  <a:schemeClr val="accent2"/>
                </a:solidFill>
              </a:rPr>
              <a:t>non-smokers</a:t>
            </a:r>
          </a:p>
          <a:p>
            <a:pPr>
              <a:lnSpc>
                <a:spcPct val="70000"/>
              </a:lnSpc>
              <a:spcBef>
                <a:spcPct val="0"/>
              </a:spcBef>
              <a:buFontTx/>
              <a:buNone/>
            </a:pPr>
            <a:endParaRPr lang="en-US">
              <a:solidFill>
                <a:srgbClr val="008080"/>
              </a:solidFill>
            </a:endParaRPr>
          </a:p>
          <a:p>
            <a:pPr>
              <a:lnSpc>
                <a:spcPct val="70000"/>
              </a:lnSpc>
              <a:spcBef>
                <a:spcPct val="0"/>
              </a:spcBef>
              <a:buFontTx/>
              <a:buNone/>
            </a:pPr>
            <a:r>
              <a:rPr lang="en-US" b="1">
                <a:solidFill>
                  <a:schemeClr val="tx1"/>
                </a:solidFill>
              </a:rPr>
              <a:t>		</a:t>
            </a:r>
            <a:r>
              <a:rPr lang="en-US" b="1">
                <a:solidFill>
                  <a:schemeClr val="bg2"/>
                </a:solidFill>
              </a:rPr>
              <a:t>Low</a:t>
            </a:r>
            <a:r>
              <a:rPr lang="en-US" b="1">
                <a:solidFill>
                  <a:schemeClr val="tx1"/>
                </a:solidFill>
              </a:rPr>
              <a:t>		2.1</a:t>
            </a:r>
          </a:p>
          <a:p>
            <a:pPr>
              <a:lnSpc>
                <a:spcPct val="70000"/>
              </a:lnSpc>
              <a:spcBef>
                <a:spcPct val="0"/>
              </a:spcBef>
              <a:buFontTx/>
              <a:buNone/>
            </a:pPr>
            <a:endParaRPr lang="en-US" b="1">
              <a:solidFill>
                <a:schemeClr val="tx1"/>
              </a:solidFill>
            </a:endParaRPr>
          </a:p>
          <a:p>
            <a:pPr>
              <a:lnSpc>
                <a:spcPct val="70000"/>
              </a:lnSpc>
              <a:spcBef>
                <a:spcPct val="0"/>
              </a:spcBef>
              <a:buFontTx/>
              <a:buNone/>
            </a:pPr>
            <a:r>
              <a:rPr lang="en-US" b="1">
                <a:solidFill>
                  <a:schemeClr val="tx1"/>
                </a:solidFill>
              </a:rPr>
              <a:t>		</a:t>
            </a:r>
            <a:r>
              <a:rPr lang="en-US" b="1">
                <a:solidFill>
                  <a:schemeClr val="bg2"/>
                </a:solidFill>
              </a:rPr>
              <a:t>Med</a:t>
            </a:r>
            <a:r>
              <a:rPr lang="en-US" b="1">
                <a:solidFill>
                  <a:schemeClr val="tx1"/>
                </a:solidFill>
              </a:rPr>
              <a:t>		2.1</a:t>
            </a:r>
          </a:p>
          <a:p>
            <a:pPr>
              <a:lnSpc>
                <a:spcPct val="70000"/>
              </a:lnSpc>
              <a:spcBef>
                <a:spcPct val="0"/>
              </a:spcBef>
              <a:buFontTx/>
              <a:buNone/>
            </a:pPr>
            <a:endParaRPr lang="en-US" b="1">
              <a:solidFill>
                <a:schemeClr val="tx1"/>
              </a:solidFill>
            </a:endParaRPr>
          </a:p>
          <a:p>
            <a:pPr>
              <a:lnSpc>
                <a:spcPct val="70000"/>
              </a:lnSpc>
              <a:spcBef>
                <a:spcPct val="0"/>
              </a:spcBef>
              <a:buFontTx/>
              <a:buNone/>
            </a:pPr>
            <a:r>
              <a:rPr lang="en-US" b="1">
                <a:solidFill>
                  <a:schemeClr val="tx1"/>
                </a:solidFill>
              </a:rPr>
              <a:t>		</a:t>
            </a:r>
            <a:r>
              <a:rPr lang="en-US" b="1">
                <a:solidFill>
                  <a:schemeClr val="bg2"/>
                </a:solidFill>
              </a:rPr>
              <a:t>High</a:t>
            </a:r>
            <a:r>
              <a:rPr lang="en-US" b="1">
                <a:solidFill>
                  <a:schemeClr val="tx1"/>
                </a:solidFill>
              </a:rPr>
              <a:t>		2.1</a:t>
            </a:r>
            <a:endParaRPr lang="en-US">
              <a:solidFill>
                <a:schemeClr val="tx1"/>
              </a:solidFill>
            </a:endParaRPr>
          </a:p>
        </p:txBody>
      </p:sp>
      <p:sp>
        <p:nvSpPr>
          <p:cNvPr id="1249285" name="Text Box 5"/>
          <p:cNvSpPr txBox="1">
            <a:spLocks noChangeArrowheads="1"/>
          </p:cNvSpPr>
          <p:nvPr/>
        </p:nvSpPr>
        <p:spPr bwMode="auto">
          <a:xfrm>
            <a:off x="665163" y="2024063"/>
            <a:ext cx="7362825"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3200">
                <a:solidFill>
                  <a:schemeClr val="tx1"/>
                </a:solidFill>
              </a:rPr>
              <a:t>Stratifying on the confounding variable </a:t>
            </a:r>
          </a:p>
          <a:p>
            <a:pPr>
              <a:lnSpc>
                <a:spcPct val="70000"/>
              </a:lnSpc>
              <a:spcBef>
                <a:spcPct val="0"/>
              </a:spcBef>
              <a:buFontTx/>
              <a:buNone/>
            </a:pPr>
            <a:r>
              <a:rPr lang="en-US" sz="3200">
                <a:solidFill>
                  <a:schemeClr val="tx1"/>
                </a:solidFill>
              </a:rPr>
              <a:t>results in the </a:t>
            </a:r>
            <a:r>
              <a:rPr lang="en-US" sz="3200" u="sng">
                <a:solidFill>
                  <a:schemeClr val="tx1"/>
                </a:solidFill>
              </a:rPr>
              <a:t>same magnitude of effect</a:t>
            </a:r>
            <a:r>
              <a:rPr lang="en-US" sz="3200">
                <a:solidFill>
                  <a:schemeClr val="tx1"/>
                </a:solidFill>
              </a:rPr>
              <a:t> </a:t>
            </a:r>
          </a:p>
          <a:p>
            <a:pPr>
              <a:lnSpc>
                <a:spcPct val="70000"/>
              </a:lnSpc>
              <a:spcBef>
                <a:spcPct val="0"/>
              </a:spcBef>
              <a:buFontTx/>
              <a:buNone/>
            </a:pPr>
            <a:r>
              <a:rPr lang="en-US" sz="3200">
                <a:solidFill>
                  <a:schemeClr val="tx1"/>
                </a:solidFill>
              </a:rPr>
              <a:t>in all the strata.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20915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501" fill="hold"/>
                                        <p:tgtEl>
                                          <p:spTgt spid="2"/>
                                        </p:tgtEl>
                                      </p:cBhvr>
                                    </p:cmd>
                                  </p:childTnLst>
                                </p:cTn>
                              </p:par>
                              <p:par>
                                <p:cTn id="7" presetID="10" presetClass="entr" presetSubtype="0" fill="hold" grpId="0" nodeType="withEffect">
                                  <p:stCondLst>
                                    <p:cond delay="5000"/>
                                  </p:stCondLst>
                                  <p:childTnLst>
                                    <p:set>
                                      <p:cBhvr>
                                        <p:cTn id="8" dur="1" fill="hold">
                                          <p:stCondLst>
                                            <p:cond delay="0"/>
                                          </p:stCondLst>
                                        </p:cTn>
                                        <p:tgtEl>
                                          <p:spTgt spid="1249284"/>
                                        </p:tgtEl>
                                        <p:attrNameLst>
                                          <p:attrName>style.visibility</p:attrName>
                                        </p:attrNameLst>
                                      </p:cBhvr>
                                      <p:to>
                                        <p:strVal val="visible"/>
                                      </p:to>
                                    </p:set>
                                    <p:animEffect transition="in" filter="fade">
                                      <p:cBhvr>
                                        <p:cTn id="9" dur="3000"/>
                                        <p:tgtEl>
                                          <p:spTgt spid="12492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124928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Text Box 2"/>
          <p:cNvSpPr txBox="1">
            <a:spLocks noChangeArrowheads="1"/>
          </p:cNvSpPr>
          <p:nvPr/>
        </p:nvSpPr>
        <p:spPr bwMode="auto">
          <a:xfrm>
            <a:off x="147638" y="306388"/>
            <a:ext cx="8816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sz="4000">
                <a:effectLst>
                  <a:outerShdw blurRad="38100" dist="38100" dir="2700000" algn="tl">
                    <a:srgbClr val="C0C0C0"/>
                  </a:outerShdw>
                </a:effectLst>
              </a:rPr>
              <a:t>Interaction (effect modification)</a:t>
            </a:r>
          </a:p>
        </p:txBody>
      </p:sp>
      <p:sp>
        <p:nvSpPr>
          <p:cNvPr id="1250307" name="Text Box 3"/>
          <p:cNvSpPr txBox="1">
            <a:spLocks noChangeArrowheads="1"/>
          </p:cNvSpPr>
          <p:nvPr/>
        </p:nvSpPr>
        <p:spPr bwMode="auto">
          <a:xfrm>
            <a:off x="584164" y="2963863"/>
            <a:ext cx="8018542"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3200" dirty="0">
                <a:solidFill>
                  <a:srgbClr val="008080"/>
                </a:solidFill>
              </a:rPr>
              <a:t>The </a:t>
            </a:r>
            <a:r>
              <a:rPr lang="en-US" sz="3200" dirty="0" smtClean="0">
                <a:solidFill>
                  <a:srgbClr val="008080"/>
                </a:solidFill>
              </a:rPr>
              <a:t>CI and RR </a:t>
            </a:r>
            <a:r>
              <a:rPr lang="en-US" sz="3200" dirty="0">
                <a:solidFill>
                  <a:srgbClr val="008080"/>
                </a:solidFill>
              </a:rPr>
              <a:t>of lung cancer among </a:t>
            </a:r>
            <a:endParaRPr lang="en-US" sz="3200" dirty="0" smtClean="0">
              <a:solidFill>
                <a:srgbClr val="008080"/>
              </a:solidFill>
            </a:endParaRPr>
          </a:p>
          <a:p>
            <a:pPr algn="ctr">
              <a:lnSpc>
                <a:spcPct val="70000"/>
              </a:lnSpc>
              <a:spcBef>
                <a:spcPct val="0"/>
              </a:spcBef>
              <a:buFontTx/>
              <a:buNone/>
            </a:pPr>
            <a:r>
              <a:rPr lang="en-US" sz="3200" dirty="0" smtClean="0">
                <a:solidFill>
                  <a:srgbClr val="008080"/>
                </a:solidFill>
              </a:rPr>
              <a:t>smokers according </a:t>
            </a:r>
            <a:r>
              <a:rPr lang="en-US" sz="3200" dirty="0">
                <a:solidFill>
                  <a:srgbClr val="008080"/>
                </a:solidFill>
              </a:rPr>
              <a:t>to asbestos exposure.</a:t>
            </a:r>
          </a:p>
        </p:txBody>
      </p:sp>
      <p:sp>
        <p:nvSpPr>
          <p:cNvPr id="1250310" name="Text Box 6"/>
          <p:cNvSpPr txBox="1">
            <a:spLocks noChangeArrowheads="1"/>
          </p:cNvSpPr>
          <p:nvPr/>
        </p:nvSpPr>
        <p:spPr bwMode="auto">
          <a:xfrm>
            <a:off x="550863" y="1720850"/>
            <a:ext cx="7981950"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sz="2800">
                <a:solidFill>
                  <a:schemeClr val="tx1"/>
                </a:solidFill>
              </a:rPr>
              <a:t>Stratifying on the other risk factor (effect modifier)</a:t>
            </a:r>
          </a:p>
          <a:p>
            <a:pPr>
              <a:lnSpc>
                <a:spcPct val="70000"/>
              </a:lnSpc>
              <a:spcBef>
                <a:spcPct val="0"/>
              </a:spcBef>
              <a:buFontTx/>
              <a:buNone/>
            </a:pPr>
            <a:r>
              <a:rPr lang="en-US" sz="2800">
                <a:solidFill>
                  <a:schemeClr val="tx1"/>
                </a:solidFill>
              </a:rPr>
              <a:t>results in different magnitude of effect in the </a:t>
            </a:r>
          </a:p>
          <a:p>
            <a:pPr>
              <a:lnSpc>
                <a:spcPct val="70000"/>
              </a:lnSpc>
              <a:spcBef>
                <a:spcPct val="0"/>
              </a:spcBef>
              <a:buFontTx/>
              <a:buNone/>
            </a:pPr>
            <a:r>
              <a:rPr lang="en-US" sz="2800">
                <a:solidFill>
                  <a:schemeClr val="tx1"/>
                </a:solidFill>
              </a:rPr>
              <a:t>different strata.</a:t>
            </a:r>
          </a:p>
        </p:txBody>
      </p:sp>
      <p:graphicFrame>
        <p:nvGraphicFramePr>
          <p:cNvPr id="1250379" name="Group 75"/>
          <p:cNvGraphicFramePr>
            <a:graphicFrameLocks noGrp="1"/>
          </p:cNvGraphicFramePr>
          <p:nvPr/>
        </p:nvGraphicFramePr>
        <p:xfrm>
          <a:off x="1116013" y="4003675"/>
          <a:ext cx="7200900" cy="2522348"/>
        </p:xfrm>
        <a:graphic>
          <a:graphicData uri="http://schemas.openxmlformats.org/drawingml/2006/table">
            <a:tbl>
              <a:tblPr/>
              <a:tblGrid>
                <a:gridCol w="2016125"/>
                <a:gridCol w="2016125"/>
                <a:gridCol w="2016125"/>
                <a:gridCol w="1152525"/>
              </a:tblGrid>
              <a:tr h="630238">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b-NO" sz="3200" b="0" i="0" u="none" strike="noStrike" cap="none" normalizeH="0" baseline="0" smtClean="0">
                        <a:ln>
                          <a:noFill/>
                        </a:ln>
                        <a:solidFill>
                          <a:schemeClr val="bg2"/>
                        </a:solidFill>
                        <a:effectLst/>
                        <a:latin typeface="Arial" charset="0"/>
                      </a:endParaRPr>
                    </a:p>
                    <a:p>
                      <a:pPr marL="0" marR="0" lvl="0" indent="0" algn="l" defTabSz="914400" rtl="0" eaLnBrk="1" fontAlgn="base" latinLnBrk="0" hangingPunct="1">
                        <a:lnSpc>
                          <a:spcPct val="5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Asbestos</a:t>
                      </a:r>
                    </a:p>
                    <a:p>
                      <a:pPr marL="0" marR="0" lvl="0" indent="0" algn="l" defTabSz="914400" rtl="0" eaLnBrk="1" fontAlgn="base" latinLnBrk="0" hangingPunct="1">
                        <a:lnSpc>
                          <a:spcPct val="5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exposure</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Smoking</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008080"/>
                          </a:solidFill>
                          <a:effectLst/>
                          <a:latin typeface="Arial" charset="0"/>
                        </a:rPr>
                        <a:t>RR</a:t>
                      </a:r>
                      <a:endParaRPr kumimoji="0" lang="en-US" sz="3200" b="0" i="0"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23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No</a:t>
                      </a: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9900CC"/>
                          </a:solidFill>
                          <a:effectLst/>
                          <a:latin typeface="Arial" charset="0"/>
                        </a:rPr>
                        <a:t>Yes</a:t>
                      </a:r>
                      <a:endParaRPr kumimoji="0" lang="en-US" sz="3200" b="0"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No</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10.3</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008080"/>
                          </a:solidFill>
                          <a:effectLst/>
                          <a:latin typeface="Arial" charset="0"/>
                        </a:rPr>
                        <a:t>10.3</a:t>
                      </a:r>
                      <a:endParaRPr kumimoji="0" lang="en-US" sz="3200" b="0" i="0"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bg2"/>
                          </a:solidFill>
                          <a:effectLst/>
                          <a:latin typeface="Arial" charset="0"/>
                        </a:rPr>
                        <a:t>Yes</a:t>
                      </a:r>
                      <a:endParaRPr kumimoji="0" lang="en-US" sz="32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5.1</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rgbClr val="FF33CC"/>
                          </a:solidFill>
                          <a:effectLst/>
                          <a:latin typeface="Arial" charset="0"/>
                        </a:rPr>
                        <a:t>83.0</a:t>
                      </a:r>
                      <a:endParaRPr kumimoji="0" lang="en-US" sz="3200" b="0" i="0" u="none" strike="noStrike" cap="none" normalizeH="0" baseline="0" smtClean="0">
                        <a:ln>
                          <a:noFill/>
                        </a:ln>
                        <a:solidFill>
                          <a:srgbClr val="FF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3200" b="1" i="1" u="none" strike="noStrike" cap="none" normalizeH="0" baseline="0" smtClean="0">
                          <a:ln>
                            <a:noFill/>
                          </a:ln>
                          <a:solidFill>
                            <a:srgbClr val="008080"/>
                          </a:solidFill>
                          <a:effectLst/>
                          <a:latin typeface="Arial" charset="0"/>
                        </a:rPr>
                        <a:t>16.7</a:t>
                      </a:r>
                      <a:endParaRPr kumimoji="0" lang="en-US" sz="3200" b="1" i="1" u="none" strike="noStrike" cap="none" normalizeH="0" baseline="0" smtClean="0">
                        <a:ln>
                          <a:noFill/>
                        </a:ln>
                        <a:solidFill>
                          <a:srgbClr val="00808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50380" name="Text Box 76"/>
          <p:cNvSpPr txBox="1">
            <a:spLocks noChangeArrowheads="1"/>
          </p:cNvSpPr>
          <p:nvPr/>
        </p:nvSpPr>
        <p:spPr bwMode="auto">
          <a:xfrm>
            <a:off x="593725" y="1196975"/>
            <a:ext cx="772318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3200">
                <a:solidFill>
                  <a:schemeClr val="accent2"/>
                </a:solidFill>
              </a:rPr>
              <a:t>When there is interaction:</a:t>
            </a:r>
            <a:endParaRPr lang="en-US" sz="32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141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idx="4294967295"/>
          </p:nvPr>
        </p:nvSpPr>
        <p:spPr>
          <a:xfrm>
            <a:off x="323850" y="795338"/>
            <a:ext cx="8766175" cy="688975"/>
          </a:xfrm>
          <a:noFill/>
        </p:spPr>
        <p:txBody>
          <a:bodyPr>
            <a:spAutoFit/>
          </a:bodyPr>
          <a:lstStyle/>
          <a:p>
            <a:pPr algn="l">
              <a:lnSpc>
                <a:spcPct val="70000"/>
              </a:lnSpc>
            </a:pPr>
            <a:r>
              <a:rPr lang="en-US" sz="2800"/>
              <a:t>RR of developing cancer of the esophagus in relation to smoking and drinking habits.</a:t>
            </a:r>
          </a:p>
        </p:txBody>
      </p:sp>
      <p:grpSp>
        <p:nvGrpSpPr>
          <p:cNvPr id="1251331" name="Group 3"/>
          <p:cNvGrpSpPr>
            <a:grpSpLocks/>
          </p:cNvGrpSpPr>
          <p:nvPr/>
        </p:nvGrpSpPr>
        <p:grpSpPr bwMode="auto">
          <a:xfrm>
            <a:off x="762000" y="1382713"/>
            <a:ext cx="7783513" cy="5449887"/>
            <a:chOff x="480" y="871"/>
            <a:chExt cx="4903" cy="3433"/>
          </a:xfrm>
        </p:grpSpPr>
        <p:graphicFrame>
          <p:nvGraphicFramePr>
            <p:cNvPr id="1251332" name="Object 4"/>
            <p:cNvGraphicFramePr>
              <a:graphicFrameLocks noChangeAspect="1"/>
            </p:cNvGraphicFramePr>
            <p:nvPr/>
          </p:nvGraphicFramePr>
          <p:xfrm>
            <a:off x="480" y="871"/>
            <a:ext cx="4903" cy="3433"/>
          </p:xfrm>
          <a:graphic>
            <a:graphicData uri="http://schemas.openxmlformats.org/presentationml/2006/ole">
              <mc:AlternateContent xmlns:mc="http://schemas.openxmlformats.org/markup-compatibility/2006">
                <mc:Choice xmlns:v="urn:schemas-microsoft-com:vml" Requires="v">
                  <p:oleObj spid="_x0000_s2187" name="Chart" r:id="rId6" imgW="7591546" imgH="5314950" progId="MSGraph.Chart.8">
                    <p:embed followColorScheme="full"/>
                  </p:oleObj>
                </mc:Choice>
                <mc:Fallback>
                  <p:oleObj name="Chart" r:id="rId6" imgW="7591546" imgH="5314950" progId="MSGraph.Chart.8">
                    <p:embed followColorScheme="full"/>
                    <p:pic>
                      <p:nvPicPr>
                        <p:cNvPr id="0" name=""/>
                        <p:cNvPicPr>
                          <a:picLocks noChangeAspect="1" noChangeArrowheads="1"/>
                        </p:cNvPicPr>
                        <p:nvPr/>
                      </p:nvPicPr>
                      <p:blipFill>
                        <a:blip r:embed="rId7"/>
                        <a:srcRect/>
                        <a:stretch>
                          <a:fillRect/>
                        </a:stretch>
                      </p:blipFill>
                      <p:spPr bwMode="auto">
                        <a:xfrm>
                          <a:off x="480" y="871"/>
                          <a:ext cx="4903" cy="3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51333" name="Text Box 5"/>
            <p:cNvSpPr txBox="1">
              <a:spLocks noChangeArrowheads="1"/>
            </p:cNvSpPr>
            <p:nvPr/>
          </p:nvSpPr>
          <p:spPr bwMode="auto">
            <a:xfrm>
              <a:off x="4348" y="1920"/>
              <a:ext cx="747"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a:solidFill>
                    <a:schemeClr val="tx1"/>
                  </a:solidFill>
                </a:rPr>
                <a:t>Alcohol</a:t>
              </a:r>
            </a:p>
          </p:txBody>
        </p:sp>
      </p:grpSp>
      <p:sp>
        <p:nvSpPr>
          <p:cNvPr id="1251334" name="Text Box 6"/>
          <p:cNvSpPr txBox="1">
            <a:spLocks noChangeArrowheads="1"/>
          </p:cNvSpPr>
          <p:nvPr/>
        </p:nvSpPr>
        <p:spPr bwMode="auto">
          <a:xfrm>
            <a:off x="374650" y="1785938"/>
            <a:ext cx="62547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b="1">
                <a:solidFill>
                  <a:schemeClr val="tx1"/>
                </a:solidFill>
              </a:rPr>
              <a:t>RR</a:t>
            </a:r>
          </a:p>
        </p:txBody>
      </p:sp>
      <p:sp>
        <p:nvSpPr>
          <p:cNvPr id="1251335" name="Rectangle 7"/>
          <p:cNvSpPr>
            <a:spLocks noChangeArrowheads="1"/>
          </p:cNvSpPr>
          <p:nvPr/>
        </p:nvSpPr>
        <p:spPr bwMode="auto">
          <a:xfrm>
            <a:off x="323850" y="-90488"/>
            <a:ext cx="8370888"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lnSpc>
                <a:spcPct val="70000"/>
              </a:lnSpc>
              <a:spcBef>
                <a:spcPct val="0"/>
              </a:spcBef>
              <a:buFontTx/>
              <a:buNone/>
            </a:pPr>
            <a:r>
              <a:rPr lang="en-US" sz="4400">
                <a:effectLst>
                  <a:outerShdw blurRad="38100" dist="38100" dir="2700000" algn="tl">
                    <a:srgbClr val="C0C0C0"/>
                  </a:outerShdw>
                </a:effectLst>
              </a:rPr>
              <a:t>Interaction</a:t>
            </a:r>
            <a:endParaRPr lang="en-US" sz="4400">
              <a:solidFill>
                <a:schemeClr val="tx2"/>
              </a:solidFill>
              <a:effectLst>
                <a:outerShdw blurRad="38100" dist="38100" dir="2700000" algn="tl">
                  <a:srgbClr val="C0C0C0"/>
                </a:outerShdw>
              </a:effectLst>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7634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Text Box 2"/>
          <p:cNvSpPr txBox="1">
            <a:spLocks noChangeArrowheads="1"/>
          </p:cNvSpPr>
          <p:nvPr/>
        </p:nvSpPr>
        <p:spPr bwMode="auto">
          <a:xfrm>
            <a:off x="477838" y="1658938"/>
            <a:ext cx="8415337"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When 2 or more </a:t>
            </a:r>
            <a:r>
              <a:rPr lang="en-US" sz="3200">
                <a:solidFill>
                  <a:srgbClr val="FF33CC"/>
                </a:solidFill>
              </a:rPr>
              <a:t>causal factors</a:t>
            </a:r>
            <a:r>
              <a:rPr lang="en-US" sz="3200">
                <a:solidFill>
                  <a:schemeClr val="tx1"/>
                </a:solidFill>
              </a:rPr>
              <a:t> are present in</a:t>
            </a:r>
          </a:p>
          <a:p>
            <a:pPr>
              <a:spcBef>
                <a:spcPct val="0"/>
              </a:spcBef>
              <a:buFontTx/>
              <a:buNone/>
            </a:pPr>
            <a:r>
              <a:rPr lang="en-US" sz="3200">
                <a:solidFill>
                  <a:schemeClr val="tx1"/>
                </a:solidFill>
              </a:rPr>
              <a:t>the same individual, their effects on the risk of</a:t>
            </a:r>
          </a:p>
          <a:p>
            <a:pPr>
              <a:spcBef>
                <a:spcPct val="0"/>
              </a:spcBef>
              <a:buFontTx/>
              <a:buNone/>
            </a:pPr>
            <a:r>
              <a:rPr lang="en-US" sz="3200">
                <a:solidFill>
                  <a:schemeClr val="tx1"/>
                </a:solidFill>
              </a:rPr>
              <a:t>developing a given disease can be either:</a:t>
            </a:r>
          </a:p>
        </p:txBody>
      </p:sp>
      <p:sp>
        <p:nvSpPr>
          <p:cNvPr id="1252355" name="Text Box 3"/>
          <p:cNvSpPr txBox="1">
            <a:spLocks noChangeArrowheads="1"/>
          </p:cNvSpPr>
          <p:nvPr/>
        </p:nvSpPr>
        <p:spPr bwMode="auto">
          <a:xfrm>
            <a:off x="1801813" y="3425825"/>
            <a:ext cx="2841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 </a:t>
            </a:r>
            <a:r>
              <a:rPr lang="en-US" sz="3200" b="1">
                <a:solidFill>
                  <a:srgbClr val="9900CC"/>
                </a:solidFill>
              </a:rPr>
              <a:t>Independent</a:t>
            </a:r>
          </a:p>
        </p:txBody>
      </p:sp>
      <p:sp>
        <p:nvSpPr>
          <p:cNvPr id="1252356" name="Text Box 4"/>
          <p:cNvSpPr txBox="1">
            <a:spLocks noChangeArrowheads="1"/>
          </p:cNvSpPr>
          <p:nvPr/>
        </p:nvSpPr>
        <p:spPr bwMode="auto">
          <a:xfrm>
            <a:off x="1800225" y="4365625"/>
            <a:ext cx="2527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 </a:t>
            </a:r>
            <a:r>
              <a:rPr lang="en-US" sz="3200" b="1">
                <a:solidFill>
                  <a:srgbClr val="9900CC"/>
                </a:solidFill>
              </a:rPr>
              <a:t>Dependent</a:t>
            </a:r>
            <a:endParaRPr lang="en-US" sz="3200" b="1">
              <a:solidFill>
                <a:schemeClr val="tx1"/>
              </a:solidFill>
            </a:endParaRPr>
          </a:p>
        </p:txBody>
      </p:sp>
      <p:sp>
        <p:nvSpPr>
          <p:cNvPr id="1252357" name="Text Box 5"/>
          <p:cNvSpPr txBox="1">
            <a:spLocks noChangeArrowheads="1"/>
          </p:cNvSpPr>
          <p:nvPr/>
        </p:nvSpPr>
        <p:spPr bwMode="auto">
          <a:xfrm>
            <a:off x="2879725" y="4076700"/>
            <a:ext cx="5397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2800" b="1">
                <a:solidFill>
                  <a:srgbClr val="008080"/>
                </a:solidFill>
              </a:rPr>
              <a:t>or</a:t>
            </a:r>
          </a:p>
        </p:txBody>
      </p:sp>
      <p:sp>
        <p:nvSpPr>
          <p:cNvPr id="1252358" name="Text Box 6"/>
          <p:cNvSpPr txBox="1">
            <a:spLocks noChangeArrowheads="1"/>
          </p:cNvSpPr>
          <p:nvPr/>
        </p:nvSpPr>
        <p:spPr bwMode="auto">
          <a:xfrm>
            <a:off x="458788" y="5300663"/>
            <a:ext cx="807402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sz="3200">
                <a:solidFill>
                  <a:schemeClr val="tx1"/>
                </a:solidFill>
              </a:rPr>
              <a:t>on the level (or presence) of the other factor</a:t>
            </a:r>
            <a:endParaRPr lang="en-US">
              <a:solidFill>
                <a:schemeClr val="tx1"/>
              </a:solidFill>
            </a:endParaRPr>
          </a:p>
        </p:txBody>
      </p:sp>
      <p:sp>
        <p:nvSpPr>
          <p:cNvPr id="1252359" name="Rectangle 7"/>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spcBef>
                <a:spcPct val="0"/>
              </a:spcBef>
              <a:buFontTx/>
              <a:buNone/>
            </a:pPr>
            <a:r>
              <a:rPr lang="en-US" sz="4400">
                <a:effectLst>
                  <a:outerShdw blurRad="38100" dist="38100" dir="2700000" algn="tl">
                    <a:srgbClr val="C0C0C0"/>
                  </a:outerShdw>
                </a:effectLst>
              </a:rPr>
              <a:t>Independence vs dependence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715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p:cNvSpPr>
            <a:spLocks noGrp="1" noChangeArrowheads="1"/>
          </p:cNvSpPr>
          <p:nvPr>
            <p:ph type="title" idx="4294967295"/>
          </p:nvPr>
        </p:nvSpPr>
        <p:spPr/>
        <p:txBody>
          <a:bodyPr/>
          <a:lstStyle/>
          <a:p>
            <a:r>
              <a:rPr lang="en-US">
                <a:solidFill>
                  <a:srgbClr val="990033"/>
                </a:solidFill>
              </a:rPr>
              <a:t>Independence</a:t>
            </a:r>
          </a:p>
        </p:txBody>
      </p:sp>
      <p:sp>
        <p:nvSpPr>
          <p:cNvPr id="1253379" name="Text Box 3"/>
          <p:cNvSpPr txBox="1">
            <a:spLocks noChangeArrowheads="1"/>
          </p:cNvSpPr>
          <p:nvPr/>
        </p:nvSpPr>
        <p:spPr bwMode="auto">
          <a:xfrm>
            <a:off x="409575" y="1557338"/>
            <a:ext cx="8483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When the effect on risk of disease of </a:t>
            </a:r>
            <a:r>
              <a:rPr lang="en-US" sz="3200">
                <a:solidFill>
                  <a:srgbClr val="3333CC"/>
                </a:solidFill>
              </a:rPr>
              <a:t>1 causal </a:t>
            </a:r>
          </a:p>
          <a:p>
            <a:pPr>
              <a:spcBef>
                <a:spcPct val="0"/>
              </a:spcBef>
              <a:buFontTx/>
              <a:buNone/>
            </a:pPr>
            <a:r>
              <a:rPr lang="en-US" sz="3200">
                <a:solidFill>
                  <a:srgbClr val="3333CC"/>
                </a:solidFill>
              </a:rPr>
              <a:t>factor</a:t>
            </a:r>
            <a:r>
              <a:rPr lang="en-US" sz="3200">
                <a:solidFill>
                  <a:srgbClr val="FF33CC"/>
                </a:solidFill>
              </a:rPr>
              <a:t> </a:t>
            </a:r>
            <a:r>
              <a:rPr lang="en-US" sz="3200">
                <a:solidFill>
                  <a:schemeClr val="tx1"/>
                </a:solidFill>
              </a:rPr>
              <a:t>can be estimated </a:t>
            </a:r>
            <a:r>
              <a:rPr lang="en-US" sz="3200">
                <a:solidFill>
                  <a:srgbClr val="3333CC"/>
                </a:solidFill>
              </a:rPr>
              <a:t>independent of or </a:t>
            </a:r>
          </a:p>
          <a:p>
            <a:pPr>
              <a:spcBef>
                <a:spcPct val="0"/>
              </a:spcBef>
              <a:buFontTx/>
              <a:buNone/>
            </a:pPr>
            <a:r>
              <a:rPr lang="en-US" sz="3200">
                <a:solidFill>
                  <a:srgbClr val="3333CC"/>
                </a:solidFill>
              </a:rPr>
              <a:t>without reference to</a:t>
            </a:r>
            <a:r>
              <a:rPr lang="en-US" sz="3200">
                <a:solidFill>
                  <a:schemeClr val="tx1"/>
                </a:solidFill>
              </a:rPr>
              <a:t> the presence or absence </a:t>
            </a:r>
          </a:p>
          <a:p>
            <a:pPr>
              <a:spcBef>
                <a:spcPct val="0"/>
              </a:spcBef>
              <a:buFontTx/>
              <a:buNone/>
            </a:pPr>
            <a:r>
              <a:rPr lang="en-US" sz="3200">
                <a:solidFill>
                  <a:schemeClr val="tx1"/>
                </a:solidFill>
              </a:rPr>
              <a:t>of </a:t>
            </a:r>
            <a:r>
              <a:rPr lang="en-US" sz="3200">
                <a:solidFill>
                  <a:srgbClr val="3333CC"/>
                </a:solidFill>
              </a:rPr>
              <a:t>other known causal factors. </a:t>
            </a:r>
          </a:p>
        </p:txBody>
      </p:sp>
      <p:sp>
        <p:nvSpPr>
          <p:cNvPr id="1253380" name="Text Box 4"/>
          <p:cNvSpPr txBox="1">
            <a:spLocks noChangeArrowheads="1"/>
          </p:cNvSpPr>
          <p:nvPr/>
        </p:nvSpPr>
        <p:spPr bwMode="auto">
          <a:xfrm>
            <a:off x="1315545" y="3838575"/>
            <a:ext cx="614302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sz="2800" dirty="0">
                <a:solidFill>
                  <a:schemeClr val="tx1"/>
                </a:solidFill>
              </a:rPr>
              <a:t>- </a:t>
            </a:r>
            <a:r>
              <a:rPr lang="en-US" sz="2800" dirty="0" smtClean="0">
                <a:solidFill>
                  <a:schemeClr val="tx1"/>
                </a:solidFill>
              </a:rPr>
              <a:t>Can be assessed </a:t>
            </a:r>
            <a:r>
              <a:rPr lang="en-US" sz="2800" dirty="0">
                <a:solidFill>
                  <a:schemeClr val="tx1"/>
                </a:solidFill>
              </a:rPr>
              <a:t>in relation to the </a:t>
            </a:r>
          </a:p>
          <a:p>
            <a:pPr algn="ctr">
              <a:spcBef>
                <a:spcPct val="0"/>
              </a:spcBef>
              <a:buFontTx/>
              <a:buNone/>
            </a:pPr>
            <a:r>
              <a:rPr lang="en-US" sz="2800" b="1" dirty="0">
                <a:solidFill>
                  <a:srgbClr val="008080"/>
                </a:solidFill>
              </a:rPr>
              <a:t>Additive model</a:t>
            </a:r>
          </a:p>
          <a:p>
            <a:pPr algn="ctr">
              <a:spcBef>
                <a:spcPct val="0"/>
              </a:spcBef>
              <a:buFontTx/>
              <a:buNone/>
            </a:pPr>
            <a:r>
              <a:rPr lang="en-US" sz="2800" dirty="0">
                <a:solidFill>
                  <a:srgbClr val="FF33CC"/>
                </a:solidFill>
              </a:rPr>
              <a:t> </a:t>
            </a:r>
            <a:r>
              <a:rPr lang="en-US" sz="2800" dirty="0">
                <a:solidFill>
                  <a:schemeClr val="tx1"/>
                </a:solidFill>
              </a:rPr>
              <a:t>using</a:t>
            </a:r>
            <a:r>
              <a:rPr lang="en-US" sz="2800" dirty="0">
                <a:solidFill>
                  <a:srgbClr val="FF33CC"/>
                </a:solidFill>
              </a:rPr>
              <a:t> </a:t>
            </a:r>
          </a:p>
          <a:p>
            <a:pPr algn="ctr">
              <a:spcBef>
                <a:spcPct val="0"/>
              </a:spcBef>
              <a:buFontTx/>
              <a:buNone/>
            </a:pPr>
            <a:r>
              <a:rPr lang="en-US" sz="2800" b="1" dirty="0">
                <a:solidFill>
                  <a:srgbClr val="008080"/>
                </a:solidFill>
              </a:rPr>
              <a:t>Incidence</a:t>
            </a:r>
          </a:p>
          <a:p>
            <a:pPr algn="ctr">
              <a:spcBef>
                <a:spcPct val="0"/>
              </a:spcBef>
              <a:buFontTx/>
              <a:buNone/>
            </a:pPr>
            <a:r>
              <a:rPr lang="en-US" sz="2800" dirty="0">
                <a:solidFill>
                  <a:srgbClr val="FF33CC"/>
                </a:solidFill>
              </a:rPr>
              <a:t> </a:t>
            </a:r>
            <a:r>
              <a:rPr lang="en-US" sz="2800" dirty="0">
                <a:solidFill>
                  <a:schemeClr val="tx1"/>
                </a:solidFill>
              </a:rPr>
              <a:t>as the measure of effect</a:t>
            </a:r>
            <a:endParaRPr lang="en-US" sz="2800" dirty="0">
              <a:solidFill>
                <a:srgbClr val="FF33CC"/>
              </a:solidFill>
            </a:endParaRPr>
          </a:p>
          <a:p>
            <a:pPr algn="ctr">
              <a:spcBef>
                <a:spcPct val="0"/>
              </a:spcBef>
              <a:buFontTx/>
              <a:buNone/>
            </a:pPr>
            <a:endParaRPr lang="en-US" sz="2800" dirty="0">
              <a:solidFill>
                <a:schemeClr val="tx1"/>
              </a:solidFill>
            </a:endParaRPr>
          </a:p>
        </p:txBody>
      </p:sp>
      <p:sp>
        <p:nvSpPr>
          <p:cNvPr id="1253381" name="Text Box 5"/>
          <p:cNvSpPr txBox="1">
            <a:spLocks noChangeArrowheads="1"/>
          </p:cNvSpPr>
          <p:nvPr/>
        </p:nvSpPr>
        <p:spPr bwMode="auto">
          <a:xfrm>
            <a:off x="1676400" y="5562600"/>
            <a:ext cx="1841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endParaRPr lang="en-US" sz="3400" b="1">
              <a:solidFill>
                <a:schemeClr val="tx1"/>
              </a:solidFill>
              <a:latin typeface="Times New Roman"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6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Additive Model</a:t>
            </a:r>
          </a:p>
        </p:txBody>
      </p:sp>
      <p:sp>
        <p:nvSpPr>
          <p:cNvPr id="1254403" name="Text Box 3"/>
          <p:cNvSpPr txBox="1">
            <a:spLocks noChangeArrowheads="1"/>
          </p:cNvSpPr>
          <p:nvPr/>
        </p:nvSpPr>
        <p:spPr bwMode="auto">
          <a:xfrm>
            <a:off x="730250" y="1768475"/>
            <a:ext cx="7513638"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The risk of disease with presence of two </a:t>
            </a:r>
          </a:p>
          <a:p>
            <a:pPr>
              <a:spcBef>
                <a:spcPct val="0"/>
              </a:spcBef>
              <a:buFontTx/>
              <a:buNone/>
            </a:pPr>
            <a:r>
              <a:rPr lang="en-US" sz="3200">
                <a:solidFill>
                  <a:schemeClr val="tx1"/>
                </a:solidFill>
              </a:rPr>
              <a:t> factors is the </a:t>
            </a:r>
            <a:r>
              <a:rPr lang="en-US" sz="3200">
                <a:solidFill>
                  <a:srgbClr val="FF33CC"/>
                </a:solidFill>
              </a:rPr>
              <a:t>sum of the </a:t>
            </a:r>
            <a:r>
              <a:rPr lang="en-US" sz="3200" b="1" u="sng">
                <a:solidFill>
                  <a:srgbClr val="FF33CC"/>
                </a:solidFill>
              </a:rPr>
              <a:t>excess risks</a:t>
            </a:r>
            <a:endParaRPr lang="en-US" sz="3200">
              <a:solidFill>
                <a:schemeClr val="tx1"/>
              </a:solidFill>
            </a:endParaRPr>
          </a:p>
          <a:p>
            <a:pPr>
              <a:spcBef>
                <a:spcPct val="0"/>
              </a:spcBef>
              <a:buFontTx/>
              <a:buNone/>
            </a:pPr>
            <a:r>
              <a:rPr lang="en-US" sz="3200">
                <a:solidFill>
                  <a:schemeClr val="tx1"/>
                </a:solidFill>
              </a:rPr>
              <a:t> associated with each of the factors.</a:t>
            </a:r>
          </a:p>
        </p:txBody>
      </p:sp>
      <p:sp>
        <p:nvSpPr>
          <p:cNvPr id="1254404" name="Text Box 4"/>
          <p:cNvSpPr txBox="1">
            <a:spLocks noChangeArrowheads="1"/>
          </p:cNvSpPr>
          <p:nvPr/>
        </p:nvSpPr>
        <p:spPr bwMode="auto">
          <a:xfrm>
            <a:off x="731838" y="3897313"/>
            <a:ext cx="7800975"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sz="3200">
                <a:solidFill>
                  <a:schemeClr val="tx1"/>
                </a:solidFill>
              </a:rPr>
              <a:t>The </a:t>
            </a:r>
            <a:r>
              <a:rPr lang="en-US" sz="3200" u="sng">
                <a:solidFill>
                  <a:schemeClr val="tx1"/>
                </a:solidFill>
              </a:rPr>
              <a:t>excess risk</a:t>
            </a:r>
            <a:r>
              <a:rPr lang="en-US" sz="3200">
                <a:solidFill>
                  <a:schemeClr val="tx1"/>
                </a:solidFill>
              </a:rPr>
              <a:t> associated with each of </a:t>
            </a:r>
          </a:p>
          <a:p>
            <a:pPr>
              <a:spcBef>
                <a:spcPct val="0"/>
              </a:spcBef>
              <a:buFontTx/>
              <a:buNone/>
            </a:pPr>
            <a:r>
              <a:rPr lang="en-US" sz="3200">
                <a:solidFill>
                  <a:schemeClr val="tx1"/>
                </a:solidFill>
              </a:rPr>
              <a:t> the factors, is the same in the presence  </a:t>
            </a:r>
          </a:p>
          <a:p>
            <a:pPr>
              <a:spcBef>
                <a:spcPct val="0"/>
              </a:spcBef>
              <a:buFontTx/>
              <a:buNone/>
            </a:pPr>
            <a:r>
              <a:rPr lang="en-US" sz="3200">
                <a:solidFill>
                  <a:schemeClr val="tx1"/>
                </a:solidFill>
              </a:rPr>
              <a:t> or absence of the other factor.</a:t>
            </a:r>
            <a:endParaRPr lang="en-US" sz="3200" b="1">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67883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par>
                                <p:cTn id="7" presetID="10" presetClass="entr" presetSubtype="0" fill="hold" grpId="0" nodeType="withEffect">
                                  <p:stCondLst>
                                    <p:cond delay="10000"/>
                                  </p:stCondLst>
                                  <p:childTnLst>
                                    <p:set>
                                      <p:cBhvr>
                                        <p:cTn id="8" dur="1" fill="hold">
                                          <p:stCondLst>
                                            <p:cond delay="0"/>
                                          </p:stCondLst>
                                        </p:cTn>
                                        <p:tgtEl>
                                          <p:spTgt spid="1254404"/>
                                        </p:tgtEl>
                                        <p:attrNameLst>
                                          <p:attrName>style.visibility</p:attrName>
                                        </p:attrNameLst>
                                      </p:cBhvr>
                                      <p:to>
                                        <p:strVal val="visible"/>
                                      </p:to>
                                    </p:set>
                                    <p:animEffect transition="in" filter="fade">
                                      <p:cBhvr>
                                        <p:cTn id="9" dur="3000"/>
                                        <p:tgtEl>
                                          <p:spTgt spid="12544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125440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Additive Model</a:t>
            </a:r>
          </a:p>
        </p:txBody>
      </p:sp>
      <p:sp>
        <p:nvSpPr>
          <p:cNvPr id="1278979" name="Text Box 3"/>
          <p:cNvSpPr txBox="1">
            <a:spLocks noChangeArrowheads="1"/>
          </p:cNvSpPr>
          <p:nvPr/>
        </p:nvSpPr>
        <p:spPr bwMode="auto">
          <a:xfrm>
            <a:off x="571500" y="1587500"/>
            <a:ext cx="83931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2800" b="1">
                <a:solidFill>
                  <a:srgbClr val="008080"/>
                </a:solidFill>
              </a:rPr>
              <a:t>Incidence (CI) of disease by exposure to factors 1 or 2 or both.</a:t>
            </a:r>
          </a:p>
        </p:txBody>
      </p:sp>
      <p:sp>
        <p:nvSpPr>
          <p:cNvPr id="1278980" name="Text Box 4"/>
          <p:cNvSpPr txBox="1">
            <a:spLocks noChangeArrowheads="1"/>
          </p:cNvSpPr>
          <p:nvPr/>
        </p:nvSpPr>
        <p:spPr bwMode="auto">
          <a:xfrm>
            <a:off x="2890838" y="3406775"/>
            <a:ext cx="18415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endParaRPr lang="en-US" b="1">
              <a:solidFill>
                <a:srgbClr val="FF3399"/>
              </a:solidFill>
              <a:latin typeface="Times New Roman" pitchFamily="18" charset="0"/>
            </a:endParaRPr>
          </a:p>
        </p:txBody>
      </p:sp>
      <p:graphicFrame>
        <p:nvGraphicFramePr>
          <p:cNvPr id="1278981" name="Group 5"/>
          <p:cNvGraphicFramePr>
            <a:graphicFrameLocks noGrp="1"/>
          </p:cNvGraphicFramePr>
          <p:nvPr/>
        </p:nvGraphicFramePr>
        <p:xfrm>
          <a:off x="755650" y="2846388"/>
          <a:ext cx="5764213" cy="2316480"/>
        </p:xfrm>
        <a:graphic>
          <a:graphicData uri="http://schemas.openxmlformats.org/drawingml/2006/table">
            <a:tbl>
              <a:tblPr/>
              <a:tblGrid>
                <a:gridCol w="2578100"/>
                <a:gridCol w="911225"/>
                <a:gridCol w="1133475"/>
                <a:gridCol w="1141413"/>
              </a:tblGrid>
              <a:tr h="574675">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Factor 1</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323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rowSpan="2">
                  <a:txBody>
                    <a:bodyPr/>
                    <a:lstStyle/>
                    <a:p>
                      <a:pPr marL="0" marR="0" lvl="0" indent="0" algn="l" defTabSz="914400" rtl="0" eaLnBrk="1" fontAlgn="base" latinLnBrk="0" hangingPunct="1">
                        <a:lnSpc>
                          <a:spcPct val="60000"/>
                        </a:lnSpc>
                        <a:spcBef>
                          <a:spcPct val="20000"/>
                        </a:spcBef>
                        <a:spcAft>
                          <a:spcPct val="0"/>
                        </a:spcAft>
                        <a:buClrTx/>
                        <a:buSzTx/>
                        <a:buFontTx/>
                        <a:buNone/>
                        <a:tabLst/>
                      </a:pPr>
                      <a:endParaRPr kumimoji="0" lang="nb-NO" sz="3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5</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79007" name="Text Box 31"/>
          <p:cNvSpPr txBox="1">
            <a:spLocks noChangeArrowheads="1"/>
          </p:cNvSpPr>
          <p:nvPr/>
        </p:nvSpPr>
        <p:spPr bwMode="auto">
          <a:xfrm>
            <a:off x="942975" y="5276850"/>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nb-NO">
                <a:solidFill>
                  <a:srgbClr val="008080"/>
                </a:solidFill>
              </a:rPr>
              <a:t>Factor 1: Excess risk =</a:t>
            </a:r>
            <a:endParaRPr lang="en-US">
              <a:solidFill>
                <a:srgbClr val="008080"/>
              </a:solidFill>
            </a:endParaRPr>
          </a:p>
        </p:txBody>
      </p:sp>
      <p:sp>
        <p:nvSpPr>
          <p:cNvPr id="1279008" name="Text Box 32"/>
          <p:cNvSpPr txBox="1">
            <a:spLocks noChangeArrowheads="1"/>
          </p:cNvSpPr>
          <p:nvPr/>
        </p:nvSpPr>
        <p:spPr bwMode="auto">
          <a:xfrm>
            <a:off x="4137025" y="5257800"/>
            <a:ext cx="1428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nb-NO">
                <a:solidFill>
                  <a:srgbClr val="008080"/>
                </a:solidFill>
              </a:rPr>
              <a:t>(5-1) = 4 </a:t>
            </a:r>
            <a:endParaRPr lang="en-US">
              <a:solidFill>
                <a:srgbClr val="008080"/>
              </a:solidFill>
            </a:endParaRPr>
          </a:p>
        </p:txBody>
      </p:sp>
      <p:sp>
        <p:nvSpPr>
          <p:cNvPr id="1279015" name="Oval 39"/>
          <p:cNvSpPr>
            <a:spLocks noChangeArrowheads="1"/>
          </p:cNvSpPr>
          <p:nvPr/>
        </p:nvSpPr>
        <p:spPr bwMode="auto">
          <a:xfrm>
            <a:off x="5695950" y="4608513"/>
            <a:ext cx="503238" cy="504825"/>
          </a:xfrm>
          <a:prstGeom prst="ellipse">
            <a:avLst/>
          </a:prstGeom>
          <a:noFill/>
          <a:ln w="28575" algn="ctr">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79018" name="Group 42"/>
          <p:cNvGrpSpPr>
            <a:grpSpLocks/>
          </p:cNvGrpSpPr>
          <p:nvPr/>
        </p:nvGrpSpPr>
        <p:grpSpPr bwMode="auto">
          <a:xfrm>
            <a:off x="5284788" y="6237288"/>
            <a:ext cx="3535362" cy="504825"/>
            <a:chOff x="3016" y="3929"/>
            <a:chExt cx="2227" cy="318"/>
          </a:xfrm>
        </p:grpSpPr>
        <p:sp>
          <p:nvSpPr>
            <p:cNvPr id="1279016" name="Oval 40"/>
            <p:cNvSpPr>
              <a:spLocks noChangeArrowheads="1"/>
            </p:cNvSpPr>
            <p:nvPr/>
          </p:nvSpPr>
          <p:spPr bwMode="auto">
            <a:xfrm>
              <a:off x="3016" y="3929"/>
              <a:ext cx="317" cy="318"/>
            </a:xfrm>
            <a:prstGeom prst="ellipse">
              <a:avLst/>
            </a:prstGeom>
            <a:noFill/>
            <a:ln w="28575" algn="ctr">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9017" name="Text Box 41"/>
            <p:cNvSpPr txBox="1">
              <a:spLocks noChangeArrowheads="1"/>
            </p:cNvSpPr>
            <p:nvPr/>
          </p:nvSpPr>
          <p:spPr bwMode="auto">
            <a:xfrm>
              <a:off x="3348" y="3959"/>
              <a:ext cx="18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solidFill>
                    <a:srgbClr val="FF33CC"/>
                  </a:solidFill>
                </a:rPr>
                <a:t>= Baseline Incidence</a:t>
              </a: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0603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Additive Model</a:t>
            </a:r>
          </a:p>
        </p:txBody>
      </p:sp>
      <p:sp>
        <p:nvSpPr>
          <p:cNvPr id="1277955" name="Text Box 3"/>
          <p:cNvSpPr txBox="1">
            <a:spLocks noChangeArrowheads="1"/>
          </p:cNvSpPr>
          <p:nvPr/>
        </p:nvSpPr>
        <p:spPr bwMode="auto">
          <a:xfrm>
            <a:off x="571500" y="1587500"/>
            <a:ext cx="83931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2800" b="1">
                <a:solidFill>
                  <a:srgbClr val="008080"/>
                </a:solidFill>
              </a:rPr>
              <a:t>Incidence (CI) of disease by exposure to factors 1 or 2 or both.</a:t>
            </a:r>
          </a:p>
        </p:txBody>
      </p:sp>
      <p:sp>
        <p:nvSpPr>
          <p:cNvPr id="1277956" name="Text Box 4"/>
          <p:cNvSpPr txBox="1">
            <a:spLocks noChangeArrowheads="1"/>
          </p:cNvSpPr>
          <p:nvPr/>
        </p:nvSpPr>
        <p:spPr bwMode="auto">
          <a:xfrm>
            <a:off x="2890838" y="3406775"/>
            <a:ext cx="18415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endParaRPr lang="en-US" b="1">
              <a:solidFill>
                <a:srgbClr val="FF3399"/>
              </a:solidFill>
              <a:latin typeface="Times New Roman" pitchFamily="18" charset="0"/>
            </a:endParaRPr>
          </a:p>
        </p:txBody>
      </p:sp>
      <p:graphicFrame>
        <p:nvGraphicFramePr>
          <p:cNvPr id="1277957" name="Group 5"/>
          <p:cNvGraphicFramePr>
            <a:graphicFrameLocks noGrp="1"/>
          </p:cNvGraphicFramePr>
          <p:nvPr/>
        </p:nvGraphicFramePr>
        <p:xfrm>
          <a:off x="755650" y="2846388"/>
          <a:ext cx="5764213" cy="2316480"/>
        </p:xfrm>
        <a:graphic>
          <a:graphicData uri="http://schemas.openxmlformats.org/drawingml/2006/table">
            <a:tbl>
              <a:tblPr/>
              <a:tblGrid>
                <a:gridCol w="2578100"/>
                <a:gridCol w="911225"/>
                <a:gridCol w="1133475"/>
                <a:gridCol w="1141413"/>
              </a:tblGrid>
              <a:tr h="574675">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323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rowSpan="2">
                  <a:txBody>
                    <a:bodyPr/>
                    <a:lstStyle/>
                    <a:p>
                      <a:pPr marL="0" marR="0" lvl="0" indent="0" algn="l" defTabSz="914400" rtl="0" eaLnBrk="1" fontAlgn="base" latinLnBrk="0" hangingPunct="1">
                        <a:lnSpc>
                          <a:spcPct val="60000"/>
                        </a:lnSpc>
                        <a:spcBef>
                          <a:spcPct val="20000"/>
                        </a:spcBef>
                        <a:spcAft>
                          <a:spcPct val="0"/>
                        </a:spcAft>
                        <a:buClrTx/>
                        <a:buSzTx/>
                        <a:buFontTx/>
                        <a:buNone/>
                        <a:tabLst/>
                      </a:pPr>
                      <a:endParaRPr kumimoji="0" lang="nb-NO" sz="3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6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Factor 2</a:t>
                      </a:r>
                      <a:endParaRPr kumimoji="0" lang="en-US" sz="3200" b="1" i="0" u="none" strike="noStrike" cap="none" normalizeH="0" baseline="0" smtClean="0">
                        <a:ln>
                          <a:noFill/>
                        </a:ln>
                        <a:solidFill>
                          <a:srgbClr val="9900C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277979" name="Group 27"/>
          <p:cNvGrpSpPr>
            <a:grpSpLocks/>
          </p:cNvGrpSpPr>
          <p:nvPr/>
        </p:nvGrpSpPr>
        <p:grpSpPr bwMode="auto">
          <a:xfrm>
            <a:off x="6732588" y="3341688"/>
            <a:ext cx="2087562" cy="1671637"/>
            <a:chOff x="4241" y="1797"/>
            <a:chExt cx="1315" cy="1053"/>
          </a:xfrm>
        </p:grpSpPr>
        <p:sp>
          <p:nvSpPr>
            <p:cNvPr id="1277980" name="Text Box 28"/>
            <p:cNvSpPr txBox="1">
              <a:spLocks noChangeArrowheads="1"/>
            </p:cNvSpPr>
            <p:nvPr/>
          </p:nvSpPr>
          <p:spPr bwMode="auto">
            <a:xfrm>
              <a:off x="4242" y="1797"/>
              <a:ext cx="131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nb-NO">
                  <a:solidFill>
                    <a:srgbClr val="008080"/>
                  </a:solidFill>
                </a:rPr>
                <a:t>Factor 2: Excess risk =</a:t>
              </a:r>
              <a:endParaRPr lang="en-US">
                <a:solidFill>
                  <a:srgbClr val="008080"/>
                </a:solidFill>
              </a:endParaRPr>
            </a:p>
          </p:txBody>
        </p:sp>
        <p:sp>
          <p:nvSpPr>
            <p:cNvPr id="1277981" name="Text Box 29"/>
            <p:cNvSpPr txBox="1">
              <a:spLocks noChangeArrowheads="1"/>
            </p:cNvSpPr>
            <p:nvPr/>
          </p:nvSpPr>
          <p:spPr bwMode="auto">
            <a:xfrm>
              <a:off x="4241" y="2298"/>
              <a:ext cx="9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nb-NO">
                  <a:solidFill>
                    <a:srgbClr val="008080"/>
                  </a:solidFill>
                </a:rPr>
                <a:t>(10-1) = 9</a:t>
              </a:r>
              <a:endParaRPr lang="en-US">
                <a:solidFill>
                  <a:srgbClr val="008080"/>
                </a:solidFill>
              </a:endParaRPr>
            </a:p>
          </p:txBody>
        </p:sp>
        <p:sp>
          <p:nvSpPr>
            <p:cNvPr id="1277982" name="Text Box 30"/>
            <p:cNvSpPr txBox="1">
              <a:spLocks noChangeArrowheads="1"/>
            </p:cNvSpPr>
            <p:nvPr/>
          </p:nvSpPr>
          <p:spPr bwMode="auto">
            <a:xfrm>
              <a:off x="4241" y="2562"/>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endParaRPr lang="en-US">
                <a:solidFill>
                  <a:srgbClr val="008080"/>
                </a:solidFill>
              </a:endParaRPr>
            </a:p>
          </p:txBody>
        </p:sp>
      </p:grpSp>
      <p:sp>
        <p:nvSpPr>
          <p:cNvPr id="1277991" name="Oval 39"/>
          <p:cNvSpPr>
            <a:spLocks noChangeArrowheads="1"/>
          </p:cNvSpPr>
          <p:nvPr/>
        </p:nvSpPr>
        <p:spPr bwMode="auto">
          <a:xfrm>
            <a:off x="5695950" y="4608513"/>
            <a:ext cx="503238" cy="504825"/>
          </a:xfrm>
          <a:prstGeom prst="ellipse">
            <a:avLst/>
          </a:prstGeom>
          <a:noFill/>
          <a:ln w="28575" algn="ctr">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77992" name="Group 40"/>
          <p:cNvGrpSpPr>
            <a:grpSpLocks/>
          </p:cNvGrpSpPr>
          <p:nvPr/>
        </p:nvGrpSpPr>
        <p:grpSpPr bwMode="auto">
          <a:xfrm>
            <a:off x="5284788" y="6237288"/>
            <a:ext cx="3535362" cy="504825"/>
            <a:chOff x="3016" y="3929"/>
            <a:chExt cx="2227" cy="318"/>
          </a:xfrm>
        </p:grpSpPr>
        <p:sp>
          <p:nvSpPr>
            <p:cNvPr id="1277993" name="Oval 41"/>
            <p:cNvSpPr>
              <a:spLocks noChangeArrowheads="1"/>
            </p:cNvSpPr>
            <p:nvPr/>
          </p:nvSpPr>
          <p:spPr bwMode="auto">
            <a:xfrm>
              <a:off x="3016" y="3929"/>
              <a:ext cx="317" cy="318"/>
            </a:xfrm>
            <a:prstGeom prst="ellipse">
              <a:avLst/>
            </a:prstGeom>
            <a:noFill/>
            <a:ln w="28575" algn="ctr">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7994" name="Text Box 42"/>
            <p:cNvSpPr txBox="1">
              <a:spLocks noChangeArrowheads="1"/>
            </p:cNvSpPr>
            <p:nvPr/>
          </p:nvSpPr>
          <p:spPr bwMode="auto">
            <a:xfrm>
              <a:off x="3348" y="3959"/>
              <a:ext cx="18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solidFill>
                    <a:srgbClr val="FF33CC"/>
                  </a:solidFill>
                </a:rPr>
                <a:t>= Baseline Incidence</a:t>
              </a: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888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9586" name="Rectangle 2"/>
          <p:cNvSpPr>
            <a:spLocks noGrp="1" noChangeArrowheads="1"/>
          </p:cNvSpPr>
          <p:nvPr>
            <p:ph type="title"/>
          </p:nvPr>
        </p:nvSpPr>
        <p:spPr>
          <a:xfrm>
            <a:off x="685800" y="44450"/>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Association or Cause</a:t>
            </a:r>
          </a:p>
        </p:txBody>
      </p:sp>
      <p:grpSp>
        <p:nvGrpSpPr>
          <p:cNvPr id="21" name="Group 20"/>
          <p:cNvGrpSpPr/>
          <p:nvPr/>
        </p:nvGrpSpPr>
        <p:grpSpPr>
          <a:xfrm>
            <a:off x="1219200" y="2438400"/>
            <a:ext cx="1905000" cy="609600"/>
            <a:chOff x="1219200" y="2438400"/>
            <a:chExt cx="1905000" cy="609600"/>
          </a:xfrm>
        </p:grpSpPr>
        <p:sp>
          <p:nvSpPr>
            <p:cNvPr id="6147" name="Rectangle 3"/>
            <p:cNvSpPr>
              <a:spLocks noChangeArrowheads="1"/>
            </p:cNvSpPr>
            <p:nvPr/>
          </p:nvSpPr>
          <p:spPr bwMode="auto">
            <a:xfrm>
              <a:off x="1219200" y="2438400"/>
              <a:ext cx="1905000" cy="609600"/>
            </a:xfrm>
            <a:prstGeom prst="rect">
              <a:avLst/>
            </a:prstGeom>
            <a:noFill/>
            <a:ln w="38100">
              <a:solidFill>
                <a:schemeClr val="tx1"/>
              </a:solidFill>
              <a:miter lim="800000"/>
              <a:headEnd/>
              <a:tailEnd/>
            </a:ln>
          </p:spPr>
          <p:txBody>
            <a:bodyPr wrap="none" anchor="ctr"/>
            <a:lstStyle/>
            <a:p>
              <a:endParaRPr lang="en-US" dirty="0"/>
            </a:p>
          </p:txBody>
        </p:sp>
        <p:sp>
          <p:nvSpPr>
            <p:cNvPr id="6149" name="Text Box 5"/>
            <p:cNvSpPr txBox="1">
              <a:spLocks noChangeArrowheads="1"/>
            </p:cNvSpPr>
            <p:nvPr/>
          </p:nvSpPr>
          <p:spPr bwMode="auto">
            <a:xfrm>
              <a:off x="1259632" y="2514600"/>
              <a:ext cx="1826141" cy="461665"/>
            </a:xfrm>
            <a:prstGeom prst="rect">
              <a:avLst/>
            </a:prstGeom>
            <a:noFill/>
            <a:ln w="9525">
              <a:noFill/>
              <a:miter lim="800000"/>
              <a:headEnd/>
              <a:tailEnd/>
            </a:ln>
          </p:spPr>
          <p:txBody>
            <a:bodyPr wrap="none">
              <a:spAutoFit/>
            </a:bodyPr>
            <a:lstStyle/>
            <a:p>
              <a:pPr>
                <a:spcBef>
                  <a:spcPct val="0"/>
                </a:spcBef>
                <a:buFontTx/>
                <a:buNone/>
              </a:pPr>
              <a:r>
                <a:rPr lang="en-US" dirty="0" smtClean="0">
                  <a:solidFill>
                    <a:schemeClr val="tx1"/>
                  </a:solidFill>
                </a:rPr>
                <a:t>Risk Factor </a:t>
              </a:r>
              <a:endParaRPr lang="en-US" dirty="0">
                <a:solidFill>
                  <a:schemeClr val="tx1"/>
                </a:solidFill>
              </a:endParaRPr>
            </a:p>
          </p:txBody>
        </p:sp>
      </p:grpSp>
      <p:grpSp>
        <p:nvGrpSpPr>
          <p:cNvPr id="22" name="Group 21"/>
          <p:cNvGrpSpPr/>
          <p:nvPr/>
        </p:nvGrpSpPr>
        <p:grpSpPr>
          <a:xfrm>
            <a:off x="5410200" y="2438400"/>
            <a:ext cx="1905000" cy="609600"/>
            <a:chOff x="5410200" y="2438400"/>
            <a:chExt cx="1905000" cy="609600"/>
          </a:xfrm>
        </p:grpSpPr>
        <p:sp>
          <p:nvSpPr>
            <p:cNvPr id="6148" name="Rectangle 4"/>
            <p:cNvSpPr>
              <a:spLocks noChangeArrowheads="1"/>
            </p:cNvSpPr>
            <p:nvPr/>
          </p:nvSpPr>
          <p:spPr bwMode="auto">
            <a:xfrm>
              <a:off x="5410200" y="2438400"/>
              <a:ext cx="1905000" cy="609600"/>
            </a:xfrm>
            <a:prstGeom prst="rect">
              <a:avLst/>
            </a:prstGeom>
            <a:noFill/>
            <a:ln w="38100">
              <a:solidFill>
                <a:schemeClr val="tx1"/>
              </a:solidFill>
              <a:miter lim="800000"/>
              <a:headEnd/>
              <a:tailEnd/>
            </a:ln>
          </p:spPr>
          <p:txBody>
            <a:bodyPr wrap="none" anchor="ctr"/>
            <a:lstStyle/>
            <a:p>
              <a:endParaRPr lang="en-US" dirty="0"/>
            </a:p>
          </p:txBody>
        </p:sp>
        <p:sp>
          <p:nvSpPr>
            <p:cNvPr id="6150" name="Text Box 6"/>
            <p:cNvSpPr txBox="1">
              <a:spLocks noChangeArrowheads="1"/>
            </p:cNvSpPr>
            <p:nvPr/>
          </p:nvSpPr>
          <p:spPr bwMode="auto">
            <a:xfrm>
              <a:off x="5660801" y="2514600"/>
              <a:ext cx="1287463" cy="457200"/>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Disease</a:t>
              </a:r>
            </a:p>
          </p:txBody>
        </p:sp>
      </p:grpSp>
      <p:sp>
        <p:nvSpPr>
          <p:cNvPr id="6151" name="AutoShape 7"/>
          <p:cNvSpPr>
            <a:spLocks noChangeArrowheads="1"/>
          </p:cNvSpPr>
          <p:nvPr/>
        </p:nvSpPr>
        <p:spPr bwMode="auto">
          <a:xfrm>
            <a:off x="3505200" y="2667000"/>
            <a:ext cx="1524000" cy="152400"/>
          </a:xfrm>
          <a:prstGeom prst="rightArrow">
            <a:avLst>
              <a:gd name="adj1" fmla="val 50000"/>
              <a:gd name="adj2" fmla="val 250000"/>
            </a:avLst>
          </a:prstGeom>
          <a:solidFill>
            <a:schemeClr val="accent1"/>
          </a:solidFill>
          <a:ln w="9525">
            <a:solidFill>
              <a:schemeClr val="tx1"/>
            </a:solidFill>
            <a:miter lim="800000"/>
            <a:headEnd/>
            <a:tailEnd/>
          </a:ln>
        </p:spPr>
        <p:txBody>
          <a:bodyPr wrap="none" anchor="ctr"/>
          <a:lstStyle/>
          <a:p>
            <a:endParaRPr lang="en-US" dirty="0"/>
          </a:p>
        </p:txBody>
      </p:sp>
      <p:sp>
        <p:nvSpPr>
          <p:cNvPr id="6152" name="Text Box 8"/>
          <p:cNvSpPr txBox="1">
            <a:spLocks noChangeArrowheads="1"/>
          </p:cNvSpPr>
          <p:nvPr/>
        </p:nvSpPr>
        <p:spPr bwMode="auto">
          <a:xfrm>
            <a:off x="3130550" y="2971800"/>
            <a:ext cx="2203450" cy="1373188"/>
          </a:xfrm>
          <a:prstGeom prst="rect">
            <a:avLst/>
          </a:prstGeom>
          <a:noFill/>
          <a:ln w="9525">
            <a:noFill/>
            <a:miter lim="800000"/>
            <a:headEnd/>
            <a:tailEnd/>
          </a:ln>
        </p:spPr>
        <p:txBody>
          <a:bodyPr wrap="none">
            <a:spAutoFit/>
          </a:bodyPr>
          <a:lstStyle/>
          <a:p>
            <a:pPr algn="ctr">
              <a:spcBef>
                <a:spcPct val="0"/>
              </a:spcBef>
              <a:buFontTx/>
              <a:buNone/>
            </a:pPr>
            <a:r>
              <a:rPr lang="en-US" sz="2800" b="1" dirty="0">
                <a:solidFill>
                  <a:schemeClr val="bg2"/>
                </a:solidFill>
              </a:rPr>
              <a:t>Association</a:t>
            </a:r>
          </a:p>
          <a:p>
            <a:pPr algn="ctr">
              <a:spcBef>
                <a:spcPct val="0"/>
              </a:spcBef>
              <a:buFontTx/>
              <a:buNone/>
            </a:pPr>
            <a:r>
              <a:rPr lang="en-US" sz="2800" b="1" dirty="0">
                <a:solidFill>
                  <a:schemeClr val="bg2"/>
                </a:solidFill>
              </a:rPr>
              <a:t>or </a:t>
            </a:r>
          </a:p>
          <a:p>
            <a:pPr algn="ctr">
              <a:spcBef>
                <a:spcPct val="0"/>
              </a:spcBef>
              <a:buFontTx/>
              <a:buNone/>
            </a:pPr>
            <a:r>
              <a:rPr lang="en-US" sz="2800" b="1" dirty="0">
                <a:solidFill>
                  <a:schemeClr val="bg2"/>
                </a:solidFill>
              </a:rPr>
              <a:t>Cause?</a:t>
            </a:r>
          </a:p>
        </p:txBody>
      </p:sp>
      <p:grpSp>
        <p:nvGrpSpPr>
          <p:cNvPr id="2" name="Group 19"/>
          <p:cNvGrpSpPr>
            <a:grpSpLocks/>
          </p:cNvGrpSpPr>
          <p:nvPr/>
        </p:nvGrpSpPr>
        <p:grpSpPr bwMode="auto">
          <a:xfrm>
            <a:off x="1219200" y="4637088"/>
            <a:ext cx="6138863" cy="620712"/>
            <a:chOff x="768" y="2921"/>
            <a:chExt cx="3867" cy="391"/>
          </a:xfrm>
        </p:grpSpPr>
        <p:sp>
          <p:nvSpPr>
            <p:cNvPr id="6160" name="Rectangle 9"/>
            <p:cNvSpPr>
              <a:spLocks noChangeArrowheads="1"/>
            </p:cNvSpPr>
            <p:nvPr/>
          </p:nvSpPr>
          <p:spPr bwMode="auto">
            <a:xfrm>
              <a:off x="768" y="2928"/>
              <a:ext cx="1200" cy="384"/>
            </a:xfrm>
            <a:prstGeom prst="rect">
              <a:avLst/>
            </a:prstGeom>
            <a:noFill/>
            <a:ln w="38100">
              <a:solidFill>
                <a:schemeClr val="tx1"/>
              </a:solidFill>
              <a:miter lim="800000"/>
              <a:headEnd/>
              <a:tailEnd/>
            </a:ln>
          </p:spPr>
          <p:txBody>
            <a:bodyPr wrap="none" anchor="ctr"/>
            <a:lstStyle/>
            <a:p>
              <a:endParaRPr lang="en-US" dirty="0"/>
            </a:p>
          </p:txBody>
        </p:sp>
        <p:sp>
          <p:nvSpPr>
            <p:cNvPr id="6161" name="Rectangle 11"/>
            <p:cNvSpPr>
              <a:spLocks noChangeArrowheads="1"/>
            </p:cNvSpPr>
            <p:nvPr/>
          </p:nvSpPr>
          <p:spPr bwMode="auto">
            <a:xfrm>
              <a:off x="3408" y="2928"/>
              <a:ext cx="1200" cy="384"/>
            </a:xfrm>
            <a:prstGeom prst="rect">
              <a:avLst/>
            </a:prstGeom>
            <a:noFill/>
            <a:ln w="38100">
              <a:solidFill>
                <a:schemeClr val="tx1"/>
              </a:solidFill>
              <a:miter lim="800000"/>
              <a:headEnd/>
              <a:tailEnd/>
            </a:ln>
          </p:spPr>
          <p:txBody>
            <a:bodyPr wrap="none" anchor="ctr"/>
            <a:lstStyle/>
            <a:p>
              <a:endParaRPr lang="en-US" dirty="0"/>
            </a:p>
          </p:txBody>
        </p:sp>
        <p:sp>
          <p:nvSpPr>
            <p:cNvPr id="6162" name="Text Box 15"/>
            <p:cNvSpPr txBox="1">
              <a:spLocks noChangeArrowheads="1"/>
            </p:cNvSpPr>
            <p:nvPr/>
          </p:nvSpPr>
          <p:spPr bwMode="auto">
            <a:xfrm>
              <a:off x="912" y="2976"/>
              <a:ext cx="917"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Smoking </a:t>
              </a:r>
            </a:p>
          </p:txBody>
        </p:sp>
        <p:sp>
          <p:nvSpPr>
            <p:cNvPr id="6163" name="Text Box 16"/>
            <p:cNvSpPr txBox="1">
              <a:spLocks noChangeArrowheads="1"/>
            </p:cNvSpPr>
            <p:nvPr/>
          </p:nvSpPr>
          <p:spPr bwMode="auto">
            <a:xfrm>
              <a:off x="3408" y="2976"/>
              <a:ext cx="1227"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Lung cancer </a:t>
              </a:r>
            </a:p>
          </p:txBody>
        </p:sp>
        <p:sp>
          <p:nvSpPr>
            <p:cNvPr id="6164" name="Text Box 17"/>
            <p:cNvSpPr txBox="1">
              <a:spLocks noChangeArrowheads="1"/>
            </p:cNvSpPr>
            <p:nvPr/>
          </p:nvSpPr>
          <p:spPr bwMode="auto">
            <a:xfrm>
              <a:off x="2534" y="2921"/>
              <a:ext cx="253" cy="327"/>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rPr>
                <a:t>?</a:t>
              </a:r>
            </a:p>
          </p:txBody>
        </p:sp>
      </p:grpSp>
      <p:grpSp>
        <p:nvGrpSpPr>
          <p:cNvPr id="3" name="Group 20"/>
          <p:cNvGrpSpPr>
            <a:grpSpLocks/>
          </p:cNvGrpSpPr>
          <p:nvPr/>
        </p:nvGrpSpPr>
        <p:grpSpPr bwMode="auto">
          <a:xfrm>
            <a:off x="1219200" y="5715000"/>
            <a:ext cx="6096000" cy="609600"/>
            <a:chOff x="768" y="3600"/>
            <a:chExt cx="3840" cy="384"/>
          </a:xfrm>
        </p:grpSpPr>
        <p:sp>
          <p:nvSpPr>
            <p:cNvPr id="6155" name="Rectangle 10"/>
            <p:cNvSpPr>
              <a:spLocks noChangeArrowheads="1"/>
            </p:cNvSpPr>
            <p:nvPr/>
          </p:nvSpPr>
          <p:spPr bwMode="auto">
            <a:xfrm>
              <a:off x="768" y="3600"/>
              <a:ext cx="1200" cy="384"/>
            </a:xfrm>
            <a:prstGeom prst="rect">
              <a:avLst/>
            </a:prstGeom>
            <a:noFill/>
            <a:ln w="38100">
              <a:solidFill>
                <a:schemeClr val="tx1"/>
              </a:solidFill>
              <a:miter lim="800000"/>
              <a:headEnd/>
              <a:tailEnd/>
            </a:ln>
          </p:spPr>
          <p:txBody>
            <a:bodyPr wrap="none" anchor="ctr"/>
            <a:lstStyle/>
            <a:p>
              <a:endParaRPr lang="en-US" dirty="0"/>
            </a:p>
          </p:txBody>
        </p:sp>
        <p:sp>
          <p:nvSpPr>
            <p:cNvPr id="6156" name="Rectangle 12"/>
            <p:cNvSpPr>
              <a:spLocks noChangeArrowheads="1"/>
            </p:cNvSpPr>
            <p:nvPr/>
          </p:nvSpPr>
          <p:spPr bwMode="auto">
            <a:xfrm>
              <a:off x="3408" y="3600"/>
              <a:ext cx="1200" cy="384"/>
            </a:xfrm>
            <a:prstGeom prst="rect">
              <a:avLst/>
            </a:prstGeom>
            <a:noFill/>
            <a:ln w="38100">
              <a:solidFill>
                <a:schemeClr val="tx1"/>
              </a:solidFill>
              <a:miter lim="800000"/>
              <a:headEnd/>
              <a:tailEnd/>
            </a:ln>
          </p:spPr>
          <p:txBody>
            <a:bodyPr wrap="none" anchor="ctr"/>
            <a:lstStyle/>
            <a:p>
              <a:endParaRPr lang="en-US" dirty="0"/>
            </a:p>
          </p:txBody>
        </p:sp>
        <p:sp>
          <p:nvSpPr>
            <p:cNvPr id="6157" name="Text Box 13"/>
            <p:cNvSpPr txBox="1">
              <a:spLocks noChangeArrowheads="1"/>
            </p:cNvSpPr>
            <p:nvPr/>
          </p:nvSpPr>
          <p:spPr bwMode="auto">
            <a:xfrm>
              <a:off x="780" y="3648"/>
              <a:ext cx="1140"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Wear a Hat </a:t>
              </a:r>
            </a:p>
          </p:txBody>
        </p:sp>
        <p:sp>
          <p:nvSpPr>
            <p:cNvPr id="6158" name="Text Box 14"/>
            <p:cNvSpPr txBox="1">
              <a:spLocks noChangeArrowheads="1"/>
            </p:cNvSpPr>
            <p:nvPr/>
          </p:nvSpPr>
          <p:spPr bwMode="auto">
            <a:xfrm>
              <a:off x="3552" y="3648"/>
              <a:ext cx="960" cy="288"/>
            </a:xfrm>
            <a:prstGeom prst="rect">
              <a:avLst/>
            </a:prstGeom>
            <a:noFill/>
            <a:ln w="9525">
              <a:noFill/>
              <a:miter lim="800000"/>
              <a:headEnd/>
              <a:tailEnd/>
            </a:ln>
          </p:spPr>
          <p:txBody>
            <a:bodyPr wrap="none">
              <a:spAutoFit/>
            </a:bodyPr>
            <a:lstStyle/>
            <a:p>
              <a:pPr>
                <a:spcBef>
                  <a:spcPct val="0"/>
                </a:spcBef>
                <a:buFontTx/>
                <a:buNone/>
              </a:pPr>
              <a:r>
                <a:rPr lang="en-US" dirty="0">
                  <a:solidFill>
                    <a:schemeClr val="tx1"/>
                  </a:solidFill>
                </a:rPr>
                <a:t>Baldness </a:t>
              </a:r>
            </a:p>
          </p:txBody>
        </p:sp>
        <p:sp>
          <p:nvSpPr>
            <p:cNvPr id="6159" name="Text Box 18"/>
            <p:cNvSpPr txBox="1">
              <a:spLocks noChangeArrowheads="1"/>
            </p:cNvSpPr>
            <p:nvPr/>
          </p:nvSpPr>
          <p:spPr bwMode="auto">
            <a:xfrm>
              <a:off x="2544" y="3609"/>
              <a:ext cx="253" cy="327"/>
            </a:xfrm>
            <a:prstGeom prst="rect">
              <a:avLst/>
            </a:prstGeom>
            <a:noFill/>
            <a:ln w="9525">
              <a:noFill/>
              <a:miter lim="800000"/>
              <a:headEnd/>
              <a:tailEnd/>
            </a:ln>
          </p:spPr>
          <p:txBody>
            <a:bodyPr wrap="none">
              <a:spAutoFit/>
            </a:bodyPr>
            <a:lstStyle/>
            <a:p>
              <a:pPr>
                <a:spcBef>
                  <a:spcPct val="0"/>
                </a:spcBef>
                <a:buFontTx/>
                <a:buNone/>
              </a:pPr>
              <a:r>
                <a:rPr lang="en-US" sz="2800" b="1" dirty="0">
                  <a:solidFill>
                    <a:schemeClr val="tx1"/>
                  </a:solidFill>
                </a:rPr>
                <a:t>?</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3000"/>
                                        <p:tgtEl>
                                          <p:spTgt spid="21"/>
                                        </p:tgtEl>
                                      </p:cBhvr>
                                    </p:animEffect>
                                  </p:childTnLst>
                                </p:cTn>
                              </p:par>
                              <p:par>
                                <p:cTn id="10" presetID="10" presetClass="entr" presetSubtype="0" fill="hold" nodeType="withEffect">
                                  <p:stCondLst>
                                    <p:cond delay="30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3000"/>
                                        <p:tgtEl>
                                          <p:spTgt spid="22"/>
                                        </p:tgtEl>
                                      </p:cBhvr>
                                    </p:animEffect>
                                  </p:childTnLst>
                                </p:cTn>
                              </p:par>
                              <p:par>
                                <p:cTn id="13" presetID="22" presetClass="entr" presetSubtype="8" fill="hold" grpId="0" nodeType="withEffect">
                                  <p:stCondLst>
                                    <p:cond delay="6000"/>
                                  </p:stCondLst>
                                  <p:childTnLst>
                                    <p:set>
                                      <p:cBhvr>
                                        <p:cTn id="14" dur="1" fill="hold">
                                          <p:stCondLst>
                                            <p:cond delay="0"/>
                                          </p:stCondLst>
                                        </p:cTn>
                                        <p:tgtEl>
                                          <p:spTgt spid="6151"/>
                                        </p:tgtEl>
                                        <p:attrNameLst>
                                          <p:attrName>style.visibility</p:attrName>
                                        </p:attrNameLst>
                                      </p:cBhvr>
                                      <p:to>
                                        <p:strVal val="visible"/>
                                      </p:to>
                                    </p:set>
                                    <p:animEffect transition="in" filter="wipe(left)">
                                      <p:cBhvr>
                                        <p:cTn id="15" dur="3000"/>
                                        <p:tgtEl>
                                          <p:spTgt spid="6151"/>
                                        </p:tgtEl>
                                      </p:cBhvr>
                                    </p:animEffect>
                                  </p:childTnLst>
                                </p:cTn>
                              </p:par>
                              <p:par>
                                <p:cTn id="16" presetID="10" presetClass="entr" presetSubtype="0" fill="hold" grpId="0" nodeType="withEffect">
                                  <p:stCondLst>
                                    <p:cond delay="9000"/>
                                  </p:stCondLst>
                                  <p:childTnLst>
                                    <p:set>
                                      <p:cBhvr>
                                        <p:cTn id="17" dur="1" fill="hold">
                                          <p:stCondLst>
                                            <p:cond delay="0"/>
                                          </p:stCondLst>
                                        </p:cTn>
                                        <p:tgtEl>
                                          <p:spTgt spid="6152"/>
                                        </p:tgtEl>
                                        <p:attrNameLst>
                                          <p:attrName>style.visibility</p:attrName>
                                        </p:attrNameLst>
                                      </p:cBhvr>
                                      <p:to>
                                        <p:strVal val="visible"/>
                                      </p:to>
                                    </p:set>
                                    <p:animEffect transition="in" filter="fade">
                                      <p:cBhvr>
                                        <p:cTn id="18" dur="3000"/>
                                        <p:tgtEl>
                                          <p:spTgt spid="6152"/>
                                        </p:tgtEl>
                                      </p:cBhvr>
                                    </p:animEffect>
                                  </p:childTnLst>
                                </p:cTn>
                              </p:par>
                              <p:par>
                                <p:cTn id="19" presetID="10" presetClass="entr" presetSubtype="0" fill="hold" nodeType="withEffect">
                                  <p:stCondLst>
                                    <p:cond delay="14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3000"/>
                                        <p:tgtEl>
                                          <p:spTgt spid="2"/>
                                        </p:tgtEl>
                                      </p:cBhvr>
                                    </p:animEffect>
                                  </p:childTnLst>
                                </p:cTn>
                              </p:par>
                              <p:par>
                                <p:cTn id="22" presetID="10" presetClass="entr" presetSubtype="0" fill="hold" nodeType="withEffect">
                                  <p:stCondLst>
                                    <p:cond delay="20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4"/>
                </p:tgtEl>
              </p:cMediaNode>
            </p:audio>
          </p:childTnLst>
        </p:cTn>
      </p:par>
    </p:tnLst>
    <p:bldLst>
      <p:bldP spid="6151" grpId="0" animBg="1"/>
      <p:bldP spid="61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Additive Model</a:t>
            </a:r>
          </a:p>
        </p:txBody>
      </p:sp>
      <p:sp>
        <p:nvSpPr>
          <p:cNvPr id="1276931" name="Text Box 3"/>
          <p:cNvSpPr txBox="1">
            <a:spLocks noChangeArrowheads="1"/>
          </p:cNvSpPr>
          <p:nvPr/>
        </p:nvSpPr>
        <p:spPr bwMode="auto">
          <a:xfrm>
            <a:off x="571500" y="1587500"/>
            <a:ext cx="83931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2800" b="1">
                <a:solidFill>
                  <a:srgbClr val="008080"/>
                </a:solidFill>
              </a:rPr>
              <a:t>Incidence (CI) of disease by exposure to factors 1 or 2 or both.</a:t>
            </a:r>
          </a:p>
        </p:txBody>
      </p:sp>
      <p:sp>
        <p:nvSpPr>
          <p:cNvPr id="1276932" name="Text Box 4"/>
          <p:cNvSpPr txBox="1">
            <a:spLocks noChangeArrowheads="1"/>
          </p:cNvSpPr>
          <p:nvPr/>
        </p:nvSpPr>
        <p:spPr bwMode="auto">
          <a:xfrm>
            <a:off x="2890838" y="3406775"/>
            <a:ext cx="18415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endParaRPr lang="en-US" b="1">
              <a:solidFill>
                <a:srgbClr val="FF3399"/>
              </a:solidFill>
              <a:latin typeface="Times New Roman" pitchFamily="18" charset="0"/>
            </a:endParaRPr>
          </a:p>
        </p:txBody>
      </p:sp>
      <p:graphicFrame>
        <p:nvGraphicFramePr>
          <p:cNvPr id="1276933" name="Group 5"/>
          <p:cNvGraphicFramePr>
            <a:graphicFrameLocks noGrp="1"/>
          </p:cNvGraphicFramePr>
          <p:nvPr/>
        </p:nvGraphicFramePr>
        <p:xfrm>
          <a:off x="755650" y="2846388"/>
          <a:ext cx="5764213" cy="2316480"/>
        </p:xfrm>
        <a:graphic>
          <a:graphicData uri="http://schemas.openxmlformats.org/drawingml/2006/table">
            <a:tbl>
              <a:tblPr/>
              <a:tblGrid>
                <a:gridCol w="2578100"/>
                <a:gridCol w="911225"/>
                <a:gridCol w="1133475"/>
                <a:gridCol w="1141413"/>
              </a:tblGrid>
              <a:tr h="574675">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Factor 1</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323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rowSpan="2">
                  <a:txBody>
                    <a:bodyPr/>
                    <a:lstStyle/>
                    <a:p>
                      <a:pPr marL="0" marR="0" lvl="0" indent="0" algn="l" defTabSz="914400" rtl="0" eaLnBrk="1" fontAlgn="base" latinLnBrk="0" hangingPunct="1">
                        <a:lnSpc>
                          <a:spcPct val="60000"/>
                        </a:lnSpc>
                        <a:spcBef>
                          <a:spcPct val="20000"/>
                        </a:spcBef>
                        <a:spcAft>
                          <a:spcPct val="0"/>
                        </a:spcAft>
                        <a:buClrTx/>
                        <a:buSzTx/>
                        <a:buFontTx/>
                        <a:buNone/>
                        <a:tabLst/>
                      </a:pPr>
                      <a:endParaRPr kumimoji="0" lang="nb-NO" sz="3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6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Factor 2</a:t>
                      </a:r>
                      <a:endParaRPr kumimoji="0" lang="en-US" sz="3200" b="1" i="0" u="none" strike="noStrike" cap="none" normalizeH="0" baseline="0" smtClean="0">
                        <a:ln>
                          <a:noFill/>
                        </a:ln>
                        <a:solidFill>
                          <a:srgbClr val="9900C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14</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5</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276955" name="Group 27"/>
          <p:cNvGrpSpPr>
            <a:grpSpLocks/>
          </p:cNvGrpSpPr>
          <p:nvPr/>
        </p:nvGrpSpPr>
        <p:grpSpPr bwMode="auto">
          <a:xfrm>
            <a:off x="6732588" y="3341688"/>
            <a:ext cx="2087562" cy="1671637"/>
            <a:chOff x="4241" y="1797"/>
            <a:chExt cx="1315" cy="1053"/>
          </a:xfrm>
        </p:grpSpPr>
        <p:sp>
          <p:nvSpPr>
            <p:cNvPr id="1276956" name="Text Box 28"/>
            <p:cNvSpPr txBox="1">
              <a:spLocks noChangeArrowheads="1"/>
            </p:cNvSpPr>
            <p:nvPr/>
          </p:nvSpPr>
          <p:spPr bwMode="auto">
            <a:xfrm>
              <a:off x="4242" y="1797"/>
              <a:ext cx="131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nb-NO">
                  <a:solidFill>
                    <a:srgbClr val="008080"/>
                  </a:solidFill>
                </a:rPr>
                <a:t>Factor 2: Excess risk =</a:t>
              </a:r>
              <a:endParaRPr lang="en-US">
                <a:solidFill>
                  <a:srgbClr val="008080"/>
                </a:solidFill>
              </a:endParaRPr>
            </a:p>
          </p:txBody>
        </p:sp>
        <p:sp>
          <p:nvSpPr>
            <p:cNvPr id="1276957" name="Text Box 29"/>
            <p:cNvSpPr txBox="1">
              <a:spLocks noChangeArrowheads="1"/>
            </p:cNvSpPr>
            <p:nvPr/>
          </p:nvSpPr>
          <p:spPr bwMode="auto">
            <a:xfrm>
              <a:off x="4241" y="2298"/>
              <a:ext cx="9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nb-NO">
                  <a:solidFill>
                    <a:srgbClr val="008080"/>
                  </a:solidFill>
                </a:rPr>
                <a:t>(10-1) = 9</a:t>
              </a:r>
              <a:endParaRPr lang="en-US">
                <a:solidFill>
                  <a:srgbClr val="008080"/>
                </a:solidFill>
              </a:endParaRPr>
            </a:p>
          </p:txBody>
        </p:sp>
        <p:sp>
          <p:nvSpPr>
            <p:cNvPr id="1276958" name="Text Box 30"/>
            <p:cNvSpPr txBox="1">
              <a:spLocks noChangeArrowheads="1"/>
            </p:cNvSpPr>
            <p:nvPr/>
          </p:nvSpPr>
          <p:spPr bwMode="auto">
            <a:xfrm>
              <a:off x="4241" y="2562"/>
              <a:ext cx="9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nb-NO">
                  <a:solidFill>
                    <a:srgbClr val="008080"/>
                  </a:solidFill>
                </a:rPr>
                <a:t>(14-5) = 9</a:t>
              </a:r>
              <a:endParaRPr lang="en-US">
                <a:solidFill>
                  <a:srgbClr val="008080"/>
                </a:solidFill>
              </a:endParaRPr>
            </a:p>
          </p:txBody>
        </p:sp>
      </p:grpSp>
      <p:sp>
        <p:nvSpPr>
          <p:cNvPr id="1276959" name="Text Box 31"/>
          <p:cNvSpPr txBox="1">
            <a:spLocks noChangeArrowheads="1"/>
          </p:cNvSpPr>
          <p:nvPr/>
        </p:nvSpPr>
        <p:spPr bwMode="auto">
          <a:xfrm>
            <a:off x="942975" y="5276850"/>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nb-NO">
                <a:solidFill>
                  <a:srgbClr val="008080"/>
                </a:solidFill>
              </a:rPr>
              <a:t>Factor 1: Excess risk =</a:t>
            </a:r>
            <a:endParaRPr lang="en-US">
              <a:solidFill>
                <a:srgbClr val="008080"/>
              </a:solidFill>
            </a:endParaRPr>
          </a:p>
        </p:txBody>
      </p:sp>
      <p:sp>
        <p:nvSpPr>
          <p:cNvPr id="1276960" name="Text Box 32"/>
          <p:cNvSpPr txBox="1">
            <a:spLocks noChangeArrowheads="1"/>
          </p:cNvSpPr>
          <p:nvPr/>
        </p:nvSpPr>
        <p:spPr bwMode="auto">
          <a:xfrm>
            <a:off x="4137025" y="5257800"/>
            <a:ext cx="2833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nb-NO">
                <a:solidFill>
                  <a:srgbClr val="008080"/>
                </a:solidFill>
              </a:rPr>
              <a:t>(5-1) = 4 </a:t>
            </a:r>
            <a:r>
              <a:rPr lang="nb-NO">
                <a:solidFill>
                  <a:schemeClr val="tx1"/>
                </a:solidFill>
              </a:rPr>
              <a:t>(- factor 2)</a:t>
            </a:r>
            <a:endParaRPr lang="en-US">
              <a:solidFill>
                <a:srgbClr val="008080"/>
              </a:solidFill>
            </a:endParaRPr>
          </a:p>
        </p:txBody>
      </p:sp>
      <p:sp>
        <p:nvSpPr>
          <p:cNvPr id="1276961" name="Text Box 33"/>
          <p:cNvSpPr txBox="1">
            <a:spLocks noChangeArrowheads="1"/>
          </p:cNvSpPr>
          <p:nvPr/>
        </p:nvSpPr>
        <p:spPr bwMode="auto">
          <a:xfrm>
            <a:off x="3803650" y="5708650"/>
            <a:ext cx="328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nb-NO">
                <a:solidFill>
                  <a:srgbClr val="008080"/>
                </a:solidFill>
              </a:rPr>
              <a:t>(14-10) = 4 </a:t>
            </a:r>
            <a:r>
              <a:rPr lang="nb-NO">
                <a:solidFill>
                  <a:schemeClr val="tx1"/>
                </a:solidFill>
              </a:rPr>
              <a:t>(+factor 2)</a:t>
            </a:r>
            <a:endParaRPr lang="en-US">
              <a:solidFill>
                <a:srgbClr val="008080"/>
              </a:solidFill>
            </a:endParaRPr>
          </a:p>
        </p:txBody>
      </p:sp>
      <p:sp>
        <p:nvSpPr>
          <p:cNvPr id="1276962" name="Oval 34"/>
          <p:cNvSpPr>
            <a:spLocks noChangeArrowheads="1"/>
          </p:cNvSpPr>
          <p:nvPr/>
        </p:nvSpPr>
        <p:spPr bwMode="auto">
          <a:xfrm>
            <a:off x="5695950" y="4608513"/>
            <a:ext cx="503238" cy="504825"/>
          </a:xfrm>
          <a:prstGeom prst="ellipse">
            <a:avLst/>
          </a:prstGeom>
          <a:noFill/>
          <a:ln w="28575" algn="ctr">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76963" name="Group 35"/>
          <p:cNvGrpSpPr>
            <a:grpSpLocks/>
          </p:cNvGrpSpPr>
          <p:nvPr/>
        </p:nvGrpSpPr>
        <p:grpSpPr bwMode="auto">
          <a:xfrm>
            <a:off x="755650" y="2395538"/>
            <a:ext cx="3816350" cy="1754187"/>
            <a:chOff x="476" y="1509"/>
            <a:chExt cx="2404" cy="1105"/>
          </a:xfrm>
        </p:grpSpPr>
        <p:sp>
          <p:nvSpPr>
            <p:cNvPr id="1276964" name="Text Box 36"/>
            <p:cNvSpPr txBox="1">
              <a:spLocks noChangeArrowheads="1"/>
            </p:cNvSpPr>
            <p:nvPr/>
          </p:nvSpPr>
          <p:spPr bwMode="auto">
            <a:xfrm>
              <a:off x="476" y="1509"/>
              <a:ext cx="21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nb-NO">
                  <a:solidFill>
                    <a:schemeClr val="bg2"/>
                  </a:solidFill>
                </a:rPr>
                <a:t>Excess risk both factors</a:t>
              </a:r>
              <a:endParaRPr lang="en-US">
                <a:solidFill>
                  <a:schemeClr val="bg2"/>
                </a:solidFill>
              </a:endParaRPr>
            </a:p>
          </p:txBody>
        </p:sp>
        <p:sp>
          <p:nvSpPr>
            <p:cNvPr id="1276965" name="Line 37"/>
            <p:cNvSpPr>
              <a:spLocks noChangeShapeType="1"/>
            </p:cNvSpPr>
            <p:nvPr/>
          </p:nvSpPr>
          <p:spPr bwMode="auto">
            <a:xfrm>
              <a:off x="2245" y="2251"/>
              <a:ext cx="635" cy="363"/>
            </a:xfrm>
            <a:prstGeom prst="line">
              <a:avLst/>
            </a:prstGeom>
            <a:noFill/>
            <a:ln w="28575">
              <a:solidFill>
                <a:srgbClr val="00808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6966" name="Text Box 38"/>
            <p:cNvSpPr txBox="1">
              <a:spLocks noChangeArrowheads="1"/>
            </p:cNvSpPr>
            <p:nvPr/>
          </p:nvSpPr>
          <p:spPr bwMode="auto">
            <a:xfrm>
              <a:off x="476" y="1791"/>
              <a:ext cx="2066" cy="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buFontTx/>
                <a:buNone/>
              </a:pPr>
              <a:r>
                <a:rPr lang="nb-NO">
                  <a:solidFill>
                    <a:schemeClr val="bg2"/>
                  </a:solidFill>
                </a:rPr>
                <a:t>combined = (4+9) = 13</a:t>
              </a:r>
            </a:p>
            <a:p>
              <a:pPr>
                <a:lnSpc>
                  <a:spcPct val="85000"/>
                </a:lnSpc>
                <a:buFontTx/>
                <a:buNone/>
              </a:pPr>
              <a:r>
                <a:rPr lang="nb-NO">
                  <a:solidFill>
                    <a:schemeClr val="bg2"/>
                  </a:solidFill>
                </a:rPr>
                <a:t>                        = (14-1)</a:t>
              </a:r>
              <a:endParaRPr lang="en-US">
                <a:solidFill>
                  <a:schemeClr val="bg2"/>
                </a:solidFill>
              </a:endParaRPr>
            </a:p>
          </p:txBody>
        </p:sp>
      </p:grpSp>
      <p:grpSp>
        <p:nvGrpSpPr>
          <p:cNvPr id="1276967" name="Group 39"/>
          <p:cNvGrpSpPr>
            <a:grpSpLocks/>
          </p:cNvGrpSpPr>
          <p:nvPr/>
        </p:nvGrpSpPr>
        <p:grpSpPr bwMode="auto">
          <a:xfrm>
            <a:off x="5284788" y="6237288"/>
            <a:ext cx="3535362" cy="504825"/>
            <a:chOff x="3016" y="3929"/>
            <a:chExt cx="2227" cy="318"/>
          </a:xfrm>
        </p:grpSpPr>
        <p:sp>
          <p:nvSpPr>
            <p:cNvPr id="1276968" name="Oval 40"/>
            <p:cNvSpPr>
              <a:spLocks noChangeArrowheads="1"/>
            </p:cNvSpPr>
            <p:nvPr/>
          </p:nvSpPr>
          <p:spPr bwMode="auto">
            <a:xfrm>
              <a:off x="3016" y="3929"/>
              <a:ext cx="317" cy="318"/>
            </a:xfrm>
            <a:prstGeom prst="ellipse">
              <a:avLst/>
            </a:prstGeom>
            <a:noFill/>
            <a:ln w="28575" algn="ctr">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6969" name="Text Box 41"/>
            <p:cNvSpPr txBox="1">
              <a:spLocks noChangeArrowheads="1"/>
            </p:cNvSpPr>
            <p:nvPr/>
          </p:nvSpPr>
          <p:spPr bwMode="auto">
            <a:xfrm>
              <a:off x="3348" y="3959"/>
              <a:ext cx="189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solidFill>
                    <a:srgbClr val="FF33CC"/>
                  </a:solidFill>
                </a:rPr>
                <a:t>= Baseline Incidence</a:t>
              </a: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60654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037" fill="hold"/>
                                        <p:tgtEl>
                                          <p:spTgt spid="2"/>
                                        </p:tgtEl>
                                      </p:cBhvr>
                                    </p:cmd>
                                  </p:childTnLst>
                                </p:cTn>
                              </p:par>
                              <p:par>
                                <p:cTn id="7" presetID="10" presetClass="entr" presetSubtype="0" fill="hold" nodeType="withEffect">
                                  <p:stCondLst>
                                    <p:cond delay="16000"/>
                                  </p:stCondLst>
                                  <p:childTnLst>
                                    <p:set>
                                      <p:cBhvr>
                                        <p:cTn id="8" dur="1" fill="hold">
                                          <p:stCondLst>
                                            <p:cond delay="0"/>
                                          </p:stCondLst>
                                        </p:cTn>
                                        <p:tgtEl>
                                          <p:spTgt spid="1276963"/>
                                        </p:tgtEl>
                                        <p:attrNameLst>
                                          <p:attrName>style.visibility</p:attrName>
                                        </p:attrNameLst>
                                      </p:cBhvr>
                                      <p:to>
                                        <p:strVal val="visible"/>
                                      </p:to>
                                    </p:set>
                                    <p:animEffect transition="in" filter="fade">
                                      <p:cBhvr>
                                        <p:cTn id="9" dur="3000"/>
                                        <p:tgtEl>
                                          <p:spTgt spid="12769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Additive Model</a:t>
            </a:r>
          </a:p>
        </p:txBody>
      </p:sp>
      <p:sp>
        <p:nvSpPr>
          <p:cNvPr id="1276931" name="Text Box 3"/>
          <p:cNvSpPr txBox="1">
            <a:spLocks noChangeArrowheads="1"/>
          </p:cNvSpPr>
          <p:nvPr/>
        </p:nvSpPr>
        <p:spPr bwMode="auto">
          <a:xfrm>
            <a:off x="571500" y="1587500"/>
            <a:ext cx="839311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2800" b="1" dirty="0" smtClean="0">
                <a:solidFill>
                  <a:srgbClr val="008080"/>
                </a:solidFill>
              </a:rPr>
              <a:t>Attributable Risk (AR) </a:t>
            </a:r>
            <a:r>
              <a:rPr lang="en-US" sz="2800" b="1" dirty="0">
                <a:solidFill>
                  <a:srgbClr val="008080"/>
                </a:solidFill>
              </a:rPr>
              <a:t>of disease by exposure to factors 1 or 2 or both.</a:t>
            </a:r>
          </a:p>
        </p:txBody>
      </p:sp>
      <p:sp>
        <p:nvSpPr>
          <p:cNvPr id="1276932" name="Text Box 4"/>
          <p:cNvSpPr txBox="1">
            <a:spLocks noChangeArrowheads="1"/>
          </p:cNvSpPr>
          <p:nvPr/>
        </p:nvSpPr>
        <p:spPr bwMode="auto">
          <a:xfrm>
            <a:off x="2890838" y="3406775"/>
            <a:ext cx="18415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endParaRPr lang="en-US" b="1">
              <a:solidFill>
                <a:srgbClr val="FF3399"/>
              </a:solidFill>
              <a:latin typeface="Times New Roman" pitchFamily="18" charset="0"/>
            </a:endParaRPr>
          </a:p>
        </p:txBody>
      </p:sp>
      <p:graphicFrame>
        <p:nvGraphicFramePr>
          <p:cNvPr id="1276933" name="Group 5"/>
          <p:cNvGraphicFramePr>
            <a:graphicFrameLocks noGrp="1"/>
          </p:cNvGraphicFramePr>
          <p:nvPr>
            <p:extLst>
              <p:ext uri="{D42A27DB-BD31-4B8C-83A1-F6EECF244321}">
                <p14:modId xmlns:p14="http://schemas.microsoft.com/office/powerpoint/2010/main" val="113364892"/>
              </p:ext>
            </p:extLst>
          </p:nvPr>
        </p:nvGraphicFramePr>
        <p:xfrm>
          <a:off x="755650" y="2846388"/>
          <a:ext cx="5764213" cy="2316480"/>
        </p:xfrm>
        <a:graphic>
          <a:graphicData uri="http://schemas.openxmlformats.org/drawingml/2006/table">
            <a:tbl>
              <a:tblPr/>
              <a:tblGrid>
                <a:gridCol w="2578100"/>
                <a:gridCol w="911225"/>
                <a:gridCol w="1133475"/>
                <a:gridCol w="1141413"/>
              </a:tblGrid>
              <a:tr h="574675">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Factor 1</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323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rowSpan="2">
                  <a:txBody>
                    <a:bodyPr/>
                    <a:lstStyle/>
                    <a:p>
                      <a:pPr marL="0" marR="0" lvl="0" indent="0" algn="l" defTabSz="914400" rtl="0" eaLnBrk="1" fontAlgn="base" latinLnBrk="0" hangingPunct="1">
                        <a:lnSpc>
                          <a:spcPct val="60000"/>
                        </a:lnSpc>
                        <a:spcBef>
                          <a:spcPct val="20000"/>
                        </a:spcBef>
                        <a:spcAft>
                          <a:spcPct val="0"/>
                        </a:spcAft>
                        <a:buClrTx/>
                        <a:buSzTx/>
                        <a:buFontTx/>
                        <a:buNone/>
                        <a:tabLst/>
                      </a:pPr>
                      <a:endParaRPr kumimoji="0" lang="nb-NO" sz="3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6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Factor 2</a:t>
                      </a:r>
                      <a:endParaRPr kumimoji="0" lang="en-US" sz="3200" b="1" i="0" u="none" strike="noStrike" cap="none" normalizeH="0" baseline="0" smtClean="0">
                        <a:ln>
                          <a:noFill/>
                        </a:ln>
                        <a:solidFill>
                          <a:srgbClr val="9900C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dirty="0" smtClean="0">
                          <a:ln>
                            <a:noFill/>
                          </a:ln>
                          <a:solidFill>
                            <a:schemeClr val="tx1"/>
                          </a:solidFill>
                          <a:effectLst/>
                          <a:latin typeface="Arial" charset="0"/>
                        </a:rPr>
                        <a:t>13</a:t>
                      </a:r>
                      <a:endParaRPr kumimoji="0" lang="en-US" sz="3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dirty="0" smtClean="0">
                          <a:ln>
                            <a:noFill/>
                          </a:ln>
                          <a:solidFill>
                            <a:schemeClr val="tx1"/>
                          </a:solidFill>
                          <a:effectLst/>
                          <a:latin typeface="Arial" charset="0"/>
                        </a:rPr>
                        <a:t>4</a:t>
                      </a:r>
                      <a:endParaRPr kumimoji="0" lang="en-US" sz="3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76956" name="Text Box 28"/>
          <p:cNvSpPr txBox="1">
            <a:spLocks noChangeArrowheads="1"/>
          </p:cNvSpPr>
          <p:nvPr/>
        </p:nvSpPr>
        <p:spPr bwMode="auto">
          <a:xfrm>
            <a:off x="6878513" y="3894147"/>
            <a:ext cx="20859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nb-NO" dirty="0">
                <a:solidFill>
                  <a:srgbClr val="008080"/>
                </a:solidFill>
              </a:rPr>
              <a:t>Factor 2: Excess risk </a:t>
            </a:r>
            <a:endParaRPr lang="en-US" dirty="0">
              <a:solidFill>
                <a:srgbClr val="008080"/>
              </a:solidFill>
            </a:endParaRPr>
          </a:p>
        </p:txBody>
      </p:sp>
      <p:sp>
        <p:nvSpPr>
          <p:cNvPr id="1276959" name="Text Box 31"/>
          <p:cNvSpPr txBox="1">
            <a:spLocks noChangeArrowheads="1"/>
          </p:cNvSpPr>
          <p:nvPr/>
        </p:nvSpPr>
        <p:spPr bwMode="auto">
          <a:xfrm>
            <a:off x="3347690" y="5636096"/>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nb-NO" dirty="0">
                <a:solidFill>
                  <a:srgbClr val="008080"/>
                </a:solidFill>
              </a:rPr>
              <a:t>Factor 1: Excess risk </a:t>
            </a:r>
            <a:endParaRPr lang="en-US" dirty="0">
              <a:solidFill>
                <a:srgbClr val="008080"/>
              </a:solidFill>
            </a:endParaRPr>
          </a:p>
        </p:txBody>
      </p:sp>
      <p:sp>
        <p:nvSpPr>
          <p:cNvPr id="1276964" name="Text Box 36"/>
          <p:cNvSpPr txBox="1">
            <a:spLocks noChangeArrowheads="1"/>
          </p:cNvSpPr>
          <p:nvPr/>
        </p:nvSpPr>
        <p:spPr bwMode="auto">
          <a:xfrm>
            <a:off x="1046609" y="2958043"/>
            <a:ext cx="26612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nb-NO" dirty="0">
                <a:solidFill>
                  <a:schemeClr val="bg2"/>
                </a:solidFill>
              </a:rPr>
              <a:t>Excess risk </a:t>
            </a:r>
            <a:r>
              <a:rPr lang="nb-NO" dirty="0" smtClean="0">
                <a:solidFill>
                  <a:schemeClr val="bg2"/>
                </a:solidFill>
              </a:rPr>
              <a:t>both factors combined</a:t>
            </a:r>
            <a:endParaRPr lang="en-US" dirty="0">
              <a:solidFill>
                <a:schemeClr val="bg2"/>
              </a:solidFill>
            </a:endParaRPr>
          </a:p>
        </p:txBody>
      </p:sp>
      <p:sp>
        <p:nvSpPr>
          <p:cNvPr id="1276965" name="Line 37"/>
          <p:cNvSpPr>
            <a:spLocks noChangeShapeType="1"/>
          </p:cNvSpPr>
          <p:nvPr/>
        </p:nvSpPr>
        <p:spPr bwMode="auto">
          <a:xfrm>
            <a:off x="3563938" y="3583057"/>
            <a:ext cx="1008063" cy="580956"/>
          </a:xfrm>
          <a:prstGeom prst="line">
            <a:avLst/>
          </a:prstGeom>
          <a:noFill/>
          <a:ln w="28575">
            <a:solidFill>
              <a:srgbClr val="00808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Arrow Connector 5"/>
          <p:cNvCxnSpPr/>
          <p:nvPr/>
        </p:nvCxnSpPr>
        <p:spPr bwMode="auto">
          <a:xfrm flipV="1">
            <a:off x="4813732" y="5047901"/>
            <a:ext cx="0" cy="648072"/>
          </a:xfrm>
          <a:prstGeom prst="straightConnector1">
            <a:avLst/>
          </a:prstGeom>
          <a:noFill/>
          <a:ln w="28575" cap="flat" cmpd="sng" algn="ctr">
            <a:solidFill>
              <a:srgbClr val="008080"/>
            </a:solidFill>
            <a:prstDash val="solid"/>
            <a:round/>
            <a:headEnd type="none" w="med" len="med"/>
            <a:tailEnd type="triangle" w="lg" len="med"/>
          </a:ln>
          <a:effectLst/>
        </p:spPr>
      </p:cxnSp>
      <p:cxnSp>
        <p:nvCxnSpPr>
          <p:cNvPr id="9" name="Straight Arrow Connector 8"/>
          <p:cNvCxnSpPr/>
          <p:nvPr/>
        </p:nvCxnSpPr>
        <p:spPr bwMode="auto">
          <a:xfrm flipH="1" flipV="1">
            <a:off x="6130468" y="4293096"/>
            <a:ext cx="794345" cy="16550"/>
          </a:xfrm>
          <a:prstGeom prst="straightConnector1">
            <a:avLst/>
          </a:prstGeom>
          <a:noFill/>
          <a:ln w="28575" cap="flat" cmpd="sng" algn="ctr">
            <a:solidFill>
              <a:srgbClr val="008080"/>
            </a:solidFill>
            <a:prstDash val="solid"/>
            <a:round/>
            <a:headEnd type="none" w="med" len="med"/>
            <a:tailEnd type="triangle" w="lg" len="med"/>
          </a:ln>
          <a:effectLst/>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396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Additive Model</a:t>
            </a:r>
          </a:p>
        </p:txBody>
      </p:sp>
      <p:grpSp>
        <p:nvGrpSpPr>
          <p:cNvPr id="1256451" name="Group 3"/>
          <p:cNvGrpSpPr>
            <a:grpSpLocks/>
          </p:cNvGrpSpPr>
          <p:nvPr/>
        </p:nvGrpSpPr>
        <p:grpSpPr bwMode="auto">
          <a:xfrm>
            <a:off x="3421063" y="2867025"/>
            <a:ext cx="2362200" cy="1600200"/>
            <a:chOff x="1440" y="1968"/>
            <a:chExt cx="1488" cy="1008"/>
          </a:xfrm>
        </p:grpSpPr>
        <p:sp>
          <p:nvSpPr>
            <p:cNvPr id="1256452" name="Rectangle 4"/>
            <p:cNvSpPr>
              <a:spLocks noChangeArrowheads="1"/>
            </p:cNvSpPr>
            <p:nvPr/>
          </p:nvSpPr>
          <p:spPr bwMode="auto">
            <a:xfrm>
              <a:off x="1440" y="1968"/>
              <a:ext cx="1488" cy="10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6453" name="Line 5"/>
            <p:cNvSpPr>
              <a:spLocks noChangeShapeType="1"/>
            </p:cNvSpPr>
            <p:nvPr/>
          </p:nvSpPr>
          <p:spPr bwMode="auto">
            <a:xfrm>
              <a:off x="1440" y="2448"/>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6454" name="Line 6"/>
            <p:cNvSpPr>
              <a:spLocks noChangeShapeType="1"/>
            </p:cNvSpPr>
            <p:nvPr/>
          </p:nvSpPr>
          <p:spPr bwMode="auto">
            <a:xfrm>
              <a:off x="2160" y="1968"/>
              <a:ext cx="0" cy="10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56455" name="Text Box 7"/>
          <p:cNvSpPr txBox="1">
            <a:spLocks noChangeArrowheads="1"/>
          </p:cNvSpPr>
          <p:nvPr/>
        </p:nvSpPr>
        <p:spPr bwMode="auto">
          <a:xfrm>
            <a:off x="3649663" y="2959100"/>
            <a:ext cx="63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16</a:t>
            </a:r>
          </a:p>
        </p:txBody>
      </p:sp>
      <p:sp>
        <p:nvSpPr>
          <p:cNvPr id="1256456" name="Text Box 8"/>
          <p:cNvSpPr txBox="1">
            <a:spLocks noChangeArrowheads="1"/>
          </p:cNvSpPr>
          <p:nvPr/>
        </p:nvSpPr>
        <p:spPr bwMode="auto">
          <a:xfrm>
            <a:off x="4965700" y="2963863"/>
            <a:ext cx="409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9</a:t>
            </a:r>
          </a:p>
        </p:txBody>
      </p:sp>
      <p:sp>
        <p:nvSpPr>
          <p:cNvPr id="1256457" name="Text Box 9"/>
          <p:cNvSpPr txBox="1">
            <a:spLocks noChangeArrowheads="1"/>
          </p:cNvSpPr>
          <p:nvPr/>
        </p:nvSpPr>
        <p:spPr bwMode="auto">
          <a:xfrm>
            <a:off x="3875088" y="3786188"/>
            <a:ext cx="409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8</a:t>
            </a:r>
          </a:p>
        </p:txBody>
      </p:sp>
      <p:sp>
        <p:nvSpPr>
          <p:cNvPr id="1256458" name="Text Box 10"/>
          <p:cNvSpPr txBox="1">
            <a:spLocks noChangeArrowheads="1"/>
          </p:cNvSpPr>
          <p:nvPr/>
        </p:nvSpPr>
        <p:spPr bwMode="auto">
          <a:xfrm>
            <a:off x="4960938" y="3802063"/>
            <a:ext cx="409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1</a:t>
            </a:r>
          </a:p>
        </p:txBody>
      </p:sp>
      <p:sp>
        <p:nvSpPr>
          <p:cNvPr id="1256459" name="Text Box 11"/>
          <p:cNvSpPr txBox="1">
            <a:spLocks noChangeArrowheads="1"/>
          </p:cNvSpPr>
          <p:nvPr/>
        </p:nvSpPr>
        <p:spPr bwMode="auto">
          <a:xfrm>
            <a:off x="3786188" y="2349500"/>
            <a:ext cx="422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56460" name="Text Box 12"/>
          <p:cNvSpPr txBox="1">
            <a:spLocks noChangeArrowheads="1"/>
          </p:cNvSpPr>
          <p:nvPr/>
        </p:nvSpPr>
        <p:spPr bwMode="auto">
          <a:xfrm>
            <a:off x="5021263" y="2354263"/>
            <a:ext cx="3190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56461" name="Text Box 13"/>
          <p:cNvSpPr txBox="1">
            <a:spLocks noChangeArrowheads="1"/>
          </p:cNvSpPr>
          <p:nvPr/>
        </p:nvSpPr>
        <p:spPr bwMode="auto">
          <a:xfrm>
            <a:off x="2994025" y="2963863"/>
            <a:ext cx="422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56462" name="Text Box 14"/>
          <p:cNvSpPr txBox="1">
            <a:spLocks noChangeArrowheads="1"/>
          </p:cNvSpPr>
          <p:nvPr/>
        </p:nvSpPr>
        <p:spPr bwMode="auto">
          <a:xfrm>
            <a:off x="3040063" y="3802063"/>
            <a:ext cx="3190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56463" name="Text Box 15"/>
          <p:cNvSpPr txBox="1">
            <a:spLocks noChangeArrowheads="1"/>
          </p:cNvSpPr>
          <p:nvPr/>
        </p:nvSpPr>
        <p:spPr bwMode="auto">
          <a:xfrm>
            <a:off x="1143000" y="3340100"/>
            <a:ext cx="1898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rgbClr val="9900CC"/>
                </a:solidFill>
              </a:rPr>
              <a:t>Smoking</a:t>
            </a:r>
            <a:endParaRPr lang="en-US" sz="3200" b="1">
              <a:solidFill>
                <a:schemeClr val="tx1"/>
              </a:solidFill>
            </a:endParaRPr>
          </a:p>
        </p:txBody>
      </p:sp>
      <p:sp>
        <p:nvSpPr>
          <p:cNvPr id="1256464" name="Text Box 16"/>
          <p:cNvSpPr txBox="1">
            <a:spLocks noChangeArrowheads="1"/>
          </p:cNvSpPr>
          <p:nvPr/>
        </p:nvSpPr>
        <p:spPr bwMode="auto">
          <a:xfrm>
            <a:off x="338138" y="4922838"/>
            <a:ext cx="69707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dirty="0">
                <a:solidFill>
                  <a:srgbClr val="9900CC"/>
                </a:solidFill>
              </a:rPr>
              <a:t>Smoke</a:t>
            </a:r>
            <a:r>
              <a:rPr lang="en-US" sz="2800" dirty="0">
                <a:solidFill>
                  <a:schemeClr val="tx1"/>
                </a:solidFill>
              </a:rPr>
              <a:t>:  excess risk = (9 - 1) or (16-8) =  8 </a:t>
            </a:r>
          </a:p>
        </p:txBody>
      </p:sp>
      <p:sp>
        <p:nvSpPr>
          <p:cNvPr id="1256465" name="Text Box 17"/>
          <p:cNvSpPr txBox="1">
            <a:spLocks noChangeArrowheads="1"/>
          </p:cNvSpPr>
          <p:nvPr/>
        </p:nvSpPr>
        <p:spPr bwMode="auto">
          <a:xfrm>
            <a:off x="339725" y="5430838"/>
            <a:ext cx="6969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a:solidFill>
                  <a:srgbClr val="3333CC"/>
                </a:solidFill>
              </a:rPr>
              <a:t>Dyes</a:t>
            </a:r>
            <a:r>
              <a:rPr lang="en-US" sz="2800">
                <a:solidFill>
                  <a:schemeClr val="tx1"/>
                </a:solidFill>
              </a:rPr>
              <a:t>:     excess risk = (8 - 1) or (16-9) =  7 </a:t>
            </a:r>
          </a:p>
        </p:txBody>
      </p:sp>
      <p:sp>
        <p:nvSpPr>
          <p:cNvPr id="1256466" name="Text Box 18"/>
          <p:cNvSpPr txBox="1">
            <a:spLocks noChangeArrowheads="1"/>
          </p:cNvSpPr>
          <p:nvPr/>
        </p:nvSpPr>
        <p:spPr bwMode="auto">
          <a:xfrm>
            <a:off x="323850" y="5949950"/>
            <a:ext cx="7607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b="1">
                <a:solidFill>
                  <a:srgbClr val="008080"/>
                </a:solidFill>
              </a:rPr>
              <a:t>Combined excess risk: (8 + 7) or (16-1) = 15 </a:t>
            </a:r>
          </a:p>
        </p:txBody>
      </p:sp>
      <p:sp>
        <p:nvSpPr>
          <p:cNvPr id="1256467" name="Text Box 19"/>
          <p:cNvSpPr txBox="1">
            <a:spLocks noChangeArrowheads="1"/>
          </p:cNvSpPr>
          <p:nvPr/>
        </p:nvSpPr>
        <p:spPr bwMode="auto">
          <a:xfrm>
            <a:off x="390525" y="1330325"/>
            <a:ext cx="8285163"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0"/>
              </a:spcBef>
              <a:buFontTx/>
              <a:buNone/>
            </a:pPr>
            <a:r>
              <a:rPr lang="en-US" sz="2800">
                <a:solidFill>
                  <a:schemeClr val="tx1"/>
                </a:solidFill>
              </a:rPr>
              <a:t>Incidence of Bladder Cancer in relation to exposure</a:t>
            </a:r>
          </a:p>
          <a:p>
            <a:pPr>
              <a:lnSpc>
                <a:spcPct val="90000"/>
              </a:lnSpc>
              <a:spcBef>
                <a:spcPct val="0"/>
              </a:spcBef>
              <a:buFontTx/>
              <a:buNone/>
            </a:pPr>
            <a:r>
              <a:rPr lang="en-US" sz="2800">
                <a:solidFill>
                  <a:schemeClr val="tx1"/>
                </a:solidFill>
              </a:rPr>
              <a:t>to smoking and dyes.   </a:t>
            </a:r>
            <a:r>
              <a:rPr lang="en-US" sz="2800">
                <a:solidFill>
                  <a:srgbClr val="FF3399"/>
                </a:solidFill>
              </a:rPr>
              <a:t>	</a:t>
            </a:r>
            <a:endParaRPr lang="en-US" sz="2800">
              <a:solidFill>
                <a:schemeClr val="tx1"/>
              </a:solidFill>
            </a:endParaRPr>
          </a:p>
        </p:txBody>
      </p:sp>
      <p:sp>
        <p:nvSpPr>
          <p:cNvPr id="1256469" name="Text Box 21"/>
          <p:cNvSpPr txBox="1">
            <a:spLocks noChangeArrowheads="1"/>
          </p:cNvSpPr>
          <p:nvPr/>
        </p:nvSpPr>
        <p:spPr bwMode="auto">
          <a:xfrm>
            <a:off x="4029075" y="1989138"/>
            <a:ext cx="11541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nb-NO" sz="3200" b="1">
                <a:solidFill>
                  <a:srgbClr val="3333CC"/>
                </a:solidFill>
              </a:rPr>
              <a:t>Dyes</a:t>
            </a:r>
            <a:endParaRPr lang="en-US" sz="3200" b="1">
              <a:solidFill>
                <a:srgbClr val="3333CC"/>
              </a:solidFill>
            </a:endParaRPr>
          </a:p>
        </p:txBody>
      </p:sp>
      <p:sp>
        <p:nvSpPr>
          <p:cNvPr id="1256470" name="Oval 22"/>
          <p:cNvSpPr>
            <a:spLocks noChangeArrowheads="1"/>
          </p:cNvSpPr>
          <p:nvPr/>
        </p:nvSpPr>
        <p:spPr bwMode="auto">
          <a:xfrm>
            <a:off x="4859338" y="3789363"/>
            <a:ext cx="576262" cy="576262"/>
          </a:xfrm>
          <a:prstGeom prst="ellipse">
            <a:avLst/>
          </a:prstGeom>
          <a:noFill/>
          <a:ln w="28575" algn="ctr">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8633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542" fill="hold"/>
                                        <p:tgtEl>
                                          <p:spTgt spid="2"/>
                                        </p:tgtEl>
                                      </p:cBhvr>
                                    </p:cmd>
                                  </p:childTnLst>
                                </p:cTn>
                              </p:par>
                              <p:par>
                                <p:cTn id="7" presetID="10" presetClass="entr" presetSubtype="0" fill="hold" grpId="0" nodeType="withEffect">
                                  <p:stCondLst>
                                    <p:cond delay="8000"/>
                                  </p:stCondLst>
                                  <p:childTnLst>
                                    <p:set>
                                      <p:cBhvr>
                                        <p:cTn id="8" dur="1" fill="hold">
                                          <p:stCondLst>
                                            <p:cond delay="0"/>
                                          </p:stCondLst>
                                        </p:cTn>
                                        <p:tgtEl>
                                          <p:spTgt spid="1256464"/>
                                        </p:tgtEl>
                                        <p:attrNameLst>
                                          <p:attrName>style.visibility</p:attrName>
                                        </p:attrNameLst>
                                      </p:cBhvr>
                                      <p:to>
                                        <p:strVal val="visible"/>
                                      </p:to>
                                    </p:set>
                                    <p:animEffect transition="in" filter="fade">
                                      <p:cBhvr>
                                        <p:cTn id="9" dur="3000"/>
                                        <p:tgtEl>
                                          <p:spTgt spid="1256464"/>
                                        </p:tgtEl>
                                      </p:cBhvr>
                                    </p:animEffect>
                                  </p:childTnLst>
                                </p:cTn>
                              </p:par>
                              <p:par>
                                <p:cTn id="10" presetID="10" presetClass="entr" presetSubtype="0" fill="hold" grpId="0" nodeType="withEffect">
                                  <p:stCondLst>
                                    <p:cond delay="20000"/>
                                  </p:stCondLst>
                                  <p:childTnLst>
                                    <p:set>
                                      <p:cBhvr>
                                        <p:cTn id="11" dur="1" fill="hold">
                                          <p:stCondLst>
                                            <p:cond delay="0"/>
                                          </p:stCondLst>
                                        </p:cTn>
                                        <p:tgtEl>
                                          <p:spTgt spid="1256465"/>
                                        </p:tgtEl>
                                        <p:attrNameLst>
                                          <p:attrName>style.visibility</p:attrName>
                                        </p:attrNameLst>
                                      </p:cBhvr>
                                      <p:to>
                                        <p:strVal val="visible"/>
                                      </p:to>
                                    </p:set>
                                    <p:animEffect transition="in" filter="fade">
                                      <p:cBhvr>
                                        <p:cTn id="12" dur="3000"/>
                                        <p:tgtEl>
                                          <p:spTgt spid="1256465"/>
                                        </p:tgtEl>
                                      </p:cBhvr>
                                    </p:animEffect>
                                  </p:childTnLst>
                                </p:cTn>
                              </p:par>
                              <p:par>
                                <p:cTn id="13" presetID="10" presetClass="entr" presetSubtype="0" fill="hold" grpId="0" nodeType="withEffect">
                                  <p:stCondLst>
                                    <p:cond delay="30000"/>
                                  </p:stCondLst>
                                  <p:childTnLst>
                                    <p:set>
                                      <p:cBhvr>
                                        <p:cTn id="14" dur="1" fill="hold">
                                          <p:stCondLst>
                                            <p:cond delay="0"/>
                                          </p:stCondLst>
                                        </p:cTn>
                                        <p:tgtEl>
                                          <p:spTgt spid="1256466"/>
                                        </p:tgtEl>
                                        <p:attrNameLst>
                                          <p:attrName>style.visibility</p:attrName>
                                        </p:attrNameLst>
                                      </p:cBhvr>
                                      <p:to>
                                        <p:strVal val="visible"/>
                                      </p:to>
                                    </p:set>
                                    <p:animEffect transition="in" filter="fade">
                                      <p:cBhvr>
                                        <p:cTn id="15" dur="3000"/>
                                        <p:tgtEl>
                                          <p:spTgt spid="12564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1256464" grpId="0" autoUpdateAnimBg="0"/>
      <p:bldP spid="1256465" grpId="0" autoUpdateAnimBg="0"/>
      <p:bldP spid="1256466"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idx="4294967295"/>
          </p:nvPr>
        </p:nvSpPr>
        <p:spPr/>
        <p:txBody>
          <a:bodyPr/>
          <a:lstStyle/>
          <a:p>
            <a:r>
              <a:rPr lang="en-US">
                <a:solidFill>
                  <a:schemeClr val="bg2"/>
                </a:solidFill>
                <a:effectLst>
                  <a:outerShdw blurRad="38100" dist="38100" dir="2700000" algn="tl">
                    <a:srgbClr val="C0C0C0"/>
                  </a:outerShdw>
                </a:effectLst>
              </a:rPr>
              <a:t>Example  (Independence)</a:t>
            </a:r>
          </a:p>
        </p:txBody>
      </p:sp>
      <p:sp>
        <p:nvSpPr>
          <p:cNvPr id="1268739" name="Text Box 3"/>
          <p:cNvSpPr txBox="1">
            <a:spLocks noChangeArrowheads="1"/>
          </p:cNvSpPr>
          <p:nvPr/>
        </p:nvSpPr>
        <p:spPr bwMode="auto">
          <a:xfrm>
            <a:off x="742950" y="1341438"/>
            <a:ext cx="76322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b="1" dirty="0">
                <a:solidFill>
                  <a:schemeClr val="tx1"/>
                </a:solidFill>
              </a:rPr>
              <a:t>Incidence </a:t>
            </a:r>
            <a:r>
              <a:rPr lang="en-US" sz="2800" b="1" dirty="0" smtClean="0">
                <a:solidFill>
                  <a:schemeClr val="tx1"/>
                </a:solidFill>
              </a:rPr>
              <a:t>“rates”</a:t>
            </a:r>
            <a:r>
              <a:rPr lang="en-US" sz="2800" dirty="0" smtClean="0">
                <a:solidFill>
                  <a:schemeClr val="tx1"/>
                </a:solidFill>
              </a:rPr>
              <a:t> </a:t>
            </a:r>
            <a:r>
              <a:rPr lang="en-US" sz="2800" dirty="0">
                <a:solidFill>
                  <a:schemeClr val="tx1"/>
                </a:solidFill>
              </a:rPr>
              <a:t>per 1000 of MI according to</a:t>
            </a:r>
          </a:p>
          <a:p>
            <a:pPr>
              <a:spcBef>
                <a:spcPct val="0"/>
              </a:spcBef>
              <a:buFontTx/>
              <a:buNone/>
            </a:pPr>
            <a:r>
              <a:rPr lang="en-US" sz="2800" dirty="0">
                <a:solidFill>
                  <a:schemeClr val="tx1"/>
                </a:solidFill>
              </a:rPr>
              <a:t>saturated fat intake and smoking.</a:t>
            </a:r>
            <a:endParaRPr lang="en-US" sz="2800" b="1" dirty="0">
              <a:solidFill>
                <a:schemeClr val="tx1"/>
              </a:solidFill>
            </a:endParaRPr>
          </a:p>
        </p:txBody>
      </p:sp>
      <p:sp>
        <p:nvSpPr>
          <p:cNvPr id="1268740" name="Text Box 4"/>
          <p:cNvSpPr txBox="1">
            <a:spLocks noChangeArrowheads="1"/>
          </p:cNvSpPr>
          <p:nvPr/>
        </p:nvSpPr>
        <p:spPr bwMode="auto">
          <a:xfrm>
            <a:off x="365125" y="4941888"/>
            <a:ext cx="82438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a:solidFill>
                  <a:schemeClr val="tx1"/>
                </a:solidFill>
              </a:rPr>
              <a:t>1.  What would x be if the combined effects of fat</a:t>
            </a:r>
          </a:p>
          <a:p>
            <a:pPr>
              <a:spcBef>
                <a:spcPct val="0"/>
              </a:spcBef>
              <a:buFontTx/>
              <a:buNone/>
            </a:pPr>
            <a:r>
              <a:rPr lang="en-US" sz="2800">
                <a:solidFill>
                  <a:schemeClr val="tx1"/>
                </a:solidFill>
              </a:rPr>
              <a:t>     intake and smoking followed an </a:t>
            </a:r>
            <a:r>
              <a:rPr lang="en-US" sz="2800">
                <a:solidFill>
                  <a:srgbClr val="FF3399"/>
                </a:solidFill>
              </a:rPr>
              <a:t>additive </a:t>
            </a:r>
            <a:r>
              <a:rPr lang="en-US" sz="2800">
                <a:solidFill>
                  <a:schemeClr val="tx1"/>
                </a:solidFill>
              </a:rPr>
              <a:t>model?</a:t>
            </a:r>
          </a:p>
        </p:txBody>
      </p:sp>
      <p:grpSp>
        <p:nvGrpSpPr>
          <p:cNvPr id="1268741" name="Group 5"/>
          <p:cNvGrpSpPr>
            <a:grpSpLocks/>
          </p:cNvGrpSpPr>
          <p:nvPr/>
        </p:nvGrpSpPr>
        <p:grpSpPr bwMode="auto">
          <a:xfrm>
            <a:off x="784225" y="2276475"/>
            <a:ext cx="6496050" cy="2513013"/>
            <a:chOff x="240" y="1564"/>
            <a:chExt cx="4092" cy="1583"/>
          </a:xfrm>
        </p:grpSpPr>
        <p:sp>
          <p:nvSpPr>
            <p:cNvPr id="1268742" name="Text Box 6"/>
            <p:cNvSpPr txBox="1">
              <a:spLocks noChangeArrowheads="1"/>
            </p:cNvSpPr>
            <p:nvPr/>
          </p:nvSpPr>
          <p:spPr bwMode="auto">
            <a:xfrm>
              <a:off x="1845" y="1564"/>
              <a:ext cx="989"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sz="2800">
                  <a:solidFill>
                    <a:schemeClr val="accent2"/>
                  </a:solidFill>
                </a:rPr>
                <a:t>Smoking</a:t>
              </a:r>
              <a:endParaRPr lang="en-US" sz="2800">
                <a:solidFill>
                  <a:srgbClr val="FF3399"/>
                </a:solidFill>
              </a:endParaRPr>
            </a:p>
            <a:p>
              <a:pPr algn="ctr">
                <a:spcBef>
                  <a:spcPct val="0"/>
                </a:spcBef>
                <a:buFontTx/>
                <a:buNone/>
              </a:pPr>
              <a:r>
                <a:rPr lang="en-US" sz="2800">
                  <a:solidFill>
                    <a:schemeClr val="tx1"/>
                  </a:solidFill>
                </a:rPr>
                <a:t>Yes	No</a:t>
              </a:r>
            </a:p>
          </p:txBody>
        </p:sp>
        <p:sp>
          <p:nvSpPr>
            <p:cNvPr id="1268743" name="Text Box 7"/>
            <p:cNvSpPr txBox="1">
              <a:spLocks noChangeArrowheads="1"/>
            </p:cNvSpPr>
            <p:nvPr/>
          </p:nvSpPr>
          <p:spPr bwMode="auto">
            <a:xfrm>
              <a:off x="240" y="2172"/>
              <a:ext cx="1052" cy="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buFontTx/>
                <a:buNone/>
              </a:pPr>
              <a:r>
                <a:rPr lang="en-US" sz="2800">
                  <a:solidFill>
                    <a:srgbClr val="9900CC"/>
                  </a:solidFill>
                </a:rPr>
                <a:t>High</a:t>
              </a:r>
            </a:p>
            <a:p>
              <a:pPr>
                <a:lnSpc>
                  <a:spcPct val="80000"/>
                </a:lnSpc>
                <a:spcBef>
                  <a:spcPct val="0"/>
                </a:spcBef>
                <a:buFontTx/>
                <a:buNone/>
              </a:pPr>
              <a:r>
                <a:rPr lang="en-US" sz="2800">
                  <a:solidFill>
                    <a:srgbClr val="9900CC"/>
                  </a:solidFill>
                </a:rPr>
                <a:t>saturated</a:t>
              </a:r>
            </a:p>
            <a:p>
              <a:pPr>
                <a:lnSpc>
                  <a:spcPct val="80000"/>
                </a:lnSpc>
                <a:spcBef>
                  <a:spcPct val="0"/>
                </a:spcBef>
                <a:buFontTx/>
                <a:buNone/>
              </a:pPr>
              <a:r>
                <a:rPr lang="en-US" sz="2800">
                  <a:solidFill>
                    <a:srgbClr val="9900CC"/>
                  </a:solidFill>
                </a:rPr>
                <a:t>fat intake</a:t>
              </a:r>
            </a:p>
          </p:txBody>
        </p:sp>
        <p:sp>
          <p:nvSpPr>
            <p:cNvPr id="1268744" name="Text Box 8"/>
            <p:cNvSpPr txBox="1">
              <a:spLocks noChangeArrowheads="1"/>
            </p:cNvSpPr>
            <p:nvPr/>
          </p:nvSpPr>
          <p:spPr bwMode="auto">
            <a:xfrm>
              <a:off x="1338" y="2132"/>
              <a:ext cx="502" cy="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spcBef>
                  <a:spcPct val="0"/>
                </a:spcBef>
                <a:buFontTx/>
                <a:buNone/>
              </a:pPr>
              <a:r>
                <a:rPr lang="en-US" sz="2800">
                  <a:solidFill>
                    <a:schemeClr val="tx1"/>
                  </a:solidFill>
                </a:rPr>
                <a:t>Yes</a:t>
              </a:r>
            </a:p>
            <a:p>
              <a:pPr algn="ctr">
                <a:lnSpc>
                  <a:spcPct val="130000"/>
                </a:lnSpc>
                <a:spcBef>
                  <a:spcPct val="0"/>
                </a:spcBef>
                <a:buFontTx/>
                <a:buNone/>
              </a:pPr>
              <a:r>
                <a:rPr lang="en-US" sz="2800">
                  <a:solidFill>
                    <a:schemeClr val="tx1"/>
                  </a:solidFill>
                </a:rPr>
                <a:t>No</a:t>
              </a:r>
            </a:p>
          </p:txBody>
        </p:sp>
        <p:grpSp>
          <p:nvGrpSpPr>
            <p:cNvPr id="1268745" name="Group 9"/>
            <p:cNvGrpSpPr>
              <a:grpSpLocks/>
            </p:cNvGrpSpPr>
            <p:nvPr/>
          </p:nvGrpSpPr>
          <p:grpSpPr bwMode="auto">
            <a:xfrm>
              <a:off x="1872" y="2160"/>
              <a:ext cx="960" cy="720"/>
              <a:chOff x="1632" y="2160"/>
              <a:chExt cx="960" cy="720"/>
            </a:xfrm>
          </p:grpSpPr>
          <p:sp>
            <p:nvSpPr>
              <p:cNvPr id="1268746" name="Rectangle 10"/>
              <p:cNvSpPr>
                <a:spLocks noChangeArrowheads="1"/>
              </p:cNvSpPr>
              <p:nvPr/>
            </p:nvSpPr>
            <p:spPr bwMode="auto">
              <a:xfrm>
                <a:off x="1632" y="2160"/>
                <a:ext cx="960" cy="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8747" name="Line 11"/>
              <p:cNvSpPr>
                <a:spLocks noChangeShapeType="1"/>
              </p:cNvSpPr>
              <p:nvPr/>
            </p:nvSpPr>
            <p:spPr bwMode="auto">
              <a:xfrm>
                <a:off x="2112" y="2160"/>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8748" name="Line 12"/>
              <p:cNvSpPr>
                <a:spLocks noChangeShapeType="1"/>
              </p:cNvSpPr>
              <p:nvPr/>
            </p:nvSpPr>
            <p:spPr bwMode="auto">
              <a:xfrm>
                <a:off x="1632" y="2544"/>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68749" name="Text Box 13"/>
            <p:cNvSpPr txBox="1">
              <a:spLocks noChangeArrowheads="1"/>
            </p:cNvSpPr>
            <p:nvPr/>
          </p:nvSpPr>
          <p:spPr bwMode="auto">
            <a:xfrm>
              <a:off x="1920" y="2208"/>
              <a:ext cx="2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b="1">
                  <a:solidFill>
                    <a:srgbClr val="FF3399"/>
                  </a:solidFill>
                  <a:latin typeface="Times New Roman" pitchFamily="18" charset="0"/>
                </a:rPr>
                <a:t> </a:t>
              </a:r>
              <a:r>
                <a:rPr lang="en-US" b="1">
                  <a:solidFill>
                    <a:srgbClr val="FF3399"/>
                  </a:solidFill>
                </a:rPr>
                <a:t>X</a:t>
              </a:r>
            </a:p>
          </p:txBody>
        </p:sp>
        <p:sp>
          <p:nvSpPr>
            <p:cNvPr id="1268750" name="Text Box 14"/>
            <p:cNvSpPr txBox="1">
              <a:spLocks noChangeArrowheads="1"/>
            </p:cNvSpPr>
            <p:nvPr/>
          </p:nvSpPr>
          <p:spPr bwMode="auto">
            <a:xfrm>
              <a:off x="2438" y="2233"/>
              <a:ext cx="3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60</a:t>
              </a:r>
            </a:p>
          </p:txBody>
        </p:sp>
        <p:sp>
          <p:nvSpPr>
            <p:cNvPr id="1268751" name="Text Box 15"/>
            <p:cNvSpPr txBox="1">
              <a:spLocks noChangeArrowheads="1"/>
            </p:cNvSpPr>
            <p:nvPr/>
          </p:nvSpPr>
          <p:spPr bwMode="auto">
            <a:xfrm>
              <a:off x="1910" y="2569"/>
              <a:ext cx="4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100</a:t>
              </a:r>
            </a:p>
          </p:txBody>
        </p:sp>
        <p:sp>
          <p:nvSpPr>
            <p:cNvPr id="1268752" name="Text Box 16"/>
            <p:cNvSpPr txBox="1">
              <a:spLocks noChangeArrowheads="1"/>
            </p:cNvSpPr>
            <p:nvPr/>
          </p:nvSpPr>
          <p:spPr bwMode="auto">
            <a:xfrm>
              <a:off x="2438" y="2569"/>
              <a:ext cx="3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40</a:t>
              </a:r>
            </a:p>
          </p:txBody>
        </p:sp>
        <p:sp>
          <p:nvSpPr>
            <p:cNvPr id="1268753" name="Text Box 17"/>
            <p:cNvSpPr txBox="1">
              <a:spLocks noChangeArrowheads="1"/>
            </p:cNvSpPr>
            <p:nvPr/>
          </p:nvSpPr>
          <p:spPr bwMode="auto">
            <a:xfrm>
              <a:off x="2832" y="2448"/>
              <a:ext cx="150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b="1">
                  <a:solidFill>
                    <a:srgbClr val="008080"/>
                  </a:solidFill>
                </a:rPr>
                <a:t>Excess risk=20</a:t>
              </a:r>
            </a:p>
          </p:txBody>
        </p:sp>
        <p:sp>
          <p:nvSpPr>
            <p:cNvPr id="1268754" name="Text Box 18"/>
            <p:cNvSpPr txBox="1">
              <a:spLocks noChangeArrowheads="1"/>
            </p:cNvSpPr>
            <p:nvPr/>
          </p:nvSpPr>
          <p:spPr bwMode="auto">
            <a:xfrm>
              <a:off x="1597" y="2928"/>
              <a:ext cx="1500"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b="1">
                  <a:solidFill>
                    <a:srgbClr val="008080"/>
                  </a:solidFill>
                </a:rPr>
                <a:t>Excess risk=60</a:t>
              </a:r>
            </a:p>
          </p:txBody>
        </p:sp>
      </p:grpSp>
      <p:sp>
        <p:nvSpPr>
          <p:cNvPr id="1268755" name="Text Box 19"/>
          <p:cNvSpPr txBox="1">
            <a:spLocks noChangeArrowheads="1"/>
          </p:cNvSpPr>
          <p:nvPr/>
        </p:nvSpPr>
        <p:spPr bwMode="auto">
          <a:xfrm>
            <a:off x="385763" y="5992813"/>
            <a:ext cx="8507412"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buFontTx/>
              <a:buNone/>
            </a:pPr>
            <a:r>
              <a:rPr lang="en-US">
                <a:solidFill>
                  <a:schemeClr val="accent2"/>
                </a:solidFill>
              </a:rPr>
              <a:t>Add the 2 excess risks and add this to the baseline incidence:</a:t>
            </a:r>
            <a:endParaRPr lang="en-US">
              <a:solidFill>
                <a:schemeClr val="tx1"/>
              </a:solidFill>
            </a:endParaRPr>
          </a:p>
          <a:p>
            <a:pPr>
              <a:lnSpc>
                <a:spcPct val="80000"/>
              </a:lnSpc>
              <a:spcBef>
                <a:spcPct val="0"/>
              </a:spcBef>
              <a:buFontTx/>
              <a:buNone/>
            </a:pPr>
            <a:r>
              <a:rPr lang="en-US">
                <a:solidFill>
                  <a:schemeClr val="tx1"/>
                </a:solidFill>
              </a:rPr>
              <a:t>                            (60+20) + 40 = </a:t>
            </a:r>
            <a:r>
              <a:rPr lang="en-US">
                <a:solidFill>
                  <a:srgbClr val="FF3399"/>
                </a:solidFill>
              </a:rPr>
              <a:t>120</a:t>
            </a:r>
            <a:endParaRPr lang="en-US">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85433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018" fill="hold"/>
                                        <p:tgtEl>
                                          <p:spTgt spid="2"/>
                                        </p:tgtEl>
                                      </p:cBhvr>
                                    </p:cmd>
                                  </p:childTnLst>
                                </p:cTn>
                              </p:par>
                              <p:par>
                                <p:cTn id="7" presetID="10" presetClass="entr" presetSubtype="0" fill="hold" grpId="0" nodeType="withEffect">
                                  <p:stCondLst>
                                    <p:cond delay="30000"/>
                                  </p:stCondLst>
                                  <p:childTnLst>
                                    <p:set>
                                      <p:cBhvr>
                                        <p:cTn id="8" dur="1" fill="hold">
                                          <p:stCondLst>
                                            <p:cond delay="0"/>
                                          </p:stCondLst>
                                        </p:cTn>
                                        <p:tgtEl>
                                          <p:spTgt spid="1268755"/>
                                        </p:tgtEl>
                                        <p:attrNameLst>
                                          <p:attrName>style.visibility</p:attrName>
                                        </p:attrNameLst>
                                      </p:cBhvr>
                                      <p:to>
                                        <p:strVal val="visible"/>
                                      </p:to>
                                    </p:set>
                                    <p:animEffect transition="in" filter="fade">
                                      <p:cBhvr>
                                        <p:cTn id="9" dur="3000"/>
                                        <p:tgtEl>
                                          <p:spTgt spid="12687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126875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Text Box 2"/>
          <p:cNvSpPr txBox="1">
            <a:spLocks noChangeArrowheads="1"/>
          </p:cNvSpPr>
          <p:nvPr/>
        </p:nvSpPr>
        <p:spPr bwMode="auto">
          <a:xfrm>
            <a:off x="365125" y="338138"/>
            <a:ext cx="852805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0"/>
              </a:spcBef>
              <a:buFontTx/>
              <a:buNone/>
            </a:pPr>
            <a:r>
              <a:rPr lang="en-US" sz="4400">
                <a:effectLst>
                  <a:outerShdw blurRad="38100" dist="38100" dir="2700000" algn="tl">
                    <a:srgbClr val="C0C0C0"/>
                  </a:outerShdw>
                </a:effectLst>
              </a:rPr>
              <a:t>Dependence</a:t>
            </a:r>
          </a:p>
        </p:txBody>
      </p:sp>
      <p:sp>
        <p:nvSpPr>
          <p:cNvPr id="1259523" name="Text Box 3"/>
          <p:cNvSpPr txBox="1">
            <a:spLocks noChangeArrowheads="1"/>
          </p:cNvSpPr>
          <p:nvPr/>
        </p:nvSpPr>
        <p:spPr bwMode="auto">
          <a:xfrm>
            <a:off x="441325" y="1506538"/>
            <a:ext cx="77152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sz="3200">
                <a:solidFill>
                  <a:schemeClr val="tx1"/>
                </a:solidFill>
              </a:rPr>
              <a:t>The effect estimate of an exposure is </a:t>
            </a:r>
          </a:p>
          <a:p>
            <a:pPr>
              <a:lnSpc>
                <a:spcPct val="70000"/>
              </a:lnSpc>
              <a:spcBef>
                <a:spcPct val="0"/>
              </a:spcBef>
              <a:buFontTx/>
              <a:buNone/>
            </a:pPr>
            <a:r>
              <a:rPr lang="en-US" sz="3200">
                <a:solidFill>
                  <a:schemeClr val="tx1"/>
                </a:solidFill>
              </a:rPr>
              <a:t>dependent on the presence or absence of</a:t>
            </a:r>
          </a:p>
          <a:p>
            <a:pPr>
              <a:lnSpc>
                <a:spcPct val="70000"/>
              </a:lnSpc>
              <a:spcBef>
                <a:spcPct val="0"/>
              </a:spcBef>
              <a:buFontTx/>
              <a:buNone/>
            </a:pPr>
            <a:r>
              <a:rPr lang="en-US" sz="3200">
                <a:solidFill>
                  <a:schemeClr val="tx1"/>
                </a:solidFill>
              </a:rPr>
              <a:t>other causal factor(s).</a:t>
            </a:r>
          </a:p>
          <a:p>
            <a:pPr>
              <a:lnSpc>
                <a:spcPct val="70000"/>
              </a:lnSpc>
              <a:spcBef>
                <a:spcPct val="0"/>
              </a:spcBef>
              <a:buFontTx/>
              <a:buNone/>
            </a:pPr>
            <a:endParaRPr lang="en-US" sz="3200">
              <a:solidFill>
                <a:schemeClr val="tx1"/>
              </a:solidFill>
            </a:endParaRPr>
          </a:p>
          <a:p>
            <a:pPr>
              <a:lnSpc>
                <a:spcPct val="70000"/>
              </a:lnSpc>
              <a:spcBef>
                <a:spcPct val="0"/>
              </a:spcBef>
              <a:buFontTx/>
              <a:buNone/>
            </a:pPr>
            <a:r>
              <a:rPr lang="en-US" sz="3200">
                <a:solidFill>
                  <a:srgbClr val="008080"/>
                </a:solidFill>
              </a:rPr>
              <a:t>(type of dependence is defined relative to </a:t>
            </a:r>
          </a:p>
          <a:p>
            <a:pPr>
              <a:lnSpc>
                <a:spcPct val="70000"/>
              </a:lnSpc>
              <a:spcBef>
                <a:spcPct val="0"/>
              </a:spcBef>
              <a:buFontTx/>
              <a:buNone/>
            </a:pPr>
            <a:r>
              <a:rPr lang="en-US" sz="3200">
                <a:solidFill>
                  <a:srgbClr val="008080"/>
                </a:solidFill>
              </a:rPr>
              <a:t>the additive model of independence)</a:t>
            </a:r>
          </a:p>
        </p:txBody>
      </p:sp>
      <p:sp>
        <p:nvSpPr>
          <p:cNvPr id="1259524" name="Text Box 4"/>
          <p:cNvSpPr txBox="1">
            <a:spLocks noChangeArrowheads="1"/>
          </p:cNvSpPr>
          <p:nvPr/>
        </p:nvSpPr>
        <p:spPr bwMode="auto">
          <a:xfrm>
            <a:off x="411163" y="4214813"/>
            <a:ext cx="7829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sz="3600" b="1" dirty="0">
                <a:solidFill>
                  <a:schemeClr val="accent2"/>
                </a:solidFill>
              </a:rPr>
              <a:t>- Negative Interaction </a:t>
            </a:r>
            <a:r>
              <a:rPr lang="en-US" sz="3600" b="1" dirty="0"/>
              <a:t>(antagonism)</a:t>
            </a:r>
          </a:p>
        </p:txBody>
      </p:sp>
      <p:sp>
        <p:nvSpPr>
          <p:cNvPr id="1259525" name="Text Box 5"/>
          <p:cNvSpPr txBox="1">
            <a:spLocks noChangeArrowheads="1"/>
          </p:cNvSpPr>
          <p:nvPr/>
        </p:nvSpPr>
        <p:spPr bwMode="auto">
          <a:xfrm>
            <a:off x="414338" y="5084763"/>
            <a:ext cx="73977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sz="3600" b="1">
                <a:solidFill>
                  <a:schemeClr val="accent2"/>
                </a:solidFill>
              </a:rPr>
              <a:t>- Positive Interaction </a:t>
            </a:r>
            <a:r>
              <a:rPr lang="en-US" sz="3600" b="1"/>
              <a:t>(synergism)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99716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535" fill="hold"/>
                                        <p:tgtEl>
                                          <p:spTgt spid="2"/>
                                        </p:tgtEl>
                                      </p:cBhvr>
                                    </p:cmd>
                                  </p:childTnLst>
                                </p:cTn>
                              </p:par>
                              <p:par>
                                <p:cTn id="7" presetID="10" presetClass="entr" presetSubtype="0" fill="hold" grpId="0" nodeType="withEffect">
                                  <p:stCondLst>
                                    <p:cond delay="12000"/>
                                  </p:stCondLst>
                                  <p:childTnLst>
                                    <p:set>
                                      <p:cBhvr>
                                        <p:cTn id="8" dur="1" fill="hold">
                                          <p:stCondLst>
                                            <p:cond delay="0"/>
                                          </p:stCondLst>
                                        </p:cTn>
                                        <p:tgtEl>
                                          <p:spTgt spid="1259524"/>
                                        </p:tgtEl>
                                        <p:attrNameLst>
                                          <p:attrName>style.visibility</p:attrName>
                                        </p:attrNameLst>
                                      </p:cBhvr>
                                      <p:to>
                                        <p:strVal val="visible"/>
                                      </p:to>
                                    </p:set>
                                    <p:animEffect transition="in" filter="fade">
                                      <p:cBhvr>
                                        <p:cTn id="9" dur="3000"/>
                                        <p:tgtEl>
                                          <p:spTgt spid="1259524"/>
                                        </p:tgtEl>
                                      </p:cBhvr>
                                    </p:animEffect>
                                  </p:childTnLst>
                                </p:cTn>
                              </p:par>
                              <p:par>
                                <p:cTn id="10" presetID="10" presetClass="entr" presetSubtype="0" fill="hold" grpId="0" nodeType="withEffect">
                                  <p:stCondLst>
                                    <p:cond delay="15000"/>
                                  </p:stCondLst>
                                  <p:childTnLst>
                                    <p:set>
                                      <p:cBhvr>
                                        <p:cTn id="11" dur="1" fill="hold">
                                          <p:stCondLst>
                                            <p:cond delay="0"/>
                                          </p:stCondLst>
                                        </p:cTn>
                                        <p:tgtEl>
                                          <p:spTgt spid="1259525"/>
                                        </p:tgtEl>
                                        <p:attrNameLst>
                                          <p:attrName>style.visibility</p:attrName>
                                        </p:attrNameLst>
                                      </p:cBhvr>
                                      <p:to>
                                        <p:strVal val="visible"/>
                                      </p:to>
                                    </p:set>
                                    <p:animEffect transition="in" filter="fade">
                                      <p:cBhvr>
                                        <p:cTn id="12" dur="3000"/>
                                        <p:tgtEl>
                                          <p:spTgt spid="12595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1259524" grpId="0"/>
      <p:bldP spid="125952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Grp="1" noChangeArrowheads="1"/>
          </p:cNvSpPr>
          <p:nvPr>
            <p:ph type="title" idx="4294967295"/>
          </p:nvPr>
        </p:nvSpPr>
        <p:spPr>
          <a:xfrm>
            <a:off x="304800" y="277813"/>
            <a:ext cx="8458200" cy="990600"/>
          </a:xfrm>
        </p:spPr>
        <p:txBody>
          <a:bodyPr/>
          <a:lstStyle/>
          <a:p>
            <a:r>
              <a:rPr lang="en-US">
                <a:solidFill>
                  <a:srgbClr val="990033"/>
                </a:solidFill>
                <a:effectLst>
                  <a:outerShdw blurRad="38100" dist="38100" dir="2700000" algn="tl">
                    <a:srgbClr val="C0C0C0"/>
                  </a:outerShdw>
                </a:effectLst>
              </a:rPr>
              <a:t>Negative Interaction (Antagonism)</a:t>
            </a:r>
          </a:p>
        </p:txBody>
      </p:sp>
      <p:sp>
        <p:nvSpPr>
          <p:cNvPr id="1260547" name="Text Box 3"/>
          <p:cNvSpPr txBox="1">
            <a:spLocks noChangeArrowheads="1"/>
          </p:cNvSpPr>
          <p:nvPr/>
        </p:nvSpPr>
        <p:spPr bwMode="auto">
          <a:xfrm>
            <a:off x="455613" y="1747838"/>
            <a:ext cx="80772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The risk of disease with the presence of </a:t>
            </a:r>
            <a:r>
              <a:rPr lang="en-US" sz="3200">
                <a:solidFill>
                  <a:srgbClr val="FF33CC"/>
                </a:solidFill>
              </a:rPr>
              <a:t>two</a:t>
            </a:r>
          </a:p>
          <a:p>
            <a:pPr>
              <a:spcBef>
                <a:spcPct val="0"/>
              </a:spcBef>
              <a:buFontTx/>
              <a:buNone/>
            </a:pPr>
            <a:r>
              <a:rPr lang="en-US" sz="3200">
                <a:solidFill>
                  <a:srgbClr val="FF33CC"/>
                </a:solidFill>
              </a:rPr>
              <a:t>known causal factors</a:t>
            </a:r>
            <a:r>
              <a:rPr lang="en-US" sz="3200">
                <a:solidFill>
                  <a:schemeClr val="tx1"/>
                </a:solidFill>
              </a:rPr>
              <a:t> is less than the sum</a:t>
            </a:r>
          </a:p>
          <a:p>
            <a:pPr>
              <a:spcBef>
                <a:spcPct val="0"/>
              </a:spcBef>
              <a:buFontTx/>
              <a:buNone/>
            </a:pPr>
            <a:r>
              <a:rPr lang="en-US" sz="3200">
                <a:solidFill>
                  <a:schemeClr val="tx1"/>
                </a:solidFill>
              </a:rPr>
              <a:t>of the excess risks associated with each </a:t>
            </a:r>
          </a:p>
          <a:p>
            <a:pPr>
              <a:spcBef>
                <a:spcPct val="0"/>
              </a:spcBef>
              <a:buFontTx/>
              <a:buNone/>
            </a:pPr>
            <a:r>
              <a:rPr lang="en-US" sz="3200">
                <a:solidFill>
                  <a:schemeClr val="tx1"/>
                </a:solidFill>
              </a:rPr>
              <a:t>of the factors.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60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Negative Interaction</a:t>
            </a:r>
          </a:p>
        </p:txBody>
      </p:sp>
      <p:sp>
        <p:nvSpPr>
          <p:cNvPr id="1261581" name="Line 13"/>
          <p:cNvSpPr>
            <a:spLocks noChangeShapeType="1"/>
          </p:cNvSpPr>
          <p:nvPr/>
        </p:nvSpPr>
        <p:spPr bwMode="auto">
          <a:xfrm flipH="1" flipV="1">
            <a:off x="3986213" y="3198813"/>
            <a:ext cx="701675" cy="936625"/>
          </a:xfrm>
          <a:prstGeom prst="line">
            <a:avLst/>
          </a:prstGeom>
          <a:noFill/>
          <a:ln w="38100">
            <a:solidFill>
              <a:schemeClr val="accent2"/>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1582" name="Text Box 14"/>
          <p:cNvSpPr txBox="1">
            <a:spLocks noChangeArrowheads="1"/>
          </p:cNvSpPr>
          <p:nvPr/>
        </p:nvSpPr>
        <p:spPr bwMode="auto">
          <a:xfrm>
            <a:off x="755650" y="2420938"/>
            <a:ext cx="3455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u="sng">
                <a:solidFill>
                  <a:srgbClr val="FF3399"/>
                </a:solidFill>
              </a:rPr>
              <a:t>Expected </a:t>
            </a:r>
            <a:r>
              <a:rPr lang="en-US">
                <a:solidFill>
                  <a:srgbClr val="FF3399"/>
                </a:solidFill>
              </a:rPr>
              <a:t>combined excess risk = (4+2)</a:t>
            </a:r>
            <a:r>
              <a:rPr lang="en-US" b="1">
                <a:solidFill>
                  <a:srgbClr val="FF3399"/>
                </a:solidFill>
              </a:rPr>
              <a:t> = 6</a:t>
            </a:r>
          </a:p>
        </p:txBody>
      </p:sp>
      <p:sp>
        <p:nvSpPr>
          <p:cNvPr id="1261583" name="Text Box 15"/>
          <p:cNvSpPr txBox="1">
            <a:spLocks noChangeArrowheads="1"/>
          </p:cNvSpPr>
          <p:nvPr/>
        </p:nvSpPr>
        <p:spPr bwMode="auto">
          <a:xfrm>
            <a:off x="6602413" y="3686175"/>
            <a:ext cx="2073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solidFill>
                  <a:srgbClr val="008080"/>
                </a:solidFill>
              </a:rPr>
              <a:t>Excess risk =</a:t>
            </a:r>
          </a:p>
          <a:p>
            <a:pPr>
              <a:spcBef>
                <a:spcPct val="0"/>
              </a:spcBef>
              <a:buFontTx/>
              <a:buNone/>
            </a:pPr>
            <a:r>
              <a:rPr lang="en-US">
                <a:solidFill>
                  <a:srgbClr val="008080"/>
                </a:solidFill>
              </a:rPr>
              <a:t>(3-1) = 2</a:t>
            </a:r>
          </a:p>
        </p:txBody>
      </p:sp>
      <p:sp>
        <p:nvSpPr>
          <p:cNvPr id="1261584" name="Text Box 16"/>
          <p:cNvSpPr txBox="1">
            <a:spLocks noChangeArrowheads="1"/>
          </p:cNvSpPr>
          <p:nvPr/>
        </p:nvSpPr>
        <p:spPr bwMode="auto">
          <a:xfrm>
            <a:off x="2879725" y="5276850"/>
            <a:ext cx="323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solidFill>
                  <a:srgbClr val="008080"/>
                </a:solidFill>
              </a:rPr>
              <a:t>Excess risk = (5-1) = 4</a:t>
            </a:r>
          </a:p>
        </p:txBody>
      </p:sp>
      <p:sp>
        <p:nvSpPr>
          <p:cNvPr id="1261585" name="Text Box 17"/>
          <p:cNvSpPr txBox="1">
            <a:spLocks noChangeArrowheads="1"/>
          </p:cNvSpPr>
          <p:nvPr/>
        </p:nvSpPr>
        <p:spPr bwMode="auto">
          <a:xfrm>
            <a:off x="450850" y="1360488"/>
            <a:ext cx="8513763"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0"/>
              </a:spcBef>
              <a:buFontTx/>
              <a:buNone/>
            </a:pPr>
            <a:r>
              <a:rPr lang="en-US" sz="2800" b="1">
                <a:solidFill>
                  <a:srgbClr val="008080"/>
                </a:solidFill>
              </a:rPr>
              <a:t>Incidence (CI) of disease by exposure to factors 1 or 2 or both.</a:t>
            </a:r>
          </a:p>
        </p:txBody>
      </p:sp>
      <p:grpSp>
        <p:nvGrpSpPr>
          <p:cNvPr id="1261614" name="Group 46"/>
          <p:cNvGrpSpPr>
            <a:grpSpLocks/>
          </p:cNvGrpSpPr>
          <p:nvPr/>
        </p:nvGrpSpPr>
        <p:grpSpPr bwMode="auto">
          <a:xfrm>
            <a:off x="593725" y="5992813"/>
            <a:ext cx="8226425" cy="742950"/>
            <a:chOff x="374" y="3775"/>
            <a:chExt cx="5182" cy="468"/>
          </a:xfrm>
        </p:grpSpPr>
        <p:sp>
          <p:nvSpPr>
            <p:cNvPr id="1261587" name="Oval 19"/>
            <p:cNvSpPr>
              <a:spLocks noChangeArrowheads="1"/>
            </p:cNvSpPr>
            <p:nvPr/>
          </p:nvSpPr>
          <p:spPr bwMode="auto">
            <a:xfrm>
              <a:off x="384" y="3775"/>
              <a:ext cx="192" cy="240"/>
            </a:xfrm>
            <a:prstGeom prst="ellipse">
              <a:avLst/>
            </a:prstGeom>
            <a:noFill/>
            <a:ln w="2857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61588" name="Text Box 20"/>
            <p:cNvSpPr txBox="1">
              <a:spLocks noChangeArrowheads="1"/>
            </p:cNvSpPr>
            <p:nvPr/>
          </p:nvSpPr>
          <p:spPr bwMode="auto">
            <a:xfrm>
              <a:off x="374" y="3793"/>
              <a:ext cx="5182" cy="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0"/>
                </a:spcBef>
                <a:buFontTx/>
                <a:buNone/>
              </a:pPr>
              <a:r>
                <a:rPr lang="en-US" b="1" dirty="0">
                  <a:solidFill>
                    <a:schemeClr val="tx1"/>
                  </a:solidFill>
                </a:rPr>
                <a:t>4 is less than the expected </a:t>
              </a:r>
              <a:r>
                <a:rPr lang="en-US" b="1" dirty="0" smtClean="0">
                  <a:solidFill>
                    <a:schemeClr val="tx1"/>
                  </a:solidFill>
                </a:rPr>
                <a:t>incidence of 7 </a:t>
              </a:r>
              <a:r>
                <a:rPr lang="en-US" b="1" dirty="0">
                  <a:solidFill>
                    <a:schemeClr val="tx1"/>
                  </a:solidFill>
                </a:rPr>
                <a:t>(6+1), thus negative interaction.</a:t>
              </a:r>
            </a:p>
          </p:txBody>
        </p:sp>
      </p:grpSp>
      <p:sp>
        <p:nvSpPr>
          <p:cNvPr id="1261586" name="Oval 18"/>
          <p:cNvSpPr>
            <a:spLocks noChangeArrowheads="1"/>
          </p:cNvSpPr>
          <p:nvPr/>
        </p:nvSpPr>
        <p:spPr bwMode="auto">
          <a:xfrm>
            <a:off x="4557713" y="4033838"/>
            <a:ext cx="533400" cy="533400"/>
          </a:xfrm>
          <a:prstGeom prst="ellipse">
            <a:avLst/>
          </a:prstGeom>
          <a:noFill/>
          <a:ln w="28575">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61589" name="Text Box 21"/>
          <p:cNvSpPr txBox="1">
            <a:spLocks noChangeArrowheads="1"/>
          </p:cNvSpPr>
          <p:nvPr/>
        </p:nvSpPr>
        <p:spPr bwMode="auto">
          <a:xfrm>
            <a:off x="1962150" y="3487738"/>
            <a:ext cx="1889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2000" b="1">
                <a:solidFill>
                  <a:schemeClr val="tx1"/>
                </a:solidFill>
              </a:rPr>
              <a:t>+1</a:t>
            </a:r>
          </a:p>
          <a:p>
            <a:pPr algn="ctr">
              <a:lnSpc>
                <a:spcPct val="70000"/>
              </a:lnSpc>
              <a:spcBef>
                <a:spcPct val="0"/>
              </a:spcBef>
              <a:buFontTx/>
              <a:buNone/>
            </a:pPr>
            <a:r>
              <a:rPr lang="en-US" sz="2000" b="1">
                <a:solidFill>
                  <a:schemeClr val="tx1"/>
                </a:solidFill>
              </a:rPr>
              <a:t>(baseline risk)</a:t>
            </a:r>
          </a:p>
        </p:txBody>
      </p:sp>
      <p:graphicFrame>
        <p:nvGraphicFramePr>
          <p:cNvPr id="1261590" name="Group 22"/>
          <p:cNvGraphicFramePr>
            <a:graphicFrameLocks noGrp="1"/>
          </p:cNvGraphicFramePr>
          <p:nvPr/>
        </p:nvGraphicFramePr>
        <p:xfrm>
          <a:off x="755650" y="2852738"/>
          <a:ext cx="5764213" cy="2316480"/>
        </p:xfrm>
        <a:graphic>
          <a:graphicData uri="http://schemas.openxmlformats.org/drawingml/2006/table">
            <a:tbl>
              <a:tblPr/>
              <a:tblGrid>
                <a:gridCol w="2578100"/>
                <a:gridCol w="911225"/>
                <a:gridCol w="1133475"/>
                <a:gridCol w="1141413"/>
              </a:tblGrid>
              <a:tr h="574675">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Factor 1</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323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dirty="0" smtClean="0">
                          <a:ln>
                            <a:noFill/>
                          </a:ln>
                          <a:solidFill>
                            <a:srgbClr val="3333CC"/>
                          </a:solidFill>
                          <a:effectLst/>
                          <a:latin typeface="Arial" charset="0"/>
                        </a:rPr>
                        <a:t>+</a:t>
                      </a:r>
                      <a:endParaRPr kumimoji="0" lang="en-US" sz="3200" b="1" i="0" u="none" strike="noStrike" cap="none" normalizeH="0" baseline="0" dirty="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rowSpan="2">
                  <a:txBody>
                    <a:bodyPr/>
                    <a:lstStyle/>
                    <a:p>
                      <a:pPr marL="0" marR="0" lvl="0" indent="0" algn="l" defTabSz="914400" rtl="0" eaLnBrk="1" fontAlgn="base" latinLnBrk="0" hangingPunct="1">
                        <a:lnSpc>
                          <a:spcPct val="60000"/>
                        </a:lnSpc>
                        <a:spcBef>
                          <a:spcPct val="20000"/>
                        </a:spcBef>
                        <a:spcAft>
                          <a:spcPct val="0"/>
                        </a:spcAft>
                        <a:buClrTx/>
                        <a:buSzTx/>
                        <a:buFontTx/>
                        <a:buNone/>
                        <a:tabLst/>
                      </a:pPr>
                      <a:endParaRPr kumimoji="0" lang="nb-NO" sz="3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6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Factor 2</a:t>
                      </a:r>
                      <a:endParaRPr kumimoji="0" lang="en-US" sz="3200" b="1" i="0" u="none" strike="noStrike" cap="none" normalizeH="0" baseline="0" smtClean="0">
                        <a:ln>
                          <a:noFill/>
                        </a:ln>
                        <a:solidFill>
                          <a:srgbClr val="9900C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4</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3</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5</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4890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8514"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61583"/>
                                        </p:tgtEl>
                                        <p:attrNameLst>
                                          <p:attrName>style.visibility</p:attrName>
                                        </p:attrNameLst>
                                      </p:cBhvr>
                                      <p:to>
                                        <p:strVal val="visible"/>
                                      </p:to>
                                    </p:set>
                                    <p:animEffect transition="in" filter="fade">
                                      <p:cBhvr>
                                        <p:cTn id="9" dur="1000"/>
                                        <p:tgtEl>
                                          <p:spTgt spid="1261583"/>
                                        </p:tgtEl>
                                      </p:cBhvr>
                                    </p:animEffect>
                                  </p:childTnLst>
                                </p:cTn>
                              </p:par>
                            </p:childTnLst>
                          </p:cTn>
                        </p:par>
                        <p:par>
                          <p:cTn id="10" fill="hold" nodeType="withGroup">
                            <p:stCondLst>
                              <p:cond delay="118514"/>
                            </p:stCondLst>
                            <p:childTnLst>
                              <p:par>
                                <p:cTn id="11" presetID="10" presetClass="entr" presetSubtype="0" fill="hold" grpId="0" nodeType="afterEffect">
                                  <p:stCondLst>
                                    <p:cond delay="0"/>
                                  </p:stCondLst>
                                  <p:childTnLst>
                                    <p:set>
                                      <p:cBhvr>
                                        <p:cTn id="12" dur="1" fill="hold">
                                          <p:stCondLst>
                                            <p:cond delay="0"/>
                                          </p:stCondLst>
                                        </p:cTn>
                                        <p:tgtEl>
                                          <p:spTgt spid="1261584"/>
                                        </p:tgtEl>
                                        <p:attrNameLst>
                                          <p:attrName>style.visibility</p:attrName>
                                        </p:attrNameLst>
                                      </p:cBhvr>
                                      <p:to>
                                        <p:strVal val="visible"/>
                                      </p:to>
                                    </p:set>
                                    <p:animEffect transition="in" filter="fade">
                                      <p:cBhvr>
                                        <p:cTn id="13" dur="1250"/>
                                        <p:tgtEl>
                                          <p:spTgt spid="1261584"/>
                                        </p:tgtEl>
                                      </p:cBhvr>
                                    </p:animEffect>
                                  </p:childTnLst>
                                </p:cTn>
                              </p:par>
                            </p:childTnLst>
                          </p:cTn>
                        </p:par>
                        <p:par>
                          <p:cTn id="14" fill="hold" nodeType="withGroup">
                            <p:stCondLst>
                              <p:cond delay="119764"/>
                            </p:stCondLst>
                            <p:childTnLst>
                              <p:par>
                                <p:cTn id="15" presetID="10" presetClass="entr" presetSubtype="0" fill="hold" grpId="0" nodeType="afterEffect">
                                  <p:stCondLst>
                                    <p:cond delay="0"/>
                                  </p:stCondLst>
                                  <p:childTnLst>
                                    <p:set>
                                      <p:cBhvr>
                                        <p:cTn id="16" dur="1" fill="hold">
                                          <p:stCondLst>
                                            <p:cond delay="0"/>
                                          </p:stCondLst>
                                        </p:cTn>
                                        <p:tgtEl>
                                          <p:spTgt spid="1261582"/>
                                        </p:tgtEl>
                                        <p:attrNameLst>
                                          <p:attrName>style.visibility</p:attrName>
                                        </p:attrNameLst>
                                      </p:cBhvr>
                                      <p:to>
                                        <p:strVal val="visible"/>
                                      </p:to>
                                    </p:set>
                                    <p:animEffect transition="in" filter="fade">
                                      <p:cBhvr>
                                        <p:cTn id="17" dur="1250"/>
                                        <p:tgtEl>
                                          <p:spTgt spid="1261582"/>
                                        </p:tgtEl>
                                      </p:cBhvr>
                                    </p:animEffect>
                                  </p:childTnLst>
                                </p:cTn>
                              </p:par>
                            </p:childTnLst>
                          </p:cTn>
                        </p:par>
                        <p:par>
                          <p:cTn id="18" fill="hold" nodeType="withGroup">
                            <p:stCondLst>
                              <p:cond delay="121014"/>
                            </p:stCondLst>
                            <p:childTnLst>
                              <p:par>
                                <p:cTn id="19" presetID="2" presetClass="entr" presetSubtype="8" fill="hold" grpId="0" nodeType="afterEffect">
                                  <p:stCondLst>
                                    <p:cond delay="0"/>
                                  </p:stCondLst>
                                  <p:childTnLst>
                                    <p:set>
                                      <p:cBhvr>
                                        <p:cTn id="20" dur="1" fill="hold">
                                          <p:stCondLst>
                                            <p:cond delay="0"/>
                                          </p:stCondLst>
                                        </p:cTn>
                                        <p:tgtEl>
                                          <p:spTgt spid="1261581"/>
                                        </p:tgtEl>
                                        <p:attrNameLst>
                                          <p:attrName>style.visibility</p:attrName>
                                        </p:attrNameLst>
                                      </p:cBhvr>
                                      <p:to>
                                        <p:strVal val="visible"/>
                                      </p:to>
                                    </p:set>
                                    <p:anim calcmode="lin" valueType="num">
                                      <p:cBhvr additive="base">
                                        <p:cTn id="21" dur="1000" fill="hold"/>
                                        <p:tgtEl>
                                          <p:spTgt spid="1261581"/>
                                        </p:tgtEl>
                                        <p:attrNameLst>
                                          <p:attrName>ppt_x</p:attrName>
                                        </p:attrNameLst>
                                      </p:cBhvr>
                                      <p:tavLst>
                                        <p:tav tm="0">
                                          <p:val>
                                            <p:strVal val="0-#ppt_w/2"/>
                                          </p:val>
                                        </p:tav>
                                        <p:tav tm="100000">
                                          <p:val>
                                            <p:strVal val="#ppt_x"/>
                                          </p:val>
                                        </p:tav>
                                      </p:tavLst>
                                    </p:anim>
                                    <p:anim calcmode="lin" valueType="num">
                                      <p:cBhvr additive="base">
                                        <p:cTn id="22" dur="1000" fill="hold"/>
                                        <p:tgtEl>
                                          <p:spTgt spid="1261581"/>
                                        </p:tgtEl>
                                        <p:attrNameLst>
                                          <p:attrName>ppt_y</p:attrName>
                                        </p:attrNameLst>
                                      </p:cBhvr>
                                      <p:tavLst>
                                        <p:tav tm="0">
                                          <p:val>
                                            <p:strVal val="#ppt_y"/>
                                          </p:val>
                                        </p:tav>
                                        <p:tav tm="100000">
                                          <p:val>
                                            <p:strVal val="#ppt_y"/>
                                          </p:val>
                                        </p:tav>
                                      </p:tavLst>
                                    </p:anim>
                                  </p:childTnLst>
                                </p:cTn>
                              </p:par>
                            </p:childTnLst>
                          </p:cTn>
                        </p:par>
                        <p:par>
                          <p:cTn id="23" fill="hold" nodeType="withGroup">
                            <p:stCondLst>
                              <p:cond delay="122014"/>
                            </p:stCondLst>
                            <p:childTnLst>
                              <p:par>
                                <p:cTn id="24" presetID="2" presetClass="entr" presetSubtype="4" fill="hold" nodeType="afterEffect">
                                  <p:stCondLst>
                                    <p:cond delay="0"/>
                                  </p:stCondLst>
                                  <p:childTnLst>
                                    <p:set>
                                      <p:cBhvr>
                                        <p:cTn id="25" dur="1" fill="hold">
                                          <p:stCondLst>
                                            <p:cond delay="0"/>
                                          </p:stCondLst>
                                        </p:cTn>
                                        <p:tgtEl>
                                          <p:spTgt spid="1261614"/>
                                        </p:tgtEl>
                                        <p:attrNameLst>
                                          <p:attrName>style.visibility</p:attrName>
                                        </p:attrNameLst>
                                      </p:cBhvr>
                                      <p:to>
                                        <p:strVal val="visible"/>
                                      </p:to>
                                    </p:set>
                                    <p:anim calcmode="lin" valueType="num">
                                      <p:cBhvr additive="base">
                                        <p:cTn id="26" dur="1000" fill="hold"/>
                                        <p:tgtEl>
                                          <p:spTgt spid="1261614"/>
                                        </p:tgtEl>
                                        <p:attrNameLst>
                                          <p:attrName>ppt_x</p:attrName>
                                        </p:attrNameLst>
                                      </p:cBhvr>
                                      <p:tavLst>
                                        <p:tav tm="0">
                                          <p:val>
                                            <p:strVal val="#ppt_x"/>
                                          </p:val>
                                        </p:tav>
                                        <p:tav tm="100000">
                                          <p:val>
                                            <p:strVal val="#ppt_x"/>
                                          </p:val>
                                        </p:tav>
                                      </p:tavLst>
                                    </p:anim>
                                    <p:anim calcmode="lin" valueType="num">
                                      <p:cBhvr additive="base">
                                        <p:cTn id="27" dur="1000" fill="hold"/>
                                        <p:tgtEl>
                                          <p:spTgt spid="12616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2"/>
                </p:tgtEl>
              </p:cMediaNode>
            </p:audio>
          </p:childTnLst>
        </p:cTn>
      </p:par>
    </p:tnLst>
    <p:bldLst>
      <p:bldP spid="1261581" grpId="0" animBg="1"/>
      <p:bldP spid="1261582" grpId="0" autoUpdateAnimBg="0"/>
      <p:bldP spid="1261583" grpId="0" autoUpdateAnimBg="0"/>
      <p:bldP spid="126158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Positive Interaction </a:t>
            </a:r>
            <a:br>
              <a:rPr lang="en-US">
                <a:solidFill>
                  <a:srgbClr val="990033"/>
                </a:solidFill>
                <a:effectLst>
                  <a:outerShdw blurRad="38100" dist="38100" dir="2700000" algn="tl">
                    <a:srgbClr val="C0C0C0"/>
                  </a:outerShdw>
                </a:effectLst>
              </a:rPr>
            </a:br>
            <a:r>
              <a:rPr lang="en-US">
                <a:solidFill>
                  <a:srgbClr val="990033"/>
                </a:solidFill>
                <a:effectLst>
                  <a:outerShdw blurRad="38100" dist="38100" dir="2700000" algn="tl">
                    <a:srgbClr val="C0C0C0"/>
                  </a:outerShdw>
                </a:effectLst>
              </a:rPr>
              <a:t>(Synergism)</a:t>
            </a:r>
          </a:p>
        </p:txBody>
      </p:sp>
      <p:sp>
        <p:nvSpPr>
          <p:cNvPr id="1262595" name="Text Box 3"/>
          <p:cNvSpPr txBox="1">
            <a:spLocks noChangeArrowheads="1"/>
          </p:cNvSpPr>
          <p:nvPr/>
        </p:nvSpPr>
        <p:spPr bwMode="auto">
          <a:xfrm>
            <a:off x="365125" y="1914525"/>
            <a:ext cx="715962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400">
                <a:solidFill>
                  <a:schemeClr val="tx1"/>
                </a:solidFill>
                <a:latin typeface="Times New Roman" pitchFamily="18" charset="0"/>
              </a:rPr>
              <a:t>The risk of disease with presence of </a:t>
            </a:r>
            <a:r>
              <a:rPr lang="en-US" sz="3400">
                <a:solidFill>
                  <a:srgbClr val="FF33CC"/>
                </a:solidFill>
                <a:latin typeface="Times New Roman" pitchFamily="18" charset="0"/>
              </a:rPr>
              <a:t>two</a:t>
            </a:r>
          </a:p>
          <a:p>
            <a:pPr>
              <a:spcBef>
                <a:spcPct val="0"/>
              </a:spcBef>
              <a:buFontTx/>
              <a:buNone/>
            </a:pPr>
            <a:r>
              <a:rPr lang="en-US" sz="3400">
                <a:solidFill>
                  <a:srgbClr val="FF33CC"/>
                </a:solidFill>
                <a:latin typeface="Times New Roman" pitchFamily="18" charset="0"/>
              </a:rPr>
              <a:t>known causal factors</a:t>
            </a:r>
            <a:r>
              <a:rPr lang="en-US" sz="3400">
                <a:solidFill>
                  <a:schemeClr val="tx1"/>
                </a:solidFill>
                <a:latin typeface="Times New Roman" pitchFamily="18" charset="0"/>
              </a:rPr>
              <a:t> is greater than the </a:t>
            </a:r>
          </a:p>
          <a:p>
            <a:pPr>
              <a:spcBef>
                <a:spcPct val="0"/>
              </a:spcBef>
              <a:buFontTx/>
              <a:buNone/>
            </a:pPr>
            <a:r>
              <a:rPr lang="en-US" sz="3400">
                <a:solidFill>
                  <a:schemeClr val="tx1"/>
                </a:solidFill>
                <a:latin typeface="Times New Roman" pitchFamily="18" charset="0"/>
              </a:rPr>
              <a:t>sum of the excess risks associated with</a:t>
            </a:r>
          </a:p>
          <a:p>
            <a:pPr>
              <a:spcBef>
                <a:spcPct val="0"/>
              </a:spcBef>
              <a:buFontTx/>
              <a:buNone/>
            </a:pPr>
            <a:r>
              <a:rPr lang="en-US" sz="3400">
                <a:solidFill>
                  <a:schemeClr val="tx1"/>
                </a:solidFill>
                <a:latin typeface="Times New Roman" pitchFamily="18" charset="0"/>
              </a:rPr>
              <a:t> each of the factors.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67724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title" idx="4294967295"/>
          </p:nvPr>
        </p:nvSpPr>
        <p:spPr/>
        <p:txBody>
          <a:bodyPr/>
          <a:lstStyle/>
          <a:p>
            <a:r>
              <a:rPr lang="en-US">
                <a:solidFill>
                  <a:srgbClr val="990033"/>
                </a:solidFill>
                <a:effectLst>
                  <a:outerShdw blurRad="38100" dist="38100" dir="2700000" algn="tl">
                    <a:srgbClr val="C0C0C0"/>
                  </a:outerShdw>
                </a:effectLst>
              </a:rPr>
              <a:t>Positive Interaction</a:t>
            </a:r>
          </a:p>
        </p:txBody>
      </p:sp>
      <p:sp>
        <p:nvSpPr>
          <p:cNvPr id="1263633" name="Text Box 17"/>
          <p:cNvSpPr txBox="1">
            <a:spLocks noChangeArrowheads="1"/>
          </p:cNvSpPr>
          <p:nvPr/>
        </p:nvSpPr>
        <p:spPr bwMode="auto">
          <a:xfrm>
            <a:off x="884238" y="1360488"/>
            <a:ext cx="74326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0"/>
              </a:spcBef>
              <a:buFontTx/>
              <a:buNone/>
            </a:pPr>
            <a:r>
              <a:rPr lang="en-US" sz="2800" b="1" dirty="0" smtClean="0">
                <a:solidFill>
                  <a:srgbClr val="008080"/>
                </a:solidFill>
              </a:rPr>
              <a:t>Cumulative Incidence (CI) of </a:t>
            </a:r>
            <a:r>
              <a:rPr lang="en-US" sz="2800" b="1" dirty="0">
                <a:solidFill>
                  <a:srgbClr val="008080"/>
                </a:solidFill>
              </a:rPr>
              <a:t>disease by exposure to factors 1 or 2 or both.</a:t>
            </a:r>
          </a:p>
        </p:txBody>
      </p:sp>
      <p:sp>
        <p:nvSpPr>
          <p:cNvPr id="1263629" name="Line 13"/>
          <p:cNvSpPr>
            <a:spLocks noChangeShapeType="1"/>
          </p:cNvSpPr>
          <p:nvPr/>
        </p:nvSpPr>
        <p:spPr bwMode="auto">
          <a:xfrm flipH="1" flipV="1">
            <a:off x="3956050" y="3195638"/>
            <a:ext cx="644525" cy="838200"/>
          </a:xfrm>
          <a:prstGeom prst="line">
            <a:avLst/>
          </a:prstGeom>
          <a:noFill/>
          <a:ln w="38100">
            <a:solidFill>
              <a:schemeClr val="accent2"/>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3634" name="Text Box 18"/>
          <p:cNvSpPr txBox="1">
            <a:spLocks noChangeArrowheads="1"/>
          </p:cNvSpPr>
          <p:nvPr/>
        </p:nvSpPr>
        <p:spPr bwMode="auto">
          <a:xfrm>
            <a:off x="2035175" y="3500438"/>
            <a:ext cx="1889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sz="2000" b="1">
                <a:solidFill>
                  <a:srgbClr val="FF3399"/>
                </a:solidFill>
              </a:rPr>
              <a:t>    </a:t>
            </a:r>
            <a:r>
              <a:rPr lang="en-US" sz="2000" b="1">
                <a:solidFill>
                  <a:schemeClr val="tx1"/>
                </a:solidFill>
              </a:rPr>
              <a:t>+1</a:t>
            </a:r>
          </a:p>
          <a:p>
            <a:pPr algn="ctr">
              <a:lnSpc>
                <a:spcPct val="70000"/>
              </a:lnSpc>
              <a:spcBef>
                <a:spcPct val="0"/>
              </a:spcBef>
              <a:buFontTx/>
              <a:buNone/>
            </a:pPr>
            <a:r>
              <a:rPr lang="en-US" sz="2000" b="1">
                <a:solidFill>
                  <a:schemeClr val="tx1"/>
                </a:solidFill>
              </a:rPr>
              <a:t>(baseline risk)</a:t>
            </a:r>
            <a:endParaRPr lang="en-US" sz="2000" b="1">
              <a:solidFill>
                <a:srgbClr val="FF3399"/>
              </a:solidFill>
            </a:endParaRPr>
          </a:p>
        </p:txBody>
      </p:sp>
      <p:sp>
        <p:nvSpPr>
          <p:cNvPr id="1263635" name="Oval 19"/>
          <p:cNvSpPr>
            <a:spLocks noChangeArrowheads="1"/>
          </p:cNvSpPr>
          <p:nvPr/>
        </p:nvSpPr>
        <p:spPr bwMode="auto">
          <a:xfrm>
            <a:off x="4529138" y="4033838"/>
            <a:ext cx="547687" cy="528637"/>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 name="Group 1"/>
          <p:cNvGrpSpPr/>
          <p:nvPr/>
        </p:nvGrpSpPr>
        <p:grpSpPr>
          <a:xfrm>
            <a:off x="615950" y="5913438"/>
            <a:ext cx="8396850" cy="783697"/>
            <a:chOff x="615950" y="5913438"/>
            <a:chExt cx="8396850" cy="783697"/>
          </a:xfrm>
        </p:grpSpPr>
        <p:sp>
          <p:nvSpPr>
            <p:cNvPr id="1263636" name="Text Box 20"/>
            <p:cNvSpPr txBox="1">
              <a:spLocks noChangeArrowheads="1"/>
            </p:cNvSpPr>
            <p:nvPr/>
          </p:nvSpPr>
          <p:spPr bwMode="auto">
            <a:xfrm>
              <a:off x="615950" y="5976938"/>
              <a:ext cx="8396850" cy="72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b="1" dirty="0">
                  <a:solidFill>
                    <a:schemeClr val="tx1"/>
                  </a:solidFill>
                </a:rPr>
                <a:t>10 is more than the </a:t>
              </a:r>
              <a:r>
                <a:rPr lang="en-US" b="1" dirty="0" smtClean="0">
                  <a:solidFill>
                    <a:schemeClr val="tx1"/>
                  </a:solidFill>
                </a:rPr>
                <a:t>expected CI of </a:t>
              </a:r>
              <a:r>
                <a:rPr lang="en-US" b="1" dirty="0">
                  <a:solidFill>
                    <a:schemeClr val="tx1"/>
                  </a:solidFill>
                </a:rPr>
                <a:t>7 (6+1), thus positive </a:t>
              </a:r>
            </a:p>
            <a:p>
              <a:pPr>
                <a:lnSpc>
                  <a:spcPct val="85000"/>
                </a:lnSpc>
                <a:spcBef>
                  <a:spcPct val="0"/>
                </a:spcBef>
                <a:buFontTx/>
                <a:buNone/>
              </a:pPr>
              <a:r>
                <a:rPr lang="en-US" b="1" dirty="0">
                  <a:solidFill>
                    <a:schemeClr val="tx1"/>
                  </a:solidFill>
                </a:rPr>
                <a:t>Interaction.</a:t>
              </a:r>
            </a:p>
          </p:txBody>
        </p:sp>
        <p:sp>
          <p:nvSpPr>
            <p:cNvPr id="1263637" name="Oval 21"/>
            <p:cNvSpPr>
              <a:spLocks noChangeArrowheads="1"/>
            </p:cNvSpPr>
            <p:nvPr/>
          </p:nvSpPr>
          <p:spPr bwMode="auto">
            <a:xfrm>
              <a:off x="639763" y="5913438"/>
              <a:ext cx="476250" cy="468312"/>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aphicFrame>
        <p:nvGraphicFramePr>
          <p:cNvPr id="1263639" name="Group 23"/>
          <p:cNvGraphicFramePr>
            <a:graphicFrameLocks noGrp="1"/>
          </p:cNvGraphicFramePr>
          <p:nvPr/>
        </p:nvGraphicFramePr>
        <p:xfrm>
          <a:off x="755650" y="2852738"/>
          <a:ext cx="5764213" cy="2316480"/>
        </p:xfrm>
        <a:graphic>
          <a:graphicData uri="http://schemas.openxmlformats.org/drawingml/2006/table">
            <a:tbl>
              <a:tblPr/>
              <a:tblGrid>
                <a:gridCol w="2578100"/>
                <a:gridCol w="911225"/>
                <a:gridCol w="1133475"/>
                <a:gridCol w="1141413"/>
              </a:tblGrid>
              <a:tr h="574675">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Factor 1</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50323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dirty="0" smtClean="0">
                          <a:ln>
                            <a:noFill/>
                          </a:ln>
                          <a:solidFill>
                            <a:srgbClr val="3333CC"/>
                          </a:solidFill>
                          <a:effectLst/>
                          <a:latin typeface="Arial" charset="0"/>
                        </a:rPr>
                        <a:t>+</a:t>
                      </a:r>
                      <a:endParaRPr kumimoji="0" lang="en-US" sz="3200" b="1" i="0" u="none" strike="noStrike" cap="none" normalizeH="0" baseline="0" dirty="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3333CC"/>
                          </a:solidFill>
                          <a:effectLst/>
                          <a:latin typeface="Arial" charset="0"/>
                        </a:rPr>
                        <a:t>-</a:t>
                      </a:r>
                      <a:endParaRPr kumimoji="0" lang="en-US" sz="3200" b="1"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rowSpan="2">
                  <a:txBody>
                    <a:bodyPr/>
                    <a:lstStyle/>
                    <a:p>
                      <a:pPr marL="0" marR="0" lvl="0" indent="0" algn="l" defTabSz="914400" rtl="0" eaLnBrk="1" fontAlgn="base" latinLnBrk="0" hangingPunct="1">
                        <a:lnSpc>
                          <a:spcPct val="60000"/>
                        </a:lnSpc>
                        <a:spcBef>
                          <a:spcPct val="20000"/>
                        </a:spcBef>
                        <a:spcAft>
                          <a:spcPct val="0"/>
                        </a:spcAft>
                        <a:buClrTx/>
                        <a:buSzTx/>
                        <a:buFontTx/>
                        <a:buNone/>
                        <a:tabLst/>
                      </a:pPr>
                      <a:endParaRPr kumimoji="0" lang="nb-NO" sz="3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6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Factor 2</a:t>
                      </a:r>
                      <a:endParaRPr kumimoji="0" lang="en-US" sz="3200" b="1" i="0" u="none" strike="noStrike" cap="none" normalizeH="0" baseline="0" smtClean="0">
                        <a:ln>
                          <a:noFill/>
                        </a:ln>
                        <a:solidFill>
                          <a:srgbClr val="9900C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10</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3</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991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1" i="0" u="none" strike="noStrike" cap="none" normalizeH="0" baseline="0" smtClean="0">
                          <a:ln>
                            <a:noFill/>
                          </a:ln>
                          <a:solidFill>
                            <a:srgbClr val="9900CC"/>
                          </a:solidFill>
                          <a:effectLst/>
                          <a:latin typeface="Arial" charset="0"/>
                        </a:rPr>
                        <a:t>-</a:t>
                      </a:r>
                      <a:endParaRPr kumimoji="0" lang="en-US" sz="3200" b="1" i="0" u="none" strike="noStrike" cap="none" normalizeH="0" baseline="0" smtClean="0">
                        <a:ln>
                          <a:noFill/>
                        </a:ln>
                        <a:solidFill>
                          <a:srgbClr val="9900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smtClean="0">
                          <a:ln>
                            <a:noFill/>
                          </a:ln>
                          <a:solidFill>
                            <a:schemeClr val="tx1"/>
                          </a:solidFill>
                          <a:effectLst/>
                          <a:latin typeface="Arial" charset="0"/>
                        </a:rPr>
                        <a:t>5</a:t>
                      </a:r>
                      <a:endParaRPr kumimoji="0" lang="en-US" sz="3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3200" b="0" i="0" u="none" strike="noStrike" cap="none" normalizeH="0" baseline="0" dirty="0" smtClean="0">
                          <a:ln>
                            <a:noFill/>
                          </a:ln>
                          <a:solidFill>
                            <a:schemeClr val="tx1"/>
                          </a:solidFill>
                          <a:effectLst/>
                          <a:latin typeface="Arial" charset="0"/>
                        </a:rPr>
                        <a:t>1</a:t>
                      </a:r>
                      <a:endParaRPr kumimoji="0" lang="en-US" sz="3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63661" name="Text Box 45"/>
          <p:cNvSpPr txBox="1">
            <a:spLocks noChangeArrowheads="1"/>
          </p:cNvSpPr>
          <p:nvPr/>
        </p:nvSpPr>
        <p:spPr bwMode="auto">
          <a:xfrm>
            <a:off x="755650" y="2420938"/>
            <a:ext cx="3455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u="sng">
                <a:solidFill>
                  <a:srgbClr val="FF3399"/>
                </a:solidFill>
              </a:rPr>
              <a:t>Expected </a:t>
            </a:r>
            <a:r>
              <a:rPr lang="en-US">
                <a:solidFill>
                  <a:srgbClr val="FF3399"/>
                </a:solidFill>
              </a:rPr>
              <a:t>combined excess risk = (4+2)</a:t>
            </a:r>
            <a:r>
              <a:rPr lang="en-US" b="1">
                <a:solidFill>
                  <a:srgbClr val="FF3399"/>
                </a:solidFill>
              </a:rPr>
              <a:t> = 6</a:t>
            </a:r>
          </a:p>
        </p:txBody>
      </p:sp>
      <p:sp>
        <p:nvSpPr>
          <p:cNvPr id="1263662" name="Text Box 46"/>
          <p:cNvSpPr txBox="1">
            <a:spLocks noChangeArrowheads="1"/>
          </p:cNvSpPr>
          <p:nvPr/>
        </p:nvSpPr>
        <p:spPr bwMode="auto">
          <a:xfrm>
            <a:off x="6602413" y="3686175"/>
            <a:ext cx="2073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solidFill>
                  <a:srgbClr val="008080"/>
                </a:solidFill>
              </a:rPr>
              <a:t>Excess risk =</a:t>
            </a:r>
          </a:p>
          <a:p>
            <a:pPr>
              <a:spcBef>
                <a:spcPct val="0"/>
              </a:spcBef>
              <a:buFontTx/>
              <a:buNone/>
            </a:pPr>
            <a:r>
              <a:rPr lang="en-US">
                <a:solidFill>
                  <a:srgbClr val="008080"/>
                </a:solidFill>
              </a:rPr>
              <a:t>(3-1) = 2</a:t>
            </a:r>
          </a:p>
        </p:txBody>
      </p:sp>
      <p:sp>
        <p:nvSpPr>
          <p:cNvPr id="1263663" name="Text Box 47"/>
          <p:cNvSpPr txBox="1">
            <a:spLocks noChangeArrowheads="1"/>
          </p:cNvSpPr>
          <p:nvPr/>
        </p:nvSpPr>
        <p:spPr bwMode="auto">
          <a:xfrm>
            <a:off x="2879725" y="5276850"/>
            <a:ext cx="323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dirty="0">
                <a:solidFill>
                  <a:srgbClr val="008080"/>
                </a:solidFill>
              </a:rPr>
              <a:t>Excess risk = (5-1) = 4</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66317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539" fill="hold"/>
                                        <p:tgtEl>
                                          <p:spTgt spid="4"/>
                                        </p:tgtEl>
                                      </p:cBhvr>
                                    </p:cmd>
                                  </p:childTnLst>
                                </p:cTn>
                              </p:par>
                              <p:par>
                                <p:cTn id="7" presetID="10" presetClass="entr" presetSubtype="0" fill="hold" grpId="0" nodeType="withEffect">
                                  <p:stCondLst>
                                    <p:cond delay="10000"/>
                                  </p:stCondLst>
                                  <p:childTnLst>
                                    <p:set>
                                      <p:cBhvr>
                                        <p:cTn id="8" dur="1" fill="hold">
                                          <p:stCondLst>
                                            <p:cond delay="0"/>
                                          </p:stCondLst>
                                        </p:cTn>
                                        <p:tgtEl>
                                          <p:spTgt spid="1263662"/>
                                        </p:tgtEl>
                                        <p:attrNameLst>
                                          <p:attrName>style.visibility</p:attrName>
                                        </p:attrNameLst>
                                      </p:cBhvr>
                                      <p:to>
                                        <p:strVal val="visible"/>
                                      </p:to>
                                    </p:set>
                                    <p:animEffect transition="in" filter="fade">
                                      <p:cBhvr>
                                        <p:cTn id="9" dur="3000"/>
                                        <p:tgtEl>
                                          <p:spTgt spid="1263662"/>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1263663"/>
                                        </p:tgtEl>
                                        <p:attrNameLst>
                                          <p:attrName>style.visibility</p:attrName>
                                        </p:attrNameLst>
                                      </p:cBhvr>
                                      <p:to>
                                        <p:strVal val="visible"/>
                                      </p:to>
                                    </p:set>
                                    <p:animEffect transition="in" filter="fade">
                                      <p:cBhvr>
                                        <p:cTn id="12" dur="3000"/>
                                        <p:tgtEl>
                                          <p:spTgt spid="1263663"/>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1263661"/>
                                        </p:tgtEl>
                                        <p:attrNameLst>
                                          <p:attrName>style.visibility</p:attrName>
                                        </p:attrNameLst>
                                      </p:cBhvr>
                                      <p:to>
                                        <p:strVal val="visible"/>
                                      </p:to>
                                    </p:set>
                                    <p:animEffect transition="in" filter="fade">
                                      <p:cBhvr>
                                        <p:cTn id="15" dur="3000"/>
                                        <p:tgtEl>
                                          <p:spTgt spid="1263661"/>
                                        </p:tgtEl>
                                      </p:cBhvr>
                                    </p:animEffect>
                                  </p:childTnLst>
                                </p:cTn>
                              </p:par>
                              <p:par>
                                <p:cTn id="16" presetID="10" presetClass="entr" presetSubtype="0" fill="hold" nodeType="withEffect">
                                  <p:stCondLst>
                                    <p:cond delay="24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1263661" grpId="0" autoUpdateAnimBg="0"/>
      <p:bldP spid="1263662" grpId="0" autoUpdateAnimBg="0"/>
      <p:bldP spid="1263663"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2"/>
          <p:cNvSpPr>
            <a:spLocks noGrp="1" noChangeArrowheads="1"/>
          </p:cNvSpPr>
          <p:nvPr>
            <p:ph type="title" idx="4294967295"/>
          </p:nvPr>
        </p:nvSpPr>
        <p:spPr>
          <a:xfrm>
            <a:off x="0" y="198438"/>
            <a:ext cx="9144000" cy="1143000"/>
          </a:xfrm>
        </p:spPr>
        <p:txBody>
          <a:bodyPr/>
          <a:lstStyle/>
          <a:p>
            <a:r>
              <a:rPr lang="en-US">
                <a:solidFill>
                  <a:srgbClr val="990033"/>
                </a:solidFill>
                <a:effectLst>
                  <a:outerShdw blurRad="38100" dist="38100" dir="2700000" algn="tl">
                    <a:srgbClr val="C0C0C0"/>
                  </a:outerShdw>
                </a:effectLst>
              </a:rPr>
              <a:t>Multiplicative Model of Independence</a:t>
            </a:r>
          </a:p>
        </p:txBody>
      </p:sp>
      <p:sp>
        <p:nvSpPr>
          <p:cNvPr id="1264643" name="Text Box 3"/>
          <p:cNvSpPr txBox="1">
            <a:spLocks noChangeArrowheads="1"/>
          </p:cNvSpPr>
          <p:nvPr/>
        </p:nvSpPr>
        <p:spPr bwMode="auto">
          <a:xfrm>
            <a:off x="771525" y="2636838"/>
            <a:ext cx="740092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sz="3200">
                <a:solidFill>
                  <a:schemeClr val="tx1"/>
                </a:solidFill>
              </a:rPr>
              <a:t>The risk of disease with presence of two</a:t>
            </a:r>
          </a:p>
          <a:p>
            <a:pPr algn="ctr">
              <a:spcBef>
                <a:spcPct val="0"/>
              </a:spcBef>
              <a:buFontTx/>
              <a:buNone/>
            </a:pPr>
            <a:r>
              <a:rPr lang="en-US" sz="3200">
                <a:solidFill>
                  <a:schemeClr val="tx1"/>
                </a:solidFill>
              </a:rPr>
              <a:t>factors is </a:t>
            </a:r>
            <a:r>
              <a:rPr lang="en-US" sz="3200">
                <a:solidFill>
                  <a:srgbClr val="FF33CC"/>
                </a:solidFill>
              </a:rPr>
              <a:t>the product of</a:t>
            </a:r>
            <a:r>
              <a:rPr lang="en-US" sz="3200">
                <a:solidFill>
                  <a:schemeClr val="tx1"/>
                </a:solidFill>
              </a:rPr>
              <a:t> the </a:t>
            </a:r>
          </a:p>
          <a:p>
            <a:pPr algn="ctr">
              <a:spcBef>
                <a:spcPct val="0"/>
              </a:spcBef>
              <a:buFontTx/>
              <a:buNone/>
            </a:pPr>
            <a:r>
              <a:rPr lang="en-US" sz="3200" b="1">
                <a:solidFill>
                  <a:schemeClr val="accent2"/>
                </a:solidFill>
              </a:rPr>
              <a:t>Relative Risks (RR’s)</a:t>
            </a:r>
            <a:r>
              <a:rPr lang="en-US" sz="3200">
                <a:solidFill>
                  <a:schemeClr val="tx1"/>
                </a:solidFill>
              </a:rPr>
              <a:t> associated</a:t>
            </a:r>
          </a:p>
          <a:p>
            <a:pPr algn="ctr">
              <a:spcBef>
                <a:spcPct val="0"/>
              </a:spcBef>
              <a:buFontTx/>
              <a:buNone/>
            </a:pPr>
            <a:r>
              <a:rPr lang="en-US" sz="3200">
                <a:solidFill>
                  <a:schemeClr val="tx1"/>
                </a:solidFill>
              </a:rPr>
              <a:t>with each of the factors.</a:t>
            </a:r>
          </a:p>
        </p:txBody>
      </p:sp>
      <p:sp>
        <p:nvSpPr>
          <p:cNvPr id="1264644" name="Text Box 4"/>
          <p:cNvSpPr txBox="1">
            <a:spLocks noChangeArrowheads="1"/>
          </p:cNvSpPr>
          <p:nvPr/>
        </p:nvSpPr>
        <p:spPr bwMode="auto">
          <a:xfrm>
            <a:off x="790575" y="1773238"/>
            <a:ext cx="62293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sz="3600" b="1">
                <a:solidFill>
                  <a:srgbClr val="008080"/>
                </a:solidFill>
              </a:rPr>
              <a:t>A special type of synergism</a:t>
            </a:r>
          </a:p>
        </p:txBody>
      </p:sp>
      <p:sp>
        <p:nvSpPr>
          <p:cNvPr id="1264645" name="Text Box 5"/>
          <p:cNvSpPr txBox="1">
            <a:spLocks noChangeArrowheads="1"/>
          </p:cNvSpPr>
          <p:nvPr/>
        </p:nvSpPr>
        <p:spPr bwMode="auto">
          <a:xfrm>
            <a:off x="774700" y="5140325"/>
            <a:ext cx="817562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0"/>
              </a:spcBef>
              <a:buFontTx/>
              <a:buNone/>
            </a:pPr>
            <a:r>
              <a:rPr lang="en-US" sz="3200" b="1">
                <a:solidFill>
                  <a:srgbClr val="CC0066"/>
                </a:solidFill>
              </a:rPr>
              <a:t>Note!</a:t>
            </a:r>
          </a:p>
          <a:p>
            <a:pPr>
              <a:lnSpc>
                <a:spcPct val="70000"/>
              </a:lnSpc>
              <a:spcBef>
                <a:spcPct val="0"/>
              </a:spcBef>
              <a:buFontTx/>
              <a:buNone/>
            </a:pPr>
            <a:endParaRPr lang="en-US" sz="3200" b="1">
              <a:solidFill>
                <a:srgbClr val="CC0066"/>
              </a:solidFill>
            </a:endParaRPr>
          </a:p>
          <a:p>
            <a:pPr>
              <a:lnSpc>
                <a:spcPct val="70000"/>
              </a:lnSpc>
              <a:spcBef>
                <a:spcPct val="0"/>
              </a:spcBef>
              <a:buFontTx/>
              <a:buNone/>
            </a:pPr>
            <a:r>
              <a:rPr lang="en-US" sz="3200">
                <a:solidFill>
                  <a:schemeClr val="tx1"/>
                </a:solidFill>
              </a:rPr>
              <a:t>This uses </a:t>
            </a:r>
            <a:r>
              <a:rPr lang="en-US" sz="3200">
                <a:solidFill>
                  <a:srgbClr val="3333CC"/>
                </a:solidFill>
              </a:rPr>
              <a:t>RR</a:t>
            </a:r>
            <a:r>
              <a:rPr lang="en-US" sz="3200">
                <a:solidFill>
                  <a:schemeClr val="tx1"/>
                </a:solidFill>
              </a:rPr>
              <a:t> as effect measure and </a:t>
            </a:r>
            <a:r>
              <a:rPr lang="en-US" sz="3200" u="sng">
                <a:solidFill>
                  <a:srgbClr val="3333CC"/>
                </a:solidFill>
              </a:rPr>
              <a:t>not </a:t>
            </a:r>
            <a:r>
              <a:rPr lang="en-US" sz="3200">
                <a:solidFill>
                  <a:srgbClr val="3333CC"/>
                </a:solidFill>
              </a:rPr>
              <a:t>excess risk</a:t>
            </a:r>
            <a:r>
              <a:rPr lang="en-US" sz="3200">
                <a:solidFill>
                  <a:schemeClr val="tx1"/>
                </a:solidFill>
              </a:rPr>
              <a:t>!</a:t>
            </a:r>
            <a:endParaRPr lang="en-US" sz="3200" b="1">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81468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018" fill="hold"/>
                                        <p:tgtEl>
                                          <p:spTgt spid="2"/>
                                        </p:tgtEl>
                                      </p:cBhvr>
                                    </p:cmd>
                                  </p:childTnLst>
                                </p:cTn>
                              </p:par>
                              <p:par>
                                <p:cTn id="7" presetID="2" presetClass="entr" presetSubtype="4" fill="hold" grpId="0" nodeType="withEffect">
                                  <p:stCondLst>
                                    <p:cond delay="20000"/>
                                  </p:stCondLst>
                                  <p:childTnLst>
                                    <p:set>
                                      <p:cBhvr>
                                        <p:cTn id="8" dur="1" fill="hold">
                                          <p:stCondLst>
                                            <p:cond delay="0"/>
                                          </p:stCondLst>
                                        </p:cTn>
                                        <p:tgtEl>
                                          <p:spTgt spid="1264645"/>
                                        </p:tgtEl>
                                        <p:attrNameLst>
                                          <p:attrName>style.visibility</p:attrName>
                                        </p:attrNameLst>
                                      </p:cBhvr>
                                      <p:to>
                                        <p:strVal val="visible"/>
                                      </p:to>
                                    </p:set>
                                    <p:anim calcmode="lin" valueType="num">
                                      <p:cBhvr additive="base">
                                        <p:cTn id="9" dur="3000" fill="hold"/>
                                        <p:tgtEl>
                                          <p:spTgt spid="1264645"/>
                                        </p:tgtEl>
                                        <p:attrNameLst>
                                          <p:attrName>ppt_x</p:attrName>
                                        </p:attrNameLst>
                                      </p:cBhvr>
                                      <p:tavLst>
                                        <p:tav tm="0">
                                          <p:val>
                                            <p:strVal val="#ppt_x"/>
                                          </p:val>
                                        </p:tav>
                                        <p:tav tm="100000">
                                          <p:val>
                                            <p:strVal val="#ppt_x"/>
                                          </p:val>
                                        </p:tav>
                                      </p:tavLst>
                                    </p:anim>
                                    <p:anim calcmode="lin" valueType="num">
                                      <p:cBhvr additive="base">
                                        <p:cTn id="10" dur="3000" fill="hold"/>
                                        <p:tgtEl>
                                          <p:spTgt spid="12646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StopAudio" delay="0">
                      <p:tgtEl>
                        <p:sldTgt/>
                      </p:tgtEl>
                    </p:cond>
                  </p:endCondLst>
                </p:cTn>
                <p:tgtEl>
                  <p:spTgt spid="2"/>
                </p:tgtEl>
              </p:cMediaNode>
            </p:audio>
          </p:childTnLst>
        </p:cTn>
      </p:par>
    </p:tnLst>
    <p:bldLst>
      <p:bldP spid="126464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0610" name="Rectangle 2"/>
          <p:cNvSpPr>
            <a:spLocks noGrp="1" noChangeArrowheads="1"/>
          </p:cNvSpPr>
          <p:nvPr>
            <p:ph type="title"/>
          </p:nvPr>
        </p:nvSpPr>
        <p:spPr>
          <a:xfrm>
            <a:off x="685800" y="44450"/>
            <a:ext cx="7772400" cy="1143000"/>
          </a:xfrm>
        </p:spPr>
        <p:txBody>
          <a:bodyPr lIns="90488" tIns="44450" rIns="90488" bIns="44450"/>
          <a:lstStyle/>
          <a:p>
            <a:pPr eaLnBrk="1" hangingPunct="1">
              <a:defRPr/>
            </a:pPr>
            <a:r>
              <a:rPr lang="nb-NO" smtClean="0">
                <a:solidFill>
                  <a:schemeClr val="bg2"/>
                </a:solidFill>
                <a:effectLst>
                  <a:outerShdw blurRad="38100" dist="38100" dir="2700000" algn="tl">
                    <a:srgbClr val="C0C0C0"/>
                  </a:outerShdw>
                </a:effectLst>
              </a:rPr>
              <a:t>Example</a:t>
            </a:r>
            <a:r>
              <a:rPr lang="nb-NO" smtClean="0"/>
              <a:t> </a:t>
            </a:r>
          </a:p>
        </p:txBody>
      </p:sp>
      <p:sp>
        <p:nvSpPr>
          <p:cNvPr id="7171" name="Rectangle 3"/>
          <p:cNvSpPr>
            <a:spLocks noChangeArrowheads="1"/>
          </p:cNvSpPr>
          <p:nvPr/>
        </p:nvSpPr>
        <p:spPr bwMode="auto">
          <a:xfrm>
            <a:off x="755650" y="1781175"/>
            <a:ext cx="7553325" cy="2224088"/>
          </a:xfrm>
          <a:prstGeom prst="rect">
            <a:avLst/>
          </a:prstGeom>
          <a:noFill/>
          <a:ln w="12700">
            <a:noFill/>
            <a:miter lim="800000"/>
            <a:headEnd/>
            <a:tailEnd/>
          </a:ln>
        </p:spPr>
        <p:txBody>
          <a:bodyPr lIns="90488" tIns="44450" rIns="90488" bIns="44450">
            <a:spAutoFit/>
          </a:bodyPr>
          <a:lstStyle/>
          <a:p>
            <a:pPr defTabSz="762000">
              <a:spcBef>
                <a:spcPct val="50000"/>
              </a:spcBef>
              <a:buFontTx/>
              <a:buNone/>
            </a:pPr>
            <a:r>
              <a:rPr lang="nb-NO" sz="2800" dirty="0">
                <a:solidFill>
                  <a:schemeClr val="bg1">
                    <a:lumMod val="75000"/>
                  </a:schemeClr>
                </a:solidFill>
              </a:rPr>
              <a:t>“A study has found that small hospitals have lower rates of nosocomial infections than the large university hospitals. The local politicians use this as an argument for the higher quality of local hospitals.”</a:t>
            </a:r>
          </a:p>
        </p:txBody>
      </p:sp>
      <p:sp>
        <p:nvSpPr>
          <p:cNvPr id="7175" name="Line 6"/>
          <p:cNvSpPr>
            <a:spLocks noChangeShapeType="1"/>
          </p:cNvSpPr>
          <p:nvPr/>
        </p:nvSpPr>
        <p:spPr bwMode="auto">
          <a:xfrm>
            <a:off x="3594100" y="4572000"/>
            <a:ext cx="1955800" cy="0"/>
          </a:xfrm>
          <a:prstGeom prst="line">
            <a:avLst/>
          </a:prstGeom>
          <a:noFill/>
          <a:ln w="127000">
            <a:solidFill>
              <a:srgbClr val="C0C0C0"/>
            </a:solidFill>
            <a:prstDash val="dash"/>
            <a:round/>
            <a:headEnd/>
            <a:tailEnd type="triangle" w="med" len="med"/>
          </a:ln>
        </p:spPr>
        <p:txBody>
          <a:bodyPr wrap="none" anchor="ctr"/>
          <a:lstStyle/>
          <a:p>
            <a:endParaRPr lang="en-US" dirty="0"/>
          </a:p>
        </p:txBody>
      </p:sp>
      <p:sp>
        <p:nvSpPr>
          <p:cNvPr id="7179" name="Rectangle 4"/>
          <p:cNvSpPr>
            <a:spLocks noChangeArrowheads="1"/>
          </p:cNvSpPr>
          <p:nvPr/>
        </p:nvSpPr>
        <p:spPr bwMode="auto">
          <a:xfrm>
            <a:off x="990600" y="4356100"/>
            <a:ext cx="2290763"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dirty="0">
                <a:solidFill>
                  <a:schemeClr val="bg1"/>
                </a:solidFill>
              </a:rPr>
              <a:t>Small hospital</a:t>
            </a:r>
          </a:p>
        </p:txBody>
      </p:sp>
      <p:sp>
        <p:nvSpPr>
          <p:cNvPr id="7180" name="Rectangle 5"/>
          <p:cNvSpPr>
            <a:spLocks noChangeArrowheads="1"/>
          </p:cNvSpPr>
          <p:nvPr/>
        </p:nvSpPr>
        <p:spPr bwMode="auto">
          <a:xfrm>
            <a:off x="5786438" y="4356100"/>
            <a:ext cx="2314575" cy="454025"/>
          </a:xfrm>
          <a:prstGeom prst="rect">
            <a:avLst/>
          </a:prstGeom>
          <a:solidFill>
            <a:srgbClr val="154987"/>
          </a:solidFill>
          <a:ln w="12700">
            <a:noFill/>
            <a:miter lim="800000"/>
            <a:headEnd/>
            <a:tailEnd/>
          </a:ln>
        </p:spPr>
        <p:txBody>
          <a:bodyPr lIns="90488" tIns="44450" rIns="90488" bIns="44450">
            <a:spAutoFit/>
          </a:bodyPr>
          <a:lstStyle/>
          <a:p>
            <a:pPr algn="ctr" defTabSz="762000">
              <a:spcBef>
                <a:spcPct val="50000"/>
              </a:spcBef>
              <a:buFontTx/>
              <a:buNone/>
            </a:pPr>
            <a:r>
              <a:rPr lang="nb-NO" b="1" dirty="0">
                <a:solidFill>
                  <a:schemeClr val="bg1"/>
                </a:solidFill>
              </a:rPr>
              <a:t>Few infections</a:t>
            </a:r>
          </a:p>
        </p:txBody>
      </p:sp>
      <p:grpSp>
        <p:nvGrpSpPr>
          <p:cNvPr id="15" name="Group 14"/>
          <p:cNvGrpSpPr/>
          <p:nvPr/>
        </p:nvGrpSpPr>
        <p:grpSpPr>
          <a:xfrm>
            <a:off x="3511550" y="5489575"/>
            <a:ext cx="2120900" cy="819150"/>
            <a:chOff x="3511550" y="5489575"/>
            <a:chExt cx="2120900" cy="819150"/>
          </a:xfrm>
        </p:grpSpPr>
        <p:sp>
          <p:nvSpPr>
            <p:cNvPr id="7173" name="AutoShape 7"/>
            <p:cNvSpPr>
              <a:spLocks noChangeArrowheads="1"/>
            </p:cNvSpPr>
            <p:nvPr/>
          </p:nvSpPr>
          <p:spPr bwMode="auto">
            <a:xfrm>
              <a:off x="3511550" y="5537200"/>
              <a:ext cx="2120900" cy="749300"/>
            </a:xfrm>
            <a:prstGeom prst="roundRect">
              <a:avLst>
                <a:gd name="adj" fmla="val 12495"/>
              </a:avLst>
            </a:prstGeom>
            <a:noFill/>
            <a:ln w="38100">
              <a:solidFill>
                <a:schemeClr val="bg2"/>
              </a:solidFill>
              <a:round/>
              <a:headEnd/>
              <a:tailEnd/>
            </a:ln>
          </p:spPr>
          <p:txBody>
            <a:bodyPr wrap="none" anchor="ctr"/>
            <a:lstStyle/>
            <a:p>
              <a:endParaRPr lang="en-US" dirty="0"/>
            </a:p>
          </p:txBody>
        </p:sp>
        <p:sp>
          <p:nvSpPr>
            <p:cNvPr id="7181" name="Rectangle 8"/>
            <p:cNvSpPr>
              <a:spLocks noChangeArrowheads="1"/>
            </p:cNvSpPr>
            <p:nvPr/>
          </p:nvSpPr>
          <p:spPr bwMode="auto">
            <a:xfrm>
              <a:off x="3657600" y="5489575"/>
              <a:ext cx="1812925" cy="819150"/>
            </a:xfrm>
            <a:prstGeom prst="rect">
              <a:avLst/>
            </a:prstGeom>
            <a:noFill/>
            <a:ln w="12700">
              <a:noFill/>
              <a:miter lim="800000"/>
              <a:headEnd/>
              <a:tailEnd/>
            </a:ln>
          </p:spPr>
          <p:txBody>
            <a:bodyPr lIns="90488" tIns="44450" rIns="90488" bIns="44450">
              <a:spAutoFit/>
            </a:bodyPr>
            <a:lstStyle/>
            <a:p>
              <a:pPr algn="ctr" defTabSz="762000">
                <a:spcBef>
                  <a:spcPct val="0"/>
                </a:spcBef>
                <a:buFontTx/>
                <a:buNone/>
              </a:pPr>
              <a:r>
                <a:rPr lang="nb-NO" b="1" dirty="0">
                  <a:solidFill>
                    <a:srgbClr val="154987"/>
                  </a:solidFill>
                </a:rPr>
                <a:t>Well patients</a:t>
              </a:r>
            </a:p>
          </p:txBody>
        </p:sp>
      </p:grpSp>
      <p:sp>
        <p:nvSpPr>
          <p:cNvPr id="7177" name="Line 9"/>
          <p:cNvSpPr>
            <a:spLocks noChangeShapeType="1"/>
          </p:cNvSpPr>
          <p:nvPr/>
        </p:nvSpPr>
        <p:spPr bwMode="auto">
          <a:xfrm flipV="1">
            <a:off x="5791200" y="4894263"/>
            <a:ext cx="685800" cy="990600"/>
          </a:xfrm>
          <a:prstGeom prst="line">
            <a:avLst/>
          </a:prstGeom>
          <a:noFill/>
          <a:ln w="127000">
            <a:solidFill>
              <a:srgbClr val="C0C0C0"/>
            </a:solidFill>
            <a:round/>
            <a:headEnd/>
            <a:tailEnd type="triangle" w="med" len="med"/>
          </a:ln>
        </p:spPr>
        <p:txBody>
          <a:bodyPr wrap="none" anchor="ctr"/>
          <a:lstStyle/>
          <a:p>
            <a:endParaRPr lang="en-US" dirty="0"/>
          </a:p>
        </p:txBody>
      </p:sp>
      <p:sp>
        <p:nvSpPr>
          <p:cNvPr id="7178" name="Line 10"/>
          <p:cNvSpPr>
            <a:spLocks noChangeShapeType="1"/>
          </p:cNvSpPr>
          <p:nvPr/>
        </p:nvSpPr>
        <p:spPr bwMode="auto">
          <a:xfrm flipH="1" flipV="1">
            <a:off x="2438400" y="4911725"/>
            <a:ext cx="914400" cy="990600"/>
          </a:xfrm>
          <a:prstGeom prst="line">
            <a:avLst/>
          </a:prstGeom>
          <a:noFill/>
          <a:ln w="127000">
            <a:solidFill>
              <a:srgbClr val="C0C0C0"/>
            </a:solidFill>
            <a:round/>
            <a:headEnd type="triangle" w="med" len="med"/>
            <a:tailEnd type="triangle" w="med" len="med"/>
          </a:ln>
        </p:spPr>
        <p:txBody>
          <a:bodyPr wrap="none" anchor="ctr"/>
          <a:lstStyle/>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40" fill="hold"/>
                                        <p:tgtEl>
                                          <p:spTgt spid="3"/>
                                        </p:tgtEl>
                                      </p:cBhvr>
                                    </p:cmd>
                                  </p:childTnLst>
                                </p:cTn>
                              </p:par>
                              <p:par>
                                <p:cTn id="7" presetID="3" presetClass="emph" presetSubtype="2" fill="hold" nodeType="withEffect">
                                  <p:stCondLst>
                                    <p:cond delay="1000"/>
                                  </p:stCondLst>
                                  <p:childTnLst>
                                    <p:animClr clrSpc="rgb" dir="cw">
                                      <p:cBhvr override="childStyle">
                                        <p:cTn id="8" dur="5000" fill="hold"/>
                                        <p:tgtEl>
                                          <p:spTgt spid="7171">
                                            <p:txEl>
                                              <p:pRg st="0" end="0"/>
                                            </p:txEl>
                                          </p:spTgt>
                                        </p:tgtEl>
                                        <p:attrNameLst>
                                          <p:attrName>style.color</p:attrName>
                                        </p:attrNameLst>
                                      </p:cBhvr>
                                      <p:to>
                                        <a:schemeClr val="accent2"/>
                                      </p:to>
                                    </p:animClr>
                                  </p:childTnLst>
                                </p:cTn>
                              </p:par>
                              <p:par>
                                <p:cTn id="9" presetID="10" presetClass="entr" presetSubtype="0" fill="hold" nodeType="withEffect">
                                  <p:stCondLst>
                                    <p:cond delay="26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3000"/>
                                        <p:tgtEl>
                                          <p:spTgt spid="15"/>
                                        </p:tgtEl>
                                      </p:cBhvr>
                                    </p:animEffect>
                                  </p:childTnLst>
                                </p:cTn>
                              </p:par>
                              <p:par>
                                <p:cTn id="12" presetID="22" presetClass="entr" presetSubtype="4" fill="hold" grpId="0" nodeType="withEffect">
                                  <p:stCondLst>
                                    <p:cond delay="30000"/>
                                  </p:stCondLst>
                                  <p:childTnLst>
                                    <p:set>
                                      <p:cBhvr>
                                        <p:cTn id="13" dur="1" fill="hold">
                                          <p:stCondLst>
                                            <p:cond delay="0"/>
                                          </p:stCondLst>
                                        </p:cTn>
                                        <p:tgtEl>
                                          <p:spTgt spid="7177"/>
                                        </p:tgtEl>
                                        <p:attrNameLst>
                                          <p:attrName>style.visibility</p:attrName>
                                        </p:attrNameLst>
                                      </p:cBhvr>
                                      <p:to>
                                        <p:strVal val="visible"/>
                                      </p:to>
                                    </p:set>
                                    <p:animEffect transition="in" filter="wipe(down)">
                                      <p:cBhvr>
                                        <p:cTn id="14" dur="3000"/>
                                        <p:tgtEl>
                                          <p:spTgt spid="7177"/>
                                        </p:tgtEl>
                                      </p:cBhvr>
                                    </p:animEffect>
                                  </p:childTnLst>
                                </p:cTn>
                              </p:par>
                              <p:par>
                                <p:cTn id="15" presetID="10" presetClass="entr" presetSubtype="0" fill="hold" grpId="0" nodeType="withEffect">
                                  <p:stCondLst>
                                    <p:cond delay="33000"/>
                                  </p:stCondLst>
                                  <p:childTnLst>
                                    <p:set>
                                      <p:cBhvr>
                                        <p:cTn id="16" dur="1" fill="hold">
                                          <p:stCondLst>
                                            <p:cond delay="0"/>
                                          </p:stCondLst>
                                        </p:cTn>
                                        <p:tgtEl>
                                          <p:spTgt spid="7180"/>
                                        </p:tgtEl>
                                        <p:attrNameLst>
                                          <p:attrName>style.visibility</p:attrName>
                                        </p:attrNameLst>
                                      </p:cBhvr>
                                      <p:to>
                                        <p:strVal val="visible"/>
                                      </p:to>
                                    </p:set>
                                    <p:animEffect transition="in" filter="fade">
                                      <p:cBhvr>
                                        <p:cTn id="17" dur="3000"/>
                                        <p:tgtEl>
                                          <p:spTgt spid="7180"/>
                                        </p:tgtEl>
                                      </p:cBhvr>
                                    </p:animEffect>
                                  </p:childTnLst>
                                </p:cTn>
                              </p:par>
                              <p:par>
                                <p:cTn id="18" presetID="16" presetClass="entr" presetSubtype="42" fill="hold" grpId="0" nodeType="withEffect">
                                  <p:stCondLst>
                                    <p:cond delay="38000"/>
                                  </p:stCondLst>
                                  <p:childTnLst>
                                    <p:set>
                                      <p:cBhvr>
                                        <p:cTn id="19" dur="1" fill="hold">
                                          <p:stCondLst>
                                            <p:cond delay="0"/>
                                          </p:stCondLst>
                                        </p:cTn>
                                        <p:tgtEl>
                                          <p:spTgt spid="7178"/>
                                        </p:tgtEl>
                                        <p:attrNameLst>
                                          <p:attrName>style.visibility</p:attrName>
                                        </p:attrNameLst>
                                      </p:cBhvr>
                                      <p:to>
                                        <p:strVal val="visible"/>
                                      </p:to>
                                    </p:set>
                                    <p:animEffect transition="in" filter="barn(outHorizontal)">
                                      <p:cBhvr>
                                        <p:cTn id="20" dur="3000"/>
                                        <p:tgtEl>
                                          <p:spTgt spid="7178"/>
                                        </p:tgtEl>
                                      </p:cBhvr>
                                    </p:animEffect>
                                  </p:childTnLst>
                                </p:cTn>
                              </p:par>
                              <p:par>
                                <p:cTn id="21" presetID="10" presetClass="entr" presetSubtype="0" fill="hold" grpId="0" nodeType="withEffect">
                                  <p:stCondLst>
                                    <p:cond delay="42000"/>
                                  </p:stCondLst>
                                  <p:childTnLst>
                                    <p:set>
                                      <p:cBhvr>
                                        <p:cTn id="22" dur="1" fill="hold">
                                          <p:stCondLst>
                                            <p:cond delay="0"/>
                                          </p:stCondLst>
                                        </p:cTn>
                                        <p:tgtEl>
                                          <p:spTgt spid="7179"/>
                                        </p:tgtEl>
                                        <p:attrNameLst>
                                          <p:attrName>style.visibility</p:attrName>
                                        </p:attrNameLst>
                                      </p:cBhvr>
                                      <p:to>
                                        <p:strVal val="visible"/>
                                      </p:to>
                                    </p:set>
                                    <p:animEffect transition="in" filter="fade">
                                      <p:cBhvr>
                                        <p:cTn id="23" dur="3000"/>
                                        <p:tgtEl>
                                          <p:spTgt spid="7179"/>
                                        </p:tgtEl>
                                      </p:cBhvr>
                                    </p:animEffect>
                                  </p:childTnLst>
                                </p:cTn>
                              </p:par>
                              <p:par>
                                <p:cTn id="24" presetID="22" presetClass="entr" presetSubtype="8" fill="hold" grpId="0" nodeType="withEffect">
                                  <p:stCondLst>
                                    <p:cond delay="54000"/>
                                  </p:stCondLst>
                                  <p:childTnLst>
                                    <p:set>
                                      <p:cBhvr>
                                        <p:cTn id="25" dur="1" fill="hold">
                                          <p:stCondLst>
                                            <p:cond delay="0"/>
                                          </p:stCondLst>
                                        </p:cTn>
                                        <p:tgtEl>
                                          <p:spTgt spid="7175"/>
                                        </p:tgtEl>
                                        <p:attrNameLst>
                                          <p:attrName>style.visibility</p:attrName>
                                        </p:attrNameLst>
                                      </p:cBhvr>
                                      <p:to>
                                        <p:strVal val="visible"/>
                                      </p:to>
                                    </p:set>
                                    <p:animEffect transition="in" filter="wipe(left)">
                                      <p:cBhvr>
                                        <p:cTn id="26" dur="3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StopAudio" delay="0">
                      <p:tgtEl>
                        <p:sldTgt/>
                      </p:tgtEl>
                    </p:cond>
                  </p:endCondLst>
                </p:cTn>
                <p:tgtEl>
                  <p:spTgt spid="3"/>
                </p:tgtEl>
              </p:cMediaNode>
            </p:audio>
          </p:childTnLst>
        </p:cTn>
      </p:par>
    </p:tnLst>
    <p:bldLst>
      <p:bldP spid="7175" grpId="0" animBg="1"/>
      <p:bldP spid="7179" grpId="0" animBg="1"/>
      <p:bldP spid="7180" grpId="0" animBg="1"/>
      <p:bldP spid="7177" grpId="0" animBg="1"/>
      <p:bldP spid="717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idx="4294967295"/>
          </p:nvPr>
        </p:nvSpPr>
        <p:spPr>
          <a:xfrm>
            <a:off x="0" y="76200"/>
            <a:ext cx="9144000" cy="1143000"/>
          </a:xfrm>
        </p:spPr>
        <p:txBody>
          <a:bodyPr/>
          <a:lstStyle/>
          <a:p>
            <a:r>
              <a:rPr lang="en-US" sz="4000">
                <a:solidFill>
                  <a:srgbClr val="990033"/>
                </a:solidFill>
                <a:effectLst>
                  <a:outerShdw blurRad="38100" dist="38100" dir="2700000" algn="tl">
                    <a:srgbClr val="C0C0C0"/>
                  </a:outerShdw>
                </a:effectLst>
              </a:rPr>
              <a:t>Multiplicative Model of Independence</a:t>
            </a:r>
          </a:p>
        </p:txBody>
      </p:sp>
      <p:sp>
        <p:nvSpPr>
          <p:cNvPr id="1265680" name="Text Box 16"/>
          <p:cNvSpPr txBox="1">
            <a:spLocks noChangeArrowheads="1"/>
          </p:cNvSpPr>
          <p:nvPr/>
        </p:nvSpPr>
        <p:spPr bwMode="auto">
          <a:xfrm>
            <a:off x="452438" y="5151438"/>
            <a:ext cx="55864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a:solidFill>
                  <a:srgbClr val="9900CC"/>
                </a:solidFill>
              </a:rPr>
              <a:t>Smoking</a:t>
            </a:r>
            <a:r>
              <a:rPr lang="en-US" sz="2800">
                <a:solidFill>
                  <a:schemeClr val="tx1"/>
                </a:solidFill>
              </a:rPr>
              <a:t>:  RR = 10/1 or 50/5 = 10 </a:t>
            </a:r>
          </a:p>
        </p:txBody>
      </p:sp>
      <p:sp>
        <p:nvSpPr>
          <p:cNvPr id="1265681" name="Text Box 17"/>
          <p:cNvSpPr txBox="1">
            <a:spLocks noChangeArrowheads="1"/>
          </p:cNvSpPr>
          <p:nvPr/>
        </p:nvSpPr>
        <p:spPr bwMode="auto">
          <a:xfrm>
            <a:off x="468313" y="5646738"/>
            <a:ext cx="54657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a:solidFill>
                  <a:srgbClr val="3333CC"/>
                </a:solidFill>
              </a:rPr>
              <a:t>Asbestos:  RR = 5/1 or 50/10 = 5 </a:t>
            </a:r>
          </a:p>
        </p:txBody>
      </p:sp>
      <p:sp>
        <p:nvSpPr>
          <p:cNvPr id="1265682" name="Text Box 18"/>
          <p:cNvSpPr txBox="1">
            <a:spLocks noChangeArrowheads="1"/>
          </p:cNvSpPr>
          <p:nvPr/>
        </p:nvSpPr>
        <p:spPr bwMode="auto">
          <a:xfrm>
            <a:off x="468313" y="6165850"/>
            <a:ext cx="6761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b="1">
                <a:solidFill>
                  <a:schemeClr val="tx1"/>
                </a:solidFill>
              </a:rPr>
              <a:t>Combined RR:  RR = 50/1 = 10 x 5 = </a:t>
            </a:r>
            <a:r>
              <a:rPr lang="en-US" sz="2800" b="1">
                <a:solidFill>
                  <a:srgbClr val="FF3399"/>
                </a:solidFill>
              </a:rPr>
              <a:t>50 </a:t>
            </a:r>
            <a:endParaRPr lang="en-US" sz="2800" b="1">
              <a:solidFill>
                <a:schemeClr val="tx1"/>
              </a:solidFill>
            </a:endParaRPr>
          </a:p>
        </p:txBody>
      </p:sp>
      <p:grpSp>
        <p:nvGrpSpPr>
          <p:cNvPr id="1265667" name="Group 3"/>
          <p:cNvGrpSpPr>
            <a:grpSpLocks/>
          </p:cNvGrpSpPr>
          <p:nvPr/>
        </p:nvGrpSpPr>
        <p:grpSpPr bwMode="auto">
          <a:xfrm>
            <a:off x="3865563" y="3124200"/>
            <a:ext cx="2362200" cy="1600200"/>
            <a:chOff x="1440" y="1968"/>
            <a:chExt cx="1488" cy="1008"/>
          </a:xfrm>
        </p:grpSpPr>
        <p:sp>
          <p:nvSpPr>
            <p:cNvPr id="1265668" name="Rectangle 4"/>
            <p:cNvSpPr>
              <a:spLocks noChangeArrowheads="1"/>
            </p:cNvSpPr>
            <p:nvPr/>
          </p:nvSpPr>
          <p:spPr bwMode="auto">
            <a:xfrm>
              <a:off x="1440" y="1968"/>
              <a:ext cx="1488" cy="10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5669" name="Line 5"/>
            <p:cNvSpPr>
              <a:spLocks noChangeShapeType="1"/>
            </p:cNvSpPr>
            <p:nvPr/>
          </p:nvSpPr>
          <p:spPr bwMode="auto">
            <a:xfrm>
              <a:off x="1440" y="2448"/>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5670" name="Line 6"/>
            <p:cNvSpPr>
              <a:spLocks noChangeShapeType="1"/>
            </p:cNvSpPr>
            <p:nvPr/>
          </p:nvSpPr>
          <p:spPr bwMode="auto">
            <a:xfrm>
              <a:off x="2160" y="1968"/>
              <a:ext cx="0" cy="10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65671" name="Text Box 7"/>
          <p:cNvSpPr txBox="1">
            <a:spLocks noChangeArrowheads="1"/>
          </p:cNvSpPr>
          <p:nvPr/>
        </p:nvSpPr>
        <p:spPr bwMode="auto">
          <a:xfrm>
            <a:off x="4124325" y="3209925"/>
            <a:ext cx="63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rgbClr val="FF33CC"/>
                </a:solidFill>
              </a:rPr>
              <a:t>50</a:t>
            </a:r>
          </a:p>
        </p:txBody>
      </p:sp>
      <p:sp>
        <p:nvSpPr>
          <p:cNvPr id="1265672" name="Text Box 8"/>
          <p:cNvSpPr txBox="1">
            <a:spLocks noChangeArrowheads="1"/>
          </p:cNvSpPr>
          <p:nvPr/>
        </p:nvSpPr>
        <p:spPr bwMode="auto">
          <a:xfrm>
            <a:off x="5313363" y="3221038"/>
            <a:ext cx="635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10</a:t>
            </a:r>
          </a:p>
        </p:txBody>
      </p:sp>
      <p:sp>
        <p:nvSpPr>
          <p:cNvPr id="1265673" name="Text Box 9"/>
          <p:cNvSpPr txBox="1">
            <a:spLocks noChangeArrowheads="1"/>
          </p:cNvSpPr>
          <p:nvPr/>
        </p:nvSpPr>
        <p:spPr bwMode="auto">
          <a:xfrm>
            <a:off x="4233863" y="4002088"/>
            <a:ext cx="409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5</a:t>
            </a:r>
          </a:p>
        </p:txBody>
      </p:sp>
      <p:sp>
        <p:nvSpPr>
          <p:cNvPr id="1265674" name="Text Box 10"/>
          <p:cNvSpPr txBox="1">
            <a:spLocks noChangeArrowheads="1"/>
          </p:cNvSpPr>
          <p:nvPr/>
        </p:nvSpPr>
        <p:spPr bwMode="auto">
          <a:xfrm>
            <a:off x="5453063" y="4002088"/>
            <a:ext cx="409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chemeClr val="tx1"/>
                </a:solidFill>
              </a:rPr>
              <a:t>1</a:t>
            </a:r>
          </a:p>
        </p:txBody>
      </p:sp>
      <p:sp>
        <p:nvSpPr>
          <p:cNvPr id="1265675" name="Text Box 11"/>
          <p:cNvSpPr txBox="1">
            <a:spLocks noChangeArrowheads="1"/>
          </p:cNvSpPr>
          <p:nvPr/>
        </p:nvSpPr>
        <p:spPr bwMode="auto">
          <a:xfrm>
            <a:off x="4230688" y="2633663"/>
            <a:ext cx="422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65676" name="Text Box 12"/>
          <p:cNvSpPr txBox="1">
            <a:spLocks noChangeArrowheads="1"/>
          </p:cNvSpPr>
          <p:nvPr/>
        </p:nvSpPr>
        <p:spPr bwMode="auto">
          <a:xfrm>
            <a:off x="5476875" y="2605088"/>
            <a:ext cx="3190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65677" name="Text Box 13"/>
          <p:cNvSpPr txBox="1">
            <a:spLocks noChangeArrowheads="1"/>
          </p:cNvSpPr>
          <p:nvPr/>
        </p:nvSpPr>
        <p:spPr bwMode="auto">
          <a:xfrm>
            <a:off x="3438525" y="3221038"/>
            <a:ext cx="422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65678" name="Text Box 14"/>
          <p:cNvSpPr txBox="1">
            <a:spLocks noChangeArrowheads="1"/>
          </p:cNvSpPr>
          <p:nvPr/>
        </p:nvSpPr>
        <p:spPr bwMode="auto">
          <a:xfrm>
            <a:off x="3484563" y="4059238"/>
            <a:ext cx="3190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b="1">
                <a:solidFill>
                  <a:schemeClr val="tx1"/>
                </a:solidFill>
              </a:rPr>
              <a:t>-</a:t>
            </a:r>
          </a:p>
        </p:txBody>
      </p:sp>
      <p:sp>
        <p:nvSpPr>
          <p:cNvPr id="1265679" name="Text Box 15"/>
          <p:cNvSpPr txBox="1">
            <a:spLocks noChangeArrowheads="1"/>
          </p:cNvSpPr>
          <p:nvPr/>
        </p:nvSpPr>
        <p:spPr bwMode="auto">
          <a:xfrm>
            <a:off x="1587500" y="3525838"/>
            <a:ext cx="17637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3200">
                <a:solidFill>
                  <a:srgbClr val="9900CC"/>
                </a:solidFill>
              </a:rPr>
              <a:t>Smoking</a:t>
            </a:r>
          </a:p>
        </p:txBody>
      </p:sp>
      <p:sp>
        <p:nvSpPr>
          <p:cNvPr id="1265683" name="Text Box 19"/>
          <p:cNvSpPr txBox="1">
            <a:spLocks noChangeArrowheads="1"/>
          </p:cNvSpPr>
          <p:nvPr/>
        </p:nvSpPr>
        <p:spPr bwMode="auto">
          <a:xfrm>
            <a:off x="4156075" y="2276475"/>
            <a:ext cx="18542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spcBef>
                <a:spcPct val="0"/>
              </a:spcBef>
              <a:buFontTx/>
              <a:buNone/>
            </a:pPr>
            <a:r>
              <a:rPr lang="en-US" sz="3200">
                <a:solidFill>
                  <a:srgbClr val="3333CC"/>
                </a:solidFill>
              </a:rPr>
              <a:t>Asbestos</a:t>
            </a:r>
          </a:p>
        </p:txBody>
      </p:sp>
      <p:sp>
        <p:nvSpPr>
          <p:cNvPr id="1265684" name="Text Box 20"/>
          <p:cNvSpPr txBox="1">
            <a:spLocks noChangeArrowheads="1"/>
          </p:cNvSpPr>
          <p:nvPr/>
        </p:nvSpPr>
        <p:spPr bwMode="auto">
          <a:xfrm>
            <a:off x="395288" y="1308100"/>
            <a:ext cx="8497887"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0"/>
              </a:spcBef>
              <a:buFontTx/>
              <a:buNone/>
            </a:pPr>
            <a:r>
              <a:rPr lang="en-US" sz="2800" b="1" dirty="0">
                <a:solidFill>
                  <a:srgbClr val="008080"/>
                </a:solidFill>
              </a:rPr>
              <a:t>CI of lung cancer with presence of </a:t>
            </a:r>
            <a:r>
              <a:rPr lang="en-US" sz="2800" b="1" dirty="0" smtClean="0">
                <a:solidFill>
                  <a:srgbClr val="008080"/>
                </a:solidFill>
              </a:rPr>
              <a:t>smoking, </a:t>
            </a:r>
            <a:r>
              <a:rPr lang="en-US" sz="2800" b="1" dirty="0">
                <a:solidFill>
                  <a:srgbClr val="008080"/>
                </a:solidFill>
              </a:rPr>
              <a:t>or </a:t>
            </a:r>
            <a:r>
              <a:rPr lang="en-US" sz="2800" b="1" dirty="0" smtClean="0">
                <a:solidFill>
                  <a:srgbClr val="008080"/>
                </a:solidFill>
              </a:rPr>
              <a:t>asbestos, </a:t>
            </a:r>
            <a:r>
              <a:rPr lang="en-US" sz="2800" b="1" dirty="0">
                <a:solidFill>
                  <a:srgbClr val="008080"/>
                </a:solidFill>
              </a:rPr>
              <a:t>or both exposures</a:t>
            </a:r>
          </a:p>
        </p:txBody>
      </p:sp>
      <p:sp>
        <p:nvSpPr>
          <p:cNvPr id="1265685" name="Text Box 21"/>
          <p:cNvSpPr txBox="1">
            <a:spLocks noChangeArrowheads="1"/>
          </p:cNvSpPr>
          <p:nvPr/>
        </p:nvSpPr>
        <p:spPr bwMode="auto">
          <a:xfrm>
            <a:off x="6308725" y="3729038"/>
            <a:ext cx="114300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b="1">
                <a:solidFill>
                  <a:srgbClr val="008080"/>
                </a:solidFill>
              </a:rPr>
              <a:t>RR=10</a:t>
            </a:r>
          </a:p>
        </p:txBody>
      </p:sp>
      <p:sp>
        <p:nvSpPr>
          <p:cNvPr id="1265686" name="Text Box 22"/>
          <p:cNvSpPr txBox="1">
            <a:spLocks noChangeArrowheads="1"/>
          </p:cNvSpPr>
          <p:nvPr/>
        </p:nvSpPr>
        <p:spPr bwMode="auto">
          <a:xfrm>
            <a:off x="4535488" y="4810125"/>
            <a:ext cx="973137"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b="1">
                <a:solidFill>
                  <a:srgbClr val="008080"/>
                </a:solidFill>
              </a:rPr>
              <a:t>RR=5</a:t>
            </a:r>
          </a:p>
        </p:txBody>
      </p:sp>
      <p:sp>
        <p:nvSpPr>
          <p:cNvPr id="1265687" name="Text Box 23"/>
          <p:cNvSpPr txBox="1">
            <a:spLocks noChangeArrowheads="1"/>
          </p:cNvSpPr>
          <p:nvPr/>
        </p:nvSpPr>
        <p:spPr bwMode="auto">
          <a:xfrm>
            <a:off x="393700" y="2274888"/>
            <a:ext cx="30257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sz="3200" b="1">
                <a:solidFill>
                  <a:srgbClr val="FF33CC"/>
                </a:solidFill>
              </a:rPr>
              <a:t>Calculate RR’s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17920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520" fill="hold"/>
                                        <p:tgtEl>
                                          <p:spTgt spid="3"/>
                                        </p:tgtEl>
                                      </p:cBhvr>
                                    </p:cmd>
                                  </p:childTnLst>
                                </p:cTn>
                              </p:par>
                              <p:par>
                                <p:cTn id="7" presetID="10" presetClass="entr" presetSubtype="0" fill="hold" grpId="0" nodeType="withEffect">
                                  <p:stCondLst>
                                    <p:cond delay="32000"/>
                                  </p:stCondLst>
                                  <p:childTnLst>
                                    <p:set>
                                      <p:cBhvr>
                                        <p:cTn id="8" dur="1" fill="hold">
                                          <p:stCondLst>
                                            <p:cond delay="0"/>
                                          </p:stCondLst>
                                        </p:cTn>
                                        <p:tgtEl>
                                          <p:spTgt spid="1265680"/>
                                        </p:tgtEl>
                                        <p:attrNameLst>
                                          <p:attrName>style.visibility</p:attrName>
                                        </p:attrNameLst>
                                      </p:cBhvr>
                                      <p:to>
                                        <p:strVal val="visible"/>
                                      </p:to>
                                    </p:set>
                                    <p:animEffect transition="in" filter="fade">
                                      <p:cBhvr>
                                        <p:cTn id="9" dur="3000"/>
                                        <p:tgtEl>
                                          <p:spTgt spid="1265680"/>
                                        </p:tgtEl>
                                      </p:cBhvr>
                                    </p:animEffect>
                                  </p:childTnLst>
                                </p:cTn>
                              </p:par>
                              <p:par>
                                <p:cTn id="10" presetID="10" presetClass="entr" presetSubtype="0" fill="hold" grpId="0" nodeType="withEffect">
                                  <p:stCondLst>
                                    <p:cond delay="38000"/>
                                  </p:stCondLst>
                                  <p:childTnLst>
                                    <p:set>
                                      <p:cBhvr>
                                        <p:cTn id="11" dur="1" fill="hold">
                                          <p:stCondLst>
                                            <p:cond delay="0"/>
                                          </p:stCondLst>
                                        </p:cTn>
                                        <p:tgtEl>
                                          <p:spTgt spid="1265681"/>
                                        </p:tgtEl>
                                        <p:attrNameLst>
                                          <p:attrName>style.visibility</p:attrName>
                                        </p:attrNameLst>
                                      </p:cBhvr>
                                      <p:to>
                                        <p:strVal val="visible"/>
                                      </p:to>
                                    </p:set>
                                    <p:animEffect transition="in" filter="fade">
                                      <p:cBhvr>
                                        <p:cTn id="12" dur="3000"/>
                                        <p:tgtEl>
                                          <p:spTgt spid="1265681"/>
                                        </p:tgtEl>
                                      </p:cBhvr>
                                    </p:animEffect>
                                  </p:childTnLst>
                                </p:cTn>
                              </p:par>
                              <p:par>
                                <p:cTn id="13" presetID="10" presetClass="entr" presetSubtype="0" fill="hold" grpId="0" nodeType="withEffect">
                                  <p:stCondLst>
                                    <p:cond delay="43000"/>
                                  </p:stCondLst>
                                  <p:childTnLst>
                                    <p:set>
                                      <p:cBhvr>
                                        <p:cTn id="14" dur="1" fill="hold">
                                          <p:stCondLst>
                                            <p:cond delay="0"/>
                                          </p:stCondLst>
                                        </p:cTn>
                                        <p:tgtEl>
                                          <p:spTgt spid="1265682"/>
                                        </p:tgtEl>
                                        <p:attrNameLst>
                                          <p:attrName>style.visibility</p:attrName>
                                        </p:attrNameLst>
                                      </p:cBhvr>
                                      <p:to>
                                        <p:strVal val="visible"/>
                                      </p:to>
                                    </p:set>
                                    <p:animEffect transition="in" filter="fade">
                                      <p:cBhvr>
                                        <p:cTn id="15" dur="3000"/>
                                        <p:tgtEl>
                                          <p:spTgt spid="126568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1265680" grpId="0" autoUpdateAnimBg="0"/>
      <p:bldP spid="1265681" grpId="0" autoUpdateAnimBg="0"/>
      <p:bldP spid="126568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idx="4294967295"/>
          </p:nvPr>
        </p:nvSpPr>
        <p:spPr>
          <a:xfrm>
            <a:off x="323850" y="115888"/>
            <a:ext cx="8712200" cy="1143000"/>
          </a:xfrm>
        </p:spPr>
        <p:txBody>
          <a:bodyPr/>
          <a:lstStyle/>
          <a:p>
            <a:pPr algn="l"/>
            <a:r>
              <a:rPr lang="en-US" sz="4000">
                <a:solidFill>
                  <a:schemeClr val="bg2"/>
                </a:solidFill>
                <a:effectLst>
                  <a:outerShdw blurRad="38100" dist="38100" dir="2700000" algn="tl">
                    <a:srgbClr val="C0C0C0"/>
                  </a:outerShdw>
                </a:effectLst>
              </a:rPr>
              <a:t>Example:</a:t>
            </a:r>
            <a:r>
              <a:rPr lang="en-US" sz="4000">
                <a:effectLst>
                  <a:outerShdw blurRad="38100" dist="38100" dir="2700000" algn="tl">
                    <a:srgbClr val="C0C0C0"/>
                  </a:outerShdw>
                </a:effectLst>
              </a:rPr>
              <a:t>  </a:t>
            </a:r>
            <a:br>
              <a:rPr lang="en-US" sz="4000">
                <a:effectLst>
                  <a:outerShdw blurRad="38100" dist="38100" dir="2700000" algn="tl">
                    <a:srgbClr val="C0C0C0"/>
                  </a:outerShdw>
                </a:effectLst>
              </a:rPr>
            </a:br>
            <a:r>
              <a:rPr lang="en-US" sz="4000">
                <a:solidFill>
                  <a:schemeClr val="bg2"/>
                </a:solidFill>
                <a:effectLst>
                  <a:outerShdw blurRad="38100" dist="38100" dir="2700000" algn="tl">
                    <a:srgbClr val="C0C0C0"/>
                  </a:outerShdw>
                </a:effectLst>
              </a:rPr>
              <a:t>Multiplicative model of Independence</a:t>
            </a:r>
          </a:p>
        </p:txBody>
      </p:sp>
      <p:sp>
        <p:nvSpPr>
          <p:cNvPr id="1266691" name="Text Box 3"/>
          <p:cNvSpPr txBox="1">
            <a:spLocks noChangeArrowheads="1"/>
          </p:cNvSpPr>
          <p:nvPr/>
        </p:nvSpPr>
        <p:spPr bwMode="auto">
          <a:xfrm>
            <a:off x="365125" y="1474788"/>
            <a:ext cx="7251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b="1" dirty="0">
                <a:solidFill>
                  <a:srgbClr val="008080"/>
                </a:solidFill>
              </a:rPr>
              <a:t>Incidence rates per 1000</a:t>
            </a:r>
            <a:r>
              <a:rPr lang="en-US" sz="2800" dirty="0">
                <a:solidFill>
                  <a:schemeClr val="tx1"/>
                </a:solidFill>
              </a:rPr>
              <a:t> of MI according to</a:t>
            </a:r>
          </a:p>
          <a:p>
            <a:pPr>
              <a:spcBef>
                <a:spcPct val="0"/>
              </a:spcBef>
              <a:buFontTx/>
              <a:buNone/>
            </a:pPr>
            <a:r>
              <a:rPr lang="en-US" sz="2800" dirty="0">
                <a:solidFill>
                  <a:schemeClr val="tx1"/>
                </a:solidFill>
              </a:rPr>
              <a:t>saturated fat intake and smoking.</a:t>
            </a:r>
            <a:endParaRPr lang="en-US" sz="2800" b="1" dirty="0">
              <a:solidFill>
                <a:schemeClr val="tx1"/>
              </a:solidFill>
            </a:endParaRPr>
          </a:p>
        </p:txBody>
      </p:sp>
      <p:sp>
        <p:nvSpPr>
          <p:cNvPr id="1266703" name="Text Box 15"/>
          <p:cNvSpPr txBox="1">
            <a:spLocks noChangeArrowheads="1"/>
          </p:cNvSpPr>
          <p:nvPr/>
        </p:nvSpPr>
        <p:spPr bwMode="auto">
          <a:xfrm>
            <a:off x="468313" y="5084763"/>
            <a:ext cx="84470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dirty="0">
                <a:solidFill>
                  <a:schemeClr val="tx1"/>
                </a:solidFill>
              </a:rPr>
              <a:t>What would x be if the combined effects of fat intake and smoking followed a </a:t>
            </a:r>
            <a:r>
              <a:rPr lang="en-US" dirty="0">
                <a:solidFill>
                  <a:srgbClr val="FF3399"/>
                </a:solidFill>
              </a:rPr>
              <a:t>multiplicative</a:t>
            </a:r>
            <a:r>
              <a:rPr lang="en-US" dirty="0">
                <a:solidFill>
                  <a:schemeClr val="tx1"/>
                </a:solidFill>
              </a:rPr>
              <a:t> model of independence?</a:t>
            </a:r>
          </a:p>
        </p:txBody>
      </p:sp>
      <p:sp>
        <p:nvSpPr>
          <p:cNvPr id="1266692" name="Text Box 4"/>
          <p:cNvSpPr txBox="1">
            <a:spLocks noChangeArrowheads="1"/>
          </p:cNvSpPr>
          <p:nvPr/>
        </p:nvSpPr>
        <p:spPr bwMode="auto">
          <a:xfrm>
            <a:off x="3244850" y="2411413"/>
            <a:ext cx="15700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sz="2800">
                <a:solidFill>
                  <a:srgbClr val="3333CC"/>
                </a:solidFill>
              </a:rPr>
              <a:t>Smoking</a:t>
            </a:r>
          </a:p>
          <a:p>
            <a:pPr algn="ctr">
              <a:spcBef>
                <a:spcPct val="0"/>
              </a:spcBef>
              <a:buFontTx/>
              <a:buNone/>
            </a:pPr>
            <a:r>
              <a:rPr lang="en-US" sz="2800">
                <a:solidFill>
                  <a:schemeClr val="tx1"/>
                </a:solidFill>
              </a:rPr>
              <a:t>Yes	No</a:t>
            </a:r>
          </a:p>
        </p:txBody>
      </p:sp>
      <p:sp>
        <p:nvSpPr>
          <p:cNvPr id="1266693" name="Text Box 5"/>
          <p:cNvSpPr txBox="1">
            <a:spLocks noChangeArrowheads="1"/>
          </p:cNvSpPr>
          <p:nvPr/>
        </p:nvSpPr>
        <p:spPr bwMode="auto">
          <a:xfrm>
            <a:off x="696913" y="3355975"/>
            <a:ext cx="167005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buFontTx/>
              <a:buNone/>
            </a:pPr>
            <a:r>
              <a:rPr lang="en-US" sz="2800">
                <a:solidFill>
                  <a:srgbClr val="9900CC"/>
                </a:solidFill>
              </a:rPr>
              <a:t>High</a:t>
            </a:r>
          </a:p>
          <a:p>
            <a:pPr>
              <a:lnSpc>
                <a:spcPct val="80000"/>
              </a:lnSpc>
              <a:spcBef>
                <a:spcPct val="0"/>
              </a:spcBef>
              <a:buFontTx/>
              <a:buNone/>
            </a:pPr>
            <a:r>
              <a:rPr lang="en-US" sz="2800">
                <a:solidFill>
                  <a:srgbClr val="9900CC"/>
                </a:solidFill>
              </a:rPr>
              <a:t>saturated</a:t>
            </a:r>
          </a:p>
          <a:p>
            <a:pPr>
              <a:lnSpc>
                <a:spcPct val="80000"/>
              </a:lnSpc>
              <a:spcBef>
                <a:spcPct val="0"/>
              </a:spcBef>
              <a:buFontTx/>
              <a:buNone/>
            </a:pPr>
            <a:r>
              <a:rPr lang="en-US" sz="2800">
                <a:solidFill>
                  <a:srgbClr val="9900CC"/>
                </a:solidFill>
              </a:rPr>
              <a:t>fat intake</a:t>
            </a:r>
          </a:p>
        </p:txBody>
      </p:sp>
      <p:sp>
        <p:nvSpPr>
          <p:cNvPr id="1266694" name="Text Box 6"/>
          <p:cNvSpPr txBox="1">
            <a:spLocks noChangeArrowheads="1"/>
          </p:cNvSpPr>
          <p:nvPr/>
        </p:nvSpPr>
        <p:spPr bwMode="auto">
          <a:xfrm>
            <a:off x="2438400" y="3306763"/>
            <a:ext cx="796925"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spcBef>
                <a:spcPct val="0"/>
              </a:spcBef>
              <a:buFontTx/>
              <a:buNone/>
            </a:pPr>
            <a:r>
              <a:rPr lang="en-US" sz="2800">
                <a:solidFill>
                  <a:schemeClr val="tx1"/>
                </a:solidFill>
              </a:rPr>
              <a:t>Yes</a:t>
            </a:r>
          </a:p>
          <a:p>
            <a:pPr algn="ctr">
              <a:lnSpc>
                <a:spcPct val="130000"/>
              </a:lnSpc>
              <a:spcBef>
                <a:spcPct val="0"/>
              </a:spcBef>
              <a:buFontTx/>
              <a:buNone/>
            </a:pPr>
            <a:r>
              <a:rPr lang="en-US" sz="2800">
                <a:solidFill>
                  <a:schemeClr val="tx1"/>
                </a:solidFill>
              </a:rPr>
              <a:t>No</a:t>
            </a:r>
          </a:p>
        </p:txBody>
      </p:sp>
      <p:grpSp>
        <p:nvGrpSpPr>
          <p:cNvPr id="1266695" name="Group 7"/>
          <p:cNvGrpSpPr>
            <a:grpSpLocks/>
          </p:cNvGrpSpPr>
          <p:nvPr/>
        </p:nvGrpSpPr>
        <p:grpSpPr bwMode="auto">
          <a:xfrm>
            <a:off x="3287713" y="3336925"/>
            <a:ext cx="1524000" cy="1143000"/>
            <a:chOff x="1632" y="2160"/>
            <a:chExt cx="960" cy="720"/>
          </a:xfrm>
        </p:grpSpPr>
        <p:sp>
          <p:nvSpPr>
            <p:cNvPr id="1266696" name="Rectangle 8"/>
            <p:cNvSpPr>
              <a:spLocks noChangeArrowheads="1"/>
            </p:cNvSpPr>
            <p:nvPr/>
          </p:nvSpPr>
          <p:spPr bwMode="auto">
            <a:xfrm>
              <a:off x="1632" y="2160"/>
              <a:ext cx="960" cy="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6697" name="Line 9"/>
            <p:cNvSpPr>
              <a:spLocks noChangeShapeType="1"/>
            </p:cNvSpPr>
            <p:nvPr/>
          </p:nvSpPr>
          <p:spPr bwMode="auto">
            <a:xfrm>
              <a:off x="2112" y="2160"/>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6698" name="Line 10"/>
            <p:cNvSpPr>
              <a:spLocks noChangeShapeType="1"/>
            </p:cNvSpPr>
            <p:nvPr/>
          </p:nvSpPr>
          <p:spPr bwMode="auto">
            <a:xfrm>
              <a:off x="1632" y="2544"/>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66699" name="Text Box 11"/>
          <p:cNvSpPr txBox="1">
            <a:spLocks noChangeArrowheads="1"/>
          </p:cNvSpPr>
          <p:nvPr/>
        </p:nvSpPr>
        <p:spPr bwMode="auto">
          <a:xfrm>
            <a:off x="3416300" y="3411538"/>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b="1">
                <a:solidFill>
                  <a:srgbClr val="FF3399"/>
                </a:solidFill>
              </a:rPr>
              <a:t>X</a:t>
            </a:r>
          </a:p>
        </p:txBody>
      </p:sp>
      <p:sp>
        <p:nvSpPr>
          <p:cNvPr id="1266702" name="Text Box 14"/>
          <p:cNvSpPr txBox="1">
            <a:spLocks noChangeArrowheads="1"/>
          </p:cNvSpPr>
          <p:nvPr/>
        </p:nvSpPr>
        <p:spPr bwMode="auto">
          <a:xfrm>
            <a:off x="4186238" y="39862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40</a:t>
            </a:r>
          </a:p>
        </p:txBody>
      </p:sp>
      <p:sp>
        <p:nvSpPr>
          <p:cNvPr id="1266704" name="Text Box 16"/>
          <p:cNvSpPr txBox="1">
            <a:spLocks noChangeArrowheads="1"/>
          </p:cNvSpPr>
          <p:nvPr/>
        </p:nvSpPr>
        <p:spPr bwMode="auto">
          <a:xfrm>
            <a:off x="4851400" y="3848100"/>
            <a:ext cx="21685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b="1">
                <a:solidFill>
                  <a:srgbClr val="008080"/>
                </a:solidFill>
              </a:rPr>
              <a:t>RR=60/40=1.5</a:t>
            </a:r>
          </a:p>
        </p:txBody>
      </p:sp>
      <p:sp>
        <p:nvSpPr>
          <p:cNvPr id="1266705" name="Text Box 17"/>
          <p:cNvSpPr txBox="1">
            <a:spLocks noChangeArrowheads="1"/>
          </p:cNvSpPr>
          <p:nvPr/>
        </p:nvSpPr>
        <p:spPr bwMode="auto">
          <a:xfrm>
            <a:off x="2901950" y="4581525"/>
            <a:ext cx="233838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b="1">
                <a:solidFill>
                  <a:srgbClr val="008080"/>
                </a:solidFill>
              </a:rPr>
              <a:t>RR=100/40=2.5</a:t>
            </a:r>
          </a:p>
        </p:txBody>
      </p:sp>
      <p:sp>
        <p:nvSpPr>
          <p:cNvPr id="1266706" name="Text Box 18"/>
          <p:cNvSpPr txBox="1">
            <a:spLocks noChangeArrowheads="1"/>
          </p:cNvSpPr>
          <p:nvPr/>
        </p:nvSpPr>
        <p:spPr bwMode="auto">
          <a:xfrm>
            <a:off x="473075" y="5976938"/>
            <a:ext cx="8491538"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a:solidFill>
                  <a:schemeClr val="accent2"/>
                </a:solidFill>
              </a:rPr>
              <a:t>Multiply the two individual RR’s and multiply by the base risk: </a:t>
            </a:r>
          </a:p>
          <a:p>
            <a:pPr>
              <a:lnSpc>
                <a:spcPct val="85000"/>
              </a:lnSpc>
              <a:spcBef>
                <a:spcPct val="0"/>
              </a:spcBef>
              <a:buFontTx/>
              <a:buNone/>
            </a:pPr>
            <a:r>
              <a:rPr lang="en-US">
                <a:solidFill>
                  <a:srgbClr val="FF3399"/>
                </a:solidFill>
              </a:rPr>
              <a:t>           (2.5 x 1.5) x 40 = </a:t>
            </a:r>
            <a:r>
              <a:rPr lang="en-US" b="1">
                <a:solidFill>
                  <a:srgbClr val="FF33CC"/>
                </a:solidFill>
              </a:rPr>
              <a:t>150</a:t>
            </a:r>
            <a:r>
              <a:rPr lang="en-US">
                <a:solidFill>
                  <a:schemeClr val="accent2"/>
                </a:solidFill>
              </a:rPr>
              <a:t> (Or: 60 x 2.5 or 100 x 1.5)</a:t>
            </a:r>
          </a:p>
        </p:txBody>
      </p:sp>
      <p:sp>
        <p:nvSpPr>
          <p:cNvPr id="1266708" name="Text Box 20"/>
          <p:cNvSpPr txBox="1">
            <a:spLocks noChangeArrowheads="1"/>
          </p:cNvSpPr>
          <p:nvPr/>
        </p:nvSpPr>
        <p:spPr bwMode="auto">
          <a:xfrm>
            <a:off x="4171950" y="34004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60</a:t>
            </a:r>
          </a:p>
        </p:txBody>
      </p:sp>
      <p:sp>
        <p:nvSpPr>
          <p:cNvPr id="1266709" name="Text Box 21"/>
          <p:cNvSpPr txBox="1">
            <a:spLocks noChangeArrowheads="1"/>
          </p:cNvSpPr>
          <p:nvPr/>
        </p:nvSpPr>
        <p:spPr bwMode="auto">
          <a:xfrm>
            <a:off x="3305175" y="3986213"/>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100</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89535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p:cNvSpPr>
            <a:spLocks noGrp="1" noChangeArrowheads="1"/>
          </p:cNvSpPr>
          <p:nvPr>
            <p:ph type="title" idx="4294967295"/>
          </p:nvPr>
        </p:nvSpPr>
        <p:spPr>
          <a:xfrm>
            <a:off x="323850" y="115888"/>
            <a:ext cx="8712200" cy="1143000"/>
          </a:xfrm>
        </p:spPr>
        <p:txBody>
          <a:bodyPr/>
          <a:lstStyle/>
          <a:p>
            <a:pPr algn="l"/>
            <a:r>
              <a:rPr lang="en-US" sz="4000">
                <a:solidFill>
                  <a:schemeClr val="bg2"/>
                </a:solidFill>
                <a:effectLst>
                  <a:outerShdw blurRad="38100" dist="38100" dir="2700000" algn="tl">
                    <a:srgbClr val="C0C0C0"/>
                  </a:outerShdw>
                </a:effectLst>
              </a:rPr>
              <a:t>Example:</a:t>
            </a:r>
            <a:r>
              <a:rPr lang="en-US" sz="4000">
                <a:effectLst>
                  <a:outerShdw blurRad="38100" dist="38100" dir="2700000" algn="tl">
                    <a:srgbClr val="C0C0C0"/>
                  </a:outerShdw>
                </a:effectLst>
              </a:rPr>
              <a:t>  </a:t>
            </a:r>
            <a:br>
              <a:rPr lang="en-US" sz="4000">
                <a:effectLst>
                  <a:outerShdw blurRad="38100" dist="38100" dir="2700000" algn="tl">
                    <a:srgbClr val="C0C0C0"/>
                  </a:outerShdw>
                </a:effectLst>
              </a:rPr>
            </a:br>
            <a:r>
              <a:rPr lang="en-US" sz="4000">
                <a:solidFill>
                  <a:schemeClr val="bg2"/>
                </a:solidFill>
                <a:effectLst>
                  <a:outerShdw blurRad="38100" dist="38100" dir="2700000" algn="tl">
                    <a:srgbClr val="C0C0C0"/>
                  </a:outerShdw>
                </a:effectLst>
              </a:rPr>
              <a:t>Multiplicative model of Independence</a:t>
            </a:r>
          </a:p>
        </p:txBody>
      </p:sp>
      <p:sp>
        <p:nvSpPr>
          <p:cNvPr id="1269763" name="Text Box 3"/>
          <p:cNvSpPr txBox="1">
            <a:spLocks noChangeArrowheads="1"/>
          </p:cNvSpPr>
          <p:nvPr/>
        </p:nvSpPr>
        <p:spPr bwMode="auto">
          <a:xfrm>
            <a:off x="365125" y="1474788"/>
            <a:ext cx="7251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sz="2800" b="1">
                <a:solidFill>
                  <a:srgbClr val="008080"/>
                </a:solidFill>
              </a:rPr>
              <a:t>Incidence rates per 1000</a:t>
            </a:r>
            <a:r>
              <a:rPr lang="en-US" sz="2800">
                <a:solidFill>
                  <a:schemeClr val="tx1"/>
                </a:solidFill>
              </a:rPr>
              <a:t> of MI according to</a:t>
            </a:r>
          </a:p>
          <a:p>
            <a:pPr>
              <a:spcBef>
                <a:spcPct val="0"/>
              </a:spcBef>
              <a:buFontTx/>
              <a:buNone/>
            </a:pPr>
            <a:r>
              <a:rPr lang="en-US" sz="2800">
                <a:solidFill>
                  <a:schemeClr val="tx1"/>
                </a:solidFill>
              </a:rPr>
              <a:t>saturated fat intake and smoking.</a:t>
            </a:r>
            <a:endParaRPr lang="en-US" sz="2800" b="1">
              <a:solidFill>
                <a:schemeClr val="tx1"/>
              </a:solidFill>
            </a:endParaRPr>
          </a:p>
        </p:txBody>
      </p:sp>
      <p:sp>
        <p:nvSpPr>
          <p:cNvPr id="1269764" name="Text Box 4"/>
          <p:cNvSpPr txBox="1">
            <a:spLocks noChangeArrowheads="1"/>
          </p:cNvSpPr>
          <p:nvPr/>
        </p:nvSpPr>
        <p:spPr bwMode="auto">
          <a:xfrm>
            <a:off x="468313" y="5084763"/>
            <a:ext cx="84470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dirty="0">
                <a:solidFill>
                  <a:schemeClr val="tx1"/>
                </a:solidFill>
              </a:rPr>
              <a:t>What would x be if the combined effects of fat intake and smoking followed a </a:t>
            </a:r>
            <a:r>
              <a:rPr lang="en-US" dirty="0">
                <a:solidFill>
                  <a:srgbClr val="FF3399"/>
                </a:solidFill>
              </a:rPr>
              <a:t>multiplicative</a:t>
            </a:r>
            <a:r>
              <a:rPr lang="en-US" dirty="0">
                <a:solidFill>
                  <a:schemeClr val="tx1"/>
                </a:solidFill>
              </a:rPr>
              <a:t> model of independence?</a:t>
            </a:r>
          </a:p>
        </p:txBody>
      </p:sp>
      <p:sp>
        <p:nvSpPr>
          <p:cNvPr id="1269765" name="Text Box 5"/>
          <p:cNvSpPr txBox="1">
            <a:spLocks noChangeArrowheads="1"/>
          </p:cNvSpPr>
          <p:nvPr/>
        </p:nvSpPr>
        <p:spPr bwMode="auto">
          <a:xfrm>
            <a:off x="3244850" y="2411413"/>
            <a:ext cx="15700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sz="2800">
                <a:solidFill>
                  <a:srgbClr val="3333CC"/>
                </a:solidFill>
              </a:rPr>
              <a:t>Smoking</a:t>
            </a:r>
          </a:p>
          <a:p>
            <a:pPr algn="ctr">
              <a:spcBef>
                <a:spcPct val="0"/>
              </a:spcBef>
              <a:buFontTx/>
              <a:buNone/>
            </a:pPr>
            <a:r>
              <a:rPr lang="en-US" sz="2800">
                <a:solidFill>
                  <a:schemeClr val="tx1"/>
                </a:solidFill>
              </a:rPr>
              <a:t>Yes	No</a:t>
            </a:r>
          </a:p>
        </p:txBody>
      </p:sp>
      <p:sp>
        <p:nvSpPr>
          <p:cNvPr id="1269766" name="Text Box 6"/>
          <p:cNvSpPr txBox="1">
            <a:spLocks noChangeArrowheads="1"/>
          </p:cNvSpPr>
          <p:nvPr/>
        </p:nvSpPr>
        <p:spPr bwMode="auto">
          <a:xfrm>
            <a:off x="696913" y="3355975"/>
            <a:ext cx="167005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buFontTx/>
              <a:buNone/>
            </a:pPr>
            <a:r>
              <a:rPr lang="en-US" sz="2800">
                <a:solidFill>
                  <a:srgbClr val="9900CC"/>
                </a:solidFill>
              </a:rPr>
              <a:t>High</a:t>
            </a:r>
          </a:p>
          <a:p>
            <a:pPr>
              <a:lnSpc>
                <a:spcPct val="80000"/>
              </a:lnSpc>
              <a:spcBef>
                <a:spcPct val="0"/>
              </a:spcBef>
              <a:buFontTx/>
              <a:buNone/>
            </a:pPr>
            <a:r>
              <a:rPr lang="en-US" sz="2800">
                <a:solidFill>
                  <a:srgbClr val="9900CC"/>
                </a:solidFill>
              </a:rPr>
              <a:t>saturated</a:t>
            </a:r>
          </a:p>
          <a:p>
            <a:pPr>
              <a:lnSpc>
                <a:spcPct val="80000"/>
              </a:lnSpc>
              <a:spcBef>
                <a:spcPct val="0"/>
              </a:spcBef>
              <a:buFontTx/>
              <a:buNone/>
            </a:pPr>
            <a:r>
              <a:rPr lang="en-US" sz="2800">
                <a:solidFill>
                  <a:srgbClr val="9900CC"/>
                </a:solidFill>
              </a:rPr>
              <a:t>fat intake</a:t>
            </a:r>
          </a:p>
        </p:txBody>
      </p:sp>
      <p:sp>
        <p:nvSpPr>
          <p:cNvPr id="1269767" name="Text Box 7"/>
          <p:cNvSpPr txBox="1">
            <a:spLocks noChangeArrowheads="1"/>
          </p:cNvSpPr>
          <p:nvPr/>
        </p:nvSpPr>
        <p:spPr bwMode="auto">
          <a:xfrm>
            <a:off x="2438400" y="3306763"/>
            <a:ext cx="796925"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spcBef>
                <a:spcPct val="0"/>
              </a:spcBef>
              <a:buFontTx/>
              <a:buNone/>
            </a:pPr>
            <a:r>
              <a:rPr lang="en-US" sz="2800">
                <a:solidFill>
                  <a:schemeClr val="tx1"/>
                </a:solidFill>
              </a:rPr>
              <a:t>Yes</a:t>
            </a:r>
          </a:p>
          <a:p>
            <a:pPr algn="ctr">
              <a:lnSpc>
                <a:spcPct val="130000"/>
              </a:lnSpc>
              <a:spcBef>
                <a:spcPct val="0"/>
              </a:spcBef>
              <a:buFontTx/>
              <a:buNone/>
            </a:pPr>
            <a:r>
              <a:rPr lang="en-US" sz="2800">
                <a:solidFill>
                  <a:schemeClr val="tx1"/>
                </a:solidFill>
              </a:rPr>
              <a:t>No</a:t>
            </a:r>
          </a:p>
        </p:txBody>
      </p:sp>
      <p:grpSp>
        <p:nvGrpSpPr>
          <p:cNvPr id="1269768" name="Group 8"/>
          <p:cNvGrpSpPr>
            <a:grpSpLocks/>
          </p:cNvGrpSpPr>
          <p:nvPr/>
        </p:nvGrpSpPr>
        <p:grpSpPr bwMode="auto">
          <a:xfrm>
            <a:off x="3287713" y="3336925"/>
            <a:ext cx="1524000" cy="1143000"/>
            <a:chOff x="1632" y="2160"/>
            <a:chExt cx="960" cy="720"/>
          </a:xfrm>
        </p:grpSpPr>
        <p:sp>
          <p:nvSpPr>
            <p:cNvPr id="1269769" name="Rectangle 9"/>
            <p:cNvSpPr>
              <a:spLocks noChangeArrowheads="1"/>
            </p:cNvSpPr>
            <p:nvPr/>
          </p:nvSpPr>
          <p:spPr bwMode="auto">
            <a:xfrm>
              <a:off x="1632" y="2160"/>
              <a:ext cx="960" cy="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770" name="Line 10"/>
            <p:cNvSpPr>
              <a:spLocks noChangeShapeType="1"/>
            </p:cNvSpPr>
            <p:nvPr/>
          </p:nvSpPr>
          <p:spPr bwMode="auto">
            <a:xfrm>
              <a:off x="2112" y="2160"/>
              <a:ext cx="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771" name="Line 11"/>
            <p:cNvSpPr>
              <a:spLocks noChangeShapeType="1"/>
            </p:cNvSpPr>
            <p:nvPr/>
          </p:nvSpPr>
          <p:spPr bwMode="auto">
            <a:xfrm>
              <a:off x="1632" y="2544"/>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69772" name="Text Box 12"/>
          <p:cNvSpPr txBox="1">
            <a:spLocks noChangeArrowheads="1"/>
          </p:cNvSpPr>
          <p:nvPr/>
        </p:nvSpPr>
        <p:spPr bwMode="auto">
          <a:xfrm>
            <a:off x="3305175" y="339725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b="1">
                <a:solidFill>
                  <a:srgbClr val="FF3399"/>
                </a:solidFill>
              </a:rPr>
              <a:t>150</a:t>
            </a:r>
          </a:p>
        </p:txBody>
      </p:sp>
      <p:sp>
        <p:nvSpPr>
          <p:cNvPr id="1269773" name="Text Box 13"/>
          <p:cNvSpPr txBox="1">
            <a:spLocks noChangeArrowheads="1"/>
          </p:cNvSpPr>
          <p:nvPr/>
        </p:nvSpPr>
        <p:spPr bwMode="auto">
          <a:xfrm>
            <a:off x="4171950" y="34004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60</a:t>
            </a:r>
          </a:p>
        </p:txBody>
      </p:sp>
      <p:sp>
        <p:nvSpPr>
          <p:cNvPr id="1269774" name="Text Box 14"/>
          <p:cNvSpPr txBox="1">
            <a:spLocks noChangeArrowheads="1"/>
          </p:cNvSpPr>
          <p:nvPr/>
        </p:nvSpPr>
        <p:spPr bwMode="auto">
          <a:xfrm>
            <a:off x="3305175" y="3986213"/>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100</a:t>
            </a:r>
          </a:p>
        </p:txBody>
      </p:sp>
      <p:sp>
        <p:nvSpPr>
          <p:cNvPr id="1269775" name="Text Box 15"/>
          <p:cNvSpPr txBox="1">
            <a:spLocks noChangeArrowheads="1"/>
          </p:cNvSpPr>
          <p:nvPr/>
        </p:nvSpPr>
        <p:spPr bwMode="auto">
          <a:xfrm>
            <a:off x="4186238" y="39862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solidFill>
                  <a:schemeClr val="tx1"/>
                </a:solidFill>
              </a:rPr>
              <a:t>40</a:t>
            </a:r>
          </a:p>
        </p:txBody>
      </p:sp>
      <p:sp>
        <p:nvSpPr>
          <p:cNvPr id="1269776" name="Text Box 16"/>
          <p:cNvSpPr txBox="1">
            <a:spLocks noChangeArrowheads="1"/>
          </p:cNvSpPr>
          <p:nvPr/>
        </p:nvSpPr>
        <p:spPr bwMode="auto">
          <a:xfrm>
            <a:off x="4851400" y="3848100"/>
            <a:ext cx="21685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0"/>
              </a:spcBef>
              <a:buFontTx/>
              <a:buNone/>
            </a:pPr>
            <a:r>
              <a:rPr lang="en-US" b="1">
                <a:solidFill>
                  <a:srgbClr val="008080"/>
                </a:solidFill>
              </a:rPr>
              <a:t>RR=60/40=1.5</a:t>
            </a:r>
          </a:p>
        </p:txBody>
      </p:sp>
      <p:sp>
        <p:nvSpPr>
          <p:cNvPr id="1269777" name="Text Box 17"/>
          <p:cNvSpPr txBox="1">
            <a:spLocks noChangeArrowheads="1"/>
          </p:cNvSpPr>
          <p:nvPr/>
        </p:nvSpPr>
        <p:spPr bwMode="auto">
          <a:xfrm>
            <a:off x="2901950" y="4581525"/>
            <a:ext cx="233838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spcBef>
                <a:spcPct val="0"/>
              </a:spcBef>
              <a:buFontTx/>
              <a:buNone/>
            </a:pPr>
            <a:r>
              <a:rPr lang="en-US" b="1">
                <a:solidFill>
                  <a:srgbClr val="008080"/>
                </a:solidFill>
              </a:rPr>
              <a:t>RR=100/40=2.5</a:t>
            </a:r>
          </a:p>
        </p:txBody>
      </p:sp>
      <p:sp>
        <p:nvSpPr>
          <p:cNvPr id="1269778" name="Text Box 18"/>
          <p:cNvSpPr txBox="1">
            <a:spLocks noChangeArrowheads="1"/>
          </p:cNvSpPr>
          <p:nvPr/>
        </p:nvSpPr>
        <p:spPr bwMode="auto">
          <a:xfrm>
            <a:off x="473075" y="5976938"/>
            <a:ext cx="8491538"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a:solidFill>
                  <a:schemeClr val="accent2"/>
                </a:solidFill>
              </a:rPr>
              <a:t>Multiply the two individual RR’s and multiply by the base risk: </a:t>
            </a:r>
          </a:p>
          <a:p>
            <a:pPr>
              <a:lnSpc>
                <a:spcPct val="85000"/>
              </a:lnSpc>
              <a:spcBef>
                <a:spcPct val="0"/>
              </a:spcBef>
              <a:buFontTx/>
              <a:buNone/>
            </a:pPr>
            <a:r>
              <a:rPr lang="en-US">
                <a:solidFill>
                  <a:srgbClr val="FF3399"/>
                </a:solidFill>
              </a:rPr>
              <a:t>           (2.5 x 1.5) x 40 = </a:t>
            </a:r>
            <a:r>
              <a:rPr lang="en-US" b="1">
                <a:solidFill>
                  <a:srgbClr val="FF3399"/>
                </a:solidFill>
              </a:rPr>
              <a:t>150</a:t>
            </a:r>
            <a:r>
              <a:rPr lang="en-US">
                <a:solidFill>
                  <a:schemeClr val="accent2"/>
                </a:solidFill>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651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44450"/>
            <a:ext cx="9144000" cy="1143000"/>
          </a:xfrm>
        </p:spPr>
        <p:txBody>
          <a:bodyPr/>
          <a:lstStyle/>
          <a:p>
            <a:pPr eaLnBrk="1" hangingPunct="1">
              <a:lnSpc>
                <a:spcPct val="80000"/>
              </a:lnSpc>
            </a:pPr>
            <a:r>
              <a:rPr lang="en-US" sz="3200" b="1" smtClean="0">
                <a:solidFill>
                  <a:srgbClr val="008080"/>
                </a:solidFill>
              </a:rPr>
              <a:t>Determining whether an association is causal</a:t>
            </a:r>
          </a:p>
        </p:txBody>
      </p:sp>
      <p:sp>
        <p:nvSpPr>
          <p:cNvPr id="29699" name="Text Box 3"/>
          <p:cNvSpPr txBox="1">
            <a:spLocks noChangeArrowheads="1"/>
          </p:cNvSpPr>
          <p:nvPr/>
        </p:nvSpPr>
        <p:spPr bwMode="auto">
          <a:xfrm>
            <a:off x="279400" y="989013"/>
            <a:ext cx="5073650" cy="549275"/>
          </a:xfrm>
          <a:prstGeom prst="rect">
            <a:avLst/>
          </a:prstGeom>
          <a:noFill/>
          <a:ln w="9525">
            <a:noFill/>
            <a:miter lim="800000"/>
            <a:headEnd/>
            <a:tailEnd/>
          </a:ln>
        </p:spPr>
        <p:txBody>
          <a:bodyPr wrap="none">
            <a:spAutoFit/>
          </a:bodyPr>
          <a:lstStyle/>
          <a:p>
            <a:pPr>
              <a:spcBef>
                <a:spcPct val="0"/>
              </a:spcBef>
              <a:buFontTx/>
              <a:buNone/>
            </a:pPr>
            <a:r>
              <a:rPr lang="en-US" sz="3000" b="1">
                <a:cs typeface="Arial" charset="0"/>
              </a:rPr>
              <a:t>OBSERVED ASSOCIATION</a:t>
            </a:r>
          </a:p>
        </p:txBody>
      </p:sp>
      <p:grpSp>
        <p:nvGrpSpPr>
          <p:cNvPr id="29700" name="Group 4"/>
          <p:cNvGrpSpPr>
            <a:grpSpLocks/>
          </p:cNvGrpSpPr>
          <p:nvPr/>
        </p:nvGrpSpPr>
        <p:grpSpPr bwMode="auto">
          <a:xfrm>
            <a:off x="228600" y="1676400"/>
            <a:ext cx="3352800" cy="838200"/>
            <a:chOff x="1632" y="1104"/>
            <a:chExt cx="2208" cy="672"/>
          </a:xfrm>
        </p:grpSpPr>
        <p:sp>
          <p:nvSpPr>
            <p:cNvPr id="29722" name="Oval 5"/>
            <p:cNvSpPr>
              <a:spLocks noChangeArrowheads="1"/>
            </p:cNvSpPr>
            <p:nvPr/>
          </p:nvSpPr>
          <p:spPr bwMode="auto">
            <a:xfrm>
              <a:off x="1632" y="1104"/>
              <a:ext cx="2208" cy="672"/>
            </a:xfrm>
            <a:prstGeom prst="ellipse">
              <a:avLst/>
            </a:prstGeom>
            <a:noFill/>
            <a:ln w="38100">
              <a:solidFill>
                <a:schemeClr val="bg2"/>
              </a:solidFill>
              <a:round/>
              <a:headEnd/>
              <a:tailEnd/>
            </a:ln>
          </p:spPr>
          <p:txBody>
            <a:bodyPr wrap="none" anchor="ctr"/>
            <a:lstStyle/>
            <a:p>
              <a:endParaRPr lang="en-US"/>
            </a:p>
          </p:txBody>
        </p:sp>
        <p:sp>
          <p:nvSpPr>
            <p:cNvPr id="29723" name="Text Box 6"/>
            <p:cNvSpPr txBox="1">
              <a:spLocks noChangeArrowheads="1"/>
            </p:cNvSpPr>
            <p:nvPr/>
          </p:nvSpPr>
          <p:spPr bwMode="auto">
            <a:xfrm>
              <a:off x="2022" y="1188"/>
              <a:ext cx="1473" cy="484"/>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dirty="0">
                  <a:solidFill>
                    <a:schemeClr val="tx1"/>
                  </a:solidFill>
                  <a:cs typeface="Arial" charset="0"/>
                </a:rPr>
                <a:t>Could it be due</a:t>
              </a:r>
            </a:p>
            <a:p>
              <a:pPr algn="ctr">
                <a:lnSpc>
                  <a:spcPct val="70000"/>
                </a:lnSpc>
                <a:spcBef>
                  <a:spcPct val="0"/>
                </a:spcBef>
                <a:buFontTx/>
                <a:buNone/>
              </a:pPr>
              <a:r>
                <a:rPr lang="en-US" dirty="0">
                  <a:solidFill>
                    <a:schemeClr val="tx1"/>
                  </a:solidFill>
                  <a:cs typeface="Arial" charset="0"/>
                </a:rPr>
                <a:t>to bias?</a:t>
              </a:r>
            </a:p>
          </p:txBody>
        </p:sp>
      </p:grpSp>
      <p:sp>
        <p:nvSpPr>
          <p:cNvPr id="29706" name="Line 24"/>
          <p:cNvSpPr>
            <a:spLocks noChangeShapeType="1"/>
          </p:cNvSpPr>
          <p:nvPr/>
        </p:nvSpPr>
        <p:spPr bwMode="auto">
          <a:xfrm>
            <a:off x="1676400" y="1414463"/>
            <a:ext cx="0" cy="228600"/>
          </a:xfrm>
          <a:prstGeom prst="line">
            <a:avLst/>
          </a:prstGeom>
          <a:noFill/>
          <a:ln w="22225">
            <a:solidFill>
              <a:schemeClr val="tx1"/>
            </a:solidFill>
            <a:round/>
            <a:headEnd/>
            <a:tailEnd type="triangle" w="med" len="med"/>
          </a:ln>
        </p:spPr>
        <p:txBody>
          <a:bodyPr anchor="ctr">
            <a:spAutoFit/>
          </a:bodyPr>
          <a:lstStyle/>
          <a:p>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866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53" fill="hold"/>
                                        <p:tgtEl>
                                          <p:spTgt spid="6"/>
                                        </p:tgtEl>
                                      </p:cBhvr>
                                    </p:cmd>
                                  </p:childTnLst>
                                </p:cTn>
                              </p:par>
                              <p:par>
                                <p:cTn id="7" presetID="55" presetClass="entr" presetSubtype="0" fill="hold" nodeType="withEffect">
                                  <p:stCondLst>
                                    <p:cond delay="8000"/>
                                  </p:stCondLst>
                                  <p:childTnLst>
                                    <p:set>
                                      <p:cBhvr>
                                        <p:cTn id="8" dur="1" fill="hold">
                                          <p:stCondLst>
                                            <p:cond delay="0"/>
                                          </p:stCondLst>
                                        </p:cTn>
                                        <p:tgtEl>
                                          <p:spTgt spid="29700"/>
                                        </p:tgtEl>
                                        <p:attrNameLst>
                                          <p:attrName>style.visibility</p:attrName>
                                        </p:attrNameLst>
                                      </p:cBhvr>
                                      <p:to>
                                        <p:strVal val="visible"/>
                                      </p:to>
                                    </p:set>
                                    <p:anim calcmode="lin" valueType="num">
                                      <p:cBhvr>
                                        <p:cTn id="9" dur="3000" fill="hold"/>
                                        <p:tgtEl>
                                          <p:spTgt spid="29700"/>
                                        </p:tgtEl>
                                        <p:attrNameLst>
                                          <p:attrName>ppt_w</p:attrName>
                                        </p:attrNameLst>
                                      </p:cBhvr>
                                      <p:tavLst>
                                        <p:tav tm="0">
                                          <p:val>
                                            <p:strVal val="#ppt_w*0.70"/>
                                          </p:val>
                                        </p:tav>
                                        <p:tav tm="100000">
                                          <p:val>
                                            <p:strVal val="#ppt_w"/>
                                          </p:val>
                                        </p:tav>
                                      </p:tavLst>
                                    </p:anim>
                                    <p:anim calcmode="lin" valueType="num">
                                      <p:cBhvr>
                                        <p:cTn id="10" dur="3000" fill="hold"/>
                                        <p:tgtEl>
                                          <p:spTgt spid="29700"/>
                                        </p:tgtEl>
                                        <p:attrNameLst>
                                          <p:attrName>ppt_h</p:attrName>
                                        </p:attrNameLst>
                                      </p:cBhvr>
                                      <p:tavLst>
                                        <p:tav tm="0">
                                          <p:val>
                                            <p:strVal val="#ppt_h"/>
                                          </p:val>
                                        </p:tav>
                                        <p:tav tm="100000">
                                          <p:val>
                                            <p:strVal val="#ppt_h"/>
                                          </p:val>
                                        </p:tav>
                                      </p:tavLst>
                                    </p:anim>
                                    <p:animEffect transition="in" filter="fade">
                                      <p:cBhvr>
                                        <p:cTn id="11" dur="3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44450"/>
            <a:ext cx="9144000" cy="1143000"/>
          </a:xfrm>
        </p:spPr>
        <p:txBody>
          <a:bodyPr/>
          <a:lstStyle/>
          <a:p>
            <a:pPr eaLnBrk="1" hangingPunct="1">
              <a:lnSpc>
                <a:spcPct val="80000"/>
              </a:lnSpc>
            </a:pPr>
            <a:r>
              <a:rPr lang="en-US" sz="3200" b="1" smtClean="0">
                <a:solidFill>
                  <a:srgbClr val="008080"/>
                </a:solidFill>
              </a:rPr>
              <a:t>Determining whether an association is causal</a:t>
            </a:r>
          </a:p>
        </p:txBody>
      </p:sp>
      <p:sp>
        <p:nvSpPr>
          <p:cNvPr id="29699" name="Text Box 3"/>
          <p:cNvSpPr txBox="1">
            <a:spLocks noChangeArrowheads="1"/>
          </p:cNvSpPr>
          <p:nvPr/>
        </p:nvSpPr>
        <p:spPr bwMode="auto">
          <a:xfrm>
            <a:off x="279400" y="989013"/>
            <a:ext cx="5073650" cy="549275"/>
          </a:xfrm>
          <a:prstGeom prst="rect">
            <a:avLst/>
          </a:prstGeom>
          <a:noFill/>
          <a:ln w="9525">
            <a:noFill/>
            <a:miter lim="800000"/>
            <a:headEnd/>
            <a:tailEnd/>
          </a:ln>
        </p:spPr>
        <p:txBody>
          <a:bodyPr wrap="none">
            <a:spAutoFit/>
          </a:bodyPr>
          <a:lstStyle/>
          <a:p>
            <a:pPr>
              <a:spcBef>
                <a:spcPct val="0"/>
              </a:spcBef>
              <a:buFontTx/>
              <a:buNone/>
            </a:pPr>
            <a:r>
              <a:rPr lang="en-US" sz="3000" b="1">
                <a:cs typeface="Arial" charset="0"/>
              </a:rPr>
              <a:t>OBSERVED ASSOCIATION</a:t>
            </a:r>
          </a:p>
        </p:txBody>
      </p:sp>
      <p:grpSp>
        <p:nvGrpSpPr>
          <p:cNvPr id="29700" name="Group 4"/>
          <p:cNvGrpSpPr>
            <a:grpSpLocks/>
          </p:cNvGrpSpPr>
          <p:nvPr/>
        </p:nvGrpSpPr>
        <p:grpSpPr bwMode="auto">
          <a:xfrm>
            <a:off x="228600" y="1676400"/>
            <a:ext cx="3352800" cy="838200"/>
            <a:chOff x="1632" y="1104"/>
            <a:chExt cx="2208" cy="672"/>
          </a:xfrm>
        </p:grpSpPr>
        <p:sp>
          <p:nvSpPr>
            <p:cNvPr id="29722" name="Oval 5"/>
            <p:cNvSpPr>
              <a:spLocks noChangeArrowheads="1"/>
            </p:cNvSpPr>
            <p:nvPr/>
          </p:nvSpPr>
          <p:spPr bwMode="auto">
            <a:xfrm>
              <a:off x="1632" y="1104"/>
              <a:ext cx="2208" cy="672"/>
            </a:xfrm>
            <a:prstGeom prst="ellipse">
              <a:avLst/>
            </a:prstGeom>
            <a:noFill/>
            <a:ln w="38100">
              <a:solidFill>
                <a:schemeClr val="bg2"/>
              </a:solidFill>
              <a:round/>
              <a:headEnd/>
              <a:tailEnd/>
            </a:ln>
          </p:spPr>
          <p:txBody>
            <a:bodyPr wrap="none" anchor="ctr"/>
            <a:lstStyle/>
            <a:p>
              <a:endParaRPr lang="en-US"/>
            </a:p>
          </p:txBody>
        </p:sp>
        <p:sp>
          <p:nvSpPr>
            <p:cNvPr id="29723" name="Text Box 6"/>
            <p:cNvSpPr txBox="1">
              <a:spLocks noChangeArrowheads="1"/>
            </p:cNvSpPr>
            <p:nvPr/>
          </p:nvSpPr>
          <p:spPr bwMode="auto">
            <a:xfrm>
              <a:off x="2022" y="1188"/>
              <a:ext cx="1473" cy="484"/>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dirty="0">
                  <a:solidFill>
                    <a:schemeClr val="tx1"/>
                  </a:solidFill>
                  <a:cs typeface="Arial" charset="0"/>
                </a:rPr>
                <a:t>Could it be due</a:t>
              </a:r>
            </a:p>
            <a:p>
              <a:pPr algn="ctr">
                <a:lnSpc>
                  <a:spcPct val="70000"/>
                </a:lnSpc>
                <a:spcBef>
                  <a:spcPct val="0"/>
                </a:spcBef>
                <a:buFontTx/>
                <a:buNone/>
              </a:pPr>
              <a:r>
                <a:rPr lang="en-US" dirty="0">
                  <a:solidFill>
                    <a:schemeClr val="tx1"/>
                  </a:solidFill>
                  <a:cs typeface="Arial" charset="0"/>
                </a:rPr>
                <a:t>to bias?</a:t>
              </a:r>
            </a:p>
          </p:txBody>
        </p:sp>
      </p:grpSp>
      <p:grpSp>
        <p:nvGrpSpPr>
          <p:cNvPr id="5" name="Group 26"/>
          <p:cNvGrpSpPr>
            <a:grpSpLocks/>
          </p:cNvGrpSpPr>
          <p:nvPr/>
        </p:nvGrpSpPr>
        <p:grpSpPr bwMode="auto">
          <a:xfrm>
            <a:off x="1828800" y="2362200"/>
            <a:ext cx="3276600" cy="1219200"/>
            <a:chOff x="1152" y="1488"/>
            <a:chExt cx="2064" cy="768"/>
          </a:xfrm>
        </p:grpSpPr>
        <p:grpSp>
          <p:nvGrpSpPr>
            <p:cNvPr id="29713" name="Group 7"/>
            <p:cNvGrpSpPr>
              <a:grpSpLocks/>
            </p:cNvGrpSpPr>
            <p:nvPr/>
          </p:nvGrpSpPr>
          <p:grpSpPr bwMode="auto">
            <a:xfrm>
              <a:off x="1152" y="1728"/>
              <a:ext cx="2064" cy="528"/>
              <a:chOff x="1920" y="1968"/>
              <a:chExt cx="1632" cy="576"/>
            </a:xfrm>
          </p:grpSpPr>
          <p:sp>
            <p:nvSpPr>
              <p:cNvPr id="29716" name="Oval 8"/>
              <p:cNvSpPr>
                <a:spLocks noChangeArrowheads="1"/>
              </p:cNvSpPr>
              <p:nvPr/>
            </p:nvSpPr>
            <p:spPr bwMode="auto">
              <a:xfrm>
                <a:off x="1920" y="1968"/>
                <a:ext cx="1632" cy="576"/>
              </a:xfrm>
              <a:prstGeom prst="ellipse">
                <a:avLst/>
              </a:prstGeom>
              <a:noFill/>
              <a:ln w="38100">
                <a:solidFill>
                  <a:schemeClr val="bg2"/>
                </a:solidFill>
                <a:round/>
                <a:headEnd/>
                <a:tailEnd/>
              </a:ln>
            </p:spPr>
            <p:txBody>
              <a:bodyPr wrap="none" anchor="ctr"/>
              <a:lstStyle/>
              <a:p>
                <a:endParaRPr lang="en-US"/>
              </a:p>
            </p:txBody>
          </p:sp>
          <p:sp>
            <p:nvSpPr>
              <p:cNvPr id="29717" name="Text Box 9"/>
              <p:cNvSpPr txBox="1">
                <a:spLocks noChangeArrowheads="1"/>
              </p:cNvSpPr>
              <p:nvPr/>
            </p:nvSpPr>
            <p:spPr bwMode="auto">
              <a:xfrm>
                <a:off x="2210" y="2039"/>
                <a:ext cx="1174" cy="465"/>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a:solidFill>
                      <a:schemeClr val="tx1"/>
                    </a:solidFill>
                    <a:cs typeface="Arial" charset="0"/>
                  </a:rPr>
                  <a:t>Could it be due</a:t>
                </a:r>
              </a:p>
              <a:p>
                <a:pPr algn="ctr">
                  <a:lnSpc>
                    <a:spcPct val="80000"/>
                  </a:lnSpc>
                  <a:spcBef>
                    <a:spcPct val="0"/>
                  </a:spcBef>
                  <a:buFontTx/>
                  <a:buNone/>
                </a:pPr>
                <a:r>
                  <a:rPr lang="en-US">
                    <a:solidFill>
                      <a:schemeClr val="tx1"/>
                    </a:solidFill>
                    <a:cs typeface="Arial" charset="0"/>
                  </a:rPr>
                  <a:t>to confounding?</a:t>
                </a:r>
              </a:p>
            </p:txBody>
          </p:sp>
        </p:grpSp>
        <p:sp>
          <p:nvSpPr>
            <p:cNvPr id="29714" name="Line 17"/>
            <p:cNvSpPr>
              <a:spLocks noChangeShapeType="1"/>
            </p:cNvSpPr>
            <p:nvPr/>
          </p:nvSpPr>
          <p:spPr bwMode="auto">
            <a:xfrm>
              <a:off x="1680" y="1584"/>
              <a:ext cx="0" cy="144"/>
            </a:xfrm>
            <a:prstGeom prst="line">
              <a:avLst/>
            </a:prstGeom>
            <a:noFill/>
            <a:ln w="22225">
              <a:solidFill>
                <a:schemeClr val="tx1"/>
              </a:solidFill>
              <a:round/>
              <a:headEnd/>
              <a:tailEnd type="triangle" w="med" len="med"/>
            </a:ln>
          </p:spPr>
          <p:txBody>
            <a:bodyPr anchor="ctr">
              <a:spAutoFit/>
            </a:bodyPr>
            <a:lstStyle/>
            <a:p>
              <a:endParaRPr lang="en-US"/>
            </a:p>
          </p:txBody>
        </p:sp>
        <p:sp>
          <p:nvSpPr>
            <p:cNvPr id="29715" name="Text Box 21"/>
            <p:cNvSpPr txBox="1">
              <a:spLocks noChangeArrowheads="1"/>
            </p:cNvSpPr>
            <p:nvPr/>
          </p:nvSpPr>
          <p:spPr bwMode="auto">
            <a:xfrm>
              <a:off x="2107" y="1488"/>
              <a:ext cx="404" cy="219"/>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b="1">
                  <a:cs typeface="Arial" charset="0"/>
                </a:rPr>
                <a:t>NO</a:t>
              </a:r>
            </a:p>
          </p:txBody>
        </p:sp>
      </p:grpSp>
      <p:sp>
        <p:nvSpPr>
          <p:cNvPr id="29706" name="Line 24"/>
          <p:cNvSpPr>
            <a:spLocks noChangeShapeType="1"/>
          </p:cNvSpPr>
          <p:nvPr/>
        </p:nvSpPr>
        <p:spPr bwMode="auto">
          <a:xfrm>
            <a:off x="1676400" y="1414463"/>
            <a:ext cx="0" cy="228600"/>
          </a:xfrm>
          <a:prstGeom prst="line">
            <a:avLst/>
          </a:prstGeom>
          <a:noFill/>
          <a:ln w="22225">
            <a:solidFill>
              <a:schemeClr val="tx1"/>
            </a:solidFill>
            <a:round/>
            <a:headEnd/>
            <a:tailEnd type="triangle" w="med" len="med"/>
          </a:ln>
        </p:spPr>
        <p:txBody>
          <a:bodyPr anchor="ctr">
            <a:spAutoFit/>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572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2"/>
                                        </p:tgtEl>
                                      </p:cBhvr>
                                    </p:cmd>
                                  </p:childTnLst>
                                </p:cTn>
                              </p:par>
                              <p:par>
                                <p:cTn id="7" presetID="55"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anim calcmode="lin" valueType="num">
                                      <p:cBhvr>
                                        <p:cTn id="9" dur="3000" fill="hold"/>
                                        <p:tgtEl>
                                          <p:spTgt spid="5"/>
                                        </p:tgtEl>
                                        <p:attrNameLst>
                                          <p:attrName>ppt_w</p:attrName>
                                        </p:attrNameLst>
                                      </p:cBhvr>
                                      <p:tavLst>
                                        <p:tav tm="0">
                                          <p:val>
                                            <p:strVal val="#ppt_w*0.70"/>
                                          </p:val>
                                        </p:tav>
                                        <p:tav tm="100000">
                                          <p:val>
                                            <p:strVal val="#ppt_w"/>
                                          </p:val>
                                        </p:tav>
                                      </p:tavLst>
                                    </p:anim>
                                    <p:anim calcmode="lin" valueType="num">
                                      <p:cBhvr>
                                        <p:cTn id="10" dur="3000" fill="hold"/>
                                        <p:tgtEl>
                                          <p:spTgt spid="5"/>
                                        </p:tgtEl>
                                        <p:attrNameLst>
                                          <p:attrName>ppt_h</p:attrName>
                                        </p:attrNameLst>
                                      </p:cBhvr>
                                      <p:tavLst>
                                        <p:tav tm="0">
                                          <p:val>
                                            <p:strVal val="#ppt_h"/>
                                          </p:val>
                                        </p:tav>
                                        <p:tav tm="100000">
                                          <p:val>
                                            <p:strVal val="#ppt_h"/>
                                          </p:val>
                                        </p:tav>
                                      </p:tavLst>
                                    </p:anim>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44450"/>
            <a:ext cx="9144000" cy="1143000"/>
          </a:xfrm>
        </p:spPr>
        <p:txBody>
          <a:bodyPr/>
          <a:lstStyle/>
          <a:p>
            <a:pPr eaLnBrk="1" hangingPunct="1">
              <a:lnSpc>
                <a:spcPct val="80000"/>
              </a:lnSpc>
            </a:pPr>
            <a:r>
              <a:rPr lang="en-US" sz="3200" b="1" smtClean="0">
                <a:solidFill>
                  <a:srgbClr val="008080"/>
                </a:solidFill>
              </a:rPr>
              <a:t>Determining whether an association is causal</a:t>
            </a:r>
          </a:p>
        </p:txBody>
      </p:sp>
      <p:sp>
        <p:nvSpPr>
          <p:cNvPr id="29699" name="Text Box 3"/>
          <p:cNvSpPr txBox="1">
            <a:spLocks noChangeArrowheads="1"/>
          </p:cNvSpPr>
          <p:nvPr/>
        </p:nvSpPr>
        <p:spPr bwMode="auto">
          <a:xfrm>
            <a:off x="279400" y="989013"/>
            <a:ext cx="5073650" cy="549275"/>
          </a:xfrm>
          <a:prstGeom prst="rect">
            <a:avLst/>
          </a:prstGeom>
          <a:noFill/>
          <a:ln w="9525">
            <a:noFill/>
            <a:miter lim="800000"/>
            <a:headEnd/>
            <a:tailEnd/>
          </a:ln>
        </p:spPr>
        <p:txBody>
          <a:bodyPr wrap="none">
            <a:spAutoFit/>
          </a:bodyPr>
          <a:lstStyle/>
          <a:p>
            <a:pPr>
              <a:spcBef>
                <a:spcPct val="0"/>
              </a:spcBef>
              <a:buFontTx/>
              <a:buNone/>
            </a:pPr>
            <a:r>
              <a:rPr lang="en-US" sz="3000" b="1">
                <a:cs typeface="Arial" charset="0"/>
              </a:rPr>
              <a:t>OBSERVED ASSOCIATION</a:t>
            </a:r>
          </a:p>
        </p:txBody>
      </p:sp>
      <p:grpSp>
        <p:nvGrpSpPr>
          <p:cNvPr id="29700" name="Group 4"/>
          <p:cNvGrpSpPr>
            <a:grpSpLocks/>
          </p:cNvGrpSpPr>
          <p:nvPr/>
        </p:nvGrpSpPr>
        <p:grpSpPr bwMode="auto">
          <a:xfrm>
            <a:off x="228600" y="1676400"/>
            <a:ext cx="3352800" cy="838200"/>
            <a:chOff x="1632" y="1104"/>
            <a:chExt cx="2208" cy="672"/>
          </a:xfrm>
        </p:grpSpPr>
        <p:sp>
          <p:nvSpPr>
            <p:cNvPr id="29722" name="Oval 5"/>
            <p:cNvSpPr>
              <a:spLocks noChangeArrowheads="1"/>
            </p:cNvSpPr>
            <p:nvPr/>
          </p:nvSpPr>
          <p:spPr bwMode="auto">
            <a:xfrm>
              <a:off x="1632" y="1104"/>
              <a:ext cx="2208" cy="672"/>
            </a:xfrm>
            <a:prstGeom prst="ellipse">
              <a:avLst/>
            </a:prstGeom>
            <a:noFill/>
            <a:ln w="38100">
              <a:solidFill>
                <a:schemeClr val="bg2"/>
              </a:solidFill>
              <a:round/>
              <a:headEnd/>
              <a:tailEnd/>
            </a:ln>
          </p:spPr>
          <p:txBody>
            <a:bodyPr wrap="none" anchor="ctr"/>
            <a:lstStyle/>
            <a:p>
              <a:endParaRPr lang="en-US"/>
            </a:p>
          </p:txBody>
        </p:sp>
        <p:sp>
          <p:nvSpPr>
            <p:cNvPr id="29723" name="Text Box 6"/>
            <p:cNvSpPr txBox="1">
              <a:spLocks noChangeArrowheads="1"/>
            </p:cNvSpPr>
            <p:nvPr/>
          </p:nvSpPr>
          <p:spPr bwMode="auto">
            <a:xfrm>
              <a:off x="2022" y="1188"/>
              <a:ext cx="1473" cy="484"/>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dirty="0">
                  <a:solidFill>
                    <a:schemeClr val="tx1"/>
                  </a:solidFill>
                  <a:cs typeface="Arial" charset="0"/>
                </a:rPr>
                <a:t>Could it be due</a:t>
              </a:r>
            </a:p>
            <a:p>
              <a:pPr algn="ctr">
                <a:lnSpc>
                  <a:spcPct val="70000"/>
                </a:lnSpc>
                <a:spcBef>
                  <a:spcPct val="0"/>
                </a:spcBef>
                <a:buFontTx/>
                <a:buNone/>
              </a:pPr>
              <a:r>
                <a:rPr lang="en-US" dirty="0">
                  <a:solidFill>
                    <a:schemeClr val="tx1"/>
                  </a:solidFill>
                  <a:cs typeface="Arial" charset="0"/>
                </a:rPr>
                <a:t>to bias?</a:t>
              </a:r>
            </a:p>
          </p:txBody>
        </p:sp>
      </p:grpSp>
      <p:grpSp>
        <p:nvGrpSpPr>
          <p:cNvPr id="5" name="Group 26"/>
          <p:cNvGrpSpPr>
            <a:grpSpLocks/>
          </p:cNvGrpSpPr>
          <p:nvPr/>
        </p:nvGrpSpPr>
        <p:grpSpPr bwMode="auto">
          <a:xfrm>
            <a:off x="1828800" y="2362200"/>
            <a:ext cx="3276600" cy="1219200"/>
            <a:chOff x="1152" y="1488"/>
            <a:chExt cx="2064" cy="768"/>
          </a:xfrm>
        </p:grpSpPr>
        <p:grpSp>
          <p:nvGrpSpPr>
            <p:cNvPr id="29713" name="Group 7"/>
            <p:cNvGrpSpPr>
              <a:grpSpLocks/>
            </p:cNvGrpSpPr>
            <p:nvPr/>
          </p:nvGrpSpPr>
          <p:grpSpPr bwMode="auto">
            <a:xfrm>
              <a:off x="1152" y="1728"/>
              <a:ext cx="2064" cy="528"/>
              <a:chOff x="1920" y="1968"/>
              <a:chExt cx="1632" cy="576"/>
            </a:xfrm>
          </p:grpSpPr>
          <p:sp>
            <p:nvSpPr>
              <p:cNvPr id="29716" name="Oval 8"/>
              <p:cNvSpPr>
                <a:spLocks noChangeArrowheads="1"/>
              </p:cNvSpPr>
              <p:nvPr/>
            </p:nvSpPr>
            <p:spPr bwMode="auto">
              <a:xfrm>
                <a:off x="1920" y="1968"/>
                <a:ext cx="1632" cy="576"/>
              </a:xfrm>
              <a:prstGeom prst="ellipse">
                <a:avLst/>
              </a:prstGeom>
              <a:noFill/>
              <a:ln w="38100">
                <a:solidFill>
                  <a:schemeClr val="bg2"/>
                </a:solidFill>
                <a:round/>
                <a:headEnd/>
                <a:tailEnd/>
              </a:ln>
            </p:spPr>
            <p:txBody>
              <a:bodyPr wrap="none" anchor="ctr"/>
              <a:lstStyle/>
              <a:p>
                <a:endParaRPr lang="en-US"/>
              </a:p>
            </p:txBody>
          </p:sp>
          <p:sp>
            <p:nvSpPr>
              <p:cNvPr id="29717" name="Text Box 9"/>
              <p:cNvSpPr txBox="1">
                <a:spLocks noChangeArrowheads="1"/>
              </p:cNvSpPr>
              <p:nvPr/>
            </p:nvSpPr>
            <p:spPr bwMode="auto">
              <a:xfrm>
                <a:off x="2210" y="2039"/>
                <a:ext cx="1174" cy="465"/>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a:solidFill>
                      <a:schemeClr val="tx1"/>
                    </a:solidFill>
                    <a:cs typeface="Arial" charset="0"/>
                  </a:rPr>
                  <a:t>Could it be due</a:t>
                </a:r>
              </a:p>
              <a:p>
                <a:pPr algn="ctr">
                  <a:lnSpc>
                    <a:spcPct val="80000"/>
                  </a:lnSpc>
                  <a:spcBef>
                    <a:spcPct val="0"/>
                  </a:spcBef>
                  <a:buFontTx/>
                  <a:buNone/>
                </a:pPr>
                <a:r>
                  <a:rPr lang="en-US">
                    <a:solidFill>
                      <a:schemeClr val="tx1"/>
                    </a:solidFill>
                    <a:cs typeface="Arial" charset="0"/>
                  </a:rPr>
                  <a:t>to confounding?</a:t>
                </a:r>
              </a:p>
            </p:txBody>
          </p:sp>
        </p:grpSp>
        <p:sp>
          <p:nvSpPr>
            <p:cNvPr id="29714" name="Line 17"/>
            <p:cNvSpPr>
              <a:spLocks noChangeShapeType="1"/>
            </p:cNvSpPr>
            <p:nvPr/>
          </p:nvSpPr>
          <p:spPr bwMode="auto">
            <a:xfrm>
              <a:off x="1680" y="1584"/>
              <a:ext cx="0" cy="144"/>
            </a:xfrm>
            <a:prstGeom prst="line">
              <a:avLst/>
            </a:prstGeom>
            <a:noFill/>
            <a:ln w="22225">
              <a:solidFill>
                <a:schemeClr val="tx1"/>
              </a:solidFill>
              <a:round/>
              <a:headEnd/>
              <a:tailEnd type="triangle" w="med" len="med"/>
            </a:ln>
          </p:spPr>
          <p:txBody>
            <a:bodyPr anchor="ctr">
              <a:spAutoFit/>
            </a:bodyPr>
            <a:lstStyle/>
            <a:p>
              <a:endParaRPr lang="en-US"/>
            </a:p>
          </p:txBody>
        </p:sp>
        <p:sp>
          <p:nvSpPr>
            <p:cNvPr id="29715" name="Text Box 21"/>
            <p:cNvSpPr txBox="1">
              <a:spLocks noChangeArrowheads="1"/>
            </p:cNvSpPr>
            <p:nvPr/>
          </p:nvSpPr>
          <p:spPr bwMode="auto">
            <a:xfrm>
              <a:off x="2107" y="1488"/>
              <a:ext cx="404" cy="219"/>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b="1">
                  <a:cs typeface="Arial" charset="0"/>
                </a:rPr>
                <a:t>NO</a:t>
              </a:r>
            </a:p>
          </p:txBody>
        </p:sp>
      </p:grpSp>
      <p:grpSp>
        <p:nvGrpSpPr>
          <p:cNvPr id="7" name="Group 27"/>
          <p:cNvGrpSpPr>
            <a:grpSpLocks/>
          </p:cNvGrpSpPr>
          <p:nvPr/>
        </p:nvGrpSpPr>
        <p:grpSpPr bwMode="auto">
          <a:xfrm>
            <a:off x="4114800" y="3352800"/>
            <a:ext cx="3429000" cy="1295400"/>
            <a:chOff x="2592" y="2112"/>
            <a:chExt cx="2160" cy="816"/>
          </a:xfrm>
        </p:grpSpPr>
        <p:grpSp>
          <p:nvGrpSpPr>
            <p:cNvPr id="29708" name="Group 10"/>
            <p:cNvGrpSpPr>
              <a:grpSpLocks/>
            </p:cNvGrpSpPr>
            <p:nvPr/>
          </p:nvGrpSpPr>
          <p:grpSpPr bwMode="auto">
            <a:xfrm>
              <a:off x="2592" y="2352"/>
              <a:ext cx="2160" cy="576"/>
              <a:chOff x="1920" y="1968"/>
              <a:chExt cx="1632" cy="576"/>
            </a:xfrm>
          </p:grpSpPr>
          <p:sp>
            <p:nvSpPr>
              <p:cNvPr id="29711" name="Oval 11"/>
              <p:cNvSpPr>
                <a:spLocks noChangeArrowheads="1"/>
              </p:cNvSpPr>
              <p:nvPr/>
            </p:nvSpPr>
            <p:spPr bwMode="auto">
              <a:xfrm>
                <a:off x="1920" y="1968"/>
                <a:ext cx="1632" cy="576"/>
              </a:xfrm>
              <a:prstGeom prst="ellipse">
                <a:avLst/>
              </a:prstGeom>
              <a:noFill/>
              <a:ln w="38100">
                <a:solidFill>
                  <a:schemeClr val="bg2"/>
                </a:solidFill>
                <a:round/>
                <a:headEnd/>
                <a:tailEnd/>
              </a:ln>
            </p:spPr>
            <p:txBody>
              <a:bodyPr wrap="none" anchor="ctr"/>
              <a:lstStyle/>
              <a:p>
                <a:endParaRPr lang="en-US"/>
              </a:p>
            </p:txBody>
          </p:sp>
          <p:sp>
            <p:nvSpPr>
              <p:cNvPr id="29712" name="Text Box 12"/>
              <p:cNvSpPr txBox="1">
                <a:spLocks noChangeArrowheads="1"/>
              </p:cNvSpPr>
              <p:nvPr/>
            </p:nvSpPr>
            <p:spPr bwMode="auto">
              <a:xfrm>
                <a:off x="2201" y="2038"/>
                <a:ext cx="1193" cy="426"/>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dirty="0">
                    <a:solidFill>
                      <a:schemeClr val="tx1"/>
                    </a:solidFill>
                    <a:cs typeface="Arial" charset="0"/>
                  </a:rPr>
                  <a:t>Could it be a</a:t>
                </a:r>
              </a:p>
              <a:p>
                <a:pPr algn="ctr">
                  <a:lnSpc>
                    <a:spcPct val="80000"/>
                  </a:lnSpc>
                  <a:spcBef>
                    <a:spcPct val="0"/>
                  </a:spcBef>
                  <a:buFontTx/>
                  <a:buNone/>
                </a:pPr>
                <a:r>
                  <a:rPr lang="en-US" dirty="0">
                    <a:solidFill>
                      <a:schemeClr val="tx1"/>
                    </a:solidFill>
                    <a:cs typeface="Arial" charset="0"/>
                  </a:rPr>
                  <a:t>result of chance?</a:t>
                </a:r>
              </a:p>
            </p:txBody>
          </p:sp>
        </p:grpSp>
        <p:sp>
          <p:nvSpPr>
            <p:cNvPr id="29709" name="Line 18"/>
            <p:cNvSpPr>
              <a:spLocks noChangeShapeType="1"/>
            </p:cNvSpPr>
            <p:nvPr/>
          </p:nvSpPr>
          <p:spPr bwMode="auto">
            <a:xfrm>
              <a:off x="2832" y="2256"/>
              <a:ext cx="0" cy="192"/>
            </a:xfrm>
            <a:prstGeom prst="line">
              <a:avLst/>
            </a:prstGeom>
            <a:noFill/>
            <a:ln w="22225">
              <a:solidFill>
                <a:schemeClr val="tx1"/>
              </a:solidFill>
              <a:round/>
              <a:headEnd/>
              <a:tailEnd type="triangle" w="med" len="med"/>
            </a:ln>
          </p:spPr>
          <p:txBody>
            <a:bodyPr anchor="ctr">
              <a:spAutoFit/>
            </a:bodyPr>
            <a:lstStyle/>
            <a:p>
              <a:endParaRPr lang="en-US"/>
            </a:p>
          </p:txBody>
        </p:sp>
        <p:sp>
          <p:nvSpPr>
            <p:cNvPr id="29710" name="Text Box 22"/>
            <p:cNvSpPr txBox="1">
              <a:spLocks noChangeArrowheads="1"/>
            </p:cNvSpPr>
            <p:nvPr/>
          </p:nvSpPr>
          <p:spPr bwMode="auto">
            <a:xfrm>
              <a:off x="3115" y="2112"/>
              <a:ext cx="404" cy="219"/>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b="1">
                  <a:cs typeface="Arial" charset="0"/>
                </a:rPr>
                <a:t>NO</a:t>
              </a:r>
            </a:p>
          </p:txBody>
        </p:sp>
      </p:grpSp>
      <p:sp>
        <p:nvSpPr>
          <p:cNvPr id="29706" name="Line 24"/>
          <p:cNvSpPr>
            <a:spLocks noChangeShapeType="1"/>
          </p:cNvSpPr>
          <p:nvPr/>
        </p:nvSpPr>
        <p:spPr bwMode="auto">
          <a:xfrm>
            <a:off x="1676400" y="1414463"/>
            <a:ext cx="0" cy="228600"/>
          </a:xfrm>
          <a:prstGeom prst="line">
            <a:avLst/>
          </a:prstGeom>
          <a:noFill/>
          <a:ln w="22225">
            <a:solidFill>
              <a:schemeClr val="tx1"/>
            </a:solidFill>
            <a:round/>
            <a:headEnd/>
            <a:tailEnd type="triangle" w="med" len="med"/>
          </a:ln>
        </p:spPr>
        <p:txBody>
          <a:bodyPr anchor="ctr">
            <a:spAutoFit/>
          </a:bodyPr>
          <a:lstStyle/>
          <a:p>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0565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6"/>
                                        </p:tgtEl>
                                      </p:cBhvr>
                                    </p:cmd>
                                  </p:childTnLst>
                                </p:cTn>
                              </p:par>
                              <p:par>
                                <p:cTn id="7" presetID="55" presetClass="entr" presetSubtype="0"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anim calcmode="lin" valueType="num">
                                      <p:cBhvr>
                                        <p:cTn id="9" dur="3000" fill="hold"/>
                                        <p:tgtEl>
                                          <p:spTgt spid="7"/>
                                        </p:tgtEl>
                                        <p:attrNameLst>
                                          <p:attrName>ppt_w</p:attrName>
                                        </p:attrNameLst>
                                      </p:cBhvr>
                                      <p:tavLst>
                                        <p:tav tm="0">
                                          <p:val>
                                            <p:strVal val="#ppt_w*0.70"/>
                                          </p:val>
                                        </p:tav>
                                        <p:tav tm="100000">
                                          <p:val>
                                            <p:strVal val="#ppt_w"/>
                                          </p:val>
                                        </p:tav>
                                      </p:tavLst>
                                    </p:anim>
                                    <p:anim calcmode="lin" valueType="num">
                                      <p:cBhvr>
                                        <p:cTn id="10" dur="3000" fill="hold"/>
                                        <p:tgtEl>
                                          <p:spTgt spid="7"/>
                                        </p:tgtEl>
                                        <p:attrNameLst>
                                          <p:attrName>ppt_h</p:attrName>
                                        </p:attrNameLst>
                                      </p:cBhvr>
                                      <p:tavLst>
                                        <p:tav tm="0">
                                          <p:val>
                                            <p:strVal val="#ppt_h"/>
                                          </p:val>
                                        </p:tav>
                                        <p:tav tm="100000">
                                          <p:val>
                                            <p:strVal val="#ppt_h"/>
                                          </p:val>
                                        </p:tav>
                                      </p:tavLst>
                                    </p:anim>
                                    <p:animEffect transition="in" filter="fade">
                                      <p:cBhvr>
                                        <p:cTn id="1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44450"/>
            <a:ext cx="9144000" cy="1143000"/>
          </a:xfrm>
        </p:spPr>
        <p:txBody>
          <a:bodyPr/>
          <a:lstStyle/>
          <a:p>
            <a:pPr eaLnBrk="1" hangingPunct="1">
              <a:lnSpc>
                <a:spcPct val="80000"/>
              </a:lnSpc>
            </a:pPr>
            <a:r>
              <a:rPr lang="en-US" sz="3200" b="1" smtClean="0">
                <a:solidFill>
                  <a:srgbClr val="008080"/>
                </a:solidFill>
              </a:rPr>
              <a:t>Determining whether an association is causal</a:t>
            </a:r>
          </a:p>
        </p:txBody>
      </p:sp>
      <p:sp>
        <p:nvSpPr>
          <p:cNvPr id="29699" name="Text Box 3"/>
          <p:cNvSpPr txBox="1">
            <a:spLocks noChangeArrowheads="1"/>
          </p:cNvSpPr>
          <p:nvPr/>
        </p:nvSpPr>
        <p:spPr bwMode="auto">
          <a:xfrm>
            <a:off x="279400" y="989013"/>
            <a:ext cx="5073650" cy="549275"/>
          </a:xfrm>
          <a:prstGeom prst="rect">
            <a:avLst/>
          </a:prstGeom>
          <a:noFill/>
          <a:ln w="9525">
            <a:noFill/>
            <a:miter lim="800000"/>
            <a:headEnd/>
            <a:tailEnd/>
          </a:ln>
        </p:spPr>
        <p:txBody>
          <a:bodyPr wrap="none">
            <a:spAutoFit/>
          </a:bodyPr>
          <a:lstStyle/>
          <a:p>
            <a:pPr>
              <a:spcBef>
                <a:spcPct val="0"/>
              </a:spcBef>
              <a:buFontTx/>
              <a:buNone/>
            </a:pPr>
            <a:r>
              <a:rPr lang="en-US" sz="3000" b="1">
                <a:cs typeface="Arial" charset="0"/>
              </a:rPr>
              <a:t>OBSERVED ASSOCIATION</a:t>
            </a:r>
          </a:p>
        </p:txBody>
      </p:sp>
      <p:grpSp>
        <p:nvGrpSpPr>
          <p:cNvPr id="29700" name="Group 4"/>
          <p:cNvGrpSpPr>
            <a:grpSpLocks/>
          </p:cNvGrpSpPr>
          <p:nvPr/>
        </p:nvGrpSpPr>
        <p:grpSpPr bwMode="auto">
          <a:xfrm>
            <a:off x="228600" y="1676400"/>
            <a:ext cx="3352800" cy="838200"/>
            <a:chOff x="1632" y="1104"/>
            <a:chExt cx="2208" cy="672"/>
          </a:xfrm>
        </p:grpSpPr>
        <p:sp>
          <p:nvSpPr>
            <p:cNvPr id="29722" name="Oval 5"/>
            <p:cNvSpPr>
              <a:spLocks noChangeArrowheads="1"/>
            </p:cNvSpPr>
            <p:nvPr/>
          </p:nvSpPr>
          <p:spPr bwMode="auto">
            <a:xfrm>
              <a:off x="1632" y="1104"/>
              <a:ext cx="2208" cy="672"/>
            </a:xfrm>
            <a:prstGeom prst="ellipse">
              <a:avLst/>
            </a:prstGeom>
            <a:noFill/>
            <a:ln w="38100">
              <a:solidFill>
                <a:schemeClr val="bg2"/>
              </a:solidFill>
              <a:round/>
              <a:headEnd/>
              <a:tailEnd/>
            </a:ln>
          </p:spPr>
          <p:txBody>
            <a:bodyPr wrap="none" anchor="ctr"/>
            <a:lstStyle/>
            <a:p>
              <a:endParaRPr lang="en-US"/>
            </a:p>
          </p:txBody>
        </p:sp>
        <p:sp>
          <p:nvSpPr>
            <p:cNvPr id="29723" name="Text Box 6"/>
            <p:cNvSpPr txBox="1">
              <a:spLocks noChangeArrowheads="1"/>
            </p:cNvSpPr>
            <p:nvPr/>
          </p:nvSpPr>
          <p:spPr bwMode="auto">
            <a:xfrm>
              <a:off x="2022" y="1188"/>
              <a:ext cx="1473" cy="484"/>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a:solidFill>
                    <a:schemeClr val="tx1"/>
                  </a:solidFill>
                  <a:cs typeface="Arial" charset="0"/>
                </a:rPr>
                <a:t>Could it be due</a:t>
              </a:r>
            </a:p>
            <a:p>
              <a:pPr algn="ctr">
                <a:lnSpc>
                  <a:spcPct val="70000"/>
                </a:lnSpc>
                <a:spcBef>
                  <a:spcPct val="0"/>
                </a:spcBef>
                <a:buFontTx/>
                <a:buNone/>
              </a:pPr>
              <a:r>
                <a:rPr lang="en-US">
                  <a:solidFill>
                    <a:schemeClr val="tx1"/>
                  </a:solidFill>
                  <a:cs typeface="Arial" charset="0"/>
                </a:rPr>
                <a:t>to bias?</a:t>
              </a:r>
            </a:p>
          </p:txBody>
        </p:sp>
      </p:grpSp>
      <p:grpSp>
        <p:nvGrpSpPr>
          <p:cNvPr id="3" name="Group 13"/>
          <p:cNvGrpSpPr>
            <a:grpSpLocks/>
          </p:cNvGrpSpPr>
          <p:nvPr/>
        </p:nvGrpSpPr>
        <p:grpSpPr bwMode="auto">
          <a:xfrm>
            <a:off x="5791200" y="4876800"/>
            <a:ext cx="2590800" cy="762000"/>
            <a:chOff x="1920" y="1968"/>
            <a:chExt cx="1632" cy="576"/>
          </a:xfrm>
        </p:grpSpPr>
        <p:sp>
          <p:nvSpPr>
            <p:cNvPr id="29720" name="Oval 14"/>
            <p:cNvSpPr>
              <a:spLocks noChangeArrowheads="1"/>
            </p:cNvSpPr>
            <p:nvPr/>
          </p:nvSpPr>
          <p:spPr bwMode="auto">
            <a:xfrm>
              <a:off x="1920" y="1968"/>
              <a:ext cx="1632" cy="576"/>
            </a:xfrm>
            <a:prstGeom prst="ellipse">
              <a:avLst/>
            </a:prstGeom>
            <a:noFill/>
            <a:ln w="38100">
              <a:solidFill>
                <a:schemeClr val="bg2"/>
              </a:solidFill>
              <a:round/>
              <a:headEnd/>
              <a:tailEnd/>
            </a:ln>
          </p:spPr>
          <p:txBody>
            <a:bodyPr wrap="none" anchor="ctr"/>
            <a:lstStyle/>
            <a:p>
              <a:pPr algn="ctr">
                <a:spcBef>
                  <a:spcPct val="0"/>
                </a:spcBef>
                <a:buFontTx/>
                <a:buNone/>
              </a:pPr>
              <a:endParaRPr lang="en-US" sz="1800">
                <a:solidFill>
                  <a:schemeClr val="bg2"/>
                </a:solidFill>
              </a:endParaRPr>
            </a:p>
          </p:txBody>
        </p:sp>
        <p:sp>
          <p:nvSpPr>
            <p:cNvPr id="29721" name="Text Box 15"/>
            <p:cNvSpPr txBox="1">
              <a:spLocks noChangeArrowheads="1"/>
            </p:cNvSpPr>
            <p:nvPr/>
          </p:nvSpPr>
          <p:spPr bwMode="auto">
            <a:xfrm>
              <a:off x="2253" y="2032"/>
              <a:ext cx="1088" cy="511"/>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dirty="0">
                  <a:solidFill>
                    <a:schemeClr val="tx1"/>
                  </a:solidFill>
                  <a:cs typeface="Arial" charset="0"/>
                </a:rPr>
                <a:t>Could it be </a:t>
              </a:r>
            </a:p>
            <a:p>
              <a:pPr algn="ctr">
                <a:lnSpc>
                  <a:spcPct val="80000"/>
                </a:lnSpc>
                <a:spcBef>
                  <a:spcPct val="0"/>
                </a:spcBef>
                <a:buFontTx/>
                <a:buNone/>
              </a:pPr>
              <a:r>
                <a:rPr lang="en-US" dirty="0">
                  <a:solidFill>
                    <a:schemeClr val="tx1"/>
                  </a:solidFill>
                  <a:cs typeface="Arial" charset="0"/>
                </a:rPr>
                <a:t>causal?</a:t>
              </a:r>
            </a:p>
          </p:txBody>
        </p:sp>
      </p:grpSp>
      <p:sp>
        <p:nvSpPr>
          <p:cNvPr id="1235987" name="Line 19"/>
          <p:cNvSpPr>
            <a:spLocks noChangeShapeType="1"/>
          </p:cNvSpPr>
          <p:nvPr/>
        </p:nvSpPr>
        <p:spPr bwMode="auto">
          <a:xfrm>
            <a:off x="6324600" y="4648200"/>
            <a:ext cx="0" cy="228600"/>
          </a:xfrm>
          <a:prstGeom prst="line">
            <a:avLst/>
          </a:prstGeom>
          <a:noFill/>
          <a:ln w="22225">
            <a:solidFill>
              <a:schemeClr val="tx1"/>
            </a:solidFill>
            <a:round/>
            <a:headEnd/>
            <a:tailEnd type="triangle" w="med" len="med"/>
          </a:ln>
        </p:spPr>
        <p:txBody>
          <a:bodyPr anchor="ctr">
            <a:spAutoFit/>
          </a:bodyPr>
          <a:lstStyle/>
          <a:p>
            <a:endParaRPr lang="en-US"/>
          </a:p>
        </p:txBody>
      </p:sp>
      <p:grpSp>
        <p:nvGrpSpPr>
          <p:cNvPr id="4" name="Group 28"/>
          <p:cNvGrpSpPr>
            <a:grpSpLocks/>
          </p:cNvGrpSpPr>
          <p:nvPr/>
        </p:nvGrpSpPr>
        <p:grpSpPr bwMode="auto">
          <a:xfrm>
            <a:off x="4257675" y="5638800"/>
            <a:ext cx="4219575" cy="1001713"/>
            <a:chOff x="2682" y="3552"/>
            <a:chExt cx="2658" cy="631"/>
          </a:xfrm>
        </p:grpSpPr>
        <p:sp>
          <p:nvSpPr>
            <p:cNvPr id="29718" name="Text Box 16"/>
            <p:cNvSpPr txBox="1">
              <a:spLocks noChangeArrowheads="1"/>
            </p:cNvSpPr>
            <p:nvPr/>
          </p:nvSpPr>
          <p:spPr bwMode="auto">
            <a:xfrm>
              <a:off x="2682" y="3695"/>
              <a:ext cx="2658" cy="488"/>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sz="3200" b="1">
                  <a:cs typeface="Arial" charset="0"/>
                </a:rPr>
                <a:t>Apply guidelines</a:t>
              </a:r>
            </a:p>
            <a:p>
              <a:pPr algn="ctr">
                <a:lnSpc>
                  <a:spcPct val="70000"/>
                </a:lnSpc>
                <a:spcBef>
                  <a:spcPct val="0"/>
                </a:spcBef>
                <a:buFontTx/>
                <a:buNone/>
              </a:pPr>
              <a:r>
                <a:rPr lang="en-US" sz="3200" b="1">
                  <a:cs typeface="Arial" charset="0"/>
                </a:rPr>
                <a:t>and make judgement</a:t>
              </a:r>
            </a:p>
          </p:txBody>
        </p:sp>
        <p:sp>
          <p:nvSpPr>
            <p:cNvPr id="29719" name="Line 20"/>
            <p:cNvSpPr>
              <a:spLocks noChangeShapeType="1"/>
            </p:cNvSpPr>
            <p:nvPr/>
          </p:nvSpPr>
          <p:spPr bwMode="auto">
            <a:xfrm>
              <a:off x="4080" y="3552"/>
              <a:ext cx="0" cy="144"/>
            </a:xfrm>
            <a:prstGeom prst="line">
              <a:avLst/>
            </a:prstGeom>
            <a:noFill/>
            <a:ln w="22225">
              <a:solidFill>
                <a:schemeClr val="tx1"/>
              </a:solidFill>
              <a:round/>
              <a:headEnd/>
              <a:tailEnd type="triangle" w="med" len="med"/>
            </a:ln>
          </p:spPr>
          <p:txBody>
            <a:bodyPr anchor="ctr">
              <a:spAutoFit/>
            </a:bodyPr>
            <a:lstStyle/>
            <a:p>
              <a:endParaRPr lang="en-US"/>
            </a:p>
          </p:txBody>
        </p:sp>
      </p:grpSp>
      <p:grpSp>
        <p:nvGrpSpPr>
          <p:cNvPr id="5" name="Group 26"/>
          <p:cNvGrpSpPr>
            <a:grpSpLocks/>
          </p:cNvGrpSpPr>
          <p:nvPr/>
        </p:nvGrpSpPr>
        <p:grpSpPr bwMode="auto">
          <a:xfrm>
            <a:off x="1828800" y="2362200"/>
            <a:ext cx="3276600" cy="1219200"/>
            <a:chOff x="1152" y="1488"/>
            <a:chExt cx="2064" cy="768"/>
          </a:xfrm>
        </p:grpSpPr>
        <p:grpSp>
          <p:nvGrpSpPr>
            <p:cNvPr id="29713" name="Group 7"/>
            <p:cNvGrpSpPr>
              <a:grpSpLocks/>
            </p:cNvGrpSpPr>
            <p:nvPr/>
          </p:nvGrpSpPr>
          <p:grpSpPr bwMode="auto">
            <a:xfrm>
              <a:off x="1152" y="1728"/>
              <a:ext cx="2064" cy="528"/>
              <a:chOff x="1920" y="1968"/>
              <a:chExt cx="1632" cy="576"/>
            </a:xfrm>
          </p:grpSpPr>
          <p:sp>
            <p:nvSpPr>
              <p:cNvPr id="29716" name="Oval 8"/>
              <p:cNvSpPr>
                <a:spLocks noChangeArrowheads="1"/>
              </p:cNvSpPr>
              <p:nvPr/>
            </p:nvSpPr>
            <p:spPr bwMode="auto">
              <a:xfrm>
                <a:off x="1920" y="1968"/>
                <a:ext cx="1632" cy="576"/>
              </a:xfrm>
              <a:prstGeom prst="ellipse">
                <a:avLst/>
              </a:prstGeom>
              <a:noFill/>
              <a:ln w="38100">
                <a:solidFill>
                  <a:schemeClr val="bg2"/>
                </a:solidFill>
                <a:round/>
                <a:headEnd/>
                <a:tailEnd/>
              </a:ln>
            </p:spPr>
            <p:txBody>
              <a:bodyPr wrap="none" anchor="ctr"/>
              <a:lstStyle/>
              <a:p>
                <a:endParaRPr lang="en-US"/>
              </a:p>
            </p:txBody>
          </p:sp>
          <p:sp>
            <p:nvSpPr>
              <p:cNvPr id="29717" name="Text Box 9"/>
              <p:cNvSpPr txBox="1">
                <a:spLocks noChangeArrowheads="1"/>
              </p:cNvSpPr>
              <p:nvPr/>
            </p:nvSpPr>
            <p:spPr bwMode="auto">
              <a:xfrm>
                <a:off x="2210" y="2039"/>
                <a:ext cx="1174" cy="465"/>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a:solidFill>
                      <a:schemeClr val="tx1"/>
                    </a:solidFill>
                    <a:cs typeface="Arial" charset="0"/>
                  </a:rPr>
                  <a:t>Could it be due</a:t>
                </a:r>
              </a:p>
              <a:p>
                <a:pPr algn="ctr">
                  <a:lnSpc>
                    <a:spcPct val="80000"/>
                  </a:lnSpc>
                  <a:spcBef>
                    <a:spcPct val="0"/>
                  </a:spcBef>
                  <a:buFontTx/>
                  <a:buNone/>
                </a:pPr>
                <a:r>
                  <a:rPr lang="en-US">
                    <a:solidFill>
                      <a:schemeClr val="tx1"/>
                    </a:solidFill>
                    <a:cs typeface="Arial" charset="0"/>
                  </a:rPr>
                  <a:t>to confounding?</a:t>
                </a:r>
              </a:p>
            </p:txBody>
          </p:sp>
        </p:grpSp>
        <p:sp>
          <p:nvSpPr>
            <p:cNvPr id="29714" name="Line 17"/>
            <p:cNvSpPr>
              <a:spLocks noChangeShapeType="1"/>
            </p:cNvSpPr>
            <p:nvPr/>
          </p:nvSpPr>
          <p:spPr bwMode="auto">
            <a:xfrm>
              <a:off x="1680" y="1584"/>
              <a:ext cx="0" cy="144"/>
            </a:xfrm>
            <a:prstGeom prst="line">
              <a:avLst/>
            </a:prstGeom>
            <a:noFill/>
            <a:ln w="22225">
              <a:solidFill>
                <a:schemeClr val="tx1"/>
              </a:solidFill>
              <a:round/>
              <a:headEnd/>
              <a:tailEnd type="triangle" w="med" len="med"/>
            </a:ln>
          </p:spPr>
          <p:txBody>
            <a:bodyPr anchor="ctr">
              <a:spAutoFit/>
            </a:bodyPr>
            <a:lstStyle/>
            <a:p>
              <a:endParaRPr lang="en-US"/>
            </a:p>
          </p:txBody>
        </p:sp>
        <p:sp>
          <p:nvSpPr>
            <p:cNvPr id="29715" name="Text Box 21"/>
            <p:cNvSpPr txBox="1">
              <a:spLocks noChangeArrowheads="1"/>
            </p:cNvSpPr>
            <p:nvPr/>
          </p:nvSpPr>
          <p:spPr bwMode="auto">
            <a:xfrm>
              <a:off x="2107" y="1488"/>
              <a:ext cx="404" cy="219"/>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b="1">
                  <a:cs typeface="Arial" charset="0"/>
                </a:rPr>
                <a:t>NO</a:t>
              </a:r>
            </a:p>
          </p:txBody>
        </p:sp>
      </p:grpSp>
      <p:grpSp>
        <p:nvGrpSpPr>
          <p:cNvPr id="7" name="Group 27"/>
          <p:cNvGrpSpPr>
            <a:grpSpLocks/>
          </p:cNvGrpSpPr>
          <p:nvPr/>
        </p:nvGrpSpPr>
        <p:grpSpPr bwMode="auto">
          <a:xfrm>
            <a:off x="4114800" y="3352800"/>
            <a:ext cx="3429000" cy="1295400"/>
            <a:chOff x="2592" y="2112"/>
            <a:chExt cx="2160" cy="816"/>
          </a:xfrm>
        </p:grpSpPr>
        <p:grpSp>
          <p:nvGrpSpPr>
            <p:cNvPr id="29708" name="Group 10"/>
            <p:cNvGrpSpPr>
              <a:grpSpLocks/>
            </p:cNvGrpSpPr>
            <p:nvPr/>
          </p:nvGrpSpPr>
          <p:grpSpPr bwMode="auto">
            <a:xfrm>
              <a:off x="2592" y="2352"/>
              <a:ext cx="2160" cy="576"/>
              <a:chOff x="1920" y="1968"/>
              <a:chExt cx="1632" cy="576"/>
            </a:xfrm>
          </p:grpSpPr>
          <p:sp>
            <p:nvSpPr>
              <p:cNvPr id="29711" name="Oval 11"/>
              <p:cNvSpPr>
                <a:spLocks noChangeArrowheads="1"/>
              </p:cNvSpPr>
              <p:nvPr/>
            </p:nvSpPr>
            <p:spPr bwMode="auto">
              <a:xfrm>
                <a:off x="1920" y="1968"/>
                <a:ext cx="1632" cy="576"/>
              </a:xfrm>
              <a:prstGeom prst="ellipse">
                <a:avLst/>
              </a:prstGeom>
              <a:noFill/>
              <a:ln w="38100">
                <a:solidFill>
                  <a:schemeClr val="bg2"/>
                </a:solidFill>
                <a:round/>
                <a:headEnd/>
                <a:tailEnd/>
              </a:ln>
            </p:spPr>
            <p:txBody>
              <a:bodyPr wrap="none" anchor="ctr"/>
              <a:lstStyle/>
              <a:p>
                <a:endParaRPr lang="en-US"/>
              </a:p>
            </p:txBody>
          </p:sp>
          <p:sp>
            <p:nvSpPr>
              <p:cNvPr id="29712" name="Text Box 12"/>
              <p:cNvSpPr txBox="1">
                <a:spLocks noChangeArrowheads="1"/>
              </p:cNvSpPr>
              <p:nvPr/>
            </p:nvSpPr>
            <p:spPr bwMode="auto">
              <a:xfrm>
                <a:off x="2201" y="2038"/>
                <a:ext cx="1193" cy="426"/>
              </a:xfrm>
              <a:prstGeom prst="rect">
                <a:avLst/>
              </a:prstGeom>
              <a:noFill/>
              <a:ln w="9525">
                <a:noFill/>
                <a:miter lim="800000"/>
                <a:headEnd/>
                <a:tailEnd/>
              </a:ln>
            </p:spPr>
            <p:txBody>
              <a:bodyPr wrap="none">
                <a:spAutoFit/>
              </a:bodyPr>
              <a:lstStyle/>
              <a:p>
                <a:pPr algn="ctr">
                  <a:lnSpc>
                    <a:spcPct val="80000"/>
                  </a:lnSpc>
                  <a:spcBef>
                    <a:spcPct val="0"/>
                  </a:spcBef>
                  <a:buFontTx/>
                  <a:buNone/>
                </a:pPr>
                <a:r>
                  <a:rPr lang="en-US">
                    <a:solidFill>
                      <a:schemeClr val="tx1"/>
                    </a:solidFill>
                    <a:cs typeface="Arial" charset="0"/>
                  </a:rPr>
                  <a:t>Could it be a</a:t>
                </a:r>
              </a:p>
              <a:p>
                <a:pPr algn="ctr">
                  <a:lnSpc>
                    <a:spcPct val="80000"/>
                  </a:lnSpc>
                  <a:spcBef>
                    <a:spcPct val="0"/>
                  </a:spcBef>
                  <a:buFontTx/>
                  <a:buNone/>
                </a:pPr>
                <a:r>
                  <a:rPr lang="en-US">
                    <a:solidFill>
                      <a:schemeClr val="tx1"/>
                    </a:solidFill>
                    <a:cs typeface="Arial" charset="0"/>
                  </a:rPr>
                  <a:t>result of chance?</a:t>
                </a:r>
              </a:p>
            </p:txBody>
          </p:sp>
        </p:grpSp>
        <p:sp>
          <p:nvSpPr>
            <p:cNvPr id="29709" name="Line 18"/>
            <p:cNvSpPr>
              <a:spLocks noChangeShapeType="1"/>
            </p:cNvSpPr>
            <p:nvPr/>
          </p:nvSpPr>
          <p:spPr bwMode="auto">
            <a:xfrm>
              <a:off x="2832" y="2256"/>
              <a:ext cx="0" cy="192"/>
            </a:xfrm>
            <a:prstGeom prst="line">
              <a:avLst/>
            </a:prstGeom>
            <a:noFill/>
            <a:ln w="22225">
              <a:solidFill>
                <a:schemeClr val="tx1"/>
              </a:solidFill>
              <a:round/>
              <a:headEnd/>
              <a:tailEnd type="triangle" w="med" len="med"/>
            </a:ln>
          </p:spPr>
          <p:txBody>
            <a:bodyPr anchor="ctr">
              <a:spAutoFit/>
            </a:bodyPr>
            <a:lstStyle/>
            <a:p>
              <a:endParaRPr lang="en-US"/>
            </a:p>
          </p:txBody>
        </p:sp>
        <p:sp>
          <p:nvSpPr>
            <p:cNvPr id="29710" name="Text Box 22"/>
            <p:cNvSpPr txBox="1">
              <a:spLocks noChangeArrowheads="1"/>
            </p:cNvSpPr>
            <p:nvPr/>
          </p:nvSpPr>
          <p:spPr bwMode="auto">
            <a:xfrm>
              <a:off x="3115" y="2112"/>
              <a:ext cx="404" cy="219"/>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b="1">
                  <a:cs typeface="Arial" charset="0"/>
                </a:rPr>
                <a:t>NO</a:t>
              </a:r>
            </a:p>
          </p:txBody>
        </p:sp>
      </p:grpSp>
      <p:sp>
        <p:nvSpPr>
          <p:cNvPr id="29706" name="Line 24"/>
          <p:cNvSpPr>
            <a:spLocks noChangeShapeType="1"/>
          </p:cNvSpPr>
          <p:nvPr/>
        </p:nvSpPr>
        <p:spPr bwMode="auto">
          <a:xfrm>
            <a:off x="1676400" y="1414463"/>
            <a:ext cx="0" cy="228600"/>
          </a:xfrm>
          <a:prstGeom prst="line">
            <a:avLst/>
          </a:prstGeom>
          <a:noFill/>
          <a:ln w="22225">
            <a:solidFill>
              <a:schemeClr val="tx1"/>
            </a:solidFill>
            <a:round/>
            <a:headEnd/>
            <a:tailEnd type="triangle" w="med" len="med"/>
          </a:ln>
        </p:spPr>
        <p:txBody>
          <a:bodyPr anchor="ctr">
            <a:spAutoFit/>
          </a:bodyPr>
          <a:lstStyle/>
          <a:p>
            <a:endParaRPr lang="en-US"/>
          </a:p>
        </p:txBody>
      </p:sp>
      <p:sp>
        <p:nvSpPr>
          <p:cNvPr id="1235993" name="Text Box 25"/>
          <p:cNvSpPr txBox="1">
            <a:spLocks noChangeArrowheads="1"/>
          </p:cNvSpPr>
          <p:nvPr/>
        </p:nvSpPr>
        <p:spPr bwMode="auto">
          <a:xfrm>
            <a:off x="6630988" y="4581525"/>
            <a:ext cx="2044700" cy="347663"/>
          </a:xfrm>
          <a:prstGeom prst="rect">
            <a:avLst/>
          </a:prstGeom>
          <a:noFill/>
          <a:ln w="9525">
            <a:noFill/>
            <a:miter lim="800000"/>
            <a:headEnd/>
            <a:tailEnd/>
          </a:ln>
        </p:spPr>
        <p:txBody>
          <a:bodyPr wrap="none">
            <a:spAutoFit/>
          </a:bodyPr>
          <a:lstStyle/>
          <a:p>
            <a:pPr>
              <a:lnSpc>
                <a:spcPct val="70000"/>
              </a:lnSpc>
              <a:spcBef>
                <a:spcPct val="0"/>
              </a:spcBef>
              <a:buFontTx/>
              <a:buNone/>
            </a:pPr>
            <a:r>
              <a:rPr lang="en-US" b="1">
                <a:cs typeface="Arial" charset="0"/>
              </a:rPr>
              <a:t>Probably not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413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4" fill="hold"/>
                                        <p:tgtEl>
                                          <p:spTgt spid="2"/>
                                        </p:tgtEl>
                                      </p:cBhvr>
                                    </p:cmd>
                                  </p:childTnLst>
                                </p:cTn>
                              </p:par>
                              <p:par>
                                <p:cTn id="7" presetID="55" presetClass="entr" presetSubtype="0" fill="hold" grpId="0" nodeType="withEffect">
                                  <p:stCondLst>
                                    <p:cond delay="0"/>
                                  </p:stCondLst>
                                  <p:childTnLst>
                                    <p:set>
                                      <p:cBhvr>
                                        <p:cTn id="8" dur="1" fill="hold">
                                          <p:stCondLst>
                                            <p:cond delay="0"/>
                                          </p:stCondLst>
                                        </p:cTn>
                                        <p:tgtEl>
                                          <p:spTgt spid="1235993"/>
                                        </p:tgtEl>
                                        <p:attrNameLst>
                                          <p:attrName>style.visibility</p:attrName>
                                        </p:attrNameLst>
                                      </p:cBhvr>
                                      <p:to>
                                        <p:strVal val="visible"/>
                                      </p:to>
                                    </p:set>
                                    <p:anim calcmode="lin" valueType="num">
                                      <p:cBhvr>
                                        <p:cTn id="9" dur="3000" fill="hold"/>
                                        <p:tgtEl>
                                          <p:spTgt spid="1235993"/>
                                        </p:tgtEl>
                                        <p:attrNameLst>
                                          <p:attrName>ppt_w</p:attrName>
                                        </p:attrNameLst>
                                      </p:cBhvr>
                                      <p:tavLst>
                                        <p:tav tm="0">
                                          <p:val>
                                            <p:strVal val="#ppt_w*0.70"/>
                                          </p:val>
                                        </p:tav>
                                        <p:tav tm="100000">
                                          <p:val>
                                            <p:strVal val="#ppt_w"/>
                                          </p:val>
                                        </p:tav>
                                      </p:tavLst>
                                    </p:anim>
                                    <p:anim calcmode="lin" valueType="num">
                                      <p:cBhvr>
                                        <p:cTn id="10" dur="3000" fill="hold"/>
                                        <p:tgtEl>
                                          <p:spTgt spid="1235993"/>
                                        </p:tgtEl>
                                        <p:attrNameLst>
                                          <p:attrName>ppt_h</p:attrName>
                                        </p:attrNameLst>
                                      </p:cBhvr>
                                      <p:tavLst>
                                        <p:tav tm="0">
                                          <p:val>
                                            <p:strVal val="#ppt_h"/>
                                          </p:val>
                                        </p:tav>
                                        <p:tav tm="100000">
                                          <p:val>
                                            <p:strVal val="#ppt_h"/>
                                          </p:val>
                                        </p:tav>
                                      </p:tavLst>
                                    </p:anim>
                                    <p:animEffect transition="in" filter="fade">
                                      <p:cBhvr>
                                        <p:cTn id="11" dur="3000"/>
                                        <p:tgtEl>
                                          <p:spTgt spid="1235993"/>
                                        </p:tgtEl>
                                      </p:cBhvr>
                                    </p:animEffect>
                                  </p:childTnLst>
                                </p:cTn>
                              </p:par>
                              <p:par>
                                <p:cTn id="12" presetID="55" presetClass="entr" presetSubtype="0" fill="hold" grpId="0" nodeType="withEffect">
                                  <p:stCondLst>
                                    <p:cond delay="1000"/>
                                  </p:stCondLst>
                                  <p:childTnLst>
                                    <p:set>
                                      <p:cBhvr>
                                        <p:cTn id="13" dur="1" fill="hold">
                                          <p:stCondLst>
                                            <p:cond delay="0"/>
                                          </p:stCondLst>
                                        </p:cTn>
                                        <p:tgtEl>
                                          <p:spTgt spid="1235987"/>
                                        </p:tgtEl>
                                        <p:attrNameLst>
                                          <p:attrName>style.visibility</p:attrName>
                                        </p:attrNameLst>
                                      </p:cBhvr>
                                      <p:to>
                                        <p:strVal val="visible"/>
                                      </p:to>
                                    </p:set>
                                    <p:anim calcmode="lin" valueType="num">
                                      <p:cBhvr>
                                        <p:cTn id="14" dur="3000" fill="hold"/>
                                        <p:tgtEl>
                                          <p:spTgt spid="1235987"/>
                                        </p:tgtEl>
                                        <p:attrNameLst>
                                          <p:attrName>ppt_w</p:attrName>
                                        </p:attrNameLst>
                                      </p:cBhvr>
                                      <p:tavLst>
                                        <p:tav tm="0">
                                          <p:val>
                                            <p:strVal val="#ppt_w*0.70"/>
                                          </p:val>
                                        </p:tav>
                                        <p:tav tm="100000">
                                          <p:val>
                                            <p:strVal val="#ppt_w"/>
                                          </p:val>
                                        </p:tav>
                                      </p:tavLst>
                                    </p:anim>
                                    <p:anim calcmode="lin" valueType="num">
                                      <p:cBhvr>
                                        <p:cTn id="15" dur="3000" fill="hold"/>
                                        <p:tgtEl>
                                          <p:spTgt spid="1235987"/>
                                        </p:tgtEl>
                                        <p:attrNameLst>
                                          <p:attrName>ppt_h</p:attrName>
                                        </p:attrNameLst>
                                      </p:cBhvr>
                                      <p:tavLst>
                                        <p:tav tm="0">
                                          <p:val>
                                            <p:strVal val="#ppt_h"/>
                                          </p:val>
                                        </p:tav>
                                        <p:tav tm="100000">
                                          <p:val>
                                            <p:strVal val="#ppt_h"/>
                                          </p:val>
                                        </p:tav>
                                      </p:tavLst>
                                    </p:anim>
                                    <p:animEffect transition="in" filter="fade">
                                      <p:cBhvr>
                                        <p:cTn id="16" dur="3000"/>
                                        <p:tgtEl>
                                          <p:spTgt spid="1235987"/>
                                        </p:tgtEl>
                                      </p:cBhvr>
                                    </p:animEffect>
                                  </p:childTnLst>
                                </p:cTn>
                              </p:par>
                              <p:par>
                                <p:cTn id="17" presetID="55" presetClass="entr" presetSubtype="0"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3000" fill="hold"/>
                                        <p:tgtEl>
                                          <p:spTgt spid="3"/>
                                        </p:tgtEl>
                                        <p:attrNameLst>
                                          <p:attrName>ppt_w</p:attrName>
                                        </p:attrNameLst>
                                      </p:cBhvr>
                                      <p:tavLst>
                                        <p:tav tm="0">
                                          <p:val>
                                            <p:strVal val="#ppt_w*0.70"/>
                                          </p:val>
                                        </p:tav>
                                        <p:tav tm="100000">
                                          <p:val>
                                            <p:strVal val="#ppt_w"/>
                                          </p:val>
                                        </p:tav>
                                      </p:tavLst>
                                    </p:anim>
                                    <p:anim calcmode="lin" valueType="num">
                                      <p:cBhvr>
                                        <p:cTn id="20" dur="3000" fill="hold"/>
                                        <p:tgtEl>
                                          <p:spTgt spid="3"/>
                                        </p:tgtEl>
                                        <p:attrNameLst>
                                          <p:attrName>ppt_h</p:attrName>
                                        </p:attrNameLst>
                                      </p:cBhvr>
                                      <p:tavLst>
                                        <p:tav tm="0">
                                          <p:val>
                                            <p:strVal val="#ppt_h"/>
                                          </p:val>
                                        </p:tav>
                                        <p:tav tm="100000">
                                          <p:val>
                                            <p:strVal val="#ppt_h"/>
                                          </p:val>
                                        </p:tav>
                                      </p:tavLst>
                                    </p:anim>
                                    <p:animEffect transition="in" filter="fade">
                                      <p:cBhvr>
                                        <p:cTn id="21" dur="3000"/>
                                        <p:tgtEl>
                                          <p:spTgt spid="3"/>
                                        </p:tgtEl>
                                      </p:cBhvr>
                                    </p:animEffect>
                                  </p:childTnLst>
                                </p:cTn>
                              </p:par>
                              <p:par>
                                <p:cTn id="22" presetID="55" presetClass="entr" presetSubtype="0" fill="hold" nodeType="withEffect">
                                  <p:stCondLst>
                                    <p:cond delay="300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0" fill="hold"/>
                                        <p:tgtEl>
                                          <p:spTgt spid="4"/>
                                        </p:tgtEl>
                                        <p:attrNameLst>
                                          <p:attrName>ppt_w</p:attrName>
                                        </p:attrNameLst>
                                      </p:cBhvr>
                                      <p:tavLst>
                                        <p:tav tm="0">
                                          <p:val>
                                            <p:strVal val="#ppt_w*0.70"/>
                                          </p:val>
                                        </p:tav>
                                        <p:tav tm="100000">
                                          <p:val>
                                            <p:strVal val="#ppt_w"/>
                                          </p:val>
                                        </p:tav>
                                      </p:tavLst>
                                    </p:anim>
                                    <p:anim calcmode="lin" valueType="num">
                                      <p:cBhvr>
                                        <p:cTn id="25" dur="3000" fill="hold"/>
                                        <p:tgtEl>
                                          <p:spTgt spid="4"/>
                                        </p:tgtEl>
                                        <p:attrNameLst>
                                          <p:attrName>ppt_h</p:attrName>
                                        </p:attrNameLst>
                                      </p:cBhvr>
                                      <p:tavLst>
                                        <p:tav tm="0">
                                          <p:val>
                                            <p:strVal val="#ppt_h"/>
                                          </p:val>
                                        </p:tav>
                                        <p:tav tm="100000">
                                          <p:val>
                                            <p:strVal val="#ppt_h"/>
                                          </p:val>
                                        </p:tav>
                                      </p:tavLst>
                                    </p:anim>
                                    <p:animEffect transition="in" filter="fade">
                                      <p:cBhvr>
                                        <p:cTn id="2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StopAudio" delay="0">
                      <p:tgtEl>
                        <p:sldTgt/>
                      </p:tgtEl>
                    </p:cond>
                  </p:endCondLst>
                </p:cTn>
                <p:tgtEl>
                  <p:spTgt spid="2"/>
                </p:tgtEl>
              </p:cMediaNode>
            </p:audio>
          </p:childTnLst>
        </p:cTn>
      </p:par>
    </p:tnLst>
    <p:bldLst>
      <p:bldP spid="1235987" grpId="0" animBg="1"/>
      <p:bldP spid="123599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4" name="Rectangle 2"/>
          <p:cNvSpPr>
            <a:spLocks noGrp="1" noChangeArrowheads="1"/>
          </p:cNvSpPr>
          <p:nvPr>
            <p:ph type="title" idx="4294967295"/>
          </p:nvPr>
        </p:nvSpPr>
        <p:spPr>
          <a:xfrm>
            <a:off x="304800" y="115888"/>
            <a:ext cx="8305800" cy="1143000"/>
          </a:xfrm>
        </p:spPr>
        <p:txBody>
          <a:bodyPr/>
          <a:lstStyle/>
          <a:p>
            <a:pPr eaLnBrk="1" hangingPunct="1">
              <a:defRPr/>
            </a:pPr>
            <a:r>
              <a:rPr lang="en-US" sz="4000" dirty="0" smtClean="0">
                <a:solidFill>
                  <a:srgbClr val="990033"/>
                </a:solidFill>
                <a:effectLst>
                  <a:outerShdw blurRad="38100" dist="38100" dir="2700000" algn="tl">
                    <a:srgbClr val="C0C0C0"/>
                  </a:outerShdw>
                </a:effectLst>
              </a:rPr>
              <a:t>Austin Bradford Hill (1897-1991)</a:t>
            </a:r>
          </a:p>
        </p:txBody>
      </p:sp>
      <p:sp>
        <p:nvSpPr>
          <p:cNvPr id="30723" name="Text Box 3"/>
          <p:cNvSpPr txBox="1">
            <a:spLocks noChangeArrowheads="1"/>
          </p:cNvSpPr>
          <p:nvPr/>
        </p:nvSpPr>
        <p:spPr bwMode="auto">
          <a:xfrm>
            <a:off x="1074738" y="1268413"/>
            <a:ext cx="6881812" cy="444500"/>
          </a:xfrm>
          <a:prstGeom prst="rect">
            <a:avLst/>
          </a:prstGeom>
          <a:noFill/>
          <a:ln w="9525">
            <a:noFill/>
            <a:miter lim="800000"/>
            <a:headEnd/>
            <a:tailEnd/>
          </a:ln>
        </p:spPr>
        <p:txBody>
          <a:bodyPr wrap="none">
            <a:spAutoFit/>
          </a:bodyPr>
          <a:lstStyle/>
          <a:p>
            <a:pPr marL="457200" indent="-457200">
              <a:lnSpc>
                <a:spcPct val="70000"/>
              </a:lnSpc>
              <a:buClr>
                <a:srgbClr val="990033"/>
              </a:buClr>
              <a:buNone/>
            </a:pPr>
            <a:r>
              <a:rPr lang="en-US" sz="3200" dirty="0">
                <a:solidFill>
                  <a:schemeClr val="tx1"/>
                </a:solidFill>
              </a:rPr>
              <a:t>British epidemiologist and statistician</a:t>
            </a:r>
          </a:p>
        </p:txBody>
      </p:sp>
      <p:sp>
        <p:nvSpPr>
          <p:cNvPr id="30724" name="Text Box 8"/>
          <p:cNvSpPr txBox="1">
            <a:spLocks noChangeArrowheads="1"/>
          </p:cNvSpPr>
          <p:nvPr/>
        </p:nvSpPr>
        <p:spPr bwMode="auto">
          <a:xfrm>
            <a:off x="684213" y="2366963"/>
            <a:ext cx="8268610" cy="1557349"/>
          </a:xfrm>
          <a:prstGeom prst="rect">
            <a:avLst/>
          </a:prstGeom>
          <a:noFill/>
          <a:ln w="9525">
            <a:noFill/>
            <a:miter lim="800000"/>
            <a:headEnd/>
            <a:tailEnd/>
          </a:ln>
        </p:spPr>
        <p:txBody>
          <a:bodyPr wrap="none">
            <a:spAutoFit/>
          </a:bodyPr>
          <a:lstStyle/>
          <a:p>
            <a:pPr>
              <a:buNone/>
            </a:pPr>
            <a:r>
              <a:rPr lang="en-US" sz="2800" dirty="0">
                <a:solidFill>
                  <a:srgbClr val="008080"/>
                </a:solidFill>
              </a:rPr>
              <a:t>Do not over-emphasize statistical significance </a:t>
            </a:r>
          </a:p>
          <a:p>
            <a:pPr>
              <a:buNone/>
            </a:pPr>
            <a:r>
              <a:rPr lang="en-US" sz="2800" dirty="0">
                <a:solidFill>
                  <a:srgbClr val="008080"/>
                </a:solidFill>
              </a:rPr>
              <a:t>testing, because:</a:t>
            </a:r>
          </a:p>
          <a:p>
            <a:pPr>
              <a:buNone/>
            </a:pPr>
            <a:r>
              <a:rPr lang="en-US" sz="2800" dirty="0">
                <a:solidFill>
                  <a:srgbClr val="3333CC"/>
                </a:solidFill>
              </a:rPr>
              <a:t>- </a:t>
            </a:r>
            <a:r>
              <a:rPr lang="en-US" sz="2800" dirty="0" smtClean="0">
                <a:solidFill>
                  <a:srgbClr val="3333CC"/>
                </a:solidFill>
              </a:rPr>
              <a:t>Systemic </a:t>
            </a:r>
            <a:r>
              <a:rPr lang="en-US" sz="2800" dirty="0">
                <a:solidFill>
                  <a:srgbClr val="3333CC"/>
                </a:solidFill>
              </a:rPr>
              <a:t>error is often greater than random error</a:t>
            </a:r>
          </a:p>
        </p:txBody>
      </p:sp>
      <p:sp>
        <p:nvSpPr>
          <p:cNvPr id="30725" name="Text Box 8"/>
          <p:cNvSpPr txBox="1">
            <a:spLocks noChangeArrowheads="1"/>
          </p:cNvSpPr>
          <p:nvPr/>
        </p:nvSpPr>
        <p:spPr bwMode="auto">
          <a:xfrm>
            <a:off x="922338" y="4043363"/>
            <a:ext cx="7700962" cy="830262"/>
          </a:xfrm>
          <a:prstGeom prst="rect">
            <a:avLst/>
          </a:prstGeom>
          <a:noFill/>
          <a:ln w="9525">
            <a:noFill/>
            <a:miter lim="800000"/>
            <a:headEnd/>
            <a:tailEnd/>
          </a:ln>
        </p:spPr>
        <p:txBody>
          <a:bodyPr>
            <a:spAutoFit/>
          </a:bodyPr>
          <a:lstStyle/>
          <a:p>
            <a:pPr>
              <a:buNone/>
            </a:pPr>
            <a:r>
              <a:rPr lang="en-US" b="1" dirty="0">
                <a:solidFill>
                  <a:srgbClr val="FF0000"/>
                </a:solidFill>
              </a:rPr>
              <a:t>“The glitter of the t table diverts attention from the inadequacies of the trade”. </a:t>
            </a:r>
          </a:p>
        </p:txBody>
      </p:sp>
      <p:sp>
        <p:nvSpPr>
          <p:cNvPr id="6" name="Text Box 8"/>
          <p:cNvSpPr txBox="1">
            <a:spLocks noChangeArrowheads="1"/>
          </p:cNvSpPr>
          <p:nvPr/>
        </p:nvSpPr>
        <p:spPr bwMode="auto">
          <a:xfrm>
            <a:off x="683568" y="4981003"/>
            <a:ext cx="8269255" cy="1040285"/>
          </a:xfrm>
          <a:prstGeom prst="rect">
            <a:avLst/>
          </a:prstGeom>
          <a:noFill/>
          <a:ln w="9525">
            <a:noFill/>
            <a:miter lim="800000"/>
            <a:headEnd/>
            <a:tailEnd/>
          </a:ln>
        </p:spPr>
        <p:txBody>
          <a:bodyPr wrap="square">
            <a:spAutoFit/>
          </a:bodyPr>
          <a:lstStyle/>
          <a:p>
            <a:pPr>
              <a:buNone/>
            </a:pPr>
            <a:r>
              <a:rPr lang="en-US" sz="2800" dirty="0" smtClean="0">
                <a:solidFill>
                  <a:srgbClr val="3333CC"/>
                </a:solidFill>
              </a:rPr>
              <a:t>- The need to consider cost and benefits when </a:t>
            </a:r>
          </a:p>
          <a:p>
            <a:pPr>
              <a:buNone/>
            </a:pPr>
            <a:r>
              <a:rPr lang="en-US" sz="2800" dirty="0" smtClean="0">
                <a:solidFill>
                  <a:srgbClr val="3333CC"/>
                </a:solidFill>
              </a:rPr>
              <a:t>  making decisions in the health field</a:t>
            </a:r>
            <a:endParaRPr lang="en-US" sz="2800" dirty="0">
              <a:solidFill>
                <a:srgbClr val="3333CC"/>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6034" name="Rectangle 2"/>
          <p:cNvSpPr>
            <a:spLocks noGrp="1" noChangeArrowheads="1"/>
          </p:cNvSpPr>
          <p:nvPr>
            <p:ph type="title" idx="4294967295"/>
          </p:nvPr>
        </p:nvSpPr>
        <p:spPr>
          <a:xfrm>
            <a:off x="304800" y="115888"/>
            <a:ext cx="83058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Hill’s Criteria for Causal Inference</a:t>
            </a:r>
          </a:p>
        </p:txBody>
      </p:sp>
      <p:grpSp>
        <p:nvGrpSpPr>
          <p:cNvPr id="10" name="Group 9"/>
          <p:cNvGrpSpPr/>
          <p:nvPr/>
        </p:nvGrpSpPr>
        <p:grpSpPr>
          <a:xfrm>
            <a:off x="528638" y="1506538"/>
            <a:ext cx="6662737" cy="1333500"/>
            <a:chOff x="528638" y="1506538"/>
            <a:chExt cx="6662737" cy="1333500"/>
          </a:xfrm>
        </p:grpSpPr>
        <p:sp>
          <p:nvSpPr>
            <p:cNvPr id="30723" name="Text Box 3"/>
            <p:cNvSpPr txBox="1">
              <a:spLocks noChangeArrowheads="1"/>
            </p:cNvSpPr>
            <p:nvPr/>
          </p:nvSpPr>
          <p:spPr bwMode="auto">
            <a:xfrm>
              <a:off x="528638" y="1506538"/>
              <a:ext cx="4881562" cy="433387"/>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a:pPr>
              <a:r>
                <a:rPr lang="en-US" sz="3200" dirty="0">
                  <a:solidFill>
                    <a:srgbClr val="FF33CC"/>
                  </a:solidFill>
                </a:rPr>
                <a:t>Strength of association</a:t>
              </a:r>
              <a:r>
                <a:rPr lang="en-US" sz="3200" dirty="0">
                  <a:solidFill>
                    <a:schemeClr val="tx1"/>
                  </a:solidFill>
                </a:rPr>
                <a:t> </a:t>
              </a:r>
            </a:p>
          </p:txBody>
        </p:sp>
        <p:sp>
          <p:nvSpPr>
            <p:cNvPr id="30724" name="Text Box 5"/>
            <p:cNvSpPr txBox="1">
              <a:spLocks noChangeArrowheads="1"/>
            </p:cNvSpPr>
            <p:nvPr/>
          </p:nvSpPr>
          <p:spPr bwMode="auto">
            <a:xfrm>
              <a:off x="1042988" y="2060575"/>
              <a:ext cx="3724275" cy="347663"/>
            </a:xfrm>
            <a:prstGeom prst="rect">
              <a:avLst/>
            </a:prstGeom>
            <a:noFill/>
            <a:ln w="9525">
              <a:noFill/>
              <a:miter lim="800000"/>
              <a:headEnd/>
              <a:tailEnd/>
            </a:ln>
          </p:spPr>
          <p:txBody>
            <a:bodyPr wrap="none">
              <a:spAutoFit/>
            </a:bodyPr>
            <a:lstStyle/>
            <a:p>
              <a:pPr>
                <a:lnSpc>
                  <a:spcPct val="70000"/>
                </a:lnSpc>
                <a:spcBef>
                  <a:spcPct val="0"/>
                </a:spcBef>
              </a:pPr>
              <a:r>
                <a:rPr lang="en-US" b="1" dirty="0">
                  <a:solidFill>
                    <a:srgbClr val="008080"/>
                  </a:solidFill>
                </a:rPr>
                <a:t> Magnitude of RR or </a:t>
              </a:r>
              <a:r>
                <a:rPr lang="en-US" b="1" dirty="0" err="1">
                  <a:solidFill>
                    <a:srgbClr val="008080"/>
                  </a:solidFill>
                </a:rPr>
                <a:t>OR</a:t>
              </a:r>
              <a:endParaRPr lang="en-US" b="1" dirty="0">
                <a:solidFill>
                  <a:schemeClr val="tx1"/>
                </a:solidFill>
              </a:endParaRPr>
            </a:p>
          </p:txBody>
        </p:sp>
        <p:sp>
          <p:nvSpPr>
            <p:cNvPr id="30725" name="Text Box 7"/>
            <p:cNvSpPr txBox="1">
              <a:spLocks noChangeArrowheads="1"/>
            </p:cNvSpPr>
            <p:nvPr/>
          </p:nvSpPr>
          <p:spPr bwMode="auto">
            <a:xfrm>
              <a:off x="1042988" y="2492375"/>
              <a:ext cx="6148387" cy="347663"/>
            </a:xfrm>
            <a:prstGeom prst="rect">
              <a:avLst/>
            </a:prstGeom>
            <a:noFill/>
            <a:ln w="9525">
              <a:noFill/>
              <a:miter lim="800000"/>
              <a:headEnd/>
              <a:tailEnd/>
            </a:ln>
          </p:spPr>
          <p:txBody>
            <a:bodyPr wrap="none">
              <a:spAutoFit/>
            </a:bodyPr>
            <a:lstStyle/>
            <a:p>
              <a:pPr>
                <a:lnSpc>
                  <a:spcPct val="70000"/>
                </a:lnSpc>
                <a:spcBef>
                  <a:spcPct val="0"/>
                </a:spcBef>
                <a:buClr>
                  <a:srgbClr val="008080"/>
                </a:buClr>
              </a:pPr>
              <a:r>
                <a:rPr lang="en-US" b="1" dirty="0">
                  <a:solidFill>
                    <a:srgbClr val="9900CC"/>
                  </a:solidFill>
                </a:rPr>
                <a:t> </a:t>
              </a:r>
              <a:r>
                <a:rPr lang="en-US" b="1" dirty="0">
                  <a:solidFill>
                    <a:srgbClr val="008080"/>
                  </a:solidFill>
                </a:rPr>
                <a:t>RR or </a:t>
              </a:r>
              <a:r>
                <a:rPr lang="en-US" b="1" dirty="0" err="1">
                  <a:solidFill>
                    <a:srgbClr val="008080"/>
                  </a:solidFill>
                </a:rPr>
                <a:t>OR</a:t>
              </a:r>
              <a:r>
                <a:rPr lang="en-US" b="1" dirty="0">
                  <a:solidFill>
                    <a:srgbClr val="008080"/>
                  </a:solidFill>
                </a:rPr>
                <a:t> greater than 2 or less than 0.5</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grpSp>
        <p:nvGrpSpPr>
          <p:cNvPr id="4" name="Group 3"/>
          <p:cNvGrpSpPr/>
          <p:nvPr/>
        </p:nvGrpSpPr>
        <p:grpSpPr>
          <a:xfrm>
            <a:off x="606424" y="3212976"/>
            <a:ext cx="7565975" cy="2377754"/>
            <a:chOff x="606424" y="3211513"/>
            <a:chExt cx="7565975" cy="2377754"/>
          </a:xfrm>
        </p:grpSpPr>
        <p:sp>
          <p:nvSpPr>
            <p:cNvPr id="30727" name="Text Box 4"/>
            <p:cNvSpPr txBox="1">
              <a:spLocks noChangeArrowheads="1"/>
            </p:cNvSpPr>
            <p:nvPr/>
          </p:nvSpPr>
          <p:spPr bwMode="auto">
            <a:xfrm>
              <a:off x="606424" y="3211513"/>
              <a:ext cx="7565975" cy="437043"/>
            </a:xfrm>
            <a:prstGeom prst="rect">
              <a:avLst/>
            </a:prstGeom>
            <a:noFill/>
            <a:ln w="9525">
              <a:noFill/>
              <a:miter lim="800000"/>
              <a:headEnd/>
              <a:tailEnd/>
            </a:ln>
          </p:spPr>
          <p:txBody>
            <a:bodyPr wrap="square">
              <a:spAutoFit/>
            </a:bodyPr>
            <a:lstStyle/>
            <a:p>
              <a:pPr marL="457200" indent="-457200">
                <a:lnSpc>
                  <a:spcPct val="70000"/>
                </a:lnSpc>
                <a:spcBef>
                  <a:spcPct val="0"/>
                </a:spcBef>
                <a:buClr>
                  <a:srgbClr val="990033"/>
                </a:buClr>
                <a:buFontTx/>
                <a:buAutoNum type="arabicPeriod" startAt="2"/>
              </a:pPr>
              <a:r>
                <a:rPr lang="en-US" sz="3200" dirty="0">
                  <a:solidFill>
                    <a:srgbClr val="FF33CC"/>
                  </a:solidFill>
                </a:rPr>
                <a:t>Consistency of findings </a:t>
              </a:r>
              <a:r>
                <a:rPr lang="en-US" sz="3200" dirty="0" smtClean="0">
                  <a:solidFill>
                    <a:srgbClr val="008080"/>
                  </a:solidFill>
                </a:rPr>
                <a:t>– in different:</a:t>
              </a:r>
              <a:endParaRPr lang="en-US" sz="3200" dirty="0">
                <a:solidFill>
                  <a:srgbClr val="008080"/>
                </a:solidFill>
              </a:endParaRPr>
            </a:p>
          </p:txBody>
        </p:sp>
        <p:sp>
          <p:nvSpPr>
            <p:cNvPr id="30728" name="Text Box 8"/>
            <p:cNvSpPr txBox="1">
              <a:spLocks noChangeArrowheads="1"/>
            </p:cNvSpPr>
            <p:nvPr/>
          </p:nvSpPr>
          <p:spPr bwMode="auto">
            <a:xfrm>
              <a:off x="1042988" y="3718834"/>
              <a:ext cx="2805113" cy="356251"/>
            </a:xfrm>
            <a:prstGeom prst="rect">
              <a:avLst/>
            </a:prstGeom>
            <a:noFill/>
            <a:ln w="9525">
              <a:noFill/>
              <a:miter lim="800000"/>
              <a:headEnd/>
              <a:tailEnd/>
            </a:ln>
          </p:spPr>
          <p:txBody>
            <a:bodyPr wrap="square">
              <a:spAutoFit/>
            </a:bodyPr>
            <a:lstStyle/>
            <a:p>
              <a:pPr>
                <a:lnSpc>
                  <a:spcPct val="70000"/>
                </a:lnSpc>
                <a:spcBef>
                  <a:spcPct val="0"/>
                </a:spcBef>
              </a:pPr>
              <a:r>
                <a:rPr lang="en-US" b="1" dirty="0">
                  <a:solidFill>
                    <a:srgbClr val="008080"/>
                  </a:solidFill>
                </a:rPr>
                <a:t> </a:t>
              </a:r>
              <a:r>
                <a:rPr lang="en-US" b="1" dirty="0" smtClean="0">
                  <a:solidFill>
                    <a:srgbClr val="008080"/>
                  </a:solidFill>
                </a:rPr>
                <a:t>Studies</a:t>
              </a:r>
              <a:endParaRPr lang="en-US" b="1" dirty="0">
                <a:solidFill>
                  <a:schemeClr val="tx1"/>
                </a:solidFill>
              </a:endParaRPr>
            </a:p>
          </p:txBody>
        </p:sp>
        <p:sp>
          <p:nvSpPr>
            <p:cNvPr id="30729" name="Text Box 9"/>
            <p:cNvSpPr txBox="1">
              <a:spLocks noChangeArrowheads="1"/>
            </p:cNvSpPr>
            <p:nvPr/>
          </p:nvSpPr>
          <p:spPr bwMode="auto">
            <a:xfrm>
              <a:off x="1042988" y="4093742"/>
              <a:ext cx="3643313" cy="356251"/>
            </a:xfrm>
            <a:prstGeom prst="rect">
              <a:avLst/>
            </a:prstGeom>
            <a:noFill/>
            <a:ln w="9525">
              <a:noFill/>
              <a:miter lim="800000"/>
              <a:headEnd/>
              <a:tailEnd/>
            </a:ln>
          </p:spPr>
          <p:txBody>
            <a:bodyPr wrap="square">
              <a:spAutoFit/>
            </a:bodyPr>
            <a:lstStyle/>
            <a:p>
              <a:pPr>
                <a:lnSpc>
                  <a:spcPct val="70000"/>
                </a:lnSpc>
                <a:spcBef>
                  <a:spcPct val="0"/>
                </a:spcBef>
              </a:pPr>
              <a:r>
                <a:rPr lang="en-US" b="1" dirty="0">
                  <a:solidFill>
                    <a:srgbClr val="008080"/>
                  </a:solidFill>
                </a:rPr>
                <a:t> </a:t>
              </a:r>
              <a:r>
                <a:rPr lang="en-US" b="1" dirty="0" smtClean="0">
                  <a:solidFill>
                    <a:srgbClr val="008080"/>
                  </a:solidFill>
                </a:rPr>
                <a:t>Investigators</a:t>
              </a:r>
              <a:endParaRPr lang="en-US" b="1" dirty="0">
                <a:solidFill>
                  <a:schemeClr val="tx1"/>
                </a:solidFill>
              </a:endParaRPr>
            </a:p>
          </p:txBody>
        </p:sp>
        <p:sp>
          <p:nvSpPr>
            <p:cNvPr id="12" name="Text Box 9"/>
            <p:cNvSpPr txBox="1">
              <a:spLocks noChangeArrowheads="1"/>
            </p:cNvSpPr>
            <p:nvPr/>
          </p:nvSpPr>
          <p:spPr bwMode="auto">
            <a:xfrm>
              <a:off x="1043608" y="4481039"/>
              <a:ext cx="3643313" cy="356251"/>
            </a:xfrm>
            <a:prstGeom prst="rect">
              <a:avLst/>
            </a:prstGeom>
            <a:noFill/>
            <a:ln w="9525">
              <a:noFill/>
              <a:miter lim="800000"/>
              <a:headEnd/>
              <a:tailEnd/>
            </a:ln>
          </p:spPr>
          <p:txBody>
            <a:bodyPr wrap="square">
              <a:spAutoFit/>
            </a:bodyPr>
            <a:lstStyle/>
            <a:p>
              <a:pPr>
                <a:lnSpc>
                  <a:spcPct val="70000"/>
                </a:lnSpc>
                <a:spcBef>
                  <a:spcPct val="0"/>
                </a:spcBef>
              </a:pPr>
              <a:r>
                <a:rPr lang="en-US" b="1" dirty="0">
                  <a:solidFill>
                    <a:srgbClr val="008080"/>
                  </a:solidFill>
                </a:rPr>
                <a:t> </a:t>
              </a:r>
              <a:r>
                <a:rPr lang="en-US" b="1" dirty="0" smtClean="0">
                  <a:solidFill>
                    <a:srgbClr val="008080"/>
                  </a:solidFill>
                </a:rPr>
                <a:t>Locations</a:t>
              </a:r>
              <a:endParaRPr lang="en-US" b="1" dirty="0">
                <a:solidFill>
                  <a:schemeClr val="tx1"/>
                </a:solidFill>
              </a:endParaRPr>
            </a:p>
          </p:txBody>
        </p:sp>
        <p:sp>
          <p:nvSpPr>
            <p:cNvPr id="13" name="Text Box 9"/>
            <p:cNvSpPr txBox="1">
              <a:spLocks noChangeArrowheads="1"/>
            </p:cNvSpPr>
            <p:nvPr/>
          </p:nvSpPr>
          <p:spPr bwMode="auto">
            <a:xfrm>
              <a:off x="1042988" y="4878362"/>
              <a:ext cx="4825156" cy="350865"/>
            </a:xfrm>
            <a:prstGeom prst="rect">
              <a:avLst/>
            </a:prstGeom>
            <a:noFill/>
            <a:ln w="9525">
              <a:noFill/>
              <a:miter lim="800000"/>
              <a:headEnd/>
              <a:tailEnd/>
            </a:ln>
          </p:spPr>
          <p:txBody>
            <a:bodyPr wrap="square">
              <a:spAutoFit/>
            </a:bodyPr>
            <a:lstStyle/>
            <a:p>
              <a:pPr>
                <a:lnSpc>
                  <a:spcPct val="70000"/>
                </a:lnSpc>
                <a:spcBef>
                  <a:spcPct val="0"/>
                </a:spcBef>
              </a:pPr>
              <a:r>
                <a:rPr lang="en-US" b="1" dirty="0" smtClean="0">
                  <a:solidFill>
                    <a:srgbClr val="008080"/>
                  </a:solidFill>
                </a:rPr>
                <a:t> Types of populations</a:t>
              </a:r>
              <a:endParaRPr lang="en-US" b="1" dirty="0">
                <a:solidFill>
                  <a:schemeClr val="tx1"/>
                </a:solidFill>
              </a:endParaRPr>
            </a:p>
          </p:txBody>
        </p:sp>
        <p:sp>
          <p:nvSpPr>
            <p:cNvPr id="14" name="Text Box 9"/>
            <p:cNvSpPr txBox="1">
              <a:spLocks noChangeArrowheads="1"/>
            </p:cNvSpPr>
            <p:nvPr/>
          </p:nvSpPr>
          <p:spPr bwMode="auto">
            <a:xfrm>
              <a:off x="1042988" y="5238402"/>
              <a:ext cx="3643313" cy="350865"/>
            </a:xfrm>
            <a:prstGeom prst="rect">
              <a:avLst/>
            </a:prstGeom>
            <a:noFill/>
            <a:ln w="9525">
              <a:noFill/>
              <a:miter lim="800000"/>
              <a:headEnd/>
              <a:tailEnd/>
            </a:ln>
          </p:spPr>
          <p:txBody>
            <a:bodyPr wrap="square">
              <a:spAutoFit/>
            </a:bodyPr>
            <a:lstStyle/>
            <a:p>
              <a:pPr>
                <a:lnSpc>
                  <a:spcPct val="70000"/>
                </a:lnSpc>
                <a:spcBef>
                  <a:spcPct val="0"/>
                </a:spcBef>
              </a:pPr>
              <a:r>
                <a:rPr lang="en-US" b="1" dirty="0">
                  <a:solidFill>
                    <a:srgbClr val="008080"/>
                  </a:solidFill>
                </a:rPr>
                <a:t> </a:t>
              </a:r>
              <a:r>
                <a:rPr lang="en-US" b="1" dirty="0" smtClean="0">
                  <a:solidFill>
                    <a:srgbClr val="008080"/>
                  </a:solidFill>
                </a:rPr>
                <a:t>Time periods</a:t>
              </a:r>
              <a:endParaRPr lang="en-US" b="1"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3" fill="hold"/>
                                        <p:tgtEl>
                                          <p:spTgt spid="3"/>
                                        </p:tgtEl>
                                      </p:cBhvr>
                                    </p:cmd>
                                  </p:childTnLst>
                                </p:cTn>
                              </p:par>
                              <p:par>
                                <p:cTn id="7" presetID="10" presetClass="entr" presetSubtype="0" fill="hold" nodeType="withEffect">
                                  <p:stCondLst>
                                    <p:cond delay="6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3000"/>
                                        <p:tgtEl>
                                          <p:spTgt spid="10"/>
                                        </p:tgtEl>
                                      </p:cBhvr>
                                    </p:animEffect>
                                  </p:childTnLst>
                                </p:cTn>
                              </p:par>
                              <p:par>
                                <p:cTn id="10" presetID="10" presetClass="entr" presetSubtype="0" fill="hold" nodeType="withEffect">
                                  <p:stCondLst>
                                    <p:cond delay="43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cstate="print"/>
          <a:srcRect/>
          <a:stretch>
            <a:fillRect/>
          </a:stretch>
        </p:blipFill>
        <p:spPr bwMode="auto">
          <a:xfrm>
            <a:off x="228600" y="1295400"/>
            <a:ext cx="8610600" cy="5224463"/>
          </a:xfrm>
          <a:prstGeom prst="rect">
            <a:avLst/>
          </a:prstGeom>
          <a:noFill/>
          <a:ln w="9525">
            <a:noFill/>
            <a:miter lim="800000"/>
            <a:headEnd/>
            <a:tailEnd/>
          </a:ln>
        </p:spPr>
      </p:pic>
      <p:sp>
        <p:nvSpPr>
          <p:cNvPr id="31747" name="Text Box 3"/>
          <p:cNvSpPr txBox="1">
            <a:spLocks noChangeArrowheads="1"/>
          </p:cNvSpPr>
          <p:nvPr/>
        </p:nvSpPr>
        <p:spPr bwMode="auto">
          <a:xfrm>
            <a:off x="3200400" y="6553200"/>
            <a:ext cx="2795588" cy="347663"/>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a:solidFill>
                  <a:schemeClr val="tx1"/>
                </a:solidFill>
                <a:latin typeface="Times New Roman" pitchFamily="18" charset="0"/>
              </a:rPr>
              <a:t>Relative risk of death</a:t>
            </a:r>
          </a:p>
        </p:txBody>
      </p:sp>
      <p:sp>
        <p:nvSpPr>
          <p:cNvPr id="1197060" name="Rectangle 4"/>
          <p:cNvSpPr>
            <a:spLocks noGrp="1" noChangeArrowheads="1"/>
          </p:cNvSpPr>
          <p:nvPr>
            <p:ph type="title" idx="4294967295"/>
          </p:nvPr>
        </p:nvSpPr>
        <p:spPr>
          <a:xfrm>
            <a:off x="250825" y="115888"/>
            <a:ext cx="8569325" cy="1143000"/>
          </a:xfrm>
        </p:spPr>
        <p:txBody>
          <a:bodyPr/>
          <a:lstStyle/>
          <a:p>
            <a:pPr algn="l" eaLnBrk="1" hangingPunct="1">
              <a:lnSpc>
                <a:spcPct val="80000"/>
              </a:lnSpc>
              <a:defRPr/>
            </a:pPr>
            <a:r>
              <a:rPr lang="en-US" sz="2400" smtClean="0">
                <a:solidFill>
                  <a:srgbClr val="990033"/>
                </a:solidFill>
                <a:effectLst>
                  <a:outerShdw blurRad="38100" dist="38100" dir="2700000" algn="tl">
                    <a:srgbClr val="C0C0C0"/>
                  </a:outerShdw>
                </a:effectLst>
              </a:rPr>
              <a:t>Meta-analysis of selected randomized trials of beta-blockers in the prevention of deaths following a myocardial infarction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a:xfrm>
            <a:off x="685800" y="44450"/>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Is Proof Possible?</a:t>
            </a:r>
          </a:p>
        </p:txBody>
      </p:sp>
      <p:sp>
        <p:nvSpPr>
          <p:cNvPr id="8195" name="Text Box 3"/>
          <p:cNvSpPr>
            <a:spLocks noGrp="1" noChangeArrowheads="1"/>
          </p:cNvSpPr>
          <p:nvPr>
            <p:ph type="body" idx="1"/>
          </p:nvPr>
        </p:nvSpPr>
        <p:spPr>
          <a:xfrm>
            <a:off x="457200" y="1600200"/>
            <a:ext cx="8229600" cy="2878138"/>
          </a:xfrm>
          <a:noFill/>
        </p:spPr>
        <p:txBody>
          <a:bodyPr>
            <a:spAutoFit/>
          </a:bodyPr>
          <a:lstStyle/>
          <a:p>
            <a:pPr eaLnBrk="1" hangingPunct="1">
              <a:lnSpc>
                <a:spcPct val="90000"/>
              </a:lnSpc>
              <a:spcBef>
                <a:spcPct val="50000"/>
              </a:spcBef>
              <a:buFontTx/>
              <a:buNone/>
            </a:pPr>
            <a:r>
              <a:rPr lang="en-US" dirty="0" smtClean="0"/>
              <a:t>	“</a:t>
            </a:r>
            <a:r>
              <a:rPr lang="en-US" sz="2800" dirty="0" smtClean="0">
                <a:solidFill>
                  <a:srgbClr val="008080"/>
                </a:solidFill>
              </a:rPr>
              <a:t>It is not possible to prove causal relationships beyond any doubt.</a:t>
            </a:r>
            <a:r>
              <a:rPr lang="en-US" sz="2800" dirty="0" smtClean="0"/>
              <a:t>  It is only possible to increase one’s conviction of a cause and effect relationship, by means of empirical evidence, to the point where, for all intents and purposes, cause is established.”                                 </a:t>
            </a:r>
          </a:p>
          <a:p>
            <a:pPr algn="r" eaLnBrk="1" hangingPunct="1">
              <a:lnSpc>
                <a:spcPct val="90000"/>
              </a:lnSpc>
              <a:spcBef>
                <a:spcPct val="50000"/>
              </a:spcBef>
              <a:buFontTx/>
              <a:buNone/>
            </a:pPr>
            <a:r>
              <a:rPr lang="en-US" sz="2000" dirty="0" smtClean="0"/>
              <a:t>Fletcher RH, 1982.</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52400" y="1506538"/>
            <a:ext cx="8337550" cy="433387"/>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a:pPr>
            <a:r>
              <a:rPr lang="en-US" sz="3200">
                <a:solidFill>
                  <a:schemeClr val="accent2"/>
                </a:solidFill>
              </a:rPr>
              <a:t>Strength of association</a:t>
            </a:r>
            <a:r>
              <a:rPr lang="en-US" sz="3200">
                <a:solidFill>
                  <a:schemeClr val="tx1"/>
                </a:solidFill>
              </a:rPr>
              <a:t> </a:t>
            </a:r>
            <a:r>
              <a:rPr lang="en-US">
                <a:solidFill>
                  <a:schemeClr val="tx1"/>
                </a:solidFill>
              </a:rPr>
              <a:t>- magnitude of RR or OR.</a:t>
            </a:r>
          </a:p>
        </p:txBody>
      </p:sp>
      <p:sp>
        <p:nvSpPr>
          <p:cNvPr id="32771" name="Text Box 4"/>
          <p:cNvSpPr txBox="1">
            <a:spLocks noChangeArrowheads="1"/>
          </p:cNvSpPr>
          <p:nvPr/>
        </p:nvSpPr>
        <p:spPr bwMode="auto">
          <a:xfrm>
            <a:off x="152400" y="2079625"/>
            <a:ext cx="7861300" cy="798513"/>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startAt="2"/>
            </a:pPr>
            <a:r>
              <a:rPr lang="en-US" sz="3200">
                <a:solidFill>
                  <a:schemeClr val="accent2"/>
                </a:solidFill>
              </a:rPr>
              <a:t>Consistency of findings</a:t>
            </a:r>
            <a:r>
              <a:rPr lang="en-US" sz="3200">
                <a:solidFill>
                  <a:schemeClr val="tx1"/>
                </a:solidFill>
              </a:rPr>
              <a:t> </a:t>
            </a:r>
            <a:r>
              <a:rPr lang="en-US">
                <a:solidFill>
                  <a:schemeClr val="tx1"/>
                </a:solidFill>
              </a:rPr>
              <a:t>- different populations</a:t>
            </a:r>
          </a:p>
          <a:p>
            <a:pPr marL="457200" indent="-457200">
              <a:spcBef>
                <a:spcPct val="0"/>
              </a:spcBef>
              <a:buFontTx/>
              <a:buNone/>
            </a:pPr>
            <a:r>
              <a:rPr lang="en-US">
                <a:solidFill>
                  <a:schemeClr val="tx1"/>
                </a:solidFill>
              </a:rPr>
              <a:t>     and different circumstances.</a:t>
            </a:r>
          </a:p>
        </p:txBody>
      </p:sp>
      <p:sp>
        <p:nvSpPr>
          <p:cNvPr id="1198087" name="Rectangle 7"/>
          <p:cNvSpPr>
            <a:spLocks noChangeArrowheads="1"/>
          </p:cNvSpPr>
          <p:nvPr/>
        </p:nvSpPr>
        <p:spPr bwMode="auto">
          <a:xfrm>
            <a:off x="304800" y="115888"/>
            <a:ext cx="83058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000">
                <a:effectLst>
                  <a:outerShdw blurRad="38100" dist="38100" dir="2700000" algn="tl">
                    <a:srgbClr val="C0C0C0"/>
                  </a:outerShdw>
                </a:effectLst>
              </a:rPr>
              <a:t>Hill’s Criteria for Causal Inference</a:t>
            </a:r>
          </a:p>
        </p:txBody>
      </p:sp>
      <p:grpSp>
        <p:nvGrpSpPr>
          <p:cNvPr id="10" name="Group 9"/>
          <p:cNvGrpSpPr/>
          <p:nvPr/>
        </p:nvGrpSpPr>
        <p:grpSpPr>
          <a:xfrm>
            <a:off x="152400" y="3116263"/>
            <a:ext cx="6348413" cy="1165225"/>
            <a:chOff x="152400" y="3116263"/>
            <a:chExt cx="6348413" cy="1165225"/>
          </a:xfrm>
        </p:grpSpPr>
        <p:sp>
          <p:nvSpPr>
            <p:cNvPr id="32772" name="Text Box 5"/>
            <p:cNvSpPr txBox="1">
              <a:spLocks noChangeArrowheads="1"/>
            </p:cNvSpPr>
            <p:nvPr/>
          </p:nvSpPr>
          <p:spPr bwMode="auto">
            <a:xfrm>
              <a:off x="152400" y="3116263"/>
              <a:ext cx="6348413" cy="433387"/>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startAt="3"/>
              </a:pPr>
              <a:r>
                <a:rPr lang="en-US" sz="3200" dirty="0">
                  <a:solidFill>
                    <a:srgbClr val="FF33CC"/>
                  </a:solidFill>
                </a:rPr>
                <a:t>Specificity</a:t>
              </a:r>
              <a:r>
                <a:rPr lang="en-US" sz="3200" dirty="0">
                  <a:solidFill>
                    <a:schemeClr val="accent2"/>
                  </a:solidFill>
                </a:rPr>
                <a:t> </a:t>
              </a:r>
              <a:r>
                <a:rPr lang="en-US" sz="3200" dirty="0">
                  <a:solidFill>
                    <a:schemeClr val="tx1"/>
                  </a:solidFill>
                </a:rPr>
                <a:t>- one cause leads to:</a:t>
              </a:r>
              <a:endParaRPr lang="en-US" dirty="0">
                <a:solidFill>
                  <a:schemeClr val="tx1"/>
                </a:solidFill>
              </a:endParaRPr>
            </a:p>
          </p:txBody>
        </p:sp>
        <p:sp>
          <p:nvSpPr>
            <p:cNvPr id="32775" name="Text Box 8"/>
            <p:cNvSpPr txBox="1">
              <a:spLocks noChangeArrowheads="1"/>
            </p:cNvSpPr>
            <p:nvPr/>
          </p:nvSpPr>
          <p:spPr bwMode="auto">
            <a:xfrm>
              <a:off x="1042988" y="3573463"/>
              <a:ext cx="2713037" cy="347662"/>
            </a:xfrm>
            <a:prstGeom prst="rect">
              <a:avLst/>
            </a:prstGeom>
            <a:noFill/>
            <a:ln w="9525">
              <a:noFill/>
              <a:miter lim="800000"/>
              <a:headEnd/>
              <a:tailEnd/>
            </a:ln>
          </p:spPr>
          <p:txBody>
            <a:bodyPr wrap="none">
              <a:spAutoFit/>
            </a:bodyPr>
            <a:lstStyle/>
            <a:p>
              <a:pPr>
                <a:lnSpc>
                  <a:spcPct val="70000"/>
                </a:lnSpc>
                <a:spcBef>
                  <a:spcPct val="0"/>
                </a:spcBef>
              </a:pPr>
              <a:r>
                <a:rPr lang="en-US" b="1">
                  <a:solidFill>
                    <a:srgbClr val="008080"/>
                  </a:solidFill>
                </a:rPr>
                <a:t> A specific effect</a:t>
              </a:r>
              <a:endParaRPr lang="en-US" b="1">
                <a:solidFill>
                  <a:schemeClr val="tx1"/>
                </a:solidFill>
              </a:endParaRPr>
            </a:p>
          </p:txBody>
        </p:sp>
        <p:sp>
          <p:nvSpPr>
            <p:cNvPr id="32776" name="Text Box 9"/>
            <p:cNvSpPr txBox="1">
              <a:spLocks noChangeArrowheads="1"/>
            </p:cNvSpPr>
            <p:nvPr/>
          </p:nvSpPr>
          <p:spPr bwMode="auto">
            <a:xfrm>
              <a:off x="1042988" y="3933825"/>
              <a:ext cx="4135437" cy="347663"/>
            </a:xfrm>
            <a:prstGeom prst="rect">
              <a:avLst/>
            </a:prstGeom>
            <a:noFill/>
            <a:ln w="9525">
              <a:noFill/>
              <a:miter lim="800000"/>
              <a:headEnd/>
              <a:tailEnd/>
            </a:ln>
          </p:spPr>
          <p:txBody>
            <a:bodyPr wrap="none">
              <a:spAutoFit/>
            </a:bodyPr>
            <a:lstStyle/>
            <a:p>
              <a:pPr>
                <a:lnSpc>
                  <a:spcPct val="70000"/>
                </a:lnSpc>
                <a:spcBef>
                  <a:spcPct val="0"/>
                </a:spcBef>
              </a:pPr>
              <a:r>
                <a:rPr lang="en-US" b="1">
                  <a:solidFill>
                    <a:srgbClr val="008080"/>
                  </a:solidFill>
                </a:rPr>
                <a:t> Not many different effects</a:t>
              </a:r>
              <a:endParaRPr lang="en-US" b="1">
                <a:solidFill>
                  <a:schemeClr val="tx1"/>
                </a:solidFill>
              </a:endParaRPr>
            </a:p>
          </p:txBody>
        </p:sp>
      </p:grpSp>
      <p:grpSp>
        <p:nvGrpSpPr>
          <p:cNvPr id="11" name="Group 10"/>
          <p:cNvGrpSpPr/>
          <p:nvPr/>
        </p:nvGrpSpPr>
        <p:grpSpPr>
          <a:xfrm>
            <a:off x="152400" y="4437063"/>
            <a:ext cx="7950200" cy="1209675"/>
            <a:chOff x="152400" y="4437063"/>
            <a:chExt cx="7950200" cy="1209675"/>
          </a:xfrm>
        </p:grpSpPr>
        <p:sp>
          <p:nvSpPr>
            <p:cNvPr id="1198086" name="Text Box 6"/>
            <p:cNvSpPr txBox="1">
              <a:spLocks noChangeArrowheads="1"/>
            </p:cNvSpPr>
            <p:nvPr/>
          </p:nvSpPr>
          <p:spPr bwMode="auto">
            <a:xfrm>
              <a:off x="152400" y="4437063"/>
              <a:ext cx="3392488" cy="433387"/>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startAt="4"/>
              </a:pPr>
              <a:r>
                <a:rPr lang="en-US" sz="3200" dirty="0">
                  <a:solidFill>
                    <a:srgbClr val="FF33CC"/>
                  </a:solidFill>
                </a:rPr>
                <a:t>Dose-response</a:t>
              </a:r>
              <a:endParaRPr lang="en-US" dirty="0">
                <a:solidFill>
                  <a:srgbClr val="FF33CC"/>
                </a:solidFill>
              </a:endParaRPr>
            </a:p>
          </p:txBody>
        </p:sp>
        <p:sp>
          <p:nvSpPr>
            <p:cNvPr id="1198090" name="Text Box 10"/>
            <p:cNvSpPr txBox="1">
              <a:spLocks noChangeArrowheads="1"/>
            </p:cNvSpPr>
            <p:nvPr/>
          </p:nvSpPr>
          <p:spPr bwMode="auto">
            <a:xfrm>
              <a:off x="1042988" y="4824413"/>
              <a:ext cx="7059612" cy="822325"/>
            </a:xfrm>
            <a:prstGeom prst="rect">
              <a:avLst/>
            </a:prstGeom>
            <a:noFill/>
            <a:ln w="9525">
              <a:noFill/>
              <a:miter lim="800000"/>
              <a:headEnd/>
              <a:tailEnd/>
            </a:ln>
          </p:spPr>
          <p:txBody>
            <a:bodyPr wrap="none">
              <a:spAutoFit/>
            </a:bodyPr>
            <a:lstStyle/>
            <a:p>
              <a:pPr>
                <a:spcBef>
                  <a:spcPct val="0"/>
                </a:spcBef>
              </a:pPr>
              <a:r>
                <a:rPr lang="en-US" b="1" dirty="0">
                  <a:solidFill>
                    <a:srgbClr val="008080"/>
                  </a:solidFill>
                </a:rPr>
                <a:t> If level of disease changes concomitantly with</a:t>
              </a:r>
            </a:p>
            <a:p>
              <a:pPr>
                <a:spcBef>
                  <a:spcPct val="0"/>
                </a:spcBef>
                <a:buFontTx/>
                <a:buNone/>
              </a:pPr>
              <a:r>
                <a:rPr lang="en-US" b="1" dirty="0">
                  <a:solidFill>
                    <a:schemeClr val="tx1"/>
                  </a:solidFill>
                </a:rPr>
                <a:t>  </a:t>
              </a:r>
              <a:r>
                <a:rPr lang="en-US" b="1" dirty="0">
                  <a:solidFill>
                    <a:srgbClr val="008080"/>
                  </a:solidFill>
                </a:rPr>
                <a:t>the level of exposure.</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3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3000"/>
                                        <p:tgtEl>
                                          <p:spTgt spid="10"/>
                                        </p:tgtEl>
                                      </p:cBhvr>
                                    </p:animEffect>
                                  </p:childTnLst>
                                </p:cTn>
                              </p:par>
                              <p:par>
                                <p:cTn id="10" presetID="10" presetClass="entr" presetSubtype="0" fill="hold" nodeType="withEffect">
                                  <p:stCondLst>
                                    <p:cond delay="40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9106" name="Rectangle 2"/>
          <p:cNvSpPr>
            <a:spLocks noGrp="1" noChangeArrowheads="1"/>
          </p:cNvSpPr>
          <p:nvPr>
            <p:ph type="title" idx="4294967295"/>
          </p:nvPr>
        </p:nvSpPr>
        <p:spPr>
          <a:xfrm>
            <a:off x="685800" y="115888"/>
            <a:ext cx="7772400" cy="1143000"/>
          </a:xfrm>
        </p:spPr>
        <p:txBody>
          <a:bodyPr/>
          <a:lstStyle/>
          <a:p>
            <a:pPr eaLnBrk="1" hangingPunct="1">
              <a:defRPr/>
            </a:pPr>
            <a:r>
              <a:rPr lang="en-US" smtClean="0">
                <a:solidFill>
                  <a:schemeClr val="bg2"/>
                </a:solidFill>
                <a:effectLst>
                  <a:outerShdw blurRad="38100" dist="38100" dir="2700000" algn="tl">
                    <a:srgbClr val="C0C0C0"/>
                  </a:outerShdw>
                </a:effectLst>
              </a:rPr>
              <a:t>Dose-Response</a:t>
            </a:r>
          </a:p>
        </p:txBody>
      </p:sp>
      <p:graphicFrame>
        <p:nvGraphicFramePr>
          <p:cNvPr id="10" name="Table 9"/>
          <p:cNvGraphicFramePr>
            <a:graphicFrameLocks noGrp="1"/>
          </p:cNvGraphicFramePr>
          <p:nvPr/>
        </p:nvGraphicFramePr>
        <p:xfrm>
          <a:off x="1524000" y="1397000"/>
          <a:ext cx="6096000" cy="4040352"/>
        </p:xfrm>
        <a:graphic>
          <a:graphicData uri="http://schemas.openxmlformats.org/drawingml/2006/table">
            <a:tbl>
              <a:tblPr firstRow="1" bandRow="1">
                <a:tableStyleId>{5940675A-B579-460E-94D1-54222C63F5DA}</a:tableStyleId>
              </a:tblPr>
              <a:tblGrid>
                <a:gridCol w="3048000"/>
                <a:gridCol w="3048000"/>
              </a:tblGrid>
              <a:tr h="1091439">
                <a:tc>
                  <a:txBody>
                    <a:bodyPr/>
                    <a:lstStyle/>
                    <a:p>
                      <a:pPr algn="ctr"/>
                      <a:r>
                        <a:rPr lang="en-US" sz="2800" dirty="0" smtClean="0"/>
                        <a:t>Duration of taking conjugated estrogen (</a:t>
                      </a:r>
                      <a:r>
                        <a:rPr lang="en-US" sz="2800" b="1" dirty="0" smtClean="0">
                          <a:solidFill>
                            <a:srgbClr val="008080"/>
                          </a:solidFill>
                        </a:rPr>
                        <a:t>years</a:t>
                      </a:r>
                      <a:r>
                        <a:rPr lang="en-US" sz="2800" dirty="0" smtClean="0"/>
                        <a:t>)</a:t>
                      </a:r>
                      <a:endParaRPr lang="en-US" sz="2800" dirty="0"/>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2800" b="1" dirty="0" smtClean="0">
                          <a:solidFill>
                            <a:srgbClr val="FF33CC"/>
                          </a:solidFill>
                        </a:rPr>
                        <a:t>RR</a:t>
                      </a:r>
                      <a:r>
                        <a:rPr lang="en-US" sz="2800" dirty="0" smtClean="0"/>
                        <a:t> of Endometrial Cancer</a:t>
                      </a:r>
                      <a:endParaRPr lang="en-US" sz="2800" dirty="0"/>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r>
              <a:tr h="667188">
                <a:tc>
                  <a:txBody>
                    <a:bodyPr/>
                    <a:lstStyle/>
                    <a:p>
                      <a:pPr algn="ctr"/>
                      <a:r>
                        <a:rPr lang="en-US" sz="2800" dirty="0" smtClean="0">
                          <a:solidFill>
                            <a:srgbClr val="008080"/>
                          </a:solidFill>
                        </a:rPr>
                        <a:t>Never</a:t>
                      </a:r>
                      <a:endParaRPr lang="en-US" sz="2800" dirty="0">
                        <a:solidFill>
                          <a:srgbClr val="00808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sz="2800" b="1" dirty="0" smtClean="0">
                          <a:solidFill>
                            <a:srgbClr val="FF33CC"/>
                          </a:solidFill>
                        </a:rPr>
                        <a:t>  1.0</a:t>
                      </a:r>
                      <a:endParaRPr lang="en-US" sz="2800" b="1" dirty="0">
                        <a:solidFill>
                          <a:srgbClr val="FF33CC"/>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r>
              <a:tr h="667188">
                <a:tc>
                  <a:txBody>
                    <a:bodyPr/>
                    <a:lstStyle/>
                    <a:p>
                      <a:pPr algn="ctr"/>
                      <a:r>
                        <a:rPr lang="en-US" sz="2800" dirty="0" smtClean="0">
                          <a:solidFill>
                            <a:srgbClr val="008080"/>
                          </a:solidFill>
                        </a:rPr>
                        <a:t>&lt; 5</a:t>
                      </a:r>
                      <a:endParaRPr lang="en-US" sz="2800" dirty="0">
                        <a:solidFill>
                          <a:srgbClr val="008080"/>
                        </a:solidFill>
                      </a:endParaRPr>
                    </a:p>
                  </a:txBody>
                  <a:tcPr anchor="ctr">
                    <a:lnR w="28575" cap="flat" cmpd="sng" algn="ctr">
                      <a:solidFill>
                        <a:schemeClr val="tx1"/>
                      </a:solidFill>
                      <a:prstDash val="solid"/>
                      <a:round/>
                      <a:headEnd type="none" w="med" len="med"/>
                      <a:tailEnd type="none" w="med" len="med"/>
                    </a:lnR>
                  </a:tcPr>
                </a:tc>
                <a:tc>
                  <a:txBody>
                    <a:bodyPr/>
                    <a:lstStyle/>
                    <a:p>
                      <a:pPr algn="ctr"/>
                      <a:r>
                        <a:rPr lang="en-US" sz="2800" b="1" dirty="0" smtClean="0">
                          <a:solidFill>
                            <a:srgbClr val="FF33CC"/>
                          </a:solidFill>
                        </a:rPr>
                        <a:t>  5.6</a:t>
                      </a:r>
                      <a:endParaRPr lang="en-US" sz="2800" b="1" dirty="0">
                        <a:solidFill>
                          <a:srgbClr val="FF33CC"/>
                        </a:solidFill>
                      </a:endParaRPr>
                    </a:p>
                  </a:txBody>
                  <a:tcPr anchor="ctr">
                    <a:lnL w="28575" cap="flat" cmpd="sng" algn="ctr">
                      <a:solidFill>
                        <a:schemeClr val="tx1"/>
                      </a:solidFill>
                      <a:prstDash val="solid"/>
                      <a:round/>
                      <a:headEnd type="none" w="med" len="med"/>
                      <a:tailEnd type="none" w="med" len="med"/>
                    </a:lnL>
                  </a:tcPr>
                </a:tc>
              </a:tr>
              <a:tr h="667188">
                <a:tc>
                  <a:txBody>
                    <a:bodyPr/>
                    <a:lstStyle/>
                    <a:p>
                      <a:pPr algn="ctr"/>
                      <a:r>
                        <a:rPr lang="en-US" sz="2800" dirty="0" smtClean="0">
                          <a:solidFill>
                            <a:srgbClr val="008080"/>
                          </a:solidFill>
                        </a:rPr>
                        <a:t>5 - 6.9</a:t>
                      </a:r>
                      <a:endParaRPr lang="en-US" sz="2800" dirty="0">
                        <a:solidFill>
                          <a:srgbClr val="008080"/>
                        </a:solidFill>
                      </a:endParaRPr>
                    </a:p>
                  </a:txBody>
                  <a:tcPr anchor="ctr">
                    <a:lnR w="28575" cap="flat" cmpd="sng" algn="ctr">
                      <a:solidFill>
                        <a:schemeClr val="tx1"/>
                      </a:solidFill>
                      <a:prstDash val="solid"/>
                      <a:round/>
                      <a:headEnd type="none" w="med" len="med"/>
                      <a:tailEnd type="none" w="med" len="med"/>
                    </a:lnR>
                  </a:tcPr>
                </a:tc>
                <a:tc>
                  <a:txBody>
                    <a:bodyPr/>
                    <a:lstStyle/>
                    <a:p>
                      <a:pPr algn="ctr"/>
                      <a:r>
                        <a:rPr lang="en-US" sz="2800" b="1" dirty="0" smtClean="0">
                          <a:solidFill>
                            <a:srgbClr val="FF33CC"/>
                          </a:solidFill>
                        </a:rPr>
                        <a:t>  7.2</a:t>
                      </a:r>
                      <a:endParaRPr lang="en-US" sz="2800" b="1" dirty="0">
                        <a:solidFill>
                          <a:srgbClr val="FF33CC"/>
                        </a:solidFill>
                      </a:endParaRPr>
                    </a:p>
                  </a:txBody>
                  <a:tcPr anchor="ctr">
                    <a:lnL w="28575" cap="flat" cmpd="sng" algn="ctr">
                      <a:solidFill>
                        <a:schemeClr val="tx1"/>
                      </a:solidFill>
                      <a:prstDash val="solid"/>
                      <a:round/>
                      <a:headEnd type="none" w="med" len="med"/>
                      <a:tailEnd type="none" w="med" len="med"/>
                    </a:lnL>
                  </a:tcPr>
                </a:tc>
              </a:tr>
              <a:tr h="667188">
                <a:tc>
                  <a:txBody>
                    <a:bodyPr/>
                    <a:lstStyle/>
                    <a:p>
                      <a:pPr algn="ctr"/>
                      <a:r>
                        <a:rPr lang="en-US" sz="2800" dirty="0" smtClean="0">
                          <a:solidFill>
                            <a:srgbClr val="008080"/>
                          </a:solidFill>
                        </a:rPr>
                        <a:t>≥ 7</a:t>
                      </a:r>
                      <a:endParaRPr lang="en-US" sz="2800" dirty="0">
                        <a:solidFill>
                          <a:srgbClr val="008080"/>
                        </a:solidFill>
                      </a:endParaRPr>
                    </a:p>
                  </a:txBody>
                  <a:tcPr anchor="ctr">
                    <a:lnR w="28575" cap="flat" cmpd="sng" algn="ctr">
                      <a:solidFill>
                        <a:schemeClr val="tx1"/>
                      </a:solidFill>
                      <a:prstDash val="solid"/>
                      <a:round/>
                      <a:headEnd type="none" w="med" len="med"/>
                      <a:tailEnd type="none" w="med" len="med"/>
                    </a:lnR>
                  </a:tcPr>
                </a:tc>
                <a:tc>
                  <a:txBody>
                    <a:bodyPr/>
                    <a:lstStyle/>
                    <a:p>
                      <a:pPr algn="ctr"/>
                      <a:r>
                        <a:rPr lang="en-US" sz="2800" b="1" dirty="0" smtClean="0">
                          <a:solidFill>
                            <a:srgbClr val="FF33CC"/>
                          </a:solidFill>
                        </a:rPr>
                        <a:t>13.9</a:t>
                      </a:r>
                      <a:endParaRPr lang="en-US" sz="2800" b="1" dirty="0">
                        <a:solidFill>
                          <a:srgbClr val="FF33CC"/>
                        </a:solidFill>
                      </a:endParaRPr>
                    </a:p>
                  </a:txBody>
                  <a:tcPr anchor="ctr">
                    <a:lnL w="28575" cap="flat" cmpd="sng" algn="ctr">
                      <a:solidFill>
                        <a:schemeClr val="tx1"/>
                      </a:solidFill>
                      <a:prstDash val="solid"/>
                      <a:round/>
                      <a:headEnd type="none" w="med" len="med"/>
                      <a:tailEnd type="none" w="med" len="med"/>
                    </a:ln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cstate="print"/>
          <a:srcRect/>
          <a:stretch>
            <a:fillRect/>
          </a:stretch>
        </p:blipFill>
        <p:spPr bwMode="auto">
          <a:xfrm>
            <a:off x="661988" y="1312863"/>
            <a:ext cx="7643812" cy="5087937"/>
          </a:xfrm>
          <a:prstGeom prst="rect">
            <a:avLst/>
          </a:prstGeom>
          <a:noFill/>
          <a:ln w="9525">
            <a:noFill/>
            <a:miter lim="800000"/>
            <a:headEnd/>
            <a:tailEnd/>
          </a:ln>
        </p:spPr>
      </p:pic>
      <p:sp>
        <p:nvSpPr>
          <p:cNvPr id="34819" name="Text Box 3"/>
          <p:cNvSpPr txBox="1">
            <a:spLocks noChangeArrowheads="1"/>
          </p:cNvSpPr>
          <p:nvPr/>
        </p:nvSpPr>
        <p:spPr bwMode="auto">
          <a:xfrm rot="-5419750">
            <a:off x="-435769" y="3626645"/>
            <a:ext cx="1831975" cy="347662"/>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a:solidFill>
                  <a:schemeClr val="tx1"/>
                </a:solidFill>
                <a:latin typeface="Times New Roman" pitchFamily="18" charset="0"/>
              </a:rPr>
              <a:t>Relative Risk</a:t>
            </a:r>
          </a:p>
        </p:txBody>
      </p:sp>
      <p:sp>
        <p:nvSpPr>
          <p:cNvPr id="34820" name="Text Box 4"/>
          <p:cNvSpPr txBox="1">
            <a:spLocks noChangeArrowheads="1"/>
          </p:cNvSpPr>
          <p:nvPr/>
        </p:nvSpPr>
        <p:spPr bwMode="auto">
          <a:xfrm>
            <a:off x="1600200" y="6477000"/>
            <a:ext cx="5842000" cy="347663"/>
          </a:xfrm>
          <a:prstGeom prst="rect">
            <a:avLst/>
          </a:prstGeom>
          <a:noFill/>
          <a:ln w="9525">
            <a:noFill/>
            <a:miter lim="800000"/>
            <a:headEnd/>
            <a:tailEnd/>
          </a:ln>
        </p:spPr>
        <p:txBody>
          <a:bodyPr wrap="none">
            <a:spAutoFit/>
          </a:bodyPr>
          <a:lstStyle/>
          <a:p>
            <a:pPr>
              <a:lnSpc>
                <a:spcPct val="70000"/>
              </a:lnSpc>
              <a:spcBef>
                <a:spcPct val="0"/>
              </a:spcBef>
              <a:buFontTx/>
              <a:buNone/>
            </a:pPr>
            <a:r>
              <a:rPr lang="en-US">
                <a:solidFill>
                  <a:schemeClr val="tx1"/>
                </a:solidFill>
                <a:latin typeface="Times New Roman" pitchFamily="18" charset="0"/>
              </a:rPr>
              <a:t>Exposure (10</a:t>
            </a:r>
            <a:r>
              <a:rPr lang="en-US" baseline="30000">
                <a:solidFill>
                  <a:schemeClr val="tx1"/>
                </a:solidFill>
                <a:latin typeface="Times New Roman" pitchFamily="18" charset="0"/>
              </a:rPr>
              <a:t>6</a:t>
            </a:r>
            <a:r>
              <a:rPr lang="en-US">
                <a:solidFill>
                  <a:schemeClr val="tx1"/>
                </a:solidFill>
                <a:latin typeface="Times New Roman" pitchFamily="18" charset="0"/>
              </a:rPr>
              <a:t> particles per cubic foot x years)</a:t>
            </a:r>
          </a:p>
        </p:txBody>
      </p:sp>
      <p:sp>
        <p:nvSpPr>
          <p:cNvPr id="34821" name="Rectangle 5"/>
          <p:cNvSpPr>
            <a:spLocks noGrp="1" noChangeArrowheads="1"/>
          </p:cNvSpPr>
          <p:nvPr>
            <p:ph type="title" idx="4294967295"/>
          </p:nvPr>
        </p:nvSpPr>
        <p:spPr>
          <a:xfrm>
            <a:off x="179388" y="0"/>
            <a:ext cx="8785225" cy="1143000"/>
          </a:xfrm>
        </p:spPr>
        <p:txBody>
          <a:bodyPr/>
          <a:lstStyle/>
          <a:p>
            <a:pPr eaLnBrk="1" hangingPunct="1"/>
            <a:r>
              <a:rPr lang="en-US" sz="2800" smtClean="0">
                <a:solidFill>
                  <a:srgbClr val="990033"/>
                </a:solidFill>
              </a:rPr>
              <a:t>Relationship between asbestos exposure (particle-years) and relative risk of lung cancer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185738" y="5154613"/>
            <a:ext cx="7740650" cy="433387"/>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startAt="5"/>
            </a:pPr>
            <a:r>
              <a:rPr lang="en-US" sz="3200" dirty="0">
                <a:solidFill>
                  <a:srgbClr val="FF3399"/>
                </a:solidFill>
              </a:rPr>
              <a:t>Time-sequence</a:t>
            </a:r>
            <a:r>
              <a:rPr lang="en-US" sz="3200" dirty="0">
                <a:solidFill>
                  <a:schemeClr val="tx1"/>
                </a:solidFill>
              </a:rPr>
              <a:t>.  </a:t>
            </a:r>
            <a:r>
              <a:rPr lang="en-US" b="1" dirty="0">
                <a:solidFill>
                  <a:srgbClr val="008080"/>
                </a:solidFill>
              </a:rPr>
              <a:t>Cause must precede effect.</a:t>
            </a:r>
          </a:p>
        </p:txBody>
      </p:sp>
      <p:sp>
        <p:nvSpPr>
          <p:cNvPr id="1201160" name="Rectangle 8"/>
          <p:cNvSpPr>
            <a:spLocks noChangeArrowheads="1"/>
          </p:cNvSpPr>
          <p:nvPr/>
        </p:nvSpPr>
        <p:spPr bwMode="auto">
          <a:xfrm>
            <a:off x="304800" y="115888"/>
            <a:ext cx="83058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000">
                <a:effectLst>
                  <a:outerShdw blurRad="38100" dist="38100" dir="2700000" algn="tl">
                    <a:srgbClr val="C0C0C0"/>
                  </a:outerShdw>
                </a:effectLst>
              </a:rPr>
              <a:t>Hill’s Criteria for Causal Inference</a:t>
            </a:r>
          </a:p>
        </p:txBody>
      </p:sp>
      <p:sp>
        <p:nvSpPr>
          <p:cNvPr id="35844" name="Text Box 9"/>
          <p:cNvSpPr txBox="1">
            <a:spLocks noChangeArrowheads="1"/>
          </p:cNvSpPr>
          <p:nvPr/>
        </p:nvSpPr>
        <p:spPr bwMode="auto">
          <a:xfrm>
            <a:off x="152400" y="1506538"/>
            <a:ext cx="8337550" cy="433387"/>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a:pPr>
            <a:r>
              <a:rPr lang="en-US" sz="3200">
                <a:solidFill>
                  <a:schemeClr val="accent2"/>
                </a:solidFill>
              </a:rPr>
              <a:t>Strength of association</a:t>
            </a:r>
            <a:r>
              <a:rPr lang="en-US" sz="3200">
                <a:solidFill>
                  <a:schemeClr val="tx1"/>
                </a:solidFill>
              </a:rPr>
              <a:t> </a:t>
            </a:r>
            <a:r>
              <a:rPr lang="en-US">
                <a:solidFill>
                  <a:schemeClr val="tx1"/>
                </a:solidFill>
              </a:rPr>
              <a:t>- magnitude of RR or OR.</a:t>
            </a:r>
          </a:p>
        </p:txBody>
      </p:sp>
      <p:sp>
        <p:nvSpPr>
          <p:cNvPr id="35845" name="Text Box 10"/>
          <p:cNvSpPr txBox="1">
            <a:spLocks noChangeArrowheads="1"/>
          </p:cNvSpPr>
          <p:nvPr/>
        </p:nvSpPr>
        <p:spPr bwMode="auto">
          <a:xfrm>
            <a:off x="152400" y="2079625"/>
            <a:ext cx="7861300" cy="798513"/>
          </a:xfrm>
          <a:prstGeom prst="rect">
            <a:avLst/>
          </a:prstGeom>
          <a:noFill/>
          <a:ln w="9525">
            <a:noFill/>
            <a:miter lim="800000"/>
            <a:headEnd/>
            <a:tailEnd/>
          </a:ln>
        </p:spPr>
        <p:txBody>
          <a:bodyPr wrap="none">
            <a:spAutoFit/>
          </a:bodyPr>
          <a:lstStyle/>
          <a:p>
            <a:pPr marL="457200" indent="-457200">
              <a:lnSpc>
                <a:spcPct val="70000"/>
              </a:lnSpc>
              <a:spcBef>
                <a:spcPct val="0"/>
              </a:spcBef>
              <a:buClr>
                <a:srgbClr val="990033"/>
              </a:buClr>
              <a:buFontTx/>
              <a:buAutoNum type="arabicPeriod" startAt="2"/>
            </a:pPr>
            <a:r>
              <a:rPr lang="en-US" sz="3200">
                <a:solidFill>
                  <a:schemeClr val="accent2"/>
                </a:solidFill>
              </a:rPr>
              <a:t>Consistency of findings</a:t>
            </a:r>
            <a:r>
              <a:rPr lang="en-US" sz="3200">
                <a:solidFill>
                  <a:schemeClr val="tx1"/>
                </a:solidFill>
              </a:rPr>
              <a:t> </a:t>
            </a:r>
            <a:r>
              <a:rPr lang="en-US">
                <a:solidFill>
                  <a:schemeClr val="tx1"/>
                </a:solidFill>
              </a:rPr>
              <a:t>- different populations</a:t>
            </a:r>
          </a:p>
          <a:p>
            <a:pPr marL="457200" indent="-457200">
              <a:spcBef>
                <a:spcPct val="0"/>
              </a:spcBef>
              <a:buFontTx/>
              <a:buNone/>
            </a:pPr>
            <a:r>
              <a:rPr lang="en-US">
                <a:solidFill>
                  <a:schemeClr val="tx1"/>
                </a:solidFill>
              </a:rPr>
              <a:t>     and different circumstances.</a:t>
            </a:r>
          </a:p>
        </p:txBody>
      </p:sp>
      <p:sp>
        <p:nvSpPr>
          <p:cNvPr id="35846" name="Text Box 11"/>
          <p:cNvSpPr txBox="1">
            <a:spLocks noChangeArrowheads="1"/>
          </p:cNvSpPr>
          <p:nvPr/>
        </p:nvSpPr>
        <p:spPr bwMode="auto">
          <a:xfrm>
            <a:off x="152400" y="2989263"/>
            <a:ext cx="8189913" cy="944562"/>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startAt="3"/>
            </a:pPr>
            <a:r>
              <a:rPr lang="en-US" sz="3200">
                <a:solidFill>
                  <a:schemeClr val="accent2"/>
                </a:solidFill>
              </a:rPr>
              <a:t>Specificity </a:t>
            </a:r>
            <a:r>
              <a:rPr lang="en-US">
                <a:solidFill>
                  <a:schemeClr val="tx1"/>
                </a:solidFill>
              </a:rPr>
              <a:t>- one cause leads to a specific effect, not </a:t>
            </a:r>
          </a:p>
          <a:p>
            <a:pPr marL="457200" indent="-457200">
              <a:spcBef>
                <a:spcPct val="0"/>
              </a:spcBef>
              <a:buClr>
                <a:srgbClr val="990033"/>
              </a:buClr>
              <a:buFontTx/>
              <a:buNone/>
            </a:pPr>
            <a:r>
              <a:rPr lang="en-US">
                <a:solidFill>
                  <a:schemeClr val="tx1"/>
                </a:solidFill>
              </a:rPr>
              <a:t>	many different effects.</a:t>
            </a:r>
          </a:p>
        </p:txBody>
      </p:sp>
      <p:sp>
        <p:nvSpPr>
          <p:cNvPr id="35847" name="Text Box 12"/>
          <p:cNvSpPr txBox="1">
            <a:spLocks noChangeArrowheads="1"/>
          </p:cNvSpPr>
          <p:nvPr/>
        </p:nvSpPr>
        <p:spPr bwMode="auto">
          <a:xfrm>
            <a:off x="152400" y="4068763"/>
            <a:ext cx="7296150" cy="944562"/>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startAt="4"/>
            </a:pPr>
            <a:r>
              <a:rPr lang="en-US" sz="3200">
                <a:solidFill>
                  <a:schemeClr val="accent2"/>
                </a:solidFill>
              </a:rPr>
              <a:t>Dose-response. </a:t>
            </a:r>
            <a:r>
              <a:rPr lang="en-US">
                <a:solidFill>
                  <a:schemeClr val="tx1"/>
                </a:solidFill>
              </a:rPr>
              <a:t>If level of disease changes </a:t>
            </a:r>
          </a:p>
          <a:p>
            <a:pPr marL="457200" indent="-457200">
              <a:spcBef>
                <a:spcPct val="0"/>
              </a:spcBef>
              <a:buClr>
                <a:srgbClr val="990033"/>
              </a:buClr>
              <a:buFontTx/>
              <a:buNone/>
            </a:pPr>
            <a:r>
              <a:rPr lang="en-US">
                <a:solidFill>
                  <a:schemeClr val="tx1"/>
                </a:solidFill>
              </a:rPr>
              <a:t>	concomitantly with the level of exposure.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7"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5842"/>
                                        </p:tgtEl>
                                        <p:attrNameLst>
                                          <p:attrName>style.visibility</p:attrName>
                                        </p:attrNameLst>
                                      </p:cBhvr>
                                      <p:to>
                                        <p:strVal val="visible"/>
                                      </p:to>
                                    </p:set>
                                    <p:animEffect transition="in" filter="fade">
                                      <p:cBhvr>
                                        <p:cTn id="9" dur="3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35842"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5" cstate="print"/>
          <a:srcRect/>
          <a:stretch>
            <a:fillRect/>
          </a:stretch>
        </p:blipFill>
        <p:spPr bwMode="auto">
          <a:xfrm>
            <a:off x="2133600" y="1295400"/>
            <a:ext cx="5005388" cy="5495925"/>
          </a:xfrm>
          <a:prstGeom prst="rect">
            <a:avLst/>
          </a:prstGeom>
          <a:noFill/>
          <a:ln w="9525">
            <a:noFill/>
            <a:miter lim="800000"/>
            <a:headEnd/>
            <a:tailEnd/>
          </a:ln>
        </p:spPr>
      </p:pic>
      <p:sp>
        <p:nvSpPr>
          <p:cNvPr id="1202179" name="Rectangle 3"/>
          <p:cNvSpPr>
            <a:spLocks noGrp="1" noChangeArrowheads="1"/>
          </p:cNvSpPr>
          <p:nvPr>
            <p:ph type="title" idx="4294967295"/>
          </p:nvPr>
        </p:nvSpPr>
        <p:spPr>
          <a:xfrm>
            <a:off x="685800" y="115888"/>
            <a:ext cx="7772400" cy="1143000"/>
          </a:xfrm>
        </p:spPr>
        <p:txBody>
          <a:bodyPr/>
          <a:lstStyle/>
          <a:p>
            <a:pPr eaLnBrk="1" hangingPunct="1">
              <a:defRPr/>
            </a:pPr>
            <a:r>
              <a:rPr lang="en-US" sz="3600" smtClean="0">
                <a:solidFill>
                  <a:srgbClr val="990033"/>
                </a:solidFill>
                <a:effectLst>
                  <a:outerShdw blurRad="38100" dist="38100" dir="2700000" algn="tl">
                    <a:srgbClr val="C0C0C0"/>
                  </a:outerShdw>
                </a:effectLst>
              </a:rPr>
              <a:t>The London smog epidemic, December 1952</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152400" y="1389063"/>
            <a:ext cx="8380413" cy="1309687"/>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6"/>
            </a:pPr>
            <a:r>
              <a:rPr lang="en-US" sz="3200" dirty="0">
                <a:solidFill>
                  <a:srgbClr val="FF3399"/>
                </a:solidFill>
              </a:rPr>
              <a:t>Biological Plausibility</a:t>
            </a:r>
            <a:r>
              <a:rPr lang="en-US" sz="3200" dirty="0">
                <a:solidFill>
                  <a:schemeClr val="tx1"/>
                </a:solidFill>
              </a:rPr>
              <a:t> - </a:t>
            </a:r>
            <a:r>
              <a:rPr lang="en-US" dirty="0">
                <a:solidFill>
                  <a:schemeClr val="tx1"/>
                </a:solidFill>
              </a:rPr>
              <a:t>being able to explain the   </a:t>
            </a:r>
          </a:p>
          <a:p>
            <a:pPr marL="457200" indent="-457200">
              <a:spcBef>
                <a:spcPct val="0"/>
              </a:spcBef>
              <a:buFontTx/>
              <a:buNone/>
            </a:pPr>
            <a:r>
              <a:rPr lang="en-US" dirty="0">
                <a:solidFill>
                  <a:schemeClr val="tx1"/>
                </a:solidFill>
              </a:rPr>
              <a:t>      association by known biological mechanisms will  </a:t>
            </a:r>
          </a:p>
          <a:p>
            <a:pPr marL="457200" indent="-457200">
              <a:spcBef>
                <a:spcPct val="0"/>
              </a:spcBef>
              <a:buFontTx/>
              <a:buNone/>
            </a:pPr>
            <a:r>
              <a:rPr lang="en-US" dirty="0">
                <a:solidFill>
                  <a:schemeClr val="tx1"/>
                </a:solidFill>
              </a:rPr>
              <a:t>      strengthen the case for causality</a:t>
            </a:r>
          </a:p>
        </p:txBody>
      </p:sp>
      <p:sp>
        <p:nvSpPr>
          <p:cNvPr id="37891" name="Text Box 4"/>
          <p:cNvSpPr txBox="1">
            <a:spLocks noChangeArrowheads="1"/>
          </p:cNvSpPr>
          <p:nvPr/>
        </p:nvSpPr>
        <p:spPr bwMode="auto">
          <a:xfrm>
            <a:off x="1143000" y="2781300"/>
            <a:ext cx="7605713" cy="944563"/>
          </a:xfrm>
          <a:prstGeom prst="rect">
            <a:avLst/>
          </a:prstGeom>
          <a:noFill/>
          <a:ln w="9525">
            <a:noFill/>
            <a:miter lim="800000"/>
            <a:headEnd/>
            <a:tailEnd/>
          </a:ln>
        </p:spPr>
        <p:txBody>
          <a:bodyPr>
            <a:spAutoFit/>
          </a:bodyPr>
          <a:lstStyle/>
          <a:p>
            <a:pPr>
              <a:spcBef>
                <a:spcPct val="0"/>
              </a:spcBef>
              <a:buClr>
                <a:srgbClr val="008080"/>
              </a:buClr>
            </a:pPr>
            <a:r>
              <a:rPr lang="en-US" sz="3200" dirty="0">
                <a:solidFill>
                  <a:srgbClr val="FF33CC"/>
                </a:solidFill>
                <a:latin typeface="Times New Roman" pitchFamily="18" charset="0"/>
              </a:rPr>
              <a:t> </a:t>
            </a:r>
            <a:r>
              <a:rPr lang="en-US" b="1" dirty="0">
                <a:solidFill>
                  <a:srgbClr val="008080"/>
                </a:solidFill>
              </a:rPr>
              <a:t>Lipid fraction in boiled coffee is strongly</a:t>
            </a:r>
          </a:p>
          <a:p>
            <a:pPr>
              <a:spcBef>
                <a:spcPct val="0"/>
              </a:spcBef>
              <a:buFontTx/>
              <a:buNone/>
            </a:pPr>
            <a:r>
              <a:rPr lang="en-US" b="1" dirty="0">
                <a:solidFill>
                  <a:srgbClr val="008080"/>
                </a:solidFill>
              </a:rPr>
              <a:t>    </a:t>
            </a:r>
            <a:r>
              <a:rPr lang="en-US" b="1" dirty="0" err="1">
                <a:solidFill>
                  <a:srgbClr val="008080"/>
                </a:solidFill>
              </a:rPr>
              <a:t>hypercholesterolemic</a:t>
            </a:r>
            <a:r>
              <a:rPr lang="en-US" b="1" dirty="0">
                <a:solidFill>
                  <a:srgbClr val="008080"/>
                </a:solidFill>
                <a:latin typeface="Times New Roman" pitchFamily="18" charset="0"/>
              </a:rPr>
              <a:t>.</a:t>
            </a:r>
          </a:p>
        </p:txBody>
      </p:sp>
      <p:sp>
        <p:nvSpPr>
          <p:cNvPr id="37892" name="Text Box 5"/>
          <p:cNvSpPr txBox="1">
            <a:spLocks noChangeArrowheads="1"/>
          </p:cNvSpPr>
          <p:nvPr/>
        </p:nvSpPr>
        <p:spPr bwMode="auto">
          <a:xfrm>
            <a:off x="1143000" y="3859213"/>
            <a:ext cx="5591175" cy="433387"/>
          </a:xfrm>
          <a:prstGeom prst="rect">
            <a:avLst/>
          </a:prstGeom>
          <a:noFill/>
          <a:ln w="9525">
            <a:noFill/>
            <a:miter lim="800000"/>
            <a:headEnd/>
            <a:tailEnd/>
          </a:ln>
        </p:spPr>
        <p:txBody>
          <a:bodyPr wrap="none">
            <a:spAutoFit/>
          </a:bodyPr>
          <a:lstStyle/>
          <a:p>
            <a:pPr>
              <a:lnSpc>
                <a:spcPct val="70000"/>
              </a:lnSpc>
              <a:spcBef>
                <a:spcPct val="0"/>
              </a:spcBef>
              <a:buClr>
                <a:srgbClr val="008080"/>
              </a:buClr>
            </a:pPr>
            <a:r>
              <a:rPr lang="en-US" sz="3200" dirty="0">
                <a:solidFill>
                  <a:srgbClr val="9900CC"/>
                </a:solidFill>
                <a:latin typeface="Times New Roman" pitchFamily="18" charset="0"/>
              </a:rPr>
              <a:t> </a:t>
            </a:r>
            <a:r>
              <a:rPr lang="en-US" b="1" dirty="0">
                <a:solidFill>
                  <a:srgbClr val="008080"/>
                </a:solidFill>
              </a:rPr>
              <a:t>Water intake lowers blood viscosity</a:t>
            </a:r>
          </a:p>
        </p:txBody>
      </p:sp>
      <p:sp>
        <p:nvSpPr>
          <p:cNvPr id="1203206" name="Rectangle 6"/>
          <p:cNvSpPr>
            <a:spLocks noChangeArrowheads="1"/>
          </p:cNvSpPr>
          <p:nvPr/>
        </p:nvSpPr>
        <p:spPr bwMode="auto">
          <a:xfrm>
            <a:off x="304800" y="115888"/>
            <a:ext cx="83058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000">
                <a:effectLst>
                  <a:outerShdw blurRad="38100" dist="38100" dir="2700000" algn="tl">
                    <a:srgbClr val="C0C0C0"/>
                  </a:outerShdw>
                </a:effectLst>
              </a:rPr>
              <a:t>Hill’s Criteria for Causal Inference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2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7890"/>
                                        </p:tgtEl>
                                        <p:attrNameLst>
                                          <p:attrName>style.visibility</p:attrName>
                                        </p:attrNameLst>
                                      </p:cBhvr>
                                      <p:to>
                                        <p:strVal val="visible"/>
                                      </p:to>
                                    </p:set>
                                    <p:animEffect transition="in" filter="fade">
                                      <p:cBhvr>
                                        <p:cTn id="9" dur="3000"/>
                                        <p:tgtEl>
                                          <p:spTgt spid="37890"/>
                                        </p:tgtEl>
                                      </p:cBhvr>
                                    </p:animEffect>
                                  </p:childTnLst>
                                </p:cTn>
                              </p:par>
                              <p:par>
                                <p:cTn id="10" presetID="10" presetClass="entr" presetSubtype="0" fill="hold" grpId="0" nodeType="withEffect">
                                  <p:stCondLst>
                                    <p:cond delay="28000"/>
                                  </p:stCondLst>
                                  <p:childTnLst>
                                    <p:set>
                                      <p:cBhvr>
                                        <p:cTn id="11" dur="1" fill="hold">
                                          <p:stCondLst>
                                            <p:cond delay="0"/>
                                          </p:stCondLst>
                                        </p:cTn>
                                        <p:tgtEl>
                                          <p:spTgt spid="37891"/>
                                        </p:tgtEl>
                                        <p:attrNameLst>
                                          <p:attrName>style.visibility</p:attrName>
                                        </p:attrNameLst>
                                      </p:cBhvr>
                                      <p:to>
                                        <p:strVal val="visible"/>
                                      </p:to>
                                    </p:set>
                                    <p:animEffect transition="in" filter="fade">
                                      <p:cBhvr>
                                        <p:cTn id="12" dur="3000"/>
                                        <p:tgtEl>
                                          <p:spTgt spid="37891"/>
                                        </p:tgtEl>
                                      </p:cBhvr>
                                    </p:animEffect>
                                  </p:childTnLst>
                                </p:cTn>
                              </p:par>
                              <p:par>
                                <p:cTn id="13" presetID="10" presetClass="entr" presetSubtype="0" fill="hold" grpId="0" nodeType="withEffect">
                                  <p:stCondLst>
                                    <p:cond delay="38000"/>
                                  </p:stCondLst>
                                  <p:childTnLst>
                                    <p:set>
                                      <p:cBhvr>
                                        <p:cTn id="14" dur="1" fill="hold">
                                          <p:stCondLst>
                                            <p:cond delay="0"/>
                                          </p:stCondLst>
                                        </p:cTn>
                                        <p:tgtEl>
                                          <p:spTgt spid="37892"/>
                                        </p:tgtEl>
                                        <p:attrNameLst>
                                          <p:attrName>style.visibility</p:attrName>
                                        </p:attrNameLst>
                                      </p:cBhvr>
                                      <p:to>
                                        <p:strVal val="visible"/>
                                      </p:to>
                                    </p:set>
                                    <p:animEffect transition="in" filter="fade">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37890" grpId="0"/>
      <p:bldP spid="37891" grpId="0"/>
      <p:bldP spid="37892"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241300" y="1370013"/>
            <a:ext cx="8578850" cy="944562"/>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7"/>
            </a:pPr>
            <a:r>
              <a:rPr lang="en-US" sz="3200">
                <a:solidFill>
                  <a:srgbClr val="FF3399"/>
                </a:solidFill>
              </a:rPr>
              <a:t>Analogy -</a:t>
            </a:r>
            <a:r>
              <a:rPr lang="en-US" sz="3200">
                <a:solidFill>
                  <a:schemeClr val="tx1"/>
                </a:solidFill>
              </a:rPr>
              <a:t> </a:t>
            </a:r>
            <a:r>
              <a:rPr lang="en-US">
                <a:solidFill>
                  <a:schemeClr val="tx1"/>
                </a:solidFill>
              </a:rPr>
              <a:t>“if one drug can cause birth defects, so can</a:t>
            </a:r>
          </a:p>
          <a:p>
            <a:pPr marL="457200" indent="-457200">
              <a:spcBef>
                <a:spcPct val="0"/>
              </a:spcBef>
              <a:buFontTx/>
              <a:buNone/>
            </a:pPr>
            <a:r>
              <a:rPr lang="en-US">
                <a:solidFill>
                  <a:schemeClr val="tx1"/>
                </a:solidFill>
              </a:rPr>
              <a:t>      another.”</a:t>
            </a:r>
          </a:p>
        </p:txBody>
      </p:sp>
      <p:sp>
        <p:nvSpPr>
          <p:cNvPr id="38915" name="Text Box 7"/>
          <p:cNvSpPr txBox="1">
            <a:spLocks noChangeArrowheads="1"/>
          </p:cNvSpPr>
          <p:nvPr/>
        </p:nvSpPr>
        <p:spPr bwMode="auto">
          <a:xfrm>
            <a:off x="1131888" y="2420938"/>
            <a:ext cx="7256462" cy="603250"/>
          </a:xfrm>
          <a:prstGeom prst="rect">
            <a:avLst/>
          </a:prstGeom>
          <a:noFill/>
          <a:ln w="9525">
            <a:noFill/>
            <a:miter lim="800000"/>
            <a:headEnd/>
            <a:tailEnd/>
          </a:ln>
        </p:spPr>
        <p:txBody>
          <a:bodyPr>
            <a:spAutoFit/>
          </a:bodyPr>
          <a:lstStyle/>
          <a:p>
            <a:pPr>
              <a:lnSpc>
                <a:spcPct val="70000"/>
              </a:lnSpc>
              <a:spcBef>
                <a:spcPct val="0"/>
              </a:spcBef>
            </a:pPr>
            <a:r>
              <a:rPr lang="en-US" b="1" dirty="0">
                <a:solidFill>
                  <a:srgbClr val="008080"/>
                </a:solidFill>
              </a:rPr>
              <a:t> Thalidomide was shown to cause malformed or  </a:t>
            </a:r>
          </a:p>
          <a:p>
            <a:pPr>
              <a:lnSpc>
                <a:spcPct val="70000"/>
              </a:lnSpc>
              <a:spcBef>
                <a:spcPct val="0"/>
              </a:spcBef>
              <a:buFontTx/>
              <a:buNone/>
            </a:pPr>
            <a:r>
              <a:rPr lang="en-US" b="1" dirty="0">
                <a:solidFill>
                  <a:srgbClr val="008080"/>
                </a:solidFill>
              </a:rPr>
              <a:t>   missing limbs</a:t>
            </a:r>
          </a:p>
        </p:txBody>
      </p:sp>
      <p:grpSp>
        <p:nvGrpSpPr>
          <p:cNvPr id="2" name="Group 10"/>
          <p:cNvGrpSpPr>
            <a:grpSpLocks/>
          </p:cNvGrpSpPr>
          <p:nvPr/>
        </p:nvGrpSpPr>
        <p:grpSpPr bwMode="auto">
          <a:xfrm>
            <a:off x="207963" y="3275013"/>
            <a:ext cx="9075737" cy="2746375"/>
            <a:chOff x="131" y="2063"/>
            <a:chExt cx="5717" cy="1730"/>
          </a:xfrm>
        </p:grpSpPr>
        <p:sp>
          <p:nvSpPr>
            <p:cNvPr id="38918" name="Text Box 4"/>
            <p:cNvSpPr txBox="1">
              <a:spLocks noChangeArrowheads="1"/>
            </p:cNvSpPr>
            <p:nvPr/>
          </p:nvSpPr>
          <p:spPr bwMode="auto">
            <a:xfrm>
              <a:off x="131" y="2063"/>
              <a:ext cx="5334" cy="825"/>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startAt="8"/>
              </a:pPr>
              <a:r>
                <a:rPr lang="en-US" sz="3200">
                  <a:solidFill>
                    <a:srgbClr val="FF3399"/>
                  </a:solidFill>
                </a:rPr>
                <a:t>Effect of primary prevention</a:t>
              </a:r>
              <a:r>
                <a:rPr lang="en-US" sz="3200">
                  <a:solidFill>
                    <a:schemeClr val="tx1"/>
                  </a:solidFill>
                </a:rPr>
                <a:t> </a:t>
              </a:r>
              <a:r>
                <a:rPr lang="en-US">
                  <a:solidFill>
                    <a:schemeClr val="tx1"/>
                  </a:solidFill>
                </a:rPr>
                <a:t>of experimental</a:t>
              </a:r>
            </a:p>
            <a:p>
              <a:pPr marL="457200" indent="-457200">
                <a:spcBef>
                  <a:spcPct val="0"/>
                </a:spcBef>
                <a:buFontTx/>
                <a:buNone/>
              </a:pPr>
              <a:r>
                <a:rPr lang="en-US">
                  <a:solidFill>
                    <a:schemeClr val="tx1"/>
                  </a:solidFill>
                </a:rPr>
                <a:t>     evidence - Is removal of the factor followed by a decrease   </a:t>
              </a:r>
            </a:p>
            <a:p>
              <a:pPr marL="457200" indent="-457200">
                <a:spcBef>
                  <a:spcPct val="0"/>
                </a:spcBef>
                <a:buFontTx/>
                <a:buNone/>
              </a:pPr>
              <a:r>
                <a:rPr lang="en-US">
                  <a:solidFill>
                    <a:schemeClr val="tx1"/>
                  </a:solidFill>
                </a:rPr>
                <a:t>     in the incidence of the disease under study.</a:t>
              </a:r>
            </a:p>
          </p:txBody>
        </p:sp>
        <p:sp>
          <p:nvSpPr>
            <p:cNvPr id="38919" name="Text Box 5"/>
            <p:cNvSpPr txBox="1">
              <a:spLocks noChangeArrowheads="1"/>
            </p:cNvSpPr>
            <p:nvPr/>
          </p:nvSpPr>
          <p:spPr bwMode="auto">
            <a:xfrm>
              <a:off x="712" y="2984"/>
              <a:ext cx="4992" cy="219"/>
            </a:xfrm>
            <a:prstGeom prst="rect">
              <a:avLst/>
            </a:prstGeom>
            <a:noFill/>
            <a:ln w="9525">
              <a:noFill/>
              <a:miter lim="800000"/>
              <a:headEnd/>
              <a:tailEnd/>
            </a:ln>
          </p:spPr>
          <p:txBody>
            <a:bodyPr>
              <a:spAutoFit/>
            </a:bodyPr>
            <a:lstStyle/>
            <a:p>
              <a:pPr>
                <a:lnSpc>
                  <a:spcPct val="70000"/>
                </a:lnSpc>
                <a:spcBef>
                  <a:spcPct val="0"/>
                </a:spcBef>
              </a:pPr>
              <a:r>
                <a:rPr lang="en-US">
                  <a:solidFill>
                    <a:srgbClr val="008080"/>
                  </a:solidFill>
                </a:rPr>
                <a:t> </a:t>
              </a:r>
              <a:r>
                <a:rPr lang="en-US" b="1">
                  <a:solidFill>
                    <a:srgbClr val="008080"/>
                  </a:solidFill>
                </a:rPr>
                <a:t>Lowering cholesterol decreases CHD risk</a:t>
              </a:r>
              <a:r>
                <a:rPr lang="en-US" b="1">
                  <a:solidFill>
                    <a:schemeClr val="tx1"/>
                  </a:solidFill>
                </a:rPr>
                <a:t>  </a:t>
              </a:r>
            </a:p>
          </p:txBody>
        </p:sp>
        <p:sp>
          <p:nvSpPr>
            <p:cNvPr id="38920" name="Text Box 6"/>
            <p:cNvSpPr txBox="1">
              <a:spLocks noChangeArrowheads="1"/>
            </p:cNvSpPr>
            <p:nvPr/>
          </p:nvSpPr>
          <p:spPr bwMode="auto">
            <a:xfrm>
              <a:off x="712" y="3294"/>
              <a:ext cx="5136" cy="219"/>
            </a:xfrm>
            <a:prstGeom prst="rect">
              <a:avLst/>
            </a:prstGeom>
            <a:noFill/>
            <a:ln w="9525">
              <a:noFill/>
              <a:miter lim="800000"/>
              <a:headEnd/>
              <a:tailEnd/>
            </a:ln>
          </p:spPr>
          <p:txBody>
            <a:bodyPr>
              <a:spAutoFit/>
            </a:bodyPr>
            <a:lstStyle/>
            <a:p>
              <a:pPr>
                <a:lnSpc>
                  <a:spcPct val="70000"/>
                </a:lnSpc>
                <a:spcBef>
                  <a:spcPct val="0"/>
                </a:spcBef>
              </a:pPr>
              <a:r>
                <a:rPr lang="en-US" b="1">
                  <a:solidFill>
                    <a:srgbClr val="008080"/>
                  </a:solidFill>
                </a:rPr>
                <a:t> Lowering blood pressure decreases stroke</a:t>
              </a:r>
              <a:r>
                <a:rPr lang="en-US" b="1">
                  <a:solidFill>
                    <a:srgbClr val="9900CC"/>
                  </a:solidFill>
                </a:rPr>
                <a:t> </a:t>
              </a:r>
              <a:r>
                <a:rPr lang="en-US" b="1">
                  <a:solidFill>
                    <a:srgbClr val="008080"/>
                  </a:solidFill>
                </a:rPr>
                <a:t>risk</a:t>
              </a:r>
            </a:p>
          </p:txBody>
        </p:sp>
        <p:sp>
          <p:nvSpPr>
            <p:cNvPr id="38921" name="Text Box 8"/>
            <p:cNvSpPr txBox="1">
              <a:spLocks noChangeArrowheads="1"/>
            </p:cNvSpPr>
            <p:nvPr/>
          </p:nvSpPr>
          <p:spPr bwMode="auto">
            <a:xfrm>
              <a:off x="703" y="3574"/>
              <a:ext cx="4598" cy="219"/>
            </a:xfrm>
            <a:prstGeom prst="rect">
              <a:avLst/>
            </a:prstGeom>
            <a:noFill/>
            <a:ln w="9525">
              <a:noFill/>
              <a:miter lim="800000"/>
              <a:headEnd/>
              <a:tailEnd/>
            </a:ln>
          </p:spPr>
          <p:txBody>
            <a:bodyPr wrap="none">
              <a:spAutoFit/>
            </a:bodyPr>
            <a:lstStyle/>
            <a:p>
              <a:pPr algn="ctr">
                <a:lnSpc>
                  <a:spcPct val="70000"/>
                </a:lnSpc>
                <a:spcBef>
                  <a:spcPct val="0"/>
                </a:spcBef>
              </a:pPr>
              <a:r>
                <a:rPr lang="en-US" b="1" dirty="0">
                  <a:solidFill>
                    <a:srgbClr val="008080"/>
                  </a:solidFill>
                </a:rPr>
                <a:t> Smoking cessation reduces risk of Lung cancer</a:t>
              </a:r>
            </a:p>
          </p:txBody>
        </p:sp>
      </p:grpSp>
      <p:sp>
        <p:nvSpPr>
          <p:cNvPr id="1204233" name="Rectangle 9"/>
          <p:cNvSpPr>
            <a:spLocks noChangeArrowheads="1"/>
          </p:cNvSpPr>
          <p:nvPr/>
        </p:nvSpPr>
        <p:spPr bwMode="auto">
          <a:xfrm>
            <a:off x="304800" y="115888"/>
            <a:ext cx="83058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000">
                <a:effectLst>
                  <a:outerShdw blurRad="38100" dist="38100" dir="2700000" algn="tl">
                    <a:srgbClr val="C0C0C0"/>
                  </a:outerShdw>
                </a:effectLst>
              </a:rPr>
              <a:t>Hill’s Criteria for Causal Inference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03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5250" name="Rectangle 2"/>
          <p:cNvSpPr>
            <a:spLocks noChangeArrowheads="1"/>
          </p:cNvSpPr>
          <p:nvPr/>
        </p:nvSpPr>
        <p:spPr bwMode="auto">
          <a:xfrm>
            <a:off x="179388" y="76200"/>
            <a:ext cx="8785225" cy="838200"/>
          </a:xfrm>
          <a:prstGeom prst="rect">
            <a:avLst/>
          </a:prstGeom>
          <a:noFill/>
          <a:ln w="9525">
            <a:noFill/>
            <a:miter lim="800000"/>
            <a:headEnd/>
            <a:tailEnd/>
          </a:ln>
        </p:spPr>
        <p:txBody>
          <a:bodyPr/>
          <a:lstStyle/>
          <a:p>
            <a:pPr algn="ctr" eaLnBrk="1" hangingPunct="1">
              <a:spcBef>
                <a:spcPct val="0"/>
              </a:spcBef>
              <a:buFontTx/>
              <a:buNone/>
              <a:defRPr/>
            </a:pPr>
            <a:r>
              <a:rPr lang="en-US" sz="3200">
                <a:effectLst>
                  <a:outerShdw blurRad="38100" dist="38100" dir="2700000" algn="tl">
                    <a:srgbClr val="C0C0C0"/>
                  </a:outerShdw>
                </a:effectLst>
              </a:rPr>
              <a:t>Different study designs are better for establishing causal relationship than others.</a:t>
            </a:r>
            <a:r>
              <a:rPr lang="en-US" sz="4000">
                <a:solidFill>
                  <a:schemeClr val="tx2"/>
                </a:solidFill>
              </a:rPr>
              <a:t> </a:t>
            </a:r>
            <a:endParaRPr lang="en-US" sz="4400">
              <a:solidFill>
                <a:schemeClr val="tx2"/>
              </a:solidFill>
            </a:endParaRPr>
          </a:p>
        </p:txBody>
      </p:sp>
      <p:sp>
        <p:nvSpPr>
          <p:cNvPr id="1205251" name="Text Box 3"/>
          <p:cNvSpPr txBox="1">
            <a:spLocks noChangeArrowheads="1"/>
          </p:cNvSpPr>
          <p:nvPr/>
        </p:nvSpPr>
        <p:spPr bwMode="auto">
          <a:xfrm>
            <a:off x="611188" y="1447800"/>
            <a:ext cx="7127272" cy="5016758"/>
          </a:xfrm>
          <a:prstGeom prst="rect">
            <a:avLst/>
          </a:prstGeom>
          <a:noFill/>
          <a:ln w="9525">
            <a:noFill/>
            <a:miter lim="800000"/>
            <a:headEnd/>
            <a:tailEnd/>
          </a:ln>
        </p:spPr>
        <p:txBody>
          <a:bodyPr wrap="none">
            <a:spAutoFit/>
          </a:bodyPr>
          <a:lstStyle/>
          <a:p>
            <a:pPr>
              <a:spcBef>
                <a:spcPct val="0"/>
              </a:spcBef>
              <a:buFontTx/>
              <a:buNone/>
            </a:pPr>
            <a:r>
              <a:rPr lang="en-US" sz="3200" b="1" dirty="0">
                <a:solidFill>
                  <a:schemeClr val="accent2"/>
                </a:solidFill>
                <a:latin typeface="Times New Roman" pitchFamily="18" charset="0"/>
              </a:rPr>
              <a:t>Strongest</a:t>
            </a:r>
            <a:r>
              <a:rPr lang="en-US" sz="3200" dirty="0">
                <a:solidFill>
                  <a:schemeClr val="accent2"/>
                </a:solidFill>
                <a:latin typeface="Times New Roman" pitchFamily="18" charset="0"/>
              </a:rPr>
              <a:t> evidence</a:t>
            </a:r>
          </a:p>
          <a:p>
            <a:pPr>
              <a:spcBef>
                <a:spcPct val="0"/>
              </a:spcBef>
              <a:buFontTx/>
              <a:buNone/>
            </a:pPr>
            <a:r>
              <a:rPr lang="en-US" sz="3200" dirty="0">
                <a:solidFill>
                  <a:schemeClr val="tx1"/>
                </a:solidFill>
                <a:latin typeface="Times New Roman" pitchFamily="18" charset="0"/>
              </a:rPr>
              <a:t>	</a:t>
            </a:r>
            <a:r>
              <a:rPr lang="en-US" sz="3200" dirty="0" smtClean="0">
                <a:solidFill>
                  <a:schemeClr val="tx1"/>
                </a:solidFill>
                <a:latin typeface="Times New Roman" pitchFamily="18" charset="0"/>
              </a:rPr>
              <a:t>Randomized, controlled </a:t>
            </a:r>
            <a:r>
              <a:rPr lang="en-US" sz="3200" dirty="0">
                <a:solidFill>
                  <a:schemeClr val="tx1"/>
                </a:solidFill>
                <a:latin typeface="Times New Roman" pitchFamily="18" charset="0"/>
              </a:rPr>
              <a:t>clinical trial</a:t>
            </a:r>
          </a:p>
          <a:p>
            <a:pPr>
              <a:spcBef>
                <a:spcPct val="0"/>
              </a:spcBef>
              <a:buFontTx/>
              <a:buNone/>
            </a:pPr>
            <a:r>
              <a:rPr lang="en-US" sz="3200" dirty="0">
                <a:solidFill>
                  <a:schemeClr val="tx1"/>
                </a:solidFill>
                <a:latin typeface="Times New Roman" pitchFamily="18" charset="0"/>
              </a:rPr>
              <a:t>	Concurrent cohort study</a:t>
            </a:r>
          </a:p>
          <a:p>
            <a:pPr>
              <a:spcBef>
                <a:spcPct val="0"/>
              </a:spcBef>
              <a:buFontTx/>
              <a:buNone/>
            </a:pPr>
            <a:r>
              <a:rPr lang="en-US" sz="3200" dirty="0">
                <a:solidFill>
                  <a:schemeClr val="tx1"/>
                </a:solidFill>
                <a:latin typeface="Times New Roman" pitchFamily="18" charset="0"/>
              </a:rPr>
              <a:t>	Non-concurrent cohort study</a:t>
            </a:r>
          </a:p>
          <a:p>
            <a:pPr>
              <a:spcBef>
                <a:spcPct val="0"/>
              </a:spcBef>
              <a:buFontTx/>
              <a:buNone/>
            </a:pPr>
            <a:r>
              <a:rPr lang="en-US" sz="3200" dirty="0">
                <a:solidFill>
                  <a:schemeClr val="tx1"/>
                </a:solidFill>
                <a:latin typeface="Times New Roman" pitchFamily="18" charset="0"/>
              </a:rPr>
              <a:t>	Case-control studies</a:t>
            </a:r>
          </a:p>
          <a:p>
            <a:pPr>
              <a:spcBef>
                <a:spcPct val="0"/>
              </a:spcBef>
              <a:buFontTx/>
              <a:buNone/>
            </a:pPr>
            <a:r>
              <a:rPr lang="en-US" sz="3200" dirty="0">
                <a:solidFill>
                  <a:schemeClr val="tx1"/>
                </a:solidFill>
                <a:latin typeface="Times New Roman" pitchFamily="18" charset="0"/>
              </a:rPr>
              <a:t>	Cross-sectional study</a:t>
            </a:r>
          </a:p>
          <a:p>
            <a:pPr>
              <a:spcBef>
                <a:spcPct val="0"/>
              </a:spcBef>
              <a:buFontTx/>
              <a:buNone/>
            </a:pPr>
            <a:r>
              <a:rPr lang="en-US" sz="3200" dirty="0">
                <a:solidFill>
                  <a:schemeClr val="tx1"/>
                </a:solidFill>
                <a:latin typeface="Times New Roman" pitchFamily="18" charset="0"/>
              </a:rPr>
              <a:t>	Ecologic study</a:t>
            </a:r>
          </a:p>
          <a:p>
            <a:pPr>
              <a:spcBef>
                <a:spcPct val="0"/>
              </a:spcBef>
              <a:buFontTx/>
              <a:buNone/>
            </a:pPr>
            <a:r>
              <a:rPr lang="en-US" sz="3200" dirty="0">
                <a:solidFill>
                  <a:schemeClr val="tx1"/>
                </a:solidFill>
                <a:latin typeface="Times New Roman" pitchFamily="18" charset="0"/>
              </a:rPr>
              <a:t>	Case series</a:t>
            </a:r>
          </a:p>
          <a:p>
            <a:pPr>
              <a:spcBef>
                <a:spcPct val="0"/>
              </a:spcBef>
              <a:buFontTx/>
              <a:buNone/>
            </a:pPr>
            <a:r>
              <a:rPr lang="en-US" sz="3200" dirty="0">
                <a:solidFill>
                  <a:schemeClr val="tx1"/>
                </a:solidFill>
                <a:latin typeface="Times New Roman" pitchFamily="18" charset="0"/>
              </a:rPr>
              <a:t>	Case report</a:t>
            </a:r>
          </a:p>
          <a:p>
            <a:pPr>
              <a:spcBef>
                <a:spcPct val="0"/>
              </a:spcBef>
              <a:buFontTx/>
              <a:buNone/>
            </a:pPr>
            <a:r>
              <a:rPr lang="en-US" sz="3200" b="1" dirty="0">
                <a:solidFill>
                  <a:schemeClr val="accent2"/>
                </a:solidFill>
                <a:latin typeface="Times New Roman" pitchFamily="18" charset="0"/>
              </a:rPr>
              <a:t>Weakest</a:t>
            </a:r>
            <a:r>
              <a:rPr lang="en-US" sz="3200" dirty="0">
                <a:solidFill>
                  <a:schemeClr val="accent2"/>
                </a:solidFill>
                <a:latin typeface="Times New Roman" pitchFamily="18" charset="0"/>
              </a:rPr>
              <a:t> evidence</a:t>
            </a:r>
          </a:p>
        </p:txBody>
      </p:sp>
      <p:sp>
        <p:nvSpPr>
          <p:cNvPr id="39940" name="Line 4"/>
          <p:cNvSpPr>
            <a:spLocks noChangeShapeType="1"/>
          </p:cNvSpPr>
          <p:nvPr/>
        </p:nvSpPr>
        <p:spPr bwMode="auto">
          <a:xfrm>
            <a:off x="1042988" y="2286000"/>
            <a:ext cx="0" cy="3276600"/>
          </a:xfrm>
          <a:prstGeom prst="line">
            <a:avLst/>
          </a:prstGeom>
          <a:noFill/>
          <a:ln w="28575">
            <a:solidFill>
              <a:schemeClr val="accent2"/>
            </a:solidFill>
            <a:round/>
            <a:headEnd type="triangle" w="med" len="med"/>
            <a:tailEnd type="triangle" w="med" len="med"/>
          </a:ln>
        </p:spPr>
        <p:txBody>
          <a:bodyPr wrap="none" anchor="ctr">
            <a:spAutoFit/>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05251"/>
                                        </p:tgtEl>
                                        <p:attrNameLst>
                                          <p:attrName>style.visibility</p:attrName>
                                        </p:attrNameLst>
                                      </p:cBhvr>
                                      <p:to>
                                        <p:strVal val="visible"/>
                                      </p:to>
                                    </p:set>
                                    <p:animEffect transition="in" filter="dissolve">
                                      <p:cBhvr>
                                        <p:cTn id="7" dur="500"/>
                                        <p:tgtEl>
                                          <p:spTgt spid="12052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03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20525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6274" name="Rectangle 2"/>
          <p:cNvSpPr>
            <a:spLocks noGrp="1" noChangeArrowheads="1"/>
          </p:cNvSpPr>
          <p:nvPr>
            <p:ph type="title" idx="4294967295"/>
          </p:nvPr>
        </p:nvSpPr>
        <p:spPr>
          <a:xfrm>
            <a:off x="250825" y="115888"/>
            <a:ext cx="8642350" cy="1143000"/>
          </a:xfrm>
        </p:spPr>
        <p:txBody>
          <a:bodyPr/>
          <a:lstStyle/>
          <a:p>
            <a:pPr eaLnBrk="1" hangingPunct="1">
              <a:defRPr/>
            </a:pPr>
            <a:r>
              <a:rPr lang="en-US" sz="3600" smtClean="0">
                <a:solidFill>
                  <a:srgbClr val="990033"/>
                </a:solidFill>
                <a:effectLst>
                  <a:outerShdw blurRad="38100" dist="38100" dir="2700000" algn="tl">
                    <a:srgbClr val="C0C0C0"/>
                  </a:outerShdw>
                </a:effectLst>
              </a:rPr>
              <a:t>Helicobacter Pylori and Duodenal Ulcer</a:t>
            </a:r>
          </a:p>
        </p:txBody>
      </p:sp>
      <p:sp>
        <p:nvSpPr>
          <p:cNvPr id="40963" name="Text Box 3"/>
          <p:cNvSpPr txBox="1">
            <a:spLocks noChangeArrowheads="1"/>
          </p:cNvSpPr>
          <p:nvPr/>
        </p:nvSpPr>
        <p:spPr bwMode="auto">
          <a:xfrm>
            <a:off x="304800" y="1219200"/>
            <a:ext cx="3917950" cy="530225"/>
          </a:xfrm>
          <a:prstGeom prst="rect">
            <a:avLst/>
          </a:prstGeom>
          <a:noFill/>
          <a:ln w="9525">
            <a:noFill/>
            <a:miter lim="800000"/>
            <a:headEnd/>
            <a:tailEnd/>
          </a:ln>
        </p:spPr>
        <p:txBody>
          <a:bodyPr wrap="none">
            <a:spAutoFit/>
          </a:bodyPr>
          <a:lstStyle/>
          <a:p>
            <a:pPr>
              <a:lnSpc>
                <a:spcPct val="90000"/>
              </a:lnSpc>
              <a:spcBef>
                <a:spcPct val="0"/>
              </a:spcBef>
              <a:buFontTx/>
              <a:buNone/>
            </a:pPr>
            <a:r>
              <a:rPr lang="en-US" sz="3200">
                <a:solidFill>
                  <a:schemeClr val="accent2"/>
                </a:solidFill>
              </a:rPr>
              <a:t>Strength - RR = 13.8</a:t>
            </a:r>
          </a:p>
        </p:txBody>
      </p:sp>
      <p:sp>
        <p:nvSpPr>
          <p:cNvPr id="40964" name="Text Box 4"/>
          <p:cNvSpPr txBox="1">
            <a:spLocks noChangeArrowheads="1"/>
          </p:cNvSpPr>
          <p:nvPr/>
        </p:nvSpPr>
        <p:spPr bwMode="auto">
          <a:xfrm>
            <a:off x="838200" y="1763713"/>
            <a:ext cx="7837488" cy="1077912"/>
          </a:xfrm>
          <a:prstGeom prst="rect">
            <a:avLst/>
          </a:prstGeom>
          <a:noFill/>
          <a:ln w="9525">
            <a:noFill/>
            <a:miter lim="800000"/>
            <a:headEnd/>
            <a:tailEnd/>
          </a:ln>
        </p:spPr>
        <p:txBody>
          <a:bodyPr>
            <a:spAutoFit/>
          </a:bodyPr>
          <a:lstStyle/>
          <a:p>
            <a:pPr>
              <a:lnSpc>
                <a:spcPct val="90000"/>
              </a:lnSpc>
              <a:spcBef>
                <a:spcPct val="0"/>
              </a:spcBef>
              <a:buFontTx/>
              <a:buNone/>
            </a:pPr>
            <a:r>
              <a:rPr lang="en-US">
                <a:solidFill>
                  <a:schemeClr val="tx1"/>
                </a:solidFill>
              </a:rPr>
              <a:t>H.pylori found in at least 90% of patients with duodenal</a:t>
            </a:r>
          </a:p>
          <a:p>
            <a:pPr>
              <a:lnSpc>
                <a:spcPct val="90000"/>
              </a:lnSpc>
              <a:spcBef>
                <a:spcPct val="0"/>
              </a:spcBef>
              <a:buFontTx/>
              <a:buNone/>
            </a:pPr>
            <a:r>
              <a:rPr lang="en-US">
                <a:solidFill>
                  <a:schemeClr val="tx1"/>
                </a:solidFill>
              </a:rPr>
              <a:t>ulcer. In populations lacking duodenal ulcers, it has never been found.</a:t>
            </a:r>
          </a:p>
        </p:txBody>
      </p:sp>
      <p:sp>
        <p:nvSpPr>
          <p:cNvPr id="1206277" name="Text Box 5"/>
          <p:cNvSpPr txBox="1">
            <a:spLocks noChangeArrowheads="1"/>
          </p:cNvSpPr>
          <p:nvPr/>
        </p:nvSpPr>
        <p:spPr bwMode="auto">
          <a:xfrm>
            <a:off x="-92075" y="3068638"/>
            <a:ext cx="8985250" cy="1528762"/>
          </a:xfrm>
          <a:prstGeom prst="rect">
            <a:avLst/>
          </a:prstGeom>
          <a:noFill/>
          <a:ln w="9525">
            <a:noFill/>
            <a:miter lim="800000"/>
            <a:headEnd/>
            <a:tailEnd/>
          </a:ln>
        </p:spPr>
        <p:txBody>
          <a:bodyPr>
            <a:spAutoFit/>
          </a:bodyPr>
          <a:lstStyle/>
          <a:p>
            <a:pPr>
              <a:lnSpc>
                <a:spcPct val="70000"/>
              </a:lnSpc>
              <a:spcBef>
                <a:spcPct val="0"/>
              </a:spcBef>
              <a:buFontTx/>
              <a:buNone/>
            </a:pPr>
            <a:r>
              <a:rPr lang="en-US" sz="3200" b="1">
                <a:solidFill>
                  <a:schemeClr val="tx1"/>
                </a:solidFill>
                <a:latin typeface="Times New Roman" pitchFamily="18" charset="0"/>
              </a:rPr>
              <a:t>    </a:t>
            </a:r>
            <a:r>
              <a:rPr lang="en-US" sz="3200">
                <a:solidFill>
                  <a:schemeClr val="accent2"/>
                </a:solidFill>
              </a:rPr>
              <a:t>Consistency</a:t>
            </a:r>
          </a:p>
          <a:p>
            <a:pPr>
              <a:lnSpc>
                <a:spcPct val="90000"/>
              </a:lnSpc>
              <a:spcBef>
                <a:spcPct val="0"/>
              </a:spcBef>
              <a:buFontTx/>
              <a:buNone/>
            </a:pPr>
            <a:r>
              <a:rPr lang="en-US" sz="3200" b="1">
                <a:solidFill>
                  <a:schemeClr val="tx1"/>
                </a:solidFill>
              </a:rPr>
              <a:t>	 </a:t>
            </a:r>
            <a:r>
              <a:rPr lang="en-US">
                <a:solidFill>
                  <a:schemeClr val="tx1"/>
                </a:solidFill>
              </a:rPr>
              <a:t>Many studies show same result.</a:t>
            </a:r>
          </a:p>
          <a:p>
            <a:pPr>
              <a:lnSpc>
                <a:spcPct val="90000"/>
              </a:lnSpc>
              <a:spcBef>
                <a:spcPct val="0"/>
              </a:spcBef>
              <a:buFontTx/>
              <a:buNone/>
            </a:pPr>
            <a:r>
              <a:rPr lang="en-US">
                <a:solidFill>
                  <a:schemeClr val="tx1"/>
                </a:solidFill>
              </a:rPr>
              <a:t>	 Prevalence of H. pylori is the same in males and females 	 as is the prevalence of duodenal ulcers (in recent years)</a:t>
            </a:r>
            <a:endParaRPr lang="en-US" b="1">
              <a:solidFill>
                <a:schemeClr val="tx1"/>
              </a:solidFill>
            </a:endParaRPr>
          </a:p>
        </p:txBody>
      </p:sp>
      <p:sp>
        <p:nvSpPr>
          <p:cNvPr id="1206278" name="Text Box 6"/>
          <p:cNvSpPr txBox="1">
            <a:spLocks noChangeArrowheads="1"/>
          </p:cNvSpPr>
          <p:nvPr/>
        </p:nvSpPr>
        <p:spPr bwMode="auto">
          <a:xfrm>
            <a:off x="323850" y="5013325"/>
            <a:ext cx="8302625" cy="1200150"/>
          </a:xfrm>
          <a:prstGeom prst="rect">
            <a:avLst/>
          </a:prstGeom>
          <a:noFill/>
          <a:ln w="9525">
            <a:noFill/>
            <a:miter lim="800000"/>
            <a:headEnd/>
            <a:tailEnd/>
          </a:ln>
        </p:spPr>
        <p:txBody>
          <a:bodyPr>
            <a:spAutoFit/>
          </a:bodyPr>
          <a:lstStyle/>
          <a:p>
            <a:pPr>
              <a:lnSpc>
                <a:spcPct val="70000"/>
              </a:lnSpc>
              <a:spcBef>
                <a:spcPct val="0"/>
              </a:spcBef>
              <a:buFontTx/>
              <a:buNone/>
            </a:pPr>
            <a:r>
              <a:rPr lang="en-US" sz="3200">
                <a:solidFill>
                  <a:schemeClr val="accent2"/>
                </a:solidFill>
                <a:latin typeface="Times New Roman" pitchFamily="18" charset="0"/>
              </a:rPr>
              <a:t>Specificity</a:t>
            </a:r>
          </a:p>
          <a:p>
            <a:pPr>
              <a:lnSpc>
                <a:spcPct val="90000"/>
              </a:lnSpc>
              <a:spcBef>
                <a:spcPct val="0"/>
              </a:spcBef>
              <a:buFontTx/>
              <a:buNone/>
            </a:pPr>
            <a:r>
              <a:rPr lang="en-US" sz="3200">
                <a:solidFill>
                  <a:schemeClr val="tx1"/>
                </a:solidFill>
                <a:latin typeface="Times New Roman" pitchFamily="18" charset="0"/>
              </a:rPr>
              <a:t>     </a:t>
            </a:r>
            <a:r>
              <a:rPr lang="en-US">
                <a:solidFill>
                  <a:schemeClr val="tx1"/>
                </a:solidFill>
                <a:latin typeface="Times New Roman" pitchFamily="18" charset="0"/>
              </a:rPr>
              <a:t>H.pylori is present in 90-100% of all patients with duodenal  </a:t>
            </a:r>
          </a:p>
          <a:p>
            <a:pPr>
              <a:lnSpc>
                <a:spcPct val="90000"/>
              </a:lnSpc>
              <a:spcBef>
                <a:spcPct val="0"/>
              </a:spcBef>
              <a:buFontTx/>
              <a:buNone/>
            </a:pPr>
            <a:r>
              <a:rPr lang="en-US">
                <a:solidFill>
                  <a:schemeClr val="tx1"/>
                </a:solidFill>
                <a:latin typeface="Times New Roman" pitchFamily="18" charset="0"/>
              </a:rPr>
              <a:t>       ulcer (also in some with gastric ulcer or no GI symptoms.)</a:t>
            </a:r>
            <a:endParaRPr lang="en-US" b="1">
              <a:solidFill>
                <a:schemeClr val="tx1"/>
              </a:solidFill>
              <a:latin typeface="Times New Roman"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06277"/>
                                        </p:tgtEl>
                                        <p:attrNameLst>
                                          <p:attrName>style.visibility</p:attrName>
                                        </p:attrNameLst>
                                      </p:cBhvr>
                                      <p:to>
                                        <p:strVal val="visible"/>
                                      </p:to>
                                    </p:set>
                                    <p:animEffect transition="in" filter="blinds(horizontal)">
                                      <p:cBhvr>
                                        <p:cTn id="7" dur="500"/>
                                        <p:tgtEl>
                                          <p:spTgt spid="12062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06278"/>
                                        </p:tgtEl>
                                        <p:attrNameLst>
                                          <p:attrName>style.visibility</p:attrName>
                                        </p:attrNameLst>
                                      </p:cBhvr>
                                      <p:to>
                                        <p:strVal val="visible"/>
                                      </p:to>
                                    </p:set>
                                    <p:animEffect transition="in" filter="blinds(horizontal)">
                                      <p:cBhvr>
                                        <p:cTn id="12" dur="500"/>
                                        <p:tgtEl>
                                          <p:spTgt spid="12062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8514"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206277" grpId="0"/>
      <p:bldP spid="1206278"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8"/>
          <p:cNvGrpSpPr>
            <a:grpSpLocks/>
          </p:cNvGrpSpPr>
          <p:nvPr/>
        </p:nvGrpSpPr>
        <p:grpSpPr bwMode="auto">
          <a:xfrm>
            <a:off x="323850" y="3140075"/>
            <a:ext cx="8640763" cy="1254125"/>
            <a:chOff x="204" y="1978"/>
            <a:chExt cx="5443" cy="790"/>
          </a:xfrm>
        </p:grpSpPr>
        <p:sp>
          <p:nvSpPr>
            <p:cNvPr id="41990" name="Text Box 3"/>
            <p:cNvSpPr txBox="1">
              <a:spLocks noChangeArrowheads="1"/>
            </p:cNvSpPr>
            <p:nvPr/>
          </p:nvSpPr>
          <p:spPr bwMode="auto">
            <a:xfrm>
              <a:off x="204" y="1978"/>
              <a:ext cx="1607" cy="273"/>
            </a:xfrm>
            <a:prstGeom prst="rect">
              <a:avLst/>
            </a:prstGeom>
            <a:noFill/>
            <a:ln w="9525">
              <a:noFill/>
              <a:miter lim="800000"/>
              <a:headEnd/>
              <a:tailEnd/>
            </a:ln>
          </p:spPr>
          <p:txBody>
            <a:bodyPr wrap="none">
              <a:spAutoFit/>
            </a:bodyPr>
            <a:lstStyle/>
            <a:p>
              <a:pPr>
                <a:lnSpc>
                  <a:spcPct val="70000"/>
                </a:lnSpc>
                <a:spcBef>
                  <a:spcPct val="0"/>
                </a:spcBef>
                <a:buFontTx/>
                <a:buNone/>
              </a:pPr>
              <a:r>
                <a:rPr lang="en-US" sz="3200">
                  <a:solidFill>
                    <a:schemeClr val="accent2"/>
                  </a:solidFill>
                </a:rPr>
                <a:t>Temporality -</a:t>
              </a:r>
            </a:p>
          </p:txBody>
        </p:sp>
        <p:sp>
          <p:nvSpPr>
            <p:cNvPr id="41991" name="Text Box 4"/>
            <p:cNvSpPr txBox="1">
              <a:spLocks noChangeArrowheads="1"/>
            </p:cNvSpPr>
            <p:nvPr/>
          </p:nvSpPr>
          <p:spPr bwMode="auto">
            <a:xfrm>
              <a:off x="566" y="2296"/>
              <a:ext cx="5081" cy="472"/>
            </a:xfrm>
            <a:prstGeom prst="rect">
              <a:avLst/>
            </a:prstGeom>
            <a:noFill/>
            <a:ln w="9525">
              <a:noFill/>
              <a:miter lim="800000"/>
              <a:headEnd/>
              <a:tailEnd/>
            </a:ln>
          </p:spPr>
          <p:txBody>
            <a:bodyPr>
              <a:spAutoFit/>
            </a:bodyPr>
            <a:lstStyle/>
            <a:p>
              <a:pPr>
                <a:lnSpc>
                  <a:spcPct val="90000"/>
                </a:lnSpc>
                <a:spcBef>
                  <a:spcPct val="0"/>
                </a:spcBef>
                <a:buFontTx/>
                <a:buNone/>
              </a:pPr>
              <a:r>
                <a:rPr lang="en-US">
                  <a:solidFill>
                    <a:schemeClr val="tx1"/>
                  </a:solidFill>
                </a:rPr>
                <a:t>11% of people with H. pylori developed duodenal ulcer over 10-years compared to 0.8% of those without H. pylori</a:t>
              </a:r>
              <a:endParaRPr lang="en-US" b="1">
                <a:solidFill>
                  <a:schemeClr val="tx1"/>
                </a:solidFill>
              </a:endParaRPr>
            </a:p>
          </p:txBody>
        </p:sp>
      </p:grpSp>
      <p:sp>
        <p:nvSpPr>
          <p:cNvPr id="41987" name="Text Box 5"/>
          <p:cNvSpPr txBox="1">
            <a:spLocks noChangeArrowheads="1"/>
          </p:cNvSpPr>
          <p:nvPr/>
        </p:nvSpPr>
        <p:spPr bwMode="auto">
          <a:xfrm>
            <a:off x="304800" y="1371600"/>
            <a:ext cx="3071813" cy="530225"/>
          </a:xfrm>
          <a:prstGeom prst="rect">
            <a:avLst/>
          </a:prstGeom>
          <a:noFill/>
          <a:ln w="9525">
            <a:noFill/>
            <a:miter lim="800000"/>
            <a:headEnd/>
            <a:tailEnd/>
          </a:ln>
        </p:spPr>
        <p:txBody>
          <a:bodyPr wrap="none">
            <a:spAutoFit/>
          </a:bodyPr>
          <a:lstStyle/>
          <a:p>
            <a:pPr>
              <a:lnSpc>
                <a:spcPct val="90000"/>
              </a:lnSpc>
              <a:spcBef>
                <a:spcPct val="0"/>
              </a:spcBef>
              <a:buFontTx/>
              <a:buNone/>
            </a:pPr>
            <a:r>
              <a:rPr lang="en-US" sz="3200">
                <a:solidFill>
                  <a:schemeClr val="accent2"/>
                </a:solidFill>
              </a:rPr>
              <a:t>Dose Response</a:t>
            </a:r>
          </a:p>
        </p:txBody>
      </p:sp>
      <p:sp>
        <p:nvSpPr>
          <p:cNvPr id="41988" name="Text Box 6"/>
          <p:cNvSpPr txBox="1">
            <a:spLocks noChangeArrowheads="1"/>
          </p:cNvSpPr>
          <p:nvPr/>
        </p:nvSpPr>
        <p:spPr bwMode="auto">
          <a:xfrm>
            <a:off x="838200" y="2090738"/>
            <a:ext cx="7910513" cy="420687"/>
          </a:xfrm>
          <a:prstGeom prst="rect">
            <a:avLst/>
          </a:prstGeom>
          <a:noFill/>
          <a:ln w="9525">
            <a:noFill/>
            <a:miter lim="800000"/>
            <a:headEnd/>
            <a:tailEnd/>
          </a:ln>
        </p:spPr>
        <p:txBody>
          <a:bodyPr>
            <a:spAutoFit/>
          </a:bodyPr>
          <a:lstStyle/>
          <a:p>
            <a:pPr>
              <a:lnSpc>
                <a:spcPct val="90000"/>
              </a:lnSpc>
              <a:spcBef>
                <a:spcPct val="0"/>
              </a:spcBef>
              <a:buFontTx/>
              <a:buNone/>
            </a:pPr>
            <a:r>
              <a:rPr lang="en-US">
                <a:solidFill>
                  <a:schemeClr val="tx1"/>
                </a:solidFill>
              </a:rPr>
              <a:t>Density of H.pylori is greater in duodenal ulcer patients.</a:t>
            </a:r>
          </a:p>
        </p:txBody>
      </p:sp>
      <p:sp>
        <p:nvSpPr>
          <p:cNvPr id="1207303" name="Rectangle 7"/>
          <p:cNvSpPr>
            <a:spLocks noChangeArrowheads="1"/>
          </p:cNvSpPr>
          <p:nvPr/>
        </p:nvSpPr>
        <p:spPr bwMode="auto">
          <a:xfrm>
            <a:off x="250825" y="115888"/>
            <a:ext cx="864235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3600">
                <a:effectLst>
                  <a:outerShdw blurRad="38100" dist="38100" dir="2700000" algn="tl">
                    <a:srgbClr val="C0C0C0"/>
                  </a:outerShdw>
                </a:effectLst>
              </a:rPr>
              <a:t>Helicobacter Pylori and Duodenal Ulcer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51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404813" y="1281113"/>
            <a:ext cx="1870075" cy="466725"/>
          </a:xfrm>
          <a:prstGeom prst="rect">
            <a:avLst/>
          </a:prstGeom>
          <a:solidFill>
            <a:srgbClr val="FFFF99"/>
          </a:solidFill>
          <a:ln w="9525">
            <a:solidFill>
              <a:srgbClr val="990033"/>
            </a:solidFill>
            <a:miter lim="800000"/>
            <a:headEnd/>
            <a:tailEnd/>
          </a:ln>
        </p:spPr>
        <p:txBody>
          <a:bodyPr wrap="none">
            <a:spAutoFit/>
          </a:bodyPr>
          <a:lstStyle/>
          <a:p>
            <a:pPr>
              <a:spcBef>
                <a:spcPct val="0"/>
              </a:spcBef>
              <a:buFontTx/>
              <a:buNone/>
            </a:pPr>
            <a:r>
              <a:rPr lang="en-US" b="1" dirty="0">
                <a:solidFill>
                  <a:schemeClr val="tx1"/>
                </a:solidFill>
              </a:rPr>
              <a:t>Cholesterol</a:t>
            </a:r>
          </a:p>
        </p:txBody>
      </p:sp>
      <p:sp>
        <p:nvSpPr>
          <p:cNvPr id="9222" name="Text Box 26"/>
          <p:cNvSpPr txBox="1">
            <a:spLocks noChangeArrowheads="1"/>
          </p:cNvSpPr>
          <p:nvPr/>
        </p:nvSpPr>
        <p:spPr bwMode="auto">
          <a:xfrm>
            <a:off x="6567488" y="5711825"/>
            <a:ext cx="855662" cy="466725"/>
          </a:xfrm>
          <a:prstGeom prst="rect">
            <a:avLst/>
          </a:prstGeom>
          <a:solidFill>
            <a:srgbClr val="FFFF99"/>
          </a:solidFill>
          <a:ln w="9525">
            <a:solidFill>
              <a:srgbClr val="990033"/>
            </a:solidFill>
            <a:miter lim="800000"/>
            <a:headEnd/>
            <a:tailEnd/>
          </a:ln>
        </p:spPr>
        <p:txBody>
          <a:bodyPr wrap="none">
            <a:spAutoFit/>
          </a:bodyPr>
          <a:lstStyle/>
          <a:p>
            <a:pPr>
              <a:spcBef>
                <a:spcPct val="0"/>
              </a:spcBef>
              <a:buFontTx/>
              <a:buNone/>
            </a:pPr>
            <a:r>
              <a:rPr lang="en-US" b="1" dirty="0">
                <a:solidFill>
                  <a:srgbClr val="FF3399"/>
                </a:solidFill>
              </a:rPr>
              <a:t>CHD</a:t>
            </a:r>
            <a:endParaRPr lang="en-US" dirty="0">
              <a:solidFill>
                <a:schemeClr val="tx1"/>
              </a:solidFill>
            </a:endParaRPr>
          </a:p>
        </p:txBody>
      </p:sp>
      <p:grpSp>
        <p:nvGrpSpPr>
          <p:cNvPr id="2" name="Group 37"/>
          <p:cNvGrpSpPr>
            <a:grpSpLocks/>
          </p:cNvGrpSpPr>
          <p:nvPr/>
        </p:nvGrpSpPr>
        <p:grpSpPr bwMode="auto">
          <a:xfrm>
            <a:off x="1303338" y="566738"/>
            <a:ext cx="7635875" cy="3929062"/>
            <a:chOff x="821" y="357"/>
            <a:chExt cx="4810" cy="2475"/>
          </a:xfrm>
        </p:grpSpPr>
        <p:sp>
          <p:nvSpPr>
            <p:cNvPr id="9232" name="Line 6"/>
            <p:cNvSpPr>
              <a:spLocks noChangeShapeType="1"/>
            </p:cNvSpPr>
            <p:nvPr/>
          </p:nvSpPr>
          <p:spPr bwMode="auto">
            <a:xfrm flipH="1">
              <a:off x="1292" y="960"/>
              <a:ext cx="288" cy="384"/>
            </a:xfrm>
            <a:prstGeom prst="line">
              <a:avLst/>
            </a:prstGeom>
            <a:noFill/>
            <a:ln w="25400">
              <a:solidFill>
                <a:schemeClr val="tx1"/>
              </a:solidFill>
              <a:round/>
              <a:headEnd/>
              <a:tailEnd/>
            </a:ln>
          </p:spPr>
          <p:txBody>
            <a:bodyPr wrap="none" anchor="ctr"/>
            <a:lstStyle/>
            <a:p>
              <a:endParaRPr lang="en-US" dirty="0"/>
            </a:p>
          </p:txBody>
        </p:sp>
        <p:sp>
          <p:nvSpPr>
            <p:cNvPr id="9233" name="Text Box 7"/>
            <p:cNvSpPr txBox="1">
              <a:spLocks noChangeArrowheads="1"/>
            </p:cNvSpPr>
            <p:nvPr/>
          </p:nvSpPr>
          <p:spPr bwMode="auto">
            <a:xfrm>
              <a:off x="821" y="1335"/>
              <a:ext cx="747" cy="250"/>
            </a:xfrm>
            <a:prstGeom prst="rect">
              <a:avLst/>
            </a:prstGeom>
            <a:noFill/>
            <a:ln w="9525">
              <a:noFill/>
              <a:miter lim="800000"/>
              <a:headEnd/>
              <a:tailEnd/>
            </a:ln>
          </p:spPr>
          <p:txBody>
            <a:bodyPr wrap="none">
              <a:spAutoFit/>
            </a:bodyPr>
            <a:lstStyle/>
            <a:p>
              <a:pPr>
                <a:spcBef>
                  <a:spcPct val="0"/>
                </a:spcBef>
                <a:buFontTx/>
                <a:buNone/>
              </a:pPr>
              <a:r>
                <a:rPr lang="en-US" sz="2000" dirty="0">
                  <a:solidFill>
                    <a:schemeClr val="tx1"/>
                  </a:solidFill>
                </a:rPr>
                <a:t>Genetics</a:t>
              </a:r>
            </a:p>
          </p:txBody>
        </p:sp>
        <p:sp>
          <p:nvSpPr>
            <p:cNvPr id="9234" name="Line 8"/>
            <p:cNvSpPr>
              <a:spLocks noChangeShapeType="1"/>
            </p:cNvSpPr>
            <p:nvPr/>
          </p:nvSpPr>
          <p:spPr bwMode="auto">
            <a:xfrm flipH="1">
              <a:off x="2547" y="960"/>
              <a:ext cx="288" cy="384"/>
            </a:xfrm>
            <a:prstGeom prst="line">
              <a:avLst/>
            </a:prstGeom>
            <a:noFill/>
            <a:ln w="25400">
              <a:solidFill>
                <a:schemeClr val="tx1"/>
              </a:solidFill>
              <a:round/>
              <a:headEnd/>
              <a:tailEnd/>
            </a:ln>
          </p:spPr>
          <p:txBody>
            <a:bodyPr wrap="none" anchor="ctr"/>
            <a:lstStyle/>
            <a:p>
              <a:endParaRPr lang="en-US" dirty="0"/>
            </a:p>
          </p:txBody>
        </p:sp>
        <p:sp>
          <p:nvSpPr>
            <p:cNvPr id="9235" name="Text Box 9"/>
            <p:cNvSpPr txBox="1">
              <a:spLocks noChangeArrowheads="1"/>
            </p:cNvSpPr>
            <p:nvPr/>
          </p:nvSpPr>
          <p:spPr bwMode="auto">
            <a:xfrm>
              <a:off x="2249" y="1331"/>
              <a:ext cx="401" cy="250"/>
            </a:xfrm>
            <a:prstGeom prst="rect">
              <a:avLst/>
            </a:prstGeom>
            <a:noFill/>
            <a:ln w="9525">
              <a:noFill/>
              <a:miter lim="800000"/>
              <a:headEnd/>
              <a:tailEnd/>
            </a:ln>
          </p:spPr>
          <p:txBody>
            <a:bodyPr wrap="none">
              <a:spAutoFit/>
            </a:bodyPr>
            <a:lstStyle/>
            <a:p>
              <a:pPr>
                <a:spcBef>
                  <a:spcPct val="0"/>
                </a:spcBef>
                <a:buFontTx/>
                <a:buNone/>
              </a:pPr>
              <a:r>
                <a:rPr lang="en-US" sz="2000" dirty="0">
                  <a:solidFill>
                    <a:schemeClr val="tx1"/>
                  </a:solidFill>
                </a:rPr>
                <a:t>Diet</a:t>
              </a:r>
            </a:p>
          </p:txBody>
        </p:sp>
        <p:sp>
          <p:nvSpPr>
            <p:cNvPr id="9236" name="Line 10"/>
            <p:cNvSpPr>
              <a:spLocks noChangeShapeType="1"/>
            </p:cNvSpPr>
            <p:nvPr/>
          </p:nvSpPr>
          <p:spPr bwMode="auto">
            <a:xfrm flipH="1" flipV="1">
              <a:off x="1699" y="576"/>
              <a:ext cx="288" cy="384"/>
            </a:xfrm>
            <a:prstGeom prst="line">
              <a:avLst/>
            </a:prstGeom>
            <a:noFill/>
            <a:ln w="25400">
              <a:solidFill>
                <a:schemeClr val="tx1"/>
              </a:solidFill>
              <a:round/>
              <a:headEnd/>
              <a:tailEnd/>
            </a:ln>
          </p:spPr>
          <p:txBody>
            <a:bodyPr wrap="none" anchor="ctr"/>
            <a:lstStyle/>
            <a:p>
              <a:endParaRPr lang="en-US" dirty="0"/>
            </a:p>
          </p:txBody>
        </p:sp>
        <p:sp>
          <p:nvSpPr>
            <p:cNvPr id="9237" name="Text Box 11"/>
            <p:cNvSpPr txBox="1">
              <a:spLocks noChangeArrowheads="1"/>
            </p:cNvSpPr>
            <p:nvPr/>
          </p:nvSpPr>
          <p:spPr bwMode="auto">
            <a:xfrm>
              <a:off x="1311" y="361"/>
              <a:ext cx="739" cy="250"/>
            </a:xfrm>
            <a:prstGeom prst="rect">
              <a:avLst/>
            </a:prstGeom>
            <a:noFill/>
            <a:ln w="9525">
              <a:noFill/>
              <a:miter lim="800000"/>
              <a:headEnd/>
              <a:tailEnd/>
            </a:ln>
          </p:spPr>
          <p:txBody>
            <a:bodyPr wrap="none">
              <a:spAutoFit/>
            </a:bodyPr>
            <a:lstStyle/>
            <a:p>
              <a:pPr>
                <a:spcBef>
                  <a:spcPct val="0"/>
                </a:spcBef>
                <a:buFontTx/>
                <a:buNone/>
              </a:pPr>
              <a:r>
                <a:rPr lang="en-US" sz="2000" dirty="0">
                  <a:solidFill>
                    <a:schemeClr val="tx1"/>
                  </a:solidFill>
                </a:rPr>
                <a:t>Smoking</a:t>
              </a:r>
            </a:p>
          </p:txBody>
        </p:sp>
        <p:sp>
          <p:nvSpPr>
            <p:cNvPr id="9238" name="Line 12"/>
            <p:cNvSpPr>
              <a:spLocks noChangeShapeType="1"/>
            </p:cNvSpPr>
            <p:nvPr/>
          </p:nvSpPr>
          <p:spPr bwMode="auto">
            <a:xfrm flipH="1" flipV="1">
              <a:off x="2947" y="576"/>
              <a:ext cx="288" cy="384"/>
            </a:xfrm>
            <a:prstGeom prst="line">
              <a:avLst/>
            </a:prstGeom>
            <a:noFill/>
            <a:ln w="25400">
              <a:solidFill>
                <a:schemeClr val="tx1"/>
              </a:solidFill>
              <a:round/>
              <a:headEnd/>
              <a:tailEnd/>
            </a:ln>
          </p:spPr>
          <p:txBody>
            <a:bodyPr wrap="none" anchor="ctr"/>
            <a:lstStyle/>
            <a:p>
              <a:endParaRPr lang="en-US" dirty="0"/>
            </a:p>
          </p:txBody>
        </p:sp>
        <p:sp>
          <p:nvSpPr>
            <p:cNvPr id="9239" name="Text Box 13"/>
            <p:cNvSpPr txBox="1">
              <a:spLocks noChangeArrowheads="1"/>
            </p:cNvSpPr>
            <p:nvPr/>
          </p:nvSpPr>
          <p:spPr bwMode="auto">
            <a:xfrm>
              <a:off x="2799" y="361"/>
              <a:ext cx="330" cy="250"/>
            </a:xfrm>
            <a:prstGeom prst="rect">
              <a:avLst/>
            </a:prstGeom>
            <a:noFill/>
            <a:ln w="9525">
              <a:noFill/>
              <a:miter lim="800000"/>
              <a:headEnd/>
              <a:tailEnd/>
            </a:ln>
          </p:spPr>
          <p:txBody>
            <a:bodyPr wrap="none">
              <a:spAutoFit/>
            </a:bodyPr>
            <a:lstStyle/>
            <a:p>
              <a:pPr>
                <a:spcBef>
                  <a:spcPct val="0"/>
                </a:spcBef>
                <a:buFontTx/>
                <a:buNone/>
              </a:pPr>
              <a:r>
                <a:rPr lang="en-US" sz="2000" dirty="0">
                  <a:solidFill>
                    <a:schemeClr val="tx1"/>
                  </a:solidFill>
                </a:rPr>
                <a:t>BP</a:t>
              </a:r>
            </a:p>
          </p:txBody>
        </p:sp>
        <p:sp>
          <p:nvSpPr>
            <p:cNvPr id="9240" name="Line 14"/>
            <p:cNvSpPr>
              <a:spLocks noChangeShapeType="1"/>
            </p:cNvSpPr>
            <p:nvPr/>
          </p:nvSpPr>
          <p:spPr bwMode="auto">
            <a:xfrm flipH="1">
              <a:off x="3907" y="576"/>
              <a:ext cx="288" cy="384"/>
            </a:xfrm>
            <a:prstGeom prst="line">
              <a:avLst/>
            </a:prstGeom>
            <a:noFill/>
            <a:ln w="25400">
              <a:solidFill>
                <a:schemeClr val="tx1"/>
              </a:solidFill>
              <a:round/>
              <a:headEnd/>
              <a:tailEnd/>
            </a:ln>
          </p:spPr>
          <p:txBody>
            <a:bodyPr wrap="none" anchor="ctr"/>
            <a:lstStyle/>
            <a:p>
              <a:endParaRPr lang="en-US" dirty="0"/>
            </a:p>
          </p:txBody>
        </p:sp>
        <p:sp>
          <p:nvSpPr>
            <p:cNvPr id="9241" name="Text Box 15"/>
            <p:cNvSpPr txBox="1">
              <a:spLocks noChangeArrowheads="1"/>
            </p:cNvSpPr>
            <p:nvPr/>
          </p:nvSpPr>
          <p:spPr bwMode="auto">
            <a:xfrm>
              <a:off x="3787" y="357"/>
              <a:ext cx="748" cy="250"/>
            </a:xfrm>
            <a:prstGeom prst="rect">
              <a:avLst/>
            </a:prstGeom>
            <a:noFill/>
            <a:ln w="9525">
              <a:noFill/>
              <a:miter lim="800000"/>
              <a:headEnd/>
              <a:tailEnd/>
            </a:ln>
          </p:spPr>
          <p:txBody>
            <a:bodyPr wrap="none">
              <a:spAutoFit/>
            </a:bodyPr>
            <a:lstStyle/>
            <a:p>
              <a:pPr>
                <a:spcBef>
                  <a:spcPct val="0"/>
                </a:spcBef>
                <a:buFontTx/>
                <a:buNone/>
              </a:pPr>
              <a:r>
                <a:rPr lang="en-US" sz="2000" dirty="0">
                  <a:solidFill>
                    <a:schemeClr val="tx1"/>
                  </a:solidFill>
                </a:rPr>
                <a:t>Viscosity</a:t>
              </a:r>
            </a:p>
          </p:txBody>
        </p:sp>
        <p:sp>
          <p:nvSpPr>
            <p:cNvPr id="9242" name="Line 16"/>
            <p:cNvSpPr>
              <a:spLocks noChangeShapeType="1"/>
            </p:cNvSpPr>
            <p:nvPr/>
          </p:nvSpPr>
          <p:spPr bwMode="auto">
            <a:xfrm flipV="1">
              <a:off x="4387" y="1200"/>
              <a:ext cx="240" cy="96"/>
            </a:xfrm>
            <a:prstGeom prst="line">
              <a:avLst/>
            </a:prstGeom>
            <a:noFill/>
            <a:ln w="22225">
              <a:solidFill>
                <a:schemeClr val="tx1"/>
              </a:solidFill>
              <a:round/>
              <a:headEnd/>
              <a:tailEnd/>
            </a:ln>
          </p:spPr>
          <p:txBody>
            <a:bodyPr wrap="none" anchor="ctr"/>
            <a:lstStyle/>
            <a:p>
              <a:endParaRPr lang="en-US" dirty="0"/>
            </a:p>
          </p:txBody>
        </p:sp>
        <p:sp>
          <p:nvSpPr>
            <p:cNvPr id="9243" name="Text Box 17"/>
            <p:cNvSpPr txBox="1">
              <a:spLocks noChangeArrowheads="1"/>
            </p:cNvSpPr>
            <p:nvPr/>
          </p:nvSpPr>
          <p:spPr bwMode="auto">
            <a:xfrm>
              <a:off x="4617" y="1063"/>
              <a:ext cx="988" cy="250"/>
            </a:xfrm>
            <a:prstGeom prst="rect">
              <a:avLst/>
            </a:prstGeom>
            <a:noFill/>
            <a:ln w="9525">
              <a:noFill/>
              <a:miter lim="800000"/>
              <a:headEnd/>
              <a:tailEnd/>
            </a:ln>
          </p:spPr>
          <p:txBody>
            <a:bodyPr wrap="none">
              <a:spAutoFit/>
            </a:bodyPr>
            <a:lstStyle/>
            <a:p>
              <a:pPr>
                <a:spcBef>
                  <a:spcPct val="0"/>
                </a:spcBef>
                <a:buFontTx/>
                <a:buNone/>
              </a:pPr>
              <a:r>
                <a:rPr lang="en-US" sz="2000" dirty="0">
                  <a:solidFill>
                    <a:schemeClr val="tx1"/>
                  </a:solidFill>
                </a:rPr>
                <a:t>Antioxidants</a:t>
              </a:r>
            </a:p>
          </p:txBody>
        </p:sp>
        <p:sp>
          <p:nvSpPr>
            <p:cNvPr id="9244" name="Line 18"/>
            <p:cNvSpPr>
              <a:spLocks noChangeShapeType="1"/>
            </p:cNvSpPr>
            <p:nvPr/>
          </p:nvSpPr>
          <p:spPr bwMode="auto">
            <a:xfrm flipV="1">
              <a:off x="4387" y="2178"/>
              <a:ext cx="240" cy="96"/>
            </a:xfrm>
            <a:prstGeom prst="line">
              <a:avLst/>
            </a:prstGeom>
            <a:noFill/>
            <a:ln w="22225">
              <a:solidFill>
                <a:schemeClr val="tx1"/>
              </a:solidFill>
              <a:round/>
              <a:headEnd/>
              <a:tailEnd/>
            </a:ln>
          </p:spPr>
          <p:txBody>
            <a:bodyPr wrap="none" anchor="ctr"/>
            <a:lstStyle/>
            <a:p>
              <a:endParaRPr lang="en-US" dirty="0"/>
            </a:p>
          </p:txBody>
        </p:sp>
        <p:sp>
          <p:nvSpPr>
            <p:cNvPr id="9245" name="Text Box 19"/>
            <p:cNvSpPr txBox="1">
              <a:spLocks noChangeArrowheads="1"/>
            </p:cNvSpPr>
            <p:nvPr/>
          </p:nvSpPr>
          <p:spPr bwMode="auto">
            <a:xfrm>
              <a:off x="4617" y="2041"/>
              <a:ext cx="1014" cy="250"/>
            </a:xfrm>
            <a:prstGeom prst="rect">
              <a:avLst/>
            </a:prstGeom>
            <a:noFill/>
            <a:ln w="9525">
              <a:noFill/>
              <a:miter lim="800000"/>
              <a:headEnd/>
              <a:tailEnd/>
            </a:ln>
          </p:spPr>
          <p:txBody>
            <a:bodyPr wrap="none">
              <a:spAutoFit/>
            </a:bodyPr>
            <a:lstStyle/>
            <a:p>
              <a:pPr>
                <a:spcBef>
                  <a:spcPct val="0"/>
                </a:spcBef>
                <a:buFontTx/>
                <a:buNone/>
              </a:pPr>
              <a:r>
                <a:rPr lang="en-US" sz="2000" dirty="0" err="1">
                  <a:solidFill>
                    <a:schemeClr val="tx1"/>
                  </a:solidFill>
                </a:rPr>
                <a:t>Tromboxane</a:t>
              </a:r>
              <a:endParaRPr lang="en-US" sz="2000">
                <a:solidFill>
                  <a:schemeClr val="tx1"/>
                </a:solidFill>
              </a:endParaRPr>
            </a:p>
          </p:txBody>
        </p:sp>
        <p:sp>
          <p:nvSpPr>
            <p:cNvPr id="9246" name="Line 22"/>
            <p:cNvSpPr>
              <a:spLocks noChangeShapeType="1"/>
            </p:cNvSpPr>
            <p:nvPr/>
          </p:nvSpPr>
          <p:spPr bwMode="auto">
            <a:xfrm flipH="1" flipV="1">
              <a:off x="4128" y="1680"/>
              <a:ext cx="240" cy="144"/>
            </a:xfrm>
            <a:prstGeom prst="line">
              <a:avLst/>
            </a:prstGeom>
            <a:noFill/>
            <a:ln w="22225">
              <a:solidFill>
                <a:schemeClr val="tx1"/>
              </a:solidFill>
              <a:round/>
              <a:headEnd/>
              <a:tailEnd/>
            </a:ln>
          </p:spPr>
          <p:txBody>
            <a:bodyPr wrap="none" anchor="ctr"/>
            <a:lstStyle/>
            <a:p>
              <a:endParaRPr lang="en-US"/>
            </a:p>
          </p:txBody>
        </p:sp>
        <p:sp>
          <p:nvSpPr>
            <p:cNvPr id="9247" name="Text Box 23"/>
            <p:cNvSpPr txBox="1">
              <a:spLocks noChangeArrowheads="1"/>
            </p:cNvSpPr>
            <p:nvPr/>
          </p:nvSpPr>
          <p:spPr bwMode="auto">
            <a:xfrm>
              <a:off x="3456" y="1447"/>
              <a:ext cx="730"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Exercise</a:t>
              </a:r>
            </a:p>
          </p:txBody>
        </p:sp>
        <p:sp>
          <p:nvSpPr>
            <p:cNvPr id="9248" name="Line 24"/>
            <p:cNvSpPr>
              <a:spLocks noChangeShapeType="1"/>
            </p:cNvSpPr>
            <p:nvPr/>
          </p:nvSpPr>
          <p:spPr bwMode="auto">
            <a:xfrm flipH="1" flipV="1">
              <a:off x="4128" y="2688"/>
              <a:ext cx="240" cy="144"/>
            </a:xfrm>
            <a:prstGeom prst="line">
              <a:avLst/>
            </a:prstGeom>
            <a:noFill/>
            <a:ln w="22225">
              <a:solidFill>
                <a:schemeClr val="tx1"/>
              </a:solidFill>
              <a:round/>
              <a:headEnd/>
              <a:tailEnd/>
            </a:ln>
          </p:spPr>
          <p:txBody>
            <a:bodyPr wrap="none" anchor="ctr"/>
            <a:lstStyle/>
            <a:p>
              <a:endParaRPr lang="en-US"/>
            </a:p>
          </p:txBody>
        </p:sp>
        <p:sp>
          <p:nvSpPr>
            <p:cNvPr id="9249" name="Text Box 25"/>
            <p:cNvSpPr txBox="1">
              <a:spLocks noChangeArrowheads="1"/>
            </p:cNvSpPr>
            <p:nvPr/>
          </p:nvSpPr>
          <p:spPr bwMode="auto">
            <a:xfrm>
              <a:off x="3216" y="2455"/>
              <a:ext cx="873" cy="250"/>
            </a:xfrm>
            <a:prstGeom prst="rect">
              <a:avLst/>
            </a:prstGeom>
            <a:noFill/>
            <a:ln w="9525">
              <a:noFill/>
              <a:miter lim="800000"/>
              <a:headEnd/>
              <a:tailEnd/>
            </a:ln>
          </p:spPr>
          <p:txBody>
            <a:bodyPr wrap="none">
              <a:spAutoFit/>
            </a:bodyPr>
            <a:lstStyle/>
            <a:p>
              <a:pPr>
                <a:spcBef>
                  <a:spcPct val="0"/>
                </a:spcBef>
                <a:buFontTx/>
                <a:buNone/>
              </a:pPr>
              <a:r>
                <a:rPr lang="en-US" sz="2000">
                  <a:solidFill>
                    <a:schemeClr val="tx1"/>
                  </a:solidFill>
                </a:rPr>
                <a:t>Fibrinogen</a:t>
              </a:r>
            </a:p>
          </p:txBody>
        </p:sp>
        <p:sp>
          <p:nvSpPr>
            <p:cNvPr id="9250" name="Text Box 27"/>
            <p:cNvSpPr txBox="1">
              <a:spLocks noChangeArrowheads="1"/>
            </p:cNvSpPr>
            <p:nvPr/>
          </p:nvSpPr>
          <p:spPr bwMode="auto">
            <a:xfrm>
              <a:off x="1292" y="1783"/>
              <a:ext cx="782" cy="192"/>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sz="2000" b="1">
                  <a:solidFill>
                    <a:schemeClr val="tx1"/>
                  </a:solidFill>
                </a:rPr>
                <a:t>Infection</a:t>
              </a:r>
            </a:p>
          </p:txBody>
        </p:sp>
        <p:sp>
          <p:nvSpPr>
            <p:cNvPr id="9251" name="Line 28"/>
            <p:cNvSpPr>
              <a:spLocks noChangeShapeType="1"/>
            </p:cNvSpPr>
            <p:nvPr/>
          </p:nvSpPr>
          <p:spPr bwMode="auto">
            <a:xfrm flipV="1">
              <a:off x="1714" y="960"/>
              <a:ext cx="576" cy="768"/>
            </a:xfrm>
            <a:prstGeom prst="line">
              <a:avLst/>
            </a:prstGeom>
            <a:noFill/>
            <a:ln w="9525">
              <a:solidFill>
                <a:schemeClr val="tx1"/>
              </a:solidFill>
              <a:round/>
              <a:headEnd/>
              <a:tailEnd/>
            </a:ln>
          </p:spPr>
          <p:txBody>
            <a:bodyPr wrap="none" anchor="ctr">
              <a:spAutoFit/>
            </a:bodyPr>
            <a:lstStyle/>
            <a:p>
              <a:endParaRPr lang="en-US"/>
            </a:p>
          </p:txBody>
        </p:sp>
      </p:grpSp>
      <p:sp>
        <p:nvSpPr>
          <p:cNvPr id="9229" name="Line 34"/>
          <p:cNvSpPr>
            <a:spLocks noChangeShapeType="1"/>
          </p:cNvSpPr>
          <p:nvPr/>
        </p:nvSpPr>
        <p:spPr bwMode="auto">
          <a:xfrm>
            <a:off x="5105400" y="3200400"/>
            <a:ext cx="1524000" cy="762000"/>
          </a:xfrm>
          <a:prstGeom prst="line">
            <a:avLst/>
          </a:prstGeom>
          <a:noFill/>
          <a:ln w="9525">
            <a:noFill/>
            <a:round/>
            <a:headEnd/>
            <a:tailEnd/>
          </a:ln>
        </p:spPr>
        <p:txBody>
          <a:bodyPr wrap="none" anchor="ctr">
            <a:spAutoFit/>
          </a:bodyPr>
          <a:lstStyle/>
          <a:p>
            <a:endParaRPr lang="en-US"/>
          </a:p>
        </p:txBody>
      </p:sp>
      <p:grpSp>
        <p:nvGrpSpPr>
          <p:cNvPr id="38" name="Group 37"/>
          <p:cNvGrpSpPr/>
          <p:nvPr/>
        </p:nvGrpSpPr>
        <p:grpSpPr>
          <a:xfrm>
            <a:off x="4765675" y="1524000"/>
            <a:ext cx="3030538" cy="4191000"/>
            <a:chOff x="4765675" y="1524000"/>
            <a:chExt cx="3030538" cy="4191000"/>
          </a:xfrm>
        </p:grpSpPr>
        <p:sp>
          <p:nvSpPr>
            <p:cNvPr id="9218" name="Line 4"/>
            <p:cNvSpPr>
              <a:spLocks noChangeShapeType="1"/>
            </p:cNvSpPr>
            <p:nvPr/>
          </p:nvSpPr>
          <p:spPr bwMode="auto">
            <a:xfrm>
              <a:off x="6964363" y="1524000"/>
              <a:ext cx="0" cy="4191000"/>
            </a:xfrm>
            <a:prstGeom prst="line">
              <a:avLst/>
            </a:prstGeom>
            <a:noFill/>
            <a:ln w="22225">
              <a:solidFill>
                <a:schemeClr val="tx1"/>
              </a:solidFill>
              <a:round/>
              <a:headEnd/>
              <a:tailEnd type="stealth" w="lg" len="lg"/>
            </a:ln>
          </p:spPr>
          <p:txBody>
            <a:bodyPr wrap="none" anchor="ctr"/>
            <a:lstStyle/>
            <a:p>
              <a:endParaRPr lang="en-US"/>
            </a:p>
          </p:txBody>
        </p:sp>
        <p:sp>
          <p:nvSpPr>
            <p:cNvPr id="9220" name="Line 20"/>
            <p:cNvSpPr>
              <a:spLocks noChangeShapeType="1"/>
            </p:cNvSpPr>
            <p:nvPr/>
          </p:nvSpPr>
          <p:spPr bwMode="auto">
            <a:xfrm flipV="1">
              <a:off x="6964363" y="5057775"/>
              <a:ext cx="381000" cy="152400"/>
            </a:xfrm>
            <a:prstGeom prst="line">
              <a:avLst/>
            </a:prstGeom>
            <a:noFill/>
            <a:ln w="22225">
              <a:solidFill>
                <a:schemeClr val="tx1"/>
              </a:solidFill>
              <a:round/>
              <a:headEnd/>
              <a:tailEnd/>
            </a:ln>
          </p:spPr>
          <p:txBody>
            <a:bodyPr wrap="none" anchor="ctr"/>
            <a:lstStyle/>
            <a:p>
              <a:endParaRPr lang="en-US"/>
            </a:p>
          </p:txBody>
        </p:sp>
        <p:sp>
          <p:nvSpPr>
            <p:cNvPr id="9221" name="Text Box 21"/>
            <p:cNvSpPr txBox="1">
              <a:spLocks noChangeArrowheads="1"/>
            </p:cNvSpPr>
            <p:nvPr/>
          </p:nvSpPr>
          <p:spPr bwMode="auto">
            <a:xfrm>
              <a:off x="7329488" y="4840288"/>
              <a:ext cx="466725" cy="396875"/>
            </a:xfrm>
            <a:prstGeom prst="rect">
              <a:avLst/>
            </a:prstGeom>
            <a:noFill/>
            <a:ln w="9525">
              <a:noFill/>
              <a:miter lim="800000"/>
              <a:headEnd/>
              <a:tailEnd/>
            </a:ln>
          </p:spPr>
          <p:txBody>
            <a:bodyPr wrap="none">
              <a:spAutoFit/>
            </a:bodyPr>
            <a:lstStyle/>
            <a:p>
              <a:pPr>
                <a:spcBef>
                  <a:spcPct val="0"/>
                </a:spcBef>
                <a:buFontTx/>
                <a:buNone/>
              </a:pPr>
              <a:r>
                <a:rPr lang="en-US" sz="2000">
                  <a:solidFill>
                    <a:srgbClr val="FF3399"/>
                  </a:solidFill>
                </a:rPr>
                <a:t>??</a:t>
              </a:r>
              <a:endParaRPr lang="en-US" sz="2000">
                <a:solidFill>
                  <a:schemeClr val="tx1"/>
                </a:solidFill>
              </a:endParaRPr>
            </a:p>
          </p:txBody>
        </p:sp>
        <p:sp>
          <p:nvSpPr>
            <p:cNvPr id="9228" name="Text Box 33"/>
            <p:cNvSpPr txBox="1">
              <a:spLocks noChangeArrowheads="1"/>
            </p:cNvSpPr>
            <p:nvPr/>
          </p:nvSpPr>
          <p:spPr bwMode="auto">
            <a:xfrm>
              <a:off x="4765675" y="2852738"/>
              <a:ext cx="495300" cy="304800"/>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sz="2000" b="1">
                  <a:solidFill>
                    <a:srgbClr val="FF3399"/>
                  </a:solidFill>
                </a:rPr>
                <a:t>??</a:t>
              </a:r>
              <a:endParaRPr lang="en-US" sz="2000" b="1">
                <a:solidFill>
                  <a:schemeClr val="tx1"/>
                </a:solidFill>
              </a:endParaRPr>
            </a:p>
          </p:txBody>
        </p:sp>
        <p:sp>
          <p:nvSpPr>
            <p:cNvPr id="9230" name="Line 35"/>
            <p:cNvSpPr>
              <a:spLocks noChangeShapeType="1"/>
            </p:cNvSpPr>
            <p:nvPr/>
          </p:nvSpPr>
          <p:spPr bwMode="auto">
            <a:xfrm>
              <a:off x="5257800" y="3048000"/>
              <a:ext cx="1676400" cy="838200"/>
            </a:xfrm>
            <a:prstGeom prst="line">
              <a:avLst/>
            </a:prstGeom>
            <a:noFill/>
            <a:ln w="9525">
              <a:solidFill>
                <a:schemeClr val="tx1"/>
              </a:solidFill>
              <a:round/>
              <a:headEnd/>
              <a:tailEnd/>
            </a:ln>
          </p:spPr>
          <p:txBody>
            <a:bodyPr wrap="none" anchor="ctr">
              <a:spAutoFit/>
            </a:bodyPr>
            <a:lstStyle/>
            <a:p>
              <a:endParaRPr lang="en-US"/>
            </a:p>
          </p:txBody>
        </p:sp>
      </p:grpSp>
      <p:grpSp>
        <p:nvGrpSpPr>
          <p:cNvPr id="37" name="Group 36"/>
          <p:cNvGrpSpPr/>
          <p:nvPr/>
        </p:nvGrpSpPr>
        <p:grpSpPr>
          <a:xfrm>
            <a:off x="2278063" y="185738"/>
            <a:ext cx="4679950" cy="2166937"/>
            <a:chOff x="2278063" y="185738"/>
            <a:chExt cx="4679950" cy="2166937"/>
          </a:xfrm>
        </p:grpSpPr>
        <p:sp>
          <p:nvSpPr>
            <p:cNvPr id="9224" name="Text Box 29"/>
            <p:cNvSpPr txBox="1">
              <a:spLocks noChangeArrowheads="1"/>
            </p:cNvSpPr>
            <p:nvPr/>
          </p:nvSpPr>
          <p:spPr bwMode="auto">
            <a:xfrm>
              <a:off x="4689475" y="2047875"/>
              <a:ext cx="495300" cy="304800"/>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sz="2000" b="1">
                  <a:solidFill>
                    <a:srgbClr val="FF3399"/>
                  </a:solidFill>
                </a:rPr>
                <a:t>??</a:t>
              </a:r>
              <a:endParaRPr lang="en-US" sz="2000" b="1">
                <a:solidFill>
                  <a:schemeClr val="tx1"/>
                </a:solidFill>
              </a:endParaRPr>
            </a:p>
          </p:txBody>
        </p:sp>
        <p:sp>
          <p:nvSpPr>
            <p:cNvPr id="9225" name="Line 30"/>
            <p:cNvSpPr>
              <a:spLocks noChangeShapeType="1"/>
            </p:cNvSpPr>
            <p:nvPr/>
          </p:nvSpPr>
          <p:spPr bwMode="auto">
            <a:xfrm flipV="1">
              <a:off x="5029200" y="1524000"/>
              <a:ext cx="457200" cy="457200"/>
            </a:xfrm>
            <a:prstGeom prst="line">
              <a:avLst/>
            </a:prstGeom>
            <a:noFill/>
            <a:ln w="9525">
              <a:solidFill>
                <a:schemeClr val="tx1"/>
              </a:solidFill>
              <a:round/>
              <a:headEnd/>
              <a:tailEnd/>
            </a:ln>
          </p:spPr>
          <p:txBody>
            <a:bodyPr wrap="none" anchor="ctr">
              <a:spAutoFit/>
            </a:bodyPr>
            <a:lstStyle/>
            <a:p>
              <a:endParaRPr lang="en-US"/>
            </a:p>
          </p:txBody>
        </p:sp>
        <p:sp>
          <p:nvSpPr>
            <p:cNvPr id="9226" name="Text Box 31"/>
            <p:cNvSpPr txBox="1">
              <a:spLocks noChangeArrowheads="1"/>
            </p:cNvSpPr>
            <p:nvPr/>
          </p:nvSpPr>
          <p:spPr bwMode="auto">
            <a:xfrm>
              <a:off x="3486150" y="185738"/>
              <a:ext cx="495300" cy="304800"/>
            </a:xfrm>
            <a:prstGeom prst="rect">
              <a:avLst/>
            </a:prstGeom>
            <a:noFill/>
            <a:ln w="9525">
              <a:noFill/>
              <a:miter lim="800000"/>
              <a:headEnd/>
              <a:tailEnd/>
            </a:ln>
          </p:spPr>
          <p:txBody>
            <a:bodyPr wrap="none">
              <a:spAutoFit/>
            </a:bodyPr>
            <a:lstStyle/>
            <a:p>
              <a:pPr algn="ctr">
                <a:lnSpc>
                  <a:spcPct val="70000"/>
                </a:lnSpc>
                <a:spcBef>
                  <a:spcPct val="0"/>
                </a:spcBef>
                <a:buFontTx/>
                <a:buNone/>
              </a:pPr>
              <a:r>
                <a:rPr lang="en-US" sz="2000" b="1">
                  <a:solidFill>
                    <a:srgbClr val="FF3399"/>
                  </a:solidFill>
                </a:rPr>
                <a:t>??</a:t>
              </a:r>
              <a:endParaRPr lang="en-US" sz="2000" b="1">
                <a:solidFill>
                  <a:schemeClr val="tx1"/>
                </a:solidFill>
              </a:endParaRPr>
            </a:p>
          </p:txBody>
        </p:sp>
        <p:sp>
          <p:nvSpPr>
            <p:cNvPr id="9227" name="Line 32"/>
            <p:cNvSpPr>
              <a:spLocks noChangeShapeType="1"/>
            </p:cNvSpPr>
            <p:nvPr/>
          </p:nvSpPr>
          <p:spPr bwMode="auto">
            <a:xfrm>
              <a:off x="3733800" y="457200"/>
              <a:ext cx="609600" cy="1066800"/>
            </a:xfrm>
            <a:prstGeom prst="line">
              <a:avLst/>
            </a:prstGeom>
            <a:noFill/>
            <a:ln w="9525">
              <a:solidFill>
                <a:schemeClr val="tx1"/>
              </a:solidFill>
              <a:round/>
              <a:headEnd/>
              <a:tailEnd/>
            </a:ln>
          </p:spPr>
          <p:txBody>
            <a:bodyPr wrap="none" anchor="ctr">
              <a:spAutoFit/>
            </a:bodyPr>
            <a:lstStyle/>
            <a:p>
              <a:endParaRPr lang="en-US"/>
            </a:p>
          </p:txBody>
        </p:sp>
        <p:sp>
          <p:nvSpPr>
            <p:cNvPr id="9231" name="Line 36"/>
            <p:cNvSpPr>
              <a:spLocks noChangeShapeType="1"/>
            </p:cNvSpPr>
            <p:nvPr/>
          </p:nvSpPr>
          <p:spPr bwMode="auto">
            <a:xfrm>
              <a:off x="2278063" y="1522413"/>
              <a:ext cx="4679950" cy="0"/>
            </a:xfrm>
            <a:prstGeom prst="line">
              <a:avLst/>
            </a:prstGeom>
            <a:noFill/>
            <a:ln w="22225">
              <a:solidFill>
                <a:schemeClr val="tx1"/>
              </a:solidFill>
              <a:round/>
              <a:headEnd/>
              <a:tailEnd type="stealth" w="lg" len="lg"/>
            </a:ln>
          </p:spPr>
          <p:txBody>
            <a:bodyPr/>
            <a:lstStyle/>
            <a:p>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4"/>
                                        </p:tgtEl>
                                      </p:cBhvr>
                                    </p:cmd>
                                  </p:childTnLst>
                                </p:cTn>
                              </p:par>
                              <p:par>
                                <p:cTn id="7" presetID="10" presetClass="entr" presetSubtype="0" fill="hold" grpId="0" nodeType="withEffect">
                                  <p:stCondLst>
                                    <p:cond delay="300"/>
                                  </p:stCondLst>
                                  <p:childTnLst>
                                    <p:set>
                                      <p:cBhvr>
                                        <p:cTn id="8" dur="1" fill="hold">
                                          <p:stCondLst>
                                            <p:cond delay="0"/>
                                          </p:stCondLst>
                                        </p:cTn>
                                        <p:tgtEl>
                                          <p:spTgt spid="9219"/>
                                        </p:tgtEl>
                                        <p:attrNameLst>
                                          <p:attrName>style.visibility</p:attrName>
                                        </p:attrNameLst>
                                      </p:cBhvr>
                                      <p:to>
                                        <p:strVal val="visible"/>
                                      </p:to>
                                    </p:set>
                                    <p:animEffect transition="in" filter="fade">
                                      <p:cBhvr>
                                        <p:cTn id="9" dur="3000"/>
                                        <p:tgtEl>
                                          <p:spTgt spid="9219"/>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3000"/>
                                        <p:tgtEl>
                                          <p:spTgt spid="9222"/>
                                        </p:tgtEl>
                                      </p:cBhvr>
                                    </p:animEffect>
                                  </p:childTnLst>
                                </p:cTn>
                              </p:par>
                              <p:par>
                                <p:cTn id="13" presetID="22" presetClass="entr" presetSubtype="8" fill="hold" nodeType="withEffect">
                                  <p:stCondLst>
                                    <p:cond delay="600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3000"/>
                                        <p:tgtEl>
                                          <p:spTgt spid="37"/>
                                        </p:tgtEl>
                                      </p:cBhvr>
                                    </p:animEffect>
                                  </p:childTnLst>
                                </p:cTn>
                              </p:par>
                              <p:par>
                                <p:cTn id="16" presetID="10" presetClass="entr" presetSubtype="0" fill="hold" nodeType="withEffect">
                                  <p:stCondLst>
                                    <p:cond delay="6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par>
                                <p:cTn id="19" presetID="22" presetClass="entr" presetSubtype="1" fill="hold" nodeType="withEffect">
                                  <p:stCondLst>
                                    <p:cond delay="900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3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4"/>
                </p:tgtEl>
              </p:cMediaNode>
            </p:audio>
          </p:childTnLst>
        </p:cTn>
      </p:par>
    </p:tnLst>
    <p:bldLst>
      <p:bldP spid="9219" grpId="0" animBg="1"/>
      <p:bldP spid="922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323850" y="1293813"/>
            <a:ext cx="3886200" cy="433387"/>
          </a:xfrm>
          <a:prstGeom prst="rect">
            <a:avLst/>
          </a:prstGeom>
          <a:noFill/>
          <a:ln w="9525">
            <a:noFill/>
            <a:miter lim="800000"/>
            <a:headEnd/>
            <a:tailEnd/>
          </a:ln>
        </p:spPr>
        <p:txBody>
          <a:bodyPr wrap="none">
            <a:spAutoFit/>
          </a:bodyPr>
          <a:lstStyle/>
          <a:p>
            <a:pPr>
              <a:lnSpc>
                <a:spcPct val="70000"/>
              </a:lnSpc>
              <a:spcBef>
                <a:spcPct val="0"/>
              </a:spcBef>
              <a:buFontTx/>
              <a:buNone/>
            </a:pPr>
            <a:r>
              <a:rPr lang="en-US" sz="3200">
                <a:solidFill>
                  <a:schemeClr val="accent2"/>
                </a:solidFill>
              </a:rPr>
              <a:t>Biologic Plausibility -</a:t>
            </a:r>
          </a:p>
        </p:txBody>
      </p:sp>
      <p:sp>
        <p:nvSpPr>
          <p:cNvPr id="43011" name="Text Box 4"/>
          <p:cNvSpPr txBox="1">
            <a:spLocks noChangeArrowheads="1"/>
          </p:cNvSpPr>
          <p:nvPr/>
        </p:nvSpPr>
        <p:spPr bwMode="auto">
          <a:xfrm>
            <a:off x="822325" y="1763713"/>
            <a:ext cx="7926388" cy="1406525"/>
          </a:xfrm>
          <a:prstGeom prst="rect">
            <a:avLst/>
          </a:prstGeom>
          <a:noFill/>
          <a:ln w="9525">
            <a:noFill/>
            <a:miter lim="800000"/>
            <a:headEnd/>
            <a:tailEnd/>
          </a:ln>
        </p:spPr>
        <p:txBody>
          <a:bodyPr>
            <a:spAutoFit/>
          </a:bodyPr>
          <a:lstStyle/>
          <a:p>
            <a:pPr>
              <a:lnSpc>
                <a:spcPct val="90000"/>
              </a:lnSpc>
              <a:spcBef>
                <a:spcPct val="0"/>
              </a:spcBef>
              <a:buFontTx/>
              <a:buNone/>
            </a:pPr>
            <a:r>
              <a:rPr lang="en-US">
                <a:solidFill>
                  <a:schemeClr val="tx1"/>
                </a:solidFill>
              </a:rPr>
              <a:t>H.pylori has binding sites on antrum cells.</a:t>
            </a:r>
          </a:p>
          <a:p>
            <a:pPr>
              <a:lnSpc>
                <a:spcPct val="90000"/>
              </a:lnSpc>
              <a:spcBef>
                <a:spcPct val="0"/>
              </a:spcBef>
              <a:buFontTx/>
              <a:buNone/>
            </a:pPr>
            <a:r>
              <a:rPr lang="en-US">
                <a:solidFill>
                  <a:schemeClr val="tx1"/>
                </a:solidFill>
              </a:rPr>
              <a:t>H.pylori induces mediators of inflammation.</a:t>
            </a:r>
          </a:p>
          <a:p>
            <a:pPr>
              <a:lnSpc>
                <a:spcPct val="90000"/>
              </a:lnSpc>
              <a:spcBef>
                <a:spcPct val="0"/>
              </a:spcBef>
              <a:buFontTx/>
              <a:buNone/>
            </a:pPr>
            <a:r>
              <a:rPr lang="en-US">
                <a:solidFill>
                  <a:schemeClr val="tx1"/>
                </a:solidFill>
              </a:rPr>
              <a:t>H. pylori weakens mucosa and makes it more</a:t>
            </a:r>
          </a:p>
          <a:p>
            <a:pPr>
              <a:lnSpc>
                <a:spcPct val="90000"/>
              </a:lnSpc>
              <a:spcBef>
                <a:spcPct val="0"/>
              </a:spcBef>
              <a:buFontTx/>
              <a:buNone/>
            </a:pPr>
            <a:r>
              <a:rPr lang="en-US">
                <a:solidFill>
                  <a:schemeClr val="tx1"/>
                </a:solidFill>
              </a:rPr>
              <a:t>susceptible to damaging effects of acid.</a:t>
            </a:r>
          </a:p>
        </p:txBody>
      </p:sp>
      <p:grpSp>
        <p:nvGrpSpPr>
          <p:cNvPr id="2" name="Group 10"/>
          <p:cNvGrpSpPr>
            <a:grpSpLocks/>
          </p:cNvGrpSpPr>
          <p:nvPr/>
        </p:nvGrpSpPr>
        <p:grpSpPr bwMode="auto">
          <a:xfrm>
            <a:off x="304800" y="3579813"/>
            <a:ext cx="6900863" cy="917575"/>
            <a:chOff x="192" y="2255"/>
            <a:chExt cx="4347" cy="578"/>
          </a:xfrm>
        </p:grpSpPr>
        <p:sp>
          <p:nvSpPr>
            <p:cNvPr id="43017" name="Text Box 5"/>
            <p:cNvSpPr txBox="1">
              <a:spLocks noChangeArrowheads="1"/>
            </p:cNvSpPr>
            <p:nvPr/>
          </p:nvSpPr>
          <p:spPr bwMode="auto">
            <a:xfrm>
              <a:off x="192" y="2255"/>
              <a:ext cx="1196" cy="273"/>
            </a:xfrm>
            <a:prstGeom prst="rect">
              <a:avLst/>
            </a:prstGeom>
            <a:noFill/>
            <a:ln w="9525">
              <a:noFill/>
              <a:miter lim="800000"/>
              <a:headEnd/>
              <a:tailEnd/>
            </a:ln>
          </p:spPr>
          <p:txBody>
            <a:bodyPr wrap="none">
              <a:spAutoFit/>
            </a:bodyPr>
            <a:lstStyle/>
            <a:p>
              <a:pPr>
                <a:lnSpc>
                  <a:spcPct val="70000"/>
                </a:lnSpc>
                <a:spcBef>
                  <a:spcPct val="0"/>
                </a:spcBef>
                <a:buFontTx/>
                <a:buNone/>
              </a:pPr>
              <a:r>
                <a:rPr lang="en-US" sz="3200">
                  <a:solidFill>
                    <a:schemeClr val="accent2"/>
                  </a:solidFill>
                </a:rPr>
                <a:t>Analogy -</a:t>
              </a:r>
            </a:p>
          </p:txBody>
        </p:sp>
        <p:sp>
          <p:nvSpPr>
            <p:cNvPr id="43018" name="Text Box 6"/>
            <p:cNvSpPr txBox="1">
              <a:spLocks noChangeArrowheads="1"/>
            </p:cNvSpPr>
            <p:nvPr/>
          </p:nvSpPr>
          <p:spPr bwMode="auto">
            <a:xfrm>
              <a:off x="506" y="2568"/>
              <a:ext cx="4033" cy="265"/>
            </a:xfrm>
            <a:prstGeom prst="rect">
              <a:avLst/>
            </a:prstGeom>
            <a:noFill/>
            <a:ln w="9525">
              <a:noFill/>
              <a:miter lim="800000"/>
              <a:headEnd/>
              <a:tailEnd/>
            </a:ln>
          </p:spPr>
          <p:txBody>
            <a:bodyPr wrap="none">
              <a:spAutoFit/>
            </a:bodyPr>
            <a:lstStyle/>
            <a:p>
              <a:pPr>
                <a:lnSpc>
                  <a:spcPct val="90000"/>
                </a:lnSpc>
                <a:spcBef>
                  <a:spcPct val="0"/>
                </a:spcBef>
                <a:buFontTx/>
                <a:buNone/>
              </a:pPr>
              <a:r>
                <a:rPr lang="en-US">
                  <a:solidFill>
                    <a:schemeClr val="tx1"/>
                  </a:solidFill>
                </a:rPr>
                <a:t>Other bacteria can cause ulcers at other sites.</a:t>
              </a:r>
            </a:p>
          </p:txBody>
        </p:sp>
      </p:grpSp>
      <p:grpSp>
        <p:nvGrpSpPr>
          <p:cNvPr id="3" name="Group 11"/>
          <p:cNvGrpSpPr>
            <a:grpSpLocks/>
          </p:cNvGrpSpPr>
          <p:nvPr/>
        </p:nvGrpSpPr>
        <p:grpSpPr bwMode="auto">
          <a:xfrm>
            <a:off x="323850" y="4652963"/>
            <a:ext cx="8135938" cy="1363662"/>
            <a:chOff x="204" y="2931"/>
            <a:chExt cx="5125" cy="859"/>
          </a:xfrm>
        </p:grpSpPr>
        <p:sp>
          <p:nvSpPr>
            <p:cNvPr id="43015" name="Text Box 7"/>
            <p:cNvSpPr txBox="1">
              <a:spLocks noChangeArrowheads="1"/>
            </p:cNvSpPr>
            <p:nvPr/>
          </p:nvSpPr>
          <p:spPr bwMode="auto">
            <a:xfrm>
              <a:off x="204" y="2931"/>
              <a:ext cx="1651" cy="273"/>
            </a:xfrm>
            <a:prstGeom prst="rect">
              <a:avLst/>
            </a:prstGeom>
            <a:noFill/>
            <a:ln w="9525">
              <a:noFill/>
              <a:miter lim="800000"/>
              <a:headEnd/>
              <a:tailEnd/>
            </a:ln>
          </p:spPr>
          <p:txBody>
            <a:bodyPr wrap="none">
              <a:spAutoFit/>
            </a:bodyPr>
            <a:lstStyle/>
            <a:p>
              <a:pPr>
                <a:lnSpc>
                  <a:spcPct val="70000"/>
                </a:lnSpc>
                <a:spcBef>
                  <a:spcPct val="0"/>
                </a:spcBef>
                <a:buFontTx/>
                <a:buNone/>
              </a:pPr>
              <a:r>
                <a:rPr lang="en-US" sz="3200">
                  <a:solidFill>
                    <a:schemeClr val="accent2"/>
                  </a:solidFill>
                </a:rPr>
                <a:t>Reversibility -</a:t>
              </a:r>
            </a:p>
          </p:txBody>
        </p:sp>
        <p:sp>
          <p:nvSpPr>
            <p:cNvPr id="43016" name="Text Box 8"/>
            <p:cNvSpPr txBox="1">
              <a:spLocks noChangeArrowheads="1"/>
            </p:cNvSpPr>
            <p:nvPr/>
          </p:nvSpPr>
          <p:spPr bwMode="auto">
            <a:xfrm>
              <a:off x="523" y="3249"/>
              <a:ext cx="4806" cy="541"/>
            </a:xfrm>
            <a:prstGeom prst="rect">
              <a:avLst/>
            </a:prstGeom>
            <a:noFill/>
            <a:ln w="9525">
              <a:noFill/>
              <a:miter lim="800000"/>
              <a:headEnd/>
              <a:tailEnd/>
            </a:ln>
          </p:spPr>
          <p:txBody>
            <a:bodyPr>
              <a:spAutoFit/>
            </a:bodyPr>
            <a:lstStyle/>
            <a:p>
              <a:pPr>
                <a:lnSpc>
                  <a:spcPct val="70000"/>
                </a:lnSpc>
                <a:spcBef>
                  <a:spcPct val="0"/>
                </a:spcBef>
                <a:buFontTx/>
                <a:buNone/>
              </a:pPr>
              <a:r>
                <a:rPr lang="en-US">
                  <a:solidFill>
                    <a:schemeClr val="tx1"/>
                  </a:solidFill>
                </a:rPr>
                <a:t>Eradication (treatment with antibiotics) of H.pylori heals duodenal ulcers. Treatment with histamin receptor antagonists is associated with a 60-80% relapse rate.</a:t>
              </a:r>
            </a:p>
          </p:txBody>
        </p:sp>
      </p:grpSp>
      <p:sp>
        <p:nvSpPr>
          <p:cNvPr id="1208329" name="Rectangle 9"/>
          <p:cNvSpPr>
            <a:spLocks noChangeArrowheads="1"/>
          </p:cNvSpPr>
          <p:nvPr/>
        </p:nvSpPr>
        <p:spPr bwMode="auto">
          <a:xfrm>
            <a:off x="250825" y="115888"/>
            <a:ext cx="864235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3600">
                <a:effectLst>
                  <a:outerShdw blurRad="38100" dist="38100" dir="2700000" algn="tl">
                    <a:srgbClr val="C0C0C0"/>
                  </a:outerShdw>
                </a:effectLst>
              </a:rPr>
              <a:t>Helicobacter Pylori and Duodenal Ulcer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4504"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454025" y="2578100"/>
            <a:ext cx="8439150" cy="2282825"/>
          </a:xfrm>
          <a:prstGeom prst="rect">
            <a:avLst/>
          </a:prstGeom>
          <a:noFill/>
          <a:ln w="9525">
            <a:noFill/>
            <a:miter lim="800000"/>
            <a:headEnd/>
            <a:tailEnd/>
          </a:ln>
        </p:spPr>
        <p:txBody>
          <a:bodyPr>
            <a:spAutoFit/>
          </a:bodyPr>
          <a:lstStyle/>
          <a:p>
            <a:pPr>
              <a:spcBef>
                <a:spcPct val="0"/>
              </a:spcBef>
              <a:buFontTx/>
              <a:buNone/>
            </a:pPr>
            <a:r>
              <a:rPr lang="en-US">
                <a:solidFill>
                  <a:schemeClr val="tx1"/>
                </a:solidFill>
              </a:rPr>
              <a:t>“All scientific work is incomplete - whether it be observational or experimental.  All scientific work is liable to be upset or modified by advancing knowledge.  That does not confer upon us a freedom to ignore the knowledge we already have, or to postpone the action that it appears to demand at a given time.”</a:t>
            </a:r>
          </a:p>
        </p:txBody>
      </p:sp>
      <p:sp>
        <p:nvSpPr>
          <p:cNvPr id="44035" name="Text Box 3"/>
          <p:cNvSpPr txBox="1">
            <a:spLocks noChangeArrowheads="1"/>
          </p:cNvSpPr>
          <p:nvPr/>
        </p:nvSpPr>
        <p:spPr bwMode="auto">
          <a:xfrm>
            <a:off x="241300" y="44450"/>
            <a:ext cx="8040688" cy="1068388"/>
          </a:xfrm>
          <a:prstGeom prst="rect">
            <a:avLst/>
          </a:prstGeom>
          <a:noFill/>
          <a:ln w="9525">
            <a:noFill/>
            <a:miter lim="800000"/>
            <a:headEnd/>
            <a:tailEnd/>
          </a:ln>
        </p:spPr>
        <p:txBody>
          <a:bodyPr wrap="none">
            <a:spAutoFit/>
          </a:bodyPr>
          <a:lstStyle/>
          <a:p>
            <a:pPr>
              <a:spcBef>
                <a:spcPct val="0"/>
              </a:spcBef>
              <a:buFontTx/>
              <a:buNone/>
            </a:pPr>
            <a:r>
              <a:rPr lang="en-US" sz="3600" b="1">
                <a:solidFill>
                  <a:schemeClr val="tx1"/>
                </a:solidFill>
                <a:latin typeface="Times New Roman" pitchFamily="18" charset="0"/>
              </a:rPr>
              <a:t> </a:t>
            </a:r>
            <a:r>
              <a:rPr lang="en-US" sz="2800" b="1">
                <a:solidFill>
                  <a:schemeClr val="accent2"/>
                </a:solidFill>
              </a:rPr>
              <a:t>We can never ‘prove’ that an association is</a:t>
            </a:r>
          </a:p>
          <a:p>
            <a:pPr>
              <a:spcBef>
                <a:spcPct val="0"/>
              </a:spcBef>
              <a:buFontTx/>
              <a:buNone/>
            </a:pPr>
            <a:r>
              <a:rPr lang="en-US" sz="2800" b="1">
                <a:solidFill>
                  <a:schemeClr val="accent2"/>
                </a:solidFill>
              </a:rPr>
              <a:t> causal, only make inferences and act on them</a:t>
            </a:r>
            <a:endParaRPr lang="en-US" sz="3600" b="1">
              <a:solidFill>
                <a:schemeClr val="accent2"/>
              </a:solidFill>
              <a:latin typeface="Times New Roman" pitchFamily="18" charset="0"/>
            </a:endParaRPr>
          </a:p>
        </p:txBody>
      </p:sp>
      <p:sp>
        <p:nvSpPr>
          <p:cNvPr id="44036" name="Text Box 4"/>
          <p:cNvSpPr txBox="1">
            <a:spLocks noChangeArrowheads="1"/>
          </p:cNvSpPr>
          <p:nvPr/>
        </p:nvSpPr>
        <p:spPr bwMode="auto">
          <a:xfrm>
            <a:off x="-209550" y="1800225"/>
            <a:ext cx="1644650" cy="476250"/>
          </a:xfrm>
          <a:prstGeom prst="rect">
            <a:avLst/>
          </a:prstGeom>
          <a:noFill/>
          <a:ln w="9525">
            <a:noFill/>
            <a:miter lim="800000"/>
            <a:headEnd/>
            <a:tailEnd/>
          </a:ln>
        </p:spPr>
        <p:txBody>
          <a:bodyPr wrap="none">
            <a:spAutoFit/>
          </a:bodyPr>
          <a:lstStyle/>
          <a:p>
            <a:pPr>
              <a:lnSpc>
                <a:spcPct val="70000"/>
              </a:lnSpc>
              <a:spcBef>
                <a:spcPct val="0"/>
              </a:spcBef>
              <a:buFontTx/>
              <a:buNone/>
            </a:pPr>
            <a:r>
              <a:rPr lang="en-US" sz="3600" b="1">
                <a:solidFill>
                  <a:srgbClr val="FF3399"/>
                </a:solidFill>
                <a:latin typeface="Times New Roman" pitchFamily="18" charset="0"/>
              </a:rPr>
              <a:t>     Hill:</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0837" name="Rectangle 5"/>
          <p:cNvSpPr>
            <a:spLocks noGrp="1" noChangeArrowheads="1"/>
          </p:cNvSpPr>
          <p:nvPr>
            <p:ph type="title"/>
          </p:nvPr>
        </p:nvSpPr>
        <p:spPr>
          <a:xfrm>
            <a:off x="685800" y="333375"/>
            <a:ext cx="7772400" cy="762000"/>
          </a:xfrm>
        </p:spPr>
        <p:txBody>
          <a:bodyPr anchor="t">
            <a:spAutoFit/>
          </a:bodyPr>
          <a:lstStyle/>
          <a:p>
            <a:pPr eaLnBrk="1" hangingPunct="1">
              <a:defRPr/>
            </a:pPr>
            <a:r>
              <a:rPr lang="en-US" smtClean="0">
                <a:solidFill>
                  <a:srgbClr val="990033"/>
                </a:solidFill>
                <a:effectLst>
                  <a:outerShdw blurRad="38100" dist="38100" dir="2700000" algn="tl">
                    <a:srgbClr val="C0C0C0"/>
                  </a:outerShdw>
                </a:effectLst>
              </a:rPr>
              <a:t>Summary</a:t>
            </a:r>
          </a:p>
        </p:txBody>
      </p:sp>
      <p:sp>
        <p:nvSpPr>
          <p:cNvPr id="45059" name="Rectangle 6"/>
          <p:cNvSpPr>
            <a:spLocks noChangeArrowheads="1"/>
          </p:cNvSpPr>
          <p:nvPr/>
        </p:nvSpPr>
        <p:spPr bwMode="auto">
          <a:xfrm>
            <a:off x="611188" y="1336675"/>
            <a:ext cx="2447925" cy="579438"/>
          </a:xfrm>
          <a:prstGeom prst="rect">
            <a:avLst/>
          </a:prstGeom>
          <a:noFill/>
          <a:ln w="9525">
            <a:noFill/>
            <a:miter lim="800000"/>
            <a:headEnd/>
            <a:tailEnd/>
          </a:ln>
        </p:spPr>
        <p:txBody>
          <a:bodyPr>
            <a:spAutoFit/>
          </a:bodyPr>
          <a:lstStyle/>
          <a:p>
            <a:pPr algn="ctr" eaLnBrk="1" hangingPunct="1">
              <a:spcBef>
                <a:spcPct val="0"/>
              </a:spcBef>
              <a:buFontTx/>
              <a:buNone/>
            </a:pPr>
            <a:r>
              <a:rPr lang="en-US" sz="3200">
                <a:solidFill>
                  <a:schemeClr val="accent2"/>
                </a:solidFill>
              </a:rPr>
              <a:t>Key points:</a:t>
            </a:r>
          </a:p>
        </p:txBody>
      </p:sp>
      <p:sp>
        <p:nvSpPr>
          <p:cNvPr id="45060" name="Rectangle 11"/>
          <p:cNvSpPr>
            <a:spLocks noChangeArrowheads="1"/>
          </p:cNvSpPr>
          <p:nvPr/>
        </p:nvSpPr>
        <p:spPr bwMode="auto">
          <a:xfrm>
            <a:off x="735013" y="1916113"/>
            <a:ext cx="8229600" cy="2057400"/>
          </a:xfrm>
          <a:prstGeom prst="rect">
            <a:avLst/>
          </a:prstGeom>
          <a:noFill/>
          <a:ln w="9525">
            <a:noFill/>
            <a:miter lim="800000"/>
            <a:headEnd/>
            <a:tailEnd/>
          </a:ln>
        </p:spPr>
        <p:txBody>
          <a:bodyPr>
            <a:spAutoFit/>
          </a:bodyPr>
          <a:lstStyle/>
          <a:p>
            <a:pPr marL="342900" indent="-342900" eaLnBrk="1" hangingPunct="1"/>
            <a:r>
              <a:rPr lang="en-US" sz="2800">
                <a:solidFill>
                  <a:schemeClr val="tx1"/>
                </a:solidFill>
              </a:rPr>
              <a:t>Association, risk factor and cause</a:t>
            </a:r>
          </a:p>
          <a:p>
            <a:pPr marL="342900" indent="-342900" eaLnBrk="1" hangingPunct="1"/>
            <a:r>
              <a:rPr lang="en-US" sz="2800">
                <a:solidFill>
                  <a:schemeClr val="tx1"/>
                </a:solidFill>
              </a:rPr>
              <a:t>Sufficient and necessary cause</a:t>
            </a:r>
          </a:p>
          <a:p>
            <a:pPr marL="342900" indent="-342900" eaLnBrk="1" hangingPunct="1"/>
            <a:r>
              <a:rPr lang="en-US" sz="2800">
                <a:solidFill>
                  <a:schemeClr val="tx1"/>
                </a:solidFill>
              </a:rPr>
              <a:t>Multifactorial model of disease causation </a:t>
            </a:r>
          </a:p>
          <a:p>
            <a:pPr marL="342900" indent="-342900" eaLnBrk="1" hangingPunct="1"/>
            <a:r>
              <a:rPr lang="en-US" sz="2800">
                <a:solidFill>
                  <a:schemeClr val="tx1"/>
                </a:solidFill>
              </a:rPr>
              <a:t>Causal guidelines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3266" name="Rectangle 2"/>
          <p:cNvSpPr>
            <a:spLocks noGrp="1" noChangeArrowheads="1"/>
          </p:cNvSpPr>
          <p:nvPr>
            <p:ph type="title" idx="4294967295"/>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Koch’s Postulates - 1882</a:t>
            </a:r>
          </a:p>
        </p:txBody>
      </p:sp>
      <p:sp>
        <p:nvSpPr>
          <p:cNvPr id="10243" name="Text Box 3"/>
          <p:cNvSpPr txBox="1">
            <a:spLocks noChangeArrowheads="1"/>
          </p:cNvSpPr>
          <p:nvPr/>
        </p:nvSpPr>
        <p:spPr bwMode="auto">
          <a:xfrm>
            <a:off x="365125" y="1589088"/>
            <a:ext cx="7878763" cy="946150"/>
          </a:xfrm>
          <a:prstGeom prst="rect">
            <a:avLst/>
          </a:prstGeom>
          <a:noFill/>
          <a:ln w="9525">
            <a:noFill/>
            <a:miter lim="800000"/>
            <a:headEnd/>
            <a:tailEnd/>
          </a:ln>
        </p:spPr>
        <p:txBody>
          <a:bodyPr>
            <a:spAutoFit/>
          </a:bodyPr>
          <a:lstStyle/>
          <a:p>
            <a:pPr marL="457200" indent="-457200">
              <a:spcBef>
                <a:spcPct val="0"/>
              </a:spcBef>
              <a:buClr>
                <a:srgbClr val="990033"/>
              </a:buClr>
              <a:buFontTx/>
              <a:buAutoNum type="arabicPeriod"/>
            </a:pPr>
            <a:r>
              <a:rPr lang="en-US" sz="2800" dirty="0">
                <a:solidFill>
                  <a:schemeClr val="bg1">
                    <a:lumMod val="75000"/>
                  </a:schemeClr>
                </a:solidFill>
              </a:rPr>
              <a:t>The organism must be present </a:t>
            </a:r>
            <a:r>
              <a:rPr lang="en-US" sz="2800" i="1" u="sng" dirty="0">
                <a:solidFill>
                  <a:schemeClr val="bg1">
                    <a:lumMod val="75000"/>
                  </a:schemeClr>
                </a:solidFill>
              </a:rPr>
              <a:t>in every case</a:t>
            </a:r>
          </a:p>
          <a:p>
            <a:pPr marL="457200" indent="-457200">
              <a:spcBef>
                <a:spcPct val="0"/>
              </a:spcBef>
              <a:buFontTx/>
              <a:buNone/>
            </a:pPr>
            <a:r>
              <a:rPr lang="en-US" sz="2800" dirty="0">
                <a:solidFill>
                  <a:schemeClr val="bg1">
                    <a:lumMod val="75000"/>
                  </a:schemeClr>
                </a:solidFill>
              </a:rPr>
              <a:t>      of the disease.</a:t>
            </a:r>
          </a:p>
        </p:txBody>
      </p:sp>
      <p:sp>
        <p:nvSpPr>
          <p:cNvPr id="10244" name="Text Box 4"/>
          <p:cNvSpPr txBox="1">
            <a:spLocks noChangeArrowheads="1"/>
          </p:cNvSpPr>
          <p:nvPr/>
        </p:nvSpPr>
        <p:spPr bwMode="auto">
          <a:xfrm>
            <a:off x="381000" y="2636838"/>
            <a:ext cx="8103500" cy="954107"/>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startAt="2"/>
            </a:pPr>
            <a:r>
              <a:rPr lang="en-US" sz="2800" dirty="0">
                <a:solidFill>
                  <a:schemeClr val="bg1">
                    <a:lumMod val="75000"/>
                  </a:schemeClr>
                </a:solidFill>
              </a:rPr>
              <a:t>The organism must be able to be </a:t>
            </a:r>
            <a:r>
              <a:rPr lang="en-US" sz="2800" i="1" u="sng" dirty="0">
                <a:solidFill>
                  <a:schemeClr val="bg1">
                    <a:lumMod val="75000"/>
                  </a:schemeClr>
                </a:solidFill>
              </a:rPr>
              <a:t>isolated and</a:t>
            </a:r>
          </a:p>
          <a:p>
            <a:pPr marL="457200" indent="-457200">
              <a:spcBef>
                <a:spcPct val="0"/>
              </a:spcBef>
              <a:buFontTx/>
              <a:buNone/>
            </a:pPr>
            <a:r>
              <a:rPr lang="en-US" sz="2800" b="1" i="1" dirty="0">
                <a:solidFill>
                  <a:schemeClr val="bg1">
                    <a:lumMod val="75000"/>
                  </a:schemeClr>
                </a:solidFill>
              </a:rPr>
              <a:t>      </a:t>
            </a:r>
            <a:r>
              <a:rPr lang="en-US" sz="2800" i="1" u="sng" dirty="0">
                <a:solidFill>
                  <a:schemeClr val="bg1">
                    <a:lumMod val="75000"/>
                  </a:schemeClr>
                </a:solidFill>
              </a:rPr>
              <a:t>grown</a:t>
            </a:r>
            <a:r>
              <a:rPr lang="en-US" sz="2800" dirty="0">
                <a:solidFill>
                  <a:schemeClr val="bg1">
                    <a:lumMod val="75000"/>
                  </a:schemeClr>
                </a:solidFill>
              </a:rPr>
              <a:t> in pure culture.</a:t>
            </a:r>
          </a:p>
        </p:txBody>
      </p:sp>
      <p:sp>
        <p:nvSpPr>
          <p:cNvPr id="10245" name="Text Box 5"/>
          <p:cNvSpPr txBox="1">
            <a:spLocks noChangeArrowheads="1"/>
          </p:cNvSpPr>
          <p:nvPr/>
        </p:nvSpPr>
        <p:spPr bwMode="auto">
          <a:xfrm>
            <a:off x="381000" y="3779838"/>
            <a:ext cx="8560357" cy="954107"/>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startAt="3"/>
            </a:pPr>
            <a:r>
              <a:rPr lang="en-US" sz="2800" dirty="0">
                <a:solidFill>
                  <a:schemeClr val="bg1">
                    <a:lumMod val="75000"/>
                  </a:schemeClr>
                </a:solidFill>
              </a:rPr>
              <a:t>The organism must, when inoculated into a</a:t>
            </a:r>
          </a:p>
          <a:p>
            <a:pPr marL="457200" indent="-457200">
              <a:spcBef>
                <a:spcPct val="0"/>
              </a:spcBef>
              <a:buFontTx/>
              <a:buNone/>
            </a:pPr>
            <a:r>
              <a:rPr lang="en-US" sz="2800" dirty="0">
                <a:solidFill>
                  <a:schemeClr val="bg1">
                    <a:lumMod val="75000"/>
                  </a:schemeClr>
                </a:solidFill>
              </a:rPr>
              <a:t>      susceptible animal, </a:t>
            </a:r>
            <a:r>
              <a:rPr lang="en-US" sz="2800" i="1" u="sng" dirty="0">
                <a:solidFill>
                  <a:schemeClr val="bg1">
                    <a:lumMod val="75000"/>
                  </a:schemeClr>
                </a:solidFill>
              </a:rPr>
              <a:t>cause the specific disease</a:t>
            </a:r>
            <a:r>
              <a:rPr lang="en-US" sz="2800" dirty="0">
                <a:solidFill>
                  <a:schemeClr val="bg1">
                    <a:lumMod val="75000"/>
                  </a:schemeClr>
                </a:solidFill>
              </a:rPr>
              <a:t>.</a:t>
            </a:r>
          </a:p>
        </p:txBody>
      </p:sp>
      <p:sp>
        <p:nvSpPr>
          <p:cNvPr id="10246" name="Text Box 6"/>
          <p:cNvSpPr txBox="1">
            <a:spLocks noChangeArrowheads="1"/>
          </p:cNvSpPr>
          <p:nvPr/>
        </p:nvSpPr>
        <p:spPr bwMode="auto">
          <a:xfrm>
            <a:off x="381000" y="4846638"/>
            <a:ext cx="8382423" cy="954107"/>
          </a:xfrm>
          <a:prstGeom prst="rect">
            <a:avLst/>
          </a:prstGeom>
          <a:noFill/>
          <a:ln w="9525">
            <a:noFill/>
            <a:miter lim="800000"/>
            <a:headEnd/>
            <a:tailEnd/>
          </a:ln>
        </p:spPr>
        <p:txBody>
          <a:bodyPr wrap="none">
            <a:spAutoFit/>
          </a:bodyPr>
          <a:lstStyle/>
          <a:p>
            <a:pPr marL="457200" indent="-457200">
              <a:spcBef>
                <a:spcPct val="0"/>
              </a:spcBef>
              <a:buClr>
                <a:srgbClr val="990033"/>
              </a:buClr>
              <a:buFontTx/>
              <a:buAutoNum type="arabicPeriod" startAt="4"/>
            </a:pPr>
            <a:r>
              <a:rPr lang="en-US" sz="2800" dirty="0">
                <a:solidFill>
                  <a:schemeClr val="bg1">
                    <a:lumMod val="75000"/>
                  </a:schemeClr>
                </a:solidFill>
              </a:rPr>
              <a:t>The organism must then be </a:t>
            </a:r>
            <a:r>
              <a:rPr lang="en-US" sz="2800" i="1" u="sng" dirty="0">
                <a:solidFill>
                  <a:schemeClr val="bg1">
                    <a:lumMod val="75000"/>
                  </a:schemeClr>
                </a:solidFill>
              </a:rPr>
              <a:t>recovered from the</a:t>
            </a:r>
          </a:p>
          <a:p>
            <a:pPr marL="457200" indent="-457200">
              <a:spcBef>
                <a:spcPct val="0"/>
              </a:spcBef>
              <a:buFontTx/>
              <a:buNone/>
            </a:pPr>
            <a:r>
              <a:rPr lang="en-US" sz="2800" b="1" dirty="0">
                <a:solidFill>
                  <a:schemeClr val="bg1">
                    <a:lumMod val="75000"/>
                  </a:schemeClr>
                </a:solidFill>
              </a:rPr>
              <a:t>      </a:t>
            </a:r>
            <a:r>
              <a:rPr lang="en-US" sz="2800" i="1" u="sng" dirty="0">
                <a:solidFill>
                  <a:schemeClr val="bg1">
                    <a:lumMod val="75000"/>
                  </a:schemeClr>
                </a:solidFill>
              </a:rPr>
              <a:t>diseased animal</a:t>
            </a:r>
            <a:r>
              <a:rPr lang="en-US" sz="2800" dirty="0">
                <a:solidFill>
                  <a:schemeClr val="bg1">
                    <a:lumMod val="75000"/>
                  </a:schemeClr>
                </a:solidFill>
              </a:rPr>
              <a:t> and identified.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15" fill="hold"/>
                                        <p:tgtEl>
                                          <p:spTgt spid="3"/>
                                        </p:tgtEl>
                                      </p:cBhvr>
                                    </p:cmd>
                                  </p:childTnLst>
                                </p:cTn>
                              </p:par>
                              <p:par>
                                <p:cTn id="7" presetID="3" presetClass="emph" presetSubtype="2" fill="hold" grpId="0" nodeType="withEffect">
                                  <p:stCondLst>
                                    <p:cond delay="28000"/>
                                  </p:stCondLst>
                                  <p:childTnLst>
                                    <p:animClr clrSpc="rgb" dir="cw">
                                      <p:cBhvr override="childStyle">
                                        <p:cTn id="8" dur="3000" fill="hold"/>
                                        <p:tgtEl>
                                          <p:spTgt spid="10243"/>
                                        </p:tgtEl>
                                        <p:attrNameLst>
                                          <p:attrName>style.color</p:attrName>
                                        </p:attrNameLst>
                                      </p:cBhvr>
                                      <p:to>
                                        <a:srgbClr val="154987"/>
                                      </p:to>
                                    </p:animClr>
                                  </p:childTnLst>
                                </p:cTn>
                              </p:par>
                              <p:par>
                                <p:cTn id="9" presetID="3" presetClass="emph" presetSubtype="2" fill="hold" grpId="0" nodeType="withEffect">
                                  <p:stCondLst>
                                    <p:cond delay="31000"/>
                                  </p:stCondLst>
                                  <p:childTnLst>
                                    <p:animClr clrSpc="rgb" dir="cw">
                                      <p:cBhvr override="childStyle">
                                        <p:cTn id="10" dur="3000" fill="hold"/>
                                        <p:tgtEl>
                                          <p:spTgt spid="10244"/>
                                        </p:tgtEl>
                                        <p:attrNameLst>
                                          <p:attrName>style.color</p:attrName>
                                        </p:attrNameLst>
                                      </p:cBhvr>
                                      <p:to>
                                        <a:srgbClr val="154987"/>
                                      </p:to>
                                    </p:animClr>
                                  </p:childTnLst>
                                </p:cTn>
                              </p:par>
                              <p:par>
                                <p:cTn id="11" presetID="3" presetClass="emph" presetSubtype="2" fill="hold" grpId="0" nodeType="withEffect">
                                  <p:stCondLst>
                                    <p:cond delay="34000"/>
                                  </p:stCondLst>
                                  <p:childTnLst>
                                    <p:animClr clrSpc="rgb" dir="cw">
                                      <p:cBhvr override="childStyle">
                                        <p:cTn id="12" dur="3000" fill="hold"/>
                                        <p:tgtEl>
                                          <p:spTgt spid="10245"/>
                                        </p:tgtEl>
                                        <p:attrNameLst>
                                          <p:attrName>style.color</p:attrName>
                                        </p:attrNameLst>
                                      </p:cBhvr>
                                      <p:to>
                                        <a:srgbClr val="154987"/>
                                      </p:to>
                                    </p:animClr>
                                  </p:childTnLst>
                                </p:cTn>
                              </p:par>
                              <p:par>
                                <p:cTn id="13" presetID="3" presetClass="emph" presetSubtype="2" fill="hold" grpId="0" nodeType="withEffect">
                                  <p:stCondLst>
                                    <p:cond delay="37000"/>
                                  </p:stCondLst>
                                  <p:childTnLst>
                                    <p:animClr clrSpc="rgb" dir="cw">
                                      <p:cBhvr override="childStyle">
                                        <p:cTn id="14" dur="3000" fill="hold"/>
                                        <p:tgtEl>
                                          <p:spTgt spid="10246"/>
                                        </p:tgtEl>
                                        <p:attrNameLst>
                                          <p:attrName>style.color</p:attrName>
                                        </p:attrNameLst>
                                      </p:cBhvr>
                                      <p:to>
                                        <a:srgbClr val="154987"/>
                                      </p:to>
                                    </p:animClr>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StopAudio" delay="0">
                      <p:tgtEl>
                        <p:sldTgt/>
                      </p:tgtEl>
                    </p:cond>
                  </p:endCondLst>
                </p:cTn>
                <p:tgtEl>
                  <p:spTgt spid="3"/>
                </p:tgtEl>
              </p:cMediaNode>
            </p:audio>
          </p:childTnLst>
        </p:cTn>
      </p:par>
    </p:tnLst>
    <p:bldLst>
      <p:bldP spid="10243" grpId="0"/>
      <p:bldP spid="10244" grpId="0"/>
      <p:bldP spid="10245" grpId="0"/>
      <p:bldP spid="1024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39750" y="1268413"/>
            <a:ext cx="8604250" cy="579437"/>
          </a:xfrm>
          <a:prstGeom prst="rect">
            <a:avLst/>
          </a:prstGeom>
          <a:noFill/>
          <a:ln w="9525">
            <a:noFill/>
            <a:miter lim="800000"/>
            <a:headEnd/>
            <a:tailEnd/>
          </a:ln>
        </p:spPr>
        <p:txBody>
          <a:bodyPr>
            <a:spAutoFit/>
          </a:bodyPr>
          <a:lstStyle/>
          <a:p>
            <a:pPr>
              <a:spcBef>
                <a:spcPct val="0"/>
              </a:spcBef>
              <a:buClr>
                <a:srgbClr val="990033"/>
              </a:buClr>
              <a:buSzPct val="120000"/>
              <a:buFont typeface="Wingdings" pitchFamily="2" charset="2"/>
              <a:buChar char="§"/>
            </a:pPr>
            <a:r>
              <a:rPr lang="en-US" sz="3200" dirty="0">
                <a:solidFill>
                  <a:schemeClr val="accent2"/>
                </a:solidFill>
              </a:rPr>
              <a:t> </a:t>
            </a:r>
            <a:r>
              <a:rPr lang="en-US" sz="3200" dirty="0">
                <a:solidFill>
                  <a:schemeClr val="tx1"/>
                </a:solidFill>
              </a:rPr>
              <a:t>Originally developed with respect to Anthrax</a:t>
            </a:r>
            <a:endParaRPr lang="en-US" sz="3600" dirty="0">
              <a:solidFill>
                <a:schemeClr val="tx1"/>
              </a:solidFill>
              <a:latin typeface="Times New Roman" pitchFamily="18" charset="0"/>
            </a:endParaRPr>
          </a:p>
        </p:txBody>
      </p:sp>
      <p:grpSp>
        <p:nvGrpSpPr>
          <p:cNvPr id="11" name="Group 10"/>
          <p:cNvGrpSpPr/>
          <p:nvPr/>
        </p:nvGrpSpPr>
        <p:grpSpPr>
          <a:xfrm>
            <a:off x="530225" y="2133600"/>
            <a:ext cx="5734050" cy="1655763"/>
            <a:chOff x="530225" y="2133600"/>
            <a:chExt cx="5734050" cy="1655763"/>
          </a:xfrm>
        </p:grpSpPr>
        <p:sp>
          <p:nvSpPr>
            <p:cNvPr id="11267" name="Text Box 4"/>
            <p:cNvSpPr txBox="1">
              <a:spLocks noChangeArrowheads="1"/>
            </p:cNvSpPr>
            <p:nvPr/>
          </p:nvSpPr>
          <p:spPr bwMode="auto">
            <a:xfrm>
              <a:off x="530225" y="2133600"/>
              <a:ext cx="3854450" cy="641350"/>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600" dirty="0">
                  <a:solidFill>
                    <a:schemeClr val="accent2"/>
                  </a:solidFill>
                </a:rPr>
                <a:t> </a:t>
              </a:r>
              <a:r>
                <a:rPr lang="en-US" sz="3200" dirty="0">
                  <a:solidFill>
                    <a:schemeClr val="accent2"/>
                  </a:solidFill>
                </a:rPr>
                <a:t>Basic assumption:</a:t>
              </a:r>
            </a:p>
          </p:txBody>
        </p:sp>
        <p:sp>
          <p:nvSpPr>
            <p:cNvPr id="11268" name="Text Box 5"/>
            <p:cNvSpPr txBox="1">
              <a:spLocks noChangeArrowheads="1"/>
            </p:cNvSpPr>
            <p:nvPr/>
          </p:nvSpPr>
          <p:spPr bwMode="auto">
            <a:xfrm>
              <a:off x="909638" y="2781300"/>
              <a:ext cx="4208462" cy="519113"/>
            </a:xfrm>
            <a:prstGeom prst="rect">
              <a:avLst/>
            </a:prstGeom>
            <a:noFill/>
            <a:ln w="9525">
              <a:noFill/>
              <a:miter lim="800000"/>
              <a:headEnd/>
              <a:tailEnd/>
            </a:ln>
          </p:spPr>
          <p:txBody>
            <a:bodyPr wrap="none">
              <a:spAutoFit/>
            </a:bodyPr>
            <a:lstStyle/>
            <a:p>
              <a:pPr>
                <a:spcBef>
                  <a:spcPct val="0"/>
                </a:spcBef>
              </a:pPr>
              <a:r>
                <a:rPr lang="en-US" sz="2800" dirty="0">
                  <a:solidFill>
                    <a:schemeClr val="tx1"/>
                  </a:solidFill>
                </a:rPr>
                <a:t> Disease has </a:t>
              </a:r>
              <a:r>
                <a:rPr lang="en-US" sz="2800" b="1" u="sng" dirty="0">
                  <a:solidFill>
                    <a:srgbClr val="008080"/>
                  </a:solidFill>
                </a:rPr>
                <a:t>one</a:t>
              </a:r>
              <a:r>
                <a:rPr lang="en-US" sz="2800" b="1" dirty="0">
                  <a:solidFill>
                    <a:srgbClr val="008080"/>
                  </a:solidFill>
                </a:rPr>
                <a:t> cause</a:t>
              </a:r>
            </a:p>
          </p:txBody>
        </p:sp>
        <p:sp>
          <p:nvSpPr>
            <p:cNvPr id="11269" name="Text Box 6"/>
            <p:cNvSpPr txBox="1">
              <a:spLocks noChangeArrowheads="1"/>
            </p:cNvSpPr>
            <p:nvPr/>
          </p:nvSpPr>
          <p:spPr bwMode="auto">
            <a:xfrm>
              <a:off x="909638" y="3270250"/>
              <a:ext cx="5354637" cy="519113"/>
            </a:xfrm>
            <a:prstGeom prst="rect">
              <a:avLst/>
            </a:prstGeom>
            <a:noFill/>
            <a:ln w="9525">
              <a:noFill/>
              <a:miter lim="800000"/>
              <a:headEnd/>
              <a:tailEnd/>
            </a:ln>
          </p:spPr>
          <p:txBody>
            <a:bodyPr wrap="none">
              <a:spAutoFit/>
            </a:bodyPr>
            <a:lstStyle/>
            <a:p>
              <a:pPr>
                <a:spcBef>
                  <a:spcPct val="0"/>
                </a:spcBef>
              </a:pPr>
              <a:r>
                <a:rPr lang="en-US" sz="2800" dirty="0">
                  <a:solidFill>
                    <a:schemeClr val="tx1"/>
                  </a:solidFill>
                </a:rPr>
                <a:t> A cause results in </a:t>
              </a:r>
              <a:r>
                <a:rPr lang="en-US" sz="2800" b="1" u="sng" dirty="0">
                  <a:solidFill>
                    <a:srgbClr val="008080"/>
                  </a:solidFill>
                </a:rPr>
                <a:t>one</a:t>
              </a:r>
              <a:r>
                <a:rPr lang="en-US" sz="2800" b="1" dirty="0">
                  <a:solidFill>
                    <a:srgbClr val="008080"/>
                  </a:solidFill>
                </a:rPr>
                <a:t> disease</a:t>
              </a:r>
            </a:p>
          </p:txBody>
        </p:sp>
      </p:grpSp>
      <p:sp>
        <p:nvSpPr>
          <p:cNvPr id="1164295" name="Rectangle 7"/>
          <p:cNvSpPr>
            <a:spLocks noChangeArrowheads="1"/>
          </p:cNvSpPr>
          <p:nvPr/>
        </p:nvSpPr>
        <p:spPr bwMode="auto">
          <a:xfrm>
            <a:off x="685800" y="53975"/>
            <a:ext cx="77724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Koch’s Postulates - 1882</a:t>
            </a:r>
          </a:p>
        </p:txBody>
      </p:sp>
      <p:grpSp>
        <p:nvGrpSpPr>
          <p:cNvPr id="2" name="Group 13"/>
          <p:cNvGrpSpPr>
            <a:grpSpLocks/>
          </p:cNvGrpSpPr>
          <p:nvPr/>
        </p:nvGrpSpPr>
        <p:grpSpPr bwMode="auto">
          <a:xfrm>
            <a:off x="533400" y="4083050"/>
            <a:ext cx="8459788" cy="2659063"/>
            <a:chOff x="336" y="2572"/>
            <a:chExt cx="5329" cy="1675"/>
          </a:xfrm>
        </p:grpSpPr>
        <p:sp>
          <p:nvSpPr>
            <p:cNvPr id="11272" name="Text Box 3"/>
            <p:cNvSpPr txBox="1">
              <a:spLocks noChangeArrowheads="1"/>
            </p:cNvSpPr>
            <p:nvPr/>
          </p:nvSpPr>
          <p:spPr bwMode="auto">
            <a:xfrm>
              <a:off x="336" y="2572"/>
              <a:ext cx="3593" cy="365"/>
            </a:xfrm>
            <a:prstGeom prst="rect">
              <a:avLst/>
            </a:prstGeom>
            <a:noFill/>
            <a:ln w="9525">
              <a:noFill/>
              <a:miter lim="800000"/>
              <a:headEnd/>
              <a:tailEnd/>
            </a:ln>
          </p:spPr>
          <p:txBody>
            <a:bodyPr wrap="none">
              <a:spAutoFit/>
            </a:bodyPr>
            <a:lstStyle/>
            <a:p>
              <a:pPr>
                <a:spcBef>
                  <a:spcPct val="0"/>
                </a:spcBef>
                <a:buClr>
                  <a:srgbClr val="990033"/>
                </a:buClr>
                <a:buSzPct val="120000"/>
                <a:buFont typeface="Wingdings" pitchFamily="2" charset="2"/>
                <a:buChar char="§"/>
              </a:pPr>
              <a:r>
                <a:rPr lang="en-US" sz="3200">
                  <a:solidFill>
                    <a:srgbClr val="9900CC"/>
                  </a:solidFill>
                </a:rPr>
                <a:t> </a:t>
              </a:r>
              <a:r>
                <a:rPr lang="en-US" sz="3200">
                  <a:solidFill>
                    <a:schemeClr val="tx1"/>
                  </a:solidFill>
                </a:rPr>
                <a:t>1977 - Legionnaire’s disease</a:t>
              </a:r>
            </a:p>
          </p:txBody>
        </p:sp>
        <p:sp>
          <p:nvSpPr>
            <p:cNvPr id="11273" name="Text Box 9"/>
            <p:cNvSpPr txBox="1">
              <a:spLocks noChangeArrowheads="1"/>
            </p:cNvSpPr>
            <p:nvPr/>
          </p:nvSpPr>
          <p:spPr bwMode="auto">
            <a:xfrm>
              <a:off x="576" y="2925"/>
              <a:ext cx="5089" cy="1017"/>
            </a:xfrm>
            <a:prstGeom prst="rect">
              <a:avLst/>
            </a:prstGeom>
            <a:noFill/>
            <a:ln w="9525">
              <a:noFill/>
              <a:miter lim="800000"/>
              <a:headEnd/>
              <a:tailEnd/>
            </a:ln>
          </p:spPr>
          <p:txBody>
            <a:bodyPr wrap="none">
              <a:spAutoFit/>
            </a:bodyPr>
            <a:lstStyle/>
            <a:p>
              <a:pPr>
                <a:spcBef>
                  <a:spcPct val="0"/>
                </a:spcBef>
              </a:pPr>
              <a:r>
                <a:rPr lang="en-US" sz="2800">
                  <a:solidFill>
                    <a:schemeClr val="tx1"/>
                  </a:solidFill>
                </a:rPr>
                <a:t> Legionella pneumophilia, Gram-negative rods </a:t>
              </a:r>
            </a:p>
            <a:p>
              <a:pPr>
                <a:spcBef>
                  <a:spcPct val="0"/>
                </a:spcBef>
                <a:buFontTx/>
                <a:buNone/>
              </a:pPr>
              <a:r>
                <a:rPr lang="en-US">
                  <a:solidFill>
                    <a:schemeClr val="tx1"/>
                  </a:solidFill>
                </a:rPr>
                <a:t>	- large number of species</a:t>
              </a:r>
            </a:p>
            <a:p>
              <a:pPr>
                <a:spcBef>
                  <a:spcPct val="0"/>
                </a:spcBef>
                <a:buFontTx/>
                <a:buNone/>
              </a:pPr>
              <a:r>
                <a:rPr lang="en-US">
                  <a:solidFill>
                    <a:schemeClr val="tx1"/>
                  </a:solidFill>
                </a:rPr>
                <a:t>	- hard to identify from culture (stain poorly by Gram)</a:t>
              </a:r>
            </a:p>
            <a:p>
              <a:pPr>
                <a:spcBef>
                  <a:spcPct val="0"/>
                </a:spcBef>
                <a:buFontTx/>
                <a:buNone/>
              </a:pPr>
              <a:r>
                <a:rPr lang="en-US">
                  <a:solidFill>
                    <a:schemeClr val="tx1"/>
                  </a:solidFill>
                </a:rPr>
                <a:t>	- one of the causes of atypical (flu-like) pneumonia</a:t>
              </a:r>
            </a:p>
          </p:txBody>
        </p:sp>
        <p:sp>
          <p:nvSpPr>
            <p:cNvPr id="11274" name="Text Box 12"/>
            <p:cNvSpPr txBox="1">
              <a:spLocks noChangeArrowheads="1"/>
            </p:cNvSpPr>
            <p:nvPr/>
          </p:nvSpPr>
          <p:spPr bwMode="auto">
            <a:xfrm>
              <a:off x="573" y="3920"/>
              <a:ext cx="4399" cy="327"/>
            </a:xfrm>
            <a:prstGeom prst="rect">
              <a:avLst/>
            </a:prstGeom>
            <a:noFill/>
            <a:ln w="9525">
              <a:noFill/>
              <a:miter lim="800000"/>
              <a:headEnd/>
              <a:tailEnd/>
            </a:ln>
          </p:spPr>
          <p:txBody>
            <a:bodyPr wrap="none">
              <a:spAutoFit/>
            </a:bodyPr>
            <a:lstStyle/>
            <a:p>
              <a:pPr>
                <a:spcBef>
                  <a:spcPct val="0"/>
                </a:spcBef>
              </a:pPr>
              <a:r>
                <a:rPr lang="en-US" sz="2800">
                  <a:solidFill>
                    <a:schemeClr val="tx1"/>
                  </a:solidFill>
                </a:rPr>
                <a:t> Host predisposition (immunocompromise)</a:t>
              </a:r>
              <a:endParaRPr lang="en-US" sz="2800" b="1">
                <a:solidFill>
                  <a:srgbClr val="008080"/>
                </a:solidFill>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1266"/>
                                        </p:tgtEl>
                                        <p:attrNameLst>
                                          <p:attrName>style.visibility</p:attrName>
                                        </p:attrNameLst>
                                      </p:cBhvr>
                                      <p:to>
                                        <p:strVal val="visible"/>
                                      </p:to>
                                    </p:set>
                                    <p:animEffect transition="in" filter="fade">
                                      <p:cBhvr>
                                        <p:cTn id="9" dur="3000"/>
                                        <p:tgtEl>
                                          <p:spTgt spid="11266"/>
                                        </p:tgtEl>
                                      </p:cBhvr>
                                    </p:animEffect>
                                  </p:childTnLst>
                                </p:cTn>
                              </p:par>
                              <p:par>
                                <p:cTn id="10" presetID="10" presetClass="entr" presetSubtype="0" fill="hold" nodeType="withEffect">
                                  <p:stCondLst>
                                    <p:cond delay="10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11266"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13944</TotalTime>
  <Words>9536</Words>
  <Application>Microsoft Office PowerPoint</Application>
  <PresentationFormat>On-screen Show (4:3)</PresentationFormat>
  <Paragraphs>1007</Paragraphs>
  <Slides>72</Slides>
  <Notes>72</Notes>
  <HiddenSlides>0</HiddenSlides>
  <MMClips>71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7" baseType="lpstr">
      <vt:lpstr>Arial</vt:lpstr>
      <vt:lpstr>Times New Roman</vt:lpstr>
      <vt:lpstr>Wingdings</vt:lpstr>
      <vt:lpstr>Custom Design</vt:lpstr>
      <vt:lpstr>Chart</vt:lpstr>
      <vt:lpstr>EPDM 509</vt:lpstr>
      <vt:lpstr>Objectives</vt:lpstr>
      <vt:lpstr>Cause and Effect</vt:lpstr>
      <vt:lpstr>Association or Cause</vt:lpstr>
      <vt:lpstr>Example </vt:lpstr>
      <vt:lpstr>Is Proof Possible?</vt:lpstr>
      <vt:lpstr>PowerPoint Presentation</vt:lpstr>
      <vt:lpstr>Koch’s Postulates - 1882</vt:lpstr>
      <vt:lpstr>PowerPoint Presentation</vt:lpstr>
      <vt:lpstr>Declining death rate from respiratory tuberculosis</vt:lpstr>
      <vt:lpstr>Necessary vs. sufficient cause of Tuberculosis</vt:lpstr>
      <vt:lpstr>PowerPoint Presentation</vt:lpstr>
      <vt:lpstr>From Association to Causation</vt:lpstr>
      <vt:lpstr>Causal Pathway</vt:lpstr>
      <vt:lpstr>Causal Pathway</vt:lpstr>
      <vt:lpstr>Causal Pathway</vt:lpstr>
      <vt:lpstr>Conceptual schematization of three sufficient causes for a disease</vt:lpstr>
      <vt:lpstr>PowerPoint Presentation</vt:lpstr>
      <vt:lpstr>Conceptual schematization of three sufficient causes for lung cancer</vt:lpstr>
      <vt:lpstr>Factors in Causation</vt:lpstr>
      <vt:lpstr>Cause</vt:lpstr>
      <vt:lpstr>Types of Causal Relationships</vt:lpstr>
      <vt:lpstr>1. Necessary and Sufficient</vt:lpstr>
      <vt:lpstr>2. Necessary, but not Sufficient</vt:lpstr>
      <vt:lpstr>3. Sufficient, but not Necessary</vt:lpstr>
      <vt:lpstr>4. Neither Sufficient nor Necessary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RR of developing cancer of the esophagus in relation to smoking and drinking habits.</vt:lpstr>
      <vt:lpstr>PowerPoint Presentation</vt:lpstr>
      <vt:lpstr>Independence</vt:lpstr>
      <vt:lpstr>Additive Model</vt:lpstr>
      <vt:lpstr>Additive Model</vt:lpstr>
      <vt:lpstr>Additive Model</vt:lpstr>
      <vt:lpstr>Additive Model</vt:lpstr>
      <vt:lpstr>Additive Model</vt:lpstr>
      <vt:lpstr>Additive Model</vt:lpstr>
      <vt:lpstr>Example  (Independence)</vt:lpstr>
      <vt:lpstr>PowerPoint Presentation</vt:lpstr>
      <vt:lpstr>Negative Interaction (Antagonism)</vt:lpstr>
      <vt:lpstr>Negative Interaction</vt:lpstr>
      <vt:lpstr>Positive Interaction  (Synergism)</vt:lpstr>
      <vt:lpstr>Positive Interaction</vt:lpstr>
      <vt:lpstr>Multiplicative Model of Independence</vt:lpstr>
      <vt:lpstr>Multiplicative Model of Independence</vt:lpstr>
      <vt:lpstr>Example:   Multiplicative model of Independence</vt:lpstr>
      <vt:lpstr>Example:   Multiplicative model of Independence</vt:lpstr>
      <vt:lpstr>Determining whether an association is causal</vt:lpstr>
      <vt:lpstr>Determining whether an association is causal</vt:lpstr>
      <vt:lpstr>Determining whether an association is causal</vt:lpstr>
      <vt:lpstr>Determining whether an association is causal</vt:lpstr>
      <vt:lpstr>Austin Bradford Hill (1897-1991)</vt:lpstr>
      <vt:lpstr>Hill’s Criteria for Causal Inference</vt:lpstr>
      <vt:lpstr>Meta-analysis of selected randomized trials of beta-blockers in the prevention of deaths following a myocardial infarction</vt:lpstr>
      <vt:lpstr>PowerPoint Presentation</vt:lpstr>
      <vt:lpstr>Dose-Response</vt:lpstr>
      <vt:lpstr>Relationship between asbestos exposure (particle-years) and relative risk of lung cancer</vt:lpstr>
      <vt:lpstr>PowerPoint Presentation</vt:lpstr>
      <vt:lpstr>The London smog epidemic, December 1952</vt:lpstr>
      <vt:lpstr>PowerPoint Presentation</vt:lpstr>
      <vt:lpstr>PowerPoint Presentation</vt:lpstr>
      <vt:lpstr>PowerPoint Presentation</vt:lpstr>
      <vt:lpstr>Helicobacter Pylori and Duodenal Ulcer</vt:lpstr>
      <vt:lpstr>PowerPoint Presentation</vt:lpstr>
      <vt:lpstr>PowerPoint Presentation</vt:lpstr>
      <vt:lpstr>PowerPoint Presentation</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653</cp:revision>
  <cp:lastPrinted>2014-11-28T21:40:31Z</cp:lastPrinted>
  <dcterms:created xsi:type="dcterms:W3CDTF">1999-01-07T03:11:36Z</dcterms:created>
  <dcterms:modified xsi:type="dcterms:W3CDTF">2014-12-01T02:40:39Z</dcterms:modified>
</cp:coreProperties>
</file>