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71"/>
  </p:notesMasterIdLst>
  <p:handoutMasterIdLst>
    <p:handoutMasterId r:id="rId72"/>
  </p:handoutMasterIdLst>
  <p:sldIdLst>
    <p:sldId id="256" r:id="rId2"/>
    <p:sldId id="366" r:id="rId3"/>
    <p:sldId id="711" r:id="rId4"/>
    <p:sldId id="567" r:id="rId5"/>
    <p:sldId id="681" r:id="rId6"/>
    <p:sldId id="629" r:id="rId7"/>
    <p:sldId id="716" r:id="rId8"/>
    <p:sldId id="717" r:id="rId9"/>
    <p:sldId id="719" r:id="rId10"/>
    <p:sldId id="718" r:id="rId11"/>
    <p:sldId id="632" r:id="rId12"/>
    <p:sldId id="635" r:id="rId13"/>
    <p:sldId id="683" r:id="rId14"/>
    <p:sldId id="720" r:id="rId15"/>
    <p:sldId id="721" r:id="rId16"/>
    <p:sldId id="706" r:id="rId17"/>
    <p:sldId id="708" r:id="rId18"/>
    <p:sldId id="707" r:id="rId19"/>
    <p:sldId id="636" r:id="rId20"/>
    <p:sldId id="640" r:id="rId21"/>
    <p:sldId id="722" r:id="rId22"/>
    <p:sldId id="723" r:id="rId23"/>
    <p:sldId id="641" r:id="rId24"/>
    <p:sldId id="709" r:id="rId25"/>
    <p:sldId id="687" r:id="rId26"/>
    <p:sldId id="678" r:id="rId27"/>
    <p:sldId id="710" r:id="rId28"/>
    <p:sldId id="688" r:id="rId29"/>
    <p:sldId id="644" r:id="rId30"/>
    <p:sldId id="645" r:id="rId31"/>
    <p:sldId id="646" r:id="rId32"/>
    <p:sldId id="647" r:id="rId33"/>
    <p:sldId id="712" r:id="rId34"/>
    <p:sldId id="649" r:id="rId35"/>
    <p:sldId id="650" r:id="rId36"/>
    <p:sldId id="651" r:id="rId37"/>
    <p:sldId id="689" r:id="rId38"/>
    <p:sldId id="653" r:id="rId39"/>
    <p:sldId id="690" r:id="rId40"/>
    <p:sldId id="654" r:id="rId41"/>
    <p:sldId id="655" r:id="rId42"/>
    <p:sldId id="656" r:id="rId43"/>
    <p:sldId id="691" r:id="rId44"/>
    <p:sldId id="714" r:id="rId45"/>
    <p:sldId id="692" r:id="rId46"/>
    <p:sldId id="693" r:id="rId47"/>
    <p:sldId id="695" r:id="rId48"/>
    <p:sldId id="662" r:id="rId49"/>
    <p:sldId id="696" r:id="rId50"/>
    <p:sldId id="697" r:id="rId51"/>
    <p:sldId id="698" r:id="rId52"/>
    <p:sldId id="699" r:id="rId53"/>
    <p:sldId id="667" r:id="rId54"/>
    <p:sldId id="700" r:id="rId55"/>
    <p:sldId id="701" r:id="rId56"/>
    <p:sldId id="702" r:id="rId57"/>
    <p:sldId id="713" r:id="rId58"/>
    <p:sldId id="668" r:id="rId59"/>
    <p:sldId id="669" r:id="rId60"/>
    <p:sldId id="704" r:id="rId61"/>
    <p:sldId id="705" r:id="rId62"/>
    <p:sldId id="671" r:id="rId63"/>
    <p:sldId id="672" r:id="rId64"/>
    <p:sldId id="673" r:id="rId65"/>
    <p:sldId id="674" r:id="rId66"/>
    <p:sldId id="675" r:id="rId67"/>
    <p:sldId id="676" r:id="rId68"/>
    <p:sldId id="715" r:id="rId69"/>
    <p:sldId id="475" r:id="rId70"/>
  </p:sldIdLst>
  <p:sldSz cx="9144000" cy="6858000" type="screen4x3"/>
  <p:notesSz cx="7026275" cy="9312275"/>
  <p:defaultTextStyle>
    <a:defPPr>
      <a:defRPr lang="en-US"/>
    </a:defPPr>
    <a:lvl1pPr algn="l" rtl="0" eaLnBrk="0" fontAlgn="base" hangingPunct="0">
      <a:spcBef>
        <a:spcPct val="20000"/>
      </a:spcBef>
      <a:spcAft>
        <a:spcPct val="0"/>
      </a:spcAft>
      <a:buChar char="•"/>
      <a:defRPr sz="2400" kern="1200">
        <a:solidFill>
          <a:srgbClr val="990033"/>
        </a:solidFill>
        <a:latin typeface="Arial" charset="0"/>
        <a:ea typeface="+mn-ea"/>
        <a:cs typeface="+mn-cs"/>
      </a:defRPr>
    </a:lvl1pPr>
    <a:lvl2pPr marL="457200" algn="l" rtl="0" eaLnBrk="0" fontAlgn="base" hangingPunct="0">
      <a:spcBef>
        <a:spcPct val="20000"/>
      </a:spcBef>
      <a:spcAft>
        <a:spcPct val="0"/>
      </a:spcAft>
      <a:buChar char="•"/>
      <a:defRPr sz="2400" kern="1200">
        <a:solidFill>
          <a:srgbClr val="990033"/>
        </a:solidFill>
        <a:latin typeface="Arial" charset="0"/>
        <a:ea typeface="+mn-ea"/>
        <a:cs typeface="+mn-cs"/>
      </a:defRPr>
    </a:lvl2pPr>
    <a:lvl3pPr marL="914400" algn="l" rtl="0" eaLnBrk="0" fontAlgn="base" hangingPunct="0">
      <a:spcBef>
        <a:spcPct val="20000"/>
      </a:spcBef>
      <a:spcAft>
        <a:spcPct val="0"/>
      </a:spcAft>
      <a:buChar char="•"/>
      <a:defRPr sz="2400" kern="1200">
        <a:solidFill>
          <a:srgbClr val="990033"/>
        </a:solidFill>
        <a:latin typeface="Arial" charset="0"/>
        <a:ea typeface="+mn-ea"/>
        <a:cs typeface="+mn-cs"/>
      </a:defRPr>
    </a:lvl3pPr>
    <a:lvl4pPr marL="1371600" algn="l" rtl="0" eaLnBrk="0" fontAlgn="base" hangingPunct="0">
      <a:spcBef>
        <a:spcPct val="20000"/>
      </a:spcBef>
      <a:spcAft>
        <a:spcPct val="0"/>
      </a:spcAft>
      <a:buChar char="•"/>
      <a:defRPr sz="2400" kern="1200">
        <a:solidFill>
          <a:srgbClr val="990033"/>
        </a:solidFill>
        <a:latin typeface="Arial" charset="0"/>
        <a:ea typeface="+mn-ea"/>
        <a:cs typeface="+mn-cs"/>
      </a:defRPr>
    </a:lvl4pPr>
    <a:lvl5pPr marL="1828800" algn="l" rtl="0" eaLnBrk="0" fontAlgn="base" hangingPunct="0">
      <a:spcBef>
        <a:spcPct val="20000"/>
      </a:spcBef>
      <a:spcAft>
        <a:spcPct val="0"/>
      </a:spcAft>
      <a:buChar char="•"/>
      <a:defRPr sz="2400" kern="1200">
        <a:solidFill>
          <a:srgbClr val="990033"/>
        </a:solidFill>
        <a:latin typeface="Arial" charset="0"/>
        <a:ea typeface="+mn-ea"/>
        <a:cs typeface="+mn-cs"/>
      </a:defRPr>
    </a:lvl5pPr>
    <a:lvl6pPr marL="2286000" algn="l" defTabSz="914400" rtl="0" eaLnBrk="1" latinLnBrk="0" hangingPunct="1">
      <a:defRPr sz="2400" kern="1200">
        <a:solidFill>
          <a:srgbClr val="990033"/>
        </a:solidFill>
        <a:latin typeface="Arial" charset="0"/>
        <a:ea typeface="+mn-ea"/>
        <a:cs typeface="+mn-cs"/>
      </a:defRPr>
    </a:lvl6pPr>
    <a:lvl7pPr marL="2743200" algn="l" defTabSz="914400" rtl="0" eaLnBrk="1" latinLnBrk="0" hangingPunct="1">
      <a:defRPr sz="2400" kern="1200">
        <a:solidFill>
          <a:srgbClr val="990033"/>
        </a:solidFill>
        <a:latin typeface="Arial" charset="0"/>
        <a:ea typeface="+mn-ea"/>
        <a:cs typeface="+mn-cs"/>
      </a:defRPr>
    </a:lvl7pPr>
    <a:lvl8pPr marL="3200400" algn="l" defTabSz="914400" rtl="0" eaLnBrk="1" latinLnBrk="0" hangingPunct="1">
      <a:defRPr sz="2400" kern="1200">
        <a:solidFill>
          <a:srgbClr val="990033"/>
        </a:solidFill>
        <a:latin typeface="Arial" charset="0"/>
        <a:ea typeface="+mn-ea"/>
        <a:cs typeface="+mn-cs"/>
      </a:defRPr>
    </a:lvl8pPr>
    <a:lvl9pPr marL="3657600" algn="l" defTabSz="914400" rtl="0" eaLnBrk="1" latinLnBrk="0" hangingPunct="1">
      <a:defRPr sz="2400" kern="1200">
        <a:solidFill>
          <a:srgbClr val="990033"/>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CC0066"/>
    <a:srgbClr val="FF3399"/>
    <a:srgbClr val="154987"/>
    <a:srgbClr val="FFCC00"/>
    <a:srgbClr val="990033"/>
    <a:srgbClr val="FFFFCC"/>
    <a:srgbClr val="FFFF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5" autoAdjust="0"/>
    <p:restoredTop sz="59680" autoAdjust="0"/>
  </p:normalViewPr>
  <p:slideViewPr>
    <p:cSldViewPr>
      <p:cViewPr varScale="1">
        <p:scale>
          <a:sx n="69" d="100"/>
          <a:sy n="69" d="100"/>
        </p:scale>
        <p:origin x="274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95"/>
    </p:cViewPr>
  </p:sorterViewPr>
  <p:notesViewPr>
    <p:cSldViewPr>
      <p:cViewPr varScale="1">
        <p:scale>
          <a:sx n="87" d="100"/>
          <a:sy n="87" d="100"/>
        </p:scale>
        <p:origin x="3798" y="90"/>
      </p:cViewPr>
      <p:guideLst>
        <p:guide orient="horz" pos="2933"/>
        <p:guide pos="221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140291" name="Rectangle 3"/>
          <p:cNvSpPr>
            <a:spLocks noGrp="1" noChangeArrowheads="1"/>
          </p:cNvSpPr>
          <p:nvPr>
            <p:ph type="dt" sz="quarter"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endParaRPr lang="en-US"/>
          </a:p>
        </p:txBody>
      </p:sp>
      <p:sp>
        <p:nvSpPr>
          <p:cNvPr id="140292" name="Rectangle 4"/>
          <p:cNvSpPr>
            <a:spLocks noGrp="1" noChangeArrowheads="1"/>
          </p:cNvSpPr>
          <p:nvPr>
            <p:ph type="ftr" sz="quarter" idx="2"/>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140293" name="Rectangle 5"/>
          <p:cNvSpPr>
            <a:spLocks noGrp="1" noChangeArrowheads="1"/>
          </p:cNvSpPr>
          <p:nvPr>
            <p:ph type="sldNum" sz="quarter" idx="3"/>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fld id="{DA948008-511D-4C58-BC0C-0170F3F7571D}" type="slidenum">
              <a:rPr lang="en-US"/>
              <a:pPr>
                <a:defRPr/>
              </a:pPr>
              <a:t>‹#›</a:t>
            </a:fld>
            <a:endParaRPr lang="en-US"/>
          </a:p>
        </p:txBody>
      </p:sp>
    </p:spTree>
    <p:extLst>
      <p:ext uri="{BB962C8B-B14F-4D97-AF65-F5344CB8AC3E}">
        <p14:creationId xmlns:p14="http://schemas.microsoft.com/office/powerpoint/2010/main" val="78045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85863" y="698500"/>
            <a:ext cx="4656137" cy="3492500"/>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703263" y="4422775"/>
            <a:ext cx="5619750" cy="41910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fld id="{3BE37ED6-329F-4187-977F-B2323878BE23}" type="slidenum">
              <a:rPr lang="en-US"/>
              <a:pPr>
                <a:defRPr/>
              </a:pPr>
              <a:t>‹#›</a:t>
            </a:fld>
            <a:endParaRPr lang="en-US"/>
          </a:p>
        </p:txBody>
      </p:sp>
    </p:spTree>
    <p:extLst>
      <p:ext uri="{BB962C8B-B14F-4D97-AF65-F5344CB8AC3E}">
        <p14:creationId xmlns:p14="http://schemas.microsoft.com/office/powerpoint/2010/main" val="546594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341FA6E-B6A0-4F07-AA7D-F6FAD824ABA3}" type="slidenum">
              <a:rPr lang="en-US" smtClean="0"/>
              <a:pPr/>
              <a:t>1</a:t>
            </a:fld>
            <a:endParaRPr lang="en-US" smtClean="0"/>
          </a:p>
        </p:txBody>
      </p:sp>
      <p:sp>
        <p:nvSpPr>
          <p:cNvPr id="70659"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eaLnBrk="1" hangingPunct="1"/>
            <a:r>
              <a:rPr lang="en-US" b="0" u="none" dirty="0" smtClean="0"/>
              <a:t>Welcome to EPDM 509, Module</a:t>
            </a:r>
            <a:r>
              <a:rPr lang="en-US" b="0" u="none" baseline="0" dirty="0" smtClean="0"/>
              <a:t> 9, Lecture 9-Variability, Bias &amp; Confounding.</a:t>
            </a:r>
          </a:p>
          <a:p>
            <a:pPr eaLnBrk="1" hangingPunct="1"/>
            <a:r>
              <a:rPr lang="en-US" b="1" u="sng" dirty="0" smtClean="0"/>
              <a:t>Variability</a:t>
            </a:r>
            <a:r>
              <a:rPr lang="en-US" dirty="0" smtClean="0"/>
              <a:t> </a:t>
            </a:r>
            <a:r>
              <a:rPr lang="en-US" dirty="0"/>
              <a:t>refers to inconsistencies in test results due to variability </a:t>
            </a:r>
            <a:r>
              <a:rPr lang="en-US" dirty="0" smtClean="0"/>
              <a:t>in the following 3 factors:</a:t>
            </a:r>
            <a:endParaRPr lang="en-US" dirty="0"/>
          </a:p>
          <a:p>
            <a:pPr marL="228600" indent="-228600" eaLnBrk="1" hangingPunct="1">
              <a:buFont typeface="+mj-lt"/>
              <a:buAutoNum type="arabicPeriod"/>
            </a:pPr>
            <a:r>
              <a:rPr lang="en-US" b="1" i="1" dirty="0"/>
              <a:t>Method</a:t>
            </a:r>
            <a:r>
              <a:rPr lang="en-US" dirty="0"/>
              <a:t> – the screening test itself produces inconsistent results</a:t>
            </a:r>
          </a:p>
          <a:p>
            <a:pPr marL="228600" indent="-228600" eaLnBrk="1" hangingPunct="1">
              <a:buFont typeface="+mj-lt"/>
              <a:buAutoNum type="arabicPeriod"/>
            </a:pPr>
            <a:r>
              <a:rPr lang="en-US" b="1" i="1" dirty="0"/>
              <a:t>Subject</a:t>
            </a:r>
            <a:r>
              <a:rPr lang="en-US" dirty="0"/>
              <a:t> – physiological changes taking place in people being screened</a:t>
            </a:r>
          </a:p>
          <a:p>
            <a:pPr marL="228600" indent="-228600" eaLnBrk="1" hangingPunct="1">
              <a:buFont typeface="+mj-lt"/>
              <a:buAutoNum type="arabicPeriod"/>
            </a:pPr>
            <a:r>
              <a:rPr lang="en-US" b="1" i="1" dirty="0"/>
              <a:t>Observer</a:t>
            </a:r>
            <a:r>
              <a:rPr lang="en-US" dirty="0"/>
              <a:t> – </a:t>
            </a:r>
            <a:r>
              <a:rPr lang="en-US" dirty="0" err="1"/>
              <a:t>Intraobserver</a:t>
            </a:r>
            <a:r>
              <a:rPr lang="en-US" dirty="0"/>
              <a:t> </a:t>
            </a:r>
            <a:r>
              <a:rPr lang="en-US" dirty="0" smtClean="0"/>
              <a:t>(i.e. within </a:t>
            </a:r>
            <a:r>
              <a:rPr lang="en-US" dirty="0"/>
              <a:t>observer) vs. </a:t>
            </a:r>
            <a:r>
              <a:rPr lang="en-US" dirty="0" err="1"/>
              <a:t>Interobserver</a:t>
            </a:r>
            <a:r>
              <a:rPr lang="en-US" dirty="0"/>
              <a:t> </a:t>
            </a:r>
            <a:r>
              <a:rPr lang="en-US" dirty="0" smtClean="0"/>
              <a:t>(i.e. between </a:t>
            </a:r>
            <a:r>
              <a:rPr lang="en-US" dirty="0"/>
              <a:t>observers) variability </a:t>
            </a:r>
          </a:p>
          <a:p>
            <a:pPr eaLnBrk="1" hangingPunct="1"/>
            <a:r>
              <a:rPr lang="en-US" b="1" u="sng" dirty="0"/>
              <a:t>Bias</a:t>
            </a:r>
            <a:r>
              <a:rPr lang="en-US" dirty="0"/>
              <a:t> refers to a systematic error in the design or conduct of a study, causing distortion of the results.</a:t>
            </a:r>
          </a:p>
          <a:p>
            <a:pPr eaLnBrk="1" hangingPunct="1"/>
            <a:r>
              <a:rPr lang="en-US" b="1" u="sng" dirty="0"/>
              <a:t>Confounder</a:t>
            </a:r>
            <a:r>
              <a:rPr lang="en-US" dirty="0"/>
              <a:t> refers to a factor that “mixes up” the effect of the exposure on the outcome. Confounding is not an error in the study. It is a true phenomenon that is identified in a study and must be understood.</a:t>
            </a:r>
          </a:p>
        </p:txBody>
      </p:sp>
    </p:spTree>
    <p:extLst>
      <p:ext uri="{BB962C8B-B14F-4D97-AF65-F5344CB8AC3E}">
        <p14:creationId xmlns:p14="http://schemas.microsoft.com/office/powerpoint/2010/main" val="200829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C37E3D3A-7EF9-42D6-AD77-86A0EF00EF77}" type="slidenum">
              <a:rPr lang="en-US" smtClean="0"/>
              <a:pPr/>
              <a:t>10</a:t>
            </a:fld>
            <a:endParaRPr lang="en-US" smtClean="0"/>
          </a:p>
        </p:txBody>
      </p:sp>
      <p:sp>
        <p:nvSpPr>
          <p:cNvPr id="75779"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r>
              <a:rPr lang="en-US" dirty="0"/>
              <a:t>Some authors also includes confounding as a systematic error (bias). We will not do that because we do not regard confounding to be an error in the study, but rather a true phenomenon that must be understood. We will therefore treat confounding as a separate entity.  </a:t>
            </a:r>
          </a:p>
          <a:p>
            <a:endParaRPr lang="en-US" dirty="0"/>
          </a:p>
        </p:txBody>
      </p:sp>
    </p:spTree>
    <p:extLst>
      <p:ext uri="{BB962C8B-B14F-4D97-AF65-F5344CB8AC3E}">
        <p14:creationId xmlns:p14="http://schemas.microsoft.com/office/powerpoint/2010/main" val="2269577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11</a:t>
            </a:fld>
            <a:endParaRPr lang="en-US"/>
          </a:p>
        </p:txBody>
      </p:sp>
      <p:sp>
        <p:nvSpPr>
          <p:cNvPr id="5" name="Notes Placeholder 4"/>
          <p:cNvSpPr>
            <a:spLocks noGrp="1"/>
          </p:cNvSpPr>
          <p:nvPr>
            <p:ph type="body" sz="quarter" idx="11"/>
          </p:nvPr>
        </p:nvSpPr>
        <p:spPr/>
        <p:txBody>
          <a:bodyPr/>
          <a:lstStyle/>
          <a:p>
            <a:r>
              <a:rPr lang="en-US" dirty="0"/>
              <a:t>While random error decrease with increasing sample size, that will not happen in the case of a systematic error where the test results may be </a:t>
            </a:r>
            <a:r>
              <a:rPr lang="en-US" b="1" u="sng" dirty="0"/>
              <a:t>reliable</a:t>
            </a:r>
            <a:r>
              <a:rPr lang="en-US" dirty="0"/>
              <a:t> </a:t>
            </a:r>
            <a:r>
              <a:rPr lang="en-US" dirty="0" smtClean="0"/>
              <a:t>(i.e. clustered</a:t>
            </a:r>
            <a:r>
              <a:rPr lang="en-US" dirty="0"/>
              <a:t>), but they may not be </a:t>
            </a:r>
            <a:r>
              <a:rPr lang="en-US" b="1" u="sng" dirty="0"/>
              <a:t>valid </a:t>
            </a:r>
            <a:r>
              <a:rPr lang="en-US" dirty="0" smtClean="0"/>
              <a:t>(i.e. at target). </a:t>
            </a:r>
            <a:r>
              <a:rPr lang="en-US" dirty="0"/>
              <a:t>The results will also have low </a:t>
            </a:r>
            <a:r>
              <a:rPr lang="en-US" b="1" u="sng" dirty="0"/>
              <a:t>accuracy</a:t>
            </a:r>
            <a:r>
              <a:rPr lang="en-US" dirty="0"/>
              <a:t> </a:t>
            </a:r>
            <a:r>
              <a:rPr lang="en-US" dirty="0" smtClean="0"/>
              <a:t>(i.e. low </a:t>
            </a:r>
            <a:r>
              <a:rPr lang="en-US" dirty="0"/>
              <a:t>ability to correctly classify as diseased and not diseased</a:t>
            </a:r>
            <a:r>
              <a:rPr lang="en-US" dirty="0" smtClean="0"/>
              <a:t>), and the</a:t>
            </a:r>
            <a:r>
              <a:rPr lang="en-US" baseline="0" dirty="0" smtClean="0"/>
              <a:t> results may also have poor </a:t>
            </a:r>
            <a:r>
              <a:rPr lang="en-US" b="1" u="sng" baseline="0" dirty="0" smtClean="0"/>
              <a:t>validity</a:t>
            </a:r>
            <a:r>
              <a:rPr lang="en-US" b="1" u="sng" dirty="0" smtClean="0"/>
              <a:t>.</a:t>
            </a:r>
            <a:r>
              <a:rPr lang="en-US" dirty="0" smtClean="0"/>
              <a:t> </a:t>
            </a:r>
            <a:endParaRPr lang="en-US" dirty="0"/>
          </a:p>
          <a:p>
            <a:r>
              <a:rPr lang="en-US" dirty="0"/>
              <a:t>The validity is divided into </a:t>
            </a:r>
            <a:r>
              <a:rPr lang="en-US" b="1" i="1" dirty="0"/>
              <a:t>Internal Validity</a:t>
            </a:r>
            <a:r>
              <a:rPr lang="en-US" dirty="0"/>
              <a:t> and </a:t>
            </a:r>
            <a:r>
              <a:rPr lang="en-US" b="1" i="1" dirty="0"/>
              <a:t>External Validity</a:t>
            </a:r>
            <a:r>
              <a:rPr lang="en-US" dirty="0"/>
              <a:t>. You need to know the distinction between them – how they are defined. </a:t>
            </a:r>
          </a:p>
        </p:txBody>
      </p:sp>
    </p:spTree>
    <p:extLst>
      <p:ext uri="{BB962C8B-B14F-4D97-AF65-F5344CB8AC3E}">
        <p14:creationId xmlns:p14="http://schemas.microsoft.com/office/powerpoint/2010/main" val="414629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12</a:t>
            </a:fld>
            <a:endParaRPr lang="en-US"/>
          </a:p>
        </p:txBody>
      </p:sp>
      <p:sp>
        <p:nvSpPr>
          <p:cNvPr id="5" name="Notes Placeholder 4"/>
          <p:cNvSpPr>
            <a:spLocks noGrp="1"/>
          </p:cNvSpPr>
          <p:nvPr>
            <p:ph type="body" sz="quarter" idx="11"/>
          </p:nvPr>
        </p:nvSpPr>
        <p:spPr/>
        <p:txBody>
          <a:bodyPr/>
          <a:lstStyle/>
          <a:p>
            <a:r>
              <a:rPr lang="en-US" dirty="0"/>
              <a:t>When the selection of study subjects have a systematic error, the study participants may not represent the population they are drawn from, and that they are supposed to represent. A convenience sample made up of volunteers is prone to selection bias, where the comparison groups are systematically different from one another. This makes it almost impossible to get such work published.</a:t>
            </a:r>
          </a:p>
          <a:p>
            <a:endParaRPr lang="en-US" dirty="0"/>
          </a:p>
        </p:txBody>
      </p:sp>
    </p:spTree>
    <p:extLst>
      <p:ext uri="{BB962C8B-B14F-4D97-AF65-F5344CB8AC3E}">
        <p14:creationId xmlns:p14="http://schemas.microsoft.com/office/powerpoint/2010/main" val="2360392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13</a:t>
            </a:fld>
            <a:endParaRPr lang="en-US"/>
          </a:p>
        </p:txBody>
      </p:sp>
      <p:sp>
        <p:nvSpPr>
          <p:cNvPr id="5" name="Notes Placeholder 4"/>
          <p:cNvSpPr>
            <a:spLocks noGrp="1"/>
          </p:cNvSpPr>
          <p:nvPr>
            <p:ph type="body" sz="quarter" idx="11"/>
          </p:nvPr>
        </p:nvSpPr>
        <p:spPr/>
        <p:txBody>
          <a:bodyPr/>
          <a:lstStyle/>
          <a:p>
            <a:r>
              <a:rPr lang="en-US" dirty="0"/>
              <a:t>Selection bias is caused by errors in the </a:t>
            </a:r>
            <a:r>
              <a:rPr lang="en-US" b="1" u="sng" dirty="0"/>
              <a:t>procedures</a:t>
            </a:r>
            <a:r>
              <a:rPr lang="en-US" dirty="0"/>
              <a:t> to select participants, or in </a:t>
            </a:r>
            <a:r>
              <a:rPr lang="en-US" b="1" u="sng" dirty="0"/>
              <a:t>factors</a:t>
            </a:r>
            <a:r>
              <a:rPr lang="en-US" dirty="0"/>
              <a:t> that influence participation. If participants need email to participate in a study, they already </a:t>
            </a:r>
            <a:r>
              <a:rPr lang="en-US" dirty="0" smtClean="0"/>
              <a:t>are </a:t>
            </a:r>
            <a:r>
              <a:rPr lang="en-US" dirty="0"/>
              <a:t>a selected group since email is a necessary factor that influence participation. The result may be an </a:t>
            </a:r>
            <a:r>
              <a:rPr lang="en-US" b="1" u="sng" dirty="0"/>
              <a:t>apparent association </a:t>
            </a:r>
            <a:r>
              <a:rPr lang="en-US" dirty="0"/>
              <a:t>between exposure and outcome, even if they in reality are not associated. </a:t>
            </a:r>
          </a:p>
        </p:txBody>
      </p:sp>
    </p:spTree>
    <p:extLst>
      <p:ext uri="{BB962C8B-B14F-4D97-AF65-F5344CB8AC3E}">
        <p14:creationId xmlns:p14="http://schemas.microsoft.com/office/powerpoint/2010/main" val="210771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14</a:t>
            </a:fld>
            <a:endParaRPr lang="en-US" dirty="0"/>
          </a:p>
        </p:txBody>
      </p:sp>
      <p:sp>
        <p:nvSpPr>
          <p:cNvPr id="5" name="Notes Placeholder 4"/>
          <p:cNvSpPr>
            <a:spLocks noGrp="1"/>
          </p:cNvSpPr>
          <p:nvPr>
            <p:ph type="body" sz="quarter" idx="11"/>
          </p:nvPr>
        </p:nvSpPr>
        <p:spPr/>
        <p:txBody>
          <a:bodyPr/>
          <a:lstStyle/>
          <a:p>
            <a:r>
              <a:rPr lang="en-US" dirty="0" smtClean="0"/>
              <a:t>We will briefly look into some common </a:t>
            </a:r>
            <a:r>
              <a:rPr lang="en-US" dirty="0"/>
              <a:t>types of selection bias:</a:t>
            </a:r>
          </a:p>
          <a:p>
            <a:pPr marL="171450" indent="-171450">
              <a:buFont typeface="Arial" pitchFamily="34" charset="0"/>
              <a:buChar char="•"/>
            </a:pPr>
            <a:r>
              <a:rPr lang="en-US" b="1" u="sng" dirty="0"/>
              <a:t>Volunteer bias</a:t>
            </a:r>
            <a:r>
              <a:rPr lang="en-US" dirty="0"/>
              <a:t> </a:t>
            </a:r>
            <a:r>
              <a:rPr lang="en-US" dirty="0" smtClean="0"/>
              <a:t>results from selective referral or self-selection of study subjects causing those who were screened</a:t>
            </a:r>
            <a:r>
              <a:rPr lang="en-US" baseline="0" dirty="0" smtClean="0"/>
              <a:t> to not have the same characteristics as those who were not screened.</a:t>
            </a:r>
            <a:r>
              <a:rPr lang="en-US" dirty="0" smtClean="0"/>
              <a:t> This is </a:t>
            </a:r>
            <a:r>
              <a:rPr lang="en-US" dirty="0"/>
              <a:t>due to the fact that subjects who volunteer to take part in epidemiologic studies tend to be systematically different from subjects who do not. They </a:t>
            </a:r>
            <a:r>
              <a:rPr lang="en-US" dirty="0" smtClean="0"/>
              <a:t>may, for instance, </a:t>
            </a:r>
            <a:r>
              <a:rPr lang="en-US" dirty="0"/>
              <a:t>be better </a:t>
            </a:r>
            <a:r>
              <a:rPr lang="en-US" dirty="0" smtClean="0"/>
              <a:t>educated and </a:t>
            </a:r>
            <a:r>
              <a:rPr lang="en-US" dirty="0"/>
              <a:t>more health </a:t>
            </a:r>
            <a:r>
              <a:rPr lang="en-US" dirty="0" smtClean="0"/>
              <a:t>conscious than </a:t>
            </a:r>
            <a:r>
              <a:rPr lang="en-US" dirty="0"/>
              <a:t>non-volunteers.</a:t>
            </a:r>
          </a:p>
          <a:p>
            <a:pPr marL="171450" indent="-171450">
              <a:buFont typeface="Arial" pitchFamily="34" charset="0"/>
              <a:buChar char="•"/>
            </a:pPr>
            <a:r>
              <a:rPr lang="en-US" dirty="0"/>
              <a:t>Volunteer bias is regarded a type of </a:t>
            </a:r>
            <a:r>
              <a:rPr lang="en-US" b="1" u="sng" dirty="0"/>
              <a:t>non-response bias</a:t>
            </a:r>
            <a:r>
              <a:rPr lang="en-US" dirty="0"/>
              <a:t>, and occur when subjects who responds to questionnaires are systematically different from those who do not respond.</a:t>
            </a:r>
          </a:p>
          <a:p>
            <a:pPr marL="171450" indent="-171450">
              <a:buFont typeface="Arial" pitchFamily="34" charset="0"/>
              <a:buChar char="•"/>
            </a:pPr>
            <a:r>
              <a:rPr lang="en-US" b="1" u="sng" dirty="0"/>
              <a:t>Healthy worker effect</a:t>
            </a:r>
            <a:r>
              <a:rPr lang="en-US" dirty="0"/>
              <a:t> is caused by workers as a group tending to be healthier than the general population. All people who belongs to organized groups (e.g. military, religious organizations) tend to differ systematically from the general population and tend to be healthier</a:t>
            </a:r>
            <a:r>
              <a:rPr lang="en-US" dirty="0" smtClean="0"/>
              <a:t>.</a:t>
            </a:r>
            <a:endParaRPr lang="en-US" dirty="0"/>
          </a:p>
        </p:txBody>
      </p:sp>
    </p:spTree>
    <p:extLst>
      <p:ext uri="{BB962C8B-B14F-4D97-AF65-F5344CB8AC3E}">
        <p14:creationId xmlns:p14="http://schemas.microsoft.com/office/powerpoint/2010/main" val="3128238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15</a:t>
            </a:fld>
            <a:endParaRPr lang="en-US" dirty="0"/>
          </a:p>
        </p:txBody>
      </p:sp>
      <p:sp>
        <p:nvSpPr>
          <p:cNvPr id="5" name="Notes Placeholder 4"/>
          <p:cNvSpPr>
            <a:spLocks noGrp="1"/>
          </p:cNvSpPr>
          <p:nvPr>
            <p:ph type="body" sz="quarter" idx="11"/>
          </p:nvPr>
        </p:nvSpPr>
        <p:spPr/>
        <p:txBody>
          <a:bodyPr/>
          <a:lstStyle/>
          <a:p>
            <a:pPr marL="171450" indent="-171450">
              <a:buFont typeface="Arial" pitchFamily="34" charset="0"/>
              <a:buChar char="•"/>
            </a:pPr>
            <a:r>
              <a:rPr lang="en-US" dirty="0" smtClean="0"/>
              <a:t>Subjects </a:t>
            </a:r>
            <a:r>
              <a:rPr lang="en-US" dirty="0"/>
              <a:t>who </a:t>
            </a:r>
            <a:r>
              <a:rPr lang="en-US" b="1" u="sng" dirty="0"/>
              <a:t>refuses</a:t>
            </a:r>
            <a:r>
              <a:rPr lang="en-US" dirty="0"/>
              <a:t> to participate is known to be systematically different from participants in a study.</a:t>
            </a:r>
          </a:p>
          <a:p>
            <a:pPr marL="171450" indent="-171450">
              <a:buFont typeface="Arial" pitchFamily="34" charset="0"/>
              <a:buChar char="•"/>
            </a:pPr>
            <a:r>
              <a:rPr lang="en-US" b="1" u="sng" dirty="0"/>
              <a:t>Loss to follow-up</a:t>
            </a:r>
            <a:r>
              <a:rPr lang="en-US" dirty="0"/>
              <a:t> may introduce a selection bias if the final sample is systematically different from the original study population. To minimize this bias, losses should be no more than 20%. </a:t>
            </a:r>
          </a:p>
          <a:p>
            <a:pPr marL="171450" indent="-171450">
              <a:buFont typeface="Arial" pitchFamily="34" charset="0"/>
              <a:buChar char="•"/>
            </a:pPr>
            <a:r>
              <a:rPr lang="en-US" b="1" u="sng" dirty="0" err="1"/>
              <a:t>Berkson’s</a:t>
            </a:r>
            <a:r>
              <a:rPr lang="en-US" b="1" u="sng" dirty="0"/>
              <a:t> bias</a:t>
            </a:r>
            <a:r>
              <a:rPr lang="en-US" dirty="0"/>
              <a:t> was first described by Dr. Joseph </a:t>
            </a:r>
            <a:r>
              <a:rPr lang="en-US" dirty="0" err="1"/>
              <a:t>Berkson</a:t>
            </a:r>
            <a:r>
              <a:rPr lang="en-US" dirty="0"/>
              <a:t> in 1946, and may occur in hospital-based case-control studies. Patients with two medical disorders are more likely to be hospitalized than those with only one.</a:t>
            </a:r>
          </a:p>
        </p:txBody>
      </p:sp>
    </p:spTree>
    <p:extLst>
      <p:ext uri="{BB962C8B-B14F-4D97-AF65-F5344CB8AC3E}">
        <p14:creationId xmlns:p14="http://schemas.microsoft.com/office/powerpoint/2010/main" val="3323847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16</a:t>
            </a:fld>
            <a:endParaRPr lang="en-US"/>
          </a:p>
        </p:txBody>
      </p:sp>
      <p:sp>
        <p:nvSpPr>
          <p:cNvPr id="6" name="Notes Placeholder 2"/>
          <p:cNvSpPr>
            <a:spLocks noGrp="1"/>
          </p:cNvSpPr>
          <p:nvPr>
            <p:ph type="body" idx="3"/>
          </p:nvPr>
        </p:nvSpPr>
        <p:spPr>
          <a:xfrm>
            <a:off x="703263" y="4422775"/>
            <a:ext cx="5619750" cy="4191000"/>
          </a:xfrm>
        </p:spPr>
        <p:txBody>
          <a:bodyPr/>
          <a:lstStyle/>
          <a:p>
            <a:r>
              <a:rPr lang="en-US" dirty="0" err="1" smtClean="0"/>
              <a:t>Berksonian</a:t>
            </a:r>
            <a:r>
              <a:rPr lang="en-US" dirty="0" smtClean="0"/>
              <a:t> bias, also called admission bias, is a type of selection bias, and may occur in hospital-based case-control studies in subjects who:</a:t>
            </a:r>
          </a:p>
          <a:p>
            <a:pPr marL="228600" indent="-228600">
              <a:buFont typeface="+mj-lt"/>
              <a:buAutoNum type="arabicPeriod"/>
            </a:pPr>
            <a:r>
              <a:rPr lang="en-US" dirty="0" smtClean="0"/>
              <a:t>Have two medical disorders which makes them more prone to be hospitalized than subjects with only one medical disorder. </a:t>
            </a:r>
          </a:p>
          <a:p>
            <a:pPr marL="228600" indent="-228600">
              <a:buFont typeface="+mj-lt"/>
              <a:buAutoNum type="arabicPeriod"/>
            </a:pPr>
            <a:r>
              <a:rPr lang="en-US" dirty="0" smtClean="0"/>
              <a:t>Have a combination of exposure and outcome that increases the risk of hospitalization.</a:t>
            </a:r>
          </a:p>
          <a:p>
            <a:r>
              <a:rPr lang="en-US" dirty="0" smtClean="0"/>
              <a:t>This may result in findings of an association between two diseases, or between an exposure and a disease that may not exist in the subjects source population.  </a:t>
            </a:r>
          </a:p>
          <a:p>
            <a:r>
              <a:rPr lang="en-US" dirty="0" smtClean="0"/>
              <a:t>. </a:t>
            </a:r>
            <a:endParaRPr lang="en-US" dirty="0"/>
          </a:p>
        </p:txBody>
      </p:sp>
    </p:spTree>
    <p:extLst>
      <p:ext uri="{BB962C8B-B14F-4D97-AF65-F5344CB8AC3E}">
        <p14:creationId xmlns:p14="http://schemas.microsoft.com/office/powerpoint/2010/main" val="4278573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731838"/>
            <a:ext cx="4656137" cy="3492500"/>
          </a:xfrm>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17</a:t>
            </a:fld>
            <a:endParaRPr lang="en-US"/>
          </a:p>
        </p:txBody>
      </p:sp>
      <p:sp>
        <p:nvSpPr>
          <p:cNvPr id="5" name="Notes Placeholder 4"/>
          <p:cNvSpPr>
            <a:spLocks noGrp="1"/>
          </p:cNvSpPr>
          <p:nvPr>
            <p:ph type="body" sz="quarter" idx="11"/>
          </p:nvPr>
        </p:nvSpPr>
        <p:spPr/>
        <p:txBody>
          <a:bodyPr/>
          <a:lstStyle/>
          <a:p>
            <a:r>
              <a:rPr lang="en-US" b="0" u="none" dirty="0" smtClean="0"/>
              <a:t>Let us look at </a:t>
            </a:r>
            <a:r>
              <a:rPr lang="en-US" b="1" u="sng" dirty="0" err="1" smtClean="0"/>
              <a:t>Berksonian</a:t>
            </a:r>
            <a:r>
              <a:rPr lang="en-US" b="1" u="sng" dirty="0" smtClean="0"/>
              <a:t> bias </a:t>
            </a:r>
            <a:r>
              <a:rPr lang="en-US" b="0" u="none" dirty="0" smtClean="0"/>
              <a:t>in either </a:t>
            </a:r>
            <a:r>
              <a:rPr lang="en-US" b="1" u="sng" dirty="0" smtClean="0"/>
              <a:t>Exposed vs. non-exposed </a:t>
            </a:r>
            <a:r>
              <a:rPr lang="en-US" b="0" u="none" dirty="0" smtClean="0"/>
              <a:t>subjects or when there are </a:t>
            </a:r>
            <a:r>
              <a:rPr lang="en-US" b="1" u="sng" dirty="0" smtClean="0"/>
              <a:t>two diseases:</a:t>
            </a:r>
            <a:r>
              <a:rPr lang="en-US" dirty="0" smtClean="0"/>
              <a:t> </a:t>
            </a:r>
          </a:p>
          <a:p>
            <a:r>
              <a:rPr lang="en-US" dirty="0" smtClean="0"/>
              <a:t>First the </a:t>
            </a:r>
            <a:r>
              <a:rPr lang="en-US" b="1" i="1" dirty="0" smtClean="0"/>
              <a:t>exposure status</a:t>
            </a:r>
            <a:r>
              <a:rPr lang="en-US" dirty="0" smtClean="0"/>
              <a:t>: If </a:t>
            </a:r>
            <a:r>
              <a:rPr lang="en-US" dirty="0"/>
              <a:t>the </a:t>
            </a:r>
            <a:r>
              <a:rPr lang="en-US" dirty="0" smtClean="0"/>
              <a:t>exposure </a:t>
            </a:r>
            <a:r>
              <a:rPr lang="en-US" dirty="0"/>
              <a:t>under study is smoking </a:t>
            </a:r>
            <a:r>
              <a:rPr lang="en-US" dirty="0" smtClean="0"/>
              <a:t>and the outcome is lung cancer, </a:t>
            </a:r>
            <a:r>
              <a:rPr lang="en-US" dirty="0"/>
              <a:t>smoking may increase the probability of hospitalization of </a:t>
            </a:r>
            <a:r>
              <a:rPr lang="en-US" dirty="0" smtClean="0"/>
              <a:t>lung cancer</a:t>
            </a:r>
            <a:r>
              <a:rPr lang="en-US" baseline="0" dirty="0" smtClean="0"/>
              <a:t> </a:t>
            </a:r>
            <a:r>
              <a:rPr lang="en-US" dirty="0" smtClean="0"/>
              <a:t>cases </a:t>
            </a:r>
            <a:r>
              <a:rPr lang="en-US" dirty="0"/>
              <a:t>because MDs are aware of the increased risk of lung cancer in smokers.</a:t>
            </a:r>
          </a:p>
          <a:p>
            <a:r>
              <a:rPr lang="en-US" b="0" u="none" dirty="0" smtClean="0"/>
              <a:t>Secondly the </a:t>
            </a:r>
            <a:r>
              <a:rPr lang="en-US" b="1" i="1" u="none" dirty="0" smtClean="0"/>
              <a:t>disease status:</a:t>
            </a:r>
            <a:r>
              <a:rPr lang="en-US" i="1" u="none" dirty="0" smtClean="0"/>
              <a:t> </a:t>
            </a:r>
            <a:r>
              <a:rPr lang="en-US" dirty="0" smtClean="0"/>
              <a:t>In </a:t>
            </a:r>
            <a:r>
              <a:rPr lang="en-US" dirty="0"/>
              <a:t>our example of smoking and lung cancer, suppose, that many of the cases also have chronic obstructive lung disease (COPD). </a:t>
            </a:r>
            <a:r>
              <a:rPr lang="en-US" dirty="0" err="1"/>
              <a:t>Berksonian</a:t>
            </a:r>
            <a:r>
              <a:rPr lang="en-US" dirty="0"/>
              <a:t> bias may occur because COPD by itself may increase the likelihood of smokers being hospitalized. To avoid this bias, the controls also have to be selected from the same population of subjects with COPD.</a:t>
            </a:r>
          </a:p>
          <a:p>
            <a:r>
              <a:rPr lang="en-US" dirty="0" smtClean="0"/>
              <a:t>If </a:t>
            </a:r>
            <a:r>
              <a:rPr lang="en-US" dirty="0"/>
              <a:t>the </a:t>
            </a:r>
            <a:r>
              <a:rPr lang="en-US" dirty="0" smtClean="0"/>
              <a:t>exposure under </a:t>
            </a:r>
            <a:r>
              <a:rPr lang="en-US" dirty="0"/>
              <a:t>study is HIV </a:t>
            </a:r>
            <a:r>
              <a:rPr lang="en-US" dirty="0" smtClean="0"/>
              <a:t>the outcome is TB, </a:t>
            </a:r>
            <a:r>
              <a:rPr lang="en-US" dirty="0"/>
              <a:t>HIV may increase the probability of cases </a:t>
            </a:r>
            <a:r>
              <a:rPr lang="en-US" dirty="0" smtClean="0"/>
              <a:t>with TB being </a:t>
            </a:r>
            <a:r>
              <a:rPr lang="en-US" dirty="0"/>
              <a:t>hospitalized because of the awareness of HIV causing TB. </a:t>
            </a:r>
          </a:p>
          <a:p>
            <a:r>
              <a:rPr lang="en-US" dirty="0"/>
              <a:t>In these examples, the hospital cases may have a systematically higher exposure rate </a:t>
            </a:r>
            <a:r>
              <a:rPr lang="en-US" dirty="0" smtClean="0"/>
              <a:t>(to smoking and HIV)) than </a:t>
            </a:r>
            <a:r>
              <a:rPr lang="en-US" dirty="0"/>
              <a:t>the hospital controls, with distorted </a:t>
            </a:r>
            <a:r>
              <a:rPr lang="en-US" dirty="0" smtClean="0"/>
              <a:t>OR as a result.</a:t>
            </a:r>
            <a:endParaRPr lang="en-US" dirty="0"/>
          </a:p>
        </p:txBody>
      </p:sp>
    </p:spTree>
    <p:extLst>
      <p:ext uri="{BB962C8B-B14F-4D97-AF65-F5344CB8AC3E}">
        <p14:creationId xmlns:p14="http://schemas.microsoft.com/office/powerpoint/2010/main" val="2613972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18</a:t>
            </a:fld>
            <a:endParaRPr lang="en-US"/>
          </a:p>
        </p:txBody>
      </p:sp>
      <p:sp>
        <p:nvSpPr>
          <p:cNvPr id="3" name="Notes Placeholder 2"/>
          <p:cNvSpPr>
            <a:spLocks noGrp="1"/>
          </p:cNvSpPr>
          <p:nvPr>
            <p:ph type="body" idx="1"/>
          </p:nvPr>
        </p:nvSpPr>
        <p:spPr/>
        <p:txBody>
          <a:bodyPr/>
          <a:lstStyle/>
          <a:p>
            <a:r>
              <a:rPr lang="en-US" dirty="0" smtClean="0"/>
              <a:t>Another example of </a:t>
            </a:r>
            <a:r>
              <a:rPr lang="en-US" dirty="0" err="1" smtClean="0"/>
              <a:t>Berksonian</a:t>
            </a:r>
            <a:r>
              <a:rPr lang="en-US" dirty="0" smtClean="0"/>
              <a:t> Bias. If a case-control study find an association between smoking and osteoporosis, this may be caused by</a:t>
            </a:r>
            <a:r>
              <a:rPr lang="en-US" baseline="0" dirty="0" smtClean="0"/>
              <a:t> subjects with osteoporosis being more prone to hospitalization compared to non-smoking cases and controls because they also had chronic respiratory disease. The result would be an artificial increase in smoking among cases and an artificial association between smoking and osteoporosis.</a:t>
            </a:r>
            <a:endParaRPr lang="en-US" dirty="0"/>
          </a:p>
        </p:txBody>
      </p:sp>
    </p:spTree>
    <p:extLst>
      <p:ext uri="{BB962C8B-B14F-4D97-AF65-F5344CB8AC3E}">
        <p14:creationId xmlns:p14="http://schemas.microsoft.com/office/powerpoint/2010/main" val="3428869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19</a:t>
            </a:fld>
            <a:endParaRPr lang="en-US"/>
          </a:p>
        </p:txBody>
      </p:sp>
      <p:sp>
        <p:nvSpPr>
          <p:cNvPr id="5" name="Notes Placeholder 4"/>
          <p:cNvSpPr>
            <a:spLocks noGrp="1"/>
          </p:cNvSpPr>
          <p:nvPr>
            <p:ph type="body" sz="quarter" idx="11"/>
          </p:nvPr>
        </p:nvSpPr>
        <p:spPr/>
        <p:txBody>
          <a:bodyPr/>
          <a:lstStyle/>
          <a:p>
            <a:r>
              <a:rPr lang="en-US" dirty="0"/>
              <a:t>In this example the Low SES control </a:t>
            </a:r>
            <a:r>
              <a:rPr lang="en-US" dirty="0" smtClean="0"/>
              <a:t>group II </a:t>
            </a:r>
            <a:r>
              <a:rPr lang="en-US" dirty="0"/>
              <a:t>may have a low rate of polio (3.5% vs. 5.7% in control group I) because earlier exposure to polio may have helped group II develop herd immunity.    </a:t>
            </a:r>
          </a:p>
          <a:p>
            <a:endParaRPr lang="en-US" dirty="0"/>
          </a:p>
        </p:txBody>
      </p:sp>
    </p:spTree>
    <p:extLst>
      <p:ext uri="{BB962C8B-B14F-4D97-AF65-F5344CB8AC3E}">
        <p14:creationId xmlns:p14="http://schemas.microsoft.com/office/powerpoint/2010/main" val="3096024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82B0B507-F154-4FF0-A0BA-2DCDA7BD7EC3}" type="slidenum">
              <a:rPr lang="en-US" smtClean="0"/>
              <a:pPr/>
              <a:t>2</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dirty="0" smtClean="0"/>
              <a:t>The objectives of this lecture is to make the student able to describe and give examples</a:t>
            </a:r>
            <a:r>
              <a:rPr lang="en-US" baseline="0" dirty="0" smtClean="0"/>
              <a:t> of selection bias and information and measurement bias, and confounding. And also to list methods to avoids or minimize bias. </a:t>
            </a:r>
            <a:endParaRPr lang="en-US" dirty="0" smtClean="0"/>
          </a:p>
        </p:txBody>
      </p:sp>
    </p:spTree>
    <p:extLst>
      <p:ext uri="{BB962C8B-B14F-4D97-AF65-F5344CB8AC3E}">
        <p14:creationId xmlns:p14="http://schemas.microsoft.com/office/powerpoint/2010/main" val="3991327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20</a:t>
            </a:fld>
            <a:endParaRPr lang="en-US"/>
          </a:p>
        </p:txBody>
      </p:sp>
      <p:sp>
        <p:nvSpPr>
          <p:cNvPr id="5" name="Notes Placeholder 4"/>
          <p:cNvSpPr>
            <a:spLocks noGrp="1"/>
          </p:cNvSpPr>
          <p:nvPr>
            <p:ph type="body" sz="quarter" idx="11"/>
          </p:nvPr>
        </p:nvSpPr>
        <p:spPr/>
        <p:txBody>
          <a:bodyPr/>
          <a:lstStyle/>
          <a:p>
            <a:r>
              <a:rPr lang="en-US" dirty="0" smtClean="0"/>
              <a:t>Information Bias may be caused by misclassification </a:t>
            </a:r>
            <a:r>
              <a:rPr lang="en-US" dirty="0"/>
              <a:t>of exposure </a:t>
            </a:r>
            <a:r>
              <a:rPr lang="en-US" dirty="0" smtClean="0"/>
              <a:t>(i.e. risk </a:t>
            </a:r>
            <a:r>
              <a:rPr lang="en-US" dirty="0"/>
              <a:t>factor) or outcome </a:t>
            </a:r>
            <a:r>
              <a:rPr lang="en-US" dirty="0" smtClean="0"/>
              <a:t>(e.g.</a:t>
            </a:r>
            <a:r>
              <a:rPr lang="en-US" baseline="0" dirty="0" smtClean="0"/>
              <a:t> a specific </a:t>
            </a:r>
            <a:r>
              <a:rPr lang="en-US" dirty="0" smtClean="0"/>
              <a:t>disease), and </a:t>
            </a:r>
            <a:r>
              <a:rPr lang="en-US" dirty="0"/>
              <a:t>may occur when measurement of exposure or outcome are </a:t>
            </a:r>
            <a:r>
              <a:rPr lang="en-US" dirty="0" smtClean="0"/>
              <a:t>different between the groups being compared. </a:t>
            </a:r>
            <a:r>
              <a:rPr lang="en-US" dirty="0"/>
              <a:t>This usually is caused by errors in the procedures to measure exposure or to diagnose disease. </a:t>
            </a:r>
          </a:p>
          <a:p>
            <a:endParaRPr lang="en-US" dirty="0"/>
          </a:p>
        </p:txBody>
      </p:sp>
    </p:spTree>
    <p:extLst>
      <p:ext uri="{BB962C8B-B14F-4D97-AF65-F5344CB8AC3E}">
        <p14:creationId xmlns:p14="http://schemas.microsoft.com/office/powerpoint/2010/main" val="451291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21</a:t>
            </a:fld>
            <a:endParaRPr lang="en-US"/>
          </a:p>
        </p:txBody>
      </p:sp>
      <p:sp>
        <p:nvSpPr>
          <p:cNvPr id="5" name="Notes Placeholder 4"/>
          <p:cNvSpPr>
            <a:spLocks noGrp="1"/>
          </p:cNvSpPr>
          <p:nvPr>
            <p:ph type="body" sz="quarter" idx="11"/>
          </p:nvPr>
        </p:nvSpPr>
        <p:spPr/>
        <p:txBody>
          <a:bodyPr/>
          <a:lstStyle/>
          <a:p>
            <a:r>
              <a:rPr lang="en-US" dirty="0" smtClean="0"/>
              <a:t>Some examples </a:t>
            </a:r>
            <a:r>
              <a:rPr lang="en-US" dirty="0"/>
              <a:t>of information </a:t>
            </a:r>
            <a:r>
              <a:rPr lang="en-US" dirty="0" smtClean="0"/>
              <a:t>bias: </a:t>
            </a:r>
            <a:endParaRPr lang="en-US" dirty="0"/>
          </a:p>
          <a:p>
            <a:r>
              <a:rPr lang="en-US" b="1" u="sng" dirty="0"/>
              <a:t>Diagnostic bias</a:t>
            </a:r>
            <a:r>
              <a:rPr lang="en-US" dirty="0"/>
              <a:t>, </a:t>
            </a:r>
            <a:r>
              <a:rPr lang="en-US" dirty="0" smtClean="0"/>
              <a:t>also called </a:t>
            </a:r>
            <a:r>
              <a:rPr lang="en-US" dirty="0"/>
              <a:t>diagnostic suspicion bias, happens when knowledge of a subjects’ exposure status leads to systematic differences in diagnosing the </a:t>
            </a:r>
            <a:r>
              <a:rPr lang="en-US" dirty="0" smtClean="0"/>
              <a:t>disease. </a:t>
            </a:r>
            <a:r>
              <a:rPr lang="en-US" dirty="0"/>
              <a:t>If the exposure is smoking and the outcome is lung cancer, awareness of patients smoking habit may make the diagnosis of lung cancer more likely among the exposed vs. the unexposed</a:t>
            </a: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Recall bias </a:t>
            </a:r>
            <a:r>
              <a:rPr lang="en-US" dirty="0" smtClean="0"/>
              <a:t>will be dealt with later in this lecture.</a:t>
            </a:r>
            <a:endParaRPr lang="en-US" dirty="0"/>
          </a:p>
          <a:p>
            <a:r>
              <a:rPr lang="en-US" b="1" u="sng" dirty="0"/>
              <a:t>Report bias</a:t>
            </a:r>
            <a:r>
              <a:rPr lang="en-US" dirty="0"/>
              <a:t>, or “</a:t>
            </a:r>
            <a:r>
              <a:rPr lang="en-US" b="1" u="sng" dirty="0"/>
              <a:t>wish-bias</a:t>
            </a:r>
            <a:r>
              <a:rPr lang="en-US" dirty="0"/>
              <a:t>” is to wish I smoke only 10 cigarettes/day, and accordingly report that number. Some years back I knew a young lady who worked in the same institution as me. She was a little overweight, had a little son, and was single. One day she disappeared from job, and people started asking where she was. We soon learned she was at the maternity ward in the hospital, and had delivered a baby. Everyone was stunned, because no one knew she was pregnant. She had wished so hard she was not pregnant, that she did not believe herself that she was, and she was taken by surprise when the baby announced that it was time to get out</a:t>
            </a:r>
            <a:r>
              <a:rPr lang="en-US" dirty="0" smtClean="0"/>
              <a:t>….</a:t>
            </a:r>
            <a:endParaRPr lang="en-US" dirty="0"/>
          </a:p>
        </p:txBody>
      </p:sp>
    </p:spTree>
    <p:extLst>
      <p:ext uri="{BB962C8B-B14F-4D97-AF65-F5344CB8AC3E}">
        <p14:creationId xmlns:p14="http://schemas.microsoft.com/office/powerpoint/2010/main" val="309584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22</a:t>
            </a:fld>
            <a:endParaRPr lang="en-US"/>
          </a:p>
        </p:txBody>
      </p:sp>
      <p:sp>
        <p:nvSpPr>
          <p:cNvPr id="5" name="Notes Placeholder 4"/>
          <p:cNvSpPr>
            <a:spLocks noGrp="1"/>
          </p:cNvSpPr>
          <p:nvPr>
            <p:ph type="body" sz="quarter" idx="11"/>
          </p:nvPr>
        </p:nvSpPr>
        <p:spPr/>
        <p:txBody>
          <a:bodyPr/>
          <a:lstStyle/>
          <a:p>
            <a:r>
              <a:rPr lang="en-US" b="1" u="sng" dirty="0" smtClean="0"/>
              <a:t>Interview </a:t>
            </a:r>
            <a:r>
              <a:rPr lang="en-US" b="1" u="sng" dirty="0"/>
              <a:t>bias</a:t>
            </a:r>
            <a:r>
              <a:rPr lang="en-US" dirty="0"/>
              <a:t>, or “</a:t>
            </a:r>
            <a:r>
              <a:rPr lang="en-US" b="1" u="sng" dirty="0"/>
              <a:t>surrogate interviews</a:t>
            </a:r>
            <a:r>
              <a:rPr lang="en-US" dirty="0"/>
              <a:t>” is bias caused by interviewing a close relative because the subject himself for some reason could not be interviewed. Usually the relative wish to give a nice picture of the subject, thus causing the bias.</a:t>
            </a:r>
          </a:p>
          <a:p>
            <a:r>
              <a:rPr lang="en-US" b="1" u="sng" dirty="0"/>
              <a:t>Bias in outcome measurements</a:t>
            </a:r>
            <a:r>
              <a:rPr lang="en-US" dirty="0"/>
              <a:t> we have earlier discussed.</a:t>
            </a:r>
          </a:p>
          <a:p>
            <a:r>
              <a:rPr lang="en-US" dirty="0"/>
              <a:t>We will now address the two main types of </a:t>
            </a:r>
            <a:r>
              <a:rPr lang="en-US" dirty="0" smtClean="0"/>
              <a:t>misclassifications: Differential misclassification and</a:t>
            </a:r>
            <a:r>
              <a:rPr lang="en-US" baseline="0" dirty="0" smtClean="0"/>
              <a:t> Non-differential misclassification</a:t>
            </a:r>
            <a:r>
              <a:rPr lang="en-US" dirty="0" smtClean="0"/>
              <a:t>.</a:t>
            </a:r>
            <a:endParaRPr lang="en-US" dirty="0"/>
          </a:p>
        </p:txBody>
      </p:sp>
    </p:spTree>
    <p:extLst>
      <p:ext uri="{BB962C8B-B14F-4D97-AF65-F5344CB8AC3E}">
        <p14:creationId xmlns:p14="http://schemas.microsoft.com/office/powerpoint/2010/main" val="25218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23</a:t>
            </a:fld>
            <a:endParaRPr lang="en-US"/>
          </a:p>
        </p:txBody>
      </p:sp>
      <p:sp>
        <p:nvSpPr>
          <p:cNvPr id="5" name="Notes Placeholder 4"/>
          <p:cNvSpPr>
            <a:spLocks noGrp="1"/>
          </p:cNvSpPr>
          <p:nvPr>
            <p:ph type="body" sz="quarter" idx="11"/>
          </p:nvPr>
        </p:nvSpPr>
        <p:spPr/>
        <p:txBody>
          <a:bodyPr/>
          <a:lstStyle/>
          <a:p>
            <a:r>
              <a:rPr lang="en-US" b="1" u="sng" dirty="0"/>
              <a:t>Non-differential misclassification</a:t>
            </a:r>
            <a:r>
              <a:rPr lang="en-US" dirty="0"/>
              <a:t> is also called regression-dilution bias, and happens when we have the same misclassification in both </a:t>
            </a:r>
            <a:r>
              <a:rPr lang="en-US" dirty="0" smtClean="0"/>
              <a:t>study groups (e.g. cases </a:t>
            </a:r>
            <a:r>
              <a:rPr lang="en-US" dirty="0"/>
              <a:t>and controls). In the example presented in the slide there is a </a:t>
            </a:r>
            <a:r>
              <a:rPr lang="en-US" b="1" i="1" dirty="0"/>
              <a:t>10% misclassification</a:t>
            </a:r>
            <a:r>
              <a:rPr lang="en-US" dirty="0"/>
              <a:t> in all groups, with 10% decrease among those with </a:t>
            </a:r>
            <a:r>
              <a:rPr lang="en-US" b="1" i="1" dirty="0"/>
              <a:t>high fat intake</a:t>
            </a:r>
            <a:r>
              <a:rPr lang="en-US" dirty="0"/>
              <a:t>, and 10% increase among those with </a:t>
            </a:r>
            <a:r>
              <a:rPr lang="en-US" b="1" i="1" dirty="0"/>
              <a:t>low fat </a:t>
            </a:r>
            <a:r>
              <a:rPr lang="en-US" b="1" i="1" dirty="0" smtClean="0"/>
              <a:t>intake,</a:t>
            </a:r>
            <a:r>
              <a:rPr lang="en-US" b="0" i="0" dirty="0" smtClean="0"/>
              <a:t> among both cases and controls</a:t>
            </a:r>
            <a:r>
              <a:rPr lang="en-US" dirty="0" smtClean="0"/>
              <a:t>. </a:t>
            </a:r>
            <a:r>
              <a:rPr lang="en-US" dirty="0"/>
              <a:t>The red circles show the true values.   </a:t>
            </a:r>
          </a:p>
          <a:p>
            <a:endParaRPr lang="en-US" dirty="0"/>
          </a:p>
        </p:txBody>
      </p:sp>
    </p:spTree>
    <p:extLst>
      <p:ext uri="{BB962C8B-B14F-4D97-AF65-F5344CB8AC3E}">
        <p14:creationId xmlns:p14="http://schemas.microsoft.com/office/powerpoint/2010/main" val="105709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24</a:t>
            </a:fld>
            <a:endParaRPr lang="en-US"/>
          </a:p>
        </p:txBody>
      </p:sp>
      <p:sp>
        <p:nvSpPr>
          <p:cNvPr id="5" name="Notes Placeholder 4"/>
          <p:cNvSpPr>
            <a:spLocks noGrp="1"/>
          </p:cNvSpPr>
          <p:nvPr>
            <p:ph type="body" sz="quarter" idx="11"/>
          </p:nvPr>
        </p:nvSpPr>
        <p:spPr/>
        <p:txBody>
          <a:bodyPr/>
          <a:lstStyle/>
          <a:p>
            <a:r>
              <a:rPr lang="en-US" dirty="0"/>
              <a:t>We find an OR for CHD of 3.5 for high fat intake compared to low fat intake. However, the true values gives an OR of 4.0, meaning that in non-differential misclassification OR is underestimated (“diluted”), and the OR is biased toward the null hypothesis (there is no difference).</a:t>
            </a:r>
          </a:p>
        </p:txBody>
      </p:sp>
    </p:spTree>
    <p:extLst>
      <p:ext uri="{BB962C8B-B14F-4D97-AF65-F5344CB8AC3E}">
        <p14:creationId xmlns:p14="http://schemas.microsoft.com/office/powerpoint/2010/main" val="764588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25</a:t>
            </a:fld>
            <a:endParaRPr lang="en-US"/>
          </a:p>
        </p:txBody>
      </p:sp>
      <p:sp>
        <p:nvSpPr>
          <p:cNvPr id="5" name="Notes Placeholder 4"/>
          <p:cNvSpPr>
            <a:spLocks noGrp="1"/>
          </p:cNvSpPr>
          <p:nvPr>
            <p:ph type="body" sz="quarter" idx="11"/>
          </p:nvPr>
        </p:nvSpPr>
        <p:spPr/>
        <p:txBody>
          <a:bodyPr/>
          <a:lstStyle/>
          <a:p>
            <a:r>
              <a:rPr lang="en-US" dirty="0"/>
              <a:t>In non-differential misclassification the OR/RR will always be underestimated </a:t>
            </a:r>
            <a:r>
              <a:rPr lang="en-US" dirty="0" smtClean="0"/>
              <a:t>(i.e. the </a:t>
            </a:r>
            <a:r>
              <a:rPr lang="en-US" dirty="0"/>
              <a:t>true value will be higher</a:t>
            </a:r>
            <a:r>
              <a:rPr lang="en-US" dirty="0" smtClean="0"/>
              <a:t>), and the outcome will be </a:t>
            </a:r>
            <a:r>
              <a:rPr lang="en-US" u="sng" dirty="0" smtClean="0"/>
              <a:t>biased toward </a:t>
            </a:r>
            <a:r>
              <a:rPr lang="en-US" u="sng" dirty="0"/>
              <a:t>the nu</a:t>
            </a:r>
            <a:r>
              <a:rPr lang="en-US" dirty="0"/>
              <a:t>ll hypothesis. If no significant effect can be found, always ask if it can be due to non-differential misclassification. </a:t>
            </a:r>
          </a:p>
          <a:p>
            <a:endParaRPr lang="en-US" dirty="0"/>
          </a:p>
        </p:txBody>
      </p:sp>
    </p:spTree>
    <p:extLst>
      <p:ext uri="{BB962C8B-B14F-4D97-AF65-F5344CB8AC3E}">
        <p14:creationId xmlns:p14="http://schemas.microsoft.com/office/powerpoint/2010/main" val="2054091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26</a:t>
            </a:fld>
            <a:endParaRPr lang="en-US"/>
          </a:p>
        </p:txBody>
      </p:sp>
      <p:sp>
        <p:nvSpPr>
          <p:cNvPr id="5" name="Notes Placeholder 4"/>
          <p:cNvSpPr>
            <a:spLocks noGrp="1"/>
          </p:cNvSpPr>
          <p:nvPr>
            <p:ph type="body" sz="quarter" idx="11"/>
          </p:nvPr>
        </p:nvSpPr>
        <p:spPr/>
        <p:txBody>
          <a:bodyPr/>
          <a:lstStyle/>
          <a:p>
            <a:r>
              <a:rPr lang="en-US" dirty="0"/>
              <a:t>In differential misclassification we may have misclassification in only one </a:t>
            </a:r>
            <a:r>
              <a:rPr lang="en-US" dirty="0" smtClean="0"/>
              <a:t>study group (e.g. cases </a:t>
            </a:r>
            <a:r>
              <a:rPr lang="en-US" dirty="0"/>
              <a:t>or controls), or we may have different misclassification in different study </a:t>
            </a:r>
            <a:r>
              <a:rPr lang="en-US" dirty="0" smtClean="0"/>
              <a:t>groups. </a:t>
            </a:r>
            <a:r>
              <a:rPr lang="en-US" dirty="0"/>
              <a:t>In the example </a:t>
            </a:r>
            <a:r>
              <a:rPr lang="en-US" dirty="0" smtClean="0"/>
              <a:t>in this slide the true values are marked by red circles. We find among </a:t>
            </a:r>
            <a:r>
              <a:rPr lang="en-US" i="1" u="sng" dirty="0"/>
              <a:t>obese people</a:t>
            </a:r>
            <a:r>
              <a:rPr lang="en-US" dirty="0"/>
              <a:t> </a:t>
            </a:r>
            <a:r>
              <a:rPr lang="en-US" dirty="0" smtClean="0"/>
              <a:t>20</a:t>
            </a:r>
            <a:r>
              <a:rPr lang="en-US" dirty="0"/>
              <a:t>% lower high fat intake vs. the true </a:t>
            </a:r>
            <a:r>
              <a:rPr lang="en-US" dirty="0" smtClean="0"/>
              <a:t>value, but </a:t>
            </a:r>
            <a:r>
              <a:rPr lang="en-US" dirty="0"/>
              <a:t>among </a:t>
            </a:r>
            <a:r>
              <a:rPr lang="en-US" i="1" u="sng" dirty="0"/>
              <a:t>not obese people</a:t>
            </a:r>
            <a:r>
              <a:rPr lang="en-US" dirty="0"/>
              <a:t> we find no difference between measured </a:t>
            </a:r>
            <a:r>
              <a:rPr lang="en-US" dirty="0" smtClean="0"/>
              <a:t>value </a:t>
            </a:r>
            <a:r>
              <a:rPr lang="en-US" dirty="0"/>
              <a:t>and the true </a:t>
            </a:r>
            <a:r>
              <a:rPr lang="en-US" dirty="0" smtClean="0"/>
              <a:t>value. </a:t>
            </a:r>
            <a:r>
              <a:rPr lang="en-US" dirty="0"/>
              <a:t>Also, among </a:t>
            </a:r>
            <a:r>
              <a:rPr lang="en-US" i="1" u="sng" dirty="0"/>
              <a:t>obese people</a:t>
            </a:r>
            <a:r>
              <a:rPr lang="en-US" dirty="0"/>
              <a:t> we find 20% higher low fat intake vs. the true </a:t>
            </a:r>
            <a:r>
              <a:rPr lang="en-US" dirty="0" smtClean="0"/>
              <a:t>value, </a:t>
            </a:r>
            <a:r>
              <a:rPr lang="en-US" dirty="0"/>
              <a:t>but among </a:t>
            </a:r>
            <a:r>
              <a:rPr lang="en-US" i="1" u="sng" dirty="0"/>
              <a:t>not obese people</a:t>
            </a:r>
            <a:r>
              <a:rPr lang="en-US" dirty="0"/>
              <a:t> we find no difference between measured value and the true </a:t>
            </a:r>
            <a:r>
              <a:rPr lang="en-US" dirty="0" smtClean="0"/>
              <a:t>value. </a:t>
            </a:r>
            <a:endParaRPr lang="en-US" dirty="0"/>
          </a:p>
          <a:p>
            <a:endParaRPr lang="en-US" dirty="0"/>
          </a:p>
        </p:txBody>
      </p:sp>
    </p:spTree>
    <p:extLst>
      <p:ext uri="{BB962C8B-B14F-4D97-AF65-F5344CB8AC3E}">
        <p14:creationId xmlns:p14="http://schemas.microsoft.com/office/powerpoint/2010/main" val="1056808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27</a:t>
            </a:fld>
            <a:endParaRPr lang="en-US"/>
          </a:p>
        </p:txBody>
      </p:sp>
      <p:sp>
        <p:nvSpPr>
          <p:cNvPr id="5" name="Notes Placeholder 4"/>
          <p:cNvSpPr>
            <a:spLocks noGrp="1"/>
          </p:cNvSpPr>
          <p:nvPr>
            <p:ph type="body" sz="quarter" idx="11"/>
          </p:nvPr>
        </p:nvSpPr>
        <p:spPr/>
        <p:txBody>
          <a:bodyPr/>
          <a:lstStyle/>
          <a:p>
            <a:r>
              <a:rPr lang="en-US" dirty="0"/>
              <a:t>In this case the OR for obesity in subjects with high fat intake is 6.0 vs. in subjects with low fat intake. The true OR, however, is 16. In this case the OR is underestimated and the bias is toward the null hypothesis. However, in differential misclassification the  OR/RR will be underestimated or overestimated according to the degree of misclassification that depends on the exposure level, and the result will be biased toward or away from the null.</a:t>
            </a:r>
          </a:p>
        </p:txBody>
      </p:sp>
    </p:spTree>
    <p:extLst>
      <p:ext uri="{BB962C8B-B14F-4D97-AF65-F5344CB8AC3E}">
        <p14:creationId xmlns:p14="http://schemas.microsoft.com/office/powerpoint/2010/main" val="1730040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28</a:t>
            </a:fld>
            <a:endParaRPr lang="en-US"/>
          </a:p>
        </p:txBody>
      </p:sp>
      <p:sp>
        <p:nvSpPr>
          <p:cNvPr id="3" name="Notes Placeholder 2"/>
          <p:cNvSpPr>
            <a:spLocks noGrp="1"/>
          </p:cNvSpPr>
          <p:nvPr>
            <p:ph type="body" idx="1"/>
          </p:nvPr>
        </p:nvSpPr>
        <p:spPr/>
        <p:txBody>
          <a:bodyPr/>
          <a:lstStyle/>
          <a:p>
            <a:r>
              <a:rPr lang="en-US" dirty="0" smtClean="0"/>
              <a:t>In differential misclassification, therefore, the degree of misclassification depends</a:t>
            </a:r>
            <a:r>
              <a:rPr lang="en-US" baseline="0" dirty="0" smtClean="0"/>
              <a:t> on the exposure level. OR/RR will either be underestimated or overestimated and bias the result toward or away from the null.</a:t>
            </a:r>
            <a:r>
              <a:rPr lang="en-US" dirty="0" smtClean="0"/>
              <a:t> </a:t>
            </a:r>
            <a:endParaRPr lang="en-US" dirty="0"/>
          </a:p>
        </p:txBody>
      </p:sp>
    </p:spTree>
    <p:extLst>
      <p:ext uri="{BB962C8B-B14F-4D97-AF65-F5344CB8AC3E}">
        <p14:creationId xmlns:p14="http://schemas.microsoft.com/office/powerpoint/2010/main" val="2286903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29</a:t>
            </a:fld>
            <a:endParaRPr lang="en-US"/>
          </a:p>
        </p:txBody>
      </p:sp>
      <p:sp>
        <p:nvSpPr>
          <p:cNvPr id="5" name="Notes Placeholder 4"/>
          <p:cNvSpPr>
            <a:spLocks noGrp="1"/>
          </p:cNvSpPr>
          <p:nvPr>
            <p:ph type="body" sz="quarter" idx="11"/>
          </p:nvPr>
        </p:nvSpPr>
        <p:spPr/>
        <p:txBody>
          <a:bodyPr/>
          <a:lstStyle/>
          <a:p>
            <a:r>
              <a:rPr lang="en-US" dirty="0"/>
              <a:t>Recall bias may distort the results of a study. In this example people with type I diabetes recalls 80% of the infections they have had, while controls only recall 10%. For subjects with no </a:t>
            </a:r>
            <a:r>
              <a:rPr lang="en-US" dirty="0" smtClean="0"/>
              <a:t>diabetes, </a:t>
            </a:r>
            <a:r>
              <a:rPr lang="en-US" dirty="0"/>
              <a:t>infections are no big deal, and they are not prone to remember them. For type I diabetics, however, an infection is a serious problem that may result in hospitalization, long lasting antibiotic treatment, and at the end amputation. These patients </a:t>
            </a:r>
            <a:r>
              <a:rPr lang="en-US" dirty="0" smtClean="0"/>
              <a:t>know this, </a:t>
            </a:r>
            <a:r>
              <a:rPr lang="en-US" dirty="0"/>
              <a:t>and they remember practically every infection they have had.  </a:t>
            </a:r>
          </a:p>
          <a:p>
            <a:endParaRPr lang="en-US" dirty="0"/>
          </a:p>
        </p:txBody>
      </p:sp>
    </p:spTree>
    <p:extLst>
      <p:ext uri="{BB962C8B-B14F-4D97-AF65-F5344CB8AC3E}">
        <p14:creationId xmlns:p14="http://schemas.microsoft.com/office/powerpoint/2010/main" val="1929622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75B1995-C677-4722-80A7-0651B991D8F8}" type="slidenum">
              <a:rPr lang="en-US" smtClean="0"/>
              <a:pPr/>
              <a:t>3</a:t>
            </a:fld>
            <a:endParaRPr lang="en-US" smtClean="0"/>
          </a:p>
        </p:txBody>
      </p:sp>
      <p:sp>
        <p:nvSpPr>
          <p:cNvPr id="72707"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eaLnBrk="1" hangingPunct="1"/>
            <a:r>
              <a:rPr lang="en-US" dirty="0"/>
              <a:t>If we observe an association between an exposure and a disease, we need to know if this is a spurious or false association due to random error or bias, or if it is </a:t>
            </a:r>
            <a:r>
              <a:rPr lang="en-US" dirty="0" smtClean="0"/>
              <a:t>real, meaning it reflects a true connection between the exposure and the outcome. </a:t>
            </a:r>
            <a:r>
              <a:rPr lang="en-US" dirty="0"/>
              <a:t>If the association is real, </a:t>
            </a:r>
            <a:r>
              <a:rPr lang="en-US" dirty="0" smtClean="0"/>
              <a:t>the next question is if it is causal </a:t>
            </a:r>
            <a:r>
              <a:rPr lang="en-US" dirty="0"/>
              <a:t>so that we are dealing with a cause-and-effect association?</a:t>
            </a:r>
          </a:p>
        </p:txBody>
      </p:sp>
    </p:spTree>
    <p:extLst>
      <p:ext uri="{BB962C8B-B14F-4D97-AF65-F5344CB8AC3E}">
        <p14:creationId xmlns:p14="http://schemas.microsoft.com/office/powerpoint/2010/main" val="3121581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30</a:t>
            </a:fld>
            <a:endParaRPr lang="en-US"/>
          </a:p>
        </p:txBody>
      </p:sp>
      <p:sp>
        <p:nvSpPr>
          <p:cNvPr id="5" name="Notes Placeholder 4"/>
          <p:cNvSpPr>
            <a:spLocks noGrp="1"/>
          </p:cNvSpPr>
          <p:nvPr>
            <p:ph type="body" sz="quarter" idx="11"/>
          </p:nvPr>
        </p:nvSpPr>
        <p:spPr/>
        <p:txBody>
          <a:bodyPr/>
          <a:lstStyle/>
          <a:p>
            <a:r>
              <a:rPr lang="en-US" dirty="0"/>
              <a:t>To study whether viral infection causes cleft palate the researchers ask mothers of cases </a:t>
            </a:r>
            <a:r>
              <a:rPr lang="en-US" dirty="0" smtClean="0"/>
              <a:t>(i.e.</a:t>
            </a:r>
            <a:r>
              <a:rPr lang="en-US" baseline="0" dirty="0" smtClean="0"/>
              <a:t> </a:t>
            </a:r>
            <a:r>
              <a:rPr lang="en-US" dirty="0" smtClean="0"/>
              <a:t>babies </a:t>
            </a:r>
            <a:r>
              <a:rPr lang="en-US" dirty="0"/>
              <a:t>with cleft palate) if they had experienced viral infection during the pregnancy. They </a:t>
            </a:r>
            <a:r>
              <a:rPr lang="en-US" dirty="0" smtClean="0"/>
              <a:t>used </a:t>
            </a:r>
            <a:r>
              <a:rPr lang="en-US" b="1" u="sng" dirty="0" smtClean="0"/>
              <a:t>two controls </a:t>
            </a:r>
            <a:r>
              <a:rPr lang="en-US" dirty="0" smtClean="0"/>
              <a:t>by asking </a:t>
            </a:r>
            <a:r>
              <a:rPr lang="en-US" dirty="0"/>
              <a:t>the same question to mothers of normal babies </a:t>
            </a:r>
            <a:r>
              <a:rPr lang="en-US" dirty="0" smtClean="0"/>
              <a:t>(i.e. the normal controls</a:t>
            </a:r>
            <a:r>
              <a:rPr lang="en-US" dirty="0"/>
              <a:t>), and mothers of </a:t>
            </a:r>
            <a:r>
              <a:rPr lang="en-US" dirty="0" err="1"/>
              <a:t>polydactylia</a:t>
            </a:r>
            <a:r>
              <a:rPr lang="en-US" dirty="0"/>
              <a:t> </a:t>
            </a:r>
            <a:r>
              <a:rPr lang="en-US" dirty="0" smtClean="0"/>
              <a:t>controls (i.e. babies having more </a:t>
            </a:r>
            <a:r>
              <a:rPr lang="en-US" dirty="0"/>
              <a:t>than five fingers or </a:t>
            </a:r>
            <a:r>
              <a:rPr lang="en-US" dirty="0" smtClean="0"/>
              <a:t>toes). </a:t>
            </a:r>
            <a:r>
              <a:rPr lang="en-US" dirty="0"/>
              <a:t>According to the graph above, mothers of babies with </a:t>
            </a:r>
            <a:r>
              <a:rPr lang="en-US" dirty="0" err="1"/>
              <a:t>polydactylia</a:t>
            </a:r>
            <a:r>
              <a:rPr lang="en-US" dirty="0"/>
              <a:t> had about the same recall number of viral infections as mothers of normal babies. Only mothers of babies with cleft palate reported more viral infections during their pregnancies. These results makes </a:t>
            </a:r>
            <a:r>
              <a:rPr lang="en-US" b="1" u="sng" dirty="0"/>
              <a:t>recall bias unlikely </a:t>
            </a:r>
            <a:r>
              <a:rPr lang="en-US" dirty="0"/>
              <a:t>in this study because viral infections is associated with site-specific </a:t>
            </a:r>
            <a:r>
              <a:rPr lang="en-US" dirty="0" smtClean="0"/>
              <a:t>malformations, in this case cleft palate. </a:t>
            </a:r>
            <a:endParaRPr lang="en-US" dirty="0"/>
          </a:p>
        </p:txBody>
      </p:sp>
    </p:spTree>
    <p:extLst>
      <p:ext uri="{BB962C8B-B14F-4D97-AF65-F5344CB8AC3E}">
        <p14:creationId xmlns:p14="http://schemas.microsoft.com/office/powerpoint/2010/main" val="2071377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31</a:t>
            </a:fld>
            <a:endParaRPr lang="en-US"/>
          </a:p>
        </p:txBody>
      </p:sp>
      <p:sp>
        <p:nvSpPr>
          <p:cNvPr id="5" name="Notes Placeholder 4"/>
          <p:cNvSpPr>
            <a:spLocks noGrp="1"/>
          </p:cNvSpPr>
          <p:nvPr>
            <p:ph type="body" sz="quarter" idx="11"/>
          </p:nvPr>
        </p:nvSpPr>
        <p:spPr/>
        <p:txBody>
          <a:bodyPr/>
          <a:lstStyle/>
          <a:p>
            <a:r>
              <a:rPr lang="en-US" dirty="0"/>
              <a:t>In this scenario, according to the graph above, mothers of babies with </a:t>
            </a:r>
            <a:r>
              <a:rPr lang="en-US" dirty="0" err="1"/>
              <a:t>polydactylia</a:t>
            </a:r>
            <a:r>
              <a:rPr lang="en-US" dirty="0"/>
              <a:t> had about the same recall number of viral infections as mothers of babies with cleft palate. Only mothers of normal babies recalled fewer viral infections during their pregnancies. These results makes </a:t>
            </a:r>
            <a:r>
              <a:rPr lang="en-US" b="1" u="sng" dirty="0"/>
              <a:t>recall bias </a:t>
            </a:r>
            <a:r>
              <a:rPr lang="en-US" b="1" u="sng" dirty="0" smtClean="0"/>
              <a:t>more likely</a:t>
            </a:r>
            <a:r>
              <a:rPr lang="en-US" dirty="0" smtClean="0"/>
              <a:t> </a:t>
            </a:r>
            <a:r>
              <a:rPr lang="en-US" dirty="0"/>
              <a:t>because viral infections </a:t>
            </a:r>
            <a:r>
              <a:rPr lang="en-US" dirty="0" smtClean="0"/>
              <a:t>are </a:t>
            </a:r>
            <a:r>
              <a:rPr lang="en-US" dirty="0"/>
              <a:t>associated with </a:t>
            </a:r>
            <a:r>
              <a:rPr lang="en-US" dirty="0" smtClean="0"/>
              <a:t>malformations </a:t>
            </a:r>
            <a:r>
              <a:rPr lang="en-US" dirty="0"/>
              <a:t>that are </a:t>
            </a:r>
            <a:r>
              <a:rPr lang="en-US" b="1" u="sng" dirty="0"/>
              <a:t>not </a:t>
            </a:r>
            <a:r>
              <a:rPr lang="en-US" b="1" u="sng" dirty="0" smtClean="0"/>
              <a:t>site-specific</a:t>
            </a:r>
            <a:r>
              <a:rPr lang="en-US" dirty="0" smtClean="0"/>
              <a:t>, in this case including </a:t>
            </a:r>
            <a:r>
              <a:rPr lang="en-US" baseline="0" dirty="0" smtClean="0"/>
              <a:t>both </a:t>
            </a:r>
            <a:r>
              <a:rPr lang="en-US" dirty="0" err="1" smtClean="0"/>
              <a:t>polydactylia</a:t>
            </a:r>
            <a:r>
              <a:rPr lang="en-US" dirty="0" smtClean="0"/>
              <a:t> controls and cleft palate cases. </a:t>
            </a:r>
            <a:endParaRPr lang="en-US" dirty="0"/>
          </a:p>
          <a:p>
            <a:endParaRPr lang="en-US" dirty="0"/>
          </a:p>
        </p:txBody>
      </p:sp>
    </p:spTree>
    <p:extLst>
      <p:ext uri="{BB962C8B-B14F-4D97-AF65-F5344CB8AC3E}">
        <p14:creationId xmlns:p14="http://schemas.microsoft.com/office/powerpoint/2010/main" val="2853946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32</a:t>
            </a:fld>
            <a:endParaRPr lang="en-US"/>
          </a:p>
        </p:txBody>
      </p:sp>
      <p:sp>
        <p:nvSpPr>
          <p:cNvPr id="5" name="Notes Placeholder 4"/>
          <p:cNvSpPr>
            <a:spLocks noGrp="1"/>
          </p:cNvSpPr>
          <p:nvPr>
            <p:ph type="body" sz="quarter" idx="11"/>
          </p:nvPr>
        </p:nvSpPr>
        <p:spPr/>
        <p:txBody>
          <a:bodyPr/>
          <a:lstStyle/>
          <a:p>
            <a:r>
              <a:rPr lang="en-US" dirty="0"/>
              <a:t>In this example of recall bias, family history of RA is reported by RA patients, siblings of RA patients, and controls </a:t>
            </a:r>
            <a:r>
              <a:rPr lang="en-US" dirty="0" smtClean="0"/>
              <a:t>(i.e. without </a:t>
            </a:r>
            <a:r>
              <a:rPr lang="en-US" dirty="0"/>
              <a:t>RA). It is obvious that RA patients have a much better ability to register the family history of RA, than siblings of RA patients who do not have the disease themselves and controls. In fact, siblings of RA patients have about the same recall of family history of </a:t>
            </a:r>
            <a:r>
              <a:rPr lang="en-US" dirty="0" smtClean="0"/>
              <a:t>RA as the controls.  </a:t>
            </a:r>
            <a:endParaRPr lang="en-US" dirty="0"/>
          </a:p>
        </p:txBody>
      </p:sp>
    </p:spTree>
    <p:extLst>
      <p:ext uri="{BB962C8B-B14F-4D97-AF65-F5344CB8AC3E}">
        <p14:creationId xmlns:p14="http://schemas.microsoft.com/office/powerpoint/2010/main" val="2832570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33</a:t>
            </a:fld>
            <a:endParaRPr lang="en-US"/>
          </a:p>
        </p:txBody>
      </p:sp>
      <p:sp>
        <p:nvSpPr>
          <p:cNvPr id="5" name="Notes Placeholder 4"/>
          <p:cNvSpPr>
            <a:spLocks noGrp="1"/>
          </p:cNvSpPr>
          <p:nvPr>
            <p:ph type="body" sz="quarter" idx="11"/>
          </p:nvPr>
        </p:nvSpPr>
        <p:spPr/>
        <p:txBody>
          <a:bodyPr/>
          <a:lstStyle/>
          <a:p>
            <a:r>
              <a:rPr lang="en-US" dirty="0"/>
              <a:t>In this example of report bias, patients’ statements regarding circumcision is compared to examination findings. You would think that these guys, by just looking, would know their own situation. However, examination findings confirmed that about 34% of those claiming they were circumcised, were actually not, and about 35% of those claiming not to have been circumcised, actually were circumcised.      </a:t>
            </a:r>
          </a:p>
          <a:p>
            <a:endParaRPr lang="en-US" dirty="0"/>
          </a:p>
        </p:txBody>
      </p:sp>
    </p:spTree>
    <p:extLst>
      <p:ext uri="{BB962C8B-B14F-4D97-AF65-F5344CB8AC3E}">
        <p14:creationId xmlns:p14="http://schemas.microsoft.com/office/powerpoint/2010/main" val="1110491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34</a:t>
            </a:fld>
            <a:endParaRPr lang="en-US"/>
          </a:p>
        </p:txBody>
      </p:sp>
      <p:sp>
        <p:nvSpPr>
          <p:cNvPr id="5" name="Notes Placeholder 4"/>
          <p:cNvSpPr>
            <a:spLocks noGrp="1"/>
          </p:cNvSpPr>
          <p:nvPr>
            <p:ph type="body" sz="quarter" idx="11"/>
          </p:nvPr>
        </p:nvSpPr>
        <p:spPr/>
        <p:txBody>
          <a:bodyPr/>
          <a:lstStyle/>
          <a:p>
            <a:r>
              <a:rPr lang="en-US" dirty="0"/>
              <a:t>Interviewer bias, especially when performing surrogate interviews, is a real problem in epidemiology. The only effective way to minimize this kind of bias is through careful standardization, both of the interviewer(s), and of the </a:t>
            </a:r>
            <a:r>
              <a:rPr lang="en-US" dirty="0" smtClean="0"/>
              <a:t>questionnaire and questions </a:t>
            </a:r>
            <a:r>
              <a:rPr lang="en-US" dirty="0"/>
              <a:t>used.  </a:t>
            </a:r>
          </a:p>
          <a:p>
            <a:endParaRPr lang="en-US" dirty="0"/>
          </a:p>
        </p:txBody>
      </p:sp>
    </p:spTree>
    <p:extLst>
      <p:ext uri="{BB962C8B-B14F-4D97-AF65-F5344CB8AC3E}">
        <p14:creationId xmlns:p14="http://schemas.microsoft.com/office/powerpoint/2010/main" val="1948314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35</a:t>
            </a:fld>
            <a:endParaRPr lang="en-US"/>
          </a:p>
        </p:txBody>
      </p:sp>
      <p:sp>
        <p:nvSpPr>
          <p:cNvPr id="5" name="Notes Placeholder 4"/>
          <p:cNvSpPr>
            <a:spLocks noGrp="1"/>
          </p:cNvSpPr>
          <p:nvPr>
            <p:ph type="body" sz="quarter" idx="11"/>
          </p:nvPr>
        </p:nvSpPr>
        <p:spPr/>
        <p:txBody>
          <a:bodyPr/>
          <a:lstStyle/>
          <a:p>
            <a:r>
              <a:rPr lang="en-US" dirty="0"/>
              <a:t>In general, if the response rate to a study is less than 80%, this may signal a potential selection bias. Non-response bias is one type of selection bias. </a:t>
            </a:r>
          </a:p>
          <a:p>
            <a:r>
              <a:rPr lang="en-US" dirty="0"/>
              <a:t>Subjects </a:t>
            </a:r>
            <a:r>
              <a:rPr lang="en-US" dirty="0" smtClean="0"/>
              <a:t>who </a:t>
            </a:r>
            <a:r>
              <a:rPr lang="en-US" dirty="0"/>
              <a:t>do not respond </a:t>
            </a:r>
            <a:r>
              <a:rPr lang="en-US" dirty="0" smtClean="0"/>
              <a:t>(i.e. non-volunteers) to a study they are selected for by </a:t>
            </a:r>
            <a:r>
              <a:rPr lang="en-US" dirty="0"/>
              <a:t>answering a </a:t>
            </a:r>
            <a:r>
              <a:rPr lang="en-US" dirty="0" smtClean="0"/>
              <a:t>questionnaire, </a:t>
            </a:r>
            <a:r>
              <a:rPr lang="en-US" dirty="0"/>
              <a:t>are often systematically different with respect to exposure compared to those who do respond </a:t>
            </a:r>
            <a:r>
              <a:rPr lang="en-US" dirty="0" smtClean="0"/>
              <a:t>(i.e. volunteers</a:t>
            </a:r>
            <a:r>
              <a:rPr lang="en-US" dirty="0"/>
              <a:t>). This can introduce major biases that may complicate the interpretation of the study findings. </a:t>
            </a:r>
          </a:p>
          <a:p>
            <a:r>
              <a:rPr lang="en-US" dirty="0"/>
              <a:t>In </a:t>
            </a:r>
            <a:r>
              <a:rPr lang="en-US" dirty="0" smtClean="0"/>
              <a:t>this example, </a:t>
            </a:r>
            <a:r>
              <a:rPr lang="en-US" dirty="0"/>
              <a:t>non-responders in a study of alcohol use and traffic violations, are more likely to use more alcohol compared to responders, or to have had more traffic violations.</a:t>
            </a:r>
          </a:p>
        </p:txBody>
      </p:sp>
    </p:spTree>
    <p:extLst>
      <p:ext uri="{BB962C8B-B14F-4D97-AF65-F5344CB8AC3E}">
        <p14:creationId xmlns:p14="http://schemas.microsoft.com/office/powerpoint/2010/main" val="451593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36</a:t>
            </a:fld>
            <a:endParaRPr lang="en-US"/>
          </a:p>
        </p:txBody>
      </p:sp>
      <p:sp>
        <p:nvSpPr>
          <p:cNvPr id="5" name="Notes Placeholder 4"/>
          <p:cNvSpPr>
            <a:spLocks noGrp="1"/>
          </p:cNvSpPr>
          <p:nvPr>
            <p:ph type="body" sz="quarter" idx="11"/>
          </p:nvPr>
        </p:nvSpPr>
        <p:spPr/>
        <p:txBody>
          <a:bodyPr/>
          <a:lstStyle/>
          <a:p>
            <a:r>
              <a:rPr lang="en-US" b="1" u="sng" dirty="0"/>
              <a:t>Measurement bias</a:t>
            </a:r>
            <a:r>
              <a:rPr lang="en-US" dirty="0"/>
              <a:t>, also called </a:t>
            </a:r>
            <a:r>
              <a:rPr lang="en-US" b="1" u="sng" dirty="0"/>
              <a:t>surveillance bias</a:t>
            </a:r>
            <a:r>
              <a:rPr lang="en-US" dirty="0"/>
              <a:t>, may be introduced if disease ascertainment is better in a population/sample that is monitored over </a:t>
            </a:r>
            <a:r>
              <a:rPr lang="en-US" dirty="0" smtClean="0"/>
              <a:t>time, </a:t>
            </a:r>
            <a:r>
              <a:rPr lang="en-US" dirty="0"/>
              <a:t>than in the general (source) population. This may cause the outcome estimate (RR or OR) to be erroneous. </a:t>
            </a:r>
            <a:r>
              <a:rPr lang="en-US" dirty="0" smtClean="0"/>
              <a:t>It may be avoided by </a:t>
            </a:r>
            <a:r>
              <a:rPr lang="en-US" b="1" i="1" dirty="0" smtClean="0"/>
              <a:t>careful standardization </a:t>
            </a:r>
            <a:r>
              <a:rPr lang="en-US" dirty="0" smtClean="0"/>
              <a:t>of the assessment methods used. In </a:t>
            </a:r>
            <a:r>
              <a:rPr lang="en-US" b="1" i="1" dirty="0"/>
              <a:t>example 1</a:t>
            </a:r>
            <a:r>
              <a:rPr lang="en-US" dirty="0"/>
              <a:t> in this slide smokers are more likely to be scrutinized for smoking-related diseases than non-smokers, which may introduce a measurement </a:t>
            </a:r>
            <a:r>
              <a:rPr lang="en-US" dirty="0" smtClean="0"/>
              <a:t>bias. This may result </a:t>
            </a:r>
            <a:r>
              <a:rPr lang="en-US" dirty="0"/>
              <a:t>in apparent associations between smoking and smoking-related diseases. </a:t>
            </a:r>
          </a:p>
          <a:p>
            <a:endParaRPr lang="en-US" dirty="0"/>
          </a:p>
        </p:txBody>
      </p:sp>
    </p:spTree>
    <p:extLst>
      <p:ext uri="{BB962C8B-B14F-4D97-AF65-F5344CB8AC3E}">
        <p14:creationId xmlns:p14="http://schemas.microsoft.com/office/powerpoint/2010/main" val="2497725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37</a:t>
            </a:fld>
            <a:endParaRPr lang="en-US"/>
          </a:p>
        </p:txBody>
      </p:sp>
      <p:sp>
        <p:nvSpPr>
          <p:cNvPr id="5" name="Notes Placeholder 4"/>
          <p:cNvSpPr>
            <a:spLocks noGrp="1"/>
          </p:cNvSpPr>
          <p:nvPr>
            <p:ph type="body" sz="quarter" idx="11"/>
          </p:nvPr>
        </p:nvSpPr>
        <p:spPr/>
        <p:txBody>
          <a:bodyPr/>
          <a:lstStyle/>
          <a:p>
            <a:r>
              <a:rPr lang="en-US" dirty="0"/>
              <a:t>The best ways to minimize measurement bias is:</a:t>
            </a:r>
          </a:p>
          <a:p>
            <a:pPr marL="228600" indent="-228600">
              <a:buFont typeface="+mj-lt"/>
              <a:buAutoNum type="arabicPeriod"/>
            </a:pPr>
            <a:r>
              <a:rPr lang="en-US" b="0" i="0" u="none" dirty="0" smtClean="0"/>
              <a:t>By</a:t>
            </a:r>
            <a:r>
              <a:rPr lang="en-US" b="1" i="0" u="sng" dirty="0" smtClean="0"/>
              <a:t> blinding </a:t>
            </a:r>
            <a:r>
              <a:rPr lang="en-US" dirty="0"/>
              <a:t>the </a:t>
            </a:r>
            <a:r>
              <a:rPr lang="en-US" dirty="0" smtClean="0"/>
              <a:t>persons </a:t>
            </a:r>
            <a:r>
              <a:rPr lang="en-US" dirty="0"/>
              <a:t>doing the diagnosis so that </a:t>
            </a:r>
            <a:r>
              <a:rPr lang="en-US" dirty="0" smtClean="0"/>
              <a:t>they </a:t>
            </a:r>
            <a:r>
              <a:rPr lang="en-US" dirty="0"/>
              <a:t>do not know the subject’s exposure status.</a:t>
            </a:r>
          </a:p>
          <a:p>
            <a:pPr marL="228600" indent="-228600">
              <a:buFont typeface="+mj-lt"/>
              <a:buAutoNum type="arabicPeriod"/>
            </a:pPr>
            <a:r>
              <a:rPr lang="en-US" dirty="0"/>
              <a:t>Have a </a:t>
            </a:r>
            <a:r>
              <a:rPr lang="en-US" b="1" u="sng" dirty="0"/>
              <a:t>detailed protocol </a:t>
            </a:r>
            <a:r>
              <a:rPr lang="en-US" dirty="0"/>
              <a:t>with detailed criteria for assessment and classification of the outcome.</a:t>
            </a:r>
          </a:p>
        </p:txBody>
      </p:sp>
    </p:spTree>
    <p:extLst>
      <p:ext uri="{BB962C8B-B14F-4D97-AF65-F5344CB8AC3E}">
        <p14:creationId xmlns:p14="http://schemas.microsoft.com/office/powerpoint/2010/main" val="1661500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38</a:t>
            </a:fld>
            <a:endParaRPr lang="en-US"/>
          </a:p>
        </p:txBody>
      </p:sp>
      <p:sp>
        <p:nvSpPr>
          <p:cNvPr id="5" name="Notes Placeholder 4"/>
          <p:cNvSpPr>
            <a:spLocks noGrp="1"/>
          </p:cNvSpPr>
          <p:nvPr>
            <p:ph type="body" sz="quarter" idx="11"/>
          </p:nvPr>
        </p:nvSpPr>
        <p:spPr/>
        <p:txBody>
          <a:bodyPr/>
          <a:lstStyle/>
          <a:p>
            <a:r>
              <a:rPr lang="en-US" dirty="0"/>
              <a:t>Confounding is a very important topic in epidemiology, and you need to know what it is, how it is defined, and how it is minimized or dealt with.</a:t>
            </a:r>
          </a:p>
          <a:p>
            <a:r>
              <a:rPr lang="en-US" dirty="0"/>
              <a:t>A confounder is a factor that “mixes up” the  effects </a:t>
            </a:r>
            <a:r>
              <a:rPr lang="en-US" dirty="0" smtClean="0"/>
              <a:t>(i.e. outcomes</a:t>
            </a:r>
            <a:r>
              <a:rPr lang="en-US" dirty="0"/>
              <a:t>) under study, and it may ruin your study because it may cause associations that are not real. So, if you find an association between a risk factor </a:t>
            </a:r>
            <a:r>
              <a:rPr lang="en-US" dirty="0" smtClean="0"/>
              <a:t>(i.e. exposure</a:t>
            </a:r>
            <a:r>
              <a:rPr lang="en-US" dirty="0"/>
              <a:t>), and a disease </a:t>
            </a:r>
            <a:r>
              <a:rPr lang="en-US" dirty="0" smtClean="0"/>
              <a:t>(i.e. outcome</a:t>
            </a:r>
            <a:r>
              <a:rPr lang="en-US" dirty="0"/>
              <a:t>) you have to decide whether that association is real, and whether it is causal, or if it could be due to confounding by another known risk factor.  </a:t>
            </a:r>
          </a:p>
          <a:p>
            <a:endParaRPr lang="en-US" dirty="0"/>
          </a:p>
        </p:txBody>
      </p:sp>
    </p:spTree>
    <p:extLst>
      <p:ext uri="{BB962C8B-B14F-4D97-AF65-F5344CB8AC3E}">
        <p14:creationId xmlns:p14="http://schemas.microsoft.com/office/powerpoint/2010/main" val="2005834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5BC90BB8-E09E-4377-A5CB-463FF4C82819}" type="slidenum">
              <a:rPr lang="en-US" smtClean="0"/>
              <a:pPr/>
              <a:t>39</a:t>
            </a:fld>
            <a:endParaRPr lang="en-US" smtClean="0"/>
          </a:p>
        </p:txBody>
      </p:sp>
      <p:sp>
        <p:nvSpPr>
          <p:cNvPr id="77828" name="Rectangle 3"/>
          <p:cNvSpPr>
            <a:spLocks noGrp="1" noRot="1" noChangeAspect="1" noChangeArrowheads="1" noTextEdit="1"/>
          </p:cNvSpPr>
          <p:nvPr>
            <p:ph type="sldImg"/>
          </p:nvPr>
        </p:nvSpPr>
        <p:spPr>
          <a:xfrm>
            <a:off x="1333500" y="806450"/>
            <a:ext cx="4359275" cy="3268663"/>
          </a:xfrm>
          <a:ln w="12700" cap="flat">
            <a:solidFill>
              <a:schemeClr val="tx1"/>
            </a:solidFill>
          </a:ln>
        </p:spPr>
      </p:sp>
      <p:sp>
        <p:nvSpPr>
          <p:cNvPr id="2" name="Notes Placeholder 1"/>
          <p:cNvSpPr>
            <a:spLocks noGrp="1"/>
          </p:cNvSpPr>
          <p:nvPr>
            <p:ph type="body" sz="quarter" idx="10"/>
          </p:nvPr>
        </p:nvSpPr>
        <p:spPr/>
        <p:txBody>
          <a:bodyPr/>
          <a:lstStyle/>
          <a:p>
            <a:pPr eaLnBrk="1" hangingPunct="1"/>
            <a:r>
              <a:rPr lang="en-US" dirty="0"/>
              <a:t>Confounding is a </a:t>
            </a:r>
            <a:r>
              <a:rPr lang="en-US" b="1" u="sng" dirty="0"/>
              <a:t>key term </a:t>
            </a:r>
            <a:r>
              <a:rPr lang="en-US" dirty="0"/>
              <a:t>in epidemiology because it is the </a:t>
            </a:r>
            <a:r>
              <a:rPr lang="en-US" b="1" u="sng" dirty="0"/>
              <a:t>most important</a:t>
            </a:r>
            <a:r>
              <a:rPr lang="en-US" dirty="0"/>
              <a:t> explanation for associations found between an exposure and an outcome/disease. Confounders always have </a:t>
            </a:r>
            <a:r>
              <a:rPr lang="en-US" b="1" u="sng" dirty="0"/>
              <a:t>to be looked f</a:t>
            </a:r>
            <a:r>
              <a:rPr lang="en-US" dirty="0"/>
              <a:t>or, </a:t>
            </a:r>
            <a:r>
              <a:rPr lang="en-US" b="1" u="sng" dirty="0"/>
              <a:t>controlled </a:t>
            </a:r>
            <a:r>
              <a:rPr lang="en-US" dirty="0"/>
              <a:t>for and </a:t>
            </a:r>
            <a:r>
              <a:rPr lang="en-US" b="1" u="sng" dirty="0"/>
              <a:t>prevented</a:t>
            </a:r>
            <a:r>
              <a:rPr lang="en-US" dirty="0"/>
              <a:t>. </a:t>
            </a:r>
          </a:p>
          <a:p>
            <a:pPr eaLnBrk="1" hangingPunct="1"/>
            <a:r>
              <a:rPr lang="en-US" dirty="0"/>
              <a:t>In a study of whether the exposure is a risk factor for or cause of the disease, a third factor is a confounder if it is:</a:t>
            </a:r>
          </a:p>
          <a:p>
            <a:pPr marL="228600" indent="-228600" eaLnBrk="1" hangingPunct="1">
              <a:buFont typeface="+mj-lt"/>
              <a:buAutoNum type="arabicPeriod"/>
            </a:pPr>
            <a:r>
              <a:rPr lang="en-US" dirty="0"/>
              <a:t>A known risk factor for the disease/outcome.</a:t>
            </a:r>
          </a:p>
          <a:p>
            <a:pPr marL="228600" indent="-228600" eaLnBrk="1" hangingPunct="1">
              <a:buFont typeface="+mj-lt"/>
              <a:buAutoNum type="arabicPeriod"/>
            </a:pPr>
            <a:r>
              <a:rPr lang="en-US" dirty="0"/>
              <a:t>Associated with the exposure, but it is not a result of the exposure. </a:t>
            </a:r>
          </a:p>
          <a:p>
            <a:pPr marL="228600" indent="-228600" eaLnBrk="1" hangingPunct="1">
              <a:buFont typeface="+mj-lt"/>
              <a:buAutoNum type="arabicPeriod"/>
            </a:pPr>
            <a:r>
              <a:rPr lang="en-US" dirty="0"/>
              <a:t>Not an intermediate step in the causal pathway between the exposure and the disease/outcome </a:t>
            </a:r>
          </a:p>
          <a:p>
            <a:endParaRPr lang="en-US" dirty="0"/>
          </a:p>
        </p:txBody>
      </p:sp>
    </p:spTree>
    <p:extLst>
      <p:ext uri="{BB962C8B-B14F-4D97-AF65-F5344CB8AC3E}">
        <p14:creationId xmlns:p14="http://schemas.microsoft.com/office/powerpoint/2010/main" val="2632991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54CAE47-147F-44CC-B03F-8458D0BDDDAB}" type="slidenum">
              <a:rPr lang="en-US" smtClean="0"/>
              <a:pPr/>
              <a:t>4</a:t>
            </a:fld>
            <a:endParaRPr lang="en-US" smtClean="0"/>
          </a:p>
        </p:txBody>
      </p:sp>
      <p:sp>
        <p:nvSpPr>
          <p:cNvPr id="7373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eaLnBrk="1" hangingPunct="1"/>
            <a:r>
              <a:rPr lang="en-US" dirty="0"/>
              <a:t>The two main sources of measurement variability are random error </a:t>
            </a:r>
            <a:r>
              <a:rPr lang="en-US" dirty="0" smtClean="0"/>
              <a:t>(i.e.</a:t>
            </a:r>
            <a:r>
              <a:rPr lang="en-US" baseline="0" dirty="0" smtClean="0"/>
              <a:t> </a:t>
            </a:r>
            <a:r>
              <a:rPr lang="en-US" dirty="0" smtClean="0"/>
              <a:t>chance</a:t>
            </a:r>
            <a:r>
              <a:rPr lang="en-US" dirty="0"/>
              <a:t>), and systematic error </a:t>
            </a:r>
            <a:r>
              <a:rPr lang="en-US" dirty="0" smtClean="0"/>
              <a:t>(i.e. bias</a:t>
            </a:r>
            <a:r>
              <a:rPr lang="en-US" dirty="0"/>
              <a:t>). </a:t>
            </a:r>
          </a:p>
          <a:p>
            <a:pPr eaLnBrk="1" hangingPunct="1"/>
            <a:r>
              <a:rPr lang="en-US" b="1" u="sng" dirty="0"/>
              <a:t>Random Error</a:t>
            </a:r>
            <a:r>
              <a:rPr lang="en-US" dirty="0"/>
              <a:t> results in low reliability </a:t>
            </a:r>
            <a:r>
              <a:rPr lang="en-US" dirty="0" smtClean="0"/>
              <a:t>(i.e. repeatability</a:t>
            </a:r>
            <a:r>
              <a:rPr lang="en-US" dirty="0"/>
              <a:t>), meaning that the results are not clustered </a:t>
            </a:r>
            <a:r>
              <a:rPr lang="en-US" dirty="0" smtClean="0"/>
              <a:t>(like we discussed in Lecture </a:t>
            </a:r>
            <a:r>
              <a:rPr lang="en-US" dirty="0"/>
              <a:t>6 - Diagnosis and Screening). Important characteristics of random error are:</a:t>
            </a:r>
          </a:p>
          <a:p>
            <a:pPr marL="228600" indent="-228600" eaLnBrk="1" hangingPunct="1">
              <a:buFont typeface="+mj-lt"/>
              <a:buAutoNum type="arabicPeriod"/>
            </a:pPr>
            <a:r>
              <a:rPr lang="en-US" dirty="0"/>
              <a:t>The association is “diluted” (decreased or biased toward the null hypothesis).</a:t>
            </a:r>
          </a:p>
          <a:p>
            <a:pPr marL="228600" indent="-228600" eaLnBrk="1" hangingPunct="1">
              <a:buFont typeface="+mj-lt"/>
              <a:buAutoNum type="arabicPeriod"/>
            </a:pPr>
            <a:r>
              <a:rPr lang="en-US" dirty="0"/>
              <a:t>The measure is less dependable </a:t>
            </a:r>
            <a:r>
              <a:rPr lang="en-US" dirty="0" smtClean="0"/>
              <a:t>(i.e. less </a:t>
            </a:r>
            <a:r>
              <a:rPr lang="en-US" dirty="0"/>
              <a:t>reproducible </a:t>
            </a:r>
            <a:r>
              <a:rPr lang="en-US" dirty="0" smtClean="0"/>
              <a:t>so we </a:t>
            </a:r>
            <a:r>
              <a:rPr lang="en-US" dirty="0"/>
              <a:t>get different answers each time, but they are distributed around the true mean if no systematic error is present).</a:t>
            </a:r>
          </a:p>
          <a:p>
            <a:pPr marL="228600" indent="-228600" eaLnBrk="1" hangingPunct="1">
              <a:buFont typeface="+mj-lt"/>
              <a:buAutoNum type="arabicPeriod"/>
            </a:pPr>
            <a:r>
              <a:rPr lang="en-US" dirty="0" smtClean="0"/>
              <a:t>Depending </a:t>
            </a:r>
            <a:r>
              <a:rPr lang="en-US" dirty="0"/>
              <a:t>on how the results are distributed around the true value, </a:t>
            </a:r>
            <a:r>
              <a:rPr lang="en-US" dirty="0" smtClean="0"/>
              <a:t>however, the </a:t>
            </a:r>
            <a:r>
              <a:rPr lang="en-US" dirty="0"/>
              <a:t>mean value may still be “at target” (valid), but with large spread. </a:t>
            </a:r>
          </a:p>
          <a:p>
            <a:pPr eaLnBrk="1" hangingPunct="1"/>
            <a:r>
              <a:rPr lang="en-US" b="1" u="sng" dirty="0"/>
              <a:t>Systematic Error (bias) </a:t>
            </a:r>
            <a:r>
              <a:rPr lang="en-US" dirty="0"/>
              <a:t>results in:</a:t>
            </a:r>
          </a:p>
          <a:p>
            <a:pPr marL="228600" indent="-228600" eaLnBrk="1" hangingPunct="1">
              <a:buFont typeface="+mj-lt"/>
              <a:buAutoNum type="arabicPeriod"/>
            </a:pPr>
            <a:r>
              <a:rPr lang="en-US" dirty="0"/>
              <a:t>Low accuracy </a:t>
            </a:r>
            <a:r>
              <a:rPr lang="en-US" dirty="0" smtClean="0"/>
              <a:t>(or </a:t>
            </a:r>
            <a:r>
              <a:rPr lang="en-US" dirty="0"/>
              <a:t>low ability to produce true classifications, i.e. ability to classify subjects into true disease or true no disease, without many false pos. or false neg.)</a:t>
            </a:r>
          </a:p>
          <a:p>
            <a:pPr marL="685800" lvl="1" indent="-228600" eaLnBrk="1" hangingPunct="1">
              <a:buFont typeface="Arial" pitchFamily="34" charset="0"/>
              <a:buChar char="•"/>
            </a:pPr>
            <a:r>
              <a:rPr lang="en-US" dirty="0"/>
              <a:t>Low validity </a:t>
            </a:r>
            <a:r>
              <a:rPr lang="en-US" dirty="0" smtClean="0"/>
              <a:t>mean the </a:t>
            </a:r>
            <a:r>
              <a:rPr lang="en-US" dirty="0"/>
              <a:t>Result is off target. Remember that Validity has two components: Sensitivity &amp; Specificity</a:t>
            </a:r>
          </a:p>
          <a:p>
            <a:endParaRPr lang="en-US" dirty="0"/>
          </a:p>
        </p:txBody>
      </p:sp>
    </p:spTree>
    <p:extLst>
      <p:ext uri="{BB962C8B-B14F-4D97-AF65-F5344CB8AC3E}">
        <p14:creationId xmlns:p14="http://schemas.microsoft.com/office/powerpoint/2010/main" val="4107415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40</a:t>
            </a:fld>
            <a:endParaRPr lang="en-US"/>
          </a:p>
        </p:txBody>
      </p:sp>
      <p:sp>
        <p:nvSpPr>
          <p:cNvPr id="3" name="Notes Placeholder 2"/>
          <p:cNvSpPr>
            <a:spLocks noGrp="1"/>
          </p:cNvSpPr>
          <p:nvPr>
            <p:ph type="body" idx="1"/>
          </p:nvPr>
        </p:nvSpPr>
        <p:spPr/>
        <p:txBody>
          <a:bodyPr/>
          <a:lstStyle/>
          <a:p>
            <a:r>
              <a:rPr lang="en-US" dirty="0" smtClean="0"/>
              <a:t>You need to know the criteria for a confounder:</a:t>
            </a:r>
            <a:r>
              <a:rPr lang="en-US" baseline="0" dirty="0" smtClean="0"/>
              <a:t> (read the slide).</a:t>
            </a:r>
            <a:endParaRPr lang="en-US" dirty="0"/>
          </a:p>
        </p:txBody>
      </p:sp>
    </p:spTree>
    <p:extLst>
      <p:ext uri="{BB962C8B-B14F-4D97-AF65-F5344CB8AC3E}">
        <p14:creationId xmlns:p14="http://schemas.microsoft.com/office/powerpoint/2010/main" val="1832147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41</a:t>
            </a:fld>
            <a:endParaRPr lang="en-US"/>
          </a:p>
        </p:txBody>
      </p:sp>
      <p:sp>
        <p:nvSpPr>
          <p:cNvPr id="5" name="Notes Placeholder 4"/>
          <p:cNvSpPr>
            <a:spLocks noGrp="1"/>
          </p:cNvSpPr>
          <p:nvPr>
            <p:ph type="body" sz="quarter" idx="11"/>
          </p:nvPr>
        </p:nvSpPr>
        <p:spPr/>
        <p:txBody>
          <a:bodyPr/>
          <a:lstStyle/>
          <a:p>
            <a:r>
              <a:rPr lang="en-US" dirty="0"/>
              <a:t>To identify possible confounders we have to do literature search to find:</a:t>
            </a:r>
          </a:p>
          <a:p>
            <a:pPr marL="171450" indent="-171450">
              <a:buFont typeface="Arial" pitchFamily="34" charset="0"/>
              <a:buChar char="•"/>
            </a:pPr>
            <a:r>
              <a:rPr lang="en-US" dirty="0"/>
              <a:t>Other factors that are </a:t>
            </a:r>
            <a:r>
              <a:rPr lang="en-US" b="1" u="sng" dirty="0"/>
              <a:t>known risk factors</a:t>
            </a:r>
            <a:r>
              <a:rPr lang="en-US" dirty="0"/>
              <a:t> for the disease/outcome we are investigating.</a:t>
            </a:r>
          </a:p>
          <a:p>
            <a:pPr marL="171450" indent="-171450">
              <a:buFont typeface="Arial" pitchFamily="34" charset="0"/>
              <a:buChar char="•"/>
            </a:pPr>
            <a:r>
              <a:rPr lang="en-US" dirty="0"/>
              <a:t>Whether these known risk factors are also associated with the exposure we are studying.</a:t>
            </a:r>
          </a:p>
          <a:p>
            <a:r>
              <a:rPr lang="en-US" dirty="0"/>
              <a:t>Common confounders are:</a:t>
            </a:r>
          </a:p>
          <a:p>
            <a:pPr marL="171450" indent="-171450">
              <a:buFont typeface="Arial" pitchFamily="34" charset="0"/>
              <a:buChar char="•"/>
            </a:pPr>
            <a:r>
              <a:rPr lang="en-US" dirty="0"/>
              <a:t>Age</a:t>
            </a:r>
          </a:p>
          <a:p>
            <a:pPr marL="171450" indent="-171450">
              <a:buFont typeface="Arial" pitchFamily="34" charset="0"/>
              <a:buChar char="•"/>
            </a:pPr>
            <a:r>
              <a:rPr lang="en-US" dirty="0"/>
              <a:t>Gender</a:t>
            </a:r>
          </a:p>
          <a:p>
            <a:pPr marL="171450" indent="-171450">
              <a:buFont typeface="Arial" pitchFamily="34" charset="0"/>
              <a:buChar char="•"/>
            </a:pPr>
            <a:r>
              <a:rPr lang="en-US" dirty="0"/>
              <a:t>Smoking</a:t>
            </a:r>
          </a:p>
          <a:p>
            <a:pPr marL="171450" indent="-171450">
              <a:buFont typeface="Arial" pitchFamily="34" charset="0"/>
              <a:buChar char="•"/>
            </a:pPr>
            <a:r>
              <a:rPr lang="en-US" dirty="0"/>
              <a:t>SES </a:t>
            </a:r>
          </a:p>
          <a:p>
            <a:endParaRPr lang="en-US" dirty="0"/>
          </a:p>
        </p:txBody>
      </p:sp>
    </p:spTree>
    <p:extLst>
      <p:ext uri="{BB962C8B-B14F-4D97-AF65-F5344CB8AC3E}">
        <p14:creationId xmlns:p14="http://schemas.microsoft.com/office/powerpoint/2010/main" val="2394879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42</a:t>
            </a:fld>
            <a:endParaRPr lang="en-US"/>
          </a:p>
        </p:txBody>
      </p:sp>
      <p:sp>
        <p:nvSpPr>
          <p:cNvPr id="5" name="Notes Placeholder 4"/>
          <p:cNvSpPr>
            <a:spLocks noGrp="1"/>
          </p:cNvSpPr>
          <p:nvPr>
            <p:ph type="body" sz="quarter" idx="11"/>
          </p:nvPr>
        </p:nvSpPr>
        <p:spPr/>
        <p:txBody>
          <a:bodyPr/>
          <a:lstStyle/>
          <a:p>
            <a:r>
              <a:rPr lang="en-US" dirty="0"/>
              <a:t>Crude death “rate” is number of deaths in a specified population over a specified time period, divided by the total population. It is usually given as deaths /100,000.</a:t>
            </a:r>
          </a:p>
          <a:p>
            <a:r>
              <a:rPr lang="en-US" dirty="0"/>
              <a:t>Crude death rates for Florida and Alaska </a:t>
            </a:r>
            <a:r>
              <a:rPr lang="en-US" dirty="0" smtClean="0"/>
              <a:t>are </a:t>
            </a:r>
            <a:r>
              <a:rPr lang="en-US" dirty="0"/>
              <a:t>given, and the “rate” is much higher in Florida compared to Alaska. Why?</a:t>
            </a:r>
          </a:p>
        </p:txBody>
      </p:sp>
    </p:spTree>
    <p:extLst>
      <p:ext uri="{BB962C8B-B14F-4D97-AF65-F5344CB8AC3E}">
        <p14:creationId xmlns:p14="http://schemas.microsoft.com/office/powerpoint/2010/main" val="1972570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43</a:t>
            </a:fld>
            <a:endParaRPr lang="en-US"/>
          </a:p>
        </p:txBody>
      </p:sp>
      <p:sp>
        <p:nvSpPr>
          <p:cNvPr id="5" name="Notes Placeholder 4"/>
          <p:cNvSpPr>
            <a:spLocks noGrp="1"/>
          </p:cNvSpPr>
          <p:nvPr>
            <p:ph type="body" sz="quarter" idx="11"/>
          </p:nvPr>
        </p:nvSpPr>
        <p:spPr/>
        <p:txBody>
          <a:bodyPr/>
          <a:lstStyle/>
          <a:p>
            <a:r>
              <a:rPr lang="en-US" dirty="0"/>
              <a:t>Using the model in this slide we ask if a state (Florida) is a risk factor (exposure) for the outcome (death), or if a third factor (age) is a confounder because it is: </a:t>
            </a:r>
          </a:p>
          <a:p>
            <a:pPr marL="228600" indent="-228600">
              <a:buFont typeface="+mj-lt"/>
              <a:buAutoNum type="arabicPeriod"/>
            </a:pPr>
            <a:r>
              <a:rPr lang="en-US" dirty="0"/>
              <a:t>A known risk factor for the outcome (death).</a:t>
            </a:r>
          </a:p>
          <a:p>
            <a:pPr marL="228600" indent="-228600">
              <a:buFont typeface="+mj-lt"/>
              <a:buAutoNum type="arabicPeriod"/>
            </a:pPr>
            <a:r>
              <a:rPr lang="en-US" dirty="0"/>
              <a:t>Associated with the exposure (Florida), but is not a result of the exposure (to the state of Florida).</a:t>
            </a:r>
          </a:p>
          <a:p>
            <a:pPr marL="228600" indent="-228600">
              <a:buFont typeface="+mj-lt"/>
              <a:buAutoNum type="arabicPeriod"/>
            </a:pPr>
            <a:r>
              <a:rPr lang="en-US" dirty="0"/>
              <a:t>Not an intermediate step in the causal pathway between the exposure (Florida) and the outcome (death). </a:t>
            </a:r>
          </a:p>
          <a:p>
            <a:r>
              <a:rPr lang="en-US" dirty="0"/>
              <a:t>Age certainly is a risk factor for death. Mortality increases with increasing age.</a:t>
            </a:r>
          </a:p>
          <a:p>
            <a:r>
              <a:rPr lang="en-US" dirty="0"/>
              <a:t>Age is associated with Florida because many elderly have moved there from northern states to avoid harsh winters (snow birds). However, increasing age is not a result of the exposure (to Florida).</a:t>
            </a:r>
          </a:p>
          <a:p>
            <a:r>
              <a:rPr lang="en-US" dirty="0"/>
              <a:t>Age is not an intermediate step in the causal pathway between living in Florida and the outcome (death/mortality).</a:t>
            </a:r>
          </a:p>
          <a:p>
            <a:r>
              <a:rPr lang="en-US" b="1" u="sng" dirty="0"/>
              <a:t>Conclusion:</a:t>
            </a:r>
            <a:r>
              <a:rPr lang="en-US" dirty="0"/>
              <a:t> Age fulfill all the criteria for being a confounder in the association between Florida and Mortality. </a:t>
            </a:r>
          </a:p>
          <a:p>
            <a:endParaRPr lang="en-US" dirty="0"/>
          </a:p>
        </p:txBody>
      </p:sp>
    </p:spTree>
    <p:extLst>
      <p:ext uri="{BB962C8B-B14F-4D97-AF65-F5344CB8AC3E}">
        <p14:creationId xmlns:p14="http://schemas.microsoft.com/office/powerpoint/2010/main" val="39900863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44</a:t>
            </a:fld>
            <a:endParaRPr lang="en-US"/>
          </a:p>
        </p:txBody>
      </p:sp>
      <p:sp>
        <p:nvSpPr>
          <p:cNvPr id="5" name="Notes Placeholder 4"/>
          <p:cNvSpPr>
            <a:spLocks noGrp="1"/>
          </p:cNvSpPr>
          <p:nvPr>
            <p:ph type="body" sz="quarter" idx="11"/>
          </p:nvPr>
        </p:nvSpPr>
        <p:spPr/>
        <p:txBody>
          <a:bodyPr/>
          <a:lstStyle/>
          <a:p>
            <a:r>
              <a:rPr lang="en-US" dirty="0"/>
              <a:t>These results from the AHS shows </a:t>
            </a:r>
            <a:r>
              <a:rPr lang="en-US" dirty="0" smtClean="0"/>
              <a:t>a </a:t>
            </a:r>
            <a:r>
              <a:rPr lang="en-US" dirty="0"/>
              <a:t>highly significant, strong, inverse association between water intake and risk of CHD. Is this association real, causal, or is it caused by a confounder?</a:t>
            </a:r>
          </a:p>
        </p:txBody>
      </p:sp>
    </p:spTree>
    <p:extLst>
      <p:ext uri="{BB962C8B-B14F-4D97-AF65-F5344CB8AC3E}">
        <p14:creationId xmlns:p14="http://schemas.microsoft.com/office/powerpoint/2010/main" val="3625756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45</a:t>
            </a:fld>
            <a:endParaRPr lang="en-US"/>
          </a:p>
        </p:txBody>
      </p:sp>
      <p:sp>
        <p:nvSpPr>
          <p:cNvPr id="5" name="Notes Placeholder 4"/>
          <p:cNvSpPr>
            <a:spLocks noGrp="1"/>
          </p:cNvSpPr>
          <p:nvPr>
            <p:ph type="body" sz="quarter" idx="11"/>
          </p:nvPr>
        </p:nvSpPr>
        <p:spPr/>
        <p:txBody>
          <a:bodyPr/>
          <a:lstStyle/>
          <a:p>
            <a:r>
              <a:rPr lang="en-US" dirty="0"/>
              <a:t>Here is given some possible confounders on the association between water intake and MI. In epidemiology we may find out if any of these factors in reality is a confounder by   adjusting for them. When adjusting for them we “remove” them </a:t>
            </a:r>
            <a:r>
              <a:rPr lang="en-US" dirty="0" smtClean="0"/>
              <a:t>and therefore </a:t>
            </a:r>
            <a:r>
              <a:rPr lang="en-US" dirty="0"/>
              <a:t>cannot evaluate them further.</a:t>
            </a:r>
          </a:p>
          <a:p>
            <a:endParaRPr lang="en-US" dirty="0"/>
          </a:p>
        </p:txBody>
      </p:sp>
    </p:spTree>
    <p:extLst>
      <p:ext uri="{BB962C8B-B14F-4D97-AF65-F5344CB8AC3E}">
        <p14:creationId xmlns:p14="http://schemas.microsoft.com/office/powerpoint/2010/main" val="2343385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46</a:t>
            </a:fld>
            <a:endParaRPr lang="en-US"/>
          </a:p>
        </p:txBody>
      </p:sp>
      <p:sp>
        <p:nvSpPr>
          <p:cNvPr id="5" name="Notes Placeholder 4"/>
          <p:cNvSpPr>
            <a:spLocks noGrp="1"/>
          </p:cNvSpPr>
          <p:nvPr>
            <p:ph type="body" sz="quarter" idx="11"/>
          </p:nvPr>
        </p:nvSpPr>
        <p:spPr/>
        <p:txBody>
          <a:bodyPr/>
          <a:lstStyle/>
          <a:p>
            <a:r>
              <a:rPr lang="en-US" dirty="0"/>
              <a:t>Tot. se. cholesterol level is a risk factor for MI. </a:t>
            </a:r>
            <a:r>
              <a:rPr lang="en-US" dirty="0" smtClean="0"/>
              <a:t>Could</a:t>
            </a:r>
            <a:r>
              <a:rPr lang="en-US" baseline="0" dirty="0" smtClean="0"/>
              <a:t> this relationship be confounded by obesity? To find out, let us apply the criteria for a confounder on obesity:</a:t>
            </a:r>
            <a:endParaRPr lang="en-US" dirty="0"/>
          </a:p>
          <a:p>
            <a:pPr marL="228600" indent="-228600">
              <a:buFont typeface="+mj-lt"/>
              <a:buAutoNum type="arabicPeriod"/>
            </a:pPr>
            <a:r>
              <a:rPr lang="en-US" dirty="0"/>
              <a:t>Obesity is a risk factor for MI. </a:t>
            </a:r>
          </a:p>
          <a:p>
            <a:pPr marL="228600" indent="-228600">
              <a:buFont typeface="+mj-lt"/>
              <a:buAutoNum type="arabicPeriod"/>
            </a:pPr>
            <a:r>
              <a:rPr lang="en-US" dirty="0"/>
              <a:t>Obesity is also associated with Tot. </a:t>
            </a:r>
            <a:r>
              <a:rPr lang="en-US" dirty="0" err="1"/>
              <a:t>Cholest</a:t>
            </a:r>
            <a:r>
              <a:rPr lang="en-US" dirty="0"/>
              <a:t>. Level. However, obesity is not a result of se. Tot. </a:t>
            </a:r>
            <a:r>
              <a:rPr lang="en-US" dirty="0" err="1"/>
              <a:t>Cholest</a:t>
            </a:r>
            <a:r>
              <a:rPr lang="en-US" dirty="0"/>
              <a:t>. level.</a:t>
            </a:r>
          </a:p>
          <a:p>
            <a:pPr marL="228600" indent="-228600">
              <a:buFont typeface="+mj-lt"/>
              <a:buAutoNum type="arabicPeriod"/>
            </a:pPr>
            <a:r>
              <a:rPr lang="en-US" dirty="0"/>
              <a:t> Obesity is not an intermediate step in the causal pathway between se. Total </a:t>
            </a:r>
            <a:r>
              <a:rPr lang="en-US" dirty="0" err="1"/>
              <a:t>Cholest</a:t>
            </a:r>
            <a:r>
              <a:rPr lang="en-US" dirty="0"/>
              <a:t>. level and MI.</a:t>
            </a:r>
          </a:p>
          <a:p>
            <a:r>
              <a:rPr lang="en-US" b="1" u="sng" dirty="0"/>
              <a:t>Conclusion:</a:t>
            </a:r>
            <a:r>
              <a:rPr lang="en-US" dirty="0"/>
              <a:t> Obesity fulfill all criteria for a confounder in the association between se. Total Cholesterol level and MI. </a:t>
            </a:r>
          </a:p>
          <a:p>
            <a:pPr marL="228600" indent="-228600">
              <a:buFont typeface="+mj-lt"/>
              <a:buAutoNum type="arabicPeriod"/>
            </a:pPr>
            <a:endParaRPr lang="en-US" dirty="0"/>
          </a:p>
        </p:txBody>
      </p:sp>
    </p:spTree>
    <p:extLst>
      <p:ext uri="{BB962C8B-B14F-4D97-AF65-F5344CB8AC3E}">
        <p14:creationId xmlns:p14="http://schemas.microsoft.com/office/powerpoint/2010/main" val="23918377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47</a:t>
            </a:fld>
            <a:endParaRPr lang="en-US"/>
          </a:p>
        </p:txBody>
      </p:sp>
      <p:sp>
        <p:nvSpPr>
          <p:cNvPr id="5" name="Notes Placeholder 4"/>
          <p:cNvSpPr>
            <a:spLocks noGrp="1"/>
          </p:cNvSpPr>
          <p:nvPr>
            <p:ph type="body" sz="quarter" idx="11"/>
          </p:nvPr>
        </p:nvSpPr>
        <p:spPr/>
        <p:txBody>
          <a:bodyPr/>
          <a:lstStyle/>
          <a:p>
            <a:r>
              <a:rPr lang="en-US" dirty="0"/>
              <a:t>Alcohol intake is a risk factor for oral cancer. Could this association be confounded by smoking?</a:t>
            </a:r>
          </a:p>
          <a:p>
            <a:pPr marL="228600" indent="-228600">
              <a:buFont typeface="+mj-lt"/>
              <a:buAutoNum type="arabicPeriod"/>
            </a:pPr>
            <a:r>
              <a:rPr lang="en-US" dirty="0"/>
              <a:t>Smoking is a risk factor for oral cancer.</a:t>
            </a:r>
          </a:p>
          <a:p>
            <a:pPr marL="228600" indent="-228600">
              <a:buFont typeface="+mj-lt"/>
              <a:buAutoNum type="arabicPeriod"/>
            </a:pPr>
            <a:r>
              <a:rPr lang="en-US" dirty="0"/>
              <a:t>Smoking is associated with alcohol intake, but is not a result of the exposure (to alcohol)</a:t>
            </a:r>
          </a:p>
          <a:p>
            <a:pPr marL="228600" indent="-228600">
              <a:buFont typeface="+mj-lt"/>
              <a:buAutoNum type="arabicPeriod"/>
            </a:pPr>
            <a:r>
              <a:rPr lang="en-US" dirty="0"/>
              <a:t>Smoking is not an intermediate step in the causal pathway between exposure (alcohol intake) and the outcome (oral cancer).</a:t>
            </a:r>
          </a:p>
          <a:p>
            <a:r>
              <a:rPr lang="en-US" b="1" u="sng" dirty="0"/>
              <a:t>Conclusion:</a:t>
            </a:r>
            <a:r>
              <a:rPr lang="en-US" dirty="0"/>
              <a:t> Smoking fulfill all the criteria for a confounder on the association between alcohol intake and oral cancer.  </a:t>
            </a:r>
          </a:p>
        </p:txBody>
      </p:sp>
    </p:spTree>
    <p:extLst>
      <p:ext uri="{BB962C8B-B14F-4D97-AF65-F5344CB8AC3E}">
        <p14:creationId xmlns:p14="http://schemas.microsoft.com/office/powerpoint/2010/main" val="1699186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48</a:t>
            </a:fld>
            <a:endParaRPr lang="en-US"/>
          </a:p>
        </p:txBody>
      </p:sp>
      <p:sp>
        <p:nvSpPr>
          <p:cNvPr id="5" name="Notes Placeholder 4"/>
          <p:cNvSpPr>
            <a:spLocks noGrp="1"/>
          </p:cNvSpPr>
          <p:nvPr>
            <p:ph type="body" sz="quarter" idx="11"/>
          </p:nvPr>
        </p:nvSpPr>
        <p:spPr/>
        <p:txBody>
          <a:bodyPr/>
          <a:lstStyle/>
          <a:p>
            <a:r>
              <a:rPr lang="en-US" dirty="0"/>
              <a:t>Coffee intake is a risk factor for coronary heart disease (CHD). Could this association be confounded by smoking?</a:t>
            </a:r>
          </a:p>
          <a:p>
            <a:pPr marL="228600" indent="-228600">
              <a:buFont typeface="+mj-lt"/>
              <a:buAutoNum type="arabicPeriod"/>
            </a:pPr>
            <a:r>
              <a:rPr lang="en-US" dirty="0"/>
              <a:t>Smoking is a risk factor for CHD.</a:t>
            </a:r>
          </a:p>
          <a:p>
            <a:pPr marL="228600" indent="-228600">
              <a:buFont typeface="+mj-lt"/>
              <a:buAutoNum type="arabicPeriod"/>
            </a:pPr>
            <a:r>
              <a:rPr lang="en-US" dirty="0"/>
              <a:t>Smoking is associated with </a:t>
            </a:r>
            <a:r>
              <a:rPr lang="en-US" dirty="0" err="1"/>
              <a:t>caffee</a:t>
            </a:r>
            <a:r>
              <a:rPr lang="en-US" dirty="0"/>
              <a:t> intake, but is not a result of the exposure (to coffee)</a:t>
            </a:r>
          </a:p>
          <a:p>
            <a:pPr marL="228600" indent="-228600">
              <a:buFont typeface="+mj-lt"/>
              <a:buAutoNum type="arabicPeriod"/>
            </a:pPr>
            <a:r>
              <a:rPr lang="en-US" dirty="0"/>
              <a:t>Smoking is not an intermediate step in the causal pathway between exposure (coffee intake) and the outcome (CHD).</a:t>
            </a:r>
          </a:p>
          <a:p>
            <a:r>
              <a:rPr lang="en-US" b="1" u="sng" dirty="0"/>
              <a:t>Conclusion:</a:t>
            </a:r>
            <a:r>
              <a:rPr lang="en-US" dirty="0"/>
              <a:t> Smoking fulfill all the criteria for a confounder on the association between coffee intake and CHD.  </a:t>
            </a:r>
          </a:p>
          <a:p>
            <a:endParaRPr lang="en-US" dirty="0"/>
          </a:p>
        </p:txBody>
      </p:sp>
    </p:spTree>
    <p:extLst>
      <p:ext uri="{BB962C8B-B14F-4D97-AF65-F5344CB8AC3E}">
        <p14:creationId xmlns:p14="http://schemas.microsoft.com/office/powerpoint/2010/main" val="1898245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49</a:t>
            </a:fld>
            <a:endParaRPr lang="en-US"/>
          </a:p>
        </p:txBody>
      </p:sp>
      <p:sp>
        <p:nvSpPr>
          <p:cNvPr id="5" name="Notes Placeholder 4"/>
          <p:cNvSpPr>
            <a:spLocks noGrp="1"/>
          </p:cNvSpPr>
          <p:nvPr>
            <p:ph type="body" sz="quarter" idx="11"/>
          </p:nvPr>
        </p:nvSpPr>
        <p:spPr/>
        <p:txBody>
          <a:bodyPr/>
          <a:lstStyle/>
          <a:p>
            <a:r>
              <a:rPr lang="en-US" dirty="0"/>
              <a:t>Water intake is a risk factor for coronary heart disease (CHD). Could this association be confounded by familial hyperlipidemia (FH)?</a:t>
            </a:r>
          </a:p>
          <a:p>
            <a:pPr marL="228600" indent="-228600">
              <a:buFont typeface="+mj-lt"/>
              <a:buAutoNum type="arabicPeriod"/>
            </a:pPr>
            <a:r>
              <a:rPr lang="en-US" dirty="0"/>
              <a:t>FH is a risk factor for CHD.</a:t>
            </a:r>
          </a:p>
          <a:p>
            <a:pPr marL="228600" indent="-228600">
              <a:buFont typeface="+mj-lt"/>
              <a:buAutoNum type="arabicPeriod"/>
            </a:pPr>
            <a:r>
              <a:rPr lang="en-US" dirty="0"/>
              <a:t>FH is not associated with water intake, and is not a result of the exposure (to water)</a:t>
            </a:r>
          </a:p>
          <a:p>
            <a:pPr marL="228600" indent="-228600">
              <a:buFont typeface="+mj-lt"/>
              <a:buAutoNum type="arabicPeriod"/>
            </a:pPr>
            <a:r>
              <a:rPr lang="en-US" dirty="0" smtClean="0"/>
              <a:t>FH </a:t>
            </a:r>
            <a:r>
              <a:rPr lang="en-US" dirty="0"/>
              <a:t>is not an intermediate step in the causal pathway between exposure (water intake) and the outcome (CHD).</a:t>
            </a:r>
          </a:p>
          <a:p>
            <a:r>
              <a:rPr lang="en-US" b="1" u="sng" dirty="0"/>
              <a:t>Conclusion:</a:t>
            </a:r>
            <a:r>
              <a:rPr lang="en-US" dirty="0"/>
              <a:t> </a:t>
            </a:r>
            <a:r>
              <a:rPr lang="en-US" dirty="0" smtClean="0"/>
              <a:t>FH </a:t>
            </a:r>
            <a:r>
              <a:rPr lang="en-US" dirty="0"/>
              <a:t>do not fulfill all the criteria for a confounder on the association between Water intake and CHD.  </a:t>
            </a:r>
          </a:p>
          <a:p>
            <a:endParaRPr lang="en-US" dirty="0"/>
          </a:p>
        </p:txBody>
      </p:sp>
    </p:spTree>
    <p:extLst>
      <p:ext uri="{BB962C8B-B14F-4D97-AF65-F5344CB8AC3E}">
        <p14:creationId xmlns:p14="http://schemas.microsoft.com/office/powerpoint/2010/main" val="1079561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E50A2E2-2AC2-4878-A012-BD4D7D948DBD}" type="slidenum">
              <a:rPr lang="en-US" smtClean="0"/>
              <a:pPr/>
              <a:t>5</a:t>
            </a:fld>
            <a:endParaRPr lang="en-US" smtClean="0"/>
          </a:p>
        </p:txBody>
      </p:sp>
      <p:sp>
        <p:nvSpPr>
          <p:cNvPr id="7475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703263" y="4422775"/>
            <a:ext cx="5619750" cy="4191000"/>
          </a:xfrm>
          <a:noFill/>
          <a:ln/>
        </p:spPr>
        <p:txBody>
          <a:bodyPr/>
          <a:lstStyle/>
          <a:p>
            <a:pPr eaLnBrk="1" hangingPunct="1"/>
            <a:r>
              <a:rPr lang="en-US" dirty="0" smtClean="0"/>
              <a:t>Random error results in </a:t>
            </a:r>
            <a:r>
              <a:rPr lang="en-US" b="1" dirty="0" smtClean="0"/>
              <a:t>low reliability</a:t>
            </a:r>
            <a:r>
              <a:rPr lang="en-US" dirty="0" smtClean="0"/>
              <a:t>, meaning that the results are not clustered but still distributed around the true mean if no systematic bias is present. The random error is usually given as the SD, and it is dependent on how precise the measurements of the outcome variables are, the size of the study groups, and the number of measurements. Random error </a:t>
            </a:r>
            <a:r>
              <a:rPr lang="en-US" b="1" dirty="0" smtClean="0"/>
              <a:t>decreases with increased preciseness</a:t>
            </a:r>
            <a:r>
              <a:rPr lang="en-US" dirty="0" smtClean="0"/>
              <a:t> of the measurements, increased number of measurements, and increased number of study participants in each group.</a:t>
            </a:r>
          </a:p>
          <a:p>
            <a:pPr eaLnBrk="1" hangingPunct="1"/>
            <a:r>
              <a:rPr lang="en-US" dirty="0" smtClean="0"/>
              <a:t>Random error is often </a:t>
            </a:r>
            <a:r>
              <a:rPr lang="en-US" b="1" dirty="0" smtClean="0"/>
              <a:t>quantified by the confidence interval </a:t>
            </a:r>
            <a:r>
              <a:rPr lang="en-US" dirty="0" smtClean="0"/>
              <a:t>(CI), which states the probability that the true value of a variable is contained within the interval.</a:t>
            </a:r>
          </a:p>
          <a:p>
            <a:pPr eaLnBrk="1" hangingPunct="1"/>
            <a:r>
              <a:rPr lang="en-US" b="1" u="sng" dirty="0" smtClean="0"/>
              <a:t>The 95% CI</a:t>
            </a:r>
            <a:r>
              <a:rPr lang="en-US" dirty="0" smtClean="0"/>
              <a:t> for the estimate states that:</a:t>
            </a:r>
          </a:p>
          <a:p>
            <a:pPr eaLnBrk="1" hangingPunct="1"/>
            <a:r>
              <a:rPr lang="en-US" dirty="0" smtClean="0"/>
              <a:t>If the clinical trial were repeated many times, the value falling between the upper and lower bounds of the 95% CI would include the true point estimate 95% of the time.</a:t>
            </a:r>
          </a:p>
          <a:p>
            <a:pPr eaLnBrk="1" hangingPunct="1"/>
            <a:r>
              <a:rPr lang="en-US" dirty="0" smtClean="0"/>
              <a:t>However, that mean there is a 5% possibility of getting the result by chance. If you are “fishing” for associations, you may find one that may not be true 5% of the time. That is one important reason why we need an hypothesis to test when we do research.     </a:t>
            </a:r>
          </a:p>
        </p:txBody>
      </p:sp>
    </p:spTree>
    <p:extLst>
      <p:ext uri="{BB962C8B-B14F-4D97-AF65-F5344CB8AC3E}">
        <p14:creationId xmlns:p14="http://schemas.microsoft.com/office/powerpoint/2010/main" val="21093730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50</a:t>
            </a:fld>
            <a:endParaRPr lang="en-US"/>
          </a:p>
        </p:txBody>
      </p:sp>
      <p:sp>
        <p:nvSpPr>
          <p:cNvPr id="5" name="Notes Placeholder 4"/>
          <p:cNvSpPr>
            <a:spLocks noGrp="1"/>
          </p:cNvSpPr>
          <p:nvPr>
            <p:ph type="body" sz="quarter" idx="11"/>
          </p:nvPr>
        </p:nvSpPr>
        <p:spPr/>
        <p:txBody>
          <a:bodyPr/>
          <a:lstStyle/>
          <a:p>
            <a:r>
              <a:rPr lang="en-US" dirty="0"/>
              <a:t>Intake of beer is a risk factor for colon cancer. Could this association be confounded by intake of pizza?</a:t>
            </a:r>
          </a:p>
          <a:p>
            <a:pPr marL="228600" indent="-228600">
              <a:buFont typeface="+mj-lt"/>
              <a:buAutoNum type="arabicPeriod"/>
            </a:pPr>
            <a:r>
              <a:rPr lang="en-US" dirty="0"/>
              <a:t>Pizza intake is not a risk factor for colon cancer.</a:t>
            </a:r>
          </a:p>
          <a:p>
            <a:pPr marL="228600" indent="-228600">
              <a:buFont typeface="+mj-lt"/>
              <a:buAutoNum type="arabicPeriod"/>
            </a:pPr>
            <a:r>
              <a:rPr lang="en-US" dirty="0"/>
              <a:t>Pizza intake is associated with beer intake, but it is not a result of the exposure (to beer).</a:t>
            </a:r>
          </a:p>
          <a:p>
            <a:pPr marL="228600" indent="-228600">
              <a:buFont typeface="+mj-lt"/>
              <a:buAutoNum type="arabicPeriod"/>
            </a:pPr>
            <a:r>
              <a:rPr lang="en-US" dirty="0"/>
              <a:t>Pizza intake is not an intermediate step in the causal pathway between exposure (beer intake) and the outcome (colon cancer).</a:t>
            </a:r>
          </a:p>
          <a:p>
            <a:r>
              <a:rPr lang="en-US" b="1" u="sng" dirty="0"/>
              <a:t>Conclusion:</a:t>
            </a:r>
            <a:r>
              <a:rPr lang="en-US" dirty="0"/>
              <a:t> Pizza intake do not fulfill all the criteria for a confounder on the association between beer intake and colon cancer.</a:t>
            </a:r>
          </a:p>
        </p:txBody>
      </p:sp>
    </p:spTree>
    <p:extLst>
      <p:ext uri="{BB962C8B-B14F-4D97-AF65-F5344CB8AC3E}">
        <p14:creationId xmlns:p14="http://schemas.microsoft.com/office/powerpoint/2010/main" val="1292955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731838"/>
            <a:ext cx="4656137" cy="3492500"/>
          </a:xfrm>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51</a:t>
            </a:fld>
            <a:endParaRPr lang="en-US"/>
          </a:p>
        </p:txBody>
      </p:sp>
      <p:sp>
        <p:nvSpPr>
          <p:cNvPr id="5" name="Notes Placeholder 4"/>
          <p:cNvSpPr>
            <a:spLocks noGrp="1"/>
          </p:cNvSpPr>
          <p:nvPr>
            <p:ph type="body" sz="quarter" idx="11"/>
          </p:nvPr>
        </p:nvSpPr>
        <p:spPr/>
        <p:txBody>
          <a:bodyPr/>
          <a:lstStyle/>
          <a:p>
            <a:r>
              <a:rPr lang="en-US" dirty="0"/>
              <a:t>Dietary fat is a risk factor for coronary heart disease (CHD). Could this association be confounded by serum cholesterol level (se. </a:t>
            </a:r>
            <a:r>
              <a:rPr lang="en-US" dirty="0" err="1"/>
              <a:t>Chol</a:t>
            </a:r>
            <a:r>
              <a:rPr lang="en-US" dirty="0"/>
              <a:t>)?</a:t>
            </a:r>
          </a:p>
          <a:p>
            <a:pPr marL="228600" indent="-228600">
              <a:buFont typeface="+mj-lt"/>
              <a:buAutoNum type="arabicPeriod"/>
            </a:pPr>
            <a:r>
              <a:rPr lang="en-US" dirty="0"/>
              <a:t>Dietary fat intake is a risk factor for CHD.</a:t>
            </a:r>
          </a:p>
          <a:p>
            <a:pPr marL="228600" indent="-228600">
              <a:buFont typeface="+mj-lt"/>
              <a:buAutoNum type="arabicPeriod"/>
            </a:pPr>
            <a:r>
              <a:rPr lang="en-US" dirty="0"/>
              <a:t>Se. </a:t>
            </a:r>
            <a:r>
              <a:rPr lang="en-US" dirty="0" err="1"/>
              <a:t>Chol</a:t>
            </a:r>
            <a:r>
              <a:rPr lang="en-US" dirty="0"/>
              <a:t> is not associated with dietary fat, but is a result of the exposure (to dietary fat)</a:t>
            </a:r>
          </a:p>
          <a:p>
            <a:pPr marL="228600" indent="-228600">
              <a:buFont typeface="+mj-lt"/>
              <a:buAutoNum type="arabicPeriod"/>
            </a:pPr>
            <a:r>
              <a:rPr lang="en-US" dirty="0"/>
              <a:t>Se. </a:t>
            </a:r>
            <a:r>
              <a:rPr lang="en-US" dirty="0" err="1"/>
              <a:t>Chol</a:t>
            </a:r>
            <a:r>
              <a:rPr lang="en-US" dirty="0"/>
              <a:t> is an intermediate step in the causal pathway between exposure (dietary fat intake) and the outcome (CHD).</a:t>
            </a:r>
          </a:p>
          <a:p>
            <a:r>
              <a:rPr lang="en-US" b="1" u="sng" dirty="0"/>
              <a:t>Conclusion:</a:t>
            </a:r>
            <a:r>
              <a:rPr lang="en-US" dirty="0"/>
              <a:t> Serum cholesterol level do not fulfill all the criteria for a confounder on the association between dietary fat intake and CHD because it is an intermediate step.  </a:t>
            </a:r>
          </a:p>
          <a:p>
            <a:endParaRPr lang="en-US" dirty="0"/>
          </a:p>
        </p:txBody>
      </p:sp>
    </p:spTree>
    <p:extLst>
      <p:ext uri="{BB962C8B-B14F-4D97-AF65-F5344CB8AC3E}">
        <p14:creationId xmlns:p14="http://schemas.microsoft.com/office/powerpoint/2010/main" val="19652277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52</a:t>
            </a:fld>
            <a:endParaRPr lang="en-US"/>
          </a:p>
        </p:txBody>
      </p:sp>
      <p:sp>
        <p:nvSpPr>
          <p:cNvPr id="5" name="Notes Placeholder 4"/>
          <p:cNvSpPr>
            <a:spLocks noGrp="1"/>
          </p:cNvSpPr>
          <p:nvPr>
            <p:ph type="body" sz="quarter" idx="11"/>
          </p:nvPr>
        </p:nvSpPr>
        <p:spPr/>
        <p:txBody>
          <a:bodyPr/>
          <a:lstStyle/>
          <a:p>
            <a:r>
              <a:rPr lang="en-US" dirty="0"/>
              <a:t>Diabetes is a risk factor for coronary heart disease (CHD). Could this association be confounded by serum glucose?</a:t>
            </a:r>
          </a:p>
          <a:p>
            <a:pPr marL="228600" indent="-228600">
              <a:buFont typeface="+mj-lt"/>
              <a:buAutoNum type="arabicPeriod"/>
            </a:pPr>
            <a:r>
              <a:rPr lang="en-US" dirty="0"/>
              <a:t>Serum glucose is a risk factor for CHD.</a:t>
            </a:r>
          </a:p>
          <a:p>
            <a:pPr marL="228600" indent="-228600">
              <a:buFont typeface="+mj-lt"/>
              <a:buAutoNum type="arabicPeriod"/>
            </a:pPr>
            <a:r>
              <a:rPr lang="en-US" dirty="0"/>
              <a:t>Serum glucose is not associated with diabetes, but it is a result of the exposure (to diabetes).</a:t>
            </a:r>
          </a:p>
          <a:p>
            <a:pPr marL="228600" indent="-228600">
              <a:buFont typeface="+mj-lt"/>
              <a:buAutoNum type="arabicPeriod"/>
            </a:pPr>
            <a:r>
              <a:rPr lang="en-US" dirty="0"/>
              <a:t>Serum glucose is an intermediate step in the causal pathway between exposure (diabetes) and the outcome (CHD).</a:t>
            </a:r>
          </a:p>
          <a:p>
            <a:r>
              <a:rPr lang="en-US" b="1" u="sng" dirty="0"/>
              <a:t>Conclusion:</a:t>
            </a:r>
            <a:r>
              <a:rPr lang="en-US" dirty="0"/>
              <a:t> Serum glucose do not fulfill all the criteria for a confounder on the association between diabetes and CHD because it is an intermediate step.  </a:t>
            </a:r>
          </a:p>
          <a:p>
            <a:endParaRPr lang="en-US" dirty="0"/>
          </a:p>
          <a:p>
            <a:endParaRPr lang="en-US" dirty="0"/>
          </a:p>
        </p:txBody>
      </p:sp>
    </p:spTree>
    <p:extLst>
      <p:ext uri="{BB962C8B-B14F-4D97-AF65-F5344CB8AC3E}">
        <p14:creationId xmlns:p14="http://schemas.microsoft.com/office/powerpoint/2010/main" val="31112113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53</a:t>
            </a:fld>
            <a:endParaRPr lang="en-US"/>
          </a:p>
        </p:txBody>
      </p:sp>
      <p:sp>
        <p:nvSpPr>
          <p:cNvPr id="5" name="Notes Placeholder 4"/>
          <p:cNvSpPr>
            <a:spLocks noGrp="1"/>
          </p:cNvSpPr>
          <p:nvPr>
            <p:ph type="body" sz="quarter" idx="11"/>
          </p:nvPr>
        </p:nvSpPr>
        <p:spPr/>
        <p:txBody>
          <a:bodyPr/>
          <a:lstStyle/>
          <a:p>
            <a:r>
              <a:rPr lang="en-US" dirty="0"/>
              <a:t>The effect of confounding can be controlled through the </a:t>
            </a:r>
            <a:r>
              <a:rPr lang="en-US" b="1" u="sng" dirty="0"/>
              <a:t>study design </a:t>
            </a:r>
            <a:r>
              <a:rPr lang="en-US" dirty="0"/>
              <a:t>and through the study </a:t>
            </a:r>
            <a:r>
              <a:rPr lang="en-US" b="1" u="sng" dirty="0"/>
              <a:t>analysis</a:t>
            </a:r>
            <a:r>
              <a:rPr lang="en-US" dirty="0"/>
              <a:t> stages. Remember that confounding cannot occur if the confounders are evenly distributed between the study and comparison groups, and this is the basis for controlling confounding in both the study design face and in the analysis stage.</a:t>
            </a:r>
          </a:p>
        </p:txBody>
      </p:sp>
    </p:spTree>
    <p:extLst>
      <p:ext uri="{BB962C8B-B14F-4D97-AF65-F5344CB8AC3E}">
        <p14:creationId xmlns:p14="http://schemas.microsoft.com/office/powerpoint/2010/main" val="8385877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54</a:t>
            </a:fld>
            <a:endParaRPr lang="en-US"/>
          </a:p>
        </p:txBody>
      </p:sp>
      <p:sp>
        <p:nvSpPr>
          <p:cNvPr id="5" name="Notes Placeholder 4"/>
          <p:cNvSpPr>
            <a:spLocks noGrp="1"/>
          </p:cNvSpPr>
          <p:nvPr>
            <p:ph type="body" sz="quarter" idx="11"/>
          </p:nvPr>
        </p:nvSpPr>
        <p:spPr/>
        <p:txBody>
          <a:bodyPr/>
          <a:lstStyle/>
          <a:p>
            <a:r>
              <a:rPr lang="en-US" dirty="0"/>
              <a:t>In the design phase, confounding can be controlled for by:</a:t>
            </a:r>
          </a:p>
          <a:p>
            <a:pPr marL="228600" indent="-228600">
              <a:buFont typeface="+mj-lt"/>
              <a:buAutoNum type="alphaLcPeriod"/>
            </a:pPr>
            <a:r>
              <a:rPr lang="en-US" b="1" u="sng" dirty="0"/>
              <a:t>Selection/Restriction</a:t>
            </a:r>
            <a:r>
              <a:rPr lang="en-US" dirty="0"/>
              <a:t> – </a:t>
            </a:r>
            <a:r>
              <a:rPr lang="en-US" dirty="0" smtClean="0"/>
              <a:t>in which the </a:t>
            </a:r>
            <a:r>
              <a:rPr lang="en-US" dirty="0"/>
              <a:t>selection of cases and controls is limited to subjects with certain characteristics, thus creating a subgroup that is homogenous for the possible confounder.</a:t>
            </a:r>
          </a:p>
          <a:p>
            <a:pPr marL="228600" indent="-228600">
              <a:buFont typeface="+mj-lt"/>
              <a:buAutoNum type="alphaLcPeriod"/>
            </a:pPr>
            <a:r>
              <a:rPr lang="en-US" b="1" u="sng" dirty="0"/>
              <a:t>Matching</a:t>
            </a:r>
            <a:r>
              <a:rPr lang="en-US" dirty="0"/>
              <a:t> – </a:t>
            </a:r>
            <a:r>
              <a:rPr lang="en-US" dirty="0" smtClean="0"/>
              <a:t>where cases </a:t>
            </a:r>
            <a:r>
              <a:rPr lang="en-US" dirty="0"/>
              <a:t>and controls are matched in an attempt to make the groups similar with regard to possible confounders. This is done either as </a:t>
            </a:r>
            <a:r>
              <a:rPr lang="en-US" i="1" u="sng" dirty="0"/>
              <a:t>group matching</a:t>
            </a:r>
            <a:r>
              <a:rPr lang="en-US" dirty="0"/>
              <a:t> to obtain similar frequencies in cases and controls of the matched variables, or as </a:t>
            </a:r>
            <a:r>
              <a:rPr lang="en-US" i="1" u="sng" dirty="0"/>
              <a:t>individual matching</a:t>
            </a:r>
            <a:r>
              <a:rPr lang="en-US" dirty="0"/>
              <a:t> where each individual among the cases is matched on selected characteristics with individuals in the control group. Remember, however, that:</a:t>
            </a:r>
          </a:p>
          <a:p>
            <a:pPr marL="685800" lvl="1" indent="-228600">
              <a:buFont typeface="+mj-lt"/>
              <a:buAutoNum type="alphaLcPeriod"/>
            </a:pPr>
            <a:r>
              <a:rPr lang="en-US" dirty="0"/>
              <a:t>In Cohort studies individual Matching do control confounders</a:t>
            </a:r>
          </a:p>
          <a:p>
            <a:pPr marL="685800" lvl="1" indent="-228600">
              <a:buFont typeface="+mj-lt"/>
              <a:buAutoNum type="alphaLcPeriod"/>
            </a:pPr>
            <a:r>
              <a:rPr lang="en-US" dirty="0"/>
              <a:t>In Case-Control studies the control group should have an exposure distribution that is representative of the source population. Matching to do the study groups as comparable as possible (increased internal validity/comparability), may result in reduced generalizability/external validity, because the controls no longer is a representative sample of the source/reference population. The controls are no longer a random sample of all possible controls. The effect of matching may be that the control group becomes more like the case group with respect to exposure status, biasing the association between exposure and outcome toward the null hypothesis.        </a:t>
            </a:r>
          </a:p>
          <a:p>
            <a:r>
              <a:rPr lang="en-US" dirty="0"/>
              <a:t>  </a:t>
            </a:r>
          </a:p>
        </p:txBody>
      </p:sp>
    </p:spTree>
    <p:extLst>
      <p:ext uri="{BB962C8B-B14F-4D97-AF65-F5344CB8AC3E}">
        <p14:creationId xmlns:p14="http://schemas.microsoft.com/office/powerpoint/2010/main" val="24117768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55</a:t>
            </a:fld>
            <a:endParaRPr lang="en-US"/>
          </a:p>
        </p:txBody>
      </p:sp>
      <p:sp>
        <p:nvSpPr>
          <p:cNvPr id="5" name="Notes Placeholder 4"/>
          <p:cNvSpPr>
            <a:spLocks noGrp="1"/>
          </p:cNvSpPr>
          <p:nvPr>
            <p:ph type="body" sz="quarter" idx="11"/>
          </p:nvPr>
        </p:nvSpPr>
        <p:spPr/>
        <p:txBody>
          <a:bodyPr/>
          <a:lstStyle/>
          <a:p>
            <a:r>
              <a:rPr lang="en-US" dirty="0"/>
              <a:t>In the design phase, confounding can be controlled for by:</a:t>
            </a:r>
            <a:endParaRPr lang="en-US" b="1" u="sng" dirty="0"/>
          </a:p>
          <a:p>
            <a:pPr marL="228600" indent="-228600">
              <a:buFont typeface="+mj-lt"/>
              <a:buAutoNum type="alphaLcPeriod" startAt="3"/>
            </a:pPr>
            <a:r>
              <a:rPr lang="en-US" b="1" u="sng" dirty="0"/>
              <a:t>Randomization</a:t>
            </a:r>
            <a:r>
              <a:rPr lang="en-US" dirty="0"/>
              <a:t> – used in experimental studies </a:t>
            </a:r>
            <a:r>
              <a:rPr lang="en-US" b="1" i="1" dirty="0"/>
              <a:t>to assign</a:t>
            </a:r>
            <a:r>
              <a:rPr lang="en-US" dirty="0"/>
              <a:t> study subjects to study or control group using random methods in order to achieve the same distribution of </a:t>
            </a:r>
            <a:r>
              <a:rPr lang="en-US" b="1" i="1" dirty="0"/>
              <a:t>known and unknow</a:t>
            </a:r>
            <a:r>
              <a:rPr lang="en-US" dirty="0"/>
              <a:t>n confounders in the study groups.</a:t>
            </a:r>
          </a:p>
          <a:p>
            <a:endParaRPr lang="en-US" dirty="0"/>
          </a:p>
        </p:txBody>
      </p:sp>
    </p:spTree>
    <p:extLst>
      <p:ext uri="{BB962C8B-B14F-4D97-AF65-F5344CB8AC3E}">
        <p14:creationId xmlns:p14="http://schemas.microsoft.com/office/powerpoint/2010/main" val="296347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56</a:t>
            </a:fld>
            <a:endParaRPr lang="en-US"/>
          </a:p>
        </p:txBody>
      </p:sp>
      <p:sp>
        <p:nvSpPr>
          <p:cNvPr id="5" name="Notes Placeholder 4"/>
          <p:cNvSpPr>
            <a:spLocks noGrp="1"/>
          </p:cNvSpPr>
          <p:nvPr>
            <p:ph type="body" sz="quarter" idx="11"/>
          </p:nvPr>
        </p:nvSpPr>
        <p:spPr/>
        <p:txBody>
          <a:bodyPr/>
          <a:lstStyle/>
          <a:p>
            <a:r>
              <a:rPr lang="en-US" dirty="0"/>
              <a:t>In the analysis stage, confounding may be controlled by:</a:t>
            </a:r>
          </a:p>
          <a:p>
            <a:pPr marL="228600" indent="-228600">
              <a:buFont typeface="+mj-lt"/>
              <a:buAutoNum type="alphaLcPeriod"/>
            </a:pPr>
            <a:r>
              <a:rPr lang="en-US" b="1" u="sng" dirty="0"/>
              <a:t>Stratification</a:t>
            </a:r>
            <a:r>
              <a:rPr lang="en-US" dirty="0"/>
              <a:t> – of the potential confounding variable and analyzes of each stratum separately.</a:t>
            </a:r>
          </a:p>
          <a:p>
            <a:endParaRPr lang="en-US" dirty="0"/>
          </a:p>
        </p:txBody>
      </p:sp>
    </p:spTree>
    <p:extLst>
      <p:ext uri="{BB962C8B-B14F-4D97-AF65-F5344CB8AC3E}">
        <p14:creationId xmlns:p14="http://schemas.microsoft.com/office/powerpoint/2010/main" val="3435794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57</a:t>
            </a:fld>
            <a:endParaRPr lang="en-US"/>
          </a:p>
        </p:txBody>
      </p:sp>
      <p:sp>
        <p:nvSpPr>
          <p:cNvPr id="5" name="Notes Placeholder 4"/>
          <p:cNvSpPr>
            <a:spLocks noGrp="1"/>
          </p:cNvSpPr>
          <p:nvPr>
            <p:ph type="body" sz="quarter" idx="11"/>
          </p:nvPr>
        </p:nvSpPr>
        <p:spPr/>
        <p:txBody>
          <a:bodyPr/>
          <a:lstStyle/>
          <a:p>
            <a:r>
              <a:rPr lang="en-US" dirty="0"/>
              <a:t>In this example a </a:t>
            </a:r>
            <a:r>
              <a:rPr lang="en-US" b="1" u="sng" dirty="0"/>
              <a:t>cohort study </a:t>
            </a:r>
            <a:r>
              <a:rPr lang="en-US" dirty="0"/>
              <a:t>on coffee intake and CHD is confounded by smoking. We then </a:t>
            </a:r>
            <a:r>
              <a:rPr lang="en-US" b="1" u="sng" dirty="0"/>
              <a:t>stratify on smoking</a:t>
            </a:r>
            <a:r>
              <a:rPr lang="en-US" dirty="0"/>
              <a:t>, in this case only two strata, smoking and non-smoking. Then each of the two strata (smokers and non-smokers) are analyzed according to the effect of Hi, Med and Low intake of coffee on CHD risk.</a:t>
            </a:r>
          </a:p>
        </p:txBody>
      </p:sp>
    </p:spTree>
    <p:extLst>
      <p:ext uri="{BB962C8B-B14F-4D97-AF65-F5344CB8AC3E}">
        <p14:creationId xmlns:p14="http://schemas.microsoft.com/office/powerpoint/2010/main" val="39599889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58</a:t>
            </a:fld>
            <a:endParaRPr lang="en-US"/>
          </a:p>
        </p:txBody>
      </p:sp>
      <p:sp>
        <p:nvSpPr>
          <p:cNvPr id="5" name="Notes Placeholder 4"/>
          <p:cNvSpPr>
            <a:spLocks noGrp="1"/>
          </p:cNvSpPr>
          <p:nvPr>
            <p:ph type="body" sz="quarter" idx="11"/>
          </p:nvPr>
        </p:nvSpPr>
        <p:spPr/>
        <p:txBody>
          <a:bodyPr/>
          <a:lstStyle/>
          <a:p>
            <a:r>
              <a:rPr lang="en-US" dirty="0"/>
              <a:t>In this example the association of tea drinking and renal cancer is studied, and for this association the </a:t>
            </a:r>
            <a:r>
              <a:rPr lang="en-US" b="1" u="sng" dirty="0"/>
              <a:t>OR=2.01</a:t>
            </a:r>
            <a:r>
              <a:rPr lang="en-US" dirty="0"/>
              <a:t>. However, this relationship may be </a:t>
            </a:r>
            <a:r>
              <a:rPr lang="en-US" b="1" u="sng" dirty="0"/>
              <a:t>confounded</a:t>
            </a:r>
            <a:r>
              <a:rPr lang="en-US" dirty="0"/>
              <a:t> by smoking. To find out we stratify on smoking and look at the association between tea drinking and renal cancer in each </a:t>
            </a:r>
            <a:r>
              <a:rPr lang="en-US" dirty="0" smtClean="0"/>
              <a:t>of the two strata, smokers </a:t>
            </a:r>
            <a:r>
              <a:rPr lang="en-US" dirty="0"/>
              <a:t>and </a:t>
            </a:r>
            <a:r>
              <a:rPr lang="en-US" dirty="0" smtClean="0"/>
              <a:t>non-smokers.  </a:t>
            </a:r>
            <a:endParaRPr lang="en-US" dirty="0"/>
          </a:p>
          <a:p>
            <a:endParaRPr lang="en-US" dirty="0"/>
          </a:p>
        </p:txBody>
      </p:sp>
    </p:spTree>
    <p:extLst>
      <p:ext uri="{BB962C8B-B14F-4D97-AF65-F5344CB8AC3E}">
        <p14:creationId xmlns:p14="http://schemas.microsoft.com/office/powerpoint/2010/main" val="4504127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59</a:t>
            </a:fld>
            <a:endParaRPr lang="en-US"/>
          </a:p>
        </p:txBody>
      </p:sp>
      <p:sp>
        <p:nvSpPr>
          <p:cNvPr id="5" name="Notes Placeholder 4"/>
          <p:cNvSpPr>
            <a:spLocks noGrp="1"/>
          </p:cNvSpPr>
          <p:nvPr>
            <p:ph type="body" sz="quarter" idx="11"/>
          </p:nvPr>
        </p:nvSpPr>
        <p:spPr/>
        <p:txBody>
          <a:bodyPr/>
          <a:lstStyle/>
          <a:p>
            <a:r>
              <a:rPr lang="en-US" b="1" u="sng" dirty="0"/>
              <a:t>Stratification</a:t>
            </a:r>
            <a:r>
              <a:rPr lang="en-US" dirty="0"/>
              <a:t> removes the original “effect” (OR=2.01) of tea drinking on renal cancer, and the OR in </a:t>
            </a:r>
            <a:r>
              <a:rPr lang="en-US" b="1" u="sng" dirty="0"/>
              <a:t>smokers</a:t>
            </a:r>
            <a:r>
              <a:rPr lang="en-US" dirty="0"/>
              <a:t> and </a:t>
            </a:r>
            <a:r>
              <a:rPr lang="en-US" b="1" u="sng" dirty="0"/>
              <a:t>non-smokers</a:t>
            </a:r>
            <a:r>
              <a:rPr lang="en-US" dirty="0"/>
              <a:t> do not show any effect of tea drinking on the risk of renal cancer. This confirms that smoking in this association is a confounder.  </a:t>
            </a:r>
          </a:p>
          <a:p>
            <a:endParaRPr lang="en-US" dirty="0"/>
          </a:p>
        </p:txBody>
      </p:sp>
    </p:spTree>
    <p:extLst>
      <p:ext uri="{BB962C8B-B14F-4D97-AF65-F5344CB8AC3E}">
        <p14:creationId xmlns:p14="http://schemas.microsoft.com/office/powerpoint/2010/main" val="2454680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C37E3D3A-7EF9-42D6-AD77-86A0EF00EF77}" type="slidenum">
              <a:rPr lang="en-US" smtClean="0"/>
              <a:pPr/>
              <a:t>6</a:t>
            </a:fld>
            <a:endParaRPr lang="en-US" smtClean="0"/>
          </a:p>
        </p:txBody>
      </p:sp>
      <p:sp>
        <p:nvSpPr>
          <p:cNvPr id="75779"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eaLnBrk="1" hangingPunct="1"/>
            <a:r>
              <a:rPr lang="en-US" dirty="0"/>
              <a:t>Three important sources of Random Error are given:</a:t>
            </a:r>
          </a:p>
          <a:p>
            <a:pPr marL="228600" indent="-228600" eaLnBrk="1" hangingPunct="1">
              <a:buFont typeface="+mj-lt"/>
              <a:buAutoNum type="arabicPeriod"/>
            </a:pPr>
            <a:r>
              <a:rPr lang="en-US" b="1" u="sng" dirty="0"/>
              <a:t>Individual biologic variation</a:t>
            </a:r>
            <a:r>
              <a:rPr lang="en-US" dirty="0"/>
              <a:t> imply that a measurement may be dependent on </a:t>
            </a:r>
            <a:r>
              <a:rPr lang="en-US" b="1" i="1" dirty="0"/>
              <a:t>season</a:t>
            </a:r>
            <a:r>
              <a:rPr lang="en-US" dirty="0"/>
              <a:t> (i.e. serum cholesterol level </a:t>
            </a:r>
            <a:r>
              <a:rPr lang="en-US" dirty="0" smtClean="0"/>
              <a:t>at </a:t>
            </a:r>
            <a:r>
              <a:rPr lang="en-US" dirty="0"/>
              <a:t>higher latitudes tend to be higher during winter and lower in summer), </a:t>
            </a:r>
            <a:r>
              <a:rPr lang="en-US" b="1" i="1" dirty="0"/>
              <a:t>temperature </a:t>
            </a:r>
            <a:r>
              <a:rPr lang="en-US" dirty="0"/>
              <a:t>(i.e. </a:t>
            </a:r>
            <a:r>
              <a:rPr lang="en-US" dirty="0" err="1"/>
              <a:t>hemoconcentration</a:t>
            </a:r>
            <a:r>
              <a:rPr lang="en-US" dirty="0"/>
              <a:t> lower during warm season, higher during cold season), </a:t>
            </a:r>
            <a:r>
              <a:rPr lang="en-US" b="1" i="1" dirty="0"/>
              <a:t>fasting/non-fasting</a:t>
            </a:r>
            <a:r>
              <a:rPr lang="en-US" dirty="0"/>
              <a:t> </a:t>
            </a:r>
            <a:r>
              <a:rPr lang="en-US" dirty="0" smtClean="0"/>
              <a:t>(serum </a:t>
            </a:r>
            <a:r>
              <a:rPr lang="en-US" dirty="0"/>
              <a:t>glucose level is dependent upon what is consumed and when, </a:t>
            </a:r>
            <a:r>
              <a:rPr lang="en-US" dirty="0" smtClean="0"/>
              <a:t>and has to be </a:t>
            </a:r>
            <a:r>
              <a:rPr lang="en-US" dirty="0"/>
              <a:t>measured under “standard conditions”, i.e. after overnight fast, or after a two-hour fasting period), </a:t>
            </a:r>
            <a:r>
              <a:rPr lang="en-US" b="1" i="1" dirty="0"/>
              <a:t>circadian rhythm </a:t>
            </a:r>
            <a:r>
              <a:rPr lang="en-US" dirty="0"/>
              <a:t>(many bodily functions is dependent upon a 24-hour rhythm, and this is true for the serum level of many </a:t>
            </a:r>
            <a:r>
              <a:rPr lang="en-US" dirty="0" smtClean="0"/>
              <a:t>hormones. Testosterone in males varies </a:t>
            </a:r>
            <a:r>
              <a:rPr lang="en-US" dirty="0"/>
              <a:t>very much during a 24 hour </a:t>
            </a:r>
            <a:r>
              <a:rPr lang="en-US" dirty="0" smtClean="0"/>
              <a:t>cycle, and has to be measured at a specified point in time), </a:t>
            </a:r>
            <a:r>
              <a:rPr lang="en-US" b="1" i="1" dirty="0"/>
              <a:t>age, diet, exercise </a:t>
            </a:r>
            <a:r>
              <a:rPr lang="en-US" dirty="0"/>
              <a:t>(i.e. many biologic measurements have normal values that are dependent on age, diet, and exercise).</a:t>
            </a:r>
          </a:p>
          <a:p>
            <a:pPr marL="228600" indent="-228600" eaLnBrk="1" hangingPunct="1">
              <a:buFont typeface="+mj-lt"/>
              <a:buAutoNum type="arabicPeriod"/>
            </a:pPr>
            <a:r>
              <a:rPr lang="en-US" b="1" u="sng" dirty="0"/>
              <a:t>Sampling error</a:t>
            </a:r>
            <a:r>
              <a:rPr lang="en-US" dirty="0"/>
              <a:t> risk is dependent on the sample size used.</a:t>
            </a:r>
          </a:p>
          <a:p>
            <a:pPr marL="228600" indent="-228600" eaLnBrk="1" hangingPunct="1">
              <a:buFont typeface="+mj-lt"/>
              <a:buAutoNum type="arabicPeriod"/>
            </a:pPr>
            <a:r>
              <a:rPr lang="en-US" b="1" u="sng" dirty="0"/>
              <a:t>Measurement error </a:t>
            </a:r>
            <a:r>
              <a:rPr lang="en-US" dirty="0"/>
              <a:t>depends on the equipment used, how precise they are, if they are properly calibrated, possibility of </a:t>
            </a:r>
            <a:r>
              <a:rPr lang="en-US" dirty="0" smtClean="0"/>
              <a:t>misreading/</a:t>
            </a:r>
            <a:r>
              <a:rPr lang="en-US" dirty="0" err="1" smtClean="0"/>
              <a:t>misrecording</a:t>
            </a:r>
            <a:r>
              <a:rPr lang="en-US" dirty="0"/>
              <a:t>, and if the equipment and the persons using it is standardized.</a:t>
            </a:r>
          </a:p>
        </p:txBody>
      </p:sp>
    </p:spTree>
    <p:extLst>
      <p:ext uri="{BB962C8B-B14F-4D97-AF65-F5344CB8AC3E}">
        <p14:creationId xmlns:p14="http://schemas.microsoft.com/office/powerpoint/2010/main" val="30686551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60</a:t>
            </a:fld>
            <a:endParaRPr lang="en-US"/>
          </a:p>
        </p:txBody>
      </p:sp>
      <p:sp>
        <p:nvSpPr>
          <p:cNvPr id="5" name="Notes Placeholder 4"/>
          <p:cNvSpPr>
            <a:spLocks noGrp="1"/>
          </p:cNvSpPr>
          <p:nvPr>
            <p:ph type="body" sz="quarter" idx="11"/>
          </p:nvPr>
        </p:nvSpPr>
        <p:spPr/>
        <p:txBody>
          <a:bodyPr/>
          <a:lstStyle/>
          <a:p>
            <a:r>
              <a:rPr lang="en-US" dirty="0"/>
              <a:t>In the analysis stage, confounding may be controlled by:</a:t>
            </a:r>
            <a:endParaRPr lang="en-US" b="1" u="sng" dirty="0"/>
          </a:p>
          <a:p>
            <a:pPr marL="228600" indent="-228600">
              <a:buFont typeface="+mj-lt"/>
              <a:buAutoNum type="alphaLcPeriod" startAt="2"/>
            </a:pPr>
            <a:r>
              <a:rPr lang="en-US" b="1" u="sng" dirty="0"/>
              <a:t>Multivariate regression</a:t>
            </a:r>
            <a:r>
              <a:rPr lang="en-US" dirty="0"/>
              <a:t> –  a statistical model used to analyze data. The model includes both the presumed cause and possible confounders. In this model OR for each exposures is measured independent from the others. </a:t>
            </a:r>
          </a:p>
          <a:p>
            <a:endParaRPr lang="en-US" dirty="0"/>
          </a:p>
        </p:txBody>
      </p:sp>
    </p:spTree>
    <p:extLst>
      <p:ext uri="{BB962C8B-B14F-4D97-AF65-F5344CB8AC3E}">
        <p14:creationId xmlns:p14="http://schemas.microsoft.com/office/powerpoint/2010/main" val="36318723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61</a:t>
            </a:fld>
            <a:endParaRPr lang="en-US"/>
          </a:p>
        </p:txBody>
      </p:sp>
      <p:sp>
        <p:nvSpPr>
          <p:cNvPr id="5" name="Notes Placeholder 4"/>
          <p:cNvSpPr>
            <a:spLocks noGrp="1"/>
          </p:cNvSpPr>
          <p:nvPr>
            <p:ph type="body" sz="quarter" idx="11"/>
          </p:nvPr>
        </p:nvSpPr>
        <p:spPr/>
        <p:txBody>
          <a:bodyPr/>
          <a:lstStyle/>
          <a:p>
            <a:r>
              <a:rPr lang="en-US" dirty="0"/>
              <a:t>In the analysis stage, confounding may be controlled by:</a:t>
            </a:r>
            <a:endParaRPr lang="en-US" b="1" u="sng" dirty="0"/>
          </a:p>
          <a:p>
            <a:pPr marL="228600" indent="-228600">
              <a:buFont typeface="+mj-lt"/>
              <a:buAutoNum type="alphaLcPeriod" startAt="3"/>
            </a:pPr>
            <a:r>
              <a:rPr lang="en-US" b="1" u="sng" dirty="0"/>
              <a:t>Standardization (adjustment)</a:t>
            </a:r>
            <a:r>
              <a:rPr lang="en-US" dirty="0"/>
              <a:t> – this analytical procedure is used to obtain a summary measure (a single number) for a population by applying standard weights to the measures within subgroups of the population.</a:t>
            </a:r>
          </a:p>
          <a:p>
            <a:endParaRPr lang="en-US" dirty="0"/>
          </a:p>
        </p:txBody>
      </p:sp>
    </p:spTree>
    <p:extLst>
      <p:ext uri="{BB962C8B-B14F-4D97-AF65-F5344CB8AC3E}">
        <p14:creationId xmlns:p14="http://schemas.microsoft.com/office/powerpoint/2010/main" val="19858869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62</a:t>
            </a:fld>
            <a:endParaRPr lang="en-US"/>
          </a:p>
        </p:txBody>
      </p:sp>
      <p:sp>
        <p:nvSpPr>
          <p:cNvPr id="5" name="Notes Placeholder 4"/>
          <p:cNvSpPr>
            <a:spLocks noGrp="1"/>
          </p:cNvSpPr>
          <p:nvPr>
            <p:ph type="body" sz="quarter" idx="11"/>
          </p:nvPr>
        </p:nvSpPr>
        <p:spPr/>
        <p:txBody>
          <a:bodyPr/>
          <a:lstStyle/>
          <a:p>
            <a:r>
              <a:rPr lang="en-US" dirty="0"/>
              <a:t>The crude death “rate” in Florida is much higher then in Alaska. Could this be caused by confounding by age?</a:t>
            </a:r>
          </a:p>
          <a:p>
            <a:endParaRPr lang="en-US" dirty="0"/>
          </a:p>
        </p:txBody>
      </p:sp>
    </p:spTree>
    <p:extLst>
      <p:ext uri="{BB962C8B-B14F-4D97-AF65-F5344CB8AC3E}">
        <p14:creationId xmlns:p14="http://schemas.microsoft.com/office/powerpoint/2010/main" val="19192353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63</a:t>
            </a:fld>
            <a:endParaRPr lang="en-US"/>
          </a:p>
        </p:txBody>
      </p:sp>
      <p:sp>
        <p:nvSpPr>
          <p:cNvPr id="5" name="Notes Placeholder 4"/>
          <p:cNvSpPr>
            <a:spLocks noGrp="1"/>
          </p:cNvSpPr>
          <p:nvPr>
            <p:ph type="body" sz="quarter" idx="11"/>
          </p:nvPr>
        </p:nvSpPr>
        <p:spPr/>
        <p:txBody>
          <a:bodyPr/>
          <a:lstStyle/>
          <a:p>
            <a:r>
              <a:rPr lang="en-US" dirty="0"/>
              <a:t>The age-adjusted mortality “rates” are much lower in Florida than in Alaska. So the answer is Yes, age is a confounder in this case. </a:t>
            </a:r>
          </a:p>
        </p:txBody>
      </p:sp>
    </p:spTree>
    <p:extLst>
      <p:ext uri="{BB962C8B-B14F-4D97-AF65-F5344CB8AC3E}">
        <p14:creationId xmlns:p14="http://schemas.microsoft.com/office/powerpoint/2010/main" val="28988606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64</a:t>
            </a:fld>
            <a:endParaRPr lang="en-US"/>
          </a:p>
        </p:txBody>
      </p:sp>
      <p:sp>
        <p:nvSpPr>
          <p:cNvPr id="5" name="Notes Placeholder 4"/>
          <p:cNvSpPr>
            <a:spLocks noGrp="1"/>
          </p:cNvSpPr>
          <p:nvPr>
            <p:ph type="body" sz="quarter" idx="11"/>
          </p:nvPr>
        </p:nvSpPr>
        <p:spPr/>
        <p:txBody>
          <a:bodyPr/>
          <a:lstStyle/>
          <a:p>
            <a:r>
              <a:rPr lang="en-US" dirty="0"/>
              <a:t>This is an example of direct age adjustment (also described in our textbook, p. 74).</a:t>
            </a:r>
          </a:p>
          <a:p>
            <a:r>
              <a:rPr lang="en-US" dirty="0"/>
              <a:t>We start out with two populations, City A and City B of 900,000 each, and we want to age-adjust in order to be able to compare the two populations directly. The number show that death “rate” per 100,000 is lowest in City A (96) and highest in City B (126).</a:t>
            </a:r>
          </a:p>
        </p:txBody>
      </p:sp>
    </p:spTree>
    <p:extLst>
      <p:ext uri="{BB962C8B-B14F-4D97-AF65-F5344CB8AC3E}">
        <p14:creationId xmlns:p14="http://schemas.microsoft.com/office/powerpoint/2010/main" val="11842824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65</a:t>
            </a:fld>
            <a:endParaRPr lang="en-US"/>
          </a:p>
        </p:txBody>
      </p:sp>
      <p:sp>
        <p:nvSpPr>
          <p:cNvPr id="5" name="Notes Placeholder 4"/>
          <p:cNvSpPr>
            <a:spLocks noGrp="1"/>
          </p:cNvSpPr>
          <p:nvPr>
            <p:ph type="body" sz="quarter" idx="11"/>
          </p:nvPr>
        </p:nvSpPr>
        <p:spPr/>
        <p:txBody>
          <a:bodyPr/>
          <a:lstStyle/>
          <a:p>
            <a:r>
              <a:rPr lang="en-US" dirty="0"/>
              <a:t>First we stratify on age, in this case by creating three age strata in addition to “all ages”. Knowing the population and number of deaths in each stratum we calculate death rate per 100,000 for each age stratum. </a:t>
            </a:r>
            <a:r>
              <a:rPr lang="en-US" b="1" u="sng" dirty="0"/>
              <a:t>City B </a:t>
            </a:r>
            <a:r>
              <a:rPr lang="en-US" dirty="0"/>
              <a:t>has a much older population vs. City A. </a:t>
            </a:r>
            <a:r>
              <a:rPr lang="en-US" dirty="0" smtClean="0"/>
              <a:t>The </a:t>
            </a:r>
            <a:r>
              <a:rPr lang="en-US" dirty="0"/>
              <a:t>death rate per 100,000 is lower for all age groups in city B as compared to city A. The higher total death rate in city B is caused by a much higher proportion of older people, and a lower proportion of younger people as compared to city A.  </a:t>
            </a:r>
          </a:p>
          <a:p>
            <a:endParaRPr lang="en-US" dirty="0"/>
          </a:p>
        </p:txBody>
      </p:sp>
    </p:spTree>
    <p:extLst>
      <p:ext uri="{BB962C8B-B14F-4D97-AF65-F5344CB8AC3E}">
        <p14:creationId xmlns:p14="http://schemas.microsoft.com/office/powerpoint/2010/main" val="40709655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66</a:t>
            </a:fld>
            <a:endParaRPr lang="en-US"/>
          </a:p>
        </p:txBody>
      </p:sp>
      <p:sp>
        <p:nvSpPr>
          <p:cNvPr id="5" name="Notes Placeholder 4"/>
          <p:cNvSpPr>
            <a:spLocks noGrp="1"/>
          </p:cNvSpPr>
          <p:nvPr>
            <p:ph type="body" sz="quarter" idx="11"/>
          </p:nvPr>
        </p:nvSpPr>
        <p:spPr/>
        <p:txBody>
          <a:bodyPr/>
          <a:lstStyle/>
          <a:p>
            <a:r>
              <a:rPr lang="en-US" dirty="0"/>
              <a:t>We now create a </a:t>
            </a:r>
            <a:r>
              <a:rPr lang="en-US" b="1" u="sng" dirty="0"/>
              <a:t>standard population</a:t>
            </a:r>
            <a:r>
              <a:rPr lang="en-US" dirty="0"/>
              <a:t>, and use the </a:t>
            </a:r>
            <a:r>
              <a:rPr lang="en-US" b="1" u="sng" dirty="0"/>
              <a:t>death “rate” </a:t>
            </a:r>
            <a:r>
              <a:rPr lang="en-US" dirty="0"/>
              <a:t>per 100,000 to calculate </a:t>
            </a:r>
            <a:r>
              <a:rPr lang="en-US" b="1" u="sng" dirty="0"/>
              <a:t>expected</a:t>
            </a:r>
            <a:r>
              <a:rPr lang="en-US" dirty="0"/>
              <a:t> number of deaths in each stratum in each city. Finally we use the total no. of </a:t>
            </a:r>
            <a:r>
              <a:rPr lang="en-US" b="1" u="sng" dirty="0"/>
              <a:t>expected deaths </a:t>
            </a:r>
            <a:r>
              <a:rPr lang="en-US" dirty="0"/>
              <a:t>to calculate the </a:t>
            </a:r>
            <a:r>
              <a:rPr lang="en-US" b="1" u="sng" dirty="0"/>
              <a:t>age-adjusted </a:t>
            </a:r>
            <a:r>
              <a:rPr lang="en-US" dirty="0"/>
              <a:t>“rates” in City A and City B. The age-adjusted findings is that City A has a higher death rate vs. City B. This in opposite of what the total (unadjusted) death rates was.   </a:t>
            </a:r>
          </a:p>
        </p:txBody>
      </p:sp>
    </p:spTree>
    <p:extLst>
      <p:ext uri="{BB962C8B-B14F-4D97-AF65-F5344CB8AC3E}">
        <p14:creationId xmlns:p14="http://schemas.microsoft.com/office/powerpoint/2010/main" val="9298124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67</a:t>
            </a:fld>
            <a:endParaRPr lang="en-US"/>
          </a:p>
        </p:txBody>
      </p:sp>
      <p:sp>
        <p:nvSpPr>
          <p:cNvPr id="3" name="Notes Placeholder 2"/>
          <p:cNvSpPr>
            <a:spLocks noGrp="1"/>
          </p:cNvSpPr>
          <p:nvPr>
            <p:ph type="body" idx="1"/>
          </p:nvPr>
        </p:nvSpPr>
        <p:spPr/>
        <p:txBody>
          <a:bodyPr/>
          <a:lstStyle/>
          <a:p>
            <a:r>
              <a:rPr lang="en-US" dirty="0" smtClean="0"/>
              <a:t>This is an overview of methods for controlling</a:t>
            </a:r>
            <a:r>
              <a:rPr lang="en-US" baseline="0" dirty="0" smtClean="0"/>
              <a:t> the effect of confounding, and </a:t>
            </a:r>
            <a:r>
              <a:rPr lang="en-US" dirty="0" smtClean="0"/>
              <a:t>to remind you that </a:t>
            </a:r>
            <a:r>
              <a:rPr lang="en-US" b="1" u="sng" dirty="0" smtClean="0"/>
              <a:t>multivariate analysis </a:t>
            </a:r>
            <a:r>
              <a:rPr lang="en-US" dirty="0" smtClean="0"/>
              <a:t>is one way in the analysis stage to account for possible confounding variables in our statistical model.</a:t>
            </a:r>
            <a:endParaRPr lang="en-US" dirty="0"/>
          </a:p>
        </p:txBody>
      </p:sp>
    </p:spTree>
    <p:extLst>
      <p:ext uri="{BB962C8B-B14F-4D97-AF65-F5344CB8AC3E}">
        <p14:creationId xmlns:p14="http://schemas.microsoft.com/office/powerpoint/2010/main" val="18623621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BE37ED6-329F-4187-977F-B2323878BE23}" type="slidenum">
              <a:rPr lang="en-US" smtClean="0"/>
              <a:pPr>
                <a:defRPr/>
              </a:pPr>
              <a:t>68</a:t>
            </a:fld>
            <a:endParaRPr lang="en-US"/>
          </a:p>
        </p:txBody>
      </p:sp>
      <p:sp>
        <p:nvSpPr>
          <p:cNvPr id="5" name="Notes Placeholder 4"/>
          <p:cNvSpPr>
            <a:spLocks noGrp="1"/>
          </p:cNvSpPr>
          <p:nvPr>
            <p:ph type="body" sz="quarter" idx="11"/>
          </p:nvPr>
        </p:nvSpPr>
        <p:spPr/>
        <p:txBody>
          <a:bodyPr/>
          <a:lstStyle/>
          <a:p>
            <a:r>
              <a:rPr lang="en-US" dirty="0"/>
              <a:t>This is the findings from AHS regarding the inverse association between water intake and RR of CHD. After adjusting for age, hypertension, diet, exercise, other fluids, family history and smoking, the adjusted RR of CHD have changed very little, indicating that the possibility of a major confounder in this association is very small.</a:t>
            </a:r>
          </a:p>
        </p:txBody>
      </p:sp>
    </p:spTree>
    <p:extLst>
      <p:ext uri="{BB962C8B-B14F-4D97-AF65-F5344CB8AC3E}">
        <p14:creationId xmlns:p14="http://schemas.microsoft.com/office/powerpoint/2010/main" val="30022413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1E17B70-02D2-4864-976E-3BC44E741A17}" type="slidenum">
              <a:rPr lang="en-US" smtClean="0"/>
              <a:pPr/>
              <a:t>69</a:t>
            </a:fld>
            <a:endParaRPr lang="en-US" smtClean="0"/>
          </a:p>
        </p:txBody>
      </p:sp>
      <p:sp>
        <p:nvSpPr>
          <p:cNvPr id="78851"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2201523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A88EB99-66E2-4486-B426-78A623A76BD8}" type="slidenum">
              <a:rPr lang="en-US" smtClean="0"/>
              <a:pPr/>
              <a:t>7</a:t>
            </a:fld>
            <a:endParaRPr lang="en-US" smtClean="0"/>
          </a:p>
        </p:txBody>
      </p:sp>
      <p:sp>
        <p:nvSpPr>
          <p:cNvPr id="76803"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eaLnBrk="1" hangingPunct="1"/>
            <a:r>
              <a:rPr lang="en-US" b="1" u="sng" dirty="0"/>
              <a:t>Inter-individual</a:t>
            </a:r>
            <a:r>
              <a:rPr lang="en-US" dirty="0"/>
              <a:t> variability means variability </a:t>
            </a:r>
            <a:r>
              <a:rPr lang="en-US" b="1" u="sng" dirty="0"/>
              <a:t>between individuals</a:t>
            </a:r>
            <a:r>
              <a:rPr lang="en-US" dirty="0"/>
              <a:t>. In this case we look at agreement between different radiologists how they interpret chest X-rays. Two categories </a:t>
            </a:r>
            <a:r>
              <a:rPr lang="en-US" dirty="0" smtClean="0"/>
              <a:t>means that the x-ray is characterized as normal </a:t>
            </a:r>
            <a:r>
              <a:rPr lang="en-US" dirty="0"/>
              <a:t>vs. abnormal, while more categories usually are used to interpret chest X-rays. </a:t>
            </a:r>
          </a:p>
          <a:p>
            <a:pPr eaLnBrk="1" hangingPunct="1"/>
            <a:r>
              <a:rPr lang="en-US" dirty="0"/>
              <a:t>For only two categories the agreement between different radiologists is fairly high, between 85 and 90%, with a mean of about 88%. However, for five categories, the agreement drops to between 32 and 76%, with a mean of about 58%.</a:t>
            </a:r>
          </a:p>
        </p:txBody>
      </p:sp>
    </p:spTree>
    <p:extLst>
      <p:ext uri="{BB962C8B-B14F-4D97-AF65-F5344CB8AC3E}">
        <p14:creationId xmlns:p14="http://schemas.microsoft.com/office/powerpoint/2010/main" val="1238378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A88EB99-66E2-4486-B426-78A623A76BD8}" type="slidenum">
              <a:rPr lang="en-US" smtClean="0"/>
              <a:pPr/>
              <a:t>8</a:t>
            </a:fld>
            <a:endParaRPr lang="en-US" smtClean="0"/>
          </a:p>
        </p:txBody>
      </p:sp>
      <p:sp>
        <p:nvSpPr>
          <p:cNvPr id="76803"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eaLnBrk="1" hangingPunct="1"/>
            <a:r>
              <a:rPr lang="en-US" b="1" u="sng" dirty="0"/>
              <a:t>Intra-individual</a:t>
            </a:r>
            <a:r>
              <a:rPr lang="en-US" dirty="0"/>
              <a:t> variability means variability </a:t>
            </a:r>
            <a:r>
              <a:rPr lang="en-US" b="1" u="sng" dirty="0"/>
              <a:t>in the same individual</a:t>
            </a:r>
            <a:r>
              <a:rPr lang="en-US" dirty="0"/>
              <a:t>. In this case we look at agreement between the same radiologists how they interpret chest X-rays at different points in time, when they do not remember their last interpretation. Two categories is normal vs. abnormal, while more categories usually are used to interpret chest X-rays. </a:t>
            </a:r>
          </a:p>
          <a:p>
            <a:pPr eaLnBrk="1" hangingPunct="1"/>
            <a:r>
              <a:rPr lang="en-US" dirty="0"/>
              <a:t>For only two categories the agreement between the same radiologists is fairly high, between 80.8 and 91.3%, with a mean of about 86%. However, for five categories, the agreement drops to between 46.2 and 55.1%, with a mean of about 51%. In this case, the intra-individual variability is about the same as the inter-individual variability. </a:t>
            </a:r>
          </a:p>
          <a:p>
            <a:endParaRPr lang="en-US" dirty="0"/>
          </a:p>
        </p:txBody>
      </p:sp>
    </p:spTree>
    <p:extLst>
      <p:ext uri="{BB962C8B-B14F-4D97-AF65-F5344CB8AC3E}">
        <p14:creationId xmlns:p14="http://schemas.microsoft.com/office/powerpoint/2010/main" val="241452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C37E3D3A-7EF9-42D6-AD77-86A0EF00EF77}" type="slidenum">
              <a:rPr lang="en-US" smtClean="0"/>
              <a:pPr/>
              <a:t>9</a:t>
            </a:fld>
            <a:endParaRPr lang="en-US" smtClean="0"/>
          </a:p>
        </p:txBody>
      </p:sp>
      <p:sp>
        <p:nvSpPr>
          <p:cNvPr id="75779"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eaLnBrk="1" hangingPunct="1"/>
            <a:r>
              <a:rPr lang="en-US" dirty="0"/>
              <a:t>There are two main sources of systematic error or </a:t>
            </a:r>
            <a:r>
              <a:rPr lang="en-US" dirty="0" smtClean="0"/>
              <a:t>bias. The first is selection bias and the second is</a:t>
            </a:r>
            <a:r>
              <a:rPr lang="en-US" baseline="0" dirty="0" smtClean="0"/>
              <a:t> information bias.</a:t>
            </a:r>
            <a:endParaRPr lang="en-US" dirty="0"/>
          </a:p>
          <a:p>
            <a:pPr marL="228600" indent="-228600" eaLnBrk="1" hangingPunct="1">
              <a:buFont typeface="+mj-lt"/>
              <a:buAutoNum type="arabicPeriod"/>
            </a:pPr>
            <a:r>
              <a:rPr lang="en-US" b="1" u="sng" dirty="0"/>
              <a:t>Selection Bias</a:t>
            </a:r>
            <a:r>
              <a:rPr lang="en-US" dirty="0"/>
              <a:t> </a:t>
            </a:r>
            <a:r>
              <a:rPr lang="en-US" dirty="0" smtClean="0"/>
              <a:t>happens when </a:t>
            </a:r>
            <a:r>
              <a:rPr lang="en-US" dirty="0"/>
              <a:t>the study subjects (cases and controls, or exposed and non-exposed individuals) are selected in such a way that an apparent association is found, even though the exposure and the disease are not in reality associated. In a </a:t>
            </a:r>
            <a:r>
              <a:rPr lang="en-US" i="1" u="sng" dirty="0"/>
              <a:t>convenience sample</a:t>
            </a:r>
            <a:r>
              <a:rPr lang="en-US" dirty="0"/>
              <a:t> there is a great risk of a selection bias to occur. A </a:t>
            </a:r>
            <a:r>
              <a:rPr lang="en-US" i="1" u="sng" dirty="0"/>
              <a:t>randomly selected sample</a:t>
            </a:r>
            <a:r>
              <a:rPr lang="en-US" dirty="0"/>
              <a:t>, however, is a </a:t>
            </a:r>
            <a:r>
              <a:rPr lang="en-US" i="1" u="sng" dirty="0"/>
              <a:t>probability sample</a:t>
            </a:r>
            <a:r>
              <a:rPr lang="en-US" dirty="0"/>
              <a:t> where each study subject has a known probability of being included.  </a:t>
            </a:r>
          </a:p>
          <a:p>
            <a:pPr marL="228600" indent="-228600" eaLnBrk="1" hangingPunct="1">
              <a:buFont typeface="+mj-lt"/>
              <a:buAutoNum type="arabicPeriod"/>
            </a:pPr>
            <a:r>
              <a:rPr lang="en-US" b="1" u="sng" dirty="0"/>
              <a:t>Information Bias</a:t>
            </a:r>
            <a:r>
              <a:rPr lang="en-US" b="1" dirty="0"/>
              <a:t> </a:t>
            </a:r>
            <a:r>
              <a:rPr lang="en-US" b="0" dirty="0" smtClean="0"/>
              <a:t>happens</a:t>
            </a:r>
            <a:r>
              <a:rPr lang="en-US" b="1" dirty="0" smtClean="0"/>
              <a:t> </a:t>
            </a:r>
            <a:r>
              <a:rPr lang="en-US" dirty="0" smtClean="0"/>
              <a:t>when </a:t>
            </a:r>
            <a:r>
              <a:rPr lang="en-US" dirty="0"/>
              <a:t>measurement flaws result in misclassification of study subjects with regard to their exposure or outcome status. This may be caused by inadequate information from the records available, or by the use of diagnostic tests with limited sensitivity and specificity. Misclassification because of information bias may occur in two forms: </a:t>
            </a:r>
            <a:r>
              <a:rPr lang="en-US" i="1" u="sng" dirty="0"/>
              <a:t>Differential misclassification</a:t>
            </a:r>
            <a:r>
              <a:rPr lang="en-US" dirty="0"/>
              <a:t>  or </a:t>
            </a:r>
            <a:r>
              <a:rPr lang="en-US" i="1" u="sng" dirty="0"/>
              <a:t>non-differential misclassification.</a:t>
            </a:r>
            <a:r>
              <a:rPr lang="en-US" dirty="0"/>
              <a:t> We will discuss these misclassifications in a little while.</a:t>
            </a:r>
          </a:p>
        </p:txBody>
      </p:sp>
    </p:spTree>
    <p:extLst>
      <p:ext uri="{BB962C8B-B14F-4D97-AF65-F5344CB8AC3E}">
        <p14:creationId xmlns:p14="http://schemas.microsoft.com/office/powerpoint/2010/main" val="76891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C5C449-6461-4134-8157-FD7835BCA3C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D989E0-D0DE-478B-A498-83DB0C8BAA2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C14412-8D3E-4DBB-890A-3E96748D41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99BF5-593C-4DA6-BB37-28864322819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F95D67-CFE2-4F71-B725-374CF2056C7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2C23B5-917B-4CB9-B054-1C6A0BA6917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0F85D0-E8A8-4E91-8F01-EF78C91D5C1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6C95B7-3E98-4BCF-BFD4-A0969CB0429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441E99-F214-47C9-AC6E-737703E8F4A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B5681B5-3F55-4993-9A73-4D9CF541A73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2B7A9-C42C-4D04-AA86-C27FD0C949D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4DCC1-6144-4B9A-9899-47E63712731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tx1"/>
                </a:solidFill>
                <a:latin typeface="Times New Roman" pitchFamily="18" charset="0"/>
              </a:defRPr>
            </a:lvl1pPr>
          </a:lstStyle>
          <a:p>
            <a:pPr>
              <a:defRPr/>
            </a:pPr>
            <a:endParaRPr lang="en-US"/>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tx1"/>
                </a:solidFill>
                <a:latin typeface="Times New Roman" pitchFamily="18" charset="0"/>
              </a:defRPr>
            </a:lvl1pPr>
          </a:lstStyle>
          <a:p>
            <a:pPr>
              <a:defRPr/>
            </a:pPr>
            <a:endParaRPr lang="en-US"/>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tx1"/>
                </a:solidFill>
                <a:latin typeface="Times New Roman" pitchFamily="18" charset="0"/>
              </a:defRPr>
            </a:lvl1pPr>
          </a:lstStyle>
          <a:p>
            <a:pPr>
              <a:defRPr/>
            </a:pPr>
            <a:fld id="{1672C092-1017-4FC0-AC1A-A65037B709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0.wma"/><Relationship Id="rId7" Type="http://schemas.openxmlformats.org/officeDocument/2006/relationships/image" Target="../media/image2.wmf"/><Relationship Id="rId2" Type="http://schemas.microsoft.com/office/2007/relationships/media" Target="../media/media30.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1.wma"/><Relationship Id="rId7" Type="http://schemas.openxmlformats.org/officeDocument/2006/relationships/image" Target="../media/image3.wmf"/><Relationship Id="rId2" Type="http://schemas.microsoft.com/office/2007/relationships/media" Target="../media/media31.wm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2.wma"/><Relationship Id="rId7" Type="http://schemas.openxmlformats.org/officeDocument/2006/relationships/image" Target="../media/image4.wmf"/><Relationship Id="rId2" Type="http://schemas.microsoft.com/office/2007/relationships/media" Target="../media/media32.wm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4.wma"/><Relationship Id="rId7" Type="http://schemas.openxmlformats.org/officeDocument/2006/relationships/image" Target="../media/image5.wmf"/><Relationship Id="rId2" Type="http://schemas.microsoft.com/office/2007/relationships/media" Target="../media/media34.wm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34.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media35.wma"/><Relationship Id="rId7" Type="http://schemas.openxmlformats.org/officeDocument/2006/relationships/image" Target="../media/image6.wmf"/><Relationship Id="rId2" Type="http://schemas.microsoft.com/office/2007/relationships/media" Target="../media/media35.wma"/><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35.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7.w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ma"/><Relationship Id="rId1" Type="http://schemas.microsoft.com/office/2007/relationships/media" Target="../media/media52.wma"/><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wma"/><Relationship Id="rId1" Type="http://schemas.microsoft.com/office/2007/relationships/media" Target="../media/media55.wm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ma"/><Relationship Id="rId1" Type="http://schemas.microsoft.com/office/2007/relationships/media" Target="../media/media56.wm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wma"/><Relationship Id="rId1" Type="http://schemas.microsoft.com/office/2007/relationships/media" Target="../media/media58.wma"/><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wma"/><Relationship Id="rId1" Type="http://schemas.microsoft.com/office/2007/relationships/media" Target="../media/media59.wma"/><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wma"/><Relationship Id="rId1" Type="http://schemas.microsoft.com/office/2007/relationships/media" Target="../media/media60.wma"/><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ma"/><Relationship Id="rId1" Type="http://schemas.microsoft.com/office/2007/relationships/media" Target="../media/media64.wma"/><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wma"/><Relationship Id="rId1" Type="http://schemas.microsoft.com/office/2007/relationships/media" Target="../media/media65.wma"/><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wma"/><Relationship Id="rId1" Type="http://schemas.microsoft.com/office/2007/relationships/media" Target="../media/media67.wma"/><Relationship Id="rId5" Type="http://schemas.openxmlformats.org/officeDocument/2006/relationships/image" Target="../media/image1.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wma"/><Relationship Id="rId1" Type="http://schemas.microsoft.com/office/2007/relationships/media" Target="../media/media68.wma"/><Relationship Id="rId5" Type="http://schemas.openxmlformats.org/officeDocument/2006/relationships/image" Target="../media/image1.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701675" y="287338"/>
            <a:ext cx="7758113" cy="992187"/>
          </a:xfrm>
        </p:spPr>
        <p:txBody>
          <a:bodyPr/>
          <a:lstStyle/>
          <a:p>
            <a:pPr eaLnBrk="1" hangingPunct="1">
              <a:defRPr/>
            </a:pPr>
            <a:r>
              <a:rPr lang="en-US" dirty="0" smtClean="0">
                <a:solidFill>
                  <a:srgbClr val="990033"/>
                </a:solidFill>
                <a:effectLst>
                  <a:outerShdw blurRad="38100" dist="38100" dir="2700000" algn="tl">
                    <a:srgbClr val="C0C0C0"/>
                  </a:outerShdw>
                </a:effectLst>
              </a:rPr>
              <a:t>EPDM 509</a:t>
            </a:r>
          </a:p>
        </p:txBody>
      </p:sp>
      <p:sp>
        <p:nvSpPr>
          <p:cNvPr id="7171" name="Text Box 5"/>
          <p:cNvSpPr txBox="1">
            <a:spLocks noChangeArrowheads="1"/>
          </p:cNvSpPr>
          <p:nvPr/>
        </p:nvSpPr>
        <p:spPr bwMode="auto">
          <a:xfrm>
            <a:off x="2555776" y="2090738"/>
            <a:ext cx="4248150" cy="1431925"/>
          </a:xfrm>
          <a:prstGeom prst="rect">
            <a:avLst/>
          </a:prstGeom>
          <a:noFill/>
          <a:ln w="9525">
            <a:noFill/>
            <a:miter lim="800000"/>
            <a:headEnd/>
            <a:tailEnd/>
          </a:ln>
        </p:spPr>
        <p:txBody>
          <a:bodyPr>
            <a:spAutoFit/>
          </a:bodyPr>
          <a:lstStyle/>
          <a:p>
            <a:pPr>
              <a:spcBef>
                <a:spcPct val="0"/>
              </a:spcBef>
              <a:buFontTx/>
              <a:buNone/>
            </a:pPr>
            <a:r>
              <a:rPr lang="en-US" sz="4400" dirty="0"/>
              <a:t>Variability, Bias &amp; Confounding</a:t>
            </a:r>
          </a:p>
        </p:txBody>
      </p:sp>
      <p:sp>
        <p:nvSpPr>
          <p:cNvPr id="7172" name="Text Box 6"/>
          <p:cNvSpPr txBox="1">
            <a:spLocks noChangeArrowheads="1"/>
          </p:cNvSpPr>
          <p:nvPr/>
        </p:nvSpPr>
        <p:spPr bwMode="auto">
          <a:xfrm>
            <a:off x="2967038" y="4959350"/>
            <a:ext cx="1468672" cy="461665"/>
          </a:xfrm>
          <a:prstGeom prst="rect">
            <a:avLst/>
          </a:prstGeom>
          <a:noFill/>
          <a:ln w="9525">
            <a:noFill/>
            <a:miter lim="800000"/>
            <a:headEnd/>
            <a:tailEnd/>
          </a:ln>
        </p:spPr>
        <p:txBody>
          <a:bodyPr wrap="none">
            <a:spAutoFit/>
          </a:bodyPr>
          <a:lstStyle/>
          <a:p>
            <a:pPr>
              <a:spcBef>
                <a:spcPct val="0"/>
              </a:spcBef>
              <a:buFontTx/>
              <a:buNone/>
            </a:pPr>
            <a:r>
              <a:rPr lang="en-US" dirty="0">
                <a:solidFill>
                  <a:schemeClr val="accent2"/>
                </a:solidFill>
              </a:rPr>
              <a:t>Lecture </a:t>
            </a:r>
            <a:r>
              <a:rPr lang="en-US" dirty="0" smtClean="0">
                <a:solidFill>
                  <a:schemeClr val="accent2"/>
                </a:solidFill>
              </a:rPr>
              <a:t>9</a:t>
            </a:r>
            <a:endParaRPr lang="en-US" dirty="0">
              <a:solidFill>
                <a:schemeClr val="accent2"/>
              </a:solidFill>
            </a:endParaRPr>
          </a:p>
        </p:txBody>
      </p:sp>
      <p:sp>
        <p:nvSpPr>
          <p:cNvPr id="7173" name="Text Box 7"/>
          <p:cNvSpPr txBox="1">
            <a:spLocks noChangeArrowheads="1"/>
          </p:cNvSpPr>
          <p:nvPr/>
        </p:nvSpPr>
        <p:spPr bwMode="auto">
          <a:xfrm>
            <a:off x="677863" y="6364288"/>
            <a:ext cx="1012825" cy="304800"/>
          </a:xfrm>
          <a:prstGeom prst="rect">
            <a:avLst/>
          </a:prstGeom>
          <a:noFill/>
          <a:ln w="9525">
            <a:noFill/>
            <a:miter lim="800000"/>
            <a:headEnd/>
            <a:tailEnd/>
          </a:ln>
        </p:spPr>
        <p:txBody>
          <a:bodyPr wrap="none">
            <a:spAutoFit/>
          </a:bodyPr>
          <a:lstStyle/>
          <a:p>
            <a:pPr>
              <a:spcBef>
                <a:spcPct val="0"/>
              </a:spcBef>
              <a:buFontTx/>
              <a:buNone/>
            </a:pPr>
            <a:r>
              <a:rPr lang="en-US" sz="1400"/>
              <a:t>R Knutsen</a:t>
            </a:r>
          </a:p>
        </p:txBody>
      </p:sp>
      <p:sp>
        <p:nvSpPr>
          <p:cNvPr id="7174" name="Text Box 8"/>
          <p:cNvSpPr txBox="1">
            <a:spLocks noChangeArrowheads="1"/>
          </p:cNvSpPr>
          <p:nvPr/>
        </p:nvSpPr>
        <p:spPr bwMode="auto">
          <a:xfrm>
            <a:off x="2268438" y="3879850"/>
            <a:ext cx="4895850" cy="701675"/>
          </a:xfrm>
          <a:prstGeom prst="rect">
            <a:avLst/>
          </a:prstGeom>
          <a:noFill/>
          <a:ln w="9525">
            <a:noFill/>
            <a:miter lim="800000"/>
            <a:headEnd/>
            <a:tailEnd/>
          </a:ln>
        </p:spPr>
        <p:txBody>
          <a:bodyPr>
            <a:spAutoFit/>
          </a:bodyPr>
          <a:lstStyle/>
          <a:p>
            <a:pPr>
              <a:spcBef>
                <a:spcPct val="0"/>
              </a:spcBef>
              <a:buFontTx/>
              <a:buNone/>
            </a:pPr>
            <a:r>
              <a:rPr lang="en-US" sz="4000" dirty="0">
                <a:solidFill>
                  <a:schemeClr val="accent2"/>
                </a:solidFill>
                <a:latin typeface="Times New Roman" pitchFamily="18" charset="0"/>
              </a:rPr>
              <a:t>Observational Studies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ChangeArrowheads="1"/>
          </p:cNvSpPr>
          <p:nvPr>
            <p:ph type="title" idx="4294967295"/>
          </p:nvPr>
        </p:nvSpPr>
        <p:spPr>
          <a:xfrm>
            <a:off x="685800" y="44450"/>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Systematic Error </a:t>
            </a:r>
          </a:p>
        </p:txBody>
      </p:sp>
      <p:sp>
        <p:nvSpPr>
          <p:cNvPr id="12291" name="Text Box 4"/>
          <p:cNvSpPr txBox="1">
            <a:spLocks noChangeArrowheads="1"/>
          </p:cNvSpPr>
          <p:nvPr/>
        </p:nvSpPr>
        <p:spPr bwMode="auto">
          <a:xfrm>
            <a:off x="519113" y="1412875"/>
            <a:ext cx="6797054" cy="646331"/>
          </a:xfrm>
          <a:prstGeom prst="rect">
            <a:avLst/>
          </a:prstGeom>
          <a:noFill/>
          <a:ln w="9525">
            <a:noFill/>
            <a:miter lim="800000"/>
            <a:headEnd/>
            <a:tailEnd/>
          </a:ln>
        </p:spPr>
        <p:txBody>
          <a:bodyPr wrap="none">
            <a:spAutoFit/>
          </a:bodyPr>
          <a:lstStyle/>
          <a:p>
            <a:pPr>
              <a:spcBef>
                <a:spcPct val="0"/>
              </a:spcBef>
              <a:buClr>
                <a:srgbClr val="990033"/>
              </a:buClr>
              <a:buSzPct val="120000"/>
              <a:buFont typeface="Wingdings" pitchFamily="2" charset="2"/>
              <a:buChar char="§"/>
            </a:pPr>
            <a:r>
              <a:rPr lang="en-US" sz="3600" b="1" dirty="0">
                <a:solidFill>
                  <a:srgbClr val="000099"/>
                </a:solidFill>
                <a:latin typeface="Times New Roman" pitchFamily="18" charset="0"/>
              </a:rPr>
              <a:t> </a:t>
            </a:r>
            <a:r>
              <a:rPr lang="en-US" sz="3600" b="1" dirty="0" smtClean="0">
                <a:solidFill>
                  <a:srgbClr val="000099"/>
                </a:solidFill>
              </a:rPr>
              <a:t>Some authors also include</a:t>
            </a:r>
            <a:r>
              <a:rPr lang="en-US" sz="3200" dirty="0" smtClean="0">
                <a:solidFill>
                  <a:srgbClr val="000099"/>
                </a:solidFill>
              </a:rPr>
              <a:t>:</a:t>
            </a:r>
            <a:endParaRPr lang="en-US" sz="3200" dirty="0">
              <a:solidFill>
                <a:srgbClr val="000099"/>
              </a:solidFill>
            </a:endParaRPr>
          </a:p>
        </p:txBody>
      </p:sp>
      <p:sp>
        <p:nvSpPr>
          <p:cNvPr id="1074184" name="Text Box 8"/>
          <p:cNvSpPr txBox="1">
            <a:spLocks noChangeArrowheads="1"/>
          </p:cNvSpPr>
          <p:nvPr/>
        </p:nvSpPr>
        <p:spPr bwMode="auto">
          <a:xfrm>
            <a:off x="1371600" y="2204864"/>
            <a:ext cx="7520880" cy="1323439"/>
          </a:xfrm>
          <a:prstGeom prst="rect">
            <a:avLst/>
          </a:prstGeom>
          <a:noFill/>
          <a:ln w="9525">
            <a:noFill/>
            <a:miter lim="800000"/>
            <a:headEnd/>
            <a:tailEnd/>
          </a:ln>
        </p:spPr>
        <p:txBody>
          <a:bodyPr wrap="square">
            <a:spAutoFit/>
          </a:bodyPr>
          <a:lstStyle/>
          <a:p>
            <a:pPr marL="514350" indent="-514350">
              <a:spcBef>
                <a:spcPct val="0"/>
              </a:spcBef>
              <a:buFontTx/>
              <a:buAutoNum type="arabicPeriod" startAt="3"/>
            </a:pPr>
            <a:r>
              <a:rPr lang="en-US" sz="3200" dirty="0" smtClean="0">
                <a:solidFill>
                  <a:srgbClr val="9900CC"/>
                </a:solidFill>
              </a:rPr>
              <a:t>Confounding</a:t>
            </a:r>
            <a:r>
              <a:rPr lang="en-US" dirty="0" smtClean="0">
                <a:solidFill>
                  <a:srgbClr val="9900CC"/>
                </a:solidFill>
              </a:rPr>
              <a:t> </a:t>
            </a:r>
            <a:r>
              <a:rPr lang="en-US" dirty="0" smtClean="0">
                <a:solidFill>
                  <a:schemeClr val="tx1"/>
                </a:solidFill>
              </a:rPr>
              <a:t>– A distortion of the true </a:t>
            </a:r>
          </a:p>
          <a:p>
            <a:pPr marL="457200" indent="-457200">
              <a:spcBef>
                <a:spcPct val="0"/>
              </a:spcBef>
              <a:buNone/>
            </a:pPr>
            <a:r>
              <a:rPr lang="en-US" dirty="0" smtClean="0">
                <a:solidFill>
                  <a:schemeClr val="tx1"/>
                </a:solidFill>
              </a:rPr>
              <a:t>	association between exposure and outcome caused by another (third) factor</a:t>
            </a:r>
            <a:endParaRPr lang="en-US" sz="2800" dirty="0">
              <a:solidFill>
                <a:schemeClr val="tx1"/>
              </a:solidFill>
            </a:endParaRPr>
          </a:p>
        </p:txBody>
      </p:sp>
      <p:sp>
        <p:nvSpPr>
          <p:cNvPr id="7" name="Text Box 8"/>
          <p:cNvSpPr txBox="1">
            <a:spLocks noChangeArrowheads="1"/>
          </p:cNvSpPr>
          <p:nvPr/>
        </p:nvSpPr>
        <p:spPr bwMode="auto">
          <a:xfrm>
            <a:off x="1875656" y="3545721"/>
            <a:ext cx="7088832" cy="1200329"/>
          </a:xfrm>
          <a:prstGeom prst="rect">
            <a:avLst/>
          </a:prstGeom>
          <a:noFill/>
          <a:ln w="9525">
            <a:noFill/>
            <a:miter lim="800000"/>
            <a:headEnd/>
            <a:tailEnd/>
          </a:ln>
        </p:spPr>
        <p:txBody>
          <a:bodyPr wrap="square">
            <a:spAutoFit/>
          </a:bodyPr>
          <a:lstStyle/>
          <a:p>
            <a:pPr>
              <a:spcBef>
                <a:spcPct val="0"/>
              </a:spcBef>
              <a:buNone/>
            </a:pPr>
            <a:r>
              <a:rPr lang="en-US" dirty="0" err="1" smtClean="0">
                <a:solidFill>
                  <a:srgbClr val="9900CC"/>
                </a:solidFill>
              </a:rPr>
              <a:t>Gordis</a:t>
            </a:r>
            <a:r>
              <a:rPr lang="en-US" dirty="0" smtClean="0">
                <a:solidFill>
                  <a:srgbClr val="9900CC"/>
                </a:solidFill>
              </a:rPr>
              <a:t>, however states that:</a:t>
            </a:r>
            <a:r>
              <a:rPr lang="en-US" sz="3200" dirty="0" smtClean="0">
                <a:solidFill>
                  <a:srgbClr val="9900CC"/>
                </a:solidFill>
              </a:rPr>
              <a:t> “</a:t>
            </a:r>
            <a:r>
              <a:rPr lang="en-US" sz="2000" dirty="0" smtClean="0">
                <a:solidFill>
                  <a:schemeClr val="tx1"/>
                </a:solidFill>
              </a:rPr>
              <a:t>Confounding is not an error in the study, but rather a true phenomenon that is identified in a study and must be understood”.</a:t>
            </a:r>
            <a:endParaRPr lang="en-US" sz="2000"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12291"/>
                                        </p:tgtEl>
                                        <p:attrNameLst>
                                          <p:attrName>style.visibility</p:attrName>
                                        </p:attrNameLst>
                                      </p:cBhvr>
                                      <p:to>
                                        <p:strVal val="visible"/>
                                      </p:to>
                                    </p:set>
                                    <p:animEffect transition="in" filter="fade">
                                      <p:cBhvr>
                                        <p:cTn id="9" dur="3000"/>
                                        <p:tgtEl>
                                          <p:spTgt spid="12291"/>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1074184"/>
                                        </p:tgtEl>
                                        <p:attrNameLst>
                                          <p:attrName>style.visibility</p:attrName>
                                        </p:attrNameLst>
                                      </p:cBhvr>
                                      <p:to>
                                        <p:strVal val="visible"/>
                                      </p:to>
                                    </p:set>
                                    <p:animEffect transition="in" filter="fade">
                                      <p:cBhvr>
                                        <p:cTn id="12" dur="3000"/>
                                        <p:tgtEl>
                                          <p:spTgt spid="1074184"/>
                                        </p:tgtEl>
                                      </p:cBhvr>
                                    </p:animEffect>
                                  </p:childTnLst>
                                </p:cTn>
                              </p:par>
                              <p:par>
                                <p:cTn id="13" presetID="10" presetClass="entr" presetSubtype="0" fill="hold" grpId="0" nodeType="withEffect">
                                  <p:stCondLst>
                                    <p:cond delay="8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12291" grpId="0"/>
      <p:bldP spid="107418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2"/>
          <p:cNvSpPr>
            <a:spLocks noGrp="1" noChangeArrowheads="1"/>
          </p:cNvSpPr>
          <p:nvPr>
            <p:ph type="title" idx="4294967295"/>
          </p:nvPr>
        </p:nvSpPr>
        <p:spPr>
          <a:xfrm>
            <a:off x="685800" y="44624"/>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Systematic Error</a:t>
            </a:r>
          </a:p>
        </p:txBody>
      </p:sp>
      <p:sp>
        <p:nvSpPr>
          <p:cNvPr id="15363" name="Text Box 3"/>
          <p:cNvSpPr txBox="1">
            <a:spLocks noChangeArrowheads="1"/>
          </p:cNvSpPr>
          <p:nvPr/>
        </p:nvSpPr>
        <p:spPr bwMode="auto">
          <a:xfrm>
            <a:off x="468313" y="1268413"/>
            <a:ext cx="7488237" cy="1066800"/>
          </a:xfrm>
          <a:prstGeom prst="rect">
            <a:avLst/>
          </a:prstGeom>
          <a:noFill/>
          <a:ln w="9525">
            <a:noFill/>
            <a:miter lim="800000"/>
            <a:headEnd/>
            <a:tailEnd/>
          </a:ln>
        </p:spPr>
        <p:txBody>
          <a:bodyPr>
            <a:spAutoFit/>
          </a:bodyPr>
          <a:lstStyle/>
          <a:p>
            <a:pPr>
              <a:spcBef>
                <a:spcPct val="0"/>
              </a:spcBef>
              <a:buClr>
                <a:srgbClr val="990033"/>
              </a:buClr>
              <a:buSzPct val="120000"/>
              <a:buFont typeface="Wingdings" pitchFamily="2" charset="2"/>
              <a:buChar char="§"/>
            </a:pPr>
            <a:r>
              <a:rPr lang="en-US" sz="3200" b="1" dirty="0">
                <a:solidFill>
                  <a:schemeClr val="tx1"/>
                </a:solidFill>
              </a:rPr>
              <a:t> </a:t>
            </a:r>
            <a:r>
              <a:rPr lang="en-US" sz="3200" b="1" dirty="0">
                <a:solidFill>
                  <a:srgbClr val="000099"/>
                </a:solidFill>
              </a:rPr>
              <a:t>Does not decrease with increasing </a:t>
            </a:r>
          </a:p>
          <a:p>
            <a:pPr>
              <a:spcBef>
                <a:spcPct val="0"/>
              </a:spcBef>
              <a:buClr>
                <a:srgbClr val="990033"/>
              </a:buClr>
              <a:buSzPct val="120000"/>
              <a:buFont typeface="Wingdings" pitchFamily="2" charset="2"/>
              <a:buNone/>
            </a:pPr>
            <a:r>
              <a:rPr lang="en-US" sz="3200" b="1" dirty="0">
                <a:solidFill>
                  <a:srgbClr val="000099"/>
                </a:solidFill>
              </a:rPr>
              <a:t>   sample size</a:t>
            </a:r>
          </a:p>
        </p:txBody>
      </p:sp>
      <p:grpSp>
        <p:nvGrpSpPr>
          <p:cNvPr id="10" name="Group 9"/>
          <p:cNvGrpSpPr/>
          <p:nvPr/>
        </p:nvGrpSpPr>
        <p:grpSpPr>
          <a:xfrm>
            <a:off x="468313" y="3068638"/>
            <a:ext cx="8712200" cy="3451225"/>
            <a:chOff x="468313" y="3068638"/>
            <a:chExt cx="8712200" cy="3451225"/>
          </a:xfrm>
        </p:grpSpPr>
        <p:grpSp>
          <p:nvGrpSpPr>
            <p:cNvPr id="2" name="Group 9"/>
            <p:cNvGrpSpPr>
              <a:grpSpLocks/>
            </p:cNvGrpSpPr>
            <p:nvPr/>
          </p:nvGrpSpPr>
          <p:grpSpPr bwMode="auto">
            <a:xfrm>
              <a:off x="1187450" y="3644900"/>
              <a:ext cx="7993063" cy="2874963"/>
              <a:chOff x="748" y="2432"/>
              <a:chExt cx="5035" cy="1811"/>
            </a:xfrm>
          </p:grpSpPr>
          <p:sp>
            <p:nvSpPr>
              <p:cNvPr id="15368" name="Text Box 5"/>
              <p:cNvSpPr txBox="1">
                <a:spLocks noChangeArrowheads="1"/>
              </p:cNvSpPr>
              <p:nvPr/>
            </p:nvSpPr>
            <p:spPr bwMode="auto">
              <a:xfrm>
                <a:off x="749" y="2432"/>
                <a:ext cx="4989" cy="903"/>
              </a:xfrm>
              <a:prstGeom prst="rect">
                <a:avLst/>
              </a:prstGeom>
              <a:noFill/>
              <a:ln w="9525">
                <a:noFill/>
                <a:miter lim="800000"/>
                <a:headEnd/>
                <a:tailEnd/>
              </a:ln>
            </p:spPr>
            <p:txBody>
              <a:bodyPr>
                <a:spAutoFit/>
              </a:bodyPr>
              <a:lstStyle/>
              <a:p>
                <a:pPr>
                  <a:spcBef>
                    <a:spcPct val="0"/>
                  </a:spcBef>
                  <a:buFontTx/>
                  <a:buNone/>
                </a:pPr>
                <a:r>
                  <a:rPr lang="en-US" sz="3200" b="1" dirty="0">
                    <a:solidFill>
                      <a:srgbClr val="008080"/>
                    </a:solidFill>
                  </a:rPr>
                  <a:t>Internal validity</a:t>
                </a:r>
                <a:r>
                  <a:rPr lang="en-US" sz="3200" dirty="0">
                    <a:solidFill>
                      <a:schemeClr val="tx1"/>
                    </a:solidFill>
                  </a:rPr>
                  <a:t> </a:t>
                </a:r>
                <a:r>
                  <a:rPr lang="en-US" sz="2800" dirty="0">
                    <a:solidFill>
                      <a:schemeClr val="tx1"/>
                    </a:solidFill>
                  </a:rPr>
                  <a:t>- extent to which study results reflect the “truth” about the study population.</a:t>
                </a:r>
              </a:p>
            </p:txBody>
          </p:sp>
          <p:sp>
            <p:nvSpPr>
              <p:cNvPr id="15369" name="Text Box 6"/>
              <p:cNvSpPr txBox="1">
                <a:spLocks noChangeArrowheads="1"/>
              </p:cNvSpPr>
              <p:nvPr/>
            </p:nvSpPr>
            <p:spPr bwMode="auto">
              <a:xfrm>
                <a:off x="748" y="3340"/>
                <a:ext cx="5035" cy="903"/>
              </a:xfrm>
              <a:prstGeom prst="rect">
                <a:avLst/>
              </a:prstGeom>
              <a:noFill/>
              <a:ln w="9525">
                <a:noFill/>
                <a:miter lim="800000"/>
                <a:headEnd/>
                <a:tailEnd/>
              </a:ln>
            </p:spPr>
            <p:txBody>
              <a:bodyPr>
                <a:spAutoFit/>
              </a:bodyPr>
              <a:lstStyle/>
              <a:p>
                <a:pPr>
                  <a:spcBef>
                    <a:spcPct val="0"/>
                  </a:spcBef>
                  <a:buFontTx/>
                  <a:buNone/>
                </a:pPr>
                <a:r>
                  <a:rPr lang="en-US" sz="3200" b="1">
                    <a:solidFill>
                      <a:srgbClr val="008080"/>
                    </a:solidFill>
                  </a:rPr>
                  <a:t>External validity</a:t>
                </a:r>
                <a:r>
                  <a:rPr lang="en-US" sz="3200">
                    <a:solidFill>
                      <a:schemeClr val="tx1"/>
                    </a:solidFill>
                  </a:rPr>
                  <a:t> </a:t>
                </a:r>
                <a:r>
                  <a:rPr lang="en-US" sz="2800">
                    <a:solidFill>
                      <a:schemeClr val="tx1"/>
                    </a:solidFill>
                  </a:rPr>
                  <a:t>- extent to which study results are applicable to the general population</a:t>
                </a:r>
              </a:p>
              <a:p>
                <a:pPr>
                  <a:spcBef>
                    <a:spcPct val="0"/>
                  </a:spcBef>
                  <a:buFontTx/>
                  <a:buNone/>
                </a:pPr>
                <a:r>
                  <a:rPr lang="en-US" sz="2800">
                    <a:solidFill>
                      <a:schemeClr val="tx1"/>
                    </a:solidFill>
                  </a:rPr>
                  <a:t>(generalizability).</a:t>
                </a:r>
              </a:p>
            </p:txBody>
          </p:sp>
        </p:grpSp>
        <p:sp>
          <p:nvSpPr>
            <p:cNvPr id="15366" name="Text Box 4"/>
            <p:cNvSpPr txBox="1">
              <a:spLocks noChangeArrowheads="1"/>
            </p:cNvSpPr>
            <p:nvPr/>
          </p:nvSpPr>
          <p:spPr bwMode="auto">
            <a:xfrm>
              <a:off x="468313" y="3068638"/>
              <a:ext cx="3047629" cy="584775"/>
            </a:xfrm>
            <a:prstGeom prst="rect">
              <a:avLst/>
            </a:prstGeom>
            <a:noFill/>
            <a:ln w="9525">
              <a:noFill/>
              <a:miter lim="800000"/>
              <a:headEnd/>
              <a:tailEnd/>
            </a:ln>
          </p:spPr>
          <p:txBody>
            <a:bodyPr wrap="none">
              <a:spAutoFit/>
            </a:bodyPr>
            <a:lstStyle/>
            <a:p>
              <a:pPr>
                <a:spcBef>
                  <a:spcPct val="0"/>
                </a:spcBef>
                <a:buClr>
                  <a:srgbClr val="990033"/>
                </a:buClr>
                <a:buSzPct val="120000"/>
                <a:buFont typeface="Wingdings" pitchFamily="2" charset="2"/>
                <a:buChar char="§"/>
              </a:pPr>
              <a:r>
                <a:rPr lang="en-US" sz="3200" b="1" dirty="0">
                  <a:solidFill>
                    <a:schemeClr val="tx1"/>
                  </a:solidFill>
                </a:rPr>
                <a:t> </a:t>
              </a:r>
              <a:r>
                <a:rPr lang="en-US" sz="3200" b="1" dirty="0">
                  <a:solidFill>
                    <a:srgbClr val="000099"/>
                  </a:solidFill>
                </a:rPr>
                <a:t>Poor </a:t>
              </a:r>
              <a:r>
                <a:rPr lang="en-US" sz="3200" b="1" dirty="0" smtClean="0">
                  <a:solidFill>
                    <a:srgbClr val="000099"/>
                  </a:solidFill>
                </a:rPr>
                <a:t>validity</a:t>
              </a:r>
              <a:endParaRPr lang="en-US" sz="3200" b="1" dirty="0">
                <a:solidFill>
                  <a:srgbClr val="000099"/>
                </a:solidFill>
              </a:endParaRPr>
            </a:p>
          </p:txBody>
        </p:sp>
      </p:grpSp>
      <p:sp>
        <p:nvSpPr>
          <p:cNvPr id="15367" name="Text Box 7"/>
          <p:cNvSpPr txBox="1">
            <a:spLocks noChangeArrowheads="1"/>
          </p:cNvSpPr>
          <p:nvPr/>
        </p:nvSpPr>
        <p:spPr bwMode="auto">
          <a:xfrm>
            <a:off x="468313" y="2420938"/>
            <a:ext cx="8068234" cy="584775"/>
          </a:xfrm>
          <a:prstGeom prst="rect">
            <a:avLst/>
          </a:prstGeom>
          <a:noFill/>
          <a:ln w="9525">
            <a:noFill/>
            <a:miter lim="800000"/>
            <a:headEnd/>
            <a:tailEnd/>
          </a:ln>
        </p:spPr>
        <p:txBody>
          <a:bodyPr wrap="none">
            <a:spAutoFit/>
          </a:bodyPr>
          <a:lstStyle/>
          <a:p>
            <a:pPr>
              <a:spcBef>
                <a:spcPct val="0"/>
              </a:spcBef>
              <a:buClr>
                <a:srgbClr val="990033"/>
              </a:buClr>
              <a:buSzPct val="120000"/>
              <a:buFont typeface="Wingdings" pitchFamily="2" charset="2"/>
              <a:buChar char="§"/>
            </a:pPr>
            <a:r>
              <a:rPr lang="en-US" sz="3200" b="1" dirty="0">
                <a:solidFill>
                  <a:schemeClr val="tx1"/>
                </a:solidFill>
              </a:rPr>
              <a:t> </a:t>
            </a:r>
            <a:r>
              <a:rPr lang="en-US" sz="3200" b="1" dirty="0">
                <a:solidFill>
                  <a:srgbClr val="000099"/>
                </a:solidFill>
              </a:rPr>
              <a:t>Low </a:t>
            </a:r>
            <a:r>
              <a:rPr lang="en-US" sz="3200" b="1" dirty="0" smtClean="0">
                <a:solidFill>
                  <a:srgbClr val="000099"/>
                </a:solidFill>
              </a:rPr>
              <a:t>accuracy</a:t>
            </a:r>
            <a:r>
              <a:rPr lang="en-US" sz="1800" b="1" dirty="0" smtClean="0">
                <a:solidFill>
                  <a:schemeClr val="tx1"/>
                </a:solidFill>
              </a:rPr>
              <a:t> </a:t>
            </a:r>
            <a:r>
              <a:rPr lang="en-US" sz="1800" dirty="0" smtClean="0">
                <a:solidFill>
                  <a:schemeClr val="tx1"/>
                </a:solidFill>
              </a:rPr>
              <a:t>– ability of a test to produce true classifications</a:t>
            </a:r>
            <a:endParaRPr lang="en-US" sz="3200" b="1" dirty="0">
              <a:solidFill>
                <a:srgbClr val="000099"/>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6"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5363"/>
                                        </p:tgtEl>
                                        <p:attrNameLst>
                                          <p:attrName>style.visibility</p:attrName>
                                        </p:attrNameLst>
                                      </p:cBhvr>
                                      <p:to>
                                        <p:strVal val="visible"/>
                                      </p:to>
                                    </p:set>
                                    <p:animEffect transition="in" filter="fade">
                                      <p:cBhvr>
                                        <p:cTn id="9" dur="3000"/>
                                        <p:tgtEl>
                                          <p:spTgt spid="15363"/>
                                        </p:tgtEl>
                                      </p:cBhvr>
                                    </p:animEffect>
                                  </p:childTnLst>
                                </p:cTn>
                              </p:par>
                              <p:par>
                                <p:cTn id="10" presetID="10" presetClass="entr" presetSubtype="0" fill="hold" grpId="0" nodeType="withEffect">
                                  <p:stCondLst>
                                    <p:cond delay="16000"/>
                                  </p:stCondLst>
                                  <p:childTnLst>
                                    <p:set>
                                      <p:cBhvr>
                                        <p:cTn id="11" dur="1" fill="hold">
                                          <p:stCondLst>
                                            <p:cond delay="0"/>
                                          </p:stCondLst>
                                        </p:cTn>
                                        <p:tgtEl>
                                          <p:spTgt spid="15367"/>
                                        </p:tgtEl>
                                        <p:attrNameLst>
                                          <p:attrName>style.visibility</p:attrName>
                                        </p:attrNameLst>
                                      </p:cBhvr>
                                      <p:to>
                                        <p:strVal val="visible"/>
                                      </p:to>
                                    </p:set>
                                    <p:animEffect transition="in" filter="fade">
                                      <p:cBhvr>
                                        <p:cTn id="12" dur="3000"/>
                                        <p:tgtEl>
                                          <p:spTgt spid="15367"/>
                                        </p:tgtEl>
                                      </p:cBhvr>
                                    </p:animEffect>
                                  </p:childTnLst>
                                </p:cTn>
                              </p:par>
                              <p:par>
                                <p:cTn id="13" presetID="10" presetClass="entr" presetSubtype="0" fill="hold" nodeType="withEffect">
                                  <p:stCondLst>
                                    <p:cond delay="26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bldLst>
      <p:bldP spid="15363" grpId="0"/>
      <p:bldP spid="153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5" name="Rectangle 5"/>
          <p:cNvSpPr>
            <a:spLocks noChangeArrowheads="1"/>
          </p:cNvSpPr>
          <p:nvPr/>
        </p:nvSpPr>
        <p:spPr bwMode="auto">
          <a:xfrm>
            <a:off x="685800" y="115888"/>
            <a:ext cx="777240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400">
                <a:effectLst>
                  <a:outerShdw blurRad="38100" dist="38100" dir="2700000" algn="tl">
                    <a:srgbClr val="C0C0C0"/>
                  </a:outerShdw>
                </a:effectLst>
              </a:rPr>
              <a:t>Selection bias</a:t>
            </a:r>
          </a:p>
        </p:txBody>
      </p:sp>
      <p:sp>
        <p:nvSpPr>
          <p:cNvPr id="17411" name="Text Box 7"/>
          <p:cNvSpPr txBox="1">
            <a:spLocks noChangeArrowheads="1"/>
          </p:cNvSpPr>
          <p:nvPr/>
        </p:nvSpPr>
        <p:spPr bwMode="auto">
          <a:xfrm>
            <a:off x="611188" y="1187450"/>
            <a:ext cx="8278812" cy="1163638"/>
          </a:xfrm>
          <a:prstGeom prst="rect">
            <a:avLst/>
          </a:prstGeom>
          <a:noFill/>
          <a:ln w="9525" algn="ctr">
            <a:noFill/>
            <a:miter lim="800000"/>
            <a:headEnd/>
            <a:tailEnd/>
          </a:ln>
        </p:spPr>
        <p:txBody>
          <a:bodyPr wrap="none">
            <a:spAutoFit/>
          </a:bodyPr>
          <a:lstStyle/>
          <a:p>
            <a:pPr>
              <a:buFontTx/>
              <a:buNone/>
            </a:pPr>
            <a:r>
              <a:rPr lang="en-US" sz="3200" dirty="0">
                <a:solidFill>
                  <a:srgbClr val="008080"/>
                </a:solidFill>
              </a:rPr>
              <a:t>A systematic error in the criteria for, or in the </a:t>
            </a:r>
          </a:p>
          <a:p>
            <a:pPr>
              <a:buFontTx/>
              <a:buNone/>
            </a:pPr>
            <a:r>
              <a:rPr lang="en-US" sz="3200" dirty="0">
                <a:solidFill>
                  <a:srgbClr val="008080"/>
                </a:solidFill>
              </a:rPr>
              <a:t>selection of, study subjects that make them: </a:t>
            </a:r>
          </a:p>
        </p:txBody>
      </p:sp>
      <p:sp>
        <p:nvSpPr>
          <p:cNvPr id="17412" name="Text Box 11"/>
          <p:cNvSpPr txBox="1">
            <a:spLocks noChangeArrowheads="1"/>
          </p:cNvSpPr>
          <p:nvPr/>
        </p:nvSpPr>
        <p:spPr bwMode="auto">
          <a:xfrm>
            <a:off x="741363" y="4797152"/>
            <a:ext cx="8263801" cy="1348061"/>
          </a:xfrm>
          <a:prstGeom prst="rect">
            <a:avLst/>
          </a:prstGeom>
          <a:noFill/>
          <a:ln w="9525" algn="ctr">
            <a:noFill/>
            <a:miter lim="800000"/>
            <a:headEnd/>
            <a:tailEnd/>
          </a:ln>
        </p:spPr>
        <p:txBody>
          <a:bodyPr wrap="none">
            <a:spAutoFit/>
          </a:bodyPr>
          <a:lstStyle/>
          <a:p>
            <a:pPr>
              <a:buFontTx/>
              <a:buNone/>
            </a:pPr>
            <a:r>
              <a:rPr lang="en-US" dirty="0" smtClean="0">
                <a:solidFill>
                  <a:schemeClr val="bg2">
                    <a:lumMod val="75000"/>
                  </a:schemeClr>
                </a:solidFill>
              </a:rPr>
              <a:t>Example: In a cross-sectional study a convenience sample </a:t>
            </a:r>
          </a:p>
          <a:p>
            <a:pPr>
              <a:buFontTx/>
              <a:buNone/>
            </a:pPr>
            <a:r>
              <a:rPr lang="en-US" dirty="0" smtClean="0">
                <a:solidFill>
                  <a:schemeClr val="bg2">
                    <a:lumMod val="75000"/>
                  </a:schemeClr>
                </a:solidFill>
              </a:rPr>
              <a:t>	(e.g. volunteers) is chosen instead of a probability </a:t>
            </a:r>
          </a:p>
          <a:p>
            <a:pPr>
              <a:buFontTx/>
              <a:buNone/>
            </a:pPr>
            <a:r>
              <a:rPr lang="en-US" dirty="0" smtClean="0">
                <a:solidFill>
                  <a:schemeClr val="bg2">
                    <a:lumMod val="75000"/>
                  </a:schemeClr>
                </a:solidFill>
              </a:rPr>
              <a:t>	sample. </a:t>
            </a:r>
          </a:p>
        </p:txBody>
      </p:sp>
      <p:sp>
        <p:nvSpPr>
          <p:cNvPr id="17413" name="Text Box 12"/>
          <p:cNvSpPr txBox="1">
            <a:spLocks noChangeArrowheads="1"/>
          </p:cNvSpPr>
          <p:nvPr/>
        </p:nvSpPr>
        <p:spPr bwMode="auto">
          <a:xfrm>
            <a:off x="755650" y="2420938"/>
            <a:ext cx="7993063" cy="2332037"/>
          </a:xfrm>
          <a:prstGeom prst="rect">
            <a:avLst/>
          </a:prstGeom>
          <a:noFill/>
          <a:ln w="9525" algn="ctr">
            <a:noFill/>
            <a:miter lim="800000"/>
            <a:headEnd/>
            <a:tailEnd/>
          </a:ln>
        </p:spPr>
        <p:txBody>
          <a:bodyPr>
            <a:spAutoFit/>
          </a:bodyPr>
          <a:lstStyle/>
          <a:p>
            <a:pPr>
              <a:buClr>
                <a:srgbClr val="008080"/>
              </a:buClr>
              <a:buSzPct val="120000"/>
            </a:pPr>
            <a:r>
              <a:rPr lang="en-US" sz="3200" dirty="0">
                <a:solidFill>
                  <a:schemeClr val="accent2"/>
                </a:solidFill>
              </a:rPr>
              <a:t> Not representative of the population they    </a:t>
            </a:r>
          </a:p>
          <a:p>
            <a:pPr>
              <a:buFontTx/>
              <a:buNone/>
            </a:pPr>
            <a:r>
              <a:rPr lang="en-US" sz="3200" dirty="0">
                <a:solidFill>
                  <a:schemeClr val="accent2"/>
                </a:solidFill>
              </a:rPr>
              <a:t>   represent.</a:t>
            </a:r>
          </a:p>
          <a:p>
            <a:pPr>
              <a:buClr>
                <a:srgbClr val="008080"/>
              </a:buClr>
              <a:buSzPct val="120000"/>
            </a:pPr>
            <a:r>
              <a:rPr lang="en-US" sz="3200" dirty="0">
                <a:solidFill>
                  <a:schemeClr val="accent2"/>
                </a:solidFill>
              </a:rPr>
              <a:t> Systematically different from the  </a:t>
            </a:r>
          </a:p>
          <a:p>
            <a:pPr>
              <a:buFontTx/>
              <a:buNone/>
            </a:pPr>
            <a:r>
              <a:rPr lang="en-US" sz="3200" dirty="0">
                <a:solidFill>
                  <a:schemeClr val="accent2"/>
                </a:solidFill>
              </a:rPr>
              <a:t>   comparison group</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4"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17411"/>
                                        </p:tgtEl>
                                        <p:attrNameLst>
                                          <p:attrName>style.visibility</p:attrName>
                                        </p:attrNameLst>
                                      </p:cBhvr>
                                      <p:to>
                                        <p:strVal val="visible"/>
                                      </p:to>
                                    </p:set>
                                    <p:animEffect transition="in" filter="fade">
                                      <p:cBhvr>
                                        <p:cTn id="9" dur="3000"/>
                                        <p:tgtEl>
                                          <p:spTgt spid="17411"/>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17413"/>
                                        </p:tgtEl>
                                        <p:attrNameLst>
                                          <p:attrName>style.visibility</p:attrName>
                                        </p:attrNameLst>
                                      </p:cBhvr>
                                      <p:to>
                                        <p:strVal val="visible"/>
                                      </p:to>
                                    </p:set>
                                    <p:animEffect transition="in" filter="fade">
                                      <p:cBhvr>
                                        <p:cTn id="12" dur="3000"/>
                                        <p:tgtEl>
                                          <p:spTgt spid="17413"/>
                                        </p:tgtEl>
                                      </p:cBhvr>
                                    </p:animEffect>
                                  </p:childTnLst>
                                </p:cTn>
                              </p:par>
                              <p:par>
                                <p:cTn id="13" presetID="10" presetClass="entr" presetSubtype="0" fill="hold" grpId="0" nodeType="withEffect">
                                  <p:stCondLst>
                                    <p:cond delay="1400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3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17411" grpId="0"/>
      <p:bldP spid="17412" grpId="0"/>
      <p:bldP spid="174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title"/>
          </p:nvPr>
        </p:nvSpPr>
        <p:spPr>
          <a:xfrm>
            <a:off x="685800" y="115888"/>
            <a:ext cx="7772400" cy="1143000"/>
          </a:xfrm>
        </p:spPr>
        <p:txBody>
          <a:bodyPr/>
          <a:lstStyle/>
          <a:p>
            <a:pPr eaLnBrk="1" hangingPunct="1">
              <a:defRPr/>
            </a:pPr>
            <a:r>
              <a:rPr lang="nb-NO" smtClean="0">
                <a:solidFill>
                  <a:srgbClr val="990033"/>
                </a:solidFill>
                <a:effectLst>
                  <a:outerShdw blurRad="38100" dist="38100" dir="2700000" algn="tl">
                    <a:srgbClr val="C0C0C0"/>
                  </a:outerShdw>
                </a:effectLst>
              </a:rPr>
              <a:t>Selection bias</a:t>
            </a:r>
          </a:p>
        </p:txBody>
      </p:sp>
      <p:sp>
        <p:nvSpPr>
          <p:cNvPr id="18435" name="Rectangle 4"/>
          <p:cNvSpPr>
            <a:spLocks noChangeArrowheads="1"/>
          </p:cNvSpPr>
          <p:nvPr/>
        </p:nvSpPr>
        <p:spPr bwMode="auto">
          <a:xfrm>
            <a:off x="698500" y="1484313"/>
            <a:ext cx="7772400" cy="1747837"/>
          </a:xfrm>
          <a:prstGeom prst="rect">
            <a:avLst/>
          </a:prstGeom>
          <a:noFill/>
          <a:ln w="9525">
            <a:noFill/>
            <a:miter lim="800000"/>
            <a:headEnd/>
            <a:tailEnd/>
          </a:ln>
        </p:spPr>
        <p:txBody>
          <a:bodyPr>
            <a:spAutoFit/>
          </a:bodyPr>
          <a:lstStyle/>
          <a:p>
            <a:pPr marL="342900" indent="-342900" eaLnBrk="1" hangingPunct="1">
              <a:buClr>
                <a:srgbClr val="990033"/>
              </a:buClr>
              <a:buSzPct val="120000"/>
              <a:buFont typeface="Wingdings" pitchFamily="2" charset="2"/>
              <a:buChar char="§"/>
            </a:pPr>
            <a:r>
              <a:rPr lang="nb-NO" sz="3200" dirty="0">
                <a:solidFill>
                  <a:schemeClr val="tx1"/>
                </a:solidFill>
                <a:sym typeface="Wingdings" pitchFamily="2" charset="2"/>
              </a:rPr>
              <a:t>Errors in the:</a:t>
            </a:r>
          </a:p>
          <a:p>
            <a:pPr marL="742950" lvl="1" indent="-285750" eaLnBrk="1" hangingPunct="1">
              <a:buFontTx/>
              <a:buNone/>
            </a:pPr>
            <a:r>
              <a:rPr lang="nb-NO" sz="3200" dirty="0">
                <a:solidFill>
                  <a:schemeClr val="tx1"/>
                </a:solidFill>
                <a:sym typeface="Wingdings" pitchFamily="2" charset="2"/>
              </a:rPr>
              <a:t>- procedures to select participants</a:t>
            </a:r>
          </a:p>
          <a:p>
            <a:pPr marL="742950" lvl="1" indent="-285750" eaLnBrk="1" hangingPunct="1">
              <a:buFontTx/>
              <a:buNone/>
            </a:pPr>
            <a:r>
              <a:rPr lang="nb-NO" sz="3200" dirty="0">
                <a:solidFill>
                  <a:schemeClr val="tx1"/>
                </a:solidFill>
                <a:sym typeface="Wingdings" pitchFamily="2" charset="2"/>
              </a:rPr>
              <a:t>- factors that influence participation</a:t>
            </a:r>
            <a:endParaRPr lang="nb-NO" sz="3200" dirty="0">
              <a:solidFill>
                <a:schemeClr val="tx1"/>
              </a:solidFill>
            </a:endParaRPr>
          </a:p>
        </p:txBody>
      </p:sp>
      <p:sp>
        <p:nvSpPr>
          <p:cNvPr id="1133571" name="Rectangle 3"/>
          <p:cNvSpPr>
            <a:spLocks noGrp="1" noChangeArrowheads="1"/>
          </p:cNvSpPr>
          <p:nvPr>
            <p:ph type="body" idx="1"/>
          </p:nvPr>
        </p:nvSpPr>
        <p:spPr>
          <a:xfrm>
            <a:off x="685800" y="3760788"/>
            <a:ext cx="8207375" cy="579437"/>
          </a:xfrm>
          <a:noFill/>
        </p:spPr>
        <p:txBody>
          <a:bodyPr>
            <a:spAutoFit/>
          </a:bodyPr>
          <a:lstStyle/>
          <a:p>
            <a:pPr eaLnBrk="1" hangingPunct="1">
              <a:buClr>
                <a:srgbClr val="990033"/>
              </a:buClr>
              <a:buSzPct val="120000"/>
              <a:buFont typeface="Wingdings" pitchFamily="2" charset="2"/>
              <a:buChar char="§"/>
            </a:pPr>
            <a:r>
              <a:rPr lang="en-US" dirty="0" smtClean="0">
                <a:solidFill>
                  <a:srgbClr val="000000"/>
                </a:solidFill>
              </a:rPr>
              <a:t>Results in:</a:t>
            </a:r>
            <a:endParaRPr lang="nb-NO" dirty="0" smtClean="0"/>
          </a:p>
        </p:txBody>
      </p:sp>
      <p:sp>
        <p:nvSpPr>
          <p:cNvPr id="1133574" name="Rectangle 6"/>
          <p:cNvSpPr>
            <a:spLocks noChangeArrowheads="1"/>
          </p:cNvSpPr>
          <p:nvPr/>
        </p:nvSpPr>
        <p:spPr bwMode="auto">
          <a:xfrm>
            <a:off x="685800" y="4365625"/>
            <a:ext cx="8207375" cy="1747838"/>
          </a:xfrm>
          <a:prstGeom prst="rect">
            <a:avLst/>
          </a:prstGeom>
          <a:solidFill>
            <a:srgbClr val="FFFFCC"/>
          </a:solidFill>
          <a:ln w="9525">
            <a:noFill/>
            <a:miter lim="800000"/>
            <a:headEnd/>
            <a:tailEnd/>
          </a:ln>
        </p:spPr>
        <p:txBody>
          <a:bodyPr>
            <a:spAutoFit/>
          </a:bodyPr>
          <a:lstStyle/>
          <a:p>
            <a:pPr marL="342900" indent="-342900" eaLnBrk="1" hangingPunct="1">
              <a:buClr>
                <a:srgbClr val="990033"/>
              </a:buClr>
              <a:buSzPct val="120000"/>
              <a:buFont typeface="Wingdings" pitchFamily="2" charset="2"/>
              <a:buNone/>
            </a:pPr>
            <a:r>
              <a:rPr lang="en-US" sz="3200" dirty="0">
                <a:solidFill>
                  <a:srgbClr val="000000"/>
                </a:solidFill>
              </a:rPr>
              <a:t>	 - an apparent association between  </a:t>
            </a:r>
          </a:p>
          <a:p>
            <a:pPr marL="342900" indent="-342900" eaLnBrk="1" hangingPunct="1">
              <a:buClr>
                <a:srgbClr val="990033"/>
              </a:buClr>
              <a:buSzPct val="120000"/>
              <a:buFont typeface="Wingdings" pitchFamily="2" charset="2"/>
              <a:buNone/>
            </a:pPr>
            <a:r>
              <a:rPr lang="en-US" sz="3200" dirty="0">
                <a:solidFill>
                  <a:srgbClr val="000000"/>
                </a:solidFill>
              </a:rPr>
              <a:t>      exposure and outcome, when in reality  </a:t>
            </a:r>
          </a:p>
          <a:p>
            <a:pPr marL="342900" indent="-342900" eaLnBrk="1" hangingPunct="1">
              <a:buClr>
                <a:srgbClr val="990033"/>
              </a:buClr>
              <a:buSzPct val="120000"/>
              <a:buFont typeface="Wingdings" pitchFamily="2" charset="2"/>
              <a:buNone/>
            </a:pPr>
            <a:r>
              <a:rPr lang="en-US" sz="3200" dirty="0">
                <a:solidFill>
                  <a:srgbClr val="000000"/>
                </a:solidFill>
              </a:rPr>
              <a:t>      they are not associated. </a:t>
            </a:r>
            <a:endParaRPr lang="nb-NO" sz="3200"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18435"/>
                                        </p:tgtEl>
                                        <p:attrNameLst>
                                          <p:attrName>style.visibility</p:attrName>
                                        </p:attrNameLst>
                                      </p:cBhvr>
                                      <p:to>
                                        <p:strVal val="visible"/>
                                      </p:to>
                                    </p:set>
                                    <p:animEffect transition="in" filter="fade">
                                      <p:cBhvr>
                                        <p:cTn id="9" dur="3000"/>
                                        <p:tgtEl>
                                          <p:spTgt spid="18435"/>
                                        </p:tgtEl>
                                      </p:cBhvr>
                                    </p:animEffect>
                                  </p:childTnLst>
                                </p:cTn>
                              </p:par>
                              <p:par>
                                <p:cTn id="10" presetID="10" presetClass="entr" presetSubtype="0" fill="hold" grpId="0" nodeType="withEffect">
                                  <p:stCondLst>
                                    <p:cond delay="20000"/>
                                  </p:stCondLst>
                                  <p:childTnLst>
                                    <p:set>
                                      <p:cBhvr>
                                        <p:cTn id="11" dur="1" fill="hold">
                                          <p:stCondLst>
                                            <p:cond delay="0"/>
                                          </p:stCondLst>
                                        </p:cTn>
                                        <p:tgtEl>
                                          <p:spTgt spid="1133571">
                                            <p:txEl>
                                              <p:pRg st="0" end="0"/>
                                            </p:txEl>
                                          </p:spTgt>
                                        </p:tgtEl>
                                        <p:attrNameLst>
                                          <p:attrName>style.visibility</p:attrName>
                                        </p:attrNameLst>
                                      </p:cBhvr>
                                      <p:to>
                                        <p:strVal val="visible"/>
                                      </p:to>
                                    </p:set>
                                    <p:animEffect transition="in" filter="fade">
                                      <p:cBhvr>
                                        <p:cTn id="12" dur="3000"/>
                                        <p:tgtEl>
                                          <p:spTgt spid="1133571">
                                            <p:txEl>
                                              <p:pRg st="0" end="0"/>
                                            </p:txEl>
                                          </p:spTgt>
                                        </p:tgtEl>
                                      </p:cBhvr>
                                    </p:animEffect>
                                  </p:childTnLst>
                                </p:cTn>
                              </p:par>
                              <p:par>
                                <p:cTn id="13" presetID="10" presetClass="entr" presetSubtype="0" fill="hold" grpId="0" nodeType="withEffect">
                                  <p:stCondLst>
                                    <p:cond delay="22000"/>
                                  </p:stCondLst>
                                  <p:childTnLst>
                                    <p:set>
                                      <p:cBhvr>
                                        <p:cTn id="14" dur="1" fill="hold">
                                          <p:stCondLst>
                                            <p:cond delay="0"/>
                                          </p:stCondLst>
                                        </p:cTn>
                                        <p:tgtEl>
                                          <p:spTgt spid="1133574"/>
                                        </p:tgtEl>
                                        <p:attrNameLst>
                                          <p:attrName>style.visibility</p:attrName>
                                        </p:attrNameLst>
                                      </p:cBhvr>
                                      <p:to>
                                        <p:strVal val="visible"/>
                                      </p:to>
                                    </p:set>
                                    <p:animEffect transition="in" filter="fade">
                                      <p:cBhvr>
                                        <p:cTn id="15" dur="3000"/>
                                        <p:tgtEl>
                                          <p:spTgt spid="11335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18435" grpId="0"/>
      <p:bldP spid="1133571" grpId="0" build="p"/>
      <p:bldP spid="11335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a:xfrm>
            <a:off x="685800" y="115888"/>
            <a:ext cx="7772400" cy="1143000"/>
          </a:xfrm>
        </p:spPr>
        <p:txBody>
          <a:bodyPr/>
          <a:lstStyle/>
          <a:p>
            <a:pPr eaLnBrk="1" hangingPunct="1">
              <a:defRPr/>
            </a:pPr>
            <a:r>
              <a:rPr lang="nb-NO" dirty="0" smtClean="0">
                <a:solidFill>
                  <a:schemeClr val="bg2"/>
                </a:solidFill>
                <a:effectLst>
                  <a:outerShdw blurRad="38100" dist="38100" dir="2700000" algn="tl">
                    <a:srgbClr val="C0C0C0"/>
                  </a:outerShdw>
                </a:effectLst>
              </a:rPr>
              <a:t>Examples of selection bias</a:t>
            </a:r>
          </a:p>
        </p:txBody>
      </p:sp>
      <p:sp>
        <p:nvSpPr>
          <p:cNvPr id="19459" name="Rectangle 3"/>
          <p:cNvSpPr>
            <a:spLocks noGrp="1" noChangeArrowheads="1"/>
          </p:cNvSpPr>
          <p:nvPr>
            <p:ph type="body" idx="1"/>
          </p:nvPr>
        </p:nvSpPr>
        <p:spPr>
          <a:xfrm>
            <a:off x="1192213" y="1746911"/>
            <a:ext cx="7772400" cy="2259080"/>
          </a:xfrm>
          <a:noFill/>
        </p:spPr>
        <p:txBody>
          <a:bodyPr>
            <a:spAutoFit/>
          </a:bodyPr>
          <a:lstStyle/>
          <a:p>
            <a:pPr eaLnBrk="1" hangingPunct="1">
              <a:buClr>
                <a:schemeClr val="bg2"/>
              </a:buClr>
            </a:pPr>
            <a:r>
              <a:rPr lang="nb-NO" dirty="0" smtClean="0"/>
              <a:t>Selective referral / Self-selection / Volunteer bias</a:t>
            </a:r>
            <a:endParaRPr lang="nb-NO" dirty="0"/>
          </a:p>
          <a:p>
            <a:pPr eaLnBrk="1" hangingPunct="1">
              <a:buClr>
                <a:schemeClr val="bg2"/>
              </a:buClr>
            </a:pPr>
            <a:r>
              <a:rPr lang="nb-NO" dirty="0" smtClean="0"/>
              <a:t>Non-response</a:t>
            </a:r>
          </a:p>
          <a:p>
            <a:pPr eaLnBrk="1" hangingPunct="1">
              <a:buClr>
                <a:schemeClr val="bg2"/>
              </a:buClr>
            </a:pPr>
            <a:r>
              <a:rPr lang="nb-NO" dirty="0" smtClean="0"/>
              <a:t>Healthy worker effect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3221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37" fill="hold"/>
                                        <p:tgtEl>
                                          <p:spTgt spid="3"/>
                                        </p:tgtEl>
                                      </p:cBhvr>
                                    </p:cmd>
                                  </p:childTnLst>
                                </p:cTn>
                              </p:par>
                              <p:par>
                                <p:cTn id="7" presetID="10" presetClass="entr" presetSubtype="0" fill="hold" grpId="0" nodeType="withEffect">
                                  <p:stCondLst>
                                    <p:cond delay="3000"/>
                                  </p:stCondLst>
                                  <p:childTnLst>
                                    <p:set>
                                      <p:cBhvr>
                                        <p:cTn id="8" dur="1" fill="hold">
                                          <p:stCondLst>
                                            <p:cond delay="0"/>
                                          </p:stCondLst>
                                        </p:cTn>
                                        <p:tgtEl>
                                          <p:spTgt spid="19459">
                                            <p:txEl>
                                              <p:pRg st="0" end="0"/>
                                            </p:txEl>
                                          </p:spTgt>
                                        </p:tgtEl>
                                        <p:attrNameLst>
                                          <p:attrName>style.visibility</p:attrName>
                                        </p:attrNameLst>
                                      </p:cBhvr>
                                      <p:to>
                                        <p:strVal val="visible"/>
                                      </p:to>
                                    </p:set>
                                    <p:animEffect transition="in" filter="fade">
                                      <p:cBhvr>
                                        <p:cTn id="9" dur="1200"/>
                                        <p:tgtEl>
                                          <p:spTgt spid="19459">
                                            <p:txEl>
                                              <p:pRg st="0" end="0"/>
                                            </p:txEl>
                                          </p:spTgt>
                                        </p:tgtEl>
                                      </p:cBhvr>
                                    </p:animEffect>
                                  </p:childTnLst>
                                </p:cTn>
                              </p:par>
                              <p:par>
                                <p:cTn id="10" presetID="10" presetClass="entr" presetSubtype="0" fill="hold" grpId="0" nodeType="withEffect">
                                  <p:stCondLst>
                                    <p:cond delay="3400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3000"/>
                                        <p:tgtEl>
                                          <p:spTgt spid="19459">
                                            <p:txEl>
                                              <p:pRg st="1" end="1"/>
                                            </p:txEl>
                                          </p:spTgt>
                                        </p:tgtEl>
                                      </p:cBhvr>
                                    </p:animEffect>
                                  </p:childTnLst>
                                </p:cTn>
                              </p:par>
                              <p:par>
                                <p:cTn id="13" presetID="10" presetClass="entr" presetSubtype="0" fill="hold" grpId="0" nodeType="withEffect">
                                  <p:stCondLst>
                                    <p:cond delay="46000"/>
                                  </p:stCondLst>
                                  <p:childTnLst>
                                    <p:set>
                                      <p:cBhvr>
                                        <p:cTn id="14" dur="1" fill="hold">
                                          <p:stCondLst>
                                            <p:cond delay="0"/>
                                          </p:stCondLst>
                                        </p:cTn>
                                        <p:tgtEl>
                                          <p:spTgt spid="19459">
                                            <p:txEl>
                                              <p:pRg st="2" end="2"/>
                                            </p:txEl>
                                          </p:spTgt>
                                        </p:tgtEl>
                                        <p:attrNameLst>
                                          <p:attrName>style.visibility</p:attrName>
                                        </p:attrNameLst>
                                      </p:cBhvr>
                                      <p:to>
                                        <p:strVal val="visible"/>
                                      </p:to>
                                    </p:set>
                                    <p:animEffect transition="in" filter="fade">
                                      <p:cBhvr>
                                        <p:cTn id="15" dur="30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1945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a:xfrm>
            <a:off x="685800" y="115888"/>
            <a:ext cx="7772400" cy="1143000"/>
          </a:xfrm>
        </p:spPr>
        <p:txBody>
          <a:bodyPr/>
          <a:lstStyle/>
          <a:p>
            <a:pPr eaLnBrk="1" hangingPunct="1">
              <a:defRPr/>
            </a:pPr>
            <a:r>
              <a:rPr lang="nb-NO" dirty="0" smtClean="0">
                <a:solidFill>
                  <a:schemeClr val="bg2"/>
                </a:solidFill>
                <a:effectLst>
                  <a:outerShdw blurRad="38100" dist="38100" dir="2700000" algn="tl">
                    <a:srgbClr val="C0C0C0"/>
                  </a:outerShdw>
                </a:effectLst>
              </a:rPr>
              <a:t>Examples of selection bias</a:t>
            </a:r>
          </a:p>
        </p:txBody>
      </p:sp>
      <p:sp>
        <p:nvSpPr>
          <p:cNvPr id="19459" name="Rectangle 3"/>
          <p:cNvSpPr>
            <a:spLocks noGrp="1" noChangeArrowheads="1"/>
          </p:cNvSpPr>
          <p:nvPr>
            <p:ph type="body" idx="1"/>
          </p:nvPr>
        </p:nvSpPr>
        <p:spPr>
          <a:xfrm>
            <a:off x="1192213" y="1746911"/>
            <a:ext cx="7772400" cy="4031873"/>
          </a:xfrm>
          <a:noFill/>
        </p:spPr>
        <p:txBody>
          <a:bodyPr>
            <a:spAutoFit/>
          </a:bodyPr>
          <a:lstStyle/>
          <a:p>
            <a:pPr eaLnBrk="1" hangingPunct="1">
              <a:buClr>
                <a:schemeClr val="bg2"/>
              </a:buClr>
            </a:pPr>
            <a:r>
              <a:rPr lang="nb-NO" dirty="0" smtClean="0"/>
              <a:t>Selective referral / Self-selection / Volunteer bias</a:t>
            </a:r>
            <a:endParaRPr lang="nb-NO" dirty="0"/>
          </a:p>
          <a:p>
            <a:pPr eaLnBrk="1" hangingPunct="1">
              <a:buClr>
                <a:schemeClr val="bg2"/>
              </a:buClr>
            </a:pPr>
            <a:r>
              <a:rPr lang="nb-NO" dirty="0" smtClean="0"/>
              <a:t>Non-response</a:t>
            </a:r>
          </a:p>
          <a:p>
            <a:pPr eaLnBrk="1" hangingPunct="1">
              <a:buClr>
                <a:schemeClr val="bg2"/>
              </a:buClr>
            </a:pPr>
            <a:r>
              <a:rPr lang="nb-NO" dirty="0" smtClean="0"/>
              <a:t>Healthy worker effect</a:t>
            </a:r>
          </a:p>
          <a:p>
            <a:pPr eaLnBrk="1" hangingPunct="1">
              <a:buClr>
                <a:schemeClr val="bg2"/>
              </a:buClr>
            </a:pPr>
            <a:r>
              <a:rPr lang="nb-NO" dirty="0" smtClean="0"/>
              <a:t>Refusal</a:t>
            </a:r>
          </a:p>
          <a:p>
            <a:pPr eaLnBrk="1" hangingPunct="1">
              <a:buClr>
                <a:schemeClr val="bg2"/>
              </a:buClr>
            </a:pPr>
            <a:r>
              <a:rPr lang="nb-NO" dirty="0" smtClean="0"/>
              <a:t>Loss to follow-up</a:t>
            </a:r>
          </a:p>
          <a:p>
            <a:pPr eaLnBrk="1" hangingPunct="1">
              <a:buClr>
                <a:schemeClr val="bg2"/>
              </a:buClr>
            </a:pPr>
            <a:r>
              <a:rPr lang="nb-NO" dirty="0" smtClean="0"/>
              <a:t>Berkson’s bias (Admission bias)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9439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7"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9459">
                                            <p:txEl>
                                              <p:pRg st="3" end="3"/>
                                            </p:txEl>
                                          </p:spTgt>
                                        </p:tgtEl>
                                        <p:attrNameLst>
                                          <p:attrName>style.visibility</p:attrName>
                                        </p:attrNameLst>
                                      </p:cBhvr>
                                      <p:to>
                                        <p:strVal val="visible"/>
                                      </p:to>
                                    </p:set>
                                    <p:animEffect transition="in" filter="fade">
                                      <p:cBhvr>
                                        <p:cTn id="9" dur="3000"/>
                                        <p:tgtEl>
                                          <p:spTgt spid="19459">
                                            <p:txEl>
                                              <p:pRg st="3" end="3"/>
                                            </p:txEl>
                                          </p:spTgt>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19459">
                                            <p:txEl>
                                              <p:pRg st="4" end="4"/>
                                            </p:txEl>
                                          </p:spTgt>
                                        </p:tgtEl>
                                        <p:attrNameLst>
                                          <p:attrName>style.visibility</p:attrName>
                                        </p:attrNameLst>
                                      </p:cBhvr>
                                      <p:to>
                                        <p:strVal val="visible"/>
                                      </p:to>
                                    </p:set>
                                    <p:animEffect transition="in" filter="fade">
                                      <p:cBhvr>
                                        <p:cTn id="12" dur="3000"/>
                                        <p:tgtEl>
                                          <p:spTgt spid="19459">
                                            <p:txEl>
                                              <p:pRg st="4" end="4"/>
                                            </p:txEl>
                                          </p:spTgt>
                                        </p:tgtEl>
                                      </p:cBhvr>
                                    </p:animEffect>
                                  </p:childTnLst>
                                </p:cTn>
                              </p:par>
                              <p:par>
                                <p:cTn id="13" presetID="10" presetClass="entr" presetSubtype="0" fill="hold" grpId="0" nodeType="withEffect">
                                  <p:stCondLst>
                                    <p:cond delay="22000"/>
                                  </p:stCondLst>
                                  <p:childTnLst>
                                    <p:set>
                                      <p:cBhvr>
                                        <p:cTn id="14" dur="1" fill="hold">
                                          <p:stCondLst>
                                            <p:cond delay="0"/>
                                          </p:stCondLst>
                                        </p:cTn>
                                        <p:tgtEl>
                                          <p:spTgt spid="19459">
                                            <p:txEl>
                                              <p:pRg st="5" end="5"/>
                                            </p:txEl>
                                          </p:spTgt>
                                        </p:tgtEl>
                                        <p:attrNameLst>
                                          <p:attrName>style.visibility</p:attrName>
                                        </p:attrNameLst>
                                      </p:cBhvr>
                                      <p:to>
                                        <p:strVal val="visible"/>
                                      </p:to>
                                    </p:set>
                                    <p:animEffect transition="in" filter="fade">
                                      <p:cBhvr>
                                        <p:cTn id="15" dur="30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2"/>
                </p:tgtEl>
              </p:cMediaNode>
            </p:audio>
          </p:childTnLst>
        </p:cTn>
      </p:par>
    </p:tnLst>
    <p:bldLst>
      <p:bldP spid="1945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684213" y="1257300"/>
            <a:ext cx="7667625" cy="641350"/>
          </a:xfrm>
          <a:noFill/>
        </p:spPr>
        <p:txBody>
          <a:bodyPr>
            <a:spAutoFit/>
          </a:bodyPr>
          <a:lstStyle/>
          <a:p>
            <a:pPr algn="l" eaLnBrk="1" hangingPunct="1"/>
            <a:r>
              <a:rPr lang="en-US" sz="3600" dirty="0" err="1" smtClean="0">
                <a:solidFill>
                  <a:srgbClr val="000099"/>
                </a:solidFill>
              </a:rPr>
              <a:t>Berksonian</a:t>
            </a:r>
            <a:r>
              <a:rPr lang="en-US" sz="3600" dirty="0" smtClean="0">
                <a:solidFill>
                  <a:srgbClr val="000099"/>
                </a:solidFill>
              </a:rPr>
              <a:t> (</a:t>
            </a:r>
            <a:r>
              <a:rPr lang="en-US" sz="3600" dirty="0" err="1" smtClean="0">
                <a:solidFill>
                  <a:srgbClr val="000099"/>
                </a:solidFill>
              </a:rPr>
              <a:t>Berkson’s</a:t>
            </a:r>
            <a:r>
              <a:rPr lang="en-US" sz="3600" dirty="0" smtClean="0">
                <a:solidFill>
                  <a:srgbClr val="000099"/>
                </a:solidFill>
              </a:rPr>
              <a:t>) Bias</a:t>
            </a:r>
          </a:p>
        </p:txBody>
      </p:sp>
      <p:sp>
        <p:nvSpPr>
          <p:cNvPr id="1158148" name="Rectangle 4"/>
          <p:cNvSpPr>
            <a:spLocks noChangeArrowheads="1"/>
          </p:cNvSpPr>
          <p:nvPr/>
        </p:nvSpPr>
        <p:spPr bwMode="auto">
          <a:xfrm>
            <a:off x="685800" y="115888"/>
            <a:ext cx="777240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nb-NO" sz="4400">
                <a:effectLst>
                  <a:outerShdw blurRad="38100" dist="38100" dir="2700000" algn="tl">
                    <a:srgbClr val="C0C0C0"/>
                  </a:outerShdw>
                </a:effectLst>
              </a:rPr>
              <a:t>Selection bias</a:t>
            </a:r>
          </a:p>
        </p:txBody>
      </p:sp>
      <p:sp>
        <p:nvSpPr>
          <p:cNvPr id="20484" name="Text Box 6"/>
          <p:cNvSpPr txBox="1">
            <a:spLocks noChangeArrowheads="1"/>
          </p:cNvSpPr>
          <p:nvPr/>
        </p:nvSpPr>
        <p:spPr bwMode="auto">
          <a:xfrm>
            <a:off x="698500" y="2028825"/>
            <a:ext cx="4106863" cy="519113"/>
          </a:xfrm>
          <a:prstGeom prst="rect">
            <a:avLst/>
          </a:prstGeom>
          <a:noFill/>
          <a:ln w="9525" algn="ctr">
            <a:noFill/>
            <a:miter lim="800000"/>
            <a:headEnd/>
            <a:tailEnd/>
          </a:ln>
        </p:spPr>
        <p:txBody>
          <a:bodyPr wrap="none">
            <a:spAutoFit/>
          </a:bodyPr>
          <a:lstStyle/>
          <a:p>
            <a:pPr>
              <a:buClr>
                <a:srgbClr val="000099"/>
              </a:buClr>
              <a:buFont typeface="Wingdings" pitchFamily="2" charset="2"/>
              <a:buChar char="§"/>
            </a:pPr>
            <a:r>
              <a:rPr lang="en-US" sz="2800" dirty="0">
                <a:solidFill>
                  <a:schemeClr val="tx1"/>
                </a:solidFill>
              </a:rPr>
              <a:t> In case-control studies </a:t>
            </a:r>
          </a:p>
        </p:txBody>
      </p:sp>
      <p:sp>
        <p:nvSpPr>
          <p:cNvPr id="1158151" name="Text Box 7"/>
          <p:cNvSpPr txBox="1">
            <a:spLocks noChangeArrowheads="1"/>
          </p:cNvSpPr>
          <p:nvPr/>
        </p:nvSpPr>
        <p:spPr bwMode="auto">
          <a:xfrm>
            <a:off x="698500" y="2565400"/>
            <a:ext cx="8204200" cy="1031875"/>
          </a:xfrm>
          <a:prstGeom prst="rect">
            <a:avLst/>
          </a:prstGeom>
          <a:noFill/>
          <a:ln w="9525" algn="ctr">
            <a:noFill/>
            <a:miter lim="800000"/>
            <a:headEnd/>
            <a:tailEnd/>
          </a:ln>
        </p:spPr>
        <p:txBody>
          <a:bodyPr wrap="none">
            <a:spAutoFit/>
          </a:bodyPr>
          <a:lstStyle/>
          <a:p>
            <a:pPr>
              <a:buClr>
                <a:srgbClr val="000099"/>
              </a:buClr>
              <a:buFont typeface="Wingdings" pitchFamily="2" charset="2"/>
              <a:buChar char="§"/>
            </a:pPr>
            <a:r>
              <a:rPr lang="en-US" sz="2800" dirty="0">
                <a:solidFill>
                  <a:schemeClr val="tx1"/>
                </a:solidFill>
              </a:rPr>
              <a:t> Makes hospital cases and controls systematically</a:t>
            </a:r>
          </a:p>
          <a:p>
            <a:pPr>
              <a:buClr>
                <a:srgbClr val="000099"/>
              </a:buClr>
              <a:buFont typeface="Wingdings" pitchFamily="2" charset="2"/>
              <a:buNone/>
            </a:pPr>
            <a:r>
              <a:rPr lang="en-US" sz="2800" dirty="0">
                <a:solidFill>
                  <a:schemeClr val="tx1"/>
                </a:solidFill>
              </a:rPr>
              <a:t>   different from one another</a:t>
            </a:r>
          </a:p>
        </p:txBody>
      </p:sp>
      <p:sp>
        <p:nvSpPr>
          <p:cNvPr id="1158152" name="Text Box 8"/>
          <p:cNvSpPr txBox="1">
            <a:spLocks noChangeArrowheads="1"/>
          </p:cNvSpPr>
          <p:nvPr/>
        </p:nvSpPr>
        <p:spPr bwMode="auto">
          <a:xfrm>
            <a:off x="698500" y="3621088"/>
            <a:ext cx="8170863" cy="1031875"/>
          </a:xfrm>
          <a:prstGeom prst="rect">
            <a:avLst/>
          </a:prstGeom>
          <a:noFill/>
          <a:ln w="9525" algn="ctr">
            <a:noFill/>
            <a:miter lim="800000"/>
            <a:headEnd/>
            <a:tailEnd/>
          </a:ln>
        </p:spPr>
        <p:txBody>
          <a:bodyPr wrap="none">
            <a:spAutoFit/>
          </a:bodyPr>
          <a:lstStyle/>
          <a:p>
            <a:pPr>
              <a:buClr>
                <a:srgbClr val="000099"/>
              </a:buClr>
              <a:buFont typeface="Wingdings" pitchFamily="2" charset="2"/>
              <a:buChar char="§"/>
            </a:pPr>
            <a:r>
              <a:rPr lang="en-US" sz="2800" dirty="0">
                <a:solidFill>
                  <a:schemeClr val="tx1"/>
                </a:solidFill>
              </a:rPr>
              <a:t> The combination of exposure and disease under </a:t>
            </a:r>
          </a:p>
          <a:p>
            <a:pPr>
              <a:buClr>
                <a:srgbClr val="000099"/>
              </a:buClr>
              <a:buFont typeface="Wingdings" pitchFamily="2" charset="2"/>
              <a:buNone/>
            </a:pPr>
            <a:r>
              <a:rPr lang="en-US" sz="2800" dirty="0">
                <a:solidFill>
                  <a:schemeClr val="tx1"/>
                </a:solidFill>
              </a:rPr>
              <a:t>   study increases the risk of hospitalization</a:t>
            </a:r>
          </a:p>
        </p:txBody>
      </p:sp>
      <p:sp>
        <p:nvSpPr>
          <p:cNvPr id="1158153" name="Text Box 9"/>
          <p:cNvSpPr txBox="1">
            <a:spLocks noChangeArrowheads="1"/>
          </p:cNvSpPr>
          <p:nvPr/>
        </p:nvSpPr>
        <p:spPr bwMode="auto">
          <a:xfrm>
            <a:off x="698500" y="4702175"/>
            <a:ext cx="8067675" cy="1544638"/>
          </a:xfrm>
          <a:prstGeom prst="rect">
            <a:avLst/>
          </a:prstGeom>
          <a:noFill/>
          <a:ln w="9525" algn="ctr">
            <a:noFill/>
            <a:miter lim="800000"/>
            <a:headEnd/>
            <a:tailEnd/>
          </a:ln>
        </p:spPr>
        <p:txBody>
          <a:bodyPr wrap="none">
            <a:spAutoFit/>
          </a:bodyPr>
          <a:lstStyle/>
          <a:p>
            <a:pPr>
              <a:buClr>
                <a:srgbClr val="000099"/>
              </a:buClr>
              <a:buFont typeface="Wingdings" pitchFamily="2" charset="2"/>
              <a:buChar char="§"/>
            </a:pPr>
            <a:r>
              <a:rPr lang="en-US" sz="2800" dirty="0">
                <a:solidFill>
                  <a:schemeClr val="tx1"/>
                </a:solidFill>
              </a:rPr>
              <a:t> Systematically higher exposure rate among the  </a:t>
            </a:r>
          </a:p>
          <a:p>
            <a:pPr>
              <a:buClr>
                <a:srgbClr val="000099"/>
              </a:buClr>
              <a:buFont typeface="Wingdings" pitchFamily="2" charset="2"/>
              <a:buNone/>
            </a:pPr>
            <a:r>
              <a:rPr lang="en-US" sz="2800" dirty="0">
                <a:solidFill>
                  <a:schemeClr val="tx1"/>
                </a:solidFill>
              </a:rPr>
              <a:t>   hospital cases than the hospital controls, with</a:t>
            </a:r>
          </a:p>
          <a:p>
            <a:pPr>
              <a:buClr>
                <a:srgbClr val="000099"/>
              </a:buClr>
              <a:buFont typeface="Wingdings" pitchFamily="2" charset="2"/>
              <a:buNone/>
            </a:pPr>
            <a:r>
              <a:rPr lang="en-US" sz="2800" dirty="0">
                <a:solidFill>
                  <a:schemeClr val="tx1"/>
                </a:solidFill>
              </a:rPr>
              <a:t>   distorted odds ratio</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28"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20482"/>
                                        </p:tgtEl>
                                        <p:attrNameLst>
                                          <p:attrName>style.visibility</p:attrName>
                                        </p:attrNameLst>
                                      </p:cBhvr>
                                      <p:to>
                                        <p:strVal val="visible"/>
                                      </p:to>
                                    </p:set>
                                    <p:animEffect transition="in" filter="fade">
                                      <p:cBhvr>
                                        <p:cTn id="9" dur="3000"/>
                                        <p:tgtEl>
                                          <p:spTgt spid="20482"/>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20484"/>
                                        </p:tgtEl>
                                        <p:attrNameLst>
                                          <p:attrName>style.visibility</p:attrName>
                                        </p:attrNameLst>
                                      </p:cBhvr>
                                      <p:to>
                                        <p:strVal val="visible"/>
                                      </p:to>
                                    </p:set>
                                    <p:animEffect transition="in" filter="fade">
                                      <p:cBhvr>
                                        <p:cTn id="12" dur="3000"/>
                                        <p:tgtEl>
                                          <p:spTgt spid="20484"/>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1158151"/>
                                        </p:tgtEl>
                                        <p:attrNameLst>
                                          <p:attrName>style.visibility</p:attrName>
                                        </p:attrNameLst>
                                      </p:cBhvr>
                                      <p:to>
                                        <p:strVal val="visible"/>
                                      </p:to>
                                    </p:set>
                                    <p:animEffect transition="in" filter="fade">
                                      <p:cBhvr>
                                        <p:cTn id="15" dur="3000"/>
                                        <p:tgtEl>
                                          <p:spTgt spid="1158151"/>
                                        </p:tgtEl>
                                      </p:cBhvr>
                                    </p:animEffect>
                                  </p:childTnLst>
                                </p:cTn>
                              </p:par>
                              <p:par>
                                <p:cTn id="16" presetID="10" presetClass="entr" presetSubtype="0" fill="hold" grpId="0" nodeType="withEffect">
                                  <p:stCondLst>
                                    <p:cond delay="20000"/>
                                  </p:stCondLst>
                                  <p:childTnLst>
                                    <p:set>
                                      <p:cBhvr>
                                        <p:cTn id="17" dur="1" fill="hold">
                                          <p:stCondLst>
                                            <p:cond delay="0"/>
                                          </p:stCondLst>
                                        </p:cTn>
                                        <p:tgtEl>
                                          <p:spTgt spid="1158152"/>
                                        </p:tgtEl>
                                        <p:attrNameLst>
                                          <p:attrName>style.visibility</p:attrName>
                                        </p:attrNameLst>
                                      </p:cBhvr>
                                      <p:to>
                                        <p:strVal val="visible"/>
                                      </p:to>
                                    </p:set>
                                    <p:animEffect transition="in" filter="fade">
                                      <p:cBhvr>
                                        <p:cTn id="18" dur="3000"/>
                                        <p:tgtEl>
                                          <p:spTgt spid="1158152"/>
                                        </p:tgtEl>
                                      </p:cBhvr>
                                    </p:animEffect>
                                  </p:childTnLst>
                                </p:cTn>
                              </p:par>
                              <p:par>
                                <p:cTn id="19" presetID="10" presetClass="entr" presetSubtype="0" fill="hold" grpId="0" nodeType="withEffect">
                                  <p:stCondLst>
                                    <p:cond delay="26000"/>
                                  </p:stCondLst>
                                  <p:childTnLst>
                                    <p:set>
                                      <p:cBhvr>
                                        <p:cTn id="20" dur="1" fill="hold">
                                          <p:stCondLst>
                                            <p:cond delay="0"/>
                                          </p:stCondLst>
                                        </p:cTn>
                                        <p:tgtEl>
                                          <p:spTgt spid="1158153"/>
                                        </p:tgtEl>
                                        <p:attrNameLst>
                                          <p:attrName>style.visibility</p:attrName>
                                        </p:attrNameLst>
                                      </p:cBhvr>
                                      <p:to>
                                        <p:strVal val="visible"/>
                                      </p:to>
                                    </p:set>
                                    <p:animEffect transition="in" filter="fade">
                                      <p:cBhvr>
                                        <p:cTn id="21" dur="3000"/>
                                        <p:tgtEl>
                                          <p:spTgt spid="11581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bldLst>
      <p:bldP spid="20482" grpId="0"/>
      <p:bldP spid="20484" grpId="0"/>
      <p:bldP spid="1158151" grpId="0"/>
      <p:bldP spid="1158152" grpId="0"/>
      <p:bldP spid="11581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p:cNvSpPr>
            <a:spLocks noGrp="1" noChangeArrowheads="1"/>
          </p:cNvSpPr>
          <p:nvPr>
            <p:ph type="title" idx="4294967295"/>
          </p:nvPr>
        </p:nvSpPr>
        <p:spPr>
          <a:xfrm>
            <a:off x="395288" y="150813"/>
            <a:ext cx="8424862" cy="1190625"/>
          </a:xfrm>
        </p:spPr>
        <p:txBody>
          <a:bodyPr>
            <a:spAutoFit/>
          </a:bodyPr>
          <a:lstStyle/>
          <a:p>
            <a:pPr eaLnBrk="1" hangingPunct="1">
              <a:defRPr/>
            </a:pPr>
            <a:r>
              <a:rPr lang="en-US" sz="3600" smtClean="0">
                <a:solidFill>
                  <a:srgbClr val="990033"/>
                </a:solidFill>
                <a:effectLst>
                  <a:outerShdw blurRad="38100" dist="38100" dir="2700000" algn="tl">
                    <a:srgbClr val="C0C0C0"/>
                  </a:outerShdw>
                </a:effectLst>
              </a:rPr>
              <a:t>Berksonian (Berkson’s) Bias</a:t>
            </a:r>
            <a:r>
              <a:rPr lang="en-US" sz="3600" smtClean="0">
                <a:solidFill>
                  <a:srgbClr val="000099"/>
                </a:solidFill>
              </a:rPr>
              <a:t> – </a:t>
            </a:r>
            <a:r>
              <a:rPr lang="en-US" sz="3600" smtClean="0">
                <a:solidFill>
                  <a:schemeClr val="bg2"/>
                </a:solidFill>
              </a:rPr>
              <a:t>Example:</a:t>
            </a:r>
            <a:br>
              <a:rPr lang="en-US" sz="3600" smtClean="0">
                <a:solidFill>
                  <a:schemeClr val="bg2"/>
                </a:solidFill>
              </a:rPr>
            </a:br>
            <a:r>
              <a:rPr lang="en-US" sz="3600" smtClean="0">
                <a:solidFill>
                  <a:schemeClr val="bg2"/>
                </a:solidFill>
              </a:rPr>
              <a:t>Hospitalized cases and controls</a:t>
            </a:r>
            <a:endParaRPr lang="en-US" sz="3600" smtClean="0">
              <a:solidFill>
                <a:srgbClr val="000099"/>
              </a:solidFill>
            </a:endParaRPr>
          </a:p>
        </p:txBody>
      </p:sp>
      <p:sp>
        <p:nvSpPr>
          <p:cNvPr id="21507" name="Text Box 5"/>
          <p:cNvSpPr txBox="1">
            <a:spLocks noChangeArrowheads="1"/>
          </p:cNvSpPr>
          <p:nvPr/>
        </p:nvSpPr>
        <p:spPr bwMode="auto">
          <a:xfrm>
            <a:off x="698500" y="1773238"/>
            <a:ext cx="8302625" cy="1031875"/>
          </a:xfrm>
          <a:prstGeom prst="rect">
            <a:avLst/>
          </a:prstGeom>
          <a:noFill/>
          <a:ln w="9525" algn="ctr">
            <a:noFill/>
            <a:miter lim="800000"/>
            <a:headEnd/>
            <a:tailEnd/>
          </a:ln>
        </p:spPr>
        <p:txBody>
          <a:bodyPr wrap="none">
            <a:spAutoFit/>
          </a:bodyPr>
          <a:lstStyle/>
          <a:p>
            <a:pPr>
              <a:buClr>
                <a:srgbClr val="000099"/>
              </a:buClr>
              <a:buFont typeface="Wingdings" pitchFamily="2" charset="2"/>
              <a:buChar char="§"/>
            </a:pPr>
            <a:r>
              <a:rPr lang="en-US" sz="2800" dirty="0">
                <a:solidFill>
                  <a:schemeClr val="tx1"/>
                </a:solidFill>
              </a:rPr>
              <a:t> Exposed cases are more (or less) likely to be</a:t>
            </a:r>
          </a:p>
          <a:p>
            <a:pPr>
              <a:buClr>
                <a:srgbClr val="000099"/>
              </a:buClr>
              <a:buFont typeface="Wingdings" pitchFamily="2" charset="2"/>
              <a:buNone/>
            </a:pPr>
            <a:r>
              <a:rPr lang="en-US" sz="2800" dirty="0">
                <a:solidFill>
                  <a:schemeClr val="tx1"/>
                </a:solidFill>
              </a:rPr>
              <a:t>   hospitalized than non-exposed cases or controls  </a:t>
            </a:r>
          </a:p>
        </p:txBody>
      </p:sp>
      <p:sp>
        <p:nvSpPr>
          <p:cNvPr id="1161222" name="Text Box 6"/>
          <p:cNvSpPr txBox="1">
            <a:spLocks noChangeArrowheads="1"/>
          </p:cNvSpPr>
          <p:nvPr/>
        </p:nvSpPr>
        <p:spPr bwMode="auto">
          <a:xfrm>
            <a:off x="698500" y="2997200"/>
            <a:ext cx="8280400" cy="1031875"/>
          </a:xfrm>
          <a:prstGeom prst="rect">
            <a:avLst/>
          </a:prstGeom>
          <a:noFill/>
          <a:ln w="9525" algn="ctr">
            <a:noFill/>
            <a:miter lim="800000"/>
            <a:headEnd/>
            <a:tailEnd/>
          </a:ln>
        </p:spPr>
        <p:txBody>
          <a:bodyPr wrap="none">
            <a:spAutoFit/>
          </a:bodyPr>
          <a:lstStyle/>
          <a:p>
            <a:pPr>
              <a:buClr>
                <a:srgbClr val="000099"/>
              </a:buClr>
              <a:buFont typeface="Wingdings" pitchFamily="2" charset="2"/>
              <a:buChar char="§"/>
            </a:pPr>
            <a:r>
              <a:rPr lang="en-US" sz="2800">
                <a:solidFill>
                  <a:schemeClr val="tx1"/>
                </a:solidFill>
              </a:rPr>
              <a:t> Patients with two diseases are more likely to be </a:t>
            </a:r>
          </a:p>
          <a:p>
            <a:pPr>
              <a:buClr>
                <a:srgbClr val="000099"/>
              </a:buClr>
              <a:buFont typeface="Wingdings" pitchFamily="2" charset="2"/>
              <a:buNone/>
            </a:pPr>
            <a:r>
              <a:rPr lang="en-US" sz="2800">
                <a:solidFill>
                  <a:schemeClr val="tx1"/>
                </a:solidFill>
              </a:rPr>
              <a:t>   hospitalized than patients with a single disease.   </a:t>
            </a:r>
          </a:p>
        </p:txBody>
      </p:sp>
      <p:sp>
        <p:nvSpPr>
          <p:cNvPr id="1161224" name="Text Box 8"/>
          <p:cNvSpPr txBox="1">
            <a:spLocks noChangeArrowheads="1"/>
          </p:cNvSpPr>
          <p:nvPr/>
        </p:nvSpPr>
        <p:spPr bwMode="auto">
          <a:xfrm>
            <a:off x="698500" y="4116388"/>
            <a:ext cx="8261350" cy="1544637"/>
          </a:xfrm>
          <a:prstGeom prst="rect">
            <a:avLst/>
          </a:prstGeom>
          <a:noFill/>
          <a:ln w="9525" algn="ctr">
            <a:noFill/>
            <a:miter lim="800000"/>
            <a:headEnd/>
            <a:tailEnd/>
          </a:ln>
        </p:spPr>
        <p:txBody>
          <a:bodyPr wrap="none">
            <a:spAutoFit/>
          </a:bodyPr>
          <a:lstStyle/>
          <a:p>
            <a:pPr>
              <a:buClr>
                <a:srgbClr val="000099"/>
              </a:buClr>
              <a:buFont typeface="Wingdings" pitchFamily="2" charset="2"/>
              <a:buNone/>
            </a:pPr>
            <a:r>
              <a:rPr lang="en-US" sz="2800" dirty="0">
                <a:solidFill>
                  <a:schemeClr val="tx1"/>
                </a:solidFill>
              </a:rPr>
              <a:t>   May find a link between the diseases or between </a:t>
            </a:r>
          </a:p>
          <a:p>
            <a:pPr>
              <a:buClr>
                <a:srgbClr val="000099"/>
              </a:buClr>
              <a:buFont typeface="Wingdings" pitchFamily="2" charset="2"/>
              <a:buNone/>
            </a:pPr>
            <a:r>
              <a:rPr lang="en-US" sz="2800" dirty="0">
                <a:solidFill>
                  <a:schemeClr val="tx1"/>
                </a:solidFill>
              </a:rPr>
              <a:t>   an exposure and a disease when there is no </a:t>
            </a:r>
          </a:p>
          <a:p>
            <a:pPr>
              <a:buClr>
                <a:srgbClr val="000099"/>
              </a:buClr>
              <a:buFont typeface="Wingdings" pitchFamily="2" charset="2"/>
              <a:buNone/>
            </a:pPr>
            <a:r>
              <a:rPr lang="en-US" sz="2800" dirty="0">
                <a:solidFill>
                  <a:schemeClr val="tx1"/>
                </a:solidFill>
              </a:rPr>
              <a:t>   association between them in the general pop.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14" fill="hold"/>
                                        <p:tgtEl>
                                          <p:spTgt spid="2"/>
                                        </p:tgtEl>
                                      </p:cBhvr>
                                    </p:cmd>
                                  </p:childTnLst>
                                </p:cTn>
                              </p:par>
                              <p:par>
                                <p:cTn id="7" presetID="10" presetClass="entr" presetSubtype="0" fill="hold" grpId="0" nodeType="withEffect">
                                  <p:stCondLst>
                                    <p:cond delay="8000"/>
                                  </p:stCondLst>
                                  <p:childTnLst>
                                    <p:set>
                                      <p:cBhvr>
                                        <p:cTn id="8" dur="1" fill="hold">
                                          <p:stCondLst>
                                            <p:cond delay="0"/>
                                          </p:stCondLst>
                                        </p:cTn>
                                        <p:tgtEl>
                                          <p:spTgt spid="21507"/>
                                        </p:tgtEl>
                                        <p:attrNameLst>
                                          <p:attrName>style.visibility</p:attrName>
                                        </p:attrNameLst>
                                      </p:cBhvr>
                                      <p:to>
                                        <p:strVal val="visible"/>
                                      </p:to>
                                    </p:set>
                                    <p:animEffect transition="in" filter="fade">
                                      <p:cBhvr>
                                        <p:cTn id="9" dur="3000"/>
                                        <p:tgtEl>
                                          <p:spTgt spid="21507"/>
                                        </p:tgtEl>
                                      </p:cBhvr>
                                    </p:animEffect>
                                  </p:childTnLst>
                                </p:cTn>
                              </p:par>
                              <p:par>
                                <p:cTn id="10" presetID="10" presetClass="entr" presetSubtype="0" fill="hold" grpId="0" nodeType="withEffect">
                                  <p:stCondLst>
                                    <p:cond delay="28000"/>
                                  </p:stCondLst>
                                  <p:childTnLst>
                                    <p:set>
                                      <p:cBhvr>
                                        <p:cTn id="11" dur="1" fill="hold">
                                          <p:stCondLst>
                                            <p:cond delay="0"/>
                                          </p:stCondLst>
                                        </p:cTn>
                                        <p:tgtEl>
                                          <p:spTgt spid="1161222"/>
                                        </p:tgtEl>
                                        <p:attrNameLst>
                                          <p:attrName>style.visibility</p:attrName>
                                        </p:attrNameLst>
                                      </p:cBhvr>
                                      <p:to>
                                        <p:strVal val="visible"/>
                                      </p:to>
                                    </p:set>
                                    <p:animEffect transition="in" filter="fade">
                                      <p:cBhvr>
                                        <p:cTn id="12" dur="3000"/>
                                        <p:tgtEl>
                                          <p:spTgt spid="1161222"/>
                                        </p:tgtEl>
                                      </p:cBhvr>
                                    </p:animEffect>
                                  </p:childTnLst>
                                </p:cTn>
                              </p:par>
                              <p:par>
                                <p:cTn id="13" presetID="10" presetClass="entr" presetSubtype="0" fill="hold" grpId="0" nodeType="withEffect">
                                  <p:stCondLst>
                                    <p:cond delay="54000"/>
                                  </p:stCondLst>
                                  <p:childTnLst>
                                    <p:set>
                                      <p:cBhvr>
                                        <p:cTn id="14" dur="1" fill="hold">
                                          <p:stCondLst>
                                            <p:cond delay="0"/>
                                          </p:stCondLst>
                                        </p:cTn>
                                        <p:tgtEl>
                                          <p:spTgt spid="1161224"/>
                                        </p:tgtEl>
                                        <p:attrNameLst>
                                          <p:attrName>style.visibility</p:attrName>
                                        </p:attrNameLst>
                                      </p:cBhvr>
                                      <p:to>
                                        <p:strVal val="visible"/>
                                      </p:to>
                                    </p:set>
                                    <p:animEffect transition="in" filter="fade">
                                      <p:cBhvr>
                                        <p:cTn id="15" dur="3000"/>
                                        <p:tgtEl>
                                          <p:spTgt spid="11612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2"/>
                </p:tgtEl>
              </p:cMediaNode>
            </p:audio>
          </p:childTnLst>
        </p:cTn>
      </p:par>
    </p:tnLst>
    <p:bldLst>
      <p:bldP spid="21507" grpId="0"/>
      <p:bldP spid="1161222" grpId="0"/>
      <p:bldP spid="11612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idx="4294967295"/>
          </p:nvPr>
        </p:nvSpPr>
        <p:spPr/>
        <p:txBody>
          <a:bodyPr/>
          <a:lstStyle/>
          <a:p>
            <a:pPr eaLnBrk="1" hangingPunct="1">
              <a:defRPr/>
            </a:pPr>
            <a:r>
              <a:rPr lang="en-US" smtClean="0">
                <a:solidFill>
                  <a:srgbClr val="990033"/>
                </a:solidFill>
                <a:effectLst>
                  <a:outerShdw blurRad="38100" dist="38100" dir="2700000" algn="tl">
                    <a:srgbClr val="C0C0C0"/>
                  </a:outerShdw>
                </a:effectLst>
              </a:rPr>
              <a:t>Berksonian Bias</a:t>
            </a:r>
            <a:r>
              <a:rPr lang="en-US" smtClean="0"/>
              <a:t> </a:t>
            </a:r>
            <a:r>
              <a:rPr lang="en-US" smtClean="0">
                <a:solidFill>
                  <a:schemeClr val="bg2"/>
                </a:solidFill>
              </a:rPr>
              <a:t>- example</a:t>
            </a:r>
          </a:p>
        </p:txBody>
      </p:sp>
      <p:sp>
        <p:nvSpPr>
          <p:cNvPr id="22531" name="Text Box 3"/>
          <p:cNvSpPr txBox="1">
            <a:spLocks noChangeArrowheads="1"/>
          </p:cNvSpPr>
          <p:nvPr/>
        </p:nvSpPr>
        <p:spPr bwMode="auto">
          <a:xfrm>
            <a:off x="381000" y="1371600"/>
            <a:ext cx="8763000" cy="676275"/>
          </a:xfrm>
          <a:prstGeom prst="rect">
            <a:avLst/>
          </a:prstGeom>
          <a:noFill/>
          <a:ln w="9525">
            <a:noFill/>
            <a:miter lim="800000"/>
            <a:headEnd/>
            <a:tailEnd/>
          </a:ln>
        </p:spPr>
        <p:txBody>
          <a:bodyPr>
            <a:spAutoFit/>
          </a:bodyPr>
          <a:lstStyle/>
          <a:p>
            <a:pPr>
              <a:lnSpc>
                <a:spcPct val="80000"/>
              </a:lnSpc>
              <a:spcBef>
                <a:spcPct val="0"/>
              </a:spcBef>
              <a:buFontTx/>
              <a:buNone/>
            </a:pPr>
            <a:r>
              <a:rPr lang="en-US" dirty="0">
                <a:solidFill>
                  <a:srgbClr val="008080"/>
                </a:solidFill>
              </a:rPr>
              <a:t>Case-control study finding:</a:t>
            </a:r>
            <a:r>
              <a:rPr lang="en-US" dirty="0">
                <a:solidFill>
                  <a:schemeClr val="tx1"/>
                </a:solidFill>
              </a:rPr>
              <a:t> osteoporosis is associated with smoking.</a:t>
            </a:r>
            <a:r>
              <a:rPr lang="en-US" dirty="0">
                <a:solidFill>
                  <a:schemeClr val="tx1"/>
                </a:solidFill>
                <a:latin typeface="Times New Roman" pitchFamily="18" charset="0"/>
              </a:rPr>
              <a:t>  </a:t>
            </a:r>
          </a:p>
        </p:txBody>
      </p:sp>
      <p:grpSp>
        <p:nvGrpSpPr>
          <p:cNvPr id="13" name="Group 12"/>
          <p:cNvGrpSpPr/>
          <p:nvPr/>
        </p:nvGrpSpPr>
        <p:grpSpPr>
          <a:xfrm>
            <a:off x="403225" y="2035175"/>
            <a:ext cx="6369050" cy="1346200"/>
            <a:chOff x="403225" y="2035175"/>
            <a:chExt cx="6369050" cy="1346200"/>
          </a:xfrm>
        </p:grpSpPr>
        <p:sp>
          <p:nvSpPr>
            <p:cNvPr id="22532" name="Text Box 4"/>
            <p:cNvSpPr txBox="1">
              <a:spLocks noChangeArrowheads="1"/>
            </p:cNvSpPr>
            <p:nvPr/>
          </p:nvSpPr>
          <p:spPr bwMode="auto">
            <a:xfrm>
              <a:off x="403225" y="2035175"/>
              <a:ext cx="6369050" cy="457200"/>
            </a:xfrm>
            <a:prstGeom prst="rect">
              <a:avLst/>
            </a:prstGeom>
            <a:noFill/>
            <a:ln w="9525">
              <a:noFill/>
              <a:miter lim="800000"/>
              <a:headEnd/>
              <a:tailEnd/>
            </a:ln>
          </p:spPr>
          <p:txBody>
            <a:bodyPr wrap="none">
              <a:spAutoFit/>
            </a:bodyPr>
            <a:lstStyle/>
            <a:p>
              <a:pPr>
                <a:spcBef>
                  <a:spcPct val="0"/>
                </a:spcBef>
                <a:buFontTx/>
                <a:buNone/>
              </a:pPr>
              <a:r>
                <a:rPr lang="en-US" b="1" dirty="0">
                  <a:solidFill>
                    <a:srgbClr val="FF33CC"/>
                  </a:solidFill>
                </a:rPr>
                <a:t>Design</a:t>
              </a:r>
              <a:r>
                <a:rPr lang="en-US" dirty="0">
                  <a:solidFill>
                    <a:schemeClr val="tx1"/>
                  </a:solidFill>
                </a:rPr>
                <a:t>:  Hospital based.  </a:t>
              </a:r>
              <a:r>
                <a:rPr lang="en-US" dirty="0">
                  <a:solidFill>
                    <a:srgbClr val="008080"/>
                  </a:solidFill>
                </a:rPr>
                <a:t>Exposure:</a:t>
              </a:r>
              <a:r>
                <a:rPr lang="en-US" dirty="0">
                  <a:solidFill>
                    <a:schemeClr val="tx1"/>
                  </a:solidFill>
                </a:rPr>
                <a:t> Smoking</a:t>
              </a:r>
            </a:p>
          </p:txBody>
        </p:sp>
        <p:sp>
          <p:nvSpPr>
            <p:cNvPr id="22533" name="Text Box 5"/>
            <p:cNvSpPr txBox="1">
              <a:spLocks noChangeArrowheads="1"/>
            </p:cNvSpPr>
            <p:nvPr/>
          </p:nvSpPr>
          <p:spPr bwMode="auto">
            <a:xfrm>
              <a:off x="912813" y="2466975"/>
              <a:ext cx="3098800" cy="457200"/>
            </a:xfrm>
            <a:prstGeom prst="rect">
              <a:avLst/>
            </a:prstGeom>
            <a:noFill/>
            <a:ln w="9525">
              <a:noFill/>
              <a:miter lim="800000"/>
              <a:headEnd/>
              <a:tailEnd/>
            </a:ln>
          </p:spPr>
          <p:txBody>
            <a:bodyPr wrap="none">
              <a:spAutoFit/>
            </a:bodyPr>
            <a:lstStyle/>
            <a:p>
              <a:pPr>
                <a:spcBef>
                  <a:spcPct val="0"/>
                </a:spcBef>
                <a:buFontTx/>
                <a:buNone/>
              </a:pPr>
              <a:r>
                <a:rPr lang="en-US" dirty="0">
                  <a:solidFill>
                    <a:srgbClr val="008080"/>
                  </a:solidFill>
                </a:rPr>
                <a:t>Cases:</a:t>
              </a:r>
              <a:r>
                <a:rPr lang="en-US" dirty="0">
                  <a:solidFill>
                    <a:schemeClr val="tx1"/>
                  </a:solidFill>
                </a:rPr>
                <a:t>  Osteoporosis</a:t>
              </a:r>
            </a:p>
          </p:txBody>
        </p:sp>
        <p:sp>
          <p:nvSpPr>
            <p:cNvPr id="22534" name="Text Box 6"/>
            <p:cNvSpPr txBox="1">
              <a:spLocks noChangeArrowheads="1"/>
            </p:cNvSpPr>
            <p:nvPr/>
          </p:nvSpPr>
          <p:spPr bwMode="auto">
            <a:xfrm>
              <a:off x="914400" y="2924175"/>
              <a:ext cx="5049838" cy="457200"/>
            </a:xfrm>
            <a:prstGeom prst="rect">
              <a:avLst/>
            </a:prstGeom>
            <a:noFill/>
            <a:ln w="9525">
              <a:noFill/>
              <a:miter lim="800000"/>
              <a:headEnd/>
              <a:tailEnd/>
            </a:ln>
          </p:spPr>
          <p:txBody>
            <a:bodyPr wrap="none">
              <a:spAutoFit/>
            </a:bodyPr>
            <a:lstStyle/>
            <a:p>
              <a:pPr>
                <a:spcBef>
                  <a:spcPct val="0"/>
                </a:spcBef>
                <a:buFontTx/>
                <a:buNone/>
              </a:pPr>
              <a:r>
                <a:rPr lang="en-US" dirty="0">
                  <a:solidFill>
                    <a:srgbClr val="008080"/>
                  </a:solidFill>
                </a:rPr>
                <a:t>Controls:</a:t>
              </a:r>
              <a:r>
                <a:rPr lang="en-US" dirty="0">
                  <a:solidFill>
                    <a:schemeClr val="tx1"/>
                  </a:solidFill>
                </a:rPr>
                <a:t>  Non-osteoporotic patients</a:t>
              </a:r>
            </a:p>
          </p:txBody>
        </p:sp>
      </p:grpSp>
      <p:sp>
        <p:nvSpPr>
          <p:cNvPr id="1159176" name="Text Box 8"/>
          <p:cNvSpPr txBox="1">
            <a:spLocks noChangeArrowheads="1"/>
          </p:cNvSpPr>
          <p:nvPr/>
        </p:nvSpPr>
        <p:spPr bwMode="auto">
          <a:xfrm>
            <a:off x="395288" y="3573463"/>
            <a:ext cx="8559800" cy="1249362"/>
          </a:xfrm>
          <a:prstGeom prst="rect">
            <a:avLst/>
          </a:prstGeom>
          <a:noFill/>
          <a:ln w="9525">
            <a:noFill/>
            <a:miter lim="800000"/>
            <a:headEnd/>
            <a:tailEnd/>
          </a:ln>
        </p:spPr>
        <p:txBody>
          <a:bodyPr>
            <a:spAutoFit/>
          </a:bodyPr>
          <a:lstStyle/>
          <a:p>
            <a:pPr>
              <a:spcBef>
                <a:spcPct val="0"/>
              </a:spcBef>
              <a:buFontTx/>
              <a:buNone/>
            </a:pPr>
            <a:r>
              <a:rPr lang="en-US" b="1" dirty="0">
                <a:solidFill>
                  <a:srgbClr val="FF33CC"/>
                </a:solidFill>
              </a:rPr>
              <a:t>Problem</a:t>
            </a:r>
            <a:r>
              <a:rPr lang="en-US" dirty="0">
                <a:solidFill>
                  <a:schemeClr val="tx1"/>
                </a:solidFill>
              </a:rPr>
              <a:t>: Smoking cases were more likely to be hospitalized	</a:t>
            </a:r>
          </a:p>
          <a:p>
            <a:pPr>
              <a:spcBef>
                <a:spcPct val="0"/>
              </a:spcBef>
              <a:buFontTx/>
              <a:buNone/>
            </a:pPr>
            <a:r>
              <a:rPr lang="en-US" dirty="0">
                <a:solidFill>
                  <a:schemeClr val="tx1"/>
                </a:solidFill>
              </a:rPr>
              <a:t> 	than non-smoking cases or controls because they also</a:t>
            </a:r>
          </a:p>
          <a:p>
            <a:pPr>
              <a:spcBef>
                <a:spcPct val="0"/>
              </a:spcBef>
              <a:buFontTx/>
              <a:buNone/>
            </a:pPr>
            <a:r>
              <a:rPr lang="en-US" dirty="0">
                <a:solidFill>
                  <a:schemeClr val="tx1"/>
                </a:solidFill>
              </a:rPr>
              <a:t>	had chronic respiratory disease</a:t>
            </a:r>
            <a:r>
              <a:rPr lang="en-US" sz="2800" dirty="0">
                <a:solidFill>
                  <a:schemeClr val="tx1"/>
                </a:solidFill>
              </a:rPr>
              <a:t>.</a:t>
            </a:r>
          </a:p>
        </p:txBody>
      </p:sp>
      <p:grpSp>
        <p:nvGrpSpPr>
          <p:cNvPr id="2" name="Group 17"/>
          <p:cNvGrpSpPr>
            <a:grpSpLocks/>
          </p:cNvGrpSpPr>
          <p:nvPr/>
        </p:nvGrpSpPr>
        <p:grpSpPr bwMode="auto">
          <a:xfrm>
            <a:off x="395288" y="4724400"/>
            <a:ext cx="8559800" cy="1311275"/>
            <a:chOff x="249" y="2976"/>
            <a:chExt cx="5392" cy="826"/>
          </a:xfrm>
        </p:grpSpPr>
        <p:grpSp>
          <p:nvGrpSpPr>
            <p:cNvPr id="22537" name="Group 16"/>
            <p:cNvGrpSpPr>
              <a:grpSpLocks/>
            </p:cNvGrpSpPr>
            <p:nvPr/>
          </p:nvGrpSpPr>
          <p:grpSpPr bwMode="auto">
            <a:xfrm>
              <a:off x="1138" y="3174"/>
              <a:ext cx="227" cy="217"/>
              <a:chOff x="1105" y="3147"/>
              <a:chExt cx="227" cy="217"/>
            </a:xfrm>
          </p:grpSpPr>
          <p:sp>
            <p:nvSpPr>
              <p:cNvPr id="22539" name="Line 9"/>
              <p:cNvSpPr>
                <a:spLocks noChangeShapeType="1"/>
              </p:cNvSpPr>
              <p:nvPr/>
            </p:nvSpPr>
            <p:spPr bwMode="auto">
              <a:xfrm>
                <a:off x="1105" y="3147"/>
                <a:ext cx="227" cy="0"/>
              </a:xfrm>
              <a:prstGeom prst="line">
                <a:avLst/>
              </a:prstGeom>
              <a:noFill/>
              <a:ln w="28575">
                <a:solidFill>
                  <a:schemeClr val="tx1"/>
                </a:solidFill>
                <a:round/>
                <a:headEnd/>
                <a:tailEnd type="triangle" w="lg" len="med"/>
              </a:ln>
            </p:spPr>
            <p:txBody>
              <a:bodyPr/>
              <a:lstStyle/>
              <a:p>
                <a:endParaRPr lang="en-US"/>
              </a:p>
            </p:txBody>
          </p:sp>
          <p:sp>
            <p:nvSpPr>
              <p:cNvPr id="22540" name="Line 10"/>
              <p:cNvSpPr>
                <a:spLocks noChangeShapeType="1"/>
              </p:cNvSpPr>
              <p:nvPr/>
            </p:nvSpPr>
            <p:spPr bwMode="auto">
              <a:xfrm>
                <a:off x="1105" y="3364"/>
                <a:ext cx="227" cy="0"/>
              </a:xfrm>
              <a:prstGeom prst="line">
                <a:avLst/>
              </a:prstGeom>
              <a:noFill/>
              <a:ln w="28575">
                <a:solidFill>
                  <a:schemeClr val="tx1"/>
                </a:solidFill>
                <a:round/>
                <a:headEnd/>
                <a:tailEnd type="triangle" w="lg" len="med"/>
              </a:ln>
            </p:spPr>
            <p:txBody>
              <a:bodyPr/>
              <a:lstStyle/>
              <a:p>
                <a:endParaRPr lang="en-US"/>
              </a:p>
            </p:txBody>
          </p:sp>
        </p:grpSp>
        <p:sp>
          <p:nvSpPr>
            <p:cNvPr id="22538" name="Text Box 13"/>
            <p:cNvSpPr txBox="1">
              <a:spLocks noChangeArrowheads="1"/>
            </p:cNvSpPr>
            <p:nvPr/>
          </p:nvSpPr>
          <p:spPr bwMode="auto">
            <a:xfrm>
              <a:off x="249" y="2976"/>
              <a:ext cx="5392" cy="826"/>
            </a:xfrm>
            <a:prstGeom prst="rect">
              <a:avLst/>
            </a:prstGeom>
            <a:noFill/>
            <a:ln w="9525">
              <a:noFill/>
              <a:miter lim="800000"/>
              <a:headEnd/>
              <a:tailEnd/>
            </a:ln>
          </p:spPr>
          <p:txBody>
            <a:bodyPr>
              <a:spAutoFit/>
            </a:bodyPr>
            <a:lstStyle/>
            <a:p>
              <a:pPr>
                <a:spcBef>
                  <a:spcPct val="0"/>
                </a:spcBef>
                <a:buFontTx/>
                <a:buNone/>
              </a:pPr>
              <a:r>
                <a:rPr lang="en-US" sz="2800">
                  <a:solidFill>
                    <a:schemeClr val="tx1"/>
                  </a:solidFill>
                </a:rPr>
                <a:t>		</a:t>
              </a:r>
              <a:r>
                <a:rPr lang="en-US">
                  <a:solidFill>
                    <a:srgbClr val="9900CC"/>
                  </a:solidFill>
                </a:rPr>
                <a:t>artificial increase</a:t>
              </a:r>
              <a:r>
                <a:rPr lang="en-US">
                  <a:solidFill>
                    <a:schemeClr val="tx1"/>
                  </a:solidFill>
                </a:rPr>
                <a:t> in smoking among cases</a:t>
              </a:r>
            </a:p>
            <a:p>
              <a:pPr>
                <a:spcBef>
                  <a:spcPct val="0"/>
                </a:spcBef>
                <a:buFontTx/>
                <a:buNone/>
              </a:pPr>
              <a:r>
                <a:rPr lang="en-US">
                  <a:solidFill>
                    <a:srgbClr val="9900CC"/>
                  </a:solidFill>
                </a:rPr>
                <a:t>		artificial association</a:t>
              </a:r>
              <a:r>
                <a:rPr lang="en-US">
                  <a:solidFill>
                    <a:schemeClr val="tx1"/>
                  </a:solidFill>
                </a:rPr>
                <a:t> between smoking </a:t>
              </a:r>
            </a:p>
            <a:p>
              <a:pPr>
                <a:spcBef>
                  <a:spcPct val="0"/>
                </a:spcBef>
                <a:buFontTx/>
                <a:buNone/>
              </a:pPr>
              <a:r>
                <a:rPr lang="en-US">
                  <a:solidFill>
                    <a:schemeClr val="tx1"/>
                  </a:solidFill>
                </a:rPr>
                <a:t>			and osteoporosis</a:t>
              </a:r>
              <a:r>
                <a:rPr lang="en-US" sz="2800">
                  <a:solidFill>
                    <a:schemeClr val="tx1"/>
                  </a:solidFill>
                </a:rPr>
                <a:t>                 </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22531"/>
                                        </p:tgtEl>
                                        <p:attrNameLst>
                                          <p:attrName>style.visibility</p:attrName>
                                        </p:attrNameLst>
                                      </p:cBhvr>
                                      <p:to>
                                        <p:strVal val="visible"/>
                                      </p:to>
                                    </p:set>
                                    <p:animEffect transition="in" filter="fade">
                                      <p:cBhvr>
                                        <p:cTn id="9" dur="3000"/>
                                        <p:tgtEl>
                                          <p:spTgt spid="22531"/>
                                        </p:tgtEl>
                                      </p:cBhvr>
                                    </p:animEffect>
                                  </p:childTnLst>
                                </p:cTn>
                              </p:par>
                              <p:par>
                                <p:cTn id="10" presetID="10" presetClass="entr" presetSubtype="0" fill="hold" nodeType="withEffect">
                                  <p:stCondLst>
                                    <p:cond delay="8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childTnLst>
                                </p:cTn>
                              </p:par>
                              <p:par>
                                <p:cTn id="13" presetID="10" presetClass="entr" presetSubtype="0" fill="hold" grpId="0" nodeType="withEffect">
                                  <p:stCondLst>
                                    <p:cond delay="12000"/>
                                  </p:stCondLst>
                                  <p:childTnLst>
                                    <p:set>
                                      <p:cBhvr>
                                        <p:cTn id="14" dur="1" fill="hold">
                                          <p:stCondLst>
                                            <p:cond delay="0"/>
                                          </p:stCondLst>
                                        </p:cTn>
                                        <p:tgtEl>
                                          <p:spTgt spid="1159176"/>
                                        </p:tgtEl>
                                        <p:attrNameLst>
                                          <p:attrName>style.visibility</p:attrName>
                                        </p:attrNameLst>
                                      </p:cBhvr>
                                      <p:to>
                                        <p:strVal val="visible"/>
                                      </p:to>
                                    </p:set>
                                    <p:animEffect transition="in" filter="fade">
                                      <p:cBhvr>
                                        <p:cTn id="15" dur="3000"/>
                                        <p:tgtEl>
                                          <p:spTgt spid="1159176"/>
                                        </p:tgtEl>
                                      </p:cBhvr>
                                    </p:animEffect>
                                  </p:childTnLst>
                                </p:cTn>
                              </p:par>
                              <p:par>
                                <p:cTn id="16" presetID="10" presetClass="entr" presetSubtype="0" fill="hold" nodeType="withEffect">
                                  <p:stCondLst>
                                    <p:cond delay="20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22531" grpId="0"/>
      <p:bldP spid="115917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6" name="Rectangle 2"/>
          <p:cNvSpPr>
            <a:spLocks noGrp="1" noChangeArrowheads="1"/>
          </p:cNvSpPr>
          <p:nvPr>
            <p:ph type="title" idx="4294967295"/>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Selection Bias</a:t>
            </a:r>
          </a:p>
        </p:txBody>
      </p:sp>
      <p:sp>
        <p:nvSpPr>
          <p:cNvPr id="23555" name="Text Box 3"/>
          <p:cNvSpPr txBox="1">
            <a:spLocks noChangeArrowheads="1"/>
          </p:cNvSpPr>
          <p:nvPr/>
        </p:nvSpPr>
        <p:spPr bwMode="auto">
          <a:xfrm>
            <a:off x="2652713" y="1989138"/>
            <a:ext cx="3792537" cy="579437"/>
          </a:xfrm>
          <a:prstGeom prst="rect">
            <a:avLst/>
          </a:prstGeom>
          <a:noFill/>
          <a:ln w="9525">
            <a:noFill/>
            <a:miter lim="800000"/>
            <a:headEnd/>
            <a:tailEnd/>
          </a:ln>
        </p:spPr>
        <p:txBody>
          <a:bodyPr wrap="none">
            <a:spAutoFit/>
          </a:bodyPr>
          <a:lstStyle/>
          <a:p>
            <a:pPr>
              <a:spcBef>
                <a:spcPct val="0"/>
              </a:spcBef>
              <a:buFontTx/>
              <a:buNone/>
            </a:pPr>
            <a:r>
              <a:rPr lang="en-US" sz="3200" b="1">
                <a:solidFill>
                  <a:schemeClr val="tx1"/>
                </a:solidFill>
              </a:rPr>
              <a:t>Polio Vaccine Trial</a:t>
            </a:r>
          </a:p>
        </p:txBody>
      </p:sp>
      <p:sp>
        <p:nvSpPr>
          <p:cNvPr id="23556" name="Text Box 17"/>
          <p:cNvSpPr txBox="1">
            <a:spLocks noChangeArrowheads="1"/>
          </p:cNvSpPr>
          <p:nvPr/>
        </p:nvSpPr>
        <p:spPr bwMode="auto">
          <a:xfrm>
            <a:off x="2759075" y="1050925"/>
            <a:ext cx="3841750" cy="641350"/>
          </a:xfrm>
          <a:prstGeom prst="rect">
            <a:avLst/>
          </a:prstGeom>
          <a:noFill/>
          <a:ln w="9525">
            <a:noFill/>
            <a:miter lim="800000"/>
            <a:headEnd/>
            <a:tailEnd/>
          </a:ln>
        </p:spPr>
        <p:txBody>
          <a:bodyPr wrap="none">
            <a:spAutoFit/>
          </a:bodyPr>
          <a:lstStyle/>
          <a:p>
            <a:pPr>
              <a:spcBef>
                <a:spcPct val="0"/>
              </a:spcBef>
              <a:buFontTx/>
              <a:buNone/>
            </a:pPr>
            <a:r>
              <a:rPr lang="en-US" sz="3600">
                <a:solidFill>
                  <a:srgbClr val="000099"/>
                </a:solidFill>
              </a:rPr>
              <a:t>Volunteer </a:t>
            </a:r>
            <a:r>
              <a:rPr lang="en-US" sz="3600">
                <a:solidFill>
                  <a:srgbClr val="CC0066"/>
                </a:solidFill>
              </a:rPr>
              <a:t>(V)</a:t>
            </a:r>
            <a:r>
              <a:rPr lang="en-US" sz="3600">
                <a:solidFill>
                  <a:srgbClr val="000099"/>
                </a:solidFill>
              </a:rPr>
              <a:t> bias</a:t>
            </a:r>
          </a:p>
        </p:txBody>
      </p:sp>
      <p:sp>
        <p:nvSpPr>
          <p:cNvPr id="23557" name="Text Box 18"/>
          <p:cNvSpPr txBox="1">
            <a:spLocks noChangeArrowheads="1"/>
          </p:cNvSpPr>
          <p:nvPr/>
        </p:nvSpPr>
        <p:spPr bwMode="auto">
          <a:xfrm>
            <a:off x="6084888" y="5876925"/>
            <a:ext cx="2736850" cy="457200"/>
          </a:xfrm>
          <a:prstGeom prst="rect">
            <a:avLst/>
          </a:prstGeom>
          <a:noFill/>
          <a:ln w="9525">
            <a:noFill/>
            <a:miter lim="800000"/>
            <a:headEnd/>
            <a:tailEnd/>
          </a:ln>
        </p:spPr>
        <p:txBody>
          <a:bodyPr wrap="none">
            <a:spAutoFit/>
          </a:bodyPr>
          <a:lstStyle/>
          <a:p>
            <a:pPr>
              <a:spcBef>
                <a:spcPct val="0"/>
              </a:spcBef>
              <a:buFontTx/>
              <a:buNone/>
            </a:pPr>
            <a:r>
              <a:rPr lang="en-US" b="1">
                <a:solidFill>
                  <a:srgbClr val="CC0066"/>
                </a:solidFill>
                <a:sym typeface="Symbol" pitchFamily="18" charset="2"/>
              </a:rPr>
              <a:t> herd immunity?</a:t>
            </a:r>
            <a:endParaRPr lang="en-US">
              <a:solidFill>
                <a:srgbClr val="CC0066"/>
              </a:solidFill>
            </a:endParaRPr>
          </a:p>
        </p:txBody>
      </p:sp>
      <p:graphicFrame>
        <p:nvGraphicFramePr>
          <p:cNvPr id="1081408" name="Group 64"/>
          <p:cNvGraphicFramePr>
            <a:graphicFrameLocks noGrp="1"/>
          </p:cNvGraphicFramePr>
          <p:nvPr/>
        </p:nvGraphicFramePr>
        <p:xfrm>
          <a:off x="539750" y="2852738"/>
          <a:ext cx="8135938" cy="2608264"/>
        </p:xfrm>
        <a:graphic>
          <a:graphicData uri="http://schemas.openxmlformats.org/drawingml/2006/table">
            <a:tbl>
              <a:tblPr/>
              <a:tblGrid>
                <a:gridCol w="2736850"/>
                <a:gridCol w="1079500"/>
                <a:gridCol w="1800225"/>
                <a:gridCol w="2519363"/>
              </a:tblGrid>
              <a:tr h="652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Treatment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Polio “rates”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2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Intervention </a:t>
                      </a:r>
                      <a:r>
                        <a:rPr kumimoji="0" lang="en-US" sz="2400" b="0" i="0" u="none" strike="noStrike" cap="none" normalizeH="0" baseline="0" smtClean="0">
                          <a:ln>
                            <a:noFill/>
                          </a:ln>
                          <a:solidFill>
                            <a:srgbClr val="CC0066"/>
                          </a:solidFill>
                          <a:effectLst/>
                          <a:latin typeface="Arial" charset="0"/>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Active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0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Control group I </a:t>
                      </a:r>
                      <a:r>
                        <a:rPr kumimoji="0" lang="en-US" sz="2400" b="0" i="0" u="none" strike="noStrike" cap="none" normalizeH="0" baseline="0" smtClean="0">
                          <a:ln>
                            <a:noFill/>
                          </a:ln>
                          <a:solidFill>
                            <a:srgbClr val="CC0066"/>
                          </a:solidFill>
                          <a:effectLst/>
                          <a:latin typeface="Arial" charset="0"/>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Placebo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.057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2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Control group II </a:t>
                      </a: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CC0066"/>
                          </a:solidFill>
                          <a:effectLst/>
                          <a:latin typeface="Arial" charset="0"/>
                        </a:rPr>
                        <a:t>.035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85800" y="260350"/>
            <a:ext cx="7772400" cy="762000"/>
          </a:xfrm>
        </p:spPr>
        <p:txBody>
          <a:bodyPr anchor="t">
            <a:spAutoFit/>
          </a:bodyPr>
          <a:lstStyle/>
          <a:p>
            <a:pPr eaLnBrk="1" hangingPunct="1">
              <a:defRPr/>
            </a:pPr>
            <a:r>
              <a:rPr lang="en-US" smtClean="0">
                <a:solidFill>
                  <a:srgbClr val="990033"/>
                </a:solidFill>
                <a:effectLst>
                  <a:outerShdw blurRad="38100" dist="38100" dir="2700000" algn="tl">
                    <a:srgbClr val="C0C0C0"/>
                  </a:outerShdw>
                </a:effectLst>
              </a:rPr>
              <a:t>Objectives</a:t>
            </a:r>
          </a:p>
        </p:txBody>
      </p:sp>
      <p:sp>
        <p:nvSpPr>
          <p:cNvPr id="8195" name="Rectangle 4"/>
          <p:cNvSpPr>
            <a:spLocks noChangeArrowheads="1"/>
          </p:cNvSpPr>
          <p:nvPr/>
        </p:nvSpPr>
        <p:spPr bwMode="auto">
          <a:xfrm>
            <a:off x="827088" y="1349375"/>
            <a:ext cx="7772400" cy="579438"/>
          </a:xfrm>
          <a:prstGeom prst="rect">
            <a:avLst/>
          </a:prstGeom>
          <a:noFill/>
          <a:ln w="9525">
            <a:noFill/>
            <a:miter lim="800000"/>
            <a:headEnd/>
            <a:tailEnd/>
          </a:ln>
        </p:spPr>
        <p:txBody>
          <a:bodyPr>
            <a:spAutoFit/>
          </a:bodyPr>
          <a:lstStyle/>
          <a:p>
            <a:pPr eaLnBrk="1" hangingPunct="1">
              <a:spcBef>
                <a:spcPct val="0"/>
              </a:spcBef>
              <a:buFontTx/>
              <a:buNone/>
            </a:pPr>
            <a:r>
              <a:rPr lang="en-US" sz="3200">
                <a:solidFill>
                  <a:schemeClr val="accent2"/>
                </a:solidFill>
              </a:rPr>
              <a:t>You will be able to:</a:t>
            </a:r>
          </a:p>
        </p:txBody>
      </p:sp>
      <p:sp>
        <p:nvSpPr>
          <p:cNvPr id="8196" name="Rectangle 9"/>
          <p:cNvSpPr>
            <a:spLocks noChangeArrowheads="1"/>
          </p:cNvSpPr>
          <p:nvPr/>
        </p:nvSpPr>
        <p:spPr bwMode="auto">
          <a:xfrm>
            <a:off x="539750" y="2351088"/>
            <a:ext cx="8229600" cy="2484437"/>
          </a:xfrm>
          <a:prstGeom prst="rect">
            <a:avLst/>
          </a:prstGeom>
          <a:noFill/>
          <a:ln w="9525">
            <a:noFill/>
            <a:miter lim="800000"/>
            <a:headEnd/>
            <a:tailEnd/>
          </a:ln>
        </p:spPr>
        <p:txBody>
          <a:bodyPr>
            <a:spAutoFit/>
          </a:bodyPr>
          <a:lstStyle/>
          <a:p>
            <a:pPr marL="342900" indent="-342900" eaLnBrk="1" hangingPunct="1"/>
            <a:r>
              <a:rPr lang="en-US" sz="2800" dirty="0">
                <a:solidFill>
                  <a:schemeClr val="tx1"/>
                </a:solidFill>
              </a:rPr>
              <a:t>Describe and give examples of </a:t>
            </a:r>
            <a:r>
              <a:rPr lang="en-US" sz="2800" dirty="0">
                <a:solidFill>
                  <a:srgbClr val="008080"/>
                </a:solidFill>
              </a:rPr>
              <a:t>selection bias</a:t>
            </a:r>
          </a:p>
          <a:p>
            <a:pPr marL="342900" indent="-342900" eaLnBrk="1" hangingPunct="1"/>
            <a:r>
              <a:rPr lang="en-US" sz="2800" dirty="0">
                <a:solidFill>
                  <a:schemeClr val="tx1"/>
                </a:solidFill>
              </a:rPr>
              <a:t>Describe and give examples of </a:t>
            </a:r>
            <a:r>
              <a:rPr lang="en-US" sz="2800" dirty="0">
                <a:solidFill>
                  <a:srgbClr val="008080"/>
                </a:solidFill>
              </a:rPr>
              <a:t>information/measurement bias</a:t>
            </a:r>
          </a:p>
          <a:p>
            <a:pPr marL="342900" indent="-342900" eaLnBrk="1" hangingPunct="1"/>
            <a:r>
              <a:rPr lang="en-US" sz="2800" dirty="0">
                <a:solidFill>
                  <a:schemeClr val="tx1"/>
                </a:solidFill>
              </a:rPr>
              <a:t>Describe and give examples of </a:t>
            </a:r>
            <a:r>
              <a:rPr lang="en-US" sz="2800" dirty="0">
                <a:solidFill>
                  <a:srgbClr val="008080"/>
                </a:solidFill>
              </a:rPr>
              <a:t>confounding</a:t>
            </a:r>
          </a:p>
          <a:p>
            <a:pPr marL="342900" indent="-342900" eaLnBrk="1" hangingPunct="1"/>
            <a:r>
              <a:rPr lang="en-US" sz="2800" dirty="0">
                <a:solidFill>
                  <a:schemeClr val="tx1"/>
                </a:solidFill>
              </a:rPr>
              <a:t>List methods to avoid or </a:t>
            </a:r>
            <a:r>
              <a:rPr lang="en-US" sz="2800" dirty="0">
                <a:solidFill>
                  <a:srgbClr val="008080"/>
                </a:solidFill>
              </a:rPr>
              <a:t>minimize bias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7696200" y="6858000"/>
            <a:ext cx="914400" cy="914400"/>
          </a:xfrm>
          <a:prstGeom prst="rect">
            <a:avLst/>
          </a:prstGeom>
          <a:noFill/>
          <a:ln w="9525">
            <a:noFill/>
            <a:miter lim="800000"/>
            <a:headEnd/>
            <a:tailEnd/>
          </a:ln>
        </p:spPr>
        <p:txBody>
          <a:bodyPr wrap="none" anchor="ctr">
            <a:spAutoFit/>
          </a:bodyPr>
          <a:lstStyle/>
          <a:p>
            <a:endParaRPr lang="en-US"/>
          </a:p>
        </p:txBody>
      </p:sp>
      <p:sp>
        <p:nvSpPr>
          <p:cNvPr id="1085448" name="Rectangle 8"/>
          <p:cNvSpPr>
            <a:spLocks noChangeArrowheads="1"/>
          </p:cNvSpPr>
          <p:nvPr/>
        </p:nvSpPr>
        <p:spPr bwMode="auto">
          <a:xfrm>
            <a:off x="0" y="115888"/>
            <a:ext cx="914400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000">
                <a:effectLst>
                  <a:outerShdw blurRad="38100" dist="38100" dir="2700000" algn="tl">
                    <a:srgbClr val="C0C0C0"/>
                  </a:outerShdw>
                </a:effectLst>
              </a:rPr>
              <a:t>Information Bias / Misclassification</a:t>
            </a:r>
          </a:p>
        </p:txBody>
      </p:sp>
      <p:grpSp>
        <p:nvGrpSpPr>
          <p:cNvPr id="9" name="Group 8"/>
          <p:cNvGrpSpPr/>
          <p:nvPr/>
        </p:nvGrpSpPr>
        <p:grpSpPr>
          <a:xfrm>
            <a:off x="142875" y="1412875"/>
            <a:ext cx="9001125" cy="2038350"/>
            <a:chOff x="142875" y="1412875"/>
            <a:chExt cx="9001125" cy="2038350"/>
          </a:xfrm>
        </p:grpSpPr>
        <p:sp>
          <p:nvSpPr>
            <p:cNvPr id="24580" name="Text Box 10"/>
            <p:cNvSpPr txBox="1">
              <a:spLocks noChangeArrowheads="1"/>
            </p:cNvSpPr>
            <p:nvPr/>
          </p:nvSpPr>
          <p:spPr bwMode="auto">
            <a:xfrm>
              <a:off x="142875" y="1412875"/>
              <a:ext cx="8893175" cy="1066800"/>
            </a:xfrm>
            <a:prstGeom prst="rect">
              <a:avLst/>
            </a:prstGeom>
            <a:noFill/>
            <a:ln w="9525">
              <a:noFill/>
              <a:miter lim="800000"/>
              <a:headEnd/>
              <a:tailEnd/>
            </a:ln>
          </p:spPr>
          <p:txBody>
            <a:bodyPr>
              <a:spAutoFit/>
            </a:bodyPr>
            <a:lstStyle/>
            <a:p>
              <a:pPr marL="457200" indent="-457200">
                <a:buClr>
                  <a:srgbClr val="990033"/>
                </a:buClr>
                <a:buSzPct val="120000"/>
                <a:buFont typeface="Wingdings" pitchFamily="2" charset="2"/>
                <a:buChar char="§"/>
              </a:pPr>
              <a:r>
                <a:rPr lang="en-US" sz="3200" dirty="0">
                  <a:solidFill>
                    <a:schemeClr val="tx2"/>
                  </a:solidFill>
                </a:rPr>
                <a:t>Occurs when there are </a:t>
              </a:r>
              <a:r>
                <a:rPr lang="en-US" sz="3200" u="sng" dirty="0">
                  <a:solidFill>
                    <a:schemeClr val="tx1"/>
                  </a:solidFill>
                </a:rPr>
                <a:t>errors in</a:t>
              </a:r>
              <a:r>
                <a:rPr lang="en-US" sz="3200" u="sng" dirty="0">
                  <a:solidFill>
                    <a:schemeClr val="accent2"/>
                  </a:solidFill>
                </a:rPr>
                <a:t> classification</a:t>
              </a:r>
              <a:r>
                <a:rPr lang="en-US" sz="3200" dirty="0">
                  <a:solidFill>
                    <a:schemeClr val="tx2"/>
                  </a:solidFill>
                </a:rPr>
                <a:t> of </a:t>
              </a:r>
              <a:r>
                <a:rPr lang="en-US" sz="3200" b="1" dirty="0">
                  <a:solidFill>
                    <a:schemeClr val="tx2"/>
                  </a:solidFill>
                </a:rPr>
                <a:t>exposure or disease</a:t>
              </a:r>
              <a:r>
                <a:rPr lang="en-US" sz="3200" dirty="0">
                  <a:solidFill>
                    <a:schemeClr val="tx2"/>
                  </a:solidFill>
                </a:rPr>
                <a:t> outcome.</a:t>
              </a:r>
            </a:p>
          </p:txBody>
        </p:sp>
        <p:sp>
          <p:nvSpPr>
            <p:cNvPr id="24581" name="Text Box 11"/>
            <p:cNvSpPr txBox="1">
              <a:spLocks noChangeArrowheads="1"/>
            </p:cNvSpPr>
            <p:nvPr/>
          </p:nvSpPr>
          <p:spPr bwMode="auto">
            <a:xfrm>
              <a:off x="173038" y="2506663"/>
              <a:ext cx="8970962" cy="944562"/>
            </a:xfrm>
            <a:prstGeom prst="rect">
              <a:avLst/>
            </a:prstGeom>
            <a:noFill/>
            <a:ln w="9525">
              <a:noFill/>
              <a:miter lim="800000"/>
              <a:headEnd/>
              <a:tailEnd/>
            </a:ln>
          </p:spPr>
          <p:txBody>
            <a:bodyPr>
              <a:spAutoFit/>
            </a:bodyPr>
            <a:lstStyle/>
            <a:p>
              <a:pPr marL="457200" indent="-457200">
                <a:buClr>
                  <a:srgbClr val="990033"/>
                </a:buClr>
                <a:buSzPct val="120000"/>
                <a:buFont typeface="Wingdings" pitchFamily="2" charset="2"/>
                <a:buNone/>
              </a:pPr>
              <a:r>
                <a:rPr lang="en-US">
                  <a:solidFill>
                    <a:schemeClr val="tx2"/>
                  </a:solidFill>
                </a:rPr>
                <a:t>	The measurement of exposure or disease is different between the comparison groups.</a:t>
              </a:r>
              <a:r>
                <a:rPr lang="en-US" sz="3200">
                  <a:solidFill>
                    <a:schemeClr val="tx2"/>
                  </a:solidFill>
                </a:rPr>
                <a:t> </a:t>
              </a:r>
            </a:p>
          </p:txBody>
        </p:sp>
      </p:grpSp>
      <p:grpSp>
        <p:nvGrpSpPr>
          <p:cNvPr id="2" name="Group 15"/>
          <p:cNvGrpSpPr>
            <a:grpSpLocks/>
          </p:cNvGrpSpPr>
          <p:nvPr/>
        </p:nvGrpSpPr>
        <p:grpSpPr bwMode="auto">
          <a:xfrm>
            <a:off x="136525" y="3730625"/>
            <a:ext cx="8893175" cy="1593850"/>
            <a:chOff x="86" y="2350"/>
            <a:chExt cx="5602" cy="1004"/>
          </a:xfrm>
        </p:grpSpPr>
        <p:sp>
          <p:nvSpPr>
            <p:cNvPr id="24583" name="Text Box 13"/>
            <p:cNvSpPr txBox="1">
              <a:spLocks noChangeArrowheads="1"/>
            </p:cNvSpPr>
            <p:nvPr/>
          </p:nvSpPr>
          <p:spPr bwMode="auto">
            <a:xfrm>
              <a:off x="86" y="2350"/>
              <a:ext cx="5602" cy="365"/>
            </a:xfrm>
            <a:prstGeom prst="rect">
              <a:avLst/>
            </a:prstGeom>
            <a:noFill/>
            <a:ln w="9525">
              <a:noFill/>
              <a:miter lim="800000"/>
              <a:headEnd/>
              <a:tailEnd/>
            </a:ln>
          </p:spPr>
          <p:txBody>
            <a:bodyPr>
              <a:spAutoFit/>
            </a:bodyPr>
            <a:lstStyle/>
            <a:p>
              <a:pPr marL="457200" indent="-457200">
                <a:buClr>
                  <a:srgbClr val="990033"/>
                </a:buClr>
                <a:buSzPct val="120000"/>
                <a:buFont typeface="Wingdings" pitchFamily="2" charset="2"/>
                <a:buChar char="§"/>
              </a:pPr>
              <a:r>
                <a:rPr lang="en-US" sz="3200" u="sng" dirty="0">
                  <a:solidFill>
                    <a:schemeClr val="tx1"/>
                  </a:solidFill>
                </a:rPr>
                <a:t>Errors in the</a:t>
              </a:r>
              <a:r>
                <a:rPr lang="en-US" sz="3200" u="sng" dirty="0">
                  <a:solidFill>
                    <a:schemeClr val="accent2"/>
                  </a:solidFill>
                </a:rPr>
                <a:t> procedures</a:t>
              </a:r>
              <a:r>
                <a:rPr lang="en-US" sz="3200" dirty="0">
                  <a:solidFill>
                    <a:schemeClr val="tx2"/>
                  </a:solidFill>
                </a:rPr>
                <a:t> to</a:t>
              </a:r>
            </a:p>
          </p:txBody>
        </p:sp>
        <p:sp>
          <p:nvSpPr>
            <p:cNvPr id="24584" name="Text Box 14"/>
            <p:cNvSpPr txBox="1">
              <a:spLocks noChangeArrowheads="1"/>
            </p:cNvSpPr>
            <p:nvPr/>
          </p:nvSpPr>
          <p:spPr bwMode="auto">
            <a:xfrm>
              <a:off x="408" y="2704"/>
              <a:ext cx="4967" cy="650"/>
            </a:xfrm>
            <a:prstGeom prst="rect">
              <a:avLst/>
            </a:prstGeom>
            <a:noFill/>
            <a:ln w="9525">
              <a:noFill/>
              <a:miter lim="800000"/>
              <a:headEnd/>
              <a:tailEnd/>
            </a:ln>
          </p:spPr>
          <p:txBody>
            <a:bodyPr>
              <a:spAutoFit/>
            </a:bodyPr>
            <a:lstStyle/>
            <a:p>
              <a:pPr marL="457200" indent="-457200">
                <a:buClr>
                  <a:schemeClr val="tx1"/>
                </a:buClr>
              </a:pPr>
              <a:r>
                <a:rPr lang="en-US" sz="2800">
                  <a:solidFill>
                    <a:schemeClr val="tx2"/>
                  </a:solidFill>
                </a:rPr>
                <a:t>Measure exposure</a:t>
              </a:r>
            </a:p>
            <a:p>
              <a:pPr marL="457200" indent="-457200">
                <a:buClr>
                  <a:schemeClr val="tx1"/>
                </a:buClr>
              </a:pPr>
              <a:r>
                <a:rPr lang="en-US" sz="2800">
                  <a:solidFill>
                    <a:schemeClr val="tx2"/>
                  </a:solidFill>
                </a:rPr>
                <a:t>Diagnose disease</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6"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3000"/>
                                        <p:tgtEl>
                                          <p:spTgt spid="9"/>
                                        </p:tgtEl>
                                      </p:cBhvr>
                                    </p:animEffect>
                                  </p:childTnLst>
                                </p:cTn>
                              </p:par>
                              <p:par>
                                <p:cTn id="10" presetID="10" presetClass="entr" presetSubtype="0" fill="hold" nodeType="withEffect">
                                  <p:stCondLst>
                                    <p:cond delay="18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a:xfrm>
            <a:off x="685800" y="115888"/>
            <a:ext cx="7772400" cy="1143000"/>
          </a:xfrm>
        </p:spPr>
        <p:txBody>
          <a:bodyPr/>
          <a:lstStyle/>
          <a:p>
            <a:pPr eaLnBrk="1" hangingPunct="1">
              <a:defRPr/>
            </a:pPr>
            <a:r>
              <a:rPr lang="nb-NO" sz="4000" smtClean="0">
                <a:solidFill>
                  <a:schemeClr val="bg2"/>
                </a:solidFill>
                <a:effectLst>
                  <a:outerShdw blurRad="38100" dist="38100" dir="2700000" algn="tl">
                    <a:srgbClr val="C0C0C0"/>
                  </a:outerShdw>
                </a:effectLst>
              </a:rPr>
              <a:t>Examples of information bias</a:t>
            </a:r>
          </a:p>
        </p:txBody>
      </p:sp>
      <p:sp>
        <p:nvSpPr>
          <p:cNvPr id="25603" name="Rectangle 3"/>
          <p:cNvSpPr>
            <a:spLocks noGrp="1" noChangeArrowheads="1"/>
          </p:cNvSpPr>
          <p:nvPr>
            <p:ph type="body" idx="1"/>
          </p:nvPr>
        </p:nvSpPr>
        <p:spPr>
          <a:xfrm>
            <a:off x="685800" y="1268413"/>
            <a:ext cx="7772400" cy="1766637"/>
          </a:xfrm>
          <a:noFill/>
        </p:spPr>
        <p:txBody>
          <a:bodyPr>
            <a:spAutoFit/>
          </a:bodyPr>
          <a:lstStyle/>
          <a:p>
            <a:pPr eaLnBrk="1" hangingPunct="1"/>
            <a:r>
              <a:rPr lang="nb-NO" dirty="0" smtClean="0">
                <a:solidFill>
                  <a:schemeClr val="bg1">
                    <a:lumMod val="65000"/>
                  </a:schemeClr>
                </a:solidFill>
              </a:rPr>
              <a:t>Diagnostic bias</a:t>
            </a:r>
          </a:p>
          <a:p>
            <a:pPr eaLnBrk="1" hangingPunct="1"/>
            <a:r>
              <a:rPr lang="nb-NO" dirty="0" smtClean="0">
                <a:solidFill>
                  <a:schemeClr val="bg1">
                    <a:lumMod val="65000"/>
                  </a:schemeClr>
                </a:solidFill>
              </a:rPr>
              <a:t>Recall bias</a:t>
            </a:r>
          </a:p>
          <a:p>
            <a:pPr eaLnBrk="1" hangingPunct="1"/>
            <a:r>
              <a:rPr lang="nb-NO" dirty="0" smtClean="0">
                <a:solidFill>
                  <a:schemeClr val="bg1">
                    <a:lumMod val="65000"/>
                  </a:schemeClr>
                </a:solidFill>
              </a:rPr>
              <a:t>Report bias – ”wish-bias”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5943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02" fill="hold"/>
                                        <p:tgtEl>
                                          <p:spTgt spid="3"/>
                                        </p:tgtEl>
                                      </p:cBhvr>
                                    </p:cmd>
                                  </p:childTnLst>
                                </p:cTn>
                              </p:par>
                              <p:par>
                                <p:cTn id="7" presetID="19" presetClass="emph" presetSubtype="0" fill="hold" grpId="0" nodeType="withEffect">
                                  <p:stCondLst>
                                    <p:cond delay="3000"/>
                                  </p:stCondLst>
                                  <p:childTnLst>
                                    <p:animClr clrSpc="rgb" dir="cw">
                                      <p:cBhvr override="childStyle">
                                        <p:cTn id="8" dur="3000" fill="hold"/>
                                        <p:tgtEl>
                                          <p:spTgt spid="25603">
                                            <p:txEl>
                                              <p:pRg st="0" end="0"/>
                                            </p:txEl>
                                          </p:spTgt>
                                        </p:tgtEl>
                                        <p:attrNameLst>
                                          <p:attrName>style.color</p:attrName>
                                        </p:attrNameLst>
                                      </p:cBhvr>
                                      <p:to>
                                        <a:schemeClr val="tx1"/>
                                      </p:to>
                                    </p:animClr>
                                    <p:animClr clrSpc="rgb" dir="cw">
                                      <p:cBhvr>
                                        <p:cTn id="9" dur="3000" fill="hold"/>
                                        <p:tgtEl>
                                          <p:spTgt spid="25603">
                                            <p:txEl>
                                              <p:pRg st="0" end="0"/>
                                            </p:txEl>
                                          </p:spTgt>
                                        </p:tgtEl>
                                        <p:attrNameLst>
                                          <p:attrName>fillcolor</p:attrName>
                                        </p:attrNameLst>
                                      </p:cBhvr>
                                      <p:to>
                                        <a:schemeClr val="tx1"/>
                                      </p:to>
                                    </p:animClr>
                                    <p:set>
                                      <p:cBhvr>
                                        <p:cTn id="10" dur="3000" fill="hold"/>
                                        <p:tgtEl>
                                          <p:spTgt spid="25603">
                                            <p:txEl>
                                              <p:pRg st="0" end="0"/>
                                            </p:txEl>
                                          </p:spTgt>
                                        </p:tgtEl>
                                        <p:attrNameLst>
                                          <p:attrName>fill.type</p:attrName>
                                        </p:attrNameLst>
                                      </p:cBhvr>
                                      <p:to>
                                        <p:strVal val="solid"/>
                                      </p:to>
                                    </p:set>
                                    <p:set>
                                      <p:cBhvr>
                                        <p:cTn id="11" dur="3000" fill="hold"/>
                                        <p:tgtEl>
                                          <p:spTgt spid="25603">
                                            <p:txEl>
                                              <p:pRg st="0" end="0"/>
                                            </p:txEl>
                                          </p:spTgt>
                                        </p:tgtEl>
                                        <p:attrNameLst>
                                          <p:attrName>fill.on</p:attrName>
                                        </p:attrNameLst>
                                      </p:cBhvr>
                                      <p:to>
                                        <p:strVal val="true"/>
                                      </p:to>
                                    </p:set>
                                  </p:childTnLst>
                                </p:cTn>
                              </p:par>
                              <p:par>
                                <p:cTn id="12" presetID="19" presetClass="emph" presetSubtype="0" fill="hold" grpId="0" nodeType="withEffect">
                                  <p:stCondLst>
                                    <p:cond delay="28000"/>
                                  </p:stCondLst>
                                  <p:childTnLst>
                                    <p:animClr clrSpc="rgb" dir="cw">
                                      <p:cBhvr override="childStyle">
                                        <p:cTn id="13" dur="3000" fill="hold"/>
                                        <p:tgtEl>
                                          <p:spTgt spid="25603">
                                            <p:txEl>
                                              <p:pRg st="1" end="1"/>
                                            </p:txEl>
                                          </p:spTgt>
                                        </p:tgtEl>
                                        <p:attrNameLst>
                                          <p:attrName>style.color</p:attrName>
                                        </p:attrNameLst>
                                      </p:cBhvr>
                                      <p:to>
                                        <a:schemeClr val="tx1"/>
                                      </p:to>
                                    </p:animClr>
                                    <p:animClr clrSpc="rgb" dir="cw">
                                      <p:cBhvr>
                                        <p:cTn id="14" dur="3000" fill="hold"/>
                                        <p:tgtEl>
                                          <p:spTgt spid="25603">
                                            <p:txEl>
                                              <p:pRg st="1" end="1"/>
                                            </p:txEl>
                                          </p:spTgt>
                                        </p:tgtEl>
                                        <p:attrNameLst>
                                          <p:attrName>fillcolor</p:attrName>
                                        </p:attrNameLst>
                                      </p:cBhvr>
                                      <p:to>
                                        <a:schemeClr val="tx1"/>
                                      </p:to>
                                    </p:animClr>
                                    <p:set>
                                      <p:cBhvr>
                                        <p:cTn id="15" dur="3000" fill="hold"/>
                                        <p:tgtEl>
                                          <p:spTgt spid="25603">
                                            <p:txEl>
                                              <p:pRg st="1" end="1"/>
                                            </p:txEl>
                                          </p:spTgt>
                                        </p:tgtEl>
                                        <p:attrNameLst>
                                          <p:attrName>fill.type</p:attrName>
                                        </p:attrNameLst>
                                      </p:cBhvr>
                                      <p:to>
                                        <p:strVal val="solid"/>
                                      </p:to>
                                    </p:set>
                                    <p:set>
                                      <p:cBhvr>
                                        <p:cTn id="16" dur="3000" fill="hold"/>
                                        <p:tgtEl>
                                          <p:spTgt spid="25603">
                                            <p:txEl>
                                              <p:pRg st="1" end="1"/>
                                            </p:txEl>
                                          </p:spTgt>
                                        </p:tgtEl>
                                        <p:attrNameLst>
                                          <p:attrName>fill.on</p:attrName>
                                        </p:attrNameLst>
                                      </p:cBhvr>
                                      <p:to>
                                        <p:strVal val="true"/>
                                      </p:to>
                                    </p:set>
                                  </p:childTnLst>
                                </p:cTn>
                              </p:par>
                              <p:par>
                                <p:cTn id="17" presetID="19" presetClass="emph" presetSubtype="0" fill="hold" grpId="0" nodeType="withEffect">
                                  <p:stCondLst>
                                    <p:cond delay="32000"/>
                                  </p:stCondLst>
                                  <p:childTnLst>
                                    <p:animClr clrSpc="rgb" dir="cw">
                                      <p:cBhvr override="childStyle">
                                        <p:cTn id="18" dur="3000" fill="hold"/>
                                        <p:tgtEl>
                                          <p:spTgt spid="25603">
                                            <p:txEl>
                                              <p:pRg st="2" end="2"/>
                                            </p:txEl>
                                          </p:spTgt>
                                        </p:tgtEl>
                                        <p:attrNameLst>
                                          <p:attrName>style.color</p:attrName>
                                        </p:attrNameLst>
                                      </p:cBhvr>
                                      <p:to>
                                        <a:schemeClr val="tx1"/>
                                      </p:to>
                                    </p:animClr>
                                    <p:animClr clrSpc="rgb" dir="cw">
                                      <p:cBhvr>
                                        <p:cTn id="19" dur="3000" fill="hold"/>
                                        <p:tgtEl>
                                          <p:spTgt spid="25603">
                                            <p:txEl>
                                              <p:pRg st="2" end="2"/>
                                            </p:txEl>
                                          </p:spTgt>
                                        </p:tgtEl>
                                        <p:attrNameLst>
                                          <p:attrName>fillcolor</p:attrName>
                                        </p:attrNameLst>
                                      </p:cBhvr>
                                      <p:to>
                                        <a:schemeClr val="tx1"/>
                                      </p:to>
                                    </p:animClr>
                                    <p:set>
                                      <p:cBhvr>
                                        <p:cTn id="20" dur="3000" fill="hold"/>
                                        <p:tgtEl>
                                          <p:spTgt spid="25603">
                                            <p:txEl>
                                              <p:pRg st="2" end="2"/>
                                            </p:txEl>
                                          </p:spTgt>
                                        </p:tgtEl>
                                        <p:attrNameLst>
                                          <p:attrName>fill.type</p:attrName>
                                        </p:attrNameLst>
                                      </p:cBhvr>
                                      <p:to>
                                        <p:strVal val="solid"/>
                                      </p:to>
                                    </p:set>
                                    <p:set>
                                      <p:cBhvr>
                                        <p:cTn id="21" dur="3000" fill="hold"/>
                                        <p:tgtEl>
                                          <p:spTgt spid="2560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bldLst>
      <p:bldP spid="2560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a:xfrm>
            <a:off x="685800" y="115888"/>
            <a:ext cx="7772400" cy="1143000"/>
          </a:xfrm>
        </p:spPr>
        <p:txBody>
          <a:bodyPr/>
          <a:lstStyle/>
          <a:p>
            <a:pPr eaLnBrk="1" hangingPunct="1">
              <a:defRPr/>
            </a:pPr>
            <a:r>
              <a:rPr lang="nb-NO" sz="4000" smtClean="0">
                <a:solidFill>
                  <a:schemeClr val="bg2"/>
                </a:solidFill>
                <a:effectLst>
                  <a:outerShdw blurRad="38100" dist="38100" dir="2700000" algn="tl">
                    <a:srgbClr val="C0C0C0"/>
                  </a:outerShdw>
                </a:effectLst>
              </a:rPr>
              <a:t>Examples of information bias</a:t>
            </a:r>
          </a:p>
        </p:txBody>
      </p:sp>
      <p:sp>
        <p:nvSpPr>
          <p:cNvPr id="25603" name="Rectangle 3"/>
          <p:cNvSpPr>
            <a:spLocks noGrp="1" noChangeArrowheads="1"/>
          </p:cNvSpPr>
          <p:nvPr>
            <p:ph type="body" idx="1"/>
          </p:nvPr>
        </p:nvSpPr>
        <p:spPr>
          <a:xfrm>
            <a:off x="685800" y="1268413"/>
            <a:ext cx="7772400" cy="2948499"/>
          </a:xfrm>
          <a:noFill/>
        </p:spPr>
        <p:txBody>
          <a:bodyPr>
            <a:spAutoFit/>
          </a:bodyPr>
          <a:lstStyle/>
          <a:p>
            <a:pPr eaLnBrk="1" hangingPunct="1"/>
            <a:r>
              <a:rPr lang="nb-NO" dirty="0" smtClean="0"/>
              <a:t>Diagnostic bias</a:t>
            </a:r>
          </a:p>
          <a:p>
            <a:pPr eaLnBrk="1" hangingPunct="1"/>
            <a:r>
              <a:rPr lang="nb-NO" dirty="0" smtClean="0"/>
              <a:t>Recall bias</a:t>
            </a:r>
          </a:p>
          <a:p>
            <a:pPr eaLnBrk="1" hangingPunct="1"/>
            <a:r>
              <a:rPr lang="nb-NO" dirty="0" smtClean="0"/>
              <a:t>Report bias – ”wish-bias”</a:t>
            </a:r>
          </a:p>
          <a:p>
            <a:pPr eaLnBrk="1" hangingPunct="1"/>
            <a:r>
              <a:rPr lang="nb-NO" dirty="0" smtClean="0">
                <a:solidFill>
                  <a:schemeClr val="bg1">
                    <a:lumMod val="65000"/>
                  </a:schemeClr>
                </a:solidFill>
              </a:rPr>
              <a:t>Interview bias – ”surrogate interviews”</a:t>
            </a:r>
          </a:p>
          <a:p>
            <a:pPr eaLnBrk="1" hangingPunct="1"/>
            <a:r>
              <a:rPr lang="nb-NO" dirty="0" smtClean="0">
                <a:solidFill>
                  <a:schemeClr val="bg1">
                    <a:lumMod val="65000"/>
                  </a:schemeClr>
                </a:solidFill>
              </a:rPr>
              <a:t>Measurement bias</a:t>
            </a:r>
          </a:p>
        </p:txBody>
      </p:sp>
      <p:grpSp>
        <p:nvGrpSpPr>
          <p:cNvPr id="2" name="Group 9"/>
          <p:cNvGrpSpPr>
            <a:grpSpLocks/>
          </p:cNvGrpSpPr>
          <p:nvPr/>
        </p:nvGrpSpPr>
        <p:grpSpPr bwMode="auto">
          <a:xfrm>
            <a:off x="1042988" y="4433888"/>
            <a:ext cx="7116762" cy="1731962"/>
            <a:chOff x="657" y="2521"/>
            <a:chExt cx="4483" cy="1091"/>
          </a:xfrm>
        </p:grpSpPr>
        <p:sp>
          <p:nvSpPr>
            <p:cNvPr id="25605" name="Text Box 6"/>
            <p:cNvSpPr txBox="1">
              <a:spLocks noChangeArrowheads="1"/>
            </p:cNvSpPr>
            <p:nvPr/>
          </p:nvSpPr>
          <p:spPr bwMode="auto">
            <a:xfrm>
              <a:off x="657" y="2521"/>
              <a:ext cx="3452" cy="365"/>
            </a:xfrm>
            <a:prstGeom prst="rect">
              <a:avLst/>
            </a:prstGeom>
            <a:noFill/>
            <a:ln w="9525">
              <a:noFill/>
              <a:miter lim="800000"/>
              <a:headEnd/>
              <a:tailEnd/>
            </a:ln>
          </p:spPr>
          <p:txBody>
            <a:bodyPr wrap="none">
              <a:spAutoFit/>
            </a:bodyPr>
            <a:lstStyle/>
            <a:p>
              <a:pPr>
                <a:spcBef>
                  <a:spcPct val="0"/>
                </a:spcBef>
                <a:buFontTx/>
                <a:buNone/>
              </a:pPr>
              <a:r>
                <a:rPr lang="en-US" sz="3200" b="1" dirty="0">
                  <a:solidFill>
                    <a:schemeClr val="tx1"/>
                  </a:solidFill>
                </a:rPr>
                <a:t>2 types of information bias:</a:t>
              </a:r>
              <a:endParaRPr lang="en-US" sz="3200" dirty="0">
                <a:solidFill>
                  <a:schemeClr val="tx1"/>
                </a:solidFill>
              </a:endParaRPr>
            </a:p>
          </p:txBody>
        </p:sp>
        <p:sp>
          <p:nvSpPr>
            <p:cNvPr id="25606" name="Text Box 7"/>
            <p:cNvSpPr txBox="1">
              <a:spLocks noChangeArrowheads="1"/>
            </p:cNvSpPr>
            <p:nvPr/>
          </p:nvSpPr>
          <p:spPr bwMode="auto">
            <a:xfrm>
              <a:off x="852" y="3247"/>
              <a:ext cx="4288" cy="365"/>
            </a:xfrm>
            <a:prstGeom prst="rect">
              <a:avLst/>
            </a:prstGeom>
            <a:noFill/>
            <a:ln w="9525">
              <a:noFill/>
              <a:miter lim="800000"/>
              <a:headEnd/>
              <a:tailEnd/>
            </a:ln>
          </p:spPr>
          <p:txBody>
            <a:bodyPr wrap="none">
              <a:spAutoFit/>
            </a:bodyPr>
            <a:lstStyle/>
            <a:p>
              <a:pPr>
                <a:spcBef>
                  <a:spcPct val="0"/>
                </a:spcBef>
              </a:pPr>
              <a:r>
                <a:rPr lang="en-US" sz="3200" dirty="0">
                  <a:solidFill>
                    <a:srgbClr val="0070C0"/>
                  </a:solidFill>
                  <a:latin typeface="Times New Roman" pitchFamily="18" charset="0"/>
                </a:rPr>
                <a:t> </a:t>
              </a:r>
              <a:r>
                <a:rPr lang="en-US" sz="3200" b="1" dirty="0">
                  <a:solidFill>
                    <a:srgbClr val="0070C0"/>
                  </a:solidFill>
                </a:rPr>
                <a:t>Non-differential misclassification</a:t>
              </a:r>
              <a:endParaRPr lang="en-US" sz="3200" dirty="0">
                <a:solidFill>
                  <a:srgbClr val="0070C0"/>
                </a:solidFill>
              </a:endParaRPr>
            </a:p>
          </p:txBody>
        </p:sp>
        <p:sp>
          <p:nvSpPr>
            <p:cNvPr id="25607" name="Text Box 8"/>
            <p:cNvSpPr txBox="1">
              <a:spLocks noChangeArrowheads="1"/>
            </p:cNvSpPr>
            <p:nvPr/>
          </p:nvSpPr>
          <p:spPr bwMode="auto">
            <a:xfrm>
              <a:off x="857" y="2884"/>
              <a:ext cx="3735" cy="365"/>
            </a:xfrm>
            <a:prstGeom prst="rect">
              <a:avLst/>
            </a:prstGeom>
            <a:noFill/>
            <a:ln w="9525">
              <a:noFill/>
              <a:miter lim="800000"/>
              <a:headEnd/>
              <a:tailEnd/>
            </a:ln>
          </p:spPr>
          <p:txBody>
            <a:bodyPr wrap="none">
              <a:spAutoFit/>
            </a:bodyPr>
            <a:lstStyle/>
            <a:p>
              <a:pPr>
                <a:spcBef>
                  <a:spcPct val="0"/>
                </a:spcBef>
              </a:pPr>
              <a:r>
                <a:rPr lang="en-US" sz="3200" dirty="0">
                  <a:solidFill>
                    <a:srgbClr val="0070C0"/>
                  </a:solidFill>
                  <a:latin typeface="Times New Roman" pitchFamily="18" charset="0"/>
                </a:rPr>
                <a:t> </a:t>
              </a:r>
              <a:r>
                <a:rPr lang="en-US" sz="3200" b="1" dirty="0">
                  <a:solidFill>
                    <a:srgbClr val="0070C0"/>
                  </a:solidFill>
                </a:rPr>
                <a:t>Differential misclassification</a:t>
              </a:r>
              <a:endParaRPr lang="en-US" sz="3200" dirty="0">
                <a:solidFill>
                  <a:srgbClr val="0070C0"/>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5439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15" fill="hold"/>
                                        <p:tgtEl>
                                          <p:spTgt spid="3"/>
                                        </p:tgtEl>
                                      </p:cBhvr>
                                    </p:cmd>
                                  </p:childTnLst>
                                </p:cTn>
                              </p:par>
                              <p:par>
                                <p:cTn id="7" presetID="19" presetClass="emph" presetSubtype="0" fill="hold" grpId="0" nodeType="withEffect">
                                  <p:stCondLst>
                                    <p:cond delay="0"/>
                                  </p:stCondLst>
                                  <p:childTnLst>
                                    <p:animClr clrSpc="rgb" dir="cw">
                                      <p:cBhvr override="childStyle">
                                        <p:cTn id="8" dur="3000" fill="hold"/>
                                        <p:tgtEl>
                                          <p:spTgt spid="25603">
                                            <p:txEl>
                                              <p:pRg st="3" end="3"/>
                                            </p:txEl>
                                          </p:spTgt>
                                        </p:tgtEl>
                                        <p:attrNameLst>
                                          <p:attrName>style.color</p:attrName>
                                        </p:attrNameLst>
                                      </p:cBhvr>
                                      <p:to>
                                        <a:schemeClr val="tx1"/>
                                      </p:to>
                                    </p:animClr>
                                    <p:animClr clrSpc="rgb" dir="cw">
                                      <p:cBhvr>
                                        <p:cTn id="9" dur="3000" fill="hold"/>
                                        <p:tgtEl>
                                          <p:spTgt spid="25603">
                                            <p:txEl>
                                              <p:pRg st="3" end="3"/>
                                            </p:txEl>
                                          </p:spTgt>
                                        </p:tgtEl>
                                        <p:attrNameLst>
                                          <p:attrName>fillcolor</p:attrName>
                                        </p:attrNameLst>
                                      </p:cBhvr>
                                      <p:to>
                                        <a:schemeClr val="tx1"/>
                                      </p:to>
                                    </p:animClr>
                                    <p:set>
                                      <p:cBhvr>
                                        <p:cTn id="10" dur="3000" fill="hold"/>
                                        <p:tgtEl>
                                          <p:spTgt spid="25603">
                                            <p:txEl>
                                              <p:pRg st="3" end="3"/>
                                            </p:txEl>
                                          </p:spTgt>
                                        </p:tgtEl>
                                        <p:attrNameLst>
                                          <p:attrName>fill.type</p:attrName>
                                        </p:attrNameLst>
                                      </p:cBhvr>
                                      <p:to>
                                        <p:strVal val="solid"/>
                                      </p:to>
                                    </p:set>
                                    <p:set>
                                      <p:cBhvr>
                                        <p:cTn id="11" dur="3000" fill="hold"/>
                                        <p:tgtEl>
                                          <p:spTgt spid="25603">
                                            <p:txEl>
                                              <p:pRg st="3" end="3"/>
                                            </p:txEl>
                                          </p:spTgt>
                                        </p:tgtEl>
                                        <p:attrNameLst>
                                          <p:attrName>fill.on</p:attrName>
                                        </p:attrNameLst>
                                      </p:cBhvr>
                                      <p:to>
                                        <p:strVal val="true"/>
                                      </p:to>
                                    </p:set>
                                  </p:childTnLst>
                                </p:cTn>
                              </p:par>
                              <p:par>
                                <p:cTn id="12" presetID="19" presetClass="emph" presetSubtype="0" fill="hold" grpId="0" nodeType="withEffect">
                                  <p:stCondLst>
                                    <p:cond delay="18000"/>
                                  </p:stCondLst>
                                  <p:childTnLst>
                                    <p:animClr clrSpc="rgb" dir="cw">
                                      <p:cBhvr override="childStyle">
                                        <p:cTn id="13" dur="3000" fill="hold"/>
                                        <p:tgtEl>
                                          <p:spTgt spid="25603">
                                            <p:txEl>
                                              <p:pRg st="4" end="4"/>
                                            </p:txEl>
                                          </p:spTgt>
                                        </p:tgtEl>
                                        <p:attrNameLst>
                                          <p:attrName>style.color</p:attrName>
                                        </p:attrNameLst>
                                      </p:cBhvr>
                                      <p:to>
                                        <a:schemeClr val="tx1"/>
                                      </p:to>
                                    </p:animClr>
                                    <p:animClr clrSpc="rgb" dir="cw">
                                      <p:cBhvr>
                                        <p:cTn id="14" dur="3000" fill="hold"/>
                                        <p:tgtEl>
                                          <p:spTgt spid="25603">
                                            <p:txEl>
                                              <p:pRg st="4" end="4"/>
                                            </p:txEl>
                                          </p:spTgt>
                                        </p:tgtEl>
                                        <p:attrNameLst>
                                          <p:attrName>fillcolor</p:attrName>
                                        </p:attrNameLst>
                                      </p:cBhvr>
                                      <p:to>
                                        <a:schemeClr val="tx1"/>
                                      </p:to>
                                    </p:animClr>
                                    <p:set>
                                      <p:cBhvr>
                                        <p:cTn id="15" dur="3000" fill="hold"/>
                                        <p:tgtEl>
                                          <p:spTgt spid="25603">
                                            <p:txEl>
                                              <p:pRg st="4" end="4"/>
                                            </p:txEl>
                                          </p:spTgt>
                                        </p:tgtEl>
                                        <p:attrNameLst>
                                          <p:attrName>fill.type</p:attrName>
                                        </p:attrNameLst>
                                      </p:cBhvr>
                                      <p:to>
                                        <p:strVal val="solid"/>
                                      </p:to>
                                    </p:set>
                                    <p:set>
                                      <p:cBhvr>
                                        <p:cTn id="16" dur="3000" fill="hold"/>
                                        <p:tgtEl>
                                          <p:spTgt spid="25603">
                                            <p:txEl>
                                              <p:pRg st="4" end="4"/>
                                            </p:txEl>
                                          </p:spTgt>
                                        </p:tgtEl>
                                        <p:attrNameLst>
                                          <p:attrName>fill.on</p:attrName>
                                        </p:attrNameLst>
                                      </p:cBhvr>
                                      <p:to>
                                        <p:strVal val="true"/>
                                      </p:to>
                                    </p:set>
                                  </p:childTnLst>
                                </p:cTn>
                              </p:par>
                              <p:par>
                                <p:cTn id="17" presetID="10" presetClass="entr" presetSubtype="0" fill="hold" nodeType="withEffect">
                                  <p:stCondLst>
                                    <p:cond delay="26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0" fill="hold" display="0">
                  <p:stCondLst>
                    <p:cond delay="indefinite"/>
                  </p:stCondLst>
                  <p:endCondLst>
                    <p:cond evt="onStopAudio" delay="0">
                      <p:tgtEl>
                        <p:sldTgt/>
                      </p:tgtEl>
                    </p:cond>
                  </p:endCondLst>
                </p:cTn>
                <p:tgtEl>
                  <p:spTgt spid="3"/>
                </p:tgtEl>
              </p:cMediaNode>
            </p:audio>
          </p:childTnLst>
        </p:cTn>
      </p:par>
    </p:tnLst>
    <p:bldLst>
      <p:bldP spid="2560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ChangeArrowheads="1"/>
          </p:cNvSpPr>
          <p:nvPr/>
        </p:nvSpPr>
        <p:spPr bwMode="auto">
          <a:xfrm>
            <a:off x="361950" y="239713"/>
            <a:ext cx="8458200" cy="838200"/>
          </a:xfrm>
          <a:prstGeom prst="rect">
            <a:avLst/>
          </a:prstGeom>
          <a:noFill/>
          <a:ln w="9525">
            <a:noFill/>
            <a:miter lim="800000"/>
            <a:headEnd/>
            <a:tailEnd/>
          </a:ln>
        </p:spPr>
        <p:txBody>
          <a:bodyPr/>
          <a:lstStyle/>
          <a:p>
            <a:pPr algn="ctr" eaLnBrk="1" hangingPunct="1">
              <a:spcBef>
                <a:spcPct val="0"/>
              </a:spcBef>
              <a:buFontTx/>
              <a:buNone/>
              <a:defRPr/>
            </a:pPr>
            <a:r>
              <a:rPr lang="en-US" sz="4400">
                <a:effectLst>
                  <a:outerShdw blurRad="38100" dist="38100" dir="2700000" algn="tl">
                    <a:srgbClr val="C0C0C0"/>
                  </a:outerShdw>
                </a:effectLst>
              </a:rPr>
              <a:t>Non-differential misclassification</a:t>
            </a:r>
          </a:p>
        </p:txBody>
      </p:sp>
      <p:sp>
        <p:nvSpPr>
          <p:cNvPr id="26627" name="Text Box 3"/>
          <p:cNvSpPr txBox="1">
            <a:spLocks noChangeArrowheads="1"/>
          </p:cNvSpPr>
          <p:nvPr/>
        </p:nvSpPr>
        <p:spPr bwMode="auto">
          <a:xfrm>
            <a:off x="457200" y="2925763"/>
            <a:ext cx="285750"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latin typeface="Times New Roman" pitchFamily="18" charset="0"/>
              </a:rPr>
              <a:t> </a:t>
            </a:r>
          </a:p>
        </p:txBody>
      </p:sp>
      <p:grpSp>
        <p:nvGrpSpPr>
          <p:cNvPr id="35" name="Group 34"/>
          <p:cNvGrpSpPr/>
          <p:nvPr/>
        </p:nvGrpSpPr>
        <p:grpSpPr>
          <a:xfrm>
            <a:off x="454025" y="1268413"/>
            <a:ext cx="8437563" cy="1701800"/>
            <a:chOff x="454025" y="1268413"/>
            <a:chExt cx="8437563" cy="1701800"/>
          </a:xfrm>
        </p:grpSpPr>
        <p:sp>
          <p:nvSpPr>
            <p:cNvPr id="26628" name="Text Box 4"/>
            <p:cNvSpPr txBox="1">
              <a:spLocks noChangeArrowheads="1"/>
            </p:cNvSpPr>
            <p:nvPr/>
          </p:nvSpPr>
          <p:spPr bwMode="auto">
            <a:xfrm>
              <a:off x="457200" y="1268413"/>
              <a:ext cx="8434388" cy="946150"/>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tx1"/>
                  </a:solidFill>
                </a:rPr>
                <a:t>Classification error is</a:t>
              </a:r>
              <a:r>
                <a:rPr lang="en-US" sz="2800" b="1" dirty="0">
                  <a:solidFill>
                    <a:srgbClr val="008080"/>
                  </a:solidFill>
                </a:rPr>
                <a:t> independent</a:t>
              </a:r>
              <a:r>
                <a:rPr lang="en-US" sz="2800" b="1" dirty="0">
                  <a:solidFill>
                    <a:schemeClr val="accent1"/>
                  </a:solidFill>
                </a:rPr>
                <a:t> </a:t>
              </a:r>
              <a:r>
                <a:rPr lang="en-US" sz="2800" b="1" dirty="0">
                  <a:solidFill>
                    <a:schemeClr val="tx1"/>
                  </a:solidFill>
                </a:rPr>
                <a:t>of the level of</a:t>
              </a:r>
            </a:p>
            <a:p>
              <a:pPr>
                <a:spcBef>
                  <a:spcPct val="0"/>
                </a:spcBef>
                <a:buFontTx/>
                <a:buNone/>
              </a:pPr>
              <a:r>
                <a:rPr lang="en-US" sz="2800" b="1" dirty="0">
                  <a:solidFill>
                    <a:schemeClr val="tx1"/>
                  </a:solidFill>
                </a:rPr>
                <a:t>the grouping variable</a:t>
              </a:r>
              <a:endParaRPr lang="en-US" sz="2800" dirty="0">
                <a:solidFill>
                  <a:schemeClr val="tx1"/>
                </a:solidFill>
              </a:endParaRPr>
            </a:p>
          </p:txBody>
        </p:sp>
        <p:sp>
          <p:nvSpPr>
            <p:cNvPr id="26629" name="Text Box 19"/>
            <p:cNvSpPr txBox="1">
              <a:spLocks noChangeArrowheads="1"/>
            </p:cNvSpPr>
            <p:nvPr/>
          </p:nvSpPr>
          <p:spPr bwMode="auto">
            <a:xfrm>
              <a:off x="454025" y="2328863"/>
              <a:ext cx="8185150" cy="641350"/>
            </a:xfrm>
            <a:prstGeom prst="rect">
              <a:avLst/>
            </a:prstGeom>
            <a:noFill/>
            <a:ln w="9525">
              <a:noFill/>
              <a:miter lim="800000"/>
              <a:headEnd/>
              <a:tailEnd/>
            </a:ln>
          </p:spPr>
          <p:txBody>
            <a:bodyPr wrap="none">
              <a:spAutoFit/>
            </a:bodyPr>
            <a:lstStyle/>
            <a:p>
              <a:pPr>
                <a:spcBef>
                  <a:spcPct val="0"/>
                </a:spcBef>
                <a:buFontTx/>
                <a:buNone/>
              </a:pPr>
              <a:r>
                <a:rPr lang="en-US" sz="1800">
                  <a:solidFill>
                    <a:schemeClr val="tx1"/>
                  </a:solidFill>
                </a:rPr>
                <a:t>In case-control study: if the subject’s memory of exposure status is unrelated to</a:t>
              </a:r>
            </a:p>
            <a:p>
              <a:pPr>
                <a:spcBef>
                  <a:spcPct val="0"/>
                </a:spcBef>
                <a:buFontTx/>
                <a:buNone/>
              </a:pPr>
              <a:r>
                <a:rPr lang="en-US" sz="1800">
                  <a:solidFill>
                    <a:schemeClr val="tx1"/>
                  </a:solidFill>
                </a:rPr>
                <a:t>whether the subject has the disease of interest. </a:t>
              </a:r>
            </a:p>
          </p:txBody>
        </p:sp>
      </p:grpSp>
      <p:grpSp>
        <p:nvGrpSpPr>
          <p:cNvPr id="2" name="Group 38"/>
          <p:cNvGrpSpPr>
            <a:grpSpLocks/>
          </p:cNvGrpSpPr>
          <p:nvPr/>
        </p:nvGrpSpPr>
        <p:grpSpPr bwMode="auto">
          <a:xfrm>
            <a:off x="3736975" y="4321175"/>
            <a:ext cx="3851275" cy="2232025"/>
            <a:chOff x="2354" y="2722"/>
            <a:chExt cx="2426" cy="1406"/>
          </a:xfrm>
        </p:grpSpPr>
        <p:grpSp>
          <p:nvGrpSpPr>
            <p:cNvPr id="26645" name="Group 22"/>
            <p:cNvGrpSpPr>
              <a:grpSpLocks/>
            </p:cNvGrpSpPr>
            <p:nvPr/>
          </p:nvGrpSpPr>
          <p:grpSpPr bwMode="auto">
            <a:xfrm>
              <a:off x="2359" y="2722"/>
              <a:ext cx="385" cy="318"/>
              <a:chOff x="2359" y="2722"/>
              <a:chExt cx="385" cy="318"/>
            </a:xfrm>
          </p:grpSpPr>
          <p:sp>
            <p:nvSpPr>
              <p:cNvPr id="26657" name="Oval 6"/>
              <p:cNvSpPr>
                <a:spLocks noChangeArrowheads="1"/>
              </p:cNvSpPr>
              <p:nvPr/>
            </p:nvSpPr>
            <p:spPr bwMode="auto">
              <a:xfrm>
                <a:off x="2359" y="2722"/>
                <a:ext cx="331" cy="318"/>
              </a:xfrm>
              <a:prstGeom prst="ellipse">
                <a:avLst/>
              </a:prstGeom>
              <a:noFill/>
              <a:ln w="28575">
                <a:solidFill>
                  <a:srgbClr val="FF3399"/>
                </a:solidFill>
                <a:round/>
                <a:headEnd/>
                <a:tailEnd/>
              </a:ln>
            </p:spPr>
            <p:txBody>
              <a:bodyPr anchor="ctr">
                <a:spAutoFit/>
              </a:bodyPr>
              <a:lstStyle/>
              <a:p>
                <a:endParaRPr lang="en-US"/>
              </a:p>
            </p:txBody>
          </p:sp>
          <p:sp>
            <p:nvSpPr>
              <p:cNvPr id="26658" name="Text Box 13"/>
              <p:cNvSpPr txBox="1">
                <a:spLocks noChangeArrowheads="1"/>
              </p:cNvSpPr>
              <p:nvPr/>
            </p:nvSpPr>
            <p:spPr bwMode="auto">
              <a:xfrm>
                <a:off x="2360" y="2736"/>
                <a:ext cx="384" cy="288"/>
              </a:xfrm>
              <a:prstGeom prst="rect">
                <a:avLst/>
              </a:prstGeom>
              <a:noFill/>
              <a:ln w="9525">
                <a:noFill/>
                <a:miter lim="800000"/>
                <a:headEnd/>
                <a:tailEnd/>
              </a:ln>
            </p:spPr>
            <p:txBody>
              <a:bodyPr>
                <a:spAutoFit/>
              </a:bodyPr>
              <a:lstStyle/>
              <a:p>
                <a:pPr>
                  <a:spcBef>
                    <a:spcPct val="0"/>
                  </a:spcBef>
                  <a:buFontTx/>
                  <a:buNone/>
                </a:pPr>
                <a:r>
                  <a:rPr lang="en-US" dirty="0">
                    <a:solidFill>
                      <a:schemeClr val="accent2"/>
                    </a:solidFill>
                  </a:rPr>
                  <a:t>80</a:t>
                </a:r>
              </a:p>
            </p:txBody>
          </p:sp>
        </p:grpSp>
        <p:grpSp>
          <p:nvGrpSpPr>
            <p:cNvPr id="26646" name="Group 23"/>
            <p:cNvGrpSpPr>
              <a:grpSpLocks/>
            </p:cNvGrpSpPr>
            <p:nvPr/>
          </p:nvGrpSpPr>
          <p:grpSpPr bwMode="auto">
            <a:xfrm>
              <a:off x="3548" y="2730"/>
              <a:ext cx="339" cy="310"/>
              <a:chOff x="3548" y="2730"/>
              <a:chExt cx="339" cy="310"/>
            </a:xfrm>
          </p:grpSpPr>
          <p:sp>
            <p:nvSpPr>
              <p:cNvPr id="26655" name="Text Box 15"/>
              <p:cNvSpPr txBox="1">
                <a:spLocks noChangeArrowheads="1"/>
              </p:cNvSpPr>
              <p:nvPr/>
            </p:nvSpPr>
            <p:spPr bwMode="auto">
              <a:xfrm>
                <a:off x="3548" y="2735"/>
                <a:ext cx="330" cy="288"/>
              </a:xfrm>
              <a:prstGeom prst="rect">
                <a:avLst/>
              </a:prstGeom>
              <a:noFill/>
              <a:ln w="9525">
                <a:noFill/>
                <a:miter lim="800000"/>
                <a:headEnd/>
                <a:tailEnd/>
              </a:ln>
            </p:spPr>
            <p:txBody>
              <a:bodyPr wrap="none">
                <a:spAutoFit/>
              </a:bodyPr>
              <a:lstStyle/>
              <a:p>
                <a:pPr>
                  <a:spcBef>
                    <a:spcPct val="0"/>
                  </a:spcBef>
                  <a:buFontTx/>
                  <a:buNone/>
                </a:pPr>
                <a:r>
                  <a:rPr lang="en-US">
                    <a:solidFill>
                      <a:schemeClr val="accent2"/>
                    </a:solidFill>
                  </a:rPr>
                  <a:t>50</a:t>
                </a:r>
              </a:p>
            </p:txBody>
          </p:sp>
          <p:sp>
            <p:nvSpPr>
              <p:cNvPr id="26656" name="Oval 16"/>
              <p:cNvSpPr>
                <a:spLocks noChangeArrowheads="1"/>
              </p:cNvSpPr>
              <p:nvPr/>
            </p:nvSpPr>
            <p:spPr bwMode="auto">
              <a:xfrm>
                <a:off x="3556" y="2730"/>
                <a:ext cx="331" cy="310"/>
              </a:xfrm>
              <a:prstGeom prst="ellipse">
                <a:avLst/>
              </a:prstGeom>
              <a:noFill/>
              <a:ln w="28575">
                <a:solidFill>
                  <a:srgbClr val="FF3399"/>
                </a:solidFill>
                <a:round/>
                <a:headEnd/>
                <a:tailEnd/>
              </a:ln>
            </p:spPr>
            <p:txBody>
              <a:bodyPr anchor="ctr">
                <a:spAutoFit/>
              </a:bodyPr>
              <a:lstStyle/>
              <a:p>
                <a:endParaRPr lang="en-US"/>
              </a:p>
            </p:txBody>
          </p:sp>
        </p:grpSp>
        <p:sp>
          <p:nvSpPr>
            <p:cNvPr id="26647" name="Text Box 18"/>
            <p:cNvSpPr txBox="1">
              <a:spLocks noChangeArrowheads="1"/>
            </p:cNvSpPr>
            <p:nvPr/>
          </p:nvSpPr>
          <p:spPr bwMode="auto">
            <a:xfrm>
              <a:off x="4022" y="3801"/>
              <a:ext cx="758" cy="327"/>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 truth</a:t>
              </a:r>
            </a:p>
          </p:txBody>
        </p:sp>
        <p:sp>
          <p:nvSpPr>
            <p:cNvPr id="26648" name="Oval 20"/>
            <p:cNvSpPr>
              <a:spLocks noChangeArrowheads="1"/>
            </p:cNvSpPr>
            <p:nvPr/>
          </p:nvSpPr>
          <p:spPr bwMode="auto">
            <a:xfrm>
              <a:off x="3692" y="3800"/>
              <a:ext cx="331" cy="310"/>
            </a:xfrm>
            <a:prstGeom prst="ellipse">
              <a:avLst/>
            </a:prstGeom>
            <a:noFill/>
            <a:ln w="28575">
              <a:solidFill>
                <a:srgbClr val="FF3399"/>
              </a:solidFill>
              <a:round/>
              <a:headEnd/>
              <a:tailEnd/>
            </a:ln>
          </p:spPr>
          <p:txBody>
            <a:bodyPr anchor="ctr">
              <a:spAutoFit/>
            </a:bodyPr>
            <a:lstStyle/>
            <a:p>
              <a:endParaRPr lang="en-US"/>
            </a:p>
          </p:txBody>
        </p:sp>
        <p:grpSp>
          <p:nvGrpSpPr>
            <p:cNvPr id="26649" name="Group 24"/>
            <p:cNvGrpSpPr>
              <a:grpSpLocks/>
            </p:cNvGrpSpPr>
            <p:nvPr/>
          </p:nvGrpSpPr>
          <p:grpSpPr bwMode="auto">
            <a:xfrm>
              <a:off x="2354" y="3085"/>
              <a:ext cx="385" cy="318"/>
              <a:chOff x="2359" y="2722"/>
              <a:chExt cx="385" cy="318"/>
            </a:xfrm>
          </p:grpSpPr>
          <p:sp>
            <p:nvSpPr>
              <p:cNvPr id="26653" name="Oval 25"/>
              <p:cNvSpPr>
                <a:spLocks noChangeArrowheads="1"/>
              </p:cNvSpPr>
              <p:nvPr/>
            </p:nvSpPr>
            <p:spPr bwMode="auto">
              <a:xfrm>
                <a:off x="2359" y="2722"/>
                <a:ext cx="331" cy="318"/>
              </a:xfrm>
              <a:prstGeom prst="ellipse">
                <a:avLst/>
              </a:prstGeom>
              <a:noFill/>
              <a:ln w="28575">
                <a:solidFill>
                  <a:srgbClr val="FF3399"/>
                </a:solidFill>
                <a:round/>
                <a:headEnd/>
                <a:tailEnd/>
              </a:ln>
            </p:spPr>
            <p:txBody>
              <a:bodyPr anchor="ctr">
                <a:spAutoFit/>
              </a:bodyPr>
              <a:lstStyle/>
              <a:p>
                <a:endParaRPr lang="en-US"/>
              </a:p>
            </p:txBody>
          </p:sp>
          <p:sp>
            <p:nvSpPr>
              <p:cNvPr id="26654" name="Text Box 26"/>
              <p:cNvSpPr txBox="1">
                <a:spLocks noChangeArrowheads="1"/>
              </p:cNvSpPr>
              <p:nvPr/>
            </p:nvSpPr>
            <p:spPr bwMode="auto">
              <a:xfrm>
                <a:off x="2360" y="2736"/>
                <a:ext cx="384" cy="288"/>
              </a:xfrm>
              <a:prstGeom prst="rect">
                <a:avLst/>
              </a:prstGeom>
              <a:noFill/>
              <a:ln w="9525">
                <a:noFill/>
                <a:miter lim="800000"/>
                <a:headEnd/>
                <a:tailEnd/>
              </a:ln>
            </p:spPr>
            <p:txBody>
              <a:bodyPr>
                <a:spAutoFit/>
              </a:bodyPr>
              <a:lstStyle/>
              <a:p>
                <a:pPr>
                  <a:spcBef>
                    <a:spcPct val="0"/>
                  </a:spcBef>
                  <a:buFontTx/>
                  <a:buNone/>
                </a:pPr>
                <a:r>
                  <a:rPr lang="en-US">
                    <a:solidFill>
                      <a:schemeClr val="accent2"/>
                    </a:solidFill>
                  </a:rPr>
                  <a:t>20</a:t>
                </a:r>
              </a:p>
            </p:txBody>
          </p:sp>
        </p:grpSp>
        <p:grpSp>
          <p:nvGrpSpPr>
            <p:cNvPr id="26650" name="Group 28"/>
            <p:cNvGrpSpPr>
              <a:grpSpLocks/>
            </p:cNvGrpSpPr>
            <p:nvPr/>
          </p:nvGrpSpPr>
          <p:grpSpPr bwMode="auto">
            <a:xfrm>
              <a:off x="3542" y="3102"/>
              <a:ext cx="339" cy="310"/>
              <a:chOff x="3548" y="2730"/>
              <a:chExt cx="339" cy="310"/>
            </a:xfrm>
          </p:grpSpPr>
          <p:sp>
            <p:nvSpPr>
              <p:cNvPr id="26651" name="Text Box 29"/>
              <p:cNvSpPr txBox="1">
                <a:spLocks noChangeArrowheads="1"/>
              </p:cNvSpPr>
              <p:nvPr/>
            </p:nvSpPr>
            <p:spPr bwMode="auto">
              <a:xfrm>
                <a:off x="3548" y="2735"/>
                <a:ext cx="330" cy="288"/>
              </a:xfrm>
              <a:prstGeom prst="rect">
                <a:avLst/>
              </a:prstGeom>
              <a:noFill/>
              <a:ln w="9525">
                <a:noFill/>
                <a:miter lim="800000"/>
                <a:headEnd/>
                <a:tailEnd/>
              </a:ln>
            </p:spPr>
            <p:txBody>
              <a:bodyPr wrap="none">
                <a:spAutoFit/>
              </a:bodyPr>
              <a:lstStyle/>
              <a:p>
                <a:pPr>
                  <a:spcBef>
                    <a:spcPct val="0"/>
                  </a:spcBef>
                  <a:buFontTx/>
                  <a:buNone/>
                </a:pPr>
                <a:r>
                  <a:rPr lang="en-US">
                    <a:solidFill>
                      <a:schemeClr val="accent2"/>
                    </a:solidFill>
                  </a:rPr>
                  <a:t>50</a:t>
                </a:r>
              </a:p>
            </p:txBody>
          </p:sp>
          <p:sp>
            <p:nvSpPr>
              <p:cNvPr id="26652" name="Oval 30"/>
              <p:cNvSpPr>
                <a:spLocks noChangeArrowheads="1"/>
              </p:cNvSpPr>
              <p:nvPr/>
            </p:nvSpPr>
            <p:spPr bwMode="auto">
              <a:xfrm>
                <a:off x="3556" y="2730"/>
                <a:ext cx="331" cy="310"/>
              </a:xfrm>
              <a:prstGeom prst="ellipse">
                <a:avLst/>
              </a:prstGeom>
              <a:noFill/>
              <a:ln w="28575">
                <a:solidFill>
                  <a:srgbClr val="FF3399"/>
                </a:solidFill>
                <a:round/>
                <a:headEnd/>
                <a:tailEnd/>
              </a:ln>
            </p:spPr>
            <p:txBody>
              <a:bodyPr anchor="ctr">
                <a:spAutoFit/>
              </a:bodyPr>
              <a:lstStyle/>
              <a:p>
                <a:endParaRPr lang="en-US"/>
              </a:p>
            </p:txBody>
          </p:sp>
        </p:grpSp>
      </p:grpSp>
      <p:grpSp>
        <p:nvGrpSpPr>
          <p:cNvPr id="37" name="Group 36"/>
          <p:cNvGrpSpPr/>
          <p:nvPr/>
        </p:nvGrpSpPr>
        <p:grpSpPr>
          <a:xfrm>
            <a:off x="3074988" y="4329113"/>
            <a:ext cx="2554287" cy="1573212"/>
            <a:chOff x="3074988" y="4329113"/>
            <a:chExt cx="2554287" cy="1573212"/>
          </a:xfrm>
        </p:grpSpPr>
        <p:sp>
          <p:nvSpPr>
            <p:cNvPr id="1086474" name="Text Box 10"/>
            <p:cNvSpPr txBox="1">
              <a:spLocks noChangeArrowheads="1"/>
            </p:cNvSpPr>
            <p:nvPr/>
          </p:nvSpPr>
          <p:spPr bwMode="auto">
            <a:xfrm>
              <a:off x="3074988" y="5419725"/>
              <a:ext cx="693737" cy="457200"/>
            </a:xfrm>
            <a:prstGeom prst="rect">
              <a:avLst/>
            </a:prstGeom>
            <a:noFill/>
            <a:ln w="9525">
              <a:noFill/>
              <a:miter lim="800000"/>
              <a:headEnd/>
              <a:tailEnd/>
            </a:ln>
          </p:spPr>
          <p:txBody>
            <a:bodyPr wrap="none">
              <a:spAutoFit/>
            </a:bodyPr>
            <a:lstStyle/>
            <a:p>
              <a:pPr>
                <a:spcBef>
                  <a:spcPct val="0"/>
                </a:spcBef>
                <a:buFontTx/>
                <a:buNone/>
              </a:pPr>
              <a:r>
                <a:rPr lang="en-US" b="1">
                  <a:solidFill>
                    <a:schemeClr val="tx2"/>
                  </a:solidFill>
                </a:rPr>
                <a:t>100</a:t>
              </a:r>
            </a:p>
          </p:txBody>
        </p:sp>
        <p:sp>
          <p:nvSpPr>
            <p:cNvPr id="1086475" name="Text Box 11"/>
            <p:cNvSpPr txBox="1">
              <a:spLocks noChangeArrowheads="1"/>
            </p:cNvSpPr>
            <p:nvPr/>
          </p:nvSpPr>
          <p:spPr bwMode="auto">
            <a:xfrm>
              <a:off x="4929188" y="5445125"/>
              <a:ext cx="693737" cy="457200"/>
            </a:xfrm>
            <a:prstGeom prst="rect">
              <a:avLst/>
            </a:prstGeom>
            <a:noFill/>
            <a:ln w="9525">
              <a:noFill/>
              <a:miter lim="800000"/>
              <a:headEnd/>
              <a:tailEnd/>
            </a:ln>
          </p:spPr>
          <p:txBody>
            <a:bodyPr wrap="none">
              <a:spAutoFit/>
            </a:bodyPr>
            <a:lstStyle/>
            <a:p>
              <a:pPr>
                <a:spcBef>
                  <a:spcPct val="0"/>
                </a:spcBef>
                <a:buFontTx/>
                <a:buNone/>
              </a:pPr>
              <a:r>
                <a:rPr lang="en-US" b="1">
                  <a:solidFill>
                    <a:schemeClr val="tx1"/>
                  </a:solidFill>
                </a:rPr>
                <a:t>100</a:t>
              </a:r>
            </a:p>
          </p:txBody>
        </p:sp>
        <p:sp>
          <p:nvSpPr>
            <p:cNvPr id="1086476" name="Text Box 12"/>
            <p:cNvSpPr txBox="1">
              <a:spLocks noChangeArrowheads="1"/>
            </p:cNvSpPr>
            <p:nvPr/>
          </p:nvSpPr>
          <p:spPr bwMode="auto">
            <a:xfrm>
              <a:off x="3175000" y="4329113"/>
              <a:ext cx="600075" cy="457200"/>
            </a:xfrm>
            <a:prstGeom prst="rect">
              <a:avLst/>
            </a:prstGeom>
            <a:noFill/>
            <a:ln w="9525">
              <a:noFill/>
              <a:miter lim="800000"/>
              <a:headEnd/>
              <a:tailEnd/>
            </a:ln>
          </p:spPr>
          <p:txBody>
            <a:bodyPr wrap="none">
              <a:spAutoFit/>
            </a:bodyPr>
            <a:lstStyle/>
            <a:p>
              <a:pPr>
                <a:spcBef>
                  <a:spcPct val="0"/>
                </a:spcBef>
                <a:buFontTx/>
                <a:buNone/>
              </a:pPr>
              <a:r>
                <a:rPr lang="en-US" b="1" dirty="0">
                  <a:solidFill>
                    <a:srgbClr val="FF3399"/>
                  </a:solidFill>
                  <a:latin typeface="Times New Roman" pitchFamily="18" charset="0"/>
                </a:rPr>
                <a:t> </a:t>
              </a:r>
              <a:r>
                <a:rPr lang="en-US" b="1" dirty="0">
                  <a:solidFill>
                    <a:srgbClr val="FF3399"/>
                  </a:solidFill>
                </a:rPr>
                <a:t>70</a:t>
              </a:r>
            </a:p>
          </p:txBody>
        </p:sp>
        <p:sp>
          <p:nvSpPr>
            <p:cNvPr id="1086478" name="Text Box 14"/>
            <p:cNvSpPr txBox="1">
              <a:spLocks noChangeArrowheads="1"/>
            </p:cNvSpPr>
            <p:nvPr/>
          </p:nvSpPr>
          <p:spPr bwMode="auto">
            <a:xfrm>
              <a:off x="5099050" y="4341813"/>
              <a:ext cx="523875" cy="457200"/>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rPr>
                <a:t>40</a:t>
              </a:r>
            </a:p>
          </p:txBody>
        </p:sp>
        <p:sp>
          <p:nvSpPr>
            <p:cNvPr id="1086485" name="Text Box 21"/>
            <p:cNvSpPr txBox="1">
              <a:spLocks noChangeArrowheads="1"/>
            </p:cNvSpPr>
            <p:nvPr/>
          </p:nvSpPr>
          <p:spPr bwMode="auto">
            <a:xfrm>
              <a:off x="3175000" y="4902200"/>
              <a:ext cx="600075" cy="457200"/>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latin typeface="Times New Roman" pitchFamily="18" charset="0"/>
                </a:rPr>
                <a:t> </a:t>
              </a:r>
              <a:r>
                <a:rPr lang="en-US" b="1">
                  <a:solidFill>
                    <a:srgbClr val="FF3399"/>
                  </a:solidFill>
                </a:rPr>
                <a:t>30</a:t>
              </a:r>
            </a:p>
          </p:txBody>
        </p:sp>
        <p:sp>
          <p:nvSpPr>
            <p:cNvPr id="1086491" name="Text Box 27"/>
            <p:cNvSpPr txBox="1">
              <a:spLocks noChangeArrowheads="1"/>
            </p:cNvSpPr>
            <p:nvPr/>
          </p:nvSpPr>
          <p:spPr bwMode="auto">
            <a:xfrm>
              <a:off x="5105400" y="4930775"/>
              <a:ext cx="523875" cy="457200"/>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rPr>
                <a:t>60</a:t>
              </a:r>
            </a:p>
          </p:txBody>
        </p:sp>
      </p:grpSp>
      <p:grpSp>
        <p:nvGrpSpPr>
          <p:cNvPr id="36" name="Group 35"/>
          <p:cNvGrpSpPr/>
          <p:nvPr/>
        </p:nvGrpSpPr>
        <p:grpSpPr>
          <a:xfrm>
            <a:off x="684213" y="3201988"/>
            <a:ext cx="5846762" cy="2646362"/>
            <a:chOff x="684213" y="3201988"/>
            <a:chExt cx="5846762" cy="2646362"/>
          </a:xfrm>
        </p:grpSpPr>
        <p:sp>
          <p:nvSpPr>
            <p:cNvPr id="1086469" name="Text Box 5"/>
            <p:cNvSpPr txBox="1">
              <a:spLocks noChangeArrowheads="1"/>
            </p:cNvSpPr>
            <p:nvPr/>
          </p:nvSpPr>
          <p:spPr bwMode="auto">
            <a:xfrm>
              <a:off x="3160713" y="3692525"/>
              <a:ext cx="3092450" cy="457200"/>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Yes (%)          No (%)</a:t>
              </a:r>
              <a:endParaRPr lang="en-US">
                <a:solidFill>
                  <a:schemeClr val="accent2"/>
                </a:solidFill>
              </a:endParaRPr>
            </a:p>
          </p:txBody>
        </p:sp>
        <p:sp>
          <p:nvSpPr>
            <p:cNvPr id="1086472" name="Text Box 8"/>
            <p:cNvSpPr txBox="1">
              <a:spLocks noChangeArrowheads="1"/>
            </p:cNvSpPr>
            <p:nvPr/>
          </p:nvSpPr>
          <p:spPr bwMode="auto">
            <a:xfrm>
              <a:off x="898525" y="4335463"/>
              <a:ext cx="2282825" cy="457200"/>
            </a:xfrm>
            <a:prstGeom prst="rect">
              <a:avLst/>
            </a:prstGeom>
            <a:noFill/>
            <a:ln w="9525">
              <a:noFill/>
              <a:miter lim="800000"/>
              <a:headEnd/>
              <a:tailEnd/>
            </a:ln>
          </p:spPr>
          <p:txBody>
            <a:bodyPr wrap="none">
              <a:spAutoFit/>
            </a:bodyPr>
            <a:lstStyle/>
            <a:p>
              <a:pPr>
                <a:spcBef>
                  <a:spcPct val="0"/>
                </a:spcBef>
                <a:buFontTx/>
                <a:buNone/>
              </a:pPr>
              <a:r>
                <a:rPr lang="en-US" b="1" dirty="0">
                  <a:solidFill>
                    <a:srgbClr val="9900CC"/>
                  </a:solidFill>
                </a:rPr>
                <a:t>High fat intake</a:t>
              </a:r>
            </a:p>
          </p:txBody>
        </p:sp>
        <p:sp>
          <p:nvSpPr>
            <p:cNvPr id="1086473" name="Text Box 9"/>
            <p:cNvSpPr txBox="1">
              <a:spLocks noChangeArrowheads="1"/>
            </p:cNvSpPr>
            <p:nvPr/>
          </p:nvSpPr>
          <p:spPr bwMode="auto">
            <a:xfrm>
              <a:off x="684213" y="4868863"/>
              <a:ext cx="2443162" cy="457200"/>
            </a:xfrm>
            <a:prstGeom prst="rect">
              <a:avLst/>
            </a:prstGeom>
            <a:noFill/>
            <a:ln w="9525">
              <a:noFill/>
              <a:miter lim="800000"/>
              <a:headEnd/>
              <a:tailEnd/>
            </a:ln>
          </p:spPr>
          <p:txBody>
            <a:bodyPr wrap="none">
              <a:spAutoFit/>
            </a:bodyPr>
            <a:lstStyle/>
            <a:p>
              <a:pPr>
                <a:spcBef>
                  <a:spcPct val="0"/>
                </a:spcBef>
                <a:buFontTx/>
                <a:buNone/>
              </a:pPr>
              <a:r>
                <a:rPr lang="en-US" b="1" dirty="0">
                  <a:solidFill>
                    <a:srgbClr val="9900CC"/>
                  </a:solidFill>
                  <a:latin typeface="Times New Roman" pitchFamily="18" charset="0"/>
                </a:rPr>
                <a:t>   </a:t>
              </a:r>
              <a:r>
                <a:rPr lang="en-US" b="1" dirty="0">
                  <a:solidFill>
                    <a:srgbClr val="9900CC"/>
                  </a:solidFill>
                </a:rPr>
                <a:t>Low fat intake</a:t>
              </a:r>
            </a:p>
          </p:txBody>
        </p:sp>
        <p:sp>
          <p:nvSpPr>
            <p:cNvPr id="1086495" name="Text Box 31"/>
            <p:cNvSpPr txBox="1">
              <a:spLocks noChangeArrowheads="1"/>
            </p:cNvSpPr>
            <p:nvPr/>
          </p:nvSpPr>
          <p:spPr bwMode="auto">
            <a:xfrm>
              <a:off x="900113" y="5391150"/>
              <a:ext cx="911225" cy="457200"/>
            </a:xfrm>
            <a:prstGeom prst="rect">
              <a:avLst/>
            </a:prstGeom>
            <a:noFill/>
            <a:ln w="9525" algn="ctr">
              <a:noFill/>
              <a:miter lim="800000"/>
              <a:headEnd/>
              <a:tailEnd/>
            </a:ln>
          </p:spPr>
          <p:txBody>
            <a:bodyPr wrap="none">
              <a:spAutoFit/>
            </a:bodyPr>
            <a:lstStyle/>
            <a:p>
              <a:pPr>
                <a:buFontTx/>
                <a:buNone/>
              </a:pPr>
              <a:r>
                <a:rPr lang="en-US" b="1">
                  <a:solidFill>
                    <a:schemeClr val="tx1"/>
                  </a:solidFill>
                </a:rPr>
                <a:t>Total</a:t>
              </a:r>
            </a:p>
          </p:txBody>
        </p:sp>
        <p:sp>
          <p:nvSpPr>
            <p:cNvPr id="1086496" name="Line 32"/>
            <p:cNvSpPr>
              <a:spLocks noChangeShapeType="1"/>
            </p:cNvSpPr>
            <p:nvPr/>
          </p:nvSpPr>
          <p:spPr bwMode="auto">
            <a:xfrm>
              <a:off x="971550" y="5445125"/>
              <a:ext cx="5545138" cy="0"/>
            </a:xfrm>
            <a:prstGeom prst="line">
              <a:avLst/>
            </a:prstGeom>
            <a:noFill/>
            <a:ln w="9525">
              <a:solidFill>
                <a:schemeClr val="tx1"/>
              </a:solidFill>
              <a:round/>
              <a:headEnd/>
              <a:tailEnd/>
            </a:ln>
          </p:spPr>
          <p:txBody>
            <a:bodyPr/>
            <a:lstStyle/>
            <a:p>
              <a:endParaRPr lang="en-US"/>
            </a:p>
          </p:txBody>
        </p:sp>
        <p:sp>
          <p:nvSpPr>
            <p:cNvPr id="1086497" name="Line 33"/>
            <p:cNvSpPr>
              <a:spLocks noChangeShapeType="1"/>
            </p:cNvSpPr>
            <p:nvPr/>
          </p:nvSpPr>
          <p:spPr bwMode="auto">
            <a:xfrm>
              <a:off x="3001963" y="4221163"/>
              <a:ext cx="3529012" cy="0"/>
            </a:xfrm>
            <a:prstGeom prst="line">
              <a:avLst/>
            </a:prstGeom>
            <a:noFill/>
            <a:ln w="9525">
              <a:solidFill>
                <a:schemeClr val="tx1"/>
              </a:solidFill>
              <a:round/>
              <a:headEnd/>
              <a:tailEnd/>
            </a:ln>
          </p:spPr>
          <p:txBody>
            <a:bodyPr/>
            <a:lstStyle/>
            <a:p>
              <a:endParaRPr lang="en-US"/>
            </a:p>
          </p:txBody>
        </p:sp>
        <p:sp>
          <p:nvSpPr>
            <p:cNvPr id="1086498" name="Line 34"/>
            <p:cNvSpPr>
              <a:spLocks noChangeShapeType="1"/>
            </p:cNvSpPr>
            <p:nvPr/>
          </p:nvSpPr>
          <p:spPr bwMode="auto">
            <a:xfrm>
              <a:off x="4572000" y="3789363"/>
              <a:ext cx="0" cy="1944687"/>
            </a:xfrm>
            <a:prstGeom prst="line">
              <a:avLst/>
            </a:prstGeom>
            <a:noFill/>
            <a:ln w="9525">
              <a:solidFill>
                <a:schemeClr val="tx1"/>
              </a:solidFill>
              <a:round/>
              <a:headEnd/>
              <a:tailEnd/>
            </a:ln>
          </p:spPr>
          <p:txBody>
            <a:bodyPr/>
            <a:lstStyle/>
            <a:p>
              <a:endParaRPr lang="en-US"/>
            </a:p>
          </p:txBody>
        </p:sp>
        <p:sp>
          <p:nvSpPr>
            <p:cNvPr id="1086500" name="Text Box 36"/>
            <p:cNvSpPr txBox="1">
              <a:spLocks noChangeArrowheads="1"/>
            </p:cNvSpPr>
            <p:nvPr/>
          </p:nvSpPr>
          <p:spPr bwMode="auto">
            <a:xfrm>
              <a:off x="2757488" y="3201988"/>
              <a:ext cx="3643312" cy="457200"/>
            </a:xfrm>
            <a:prstGeom prst="rect">
              <a:avLst/>
            </a:prstGeom>
            <a:noFill/>
            <a:ln w="9525">
              <a:noFill/>
              <a:miter lim="800000"/>
              <a:headEnd/>
              <a:tailEnd/>
            </a:ln>
          </p:spPr>
          <p:txBody>
            <a:bodyPr wrap="none">
              <a:spAutoFit/>
            </a:bodyPr>
            <a:lstStyle/>
            <a:p>
              <a:pPr>
                <a:spcBef>
                  <a:spcPct val="0"/>
                </a:spcBef>
                <a:buFontTx/>
                <a:buNone/>
              </a:pPr>
              <a:r>
                <a:rPr lang="en-US" b="1" dirty="0">
                  <a:solidFill>
                    <a:schemeClr val="accent2"/>
                  </a:solidFill>
                </a:rPr>
                <a:t>Coronary Heart Disease</a:t>
              </a:r>
              <a:endParaRPr lang="en-US" dirty="0">
                <a:solidFill>
                  <a:schemeClr val="accent2"/>
                </a:solidFill>
              </a:endParaRP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2"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3000"/>
                                        <p:tgtEl>
                                          <p:spTgt spid="35"/>
                                        </p:tgtEl>
                                      </p:cBhvr>
                                    </p:animEffect>
                                  </p:childTnLst>
                                </p:cTn>
                              </p:par>
                              <p:par>
                                <p:cTn id="10" presetID="10" presetClass="entr" presetSubtype="0" fill="hold" nodeType="withEffect">
                                  <p:stCondLst>
                                    <p:cond delay="1200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3000"/>
                                        <p:tgtEl>
                                          <p:spTgt spid="36"/>
                                        </p:tgtEl>
                                      </p:cBhvr>
                                    </p:animEffect>
                                  </p:childTnLst>
                                </p:cTn>
                              </p:par>
                              <p:par>
                                <p:cTn id="13" presetID="10" presetClass="entr" presetSubtype="0" fill="hold" nodeType="withEffect">
                                  <p:stCondLst>
                                    <p:cond delay="160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3000"/>
                                        <p:tgtEl>
                                          <p:spTgt spid="37"/>
                                        </p:tgtEl>
                                      </p:cBhvr>
                                    </p:animEffect>
                                  </p:childTnLst>
                                </p:cTn>
                              </p:par>
                              <p:par>
                                <p:cTn id="16" presetID="10" presetClass="entr" presetSubtype="0" fill="hold" nodeType="withEffect">
                                  <p:stCondLst>
                                    <p:cond delay="20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ChangeArrowheads="1"/>
          </p:cNvSpPr>
          <p:nvPr/>
        </p:nvSpPr>
        <p:spPr bwMode="auto">
          <a:xfrm>
            <a:off x="361950" y="239713"/>
            <a:ext cx="8458200" cy="838200"/>
          </a:xfrm>
          <a:prstGeom prst="rect">
            <a:avLst/>
          </a:prstGeom>
          <a:noFill/>
          <a:ln w="9525">
            <a:noFill/>
            <a:miter lim="800000"/>
            <a:headEnd/>
            <a:tailEnd/>
          </a:ln>
        </p:spPr>
        <p:txBody>
          <a:bodyPr/>
          <a:lstStyle/>
          <a:p>
            <a:pPr algn="ctr" eaLnBrk="1" hangingPunct="1">
              <a:spcBef>
                <a:spcPct val="0"/>
              </a:spcBef>
              <a:buFontTx/>
              <a:buNone/>
              <a:defRPr/>
            </a:pPr>
            <a:r>
              <a:rPr lang="en-US" sz="4400">
                <a:effectLst>
                  <a:outerShdw blurRad="38100" dist="38100" dir="2700000" algn="tl">
                    <a:srgbClr val="C0C0C0"/>
                  </a:outerShdw>
                </a:effectLst>
              </a:rPr>
              <a:t>Non-differential misclassification</a:t>
            </a:r>
          </a:p>
        </p:txBody>
      </p:sp>
      <p:sp>
        <p:nvSpPr>
          <p:cNvPr id="27651" name="Text Box 3"/>
          <p:cNvSpPr txBox="1">
            <a:spLocks noChangeArrowheads="1"/>
          </p:cNvSpPr>
          <p:nvPr/>
        </p:nvSpPr>
        <p:spPr bwMode="auto">
          <a:xfrm>
            <a:off x="457200" y="2925763"/>
            <a:ext cx="285750"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latin typeface="Times New Roman" pitchFamily="18" charset="0"/>
              </a:rPr>
              <a:t> </a:t>
            </a:r>
          </a:p>
        </p:txBody>
      </p:sp>
      <p:grpSp>
        <p:nvGrpSpPr>
          <p:cNvPr id="27652" name="Group 55"/>
          <p:cNvGrpSpPr>
            <a:grpSpLocks/>
          </p:cNvGrpSpPr>
          <p:nvPr/>
        </p:nvGrpSpPr>
        <p:grpSpPr bwMode="auto">
          <a:xfrm>
            <a:off x="6805613" y="2763838"/>
            <a:ext cx="1727200" cy="520700"/>
            <a:chOff x="4287" y="1741"/>
            <a:chExt cx="1088" cy="328"/>
          </a:xfrm>
        </p:grpSpPr>
        <p:sp>
          <p:nvSpPr>
            <p:cNvPr id="27700" name="Text Box 19"/>
            <p:cNvSpPr txBox="1">
              <a:spLocks noChangeArrowheads="1"/>
            </p:cNvSpPr>
            <p:nvPr/>
          </p:nvSpPr>
          <p:spPr bwMode="auto">
            <a:xfrm>
              <a:off x="4617" y="1742"/>
              <a:ext cx="758" cy="327"/>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 truth</a:t>
              </a:r>
            </a:p>
          </p:txBody>
        </p:sp>
        <p:sp>
          <p:nvSpPr>
            <p:cNvPr id="27701" name="Oval 20"/>
            <p:cNvSpPr>
              <a:spLocks noChangeArrowheads="1"/>
            </p:cNvSpPr>
            <p:nvPr/>
          </p:nvSpPr>
          <p:spPr bwMode="auto">
            <a:xfrm>
              <a:off x="4287" y="1741"/>
              <a:ext cx="331" cy="310"/>
            </a:xfrm>
            <a:prstGeom prst="ellipse">
              <a:avLst/>
            </a:prstGeom>
            <a:noFill/>
            <a:ln w="28575">
              <a:solidFill>
                <a:srgbClr val="FF3399"/>
              </a:solidFill>
              <a:round/>
              <a:headEnd/>
              <a:tailEnd/>
            </a:ln>
          </p:spPr>
          <p:txBody>
            <a:bodyPr anchor="ctr">
              <a:spAutoFit/>
            </a:bodyPr>
            <a:lstStyle/>
            <a:p>
              <a:endParaRPr lang="en-US"/>
            </a:p>
          </p:txBody>
        </p:sp>
      </p:grpSp>
      <p:grpSp>
        <p:nvGrpSpPr>
          <p:cNvPr id="27653" name="Group 37"/>
          <p:cNvGrpSpPr>
            <a:grpSpLocks/>
          </p:cNvGrpSpPr>
          <p:nvPr/>
        </p:nvGrpSpPr>
        <p:grpSpPr bwMode="auto">
          <a:xfrm>
            <a:off x="323850" y="1052513"/>
            <a:ext cx="5846763" cy="2700337"/>
            <a:chOff x="204" y="663"/>
            <a:chExt cx="3683" cy="1701"/>
          </a:xfrm>
        </p:grpSpPr>
        <p:grpSp>
          <p:nvGrpSpPr>
            <p:cNvPr id="27673" name="Group 12"/>
            <p:cNvGrpSpPr>
              <a:grpSpLocks/>
            </p:cNvGrpSpPr>
            <p:nvPr/>
          </p:nvGrpSpPr>
          <p:grpSpPr bwMode="auto">
            <a:xfrm>
              <a:off x="2132" y="1368"/>
              <a:ext cx="385" cy="318"/>
              <a:chOff x="2359" y="2722"/>
              <a:chExt cx="385" cy="318"/>
            </a:xfrm>
          </p:grpSpPr>
          <p:sp>
            <p:nvSpPr>
              <p:cNvPr id="27698" name="Oval 13"/>
              <p:cNvSpPr>
                <a:spLocks noChangeArrowheads="1"/>
              </p:cNvSpPr>
              <p:nvPr/>
            </p:nvSpPr>
            <p:spPr bwMode="auto">
              <a:xfrm>
                <a:off x="2359" y="2722"/>
                <a:ext cx="331" cy="318"/>
              </a:xfrm>
              <a:prstGeom prst="ellipse">
                <a:avLst/>
              </a:prstGeom>
              <a:noFill/>
              <a:ln w="28575">
                <a:solidFill>
                  <a:srgbClr val="FF3399"/>
                </a:solidFill>
                <a:round/>
                <a:headEnd/>
                <a:tailEnd/>
              </a:ln>
            </p:spPr>
            <p:txBody>
              <a:bodyPr anchor="ctr">
                <a:spAutoFit/>
              </a:bodyPr>
              <a:lstStyle/>
              <a:p>
                <a:endParaRPr lang="en-US"/>
              </a:p>
            </p:txBody>
          </p:sp>
          <p:sp>
            <p:nvSpPr>
              <p:cNvPr id="27699" name="Text Box 14"/>
              <p:cNvSpPr txBox="1">
                <a:spLocks noChangeArrowheads="1"/>
              </p:cNvSpPr>
              <p:nvPr/>
            </p:nvSpPr>
            <p:spPr bwMode="auto">
              <a:xfrm>
                <a:off x="2360" y="2736"/>
                <a:ext cx="384" cy="288"/>
              </a:xfrm>
              <a:prstGeom prst="rect">
                <a:avLst/>
              </a:prstGeom>
              <a:noFill/>
              <a:ln w="9525">
                <a:noFill/>
                <a:miter lim="800000"/>
                <a:headEnd/>
                <a:tailEnd/>
              </a:ln>
            </p:spPr>
            <p:txBody>
              <a:bodyPr>
                <a:spAutoFit/>
              </a:bodyPr>
              <a:lstStyle/>
              <a:p>
                <a:pPr>
                  <a:spcBef>
                    <a:spcPct val="0"/>
                  </a:spcBef>
                  <a:buFontTx/>
                  <a:buNone/>
                </a:pPr>
                <a:r>
                  <a:rPr lang="en-US">
                    <a:solidFill>
                      <a:schemeClr val="accent2"/>
                    </a:solidFill>
                  </a:rPr>
                  <a:t>80</a:t>
                </a:r>
              </a:p>
            </p:txBody>
          </p:sp>
        </p:grpSp>
        <p:grpSp>
          <p:nvGrpSpPr>
            <p:cNvPr id="27674" name="Group 16"/>
            <p:cNvGrpSpPr>
              <a:grpSpLocks/>
            </p:cNvGrpSpPr>
            <p:nvPr/>
          </p:nvGrpSpPr>
          <p:grpSpPr bwMode="auto">
            <a:xfrm>
              <a:off x="3321" y="1376"/>
              <a:ext cx="339" cy="310"/>
              <a:chOff x="3548" y="2730"/>
              <a:chExt cx="339" cy="310"/>
            </a:xfrm>
          </p:grpSpPr>
          <p:sp>
            <p:nvSpPr>
              <p:cNvPr id="27696" name="Text Box 17"/>
              <p:cNvSpPr txBox="1">
                <a:spLocks noChangeArrowheads="1"/>
              </p:cNvSpPr>
              <p:nvPr/>
            </p:nvSpPr>
            <p:spPr bwMode="auto">
              <a:xfrm>
                <a:off x="3548" y="2735"/>
                <a:ext cx="330" cy="288"/>
              </a:xfrm>
              <a:prstGeom prst="rect">
                <a:avLst/>
              </a:prstGeom>
              <a:noFill/>
              <a:ln w="9525">
                <a:noFill/>
                <a:miter lim="800000"/>
                <a:headEnd/>
                <a:tailEnd/>
              </a:ln>
            </p:spPr>
            <p:txBody>
              <a:bodyPr wrap="none">
                <a:spAutoFit/>
              </a:bodyPr>
              <a:lstStyle/>
              <a:p>
                <a:pPr>
                  <a:spcBef>
                    <a:spcPct val="0"/>
                  </a:spcBef>
                  <a:buFontTx/>
                  <a:buNone/>
                </a:pPr>
                <a:r>
                  <a:rPr lang="en-US">
                    <a:solidFill>
                      <a:schemeClr val="accent2"/>
                    </a:solidFill>
                  </a:rPr>
                  <a:t>50</a:t>
                </a:r>
              </a:p>
            </p:txBody>
          </p:sp>
          <p:sp>
            <p:nvSpPr>
              <p:cNvPr id="27697" name="Oval 18"/>
              <p:cNvSpPr>
                <a:spLocks noChangeArrowheads="1"/>
              </p:cNvSpPr>
              <p:nvPr/>
            </p:nvSpPr>
            <p:spPr bwMode="auto">
              <a:xfrm>
                <a:off x="3556" y="2730"/>
                <a:ext cx="331" cy="310"/>
              </a:xfrm>
              <a:prstGeom prst="ellipse">
                <a:avLst/>
              </a:prstGeom>
              <a:noFill/>
              <a:ln w="28575">
                <a:solidFill>
                  <a:srgbClr val="FF3399"/>
                </a:solidFill>
                <a:round/>
                <a:headEnd/>
                <a:tailEnd/>
              </a:ln>
            </p:spPr>
            <p:txBody>
              <a:bodyPr anchor="ctr">
                <a:spAutoFit/>
              </a:bodyPr>
              <a:lstStyle/>
              <a:p>
                <a:endParaRPr lang="en-US"/>
              </a:p>
            </p:txBody>
          </p:sp>
        </p:grpSp>
        <p:grpSp>
          <p:nvGrpSpPr>
            <p:cNvPr id="27675" name="Group 22"/>
            <p:cNvGrpSpPr>
              <a:grpSpLocks/>
            </p:cNvGrpSpPr>
            <p:nvPr/>
          </p:nvGrpSpPr>
          <p:grpSpPr bwMode="auto">
            <a:xfrm>
              <a:off x="2127" y="1731"/>
              <a:ext cx="385" cy="318"/>
              <a:chOff x="2359" y="2722"/>
              <a:chExt cx="385" cy="318"/>
            </a:xfrm>
          </p:grpSpPr>
          <p:sp>
            <p:nvSpPr>
              <p:cNvPr id="27694" name="Oval 23"/>
              <p:cNvSpPr>
                <a:spLocks noChangeArrowheads="1"/>
              </p:cNvSpPr>
              <p:nvPr/>
            </p:nvSpPr>
            <p:spPr bwMode="auto">
              <a:xfrm>
                <a:off x="2359" y="2722"/>
                <a:ext cx="331" cy="318"/>
              </a:xfrm>
              <a:prstGeom prst="ellipse">
                <a:avLst/>
              </a:prstGeom>
              <a:noFill/>
              <a:ln w="28575">
                <a:solidFill>
                  <a:srgbClr val="FF3399"/>
                </a:solidFill>
                <a:round/>
                <a:headEnd/>
                <a:tailEnd/>
              </a:ln>
            </p:spPr>
            <p:txBody>
              <a:bodyPr anchor="ctr">
                <a:spAutoFit/>
              </a:bodyPr>
              <a:lstStyle/>
              <a:p>
                <a:endParaRPr lang="en-US"/>
              </a:p>
            </p:txBody>
          </p:sp>
          <p:sp>
            <p:nvSpPr>
              <p:cNvPr id="27695" name="Text Box 24"/>
              <p:cNvSpPr txBox="1">
                <a:spLocks noChangeArrowheads="1"/>
              </p:cNvSpPr>
              <p:nvPr/>
            </p:nvSpPr>
            <p:spPr bwMode="auto">
              <a:xfrm>
                <a:off x="2360" y="2736"/>
                <a:ext cx="384" cy="288"/>
              </a:xfrm>
              <a:prstGeom prst="rect">
                <a:avLst/>
              </a:prstGeom>
              <a:noFill/>
              <a:ln w="9525">
                <a:noFill/>
                <a:miter lim="800000"/>
                <a:headEnd/>
                <a:tailEnd/>
              </a:ln>
            </p:spPr>
            <p:txBody>
              <a:bodyPr>
                <a:spAutoFit/>
              </a:bodyPr>
              <a:lstStyle/>
              <a:p>
                <a:pPr>
                  <a:spcBef>
                    <a:spcPct val="0"/>
                  </a:spcBef>
                  <a:buFontTx/>
                  <a:buNone/>
                </a:pPr>
                <a:r>
                  <a:rPr lang="en-US">
                    <a:solidFill>
                      <a:schemeClr val="accent2"/>
                    </a:solidFill>
                  </a:rPr>
                  <a:t>20</a:t>
                </a:r>
              </a:p>
            </p:txBody>
          </p:sp>
        </p:grpSp>
        <p:grpSp>
          <p:nvGrpSpPr>
            <p:cNvPr id="27676" name="Group 26"/>
            <p:cNvGrpSpPr>
              <a:grpSpLocks/>
            </p:cNvGrpSpPr>
            <p:nvPr/>
          </p:nvGrpSpPr>
          <p:grpSpPr bwMode="auto">
            <a:xfrm>
              <a:off x="3315" y="1748"/>
              <a:ext cx="339" cy="310"/>
              <a:chOff x="3548" y="2730"/>
              <a:chExt cx="339" cy="310"/>
            </a:xfrm>
          </p:grpSpPr>
          <p:sp>
            <p:nvSpPr>
              <p:cNvPr id="27692" name="Text Box 27"/>
              <p:cNvSpPr txBox="1">
                <a:spLocks noChangeArrowheads="1"/>
              </p:cNvSpPr>
              <p:nvPr/>
            </p:nvSpPr>
            <p:spPr bwMode="auto">
              <a:xfrm>
                <a:off x="3548" y="2735"/>
                <a:ext cx="330" cy="288"/>
              </a:xfrm>
              <a:prstGeom prst="rect">
                <a:avLst/>
              </a:prstGeom>
              <a:noFill/>
              <a:ln w="9525">
                <a:noFill/>
                <a:miter lim="800000"/>
                <a:headEnd/>
                <a:tailEnd/>
              </a:ln>
            </p:spPr>
            <p:txBody>
              <a:bodyPr wrap="none">
                <a:spAutoFit/>
              </a:bodyPr>
              <a:lstStyle/>
              <a:p>
                <a:pPr>
                  <a:spcBef>
                    <a:spcPct val="0"/>
                  </a:spcBef>
                  <a:buFontTx/>
                  <a:buNone/>
                </a:pPr>
                <a:r>
                  <a:rPr lang="en-US">
                    <a:solidFill>
                      <a:schemeClr val="accent2"/>
                    </a:solidFill>
                  </a:rPr>
                  <a:t>50</a:t>
                </a:r>
              </a:p>
            </p:txBody>
          </p:sp>
          <p:sp>
            <p:nvSpPr>
              <p:cNvPr id="27693" name="Oval 28"/>
              <p:cNvSpPr>
                <a:spLocks noChangeArrowheads="1"/>
              </p:cNvSpPr>
              <p:nvPr/>
            </p:nvSpPr>
            <p:spPr bwMode="auto">
              <a:xfrm>
                <a:off x="3556" y="2730"/>
                <a:ext cx="331" cy="310"/>
              </a:xfrm>
              <a:prstGeom prst="ellipse">
                <a:avLst/>
              </a:prstGeom>
              <a:noFill/>
              <a:ln w="28575">
                <a:solidFill>
                  <a:srgbClr val="FF3399"/>
                </a:solidFill>
                <a:round/>
                <a:headEnd/>
                <a:tailEnd/>
              </a:ln>
            </p:spPr>
            <p:txBody>
              <a:bodyPr anchor="ctr">
                <a:spAutoFit/>
              </a:bodyPr>
              <a:lstStyle/>
              <a:p>
                <a:endParaRPr lang="en-US"/>
              </a:p>
            </p:txBody>
          </p:sp>
        </p:grpSp>
        <p:grpSp>
          <p:nvGrpSpPr>
            <p:cNvPr id="27677" name="Group 34"/>
            <p:cNvGrpSpPr>
              <a:grpSpLocks/>
            </p:cNvGrpSpPr>
            <p:nvPr/>
          </p:nvGrpSpPr>
          <p:grpSpPr bwMode="auto">
            <a:xfrm>
              <a:off x="204" y="663"/>
              <a:ext cx="3683" cy="1701"/>
              <a:chOff x="431" y="2017"/>
              <a:chExt cx="3683" cy="1701"/>
            </a:xfrm>
          </p:grpSpPr>
          <p:sp>
            <p:nvSpPr>
              <p:cNvPr id="27678" name="Text Box 6"/>
              <p:cNvSpPr txBox="1">
                <a:spLocks noChangeArrowheads="1"/>
              </p:cNvSpPr>
              <p:nvPr/>
            </p:nvSpPr>
            <p:spPr bwMode="auto">
              <a:xfrm>
                <a:off x="2081" y="2326"/>
                <a:ext cx="1842"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Yes (%)        No (%)</a:t>
                </a:r>
                <a:endParaRPr lang="en-US">
                  <a:solidFill>
                    <a:schemeClr val="accent2"/>
                  </a:solidFill>
                </a:endParaRPr>
              </a:p>
            </p:txBody>
          </p:sp>
          <p:sp>
            <p:nvSpPr>
              <p:cNvPr id="27679" name="Text Box 7"/>
              <p:cNvSpPr txBox="1">
                <a:spLocks noChangeArrowheads="1"/>
              </p:cNvSpPr>
              <p:nvPr/>
            </p:nvSpPr>
            <p:spPr bwMode="auto">
              <a:xfrm>
                <a:off x="566" y="2731"/>
                <a:ext cx="1438" cy="288"/>
              </a:xfrm>
              <a:prstGeom prst="rect">
                <a:avLst/>
              </a:prstGeom>
              <a:noFill/>
              <a:ln w="9525">
                <a:noFill/>
                <a:miter lim="800000"/>
                <a:headEnd/>
                <a:tailEnd/>
              </a:ln>
            </p:spPr>
            <p:txBody>
              <a:bodyPr wrap="none">
                <a:spAutoFit/>
              </a:bodyPr>
              <a:lstStyle/>
              <a:p>
                <a:pPr>
                  <a:spcBef>
                    <a:spcPct val="0"/>
                  </a:spcBef>
                  <a:buFontTx/>
                  <a:buNone/>
                </a:pPr>
                <a:r>
                  <a:rPr lang="en-US" b="1">
                    <a:solidFill>
                      <a:srgbClr val="9900CC"/>
                    </a:solidFill>
                  </a:rPr>
                  <a:t>High fat intake</a:t>
                </a:r>
              </a:p>
            </p:txBody>
          </p:sp>
          <p:sp>
            <p:nvSpPr>
              <p:cNvPr id="27680" name="Text Box 8"/>
              <p:cNvSpPr txBox="1">
                <a:spLocks noChangeArrowheads="1"/>
              </p:cNvSpPr>
              <p:nvPr/>
            </p:nvSpPr>
            <p:spPr bwMode="auto">
              <a:xfrm>
                <a:off x="431" y="3067"/>
                <a:ext cx="1539" cy="288"/>
              </a:xfrm>
              <a:prstGeom prst="rect">
                <a:avLst/>
              </a:prstGeom>
              <a:noFill/>
              <a:ln w="9525">
                <a:noFill/>
                <a:miter lim="800000"/>
                <a:headEnd/>
                <a:tailEnd/>
              </a:ln>
            </p:spPr>
            <p:txBody>
              <a:bodyPr wrap="none">
                <a:spAutoFit/>
              </a:bodyPr>
              <a:lstStyle/>
              <a:p>
                <a:pPr>
                  <a:spcBef>
                    <a:spcPct val="0"/>
                  </a:spcBef>
                  <a:buFontTx/>
                  <a:buNone/>
                </a:pPr>
                <a:r>
                  <a:rPr lang="en-US" b="1">
                    <a:solidFill>
                      <a:srgbClr val="9900CC"/>
                    </a:solidFill>
                    <a:latin typeface="Times New Roman" pitchFamily="18" charset="0"/>
                  </a:rPr>
                  <a:t>   </a:t>
                </a:r>
                <a:r>
                  <a:rPr lang="en-US" b="1">
                    <a:solidFill>
                      <a:srgbClr val="9900CC"/>
                    </a:solidFill>
                  </a:rPr>
                  <a:t>Low fat intake</a:t>
                </a:r>
              </a:p>
            </p:txBody>
          </p:sp>
          <p:sp>
            <p:nvSpPr>
              <p:cNvPr id="27681" name="Text Box 9"/>
              <p:cNvSpPr txBox="1">
                <a:spLocks noChangeArrowheads="1"/>
              </p:cNvSpPr>
              <p:nvPr/>
            </p:nvSpPr>
            <p:spPr bwMode="auto">
              <a:xfrm>
                <a:off x="1937" y="3414"/>
                <a:ext cx="437" cy="288"/>
              </a:xfrm>
              <a:prstGeom prst="rect">
                <a:avLst/>
              </a:prstGeom>
              <a:noFill/>
              <a:ln w="9525">
                <a:noFill/>
                <a:miter lim="800000"/>
                <a:headEnd/>
                <a:tailEnd/>
              </a:ln>
            </p:spPr>
            <p:txBody>
              <a:bodyPr wrap="none">
                <a:spAutoFit/>
              </a:bodyPr>
              <a:lstStyle/>
              <a:p>
                <a:pPr>
                  <a:spcBef>
                    <a:spcPct val="0"/>
                  </a:spcBef>
                  <a:buFontTx/>
                  <a:buNone/>
                </a:pPr>
                <a:r>
                  <a:rPr lang="en-US" b="1">
                    <a:solidFill>
                      <a:schemeClr val="tx2"/>
                    </a:solidFill>
                  </a:rPr>
                  <a:t>100</a:t>
                </a:r>
              </a:p>
            </p:txBody>
          </p:sp>
          <p:sp>
            <p:nvSpPr>
              <p:cNvPr id="27682" name="Text Box 10"/>
              <p:cNvSpPr txBox="1">
                <a:spLocks noChangeArrowheads="1"/>
              </p:cNvSpPr>
              <p:nvPr/>
            </p:nvSpPr>
            <p:spPr bwMode="auto">
              <a:xfrm>
                <a:off x="3105" y="3430"/>
                <a:ext cx="437" cy="288"/>
              </a:xfrm>
              <a:prstGeom prst="rect">
                <a:avLst/>
              </a:prstGeom>
              <a:noFill/>
              <a:ln w="9525">
                <a:noFill/>
                <a:miter lim="800000"/>
                <a:headEnd/>
                <a:tailEnd/>
              </a:ln>
            </p:spPr>
            <p:txBody>
              <a:bodyPr wrap="none">
                <a:spAutoFit/>
              </a:bodyPr>
              <a:lstStyle/>
              <a:p>
                <a:pPr>
                  <a:spcBef>
                    <a:spcPct val="0"/>
                  </a:spcBef>
                  <a:buFontTx/>
                  <a:buNone/>
                </a:pPr>
                <a:r>
                  <a:rPr lang="en-US" b="1">
                    <a:solidFill>
                      <a:schemeClr val="tx1"/>
                    </a:solidFill>
                  </a:rPr>
                  <a:t>100</a:t>
                </a:r>
              </a:p>
            </p:txBody>
          </p:sp>
          <p:sp>
            <p:nvSpPr>
              <p:cNvPr id="27683" name="Text Box 11"/>
              <p:cNvSpPr txBox="1">
                <a:spLocks noChangeArrowheads="1"/>
              </p:cNvSpPr>
              <p:nvPr/>
            </p:nvSpPr>
            <p:spPr bwMode="auto">
              <a:xfrm>
                <a:off x="2000" y="2727"/>
                <a:ext cx="378"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latin typeface="Times New Roman" pitchFamily="18" charset="0"/>
                  </a:rPr>
                  <a:t> </a:t>
                </a:r>
                <a:r>
                  <a:rPr lang="en-US" b="1">
                    <a:solidFill>
                      <a:srgbClr val="FF3399"/>
                    </a:solidFill>
                  </a:rPr>
                  <a:t>70</a:t>
                </a:r>
              </a:p>
            </p:txBody>
          </p:sp>
          <p:sp>
            <p:nvSpPr>
              <p:cNvPr id="27684" name="Text Box 15"/>
              <p:cNvSpPr txBox="1">
                <a:spLocks noChangeArrowheads="1"/>
              </p:cNvSpPr>
              <p:nvPr/>
            </p:nvSpPr>
            <p:spPr bwMode="auto">
              <a:xfrm>
                <a:off x="3212" y="2735"/>
                <a:ext cx="330"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rPr>
                  <a:t>40</a:t>
                </a:r>
              </a:p>
            </p:txBody>
          </p:sp>
          <p:sp>
            <p:nvSpPr>
              <p:cNvPr id="27685" name="Text Box 21"/>
              <p:cNvSpPr txBox="1">
                <a:spLocks noChangeArrowheads="1"/>
              </p:cNvSpPr>
              <p:nvPr/>
            </p:nvSpPr>
            <p:spPr bwMode="auto">
              <a:xfrm>
                <a:off x="2000" y="3088"/>
                <a:ext cx="378"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latin typeface="Times New Roman" pitchFamily="18" charset="0"/>
                  </a:rPr>
                  <a:t> </a:t>
                </a:r>
                <a:r>
                  <a:rPr lang="en-US" b="1">
                    <a:solidFill>
                      <a:srgbClr val="FF3399"/>
                    </a:solidFill>
                  </a:rPr>
                  <a:t>30</a:t>
                </a:r>
              </a:p>
            </p:txBody>
          </p:sp>
          <p:sp>
            <p:nvSpPr>
              <p:cNvPr id="27686" name="Text Box 25"/>
              <p:cNvSpPr txBox="1">
                <a:spLocks noChangeArrowheads="1"/>
              </p:cNvSpPr>
              <p:nvPr/>
            </p:nvSpPr>
            <p:spPr bwMode="auto">
              <a:xfrm>
                <a:off x="3216" y="3106"/>
                <a:ext cx="330"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rPr>
                  <a:t>60</a:t>
                </a:r>
              </a:p>
            </p:txBody>
          </p:sp>
          <p:sp>
            <p:nvSpPr>
              <p:cNvPr id="27687" name="Text Box 29"/>
              <p:cNvSpPr txBox="1">
                <a:spLocks noChangeArrowheads="1"/>
              </p:cNvSpPr>
              <p:nvPr/>
            </p:nvSpPr>
            <p:spPr bwMode="auto">
              <a:xfrm>
                <a:off x="567" y="3396"/>
                <a:ext cx="574" cy="288"/>
              </a:xfrm>
              <a:prstGeom prst="rect">
                <a:avLst/>
              </a:prstGeom>
              <a:noFill/>
              <a:ln w="9525" algn="ctr">
                <a:noFill/>
                <a:miter lim="800000"/>
                <a:headEnd/>
                <a:tailEnd/>
              </a:ln>
            </p:spPr>
            <p:txBody>
              <a:bodyPr wrap="none">
                <a:spAutoFit/>
              </a:bodyPr>
              <a:lstStyle/>
              <a:p>
                <a:pPr>
                  <a:buFontTx/>
                  <a:buNone/>
                </a:pPr>
                <a:r>
                  <a:rPr lang="en-US" b="1">
                    <a:solidFill>
                      <a:schemeClr val="tx1"/>
                    </a:solidFill>
                  </a:rPr>
                  <a:t>Total</a:t>
                </a:r>
              </a:p>
            </p:txBody>
          </p:sp>
          <p:sp>
            <p:nvSpPr>
              <p:cNvPr id="27688" name="Line 30"/>
              <p:cNvSpPr>
                <a:spLocks noChangeShapeType="1"/>
              </p:cNvSpPr>
              <p:nvPr/>
            </p:nvSpPr>
            <p:spPr bwMode="auto">
              <a:xfrm>
                <a:off x="612" y="3430"/>
                <a:ext cx="3493" cy="0"/>
              </a:xfrm>
              <a:prstGeom prst="line">
                <a:avLst/>
              </a:prstGeom>
              <a:noFill/>
              <a:ln w="9525">
                <a:solidFill>
                  <a:schemeClr val="tx1"/>
                </a:solidFill>
                <a:round/>
                <a:headEnd/>
                <a:tailEnd/>
              </a:ln>
            </p:spPr>
            <p:txBody>
              <a:bodyPr/>
              <a:lstStyle/>
              <a:p>
                <a:endParaRPr lang="en-US"/>
              </a:p>
            </p:txBody>
          </p:sp>
          <p:sp>
            <p:nvSpPr>
              <p:cNvPr id="27689" name="Line 31"/>
              <p:cNvSpPr>
                <a:spLocks noChangeShapeType="1"/>
              </p:cNvSpPr>
              <p:nvPr/>
            </p:nvSpPr>
            <p:spPr bwMode="auto">
              <a:xfrm>
                <a:off x="1891" y="2659"/>
                <a:ext cx="2223" cy="0"/>
              </a:xfrm>
              <a:prstGeom prst="line">
                <a:avLst/>
              </a:prstGeom>
              <a:noFill/>
              <a:ln w="9525">
                <a:solidFill>
                  <a:schemeClr val="tx1"/>
                </a:solidFill>
                <a:round/>
                <a:headEnd/>
                <a:tailEnd/>
              </a:ln>
            </p:spPr>
            <p:txBody>
              <a:bodyPr/>
              <a:lstStyle/>
              <a:p>
                <a:endParaRPr lang="en-US"/>
              </a:p>
            </p:txBody>
          </p:sp>
          <p:sp>
            <p:nvSpPr>
              <p:cNvPr id="27690" name="Line 32"/>
              <p:cNvSpPr>
                <a:spLocks noChangeShapeType="1"/>
              </p:cNvSpPr>
              <p:nvPr/>
            </p:nvSpPr>
            <p:spPr bwMode="auto">
              <a:xfrm>
                <a:off x="2880" y="2387"/>
                <a:ext cx="0" cy="1225"/>
              </a:xfrm>
              <a:prstGeom prst="line">
                <a:avLst/>
              </a:prstGeom>
              <a:noFill/>
              <a:ln w="9525">
                <a:solidFill>
                  <a:schemeClr val="tx1"/>
                </a:solidFill>
                <a:round/>
                <a:headEnd/>
                <a:tailEnd/>
              </a:ln>
            </p:spPr>
            <p:txBody>
              <a:bodyPr/>
              <a:lstStyle/>
              <a:p>
                <a:endParaRPr lang="en-US"/>
              </a:p>
            </p:txBody>
          </p:sp>
          <p:sp>
            <p:nvSpPr>
              <p:cNvPr id="27691" name="Text Box 33"/>
              <p:cNvSpPr txBox="1">
                <a:spLocks noChangeArrowheads="1"/>
              </p:cNvSpPr>
              <p:nvPr/>
            </p:nvSpPr>
            <p:spPr bwMode="auto">
              <a:xfrm>
                <a:off x="1737" y="2017"/>
                <a:ext cx="2295"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Coronary Heart Disease</a:t>
                </a:r>
                <a:endParaRPr lang="en-US">
                  <a:solidFill>
                    <a:schemeClr val="accent2"/>
                  </a:solidFill>
                </a:endParaRPr>
              </a:p>
            </p:txBody>
          </p:sp>
        </p:grpSp>
      </p:grpSp>
      <p:grpSp>
        <p:nvGrpSpPr>
          <p:cNvPr id="27654" name="Group 57"/>
          <p:cNvGrpSpPr>
            <a:grpSpLocks/>
          </p:cNvGrpSpPr>
          <p:nvPr/>
        </p:nvGrpSpPr>
        <p:grpSpPr bwMode="auto">
          <a:xfrm>
            <a:off x="592138" y="4022725"/>
            <a:ext cx="7134225" cy="846138"/>
            <a:chOff x="373" y="2414"/>
            <a:chExt cx="4494" cy="533"/>
          </a:xfrm>
        </p:grpSpPr>
        <p:sp>
          <p:nvSpPr>
            <p:cNvPr id="27665" name="Text Box 38"/>
            <p:cNvSpPr txBox="1">
              <a:spLocks noChangeArrowheads="1"/>
            </p:cNvSpPr>
            <p:nvPr/>
          </p:nvSpPr>
          <p:spPr bwMode="auto">
            <a:xfrm>
              <a:off x="373" y="2565"/>
              <a:ext cx="2402" cy="250"/>
            </a:xfrm>
            <a:prstGeom prst="rect">
              <a:avLst/>
            </a:prstGeom>
            <a:noFill/>
            <a:ln w="9525" algn="ctr">
              <a:noFill/>
              <a:miter lim="800000"/>
              <a:headEnd/>
              <a:tailEnd/>
            </a:ln>
          </p:spPr>
          <p:txBody>
            <a:bodyPr wrap="none">
              <a:spAutoFit/>
            </a:bodyPr>
            <a:lstStyle/>
            <a:p>
              <a:pPr>
                <a:buFontTx/>
                <a:buNone/>
              </a:pPr>
              <a:r>
                <a:rPr lang="en-US" sz="2000" dirty="0">
                  <a:solidFill>
                    <a:schemeClr val="tx1"/>
                  </a:solidFill>
                </a:rPr>
                <a:t>Non-differential misclassification</a:t>
              </a:r>
            </a:p>
          </p:txBody>
        </p:sp>
        <p:grpSp>
          <p:nvGrpSpPr>
            <p:cNvPr id="27666" name="Group 45"/>
            <p:cNvGrpSpPr>
              <a:grpSpLocks/>
            </p:cNvGrpSpPr>
            <p:nvPr/>
          </p:nvGrpSpPr>
          <p:grpSpPr bwMode="auto">
            <a:xfrm>
              <a:off x="2867" y="2414"/>
              <a:ext cx="2000" cy="533"/>
              <a:chOff x="2867" y="2414"/>
              <a:chExt cx="2000" cy="533"/>
            </a:xfrm>
          </p:grpSpPr>
          <p:sp>
            <p:nvSpPr>
              <p:cNvPr id="27667" name="Text Box 41"/>
              <p:cNvSpPr txBox="1">
                <a:spLocks noChangeArrowheads="1"/>
              </p:cNvSpPr>
              <p:nvPr/>
            </p:nvSpPr>
            <p:spPr bwMode="auto">
              <a:xfrm>
                <a:off x="2867" y="2535"/>
                <a:ext cx="569" cy="288"/>
              </a:xfrm>
              <a:prstGeom prst="rect">
                <a:avLst/>
              </a:prstGeom>
              <a:noFill/>
              <a:ln w="9525" algn="ctr">
                <a:noFill/>
                <a:miter lim="800000"/>
                <a:headEnd/>
                <a:tailEnd/>
              </a:ln>
            </p:spPr>
            <p:txBody>
              <a:bodyPr wrap="none">
                <a:spAutoFit/>
              </a:bodyPr>
              <a:lstStyle/>
              <a:p>
                <a:pPr>
                  <a:buFontTx/>
                  <a:buNone/>
                </a:pPr>
                <a:r>
                  <a:rPr lang="en-US" dirty="0">
                    <a:solidFill>
                      <a:srgbClr val="000099"/>
                    </a:solidFill>
                  </a:rPr>
                  <a:t>OR =</a:t>
                </a:r>
              </a:p>
            </p:txBody>
          </p:sp>
          <p:grpSp>
            <p:nvGrpSpPr>
              <p:cNvPr id="27668" name="Group 43"/>
              <p:cNvGrpSpPr>
                <a:grpSpLocks/>
              </p:cNvGrpSpPr>
              <p:nvPr/>
            </p:nvGrpSpPr>
            <p:grpSpPr bwMode="auto">
              <a:xfrm>
                <a:off x="3470" y="2414"/>
                <a:ext cx="816" cy="533"/>
                <a:chOff x="3742" y="2389"/>
                <a:chExt cx="816" cy="533"/>
              </a:xfrm>
            </p:grpSpPr>
            <p:sp>
              <p:nvSpPr>
                <p:cNvPr id="27670" name="Text Box 39"/>
                <p:cNvSpPr txBox="1">
                  <a:spLocks noChangeArrowheads="1"/>
                </p:cNvSpPr>
                <p:nvPr/>
              </p:nvSpPr>
              <p:spPr bwMode="auto">
                <a:xfrm>
                  <a:off x="3775" y="2389"/>
                  <a:ext cx="746" cy="288"/>
                </a:xfrm>
                <a:prstGeom prst="rect">
                  <a:avLst/>
                </a:prstGeom>
                <a:noFill/>
                <a:ln w="9525" algn="ctr">
                  <a:noFill/>
                  <a:miter lim="800000"/>
                  <a:headEnd/>
                  <a:tailEnd/>
                </a:ln>
              </p:spPr>
              <p:txBody>
                <a:bodyPr wrap="none">
                  <a:spAutoFit/>
                </a:bodyPr>
                <a:lstStyle/>
                <a:p>
                  <a:pPr>
                    <a:buFontTx/>
                    <a:buNone/>
                  </a:pPr>
                  <a:r>
                    <a:rPr lang="en-US">
                      <a:solidFill>
                        <a:srgbClr val="000099"/>
                      </a:solidFill>
                    </a:rPr>
                    <a:t>70 x 60</a:t>
                  </a:r>
                </a:p>
              </p:txBody>
            </p:sp>
            <p:sp>
              <p:nvSpPr>
                <p:cNvPr id="27671" name="Text Box 40"/>
                <p:cNvSpPr txBox="1">
                  <a:spLocks noChangeArrowheads="1"/>
                </p:cNvSpPr>
                <p:nvPr/>
              </p:nvSpPr>
              <p:spPr bwMode="auto">
                <a:xfrm>
                  <a:off x="3769" y="2634"/>
                  <a:ext cx="746" cy="288"/>
                </a:xfrm>
                <a:prstGeom prst="rect">
                  <a:avLst/>
                </a:prstGeom>
                <a:noFill/>
                <a:ln w="9525" algn="ctr">
                  <a:noFill/>
                  <a:miter lim="800000"/>
                  <a:headEnd/>
                  <a:tailEnd/>
                </a:ln>
              </p:spPr>
              <p:txBody>
                <a:bodyPr wrap="none">
                  <a:spAutoFit/>
                </a:bodyPr>
                <a:lstStyle/>
                <a:p>
                  <a:pPr>
                    <a:buFontTx/>
                    <a:buNone/>
                  </a:pPr>
                  <a:r>
                    <a:rPr lang="en-US">
                      <a:solidFill>
                        <a:srgbClr val="000099"/>
                      </a:solidFill>
                    </a:rPr>
                    <a:t>30 x 40</a:t>
                  </a:r>
                </a:p>
              </p:txBody>
            </p:sp>
            <p:sp>
              <p:nvSpPr>
                <p:cNvPr id="27672" name="Line 42"/>
                <p:cNvSpPr>
                  <a:spLocks noChangeShapeType="1"/>
                </p:cNvSpPr>
                <p:nvPr/>
              </p:nvSpPr>
              <p:spPr bwMode="auto">
                <a:xfrm>
                  <a:off x="3742" y="2659"/>
                  <a:ext cx="816" cy="0"/>
                </a:xfrm>
                <a:prstGeom prst="line">
                  <a:avLst/>
                </a:prstGeom>
                <a:noFill/>
                <a:ln w="28575">
                  <a:solidFill>
                    <a:schemeClr val="tx1"/>
                  </a:solidFill>
                  <a:round/>
                  <a:headEnd/>
                  <a:tailEnd/>
                </a:ln>
              </p:spPr>
              <p:txBody>
                <a:bodyPr/>
                <a:lstStyle/>
                <a:p>
                  <a:endParaRPr lang="en-US"/>
                </a:p>
              </p:txBody>
            </p:sp>
          </p:grpSp>
          <p:sp>
            <p:nvSpPr>
              <p:cNvPr id="27669" name="Text Box 44"/>
              <p:cNvSpPr txBox="1">
                <a:spLocks noChangeArrowheads="1"/>
              </p:cNvSpPr>
              <p:nvPr/>
            </p:nvSpPr>
            <p:spPr bwMode="auto">
              <a:xfrm>
                <a:off x="4319" y="2535"/>
                <a:ext cx="548" cy="288"/>
              </a:xfrm>
              <a:prstGeom prst="rect">
                <a:avLst/>
              </a:prstGeom>
              <a:noFill/>
              <a:ln w="9525" algn="ctr">
                <a:noFill/>
                <a:miter lim="800000"/>
                <a:headEnd/>
                <a:tailEnd/>
              </a:ln>
            </p:spPr>
            <p:txBody>
              <a:bodyPr wrap="none">
                <a:spAutoFit/>
              </a:bodyPr>
              <a:lstStyle/>
              <a:p>
                <a:pPr>
                  <a:buFontTx/>
                  <a:buNone/>
                </a:pPr>
                <a:r>
                  <a:rPr lang="en-US">
                    <a:solidFill>
                      <a:srgbClr val="000099"/>
                    </a:solidFill>
                  </a:rPr>
                  <a:t>= 3.5</a:t>
                </a:r>
              </a:p>
            </p:txBody>
          </p:sp>
        </p:grpSp>
      </p:grpSp>
      <p:grpSp>
        <p:nvGrpSpPr>
          <p:cNvPr id="27655" name="Group 56"/>
          <p:cNvGrpSpPr>
            <a:grpSpLocks/>
          </p:cNvGrpSpPr>
          <p:nvPr/>
        </p:nvGrpSpPr>
        <p:grpSpPr bwMode="auto">
          <a:xfrm>
            <a:off x="3616325" y="5030788"/>
            <a:ext cx="4116388" cy="846137"/>
            <a:chOff x="2278" y="3067"/>
            <a:chExt cx="2593" cy="533"/>
          </a:xfrm>
        </p:grpSpPr>
        <p:grpSp>
          <p:nvGrpSpPr>
            <p:cNvPr id="27656" name="Group 46"/>
            <p:cNvGrpSpPr>
              <a:grpSpLocks/>
            </p:cNvGrpSpPr>
            <p:nvPr/>
          </p:nvGrpSpPr>
          <p:grpSpPr bwMode="auto">
            <a:xfrm>
              <a:off x="2871" y="3067"/>
              <a:ext cx="2000" cy="533"/>
              <a:chOff x="2867" y="2414"/>
              <a:chExt cx="2000" cy="533"/>
            </a:xfrm>
          </p:grpSpPr>
          <p:sp>
            <p:nvSpPr>
              <p:cNvPr id="27659" name="Text Box 47"/>
              <p:cNvSpPr txBox="1">
                <a:spLocks noChangeArrowheads="1"/>
              </p:cNvSpPr>
              <p:nvPr/>
            </p:nvSpPr>
            <p:spPr bwMode="auto">
              <a:xfrm>
                <a:off x="2867" y="2535"/>
                <a:ext cx="569" cy="288"/>
              </a:xfrm>
              <a:prstGeom prst="rect">
                <a:avLst/>
              </a:prstGeom>
              <a:noFill/>
              <a:ln w="9525" algn="ctr">
                <a:noFill/>
                <a:miter lim="800000"/>
                <a:headEnd/>
                <a:tailEnd/>
              </a:ln>
            </p:spPr>
            <p:txBody>
              <a:bodyPr wrap="none">
                <a:spAutoFit/>
              </a:bodyPr>
              <a:lstStyle/>
              <a:p>
                <a:pPr>
                  <a:buFontTx/>
                  <a:buNone/>
                </a:pPr>
                <a:r>
                  <a:rPr lang="en-US" dirty="0">
                    <a:solidFill>
                      <a:srgbClr val="000099"/>
                    </a:solidFill>
                  </a:rPr>
                  <a:t>OR =</a:t>
                </a:r>
              </a:p>
            </p:txBody>
          </p:sp>
          <p:grpSp>
            <p:nvGrpSpPr>
              <p:cNvPr id="27660" name="Group 48"/>
              <p:cNvGrpSpPr>
                <a:grpSpLocks/>
              </p:cNvGrpSpPr>
              <p:nvPr/>
            </p:nvGrpSpPr>
            <p:grpSpPr bwMode="auto">
              <a:xfrm>
                <a:off x="3470" y="2414"/>
                <a:ext cx="816" cy="533"/>
                <a:chOff x="3742" y="2389"/>
                <a:chExt cx="816" cy="533"/>
              </a:xfrm>
            </p:grpSpPr>
            <p:sp>
              <p:nvSpPr>
                <p:cNvPr id="27662" name="Text Box 49"/>
                <p:cNvSpPr txBox="1">
                  <a:spLocks noChangeArrowheads="1"/>
                </p:cNvSpPr>
                <p:nvPr/>
              </p:nvSpPr>
              <p:spPr bwMode="auto">
                <a:xfrm>
                  <a:off x="3775" y="2389"/>
                  <a:ext cx="746" cy="288"/>
                </a:xfrm>
                <a:prstGeom prst="rect">
                  <a:avLst/>
                </a:prstGeom>
                <a:noFill/>
                <a:ln w="9525" algn="ctr">
                  <a:noFill/>
                  <a:miter lim="800000"/>
                  <a:headEnd/>
                  <a:tailEnd/>
                </a:ln>
              </p:spPr>
              <p:txBody>
                <a:bodyPr wrap="none">
                  <a:spAutoFit/>
                </a:bodyPr>
                <a:lstStyle/>
                <a:p>
                  <a:pPr>
                    <a:buFontTx/>
                    <a:buNone/>
                  </a:pPr>
                  <a:r>
                    <a:rPr lang="en-US">
                      <a:solidFill>
                        <a:srgbClr val="000099"/>
                      </a:solidFill>
                    </a:rPr>
                    <a:t>80 x 50</a:t>
                  </a:r>
                </a:p>
              </p:txBody>
            </p:sp>
            <p:sp>
              <p:nvSpPr>
                <p:cNvPr id="27663" name="Text Box 50"/>
                <p:cNvSpPr txBox="1">
                  <a:spLocks noChangeArrowheads="1"/>
                </p:cNvSpPr>
                <p:nvPr/>
              </p:nvSpPr>
              <p:spPr bwMode="auto">
                <a:xfrm>
                  <a:off x="3769" y="2634"/>
                  <a:ext cx="746" cy="288"/>
                </a:xfrm>
                <a:prstGeom prst="rect">
                  <a:avLst/>
                </a:prstGeom>
                <a:noFill/>
                <a:ln w="9525" algn="ctr">
                  <a:noFill/>
                  <a:miter lim="800000"/>
                  <a:headEnd/>
                  <a:tailEnd/>
                </a:ln>
              </p:spPr>
              <p:txBody>
                <a:bodyPr wrap="none">
                  <a:spAutoFit/>
                </a:bodyPr>
                <a:lstStyle/>
                <a:p>
                  <a:pPr>
                    <a:buFontTx/>
                    <a:buNone/>
                  </a:pPr>
                  <a:r>
                    <a:rPr lang="en-US">
                      <a:solidFill>
                        <a:srgbClr val="000099"/>
                      </a:solidFill>
                    </a:rPr>
                    <a:t>50 x 20</a:t>
                  </a:r>
                </a:p>
              </p:txBody>
            </p:sp>
            <p:sp>
              <p:nvSpPr>
                <p:cNvPr id="27664" name="Line 51"/>
                <p:cNvSpPr>
                  <a:spLocks noChangeShapeType="1"/>
                </p:cNvSpPr>
                <p:nvPr/>
              </p:nvSpPr>
              <p:spPr bwMode="auto">
                <a:xfrm>
                  <a:off x="3742" y="2659"/>
                  <a:ext cx="816" cy="0"/>
                </a:xfrm>
                <a:prstGeom prst="line">
                  <a:avLst/>
                </a:prstGeom>
                <a:noFill/>
                <a:ln w="28575">
                  <a:solidFill>
                    <a:schemeClr val="tx1"/>
                  </a:solidFill>
                  <a:round/>
                  <a:headEnd/>
                  <a:tailEnd/>
                </a:ln>
              </p:spPr>
              <p:txBody>
                <a:bodyPr/>
                <a:lstStyle/>
                <a:p>
                  <a:endParaRPr lang="en-US"/>
                </a:p>
              </p:txBody>
            </p:sp>
          </p:grpSp>
          <p:sp>
            <p:nvSpPr>
              <p:cNvPr id="27661" name="Text Box 52"/>
              <p:cNvSpPr txBox="1">
                <a:spLocks noChangeArrowheads="1"/>
              </p:cNvSpPr>
              <p:nvPr/>
            </p:nvSpPr>
            <p:spPr bwMode="auto">
              <a:xfrm>
                <a:off x="4319" y="2535"/>
                <a:ext cx="548" cy="288"/>
              </a:xfrm>
              <a:prstGeom prst="rect">
                <a:avLst/>
              </a:prstGeom>
              <a:noFill/>
              <a:ln w="9525" algn="ctr">
                <a:noFill/>
                <a:miter lim="800000"/>
                <a:headEnd/>
                <a:tailEnd/>
              </a:ln>
            </p:spPr>
            <p:txBody>
              <a:bodyPr wrap="none">
                <a:spAutoFit/>
              </a:bodyPr>
              <a:lstStyle/>
              <a:p>
                <a:pPr>
                  <a:buFontTx/>
                  <a:buNone/>
                </a:pPr>
                <a:r>
                  <a:rPr lang="en-US">
                    <a:solidFill>
                      <a:srgbClr val="000099"/>
                    </a:solidFill>
                  </a:rPr>
                  <a:t>= 4.0</a:t>
                </a:r>
              </a:p>
            </p:txBody>
          </p:sp>
        </p:grpSp>
        <p:sp>
          <p:nvSpPr>
            <p:cNvPr id="27657" name="Text Box 53"/>
            <p:cNvSpPr txBox="1">
              <a:spLocks noChangeArrowheads="1"/>
            </p:cNvSpPr>
            <p:nvPr/>
          </p:nvSpPr>
          <p:spPr bwMode="auto">
            <a:xfrm>
              <a:off x="2278" y="3170"/>
              <a:ext cx="511" cy="288"/>
            </a:xfrm>
            <a:prstGeom prst="rect">
              <a:avLst/>
            </a:prstGeom>
            <a:noFill/>
            <a:ln w="9525" algn="ctr">
              <a:noFill/>
              <a:miter lim="800000"/>
              <a:headEnd/>
              <a:tailEnd/>
            </a:ln>
          </p:spPr>
          <p:txBody>
            <a:bodyPr wrap="none">
              <a:spAutoFit/>
            </a:bodyPr>
            <a:lstStyle/>
            <a:p>
              <a:pPr>
                <a:buFontTx/>
                <a:buNone/>
              </a:pPr>
              <a:r>
                <a:rPr lang="en-US">
                  <a:solidFill>
                    <a:srgbClr val="FF3399"/>
                  </a:solidFill>
                </a:rPr>
                <a:t>True</a:t>
              </a:r>
            </a:p>
          </p:txBody>
        </p:sp>
        <p:sp>
          <p:nvSpPr>
            <p:cNvPr id="27658" name="Oval 54"/>
            <p:cNvSpPr>
              <a:spLocks noChangeArrowheads="1"/>
            </p:cNvSpPr>
            <p:nvPr/>
          </p:nvSpPr>
          <p:spPr bwMode="auto">
            <a:xfrm>
              <a:off x="4513" y="3174"/>
              <a:ext cx="331" cy="310"/>
            </a:xfrm>
            <a:prstGeom prst="ellipse">
              <a:avLst/>
            </a:prstGeom>
            <a:noFill/>
            <a:ln w="28575">
              <a:solidFill>
                <a:srgbClr val="FF3399"/>
              </a:solidFill>
              <a:round/>
              <a:headEnd/>
              <a:tailEnd/>
            </a:ln>
          </p:spPr>
          <p:txBody>
            <a:bodyPr anchor="ctr">
              <a:spAutoFit/>
            </a:bodyP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3"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27654"/>
                                        </p:tgtEl>
                                        <p:attrNameLst>
                                          <p:attrName>style.visibility</p:attrName>
                                        </p:attrNameLst>
                                      </p:cBhvr>
                                      <p:to>
                                        <p:strVal val="visible"/>
                                      </p:to>
                                    </p:set>
                                    <p:animEffect transition="in" filter="fade">
                                      <p:cBhvr>
                                        <p:cTn id="9" dur="3000"/>
                                        <p:tgtEl>
                                          <p:spTgt spid="27654"/>
                                        </p:tgtEl>
                                      </p:cBhvr>
                                    </p:animEffect>
                                  </p:childTnLst>
                                </p:cTn>
                              </p:par>
                              <p:par>
                                <p:cTn id="10" presetID="10" presetClass="entr" presetSubtype="0" fill="hold" nodeType="withEffect">
                                  <p:stCondLst>
                                    <p:cond delay="8000"/>
                                  </p:stCondLst>
                                  <p:childTnLst>
                                    <p:set>
                                      <p:cBhvr>
                                        <p:cTn id="11" dur="1" fill="hold">
                                          <p:stCondLst>
                                            <p:cond delay="0"/>
                                          </p:stCondLst>
                                        </p:cTn>
                                        <p:tgtEl>
                                          <p:spTgt spid="27655"/>
                                        </p:tgtEl>
                                        <p:attrNameLst>
                                          <p:attrName>style.visibility</p:attrName>
                                        </p:attrNameLst>
                                      </p:cBhvr>
                                      <p:to>
                                        <p:strVal val="visible"/>
                                      </p:to>
                                    </p:set>
                                    <p:animEffect transition="in" filter="fade">
                                      <p:cBhvr>
                                        <p:cTn id="12" dur="30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a:xfrm>
            <a:off x="685800" y="115888"/>
            <a:ext cx="7772400" cy="1143000"/>
          </a:xfrm>
        </p:spPr>
        <p:txBody>
          <a:bodyPr/>
          <a:lstStyle/>
          <a:p>
            <a:pPr eaLnBrk="1" hangingPunct="1">
              <a:defRPr/>
            </a:pPr>
            <a:r>
              <a:rPr lang="nb-NO" sz="4000" smtClean="0">
                <a:solidFill>
                  <a:srgbClr val="990033"/>
                </a:solidFill>
                <a:effectLst>
                  <a:outerShdw blurRad="38100" dist="38100" dir="2700000" algn="tl">
                    <a:srgbClr val="C0C0C0"/>
                  </a:outerShdw>
                </a:effectLst>
              </a:rPr>
              <a:t>Non-differential Misclassification</a:t>
            </a:r>
          </a:p>
        </p:txBody>
      </p:sp>
      <p:sp>
        <p:nvSpPr>
          <p:cNvPr id="28675" name="Rectangle 3"/>
          <p:cNvSpPr>
            <a:spLocks noGrp="1" noChangeArrowheads="1"/>
          </p:cNvSpPr>
          <p:nvPr>
            <p:ph type="body" idx="1"/>
          </p:nvPr>
        </p:nvSpPr>
        <p:spPr>
          <a:xfrm>
            <a:off x="685800" y="1690688"/>
            <a:ext cx="8278813" cy="1066800"/>
          </a:xfrm>
          <a:noFill/>
        </p:spPr>
        <p:txBody>
          <a:bodyPr>
            <a:spAutoFit/>
          </a:bodyPr>
          <a:lstStyle/>
          <a:p>
            <a:pPr eaLnBrk="1" hangingPunct="1"/>
            <a:r>
              <a:rPr lang="nb-NO" dirty="0" smtClean="0">
                <a:solidFill>
                  <a:schemeClr val="bg1">
                    <a:lumMod val="65000"/>
                  </a:schemeClr>
                </a:solidFill>
              </a:rPr>
              <a:t>Same degree of misclassification in both groups</a:t>
            </a:r>
          </a:p>
        </p:txBody>
      </p:sp>
      <p:sp>
        <p:nvSpPr>
          <p:cNvPr id="1137669" name="Rectangle 5"/>
          <p:cNvSpPr>
            <a:spLocks noChangeArrowheads="1"/>
          </p:cNvSpPr>
          <p:nvPr/>
        </p:nvSpPr>
        <p:spPr bwMode="auto">
          <a:xfrm>
            <a:off x="698500" y="4632325"/>
            <a:ext cx="8278813" cy="957263"/>
          </a:xfrm>
          <a:prstGeom prst="rect">
            <a:avLst/>
          </a:prstGeom>
          <a:noFill/>
          <a:ln w="9525">
            <a:noFill/>
            <a:miter lim="800000"/>
            <a:headEnd/>
            <a:tailEnd/>
          </a:ln>
        </p:spPr>
        <p:txBody>
          <a:bodyPr>
            <a:spAutoFit/>
          </a:bodyPr>
          <a:lstStyle/>
          <a:p>
            <a:pPr marL="342900" indent="-342900" eaLnBrk="1" hangingPunct="1"/>
            <a:r>
              <a:rPr lang="nb-NO" sz="2800" dirty="0">
                <a:solidFill>
                  <a:schemeClr val="bg1">
                    <a:lumMod val="65000"/>
                  </a:schemeClr>
                </a:solidFill>
              </a:rPr>
              <a:t>If no significant effect found, ask:</a:t>
            </a:r>
          </a:p>
          <a:p>
            <a:pPr marL="742950" lvl="1" indent="-285750" eaLnBrk="1" hangingPunct="1">
              <a:buFontTx/>
              <a:buChar char="–"/>
            </a:pPr>
            <a:r>
              <a:rPr lang="nb-NO" dirty="0">
                <a:solidFill>
                  <a:schemeClr val="bg1">
                    <a:lumMod val="65000"/>
                  </a:schemeClr>
                </a:solidFill>
              </a:rPr>
              <a:t>Could it be due to non-differential misclassification?</a:t>
            </a:r>
          </a:p>
        </p:txBody>
      </p:sp>
      <p:sp>
        <p:nvSpPr>
          <p:cNvPr id="1137668" name="Rectangle 4"/>
          <p:cNvSpPr>
            <a:spLocks noChangeArrowheads="1"/>
          </p:cNvSpPr>
          <p:nvPr/>
        </p:nvSpPr>
        <p:spPr bwMode="auto">
          <a:xfrm>
            <a:off x="698500" y="2997200"/>
            <a:ext cx="8278813" cy="1409617"/>
          </a:xfrm>
          <a:prstGeom prst="rect">
            <a:avLst/>
          </a:prstGeom>
          <a:noFill/>
          <a:ln w="9525">
            <a:noFill/>
            <a:miter lim="800000"/>
            <a:headEnd/>
            <a:tailEnd/>
          </a:ln>
        </p:spPr>
        <p:txBody>
          <a:bodyPr>
            <a:spAutoFit/>
          </a:bodyPr>
          <a:lstStyle/>
          <a:p>
            <a:pPr marL="342900" indent="-342900" eaLnBrk="1" hangingPunct="1"/>
            <a:r>
              <a:rPr lang="nb-NO" sz="2800" dirty="0">
                <a:solidFill>
                  <a:schemeClr val="bg1">
                    <a:lumMod val="65000"/>
                  </a:schemeClr>
                </a:solidFill>
              </a:rPr>
              <a:t>OR/RR will be underestimated</a:t>
            </a:r>
          </a:p>
          <a:p>
            <a:pPr marL="742950" lvl="1" indent="-285750" eaLnBrk="1" hangingPunct="1">
              <a:buFontTx/>
              <a:buChar char="–"/>
            </a:pPr>
            <a:r>
              <a:rPr lang="nb-NO" dirty="0">
                <a:solidFill>
                  <a:schemeClr val="bg1">
                    <a:lumMod val="65000"/>
                  </a:schemeClr>
                </a:solidFill>
              </a:rPr>
              <a:t>True value is higher</a:t>
            </a:r>
          </a:p>
          <a:p>
            <a:pPr marL="742950" lvl="1" indent="-285750" eaLnBrk="1" hangingPunct="1">
              <a:buFontTx/>
              <a:buChar char="–"/>
            </a:pPr>
            <a:r>
              <a:rPr lang="nb-NO" dirty="0">
                <a:solidFill>
                  <a:schemeClr val="bg1">
                    <a:lumMod val="65000"/>
                  </a:schemeClr>
                </a:solidFill>
              </a:rPr>
              <a:t>Bias toward the null hypothesis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2" fill="hold"/>
                                        <p:tgtEl>
                                          <p:spTgt spid="3"/>
                                        </p:tgtEl>
                                      </p:cBhvr>
                                    </p:cmd>
                                  </p:childTnLst>
                                </p:cTn>
                              </p:par>
                              <p:par>
                                <p:cTn id="7" presetID="19" presetClass="emph" presetSubtype="0" fill="hold" grpId="0" nodeType="withEffect">
                                  <p:stCondLst>
                                    <p:cond delay="0"/>
                                  </p:stCondLst>
                                  <p:childTnLst>
                                    <p:animClr clrSpc="rgb" dir="cw">
                                      <p:cBhvr override="childStyle">
                                        <p:cTn id="8" dur="3000" fill="hold"/>
                                        <p:tgtEl>
                                          <p:spTgt spid="28675">
                                            <p:txEl>
                                              <p:pRg st="0" end="0"/>
                                            </p:txEl>
                                          </p:spTgt>
                                        </p:tgtEl>
                                        <p:attrNameLst>
                                          <p:attrName>style.color</p:attrName>
                                        </p:attrNameLst>
                                      </p:cBhvr>
                                      <p:to>
                                        <a:schemeClr val="tx1"/>
                                      </p:to>
                                    </p:animClr>
                                    <p:animClr clrSpc="rgb" dir="cw">
                                      <p:cBhvr>
                                        <p:cTn id="9" dur="3000" fill="hold"/>
                                        <p:tgtEl>
                                          <p:spTgt spid="28675">
                                            <p:txEl>
                                              <p:pRg st="0" end="0"/>
                                            </p:txEl>
                                          </p:spTgt>
                                        </p:tgtEl>
                                        <p:attrNameLst>
                                          <p:attrName>fillcolor</p:attrName>
                                        </p:attrNameLst>
                                      </p:cBhvr>
                                      <p:to>
                                        <a:schemeClr val="tx1"/>
                                      </p:to>
                                    </p:animClr>
                                    <p:set>
                                      <p:cBhvr>
                                        <p:cTn id="10" dur="3000" fill="hold"/>
                                        <p:tgtEl>
                                          <p:spTgt spid="28675">
                                            <p:txEl>
                                              <p:pRg st="0" end="0"/>
                                            </p:txEl>
                                          </p:spTgt>
                                        </p:tgtEl>
                                        <p:attrNameLst>
                                          <p:attrName>fill.type</p:attrName>
                                        </p:attrNameLst>
                                      </p:cBhvr>
                                      <p:to>
                                        <p:strVal val="solid"/>
                                      </p:to>
                                    </p:set>
                                    <p:set>
                                      <p:cBhvr>
                                        <p:cTn id="11" dur="3000" fill="hold"/>
                                        <p:tgtEl>
                                          <p:spTgt spid="28675">
                                            <p:txEl>
                                              <p:pRg st="0" end="0"/>
                                            </p:txEl>
                                          </p:spTgt>
                                        </p:tgtEl>
                                        <p:attrNameLst>
                                          <p:attrName>fill.on</p:attrName>
                                        </p:attrNameLst>
                                      </p:cBhvr>
                                      <p:to>
                                        <p:strVal val="true"/>
                                      </p:to>
                                    </p:set>
                                  </p:childTnLst>
                                </p:cTn>
                              </p:par>
                              <p:par>
                                <p:cTn id="12" presetID="3" presetClass="emph" presetSubtype="2" fill="hold" grpId="0" nodeType="withEffect">
                                  <p:stCondLst>
                                    <p:cond delay="3000"/>
                                  </p:stCondLst>
                                  <p:childTnLst>
                                    <p:animClr clrSpc="rgb" dir="cw">
                                      <p:cBhvr override="childStyle">
                                        <p:cTn id="13" dur="3000" fill="hold"/>
                                        <p:tgtEl>
                                          <p:spTgt spid="1137668"/>
                                        </p:tgtEl>
                                        <p:attrNameLst>
                                          <p:attrName>style.color</p:attrName>
                                        </p:attrNameLst>
                                      </p:cBhvr>
                                      <p:to>
                                        <a:schemeClr val="tx1"/>
                                      </p:to>
                                    </p:animClr>
                                  </p:childTnLst>
                                </p:cTn>
                              </p:par>
                              <p:par>
                                <p:cTn id="14" presetID="3" presetClass="emph" presetSubtype="2" fill="hold" grpId="0" nodeType="withEffect">
                                  <p:stCondLst>
                                    <p:cond delay="12000"/>
                                  </p:stCondLst>
                                  <p:childTnLst>
                                    <p:animClr clrSpc="rgb" dir="cw">
                                      <p:cBhvr override="childStyle">
                                        <p:cTn id="15" dur="3000" fill="hold"/>
                                        <p:tgtEl>
                                          <p:spTgt spid="1137669"/>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28675" grpId="0" build="p"/>
      <p:bldP spid="1137669" grpId="0"/>
      <p:bldP spid="113766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2"/>
          <p:cNvSpPr>
            <a:spLocks noChangeArrowheads="1"/>
          </p:cNvSpPr>
          <p:nvPr/>
        </p:nvSpPr>
        <p:spPr bwMode="auto">
          <a:xfrm>
            <a:off x="361950" y="239713"/>
            <a:ext cx="8458200" cy="838200"/>
          </a:xfrm>
          <a:prstGeom prst="rect">
            <a:avLst/>
          </a:prstGeom>
          <a:noFill/>
          <a:ln w="9525">
            <a:noFill/>
            <a:miter lim="800000"/>
            <a:headEnd/>
            <a:tailEnd/>
          </a:ln>
        </p:spPr>
        <p:txBody>
          <a:bodyPr/>
          <a:lstStyle/>
          <a:p>
            <a:pPr algn="ctr" eaLnBrk="1" hangingPunct="1">
              <a:spcBef>
                <a:spcPct val="0"/>
              </a:spcBef>
              <a:buFontTx/>
              <a:buNone/>
              <a:defRPr/>
            </a:pPr>
            <a:r>
              <a:rPr lang="en-US" sz="4400">
                <a:effectLst>
                  <a:outerShdw blurRad="38100" dist="38100" dir="2700000" algn="tl">
                    <a:srgbClr val="C0C0C0"/>
                  </a:outerShdw>
                </a:effectLst>
              </a:rPr>
              <a:t>Differential misclassification</a:t>
            </a:r>
          </a:p>
        </p:txBody>
      </p:sp>
      <p:sp>
        <p:nvSpPr>
          <p:cNvPr id="29699" name="Text Box 3"/>
          <p:cNvSpPr txBox="1">
            <a:spLocks noChangeArrowheads="1"/>
          </p:cNvSpPr>
          <p:nvPr/>
        </p:nvSpPr>
        <p:spPr bwMode="auto">
          <a:xfrm>
            <a:off x="457200" y="2925763"/>
            <a:ext cx="285750"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latin typeface="Times New Roman" pitchFamily="18" charset="0"/>
              </a:rPr>
              <a:t> </a:t>
            </a:r>
          </a:p>
        </p:txBody>
      </p:sp>
      <p:grpSp>
        <p:nvGrpSpPr>
          <p:cNvPr id="35" name="Group 34"/>
          <p:cNvGrpSpPr/>
          <p:nvPr/>
        </p:nvGrpSpPr>
        <p:grpSpPr>
          <a:xfrm>
            <a:off x="454025" y="1268413"/>
            <a:ext cx="8220075" cy="1417637"/>
            <a:chOff x="454025" y="1268413"/>
            <a:chExt cx="8220075" cy="1417637"/>
          </a:xfrm>
        </p:grpSpPr>
        <p:sp>
          <p:nvSpPr>
            <p:cNvPr id="29700" name="Text Box 4"/>
            <p:cNvSpPr txBox="1">
              <a:spLocks noChangeArrowheads="1"/>
            </p:cNvSpPr>
            <p:nvPr/>
          </p:nvSpPr>
          <p:spPr bwMode="auto">
            <a:xfrm>
              <a:off x="457200" y="1268413"/>
              <a:ext cx="8216900" cy="946150"/>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tx1"/>
                  </a:solidFill>
                </a:rPr>
                <a:t>Classification error is</a:t>
              </a:r>
              <a:r>
                <a:rPr lang="en-US" sz="2800" b="1" dirty="0">
                  <a:solidFill>
                    <a:schemeClr val="accent1"/>
                  </a:solidFill>
                </a:rPr>
                <a:t> </a:t>
              </a:r>
              <a:r>
                <a:rPr lang="en-US" sz="2800" b="1" dirty="0">
                  <a:solidFill>
                    <a:srgbClr val="008080"/>
                  </a:solidFill>
                </a:rPr>
                <a:t>dependent</a:t>
              </a:r>
              <a:r>
                <a:rPr lang="en-US" sz="2800" b="1" dirty="0">
                  <a:solidFill>
                    <a:schemeClr val="accent1"/>
                  </a:solidFill>
                </a:rPr>
                <a:t> </a:t>
              </a:r>
              <a:r>
                <a:rPr lang="en-US" sz="2800" b="1" dirty="0">
                  <a:solidFill>
                    <a:schemeClr val="tx1"/>
                  </a:solidFill>
                </a:rPr>
                <a:t>on the level of</a:t>
              </a:r>
            </a:p>
            <a:p>
              <a:pPr>
                <a:spcBef>
                  <a:spcPct val="0"/>
                </a:spcBef>
                <a:buFontTx/>
                <a:buNone/>
              </a:pPr>
              <a:r>
                <a:rPr lang="en-US" sz="2800" b="1" dirty="0">
                  <a:solidFill>
                    <a:schemeClr val="tx1"/>
                  </a:solidFill>
                </a:rPr>
                <a:t>the grouping variable</a:t>
              </a:r>
              <a:endParaRPr lang="en-US" sz="2800" dirty="0">
                <a:solidFill>
                  <a:schemeClr val="tx1"/>
                </a:solidFill>
              </a:endParaRPr>
            </a:p>
          </p:txBody>
        </p:sp>
        <p:sp>
          <p:nvSpPr>
            <p:cNvPr id="29701" name="Text Box 18"/>
            <p:cNvSpPr txBox="1">
              <a:spLocks noChangeArrowheads="1"/>
            </p:cNvSpPr>
            <p:nvPr/>
          </p:nvSpPr>
          <p:spPr bwMode="auto">
            <a:xfrm>
              <a:off x="454025" y="2319338"/>
              <a:ext cx="7969250" cy="366712"/>
            </a:xfrm>
            <a:prstGeom prst="rect">
              <a:avLst/>
            </a:prstGeom>
            <a:noFill/>
            <a:ln w="9525">
              <a:noFill/>
              <a:miter lim="800000"/>
              <a:headEnd/>
              <a:tailEnd/>
            </a:ln>
          </p:spPr>
          <p:txBody>
            <a:bodyPr wrap="none">
              <a:spAutoFit/>
            </a:bodyPr>
            <a:lstStyle/>
            <a:p>
              <a:pPr>
                <a:spcBef>
                  <a:spcPct val="0"/>
                </a:spcBef>
                <a:buFontTx/>
                <a:buNone/>
              </a:pPr>
              <a:r>
                <a:rPr lang="en-US" sz="1800">
                  <a:solidFill>
                    <a:schemeClr val="tx1"/>
                  </a:solidFill>
                </a:rPr>
                <a:t>When the misclassification of one variable depends on the status of the other</a:t>
              </a:r>
            </a:p>
          </p:txBody>
        </p:sp>
      </p:grpSp>
      <p:grpSp>
        <p:nvGrpSpPr>
          <p:cNvPr id="2" name="Group 48"/>
          <p:cNvGrpSpPr>
            <a:grpSpLocks/>
          </p:cNvGrpSpPr>
          <p:nvPr/>
        </p:nvGrpSpPr>
        <p:grpSpPr bwMode="auto">
          <a:xfrm>
            <a:off x="3736975" y="4321175"/>
            <a:ext cx="3851275" cy="2232025"/>
            <a:chOff x="2354" y="2722"/>
            <a:chExt cx="2426" cy="1406"/>
          </a:xfrm>
        </p:grpSpPr>
        <p:grpSp>
          <p:nvGrpSpPr>
            <p:cNvPr id="29717" name="Group 26"/>
            <p:cNvGrpSpPr>
              <a:grpSpLocks/>
            </p:cNvGrpSpPr>
            <p:nvPr/>
          </p:nvGrpSpPr>
          <p:grpSpPr bwMode="auto">
            <a:xfrm>
              <a:off x="2359" y="2722"/>
              <a:ext cx="385" cy="318"/>
              <a:chOff x="2359" y="2722"/>
              <a:chExt cx="385" cy="318"/>
            </a:xfrm>
          </p:grpSpPr>
          <p:sp>
            <p:nvSpPr>
              <p:cNvPr id="29729" name="Oval 27"/>
              <p:cNvSpPr>
                <a:spLocks noChangeArrowheads="1"/>
              </p:cNvSpPr>
              <p:nvPr/>
            </p:nvSpPr>
            <p:spPr bwMode="auto">
              <a:xfrm>
                <a:off x="2359" y="2722"/>
                <a:ext cx="331" cy="318"/>
              </a:xfrm>
              <a:prstGeom prst="ellipse">
                <a:avLst/>
              </a:prstGeom>
              <a:noFill/>
              <a:ln w="28575">
                <a:solidFill>
                  <a:srgbClr val="FF3399"/>
                </a:solidFill>
                <a:round/>
                <a:headEnd/>
                <a:tailEnd/>
              </a:ln>
            </p:spPr>
            <p:txBody>
              <a:bodyPr anchor="ctr">
                <a:spAutoFit/>
              </a:bodyPr>
              <a:lstStyle/>
              <a:p>
                <a:endParaRPr lang="en-US"/>
              </a:p>
            </p:txBody>
          </p:sp>
          <p:sp>
            <p:nvSpPr>
              <p:cNvPr id="29730" name="Text Box 28"/>
              <p:cNvSpPr txBox="1">
                <a:spLocks noChangeArrowheads="1"/>
              </p:cNvSpPr>
              <p:nvPr/>
            </p:nvSpPr>
            <p:spPr bwMode="auto">
              <a:xfrm>
                <a:off x="2360" y="2736"/>
                <a:ext cx="384" cy="288"/>
              </a:xfrm>
              <a:prstGeom prst="rect">
                <a:avLst/>
              </a:prstGeom>
              <a:noFill/>
              <a:ln w="9525">
                <a:noFill/>
                <a:miter lim="800000"/>
                <a:headEnd/>
                <a:tailEnd/>
              </a:ln>
            </p:spPr>
            <p:txBody>
              <a:bodyPr>
                <a:spAutoFit/>
              </a:bodyPr>
              <a:lstStyle/>
              <a:p>
                <a:pPr>
                  <a:spcBef>
                    <a:spcPct val="0"/>
                  </a:spcBef>
                  <a:buFontTx/>
                  <a:buNone/>
                </a:pPr>
                <a:r>
                  <a:rPr lang="en-US">
                    <a:solidFill>
                      <a:schemeClr val="accent2"/>
                    </a:solidFill>
                  </a:rPr>
                  <a:t>80</a:t>
                </a:r>
              </a:p>
            </p:txBody>
          </p:sp>
        </p:grpSp>
        <p:grpSp>
          <p:nvGrpSpPr>
            <p:cNvPr id="29718" name="Group 30"/>
            <p:cNvGrpSpPr>
              <a:grpSpLocks/>
            </p:cNvGrpSpPr>
            <p:nvPr/>
          </p:nvGrpSpPr>
          <p:grpSpPr bwMode="auto">
            <a:xfrm>
              <a:off x="3548" y="2730"/>
              <a:ext cx="339" cy="310"/>
              <a:chOff x="3548" y="2730"/>
              <a:chExt cx="339" cy="310"/>
            </a:xfrm>
          </p:grpSpPr>
          <p:sp>
            <p:nvSpPr>
              <p:cNvPr id="29727" name="Text Box 31"/>
              <p:cNvSpPr txBox="1">
                <a:spLocks noChangeArrowheads="1"/>
              </p:cNvSpPr>
              <p:nvPr/>
            </p:nvSpPr>
            <p:spPr bwMode="auto">
              <a:xfrm>
                <a:off x="3548" y="2735"/>
                <a:ext cx="330" cy="288"/>
              </a:xfrm>
              <a:prstGeom prst="rect">
                <a:avLst/>
              </a:prstGeom>
              <a:noFill/>
              <a:ln w="9525">
                <a:noFill/>
                <a:miter lim="800000"/>
                <a:headEnd/>
                <a:tailEnd/>
              </a:ln>
            </p:spPr>
            <p:txBody>
              <a:bodyPr wrap="none">
                <a:spAutoFit/>
              </a:bodyPr>
              <a:lstStyle/>
              <a:p>
                <a:pPr>
                  <a:spcBef>
                    <a:spcPct val="0"/>
                  </a:spcBef>
                  <a:buFontTx/>
                  <a:buNone/>
                </a:pPr>
                <a:r>
                  <a:rPr lang="en-US">
                    <a:solidFill>
                      <a:schemeClr val="accent2"/>
                    </a:solidFill>
                  </a:rPr>
                  <a:t>20</a:t>
                </a:r>
              </a:p>
            </p:txBody>
          </p:sp>
          <p:sp>
            <p:nvSpPr>
              <p:cNvPr id="29728" name="Oval 32"/>
              <p:cNvSpPr>
                <a:spLocks noChangeArrowheads="1"/>
              </p:cNvSpPr>
              <p:nvPr/>
            </p:nvSpPr>
            <p:spPr bwMode="auto">
              <a:xfrm>
                <a:off x="3556" y="2730"/>
                <a:ext cx="331" cy="310"/>
              </a:xfrm>
              <a:prstGeom prst="ellipse">
                <a:avLst/>
              </a:prstGeom>
              <a:noFill/>
              <a:ln w="28575">
                <a:solidFill>
                  <a:srgbClr val="FF3399"/>
                </a:solidFill>
                <a:round/>
                <a:headEnd/>
                <a:tailEnd/>
              </a:ln>
            </p:spPr>
            <p:txBody>
              <a:bodyPr anchor="ctr">
                <a:spAutoFit/>
              </a:bodyPr>
              <a:lstStyle/>
              <a:p>
                <a:endParaRPr lang="en-US"/>
              </a:p>
            </p:txBody>
          </p:sp>
        </p:grpSp>
        <p:sp>
          <p:nvSpPr>
            <p:cNvPr id="29719" name="Text Box 33"/>
            <p:cNvSpPr txBox="1">
              <a:spLocks noChangeArrowheads="1"/>
            </p:cNvSpPr>
            <p:nvPr/>
          </p:nvSpPr>
          <p:spPr bwMode="auto">
            <a:xfrm>
              <a:off x="4022" y="3801"/>
              <a:ext cx="758" cy="327"/>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 truth</a:t>
              </a:r>
            </a:p>
          </p:txBody>
        </p:sp>
        <p:sp>
          <p:nvSpPr>
            <p:cNvPr id="29720" name="Oval 34"/>
            <p:cNvSpPr>
              <a:spLocks noChangeArrowheads="1"/>
            </p:cNvSpPr>
            <p:nvPr/>
          </p:nvSpPr>
          <p:spPr bwMode="auto">
            <a:xfrm>
              <a:off x="3692" y="3800"/>
              <a:ext cx="331" cy="310"/>
            </a:xfrm>
            <a:prstGeom prst="ellipse">
              <a:avLst/>
            </a:prstGeom>
            <a:noFill/>
            <a:ln w="28575">
              <a:solidFill>
                <a:srgbClr val="FF3399"/>
              </a:solidFill>
              <a:round/>
              <a:headEnd/>
              <a:tailEnd/>
            </a:ln>
          </p:spPr>
          <p:txBody>
            <a:bodyPr anchor="ctr">
              <a:spAutoFit/>
            </a:bodyPr>
            <a:lstStyle/>
            <a:p>
              <a:endParaRPr lang="en-US"/>
            </a:p>
          </p:txBody>
        </p:sp>
        <p:grpSp>
          <p:nvGrpSpPr>
            <p:cNvPr id="29721" name="Group 36"/>
            <p:cNvGrpSpPr>
              <a:grpSpLocks/>
            </p:cNvGrpSpPr>
            <p:nvPr/>
          </p:nvGrpSpPr>
          <p:grpSpPr bwMode="auto">
            <a:xfrm>
              <a:off x="2354" y="3085"/>
              <a:ext cx="385" cy="318"/>
              <a:chOff x="2359" y="2722"/>
              <a:chExt cx="385" cy="318"/>
            </a:xfrm>
          </p:grpSpPr>
          <p:sp>
            <p:nvSpPr>
              <p:cNvPr id="29725" name="Oval 37"/>
              <p:cNvSpPr>
                <a:spLocks noChangeArrowheads="1"/>
              </p:cNvSpPr>
              <p:nvPr/>
            </p:nvSpPr>
            <p:spPr bwMode="auto">
              <a:xfrm>
                <a:off x="2359" y="2722"/>
                <a:ext cx="331" cy="318"/>
              </a:xfrm>
              <a:prstGeom prst="ellipse">
                <a:avLst/>
              </a:prstGeom>
              <a:noFill/>
              <a:ln w="28575">
                <a:solidFill>
                  <a:srgbClr val="FF3399"/>
                </a:solidFill>
                <a:round/>
                <a:headEnd/>
                <a:tailEnd/>
              </a:ln>
            </p:spPr>
            <p:txBody>
              <a:bodyPr anchor="ctr">
                <a:spAutoFit/>
              </a:bodyPr>
              <a:lstStyle/>
              <a:p>
                <a:endParaRPr lang="en-US"/>
              </a:p>
            </p:txBody>
          </p:sp>
          <p:sp>
            <p:nvSpPr>
              <p:cNvPr id="29726" name="Text Box 38"/>
              <p:cNvSpPr txBox="1">
                <a:spLocks noChangeArrowheads="1"/>
              </p:cNvSpPr>
              <p:nvPr/>
            </p:nvSpPr>
            <p:spPr bwMode="auto">
              <a:xfrm>
                <a:off x="2360" y="2736"/>
                <a:ext cx="384" cy="288"/>
              </a:xfrm>
              <a:prstGeom prst="rect">
                <a:avLst/>
              </a:prstGeom>
              <a:noFill/>
              <a:ln w="9525">
                <a:noFill/>
                <a:miter lim="800000"/>
                <a:headEnd/>
                <a:tailEnd/>
              </a:ln>
            </p:spPr>
            <p:txBody>
              <a:bodyPr>
                <a:spAutoFit/>
              </a:bodyPr>
              <a:lstStyle/>
              <a:p>
                <a:pPr>
                  <a:spcBef>
                    <a:spcPct val="0"/>
                  </a:spcBef>
                  <a:buFontTx/>
                  <a:buNone/>
                </a:pPr>
                <a:r>
                  <a:rPr lang="en-US">
                    <a:solidFill>
                      <a:schemeClr val="accent2"/>
                    </a:solidFill>
                  </a:rPr>
                  <a:t>20</a:t>
                </a:r>
              </a:p>
            </p:txBody>
          </p:sp>
        </p:grpSp>
        <p:grpSp>
          <p:nvGrpSpPr>
            <p:cNvPr id="29722" name="Group 40"/>
            <p:cNvGrpSpPr>
              <a:grpSpLocks/>
            </p:cNvGrpSpPr>
            <p:nvPr/>
          </p:nvGrpSpPr>
          <p:grpSpPr bwMode="auto">
            <a:xfrm>
              <a:off x="3542" y="3102"/>
              <a:ext cx="339" cy="310"/>
              <a:chOff x="3548" y="2730"/>
              <a:chExt cx="339" cy="310"/>
            </a:xfrm>
          </p:grpSpPr>
          <p:sp>
            <p:nvSpPr>
              <p:cNvPr id="29723" name="Text Box 41"/>
              <p:cNvSpPr txBox="1">
                <a:spLocks noChangeArrowheads="1"/>
              </p:cNvSpPr>
              <p:nvPr/>
            </p:nvSpPr>
            <p:spPr bwMode="auto">
              <a:xfrm>
                <a:off x="3548" y="2735"/>
                <a:ext cx="330" cy="288"/>
              </a:xfrm>
              <a:prstGeom prst="rect">
                <a:avLst/>
              </a:prstGeom>
              <a:noFill/>
              <a:ln w="9525">
                <a:noFill/>
                <a:miter lim="800000"/>
                <a:headEnd/>
                <a:tailEnd/>
              </a:ln>
            </p:spPr>
            <p:txBody>
              <a:bodyPr wrap="none">
                <a:spAutoFit/>
              </a:bodyPr>
              <a:lstStyle/>
              <a:p>
                <a:pPr>
                  <a:spcBef>
                    <a:spcPct val="0"/>
                  </a:spcBef>
                  <a:buFontTx/>
                  <a:buNone/>
                </a:pPr>
                <a:r>
                  <a:rPr lang="en-US">
                    <a:solidFill>
                      <a:schemeClr val="accent2"/>
                    </a:solidFill>
                  </a:rPr>
                  <a:t>80</a:t>
                </a:r>
              </a:p>
            </p:txBody>
          </p:sp>
          <p:sp>
            <p:nvSpPr>
              <p:cNvPr id="29724" name="Oval 42"/>
              <p:cNvSpPr>
                <a:spLocks noChangeArrowheads="1"/>
              </p:cNvSpPr>
              <p:nvPr/>
            </p:nvSpPr>
            <p:spPr bwMode="auto">
              <a:xfrm>
                <a:off x="3556" y="2730"/>
                <a:ext cx="331" cy="310"/>
              </a:xfrm>
              <a:prstGeom prst="ellipse">
                <a:avLst/>
              </a:prstGeom>
              <a:noFill/>
              <a:ln w="28575">
                <a:solidFill>
                  <a:srgbClr val="FF3399"/>
                </a:solidFill>
                <a:round/>
                <a:headEnd/>
                <a:tailEnd/>
              </a:ln>
            </p:spPr>
            <p:txBody>
              <a:bodyPr anchor="ctr">
                <a:spAutoFit/>
              </a:bodyPr>
              <a:lstStyle/>
              <a:p>
                <a:endParaRPr lang="en-US"/>
              </a:p>
            </p:txBody>
          </p:sp>
        </p:grpSp>
      </p:grpSp>
      <p:grpSp>
        <p:nvGrpSpPr>
          <p:cNvPr id="7" name="Group 47"/>
          <p:cNvGrpSpPr>
            <a:grpSpLocks/>
          </p:cNvGrpSpPr>
          <p:nvPr/>
        </p:nvGrpSpPr>
        <p:grpSpPr bwMode="auto">
          <a:xfrm>
            <a:off x="684213" y="3351213"/>
            <a:ext cx="5846762" cy="2551112"/>
            <a:chOff x="431" y="2111"/>
            <a:chExt cx="3683" cy="1607"/>
          </a:xfrm>
        </p:grpSpPr>
        <p:sp>
          <p:nvSpPr>
            <p:cNvPr id="29704" name="Text Box 20"/>
            <p:cNvSpPr txBox="1">
              <a:spLocks noChangeArrowheads="1"/>
            </p:cNvSpPr>
            <p:nvPr/>
          </p:nvSpPr>
          <p:spPr bwMode="auto">
            <a:xfrm>
              <a:off x="1938" y="2111"/>
              <a:ext cx="1895" cy="518"/>
            </a:xfrm>
            <a:prstGeom prst="rect">
              <a:avLst/>
            </a:prstGeom>
            <a:noFill/>
            <a:ln w="9525">
              <a:noFill/>
              <a:miter lim="800000"/>
              <a:headEnd/>
              <a:tailEnd/>
            </a:ln>
          </p:spPr>
          <p:txBody>
            <a:bodyPr wrap="none">
              <a:spAutoFit/>
            </a:bodyPr>
            <a:lstStyle/>
            <a:p>
              <a:pPr algn="ctr">
                <a:spcBef>
                  <a:spcPct val="0"/>
                </a:spcBef>
                <a:buFontTx/>
                <a:buNone/>
              </a:pPr>
              <a:r>
                <a:rPr lang="en-US" b="1" dirty="0">
                  <a:solidFill>
                    <a:schemeClr val="accent2"/>
                  </a:solidFill>
                </a:rPr>
                <a:t>Obesity</a:t>
              </a:r>
            </a:p>
            <a:p>
              <a:pPr algn="ctr">
                <a:spcBef>
                  <a:spcPct val="0"/>
                </a:spcBef>
                <a:buFontTx/>
                <a:buNone/>
              </a:pPr>
              <a:r>
                <a:rPr lang="en-US" b="1" dirty="0">
                  <a:solidFill>
                    <a:schemeClr val="accent2"/>
                  </a:solidFill>
                </a:rPr>
                <a:t>Yes (%)         No (%)</a:t>
              </a:r>
              <a:endParaRPr lang="en-US" dirty="0">
                <a:solidFill>
                  <a:schemeClr val="accent2"/>
                </a:solidFill>
              </a:endParaRPr>
            </a:p>
          </p:txBody>
        </p:sp>
        <p:sp>
          <p:nvSpPr>
            <p:cNvPr id="29705" name="Text Box 21"/>
            <p:cNvSpPr txBox="1">
              <a:spLocks noChangeArrowheads="1"/>
            </p:cNvSpPr>
            <p:nvPr/>
          </p:nvSpPr>
          <p:spPr bwMode="auto">
            <a:xfrm>
              <a:off x="566" y="2731"/>
              <a:ext cx="1438" cy="288"/>
            </a:xfrm>
            <a:prstGeom prst="rect">
              <a:avLst/>
            </a:prstGeom>
            <a:noFill/>
            <a:ln w="9525">
              <a:noFill/>
              <a:miter lim="800000"/>
              <a:headEnd/>
              <a:tailEnd/>
            </a:ln>
          </p:spPr>
          <p:txBody>
            <a:bodyPr wrap="none">
              <a:spAutoFit/>
            </a:bodyPr>
            <a:lstStyle/>
            <a:p>
              <a:pPr>
                <a:spcBef>
                  <a:spcPct val="0"/>
                </a:spcBef>
                <a:buFontTx/>
                <a:buNone/>
              </a:pPr>
              <a:r>
                <a:rPr lang="en-US" b="1">
                  <a:solidFill>
                    <a:srgbClr val="9900CC"/>
                  </a:solidFill>
                </a:rPr>
                <a:t>High fat intake</a:t>
              </a:r>
            </a:p>
          </p:txBody>
        </p:sp>
        <p:sp>
          <p:nvSpPr>
            <p:cNvPr id="29706" name="Text Box 22"/>
            <p:cNvSpPr txBox="1">
              <a:spLocks noChangeArrowheads="1"/>
            </p:cNvSpPr>
            <p:nvPr/>
          </p:nvSpPr>
          <p:spPr bwMode="auto">
            <a:xfrm>
              <a:off x="431" y="3067"/>
              <a:ext cx="1539" cy="288"/>
            </a:xfrm>
            <a:prstGeom prst="rect">
              <a:avLst/>
            </a:prstGeom>
            <a:noFill/>
            <a:ln w="9525">
              <a:noFill/>
              <a:miter lim="800000"/>
              <a:headEnd/>
              <a:tailEnd/>
            </a:ln>
          </p:spPr>
          <p:txBody>
            <a:bodyPr wrap="none">
              <a:spAutoFit/>
            </a:bodyPr>
            <a:lstStyle/>
            <a:p>
              <a:pPr>
                <a:spcBef>
                  <a:spcPct val="0"/>
                </a:spcBef>
                <a:buFontTx/>
                <a:buNone/>
              </a:pPr>
              <a:r>
                <a:rPr lang="en-US" b="1">
                  <a:solidFill>
                    <a:srgbClr val="9900CC"/>
                  </a:solidFill>
                  <a:latin typeface="Times New Roman" pitchFamily="18" charset="0"/>
                </a:rPr>
                <a:t>   </a:t>
              </a:r>
              <a:r>
                <a:rPr lang="en-US" b="1">
                  <a:solidFill>
                    <a:srgbClr val="9900CC"/>
                  </a:solidFill>
                </a:rPr>
                <a:t>Low fat intake</a:t>
              </a:r>
            </a:p>
          </p:txBody>
        </p:sp>
        <p:sp>
          <p:nvSpPr>
            <p:cNvPr id="29707" name="Text Box 23"/>
            <p:cNvSpPr txBox="1">
              <a:spLocks noChangeArrowheads="1"/>
            </p:cNvSpPr>
            <p:nvPr/>
          </p:nvSpPr>
          <p:spPr bwMode="auto">
            <a:xfrm>
              <a:off x="1937" y="3414"/>
              <a:ext cx="437" cy="288"/>
            </a:xfrm>
            <a:prstGeom prst="rect">
              <a:avLst/>
            </a:prstGeom>
            <a:noFill/>
            <a:ln w="9525">
              <a:noFill/>
              <a:miter lim="800000"/>
              <a:headEnd/>
              <a:tailEnd/>
            </a:ln>
          </p:spPr>
          <p:txBody>
            <a:bodyPr wrap="none">
              <a:spAutoFit/>
            </a:bodyPr>
            <a:lstStyle/>
            <a:p>
              <a:pPr>
                <a:spcBef>
                  <a:spcPct val="0"/>
                </a:spcBef>
                <a:buFontTx/>
                <a:buNone/>
              </a:pPr>
              <a:r>
                <a:rPr lang="en-US" b="1">
                  <a:solidFill>
                    <a:schemeClr val="tx2"/>
                  </a:solidFill>
                </a:rPr>
                <a:t>100</a:t>
              </a:r>
            </a:p>
          </p:txBody>
        </p:sp>
        <p:sp>
          <p:nvSpPr>
            <p:cNvPr id="29708" name="Text Box 24"/>
            <p:cNvSpPr txBox="1">
              <a:spLocks noChangeArrowheads="1"/>
            </p:cNvSpPr>
            <p:nvPr/>
          </p:nvSpPr>
          <p:spPr bwMode="auto">
            <a:xfrm>
              <a:off x="3105" y="3430"/>
              <a:ext cx="437" cy="288"/>
            </a:xfrm>
            <a:prstGeom prst="rect">
              <a:avLst/>
            </a:prstGeom>
            <a:noFill/>
            <a:ln w="9525">
              <a:noFill/>
              <a:miter lim="800000"/>
              <a:headEnd/>
              <a:tailEnd/>
            </a:ln>
          </p:spPr>
          <p:txBody>
            <a:bodyPr wrap="none">
              <a:spAutoFit/>
            </a:bodyPr>
            <a:lstStyle/>
            <a:p>
              <a:pPr>
                <a:spcBef>
                  <a:spcPct val="0"/>
                </a:spcBef>
                <a:buFontTx/>
                <a:buNone/>
              </a:pPr>
              <a:r>
                <a:rPr lang="en-US" b="1">
                  <a:solidFill>
                    <a:schemeClr val="tx1"/>
                  </a:solidFill>
                </a:rPr>
                <a:t>100</a:t>
              </a:r>
            </a:p>
          </p:txBody>
        </p:sp>
        <p:sp>
          <p:nvSpPr>
            <p:cNvPr id="29709" name="Text Box 25"/>
            <p:cNvSpPr txBox="1">
              <a:spLocks noChangeArrowheads="1"/>
            </p:cNvSpPr>
            <p:nvPr/>
          </p:nvSpPr>
          <p:spPr bwMode="auto">
            <a:xfrm>
              <a:off x="2000" y="2727"/>
              <a:ext cx="378"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latin typeface="Times New Roman" pitchFamily="18" charset="0"/>
                </a:rPr>
                <a:t> </a:t>
              </a:r>
              <a:r>
                <a:rPr lang="en-US" b="1">
                  <a:solidFill>
                    <a:srgbClr val="FF3399"/>
                  </a:solidFill>
                </a:rPr>
                <a:t>60</a:t>
              </a:r>
            </a:p>
          </p:txBody>
        </p:sp>
        <p:sp>
          <p:nvSpPr>
            <p:cNvPr id="29710" name="Text Box 29"/>
            <p:cNvSpPr txBox="1">
              <a:spLocks noChangeArrowheads="1"/>
            </p:cNvSpPr>
            <p:nvPr/>
          </p:nvSpPr>
          <p:spPr bwMode="auto">
            <a:xfrm>
              <a:off x="3212" y="2735"/>
              <a:ext cx="330"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rPr>
                <a:t>20</a:t>
              </a:r>
            </a:p>
          </p:txBody>
        </p:sp>
        <p:sp>
          <p:nvSpPr>
            <p:cNvPr id="29711" name="Text Box 35"/>
            <p:cNvSpPr txBox="1">
              <a:spLocks noChangeArrowheads="1"/>
            </p:cNvSpPr>
            <p:nvPr/>
          </p:nvSpPr>
          <p:spPr bwMode="auto">
            <a:xfrm>
              <a:off x="2000" y="3088"/>
              <a:ext cx="378"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latin typeface="Times New Roman" pitchFamily="18" charset="0"/>
                </a:rPr>
                <a:t> </a:t>
              </a:r>
              <a:r>
                <a:rPr lang="en-US" b="1">
                  <a:solidFill>
                    <a:srgbClr val="FF3399"/>
                  </a:solidFill>
                </a:rPr>
                <a:t>40</a:t>
              </a:r>
            </a:p>
          </p:txBody>
        </p:sp>
        <p:sp>
          <p:nvSpPr>
            <p:cNvPr id="29712" name="Text Box 39"/>
            <p:cNvSpPr txBox="1">
              <a:spLocks noChangeArrowheads="1"/>
            </p:cNvSpPr>
            <p:nvPr/>
          </p:nvSpPr>
          <p:spPr bwMode="auto">
            <a:xfrm>
              <a:off x="3216" y="3106"/>
              <a:ext cx="330"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rPr>
                <a:t>80</a:t>
              </a:r>
            </a:p>
          </p:txBody>
        </p:sp>
        <p:sp>
          <p:nvSpPr>
            <p:cNvPr id="29713" name="Text Box 43"/>
            <p:cNvSpPr txBox="1">
              <a:spLocks noChangeArrowheads="1"/>
            </p:cNvSpPr>
            <p:nvPr/>
          </p:nvSpPr>
          <p:spPr bwMode="auto">
            <a:xfrm>
              <a:off x="567" y="3396"/>
              <a:ext cx="574" cy="288"/>
            </a:xfrm>
            <a:prstGeom prst="rect">
              <a:avLst/>
            </a:prstGeom>
            <a:noFill/>
            <a:ln w="9525" algn="ctr">
              <a:noFill/>
              <a:miter lim="800000"/>
              <a:headEnd/>
              <a:tailEnd/>
            </a:ln>
          </p:spPr>
          <p:txBody>
            <a:bodyPr wrap="none">
              <a:spAutoFit/>
            </a:bodyPr>
            <a:lstStyle/>
            <a:p>
              <a:pPr>
                <a:buFontTx/>
                <a:buNone/>
              </a:pPr>
              <a:r>
                <a:rPr lang="en-US" b="1">
                  <a:solidFill>
                    <a:schemeClr val="tx1"/>
                  </a:solidFill>
                </a:rPr>
                <a:t>Total</a:t>
              </a:r>
            </a:p>
          </p:txBody>
        </p:sp>
        <p:sp>
          <p:nvSpPr>
            <p:cNvPr id="29714" name="Line 44"/>
            <p:cNvSpPr>
              <a:spLocks noChangeShapeType="1"/>
            </p:cNvSpPr>
            <p:nvPr/>
          </p:nvSpPr>
          <p:spPr bwMode="auto">
            <a:xfrm>
              <a:off x="612" y="3430"/>
              <a:ext cx="3493" cy="0"/>
            </a:xfrm>
            <a:prstGeom prst="line">
              <a:avLst/>
            </a:prstGeom>
            <a:noFill/>
            <a:ln w="9525">
              <a:solidFill>
                <a:schemeClr val="tx1"/>
              </a:solidFill>
              <a:round/>
              <a:headEnd/>
              <a:tailEnd/>
            </a:ln>
          </p:spPr>
          <p:txBody>
            <a:bodyPr/>
            <a:lstStyle/>
            <a:p>
              <a:endParaRPr lang="en-US"/>
            </a:p>
          </p:txBody>
        </p:sp>
        <p:sp>
          <p:nvSpPr>
            <p:cNvPr id="29715" name="Line 45"/>
            <p:cNvSpPr>
              <a:spLocks noChangeShapeType="1"/>
            </p:cNvSpPr>
            <p:nvPr/>
          </p:nvSpPr>
          <p:spPr bwMode="auto">
            <a:xfrm>
              <a:off x="1891" y="2659"/>
              <a:ext cx="2223" cy="0"/>
            </a:xfrm>
            <a:prstGeom prst="line">
              <a:avLst/>
            </a:prstGeom>
            <a:noFill/>
            <a:ln w="9525">
              <a:solidFill>
                <a:schemeClr val="tx1"/>
              </a:solidFill>
              <a:round/>
              <a:headEnd/>
              <a:tailEnd/>
            </a:ln>
          </p:spPr>
          <p:txBody>
            <a:bodyPr/>
            <a:lstStyle/>
            <a:p>
              <a:endParaRPr lang="en-US"/>
            </a:p>
          </p:txBody>
        </p:sp>
        <p:sp>
          <p:nvSpPr>
            <p:cNvPr id="29716" name="Line 46"/>
            <p:cNvSpPr>
              <a:spLocks noChangeShapeType="1"/>
            </p:cNvSpPr>
            <p:nvPr/>
          </p:nvSpPr>
          <p:spPr bwMode="auto">
            <a:xfrm>
              <a:off x="2880" y="2387"/>
              <a:ext cx="0" cy="1225"/>
            </a:xfrm>
            <a:prstGeom prst="line">
              <a:avLst/>
            </a:prstGeom>
            <a:noFill/>
            <a:ln w="9525">
              <a:solidFill>
                <a:schemeClr val="tx1"/>
              </a:solidFill>
              <a:round/>
              <a:headEnd/>
              <a:tailEnd/>
            </a:ln>
          </p:spPr>
          <p:txBody>
            <a:bodyPr/>
            <a:lstStyle/>
            <a:p>
              <a:endParaRPr lang="en-US"/>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35"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3000"/>
                                        <p:tgtEl>
                                          <p:spTgt spid="35"/>
                                        </p:tgtEl>
                                      </p:cBhvr>
                                    </p:animEffect>
                                  </p:childTnLst>
                                </p:cTn>
                              </p:par>
                              <p:par>
                                <p:cTn id="10" presetID="10" presetClass="entr" presetSubtype="0" fill="hold" nodeType="withEffect">
                                  <p:stCondLst>
                                    <p:cond delay="10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par>
                                <p:cTn id="13" presetID="10" presetClass="entr" presetSubtype="0" fill="hold" nodeType="withEffect">
                                  <p:stCondLst>
                                    <p:cond delay="16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2"/>
          <p:cNvSpPr>
            <a:spLocks noChangeArrowheads="1"/>
          </p:cNvSpPr>
          <p:nvPr/>
        </p:nvSpPr>
        <p:spPr bwMode="auto">
          <a:xfrm>
            <a:off x="361950" y="239713"/>
            <a:ext cx="8458200" cy="838200"/>
          </a:xfrm>
          <a:prstGeom prst="rect">
            <a:avLst/>
          </a:prstGeom>
          <a:noFill/>
          <a:ln w="9525">
            <a:noFill/>
            <a:miter lim="800000"/>
            <a:headEnd/>
            <a:tailEnd/>
          </a:ln>
        </p:spPr>
        <p:txBody>
          <a:bodyPr/>
          <a:lstStyle/>
          <a:p>
            <a:pPr algn="ctr" eaLnBrk="1" hangingPunct="1">
              <a:spcBef>
                <a:spcPct val="0"/>
              </a:spcBef>
              <a:buFontTx/>
              <a:buNone/>
              <a:defRPr/>
            </a:pPr>
            <a:r>
              <a:rPr lang="en-US" sz="4400">
                <a:effectLst>
                  <a:outerShdw blurRad="38100" dist="38100" dir="2700000" algn="tl">
                    <a:srgbClr val="C0C0C0"/>
                  </a:outerShdw>
                </a:effectLst>
              </a:rPr>
              <a:t>Differential misclassification</a:t>
            </a:r>
          </a:p>
        </p:txBody>
      </p:sp>
      <p:sp>
        <p:nvSpPr>
          <p:cNvPr id="30723" name="Text Box 3"/>
          <p:cNvSpPr txBox="1">
            <a:spLocks noChangeArrowheads="1"/>
          </p:cNvSpPr>
          <p:nvPr/>
        </p:nvSpPr>
        <p:spPr bwMode="auto">
          <a:xfrm>
            <a:off x="457200" y="2925763"/>
            <a:ext cx="285750"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latin typeface="Times New Roman" pitchFamily="18" charset="0"/>
              </a:rPr>
              <a:t> </a:t>
            </a:r>
          </a:p>
        </p:txBody>
      </p:sp>
      <p:grpSp>
        <p:nvGrpSpPr>
          <p:cNvPr id="30724" name="Group 35"/>
          <p:cNvGrpSpPr>
            <a:grpSpLocks/>
          </p:cNvGrpSpPr>
          <p:nvPr/>
        </p:nvGrpSpPr>
        <p:grpSpPr bwMode="auto">
          <a:xfrm>
            <a:off x="6805613" y="2852738"/>
            <a:ext cx="1727200" cy="520700"/>
            <a:chOff x="3692" y="3800"/>
            <a:chExt cx="1088" cy="328"/>
          </a:xfrm>
        </p:grpSpPr>
        <p:sp>
          <p:nvSpPr>
            <p:cNvPr id="30770" name="Text Box 19"/>
            <p:cNvSpPr txBox="1">
              <a:spLocks noChangeArrowheads="1"/>
            </p:cNvSpPr>
            <p:nvPr/>
          </p:nvSpPr>
          <p:spPr bwMode="auto">
            <a:xfrm>
              <a:off x="4022" y="3801"/>
              <a:ext cx="758" cy="327"/>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 truth</a:t>
              </a:r>
            </a:p>
          </p:txBody>
        </p:sp>
        <p:sp>
          <p:nvSpPr>
            <p:cNvPr id="30771" name="Oval 20"/>
            <p:cNvSpPr>
              <a:spLocks noChangeArrowheads="1"/>
            </p:cNvSpPr>
            <p:nvPr/>
          </p:nvSpPr>
          <p:spPr bwMode="auto">
            <a:xfrm>
              <a:off x="3692" y="3800"/>
              <a:ext cx="331" cy="310"/>
            </a:xfrm>
            <a:prstGeom prst="ellipse">
              <a:avLst/>
            </a:prstGeom>
            <a:noFill/>
            <a:ln w="28575">
              <a:solidFill>
                <a:srgbClr val="FF3399"/>
              </a:solidFill>
              <a:round/>
              <a:headEnd/>
              <a:tailEnd/>
            </a:ln>
          </p:spPr>
          <p:txBody>
            <a:bodyPr anchor="ctr">
              <a:spAutoFit/>
            </a:bodyPr>
            <a:lstStyle/>
            <a:p>
              <a:endParaRPr lang="en-US"/>
            </a:p>
          </p:txBody>
        </p:sp>
      </p:grpSp>
      <p:grpSp>
        <p:nvGrpSpPr>
          <p:cNvPr id="30725" name="Group 33"/>
          <p:cNvGrpSpPr>
            <a:grpSpLocks/>
          </p:cNvGrpSpPr>
          <p:nvPr/>
        </p:nvGrpSpPr>
        <p:grpSpPr bwMode="auto">
          <a:xfrm>
            <a:off x="684213" y="1268413"/>
            <a:ext cx="5846762" cy="2551112"/>
            <a:chOff x="431" y="2111"/>
            <a:chExt cx="3683" cy="1607"/>
          </a:xfrm>
        </p:grpSpPr>
        <p:sp>
          <p:nvSpPr>
            <p:cNvPr id="30745" name="Text Box 6"/>
            <p:cNvSpPr txBox="1">
              <a:spLocks noChangeArrowheads="1"/>
            </p:cNvSpPr>
            <p:nvPr/>
          </p:nvSpPr>
          <p:spPr bwMode="auto">
            <a:xfrm>
              <a:off x="2081" y="2111"/>
              <a:ext cx="1615" cy="518"/>
            </a:xfrm>
            <a:prstGeom prst="rect">
              <a:avLst/>
            </a:prstGeom>
            <a:noFill/>
            <a:ln w="9525">
              <a:noFill/>
              <a:miter lim="800000"/>
              <a:headEnd/>
              <a:tailEnd/>
            </a:ln>
          </p:spPr>
          <p:txBody>
            <a:bodyPr wrap="none">
              <a:spAutoFit/>
            </a:bodyPr>
            <a:lstStyle/>
            <a:p>
              <a:pPr algn="ctr">
                <a:spcBef>
                  <a:spcPct val="0"/>
                </a:spcBef>
                <a:buFontTx/>
                <a:buNone/>
              </a:pPr>
              <a:r>
                <a:rPr lang="en-US" b="1">
                  <a:solidFill>
                    <a:schemeClr val="accent2"/>
                  </a:solidFill>
                </a:rPr>
                <a:t>Obesity</a:t>
              </a:r>
            </a:p>
            <a:p>
              <a:pPr algn="ctr">
                <a:spcBef>
                  <a:spcPct val="0"/>
                </a:spcBef>
                <a:buFontTx/>
                <a:buNone/>
              </a:pPr>
              <a:r>
                <a:rPr lang="en-US" b="1">
                  <a:solidFill>
                    <a:schemeClr val="accent2"/>
                  </a:solidFill>
                </a:rPr>
                <a:t>Yes                 No</a:t>
              </a:r>
              <a:endParaRPr lang="en-US">
                <a:solidFill>
                  <a:schemeClr val="accent2"/>
                </a:solidFill>
              </a:endParaRPr>
            </a:p>
          </p:txBody>
        </p:sp>
        <p:sp>
          <p:nvSpPr>
            <p:cNvPr id="30746" name="Text Box 7"/>
            <p:cNvSpPr txBox="1">
              <a:spLocks noChangeArrowheads="1"/>
            </p:cNvSpPr>
            <p:nvPr/>
          </p:nvSpPr>
          <p:spPr bwMode="auto">
            <a:xfrm>
              <a:off x="566" y="2731"/>
              <a:ext cx="1438" cy="288"/>
            </a:xfrm>
            <a:prstGeom prst="rect">
              <a:avLst/>
            </a:prstGeom>
            <a:noFill/>
            <a:ln w="9525">
              <a:noFill/>
              <a:miter lim="800000"/>
              <a:headEnd/>
              <a:tailEnd/>
            </a:ln>
          </p:spPr>
          <p:txBody>
            <a:bodyPr wrap="none">
              <a:spAutoFit/>
            </a:bodyPr>
            <a:lstStyle/>
            <a:p>
              <a:pPr>
                <a:spcBef>
                  <a:spcPct val="0"/>
                </a:spcBef>
                <a:buFontTx/>
                <a:buNone/>
              </a:pPr>
              <a:r>
                <a:rPr lang="en-US" b="1">
                  <a:solidFill>
                    <a:srgbClr val="9900CC"/>
                  </a:solidFill>
                </a:rPr>
                <a:t>High fat intake</a:t>
              </a:r>
            </a:p>
          </p:txBody>
        </p:sp>
        <p:sp>
          <p:nvSpPr>
            <p:cNvPr id="30747" name="Text Box 8"/>
            <p:cNvSpPr txBox="1">
              <a:spLocks noChangeArrowheads="1"/>
            </p:cNvSpPr>
            <p:nvPr/>
          </p:nvSpPr>
          <p:spPr bwMode="auto">
            <a:xfrm>
              <a:off x="431" y="3067"/>
              <a:ext cx="1539" cy="288"/>
            </a:xfrm>
            <a:prstGeom prst="rect">
              <a:avLst/>
            </a:prstGeom>
            <a:noFill/>
            <a:ln w="9525">
              <a:noFill/>
              <a:miter lim="800000"/>
              <a:headEnd/>
              <a:tailEnd/>
            </a:ln>
          </p:spPr>
          <p:txBody>
            <a:bodyPr wrap="none">
              <a:spAutoFit/>
            </a:bodyPr>
            <a:lstStyle/>
            <a:p>
              <a:pPr>
                <a:spcBef>
                  <a:spcPct val="0"/>
                </a:spcBef>
                <a:buFontTx/>
                <a:buNone/>
              </a:pPr>
              <a:r>
                <a:rPr lang="en-US" b="1">
                  <a:solidFill>
                    <a:srgbClr val="9900CC"/>
                  </a:solidFill>
                  <a:latin typeface="Times New Roman" pitchFamily="18" charset="0"/>
                </a:rPr>
                <a:t>   </a:t>
              </a:r>
              <a:r>
                <a:rPr lang="en-US" b="1">
                  <a:solidFill>
                    <a:srgbClr val="9900CC"/>
                  </a:solidFill>
                </a:rPr>
                <a:t>Low fat intake</a:t>
              </a:r>
            </a:p>
          </p:txBody>
        </p:sp>
        <p:sp>
          <p:nvSpPr>
            <p:cNvPr id="30748" name="Text Box 9"/>
            <p:cNvSpPr txBox="1">
              <a:spLocks noChangeArrowheads="1"/>
            </p:cNvSpPr>
            <p:nvPr/>
          </p:nvSpPr>
          <p:spPr bwMode="auto">
            <a:xfrm>
              <a:off x="1937" y="3414"/>
              <a:ext cx="437" cy="288"/>
            </a:xfrm>
            <a:prstGeom prst="rect">
              <a:avLst/>
            </a:prstGeom>
            <a:noFill/>
            <a:ln w="9525">
              <a:noFill/>
              <a:miter lim="800000"/>
              <a:headEnd/>
              <a:tailEnd/>
            </a:ln>
          </p:spPr>
          <p:txBody>
            <a:bodyPr wrap="none">
              <a:spAutoFit/>
            </a:bodyPr>
            <a:lstStyle/>
            <a:p>
              <a:pPr>
                <a:spcBef>
                  <a:spcPct val="0"/>
                </a:spcBef>
                <a:buFontTx/>
                <a:buNone/>
              </a:pPr>
              <a:r>
                <a:rPr lang="en-US" b="1">
                  <a:solidFill>
                    <a:schemeClr val="tx2"/>
                  </a:solidFill>
                </a:rPr>
                <a:t>100</a:t>
              </a:r>
            </a:p>
          </p:txBody>
        </p:sp>
        <p:sp>
          <p:nvSpPr>
            <p:cNvPr id="30749" name="Text Box 10"/>
            <p:cNvSpPr txBox="1">
              <a:spLocks noChangeArrowheads="1"/>
            </p:cNvSpPr>
            <p:nvPr/>
          </p:nvSpPr>
          <p:spPr bwMode="auto">
            <a:xfrm>
              <a:off x="3105" y="3430"/>
              <a:ext cx="437" cy="288"/>
            </a:xfrm>
            <a:prstGeom prst="rect">
              <a:avLst/>
            </a:prstGeom>
            <a:noFill/>
            <a:ln w="9525">
              <a:noFill/>
              <a:miter lim="800000"/>
              <a:headEnd/>
              <a:tailEnd/>
            </a:ln>
          </p:spPr>
          <p:txBody>
            <a:bodyPr wrap="none">
              <a:spAutoFit/>
            </a:bodyPr>
            <a:lstStyle/>
            <a:p>
              <a:pPr>
                <a:spcBef>
                  <a:spcPct val="0"/>
                </a:spcBef>
                <a:buFontTx/>
                <a:buNone/>
              </a:pPr>
              <a:r>
                <a:rPr lang="en-US" b="1">
                  <a:solidFill>
                    <a:schemeClr val="tx1"/>
                  </a:solidFill>
                </a:rPr>
                <a:t>100</a:t>
              </a:r>
            </a:p>
          </p:txBody>
        </p:sp>
        <p:sp>
          <p:nvSpPr>
            <p:cNvPr id="30750" name="Text Box 11"/>
            <p:cNvSpPr txBox="1">
              <a:spLocks noChangeArrowheads="1"/>
            </p:cNvSpPr>
            <p:nvPr/>
          </p:nvSpPr>
          <p:spPr bwMode="auto">
            <a:xfrm>
              <a:off x="2000" y="2727"/>
              <a:ext cx="378"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latin typeface="Times New Roman" pitchFamily="18" charset="0"/>
                </a:rPr>
                <a:t> </a:t>
              </a:r>
              <a:r>
                <a:rPr lang="en-US" b="1">
                  <a:solidFill>
                    <a:srgbClr val="FF3399"/>
                  </a:solidFill>
                </a:rPr>
                <a:t>60</a:t>
              </a:r>
            </a:p>
          </p:txBody>
        </p:sp>
        <p:grpSp>
          <p:nvGrpSpPr>
            <p:cNvPr id="30751" name="Group 12"/>
            <p:cNvGrpSpPr>
              <a:grpSpLocks/>
            </p:cNvGrpSpPr>
            <p:nvPr/>
          </p:nvGrpSpPr>
          <p:grpSpPr bwMode="auto">
            <a:xfrm>
              <a:off x="2359" y="2722"/>
              <a:ext cx="385" cy="318"/>
              <a:chOff x="2359" y="2722"/>
              <a:chExt cx="385" cy="318"/>
            </a:xfrm>
          </p:grpSpPr>
          <p:sp>
            <p:nvSpPr>
              <p:cNvPr id="30768" name="Oval 13"/>
              <p:cNvSpPr>
                <a:spLocks noChangeArrowheads="1"/>
              </p:cNvSpPr>
              <p:nvPr/>
            </p:nvSpPr>
            <p:spPr bwMode="auto">
              <a:xfrm>
                <a:off x="2359" y="2722"/>
                <a:ext cx="331" cy="318"/>
              </a:xfrm>
              <a:prstGeom prst="ellipse">
                <a:avLst/>
              </a:prstGeom>
              <a:noFill/>
              <a:ln w="28575">
                <a:solidFill>
                  <a:srgbClr val="FF3399"/>
                </a:solidFill>
                <a:round/>
                <a:headEnd/>
                <a:tailEnd/>
              </a:ln>
            </p:spPr>
            <p:txBody>
              <a:bodyPr anchor="ctr">
                <a:spAutoFit/>
              </a:bodyPr>
              <a:lstStyle/>
              <a:p>
                <a:endParaRPr lang="en-US"/>
              </a:p>
            </p:txBody>
          </p:sp>
          <p:sp>
            <p:nvSpPr>
              <p:cNvPr id="30769" name="Text Box 14"/>
              <p:cNvSpPr txBox="1">
                <a:spLocks noChangeArrowheads="1"/>
              </p:cNvSpPr>
              <p:nvPr/>
            </p:nvSpPr>
            <p:spPr bwMode="auto">
              <a:xfrm>
                <a:off x="2360" y="2736"/>
                <a:ext cx="384" cy="288"/>
              </a:xfrm>
              <a:prstGeom prst="rect">
                <a:avLst/>
              </a:prstGeom>
              <a:noFill/>
              <a:ln w="9525">
                <a:noFill/>
                <a:miter lim="800000"/>
                <a:headEnd/>
                <a:tailEnd/>
              </a:ln>
            </p:spPr>
            <p:txBody>
              <a:bodyPr>
                <a:spAutoFit/>
              </a:bodyPr>
              <a:lstStyle/>
              <a:p>
                <a:pPr>
                  <a:spcBef>
                    <a:spcPct val="0"/>
                  </a:spcBef>
                  <a:buFontTx/>
                  <a:buNone/>
                </a:pPr>
                <a:r>
                  <a:rPr lang="en-US">
                    <a:solidFill>
                      <a:schemeClr val="accent2"/>
                    </a:solidFill>
                  </a:rPr>
                  <a:t>80</a:t>
                </a:r>
              </a:p>
            </p:txBody>
          </p:sp>
        </p:grpSp>
        <p:sp>
          <p:nvSpPr>
            <p:cNvPr id="30752" name="Text Box 15"/>
            <p:cNvSpPr txBox="1">
              <a:spLocks noChangeArrowheads="1"/>
            </p:cNvSpPr>
            <p:nvPr/>
          </p:nvSpPr>
          <p:spPr bwMode="auto">
            <a:xfrm>
              <a:off x="3212" y="2735"/>
              <a:ext cx="330"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rPr>
                <a:t>20</a:t>
              </a:r>
            </a:p>
          </p:txBody>
        </p:sp>
        <p:grpSp>
          <p:nvGrpSpPr>
            <p:cNvPr id="30753" name="Group 16"/>
            <p:cNvGrpSpPr>
              <a:grpSpLocks/>
            </p:cNvGrpSpPr>
            <p:nvPr/>
          </p:nvGrpSpPr>
          <p:grpSpPr bwMode="auto">
            <a:xfrm>
              <a:off x="3548" y="2730"/>
              <a:ext cx="339" cy="310"/>
              <a:chOff x="3548" y="2730"/>
              <a:chExt cx="339" cy="310"/>
            </a:xfrm>
          </p:grpSpPr>
          <p:sp>
            <p:nvSpPr>
              <p:cNvPr id="30766" name="Text Box 17"/>
              <p:cNvSpPr txBox="1">
                <a:spLocks noChangeArrowheads="1"/>
              </p:cNvSpPr>
              <p:nvPr/>
            </p:nvSpPr>
            <p:spPr bwMode="auto">
              <a:xfrm>
                <a:off x="3548" y="2735"/>
                <a:ext cx="330" cy="288"/>
              </a:xfrm>
              <a:prstGeom prst="rect">
                <a:avLst/>
              </a:prstGeom>
              <a:noFill/>
              <a:ln w="9525">
                <a:noFill/>
                <a:miter lim="800000"/>
                <a:headEnd/>
                <a:tailEnd/>
              </a:ln>
            </p:spPr>
            <p:txBody>
              <a:bodyPr wrap="none">
                <a:spAutoFit/>
              </a:bodyPr>
              <a:lstStyle/>
              <a:p>
                <a:pPr>
                  <a:spcBef>
                    <a:spcPct val="0"/>
                  </a:spcBef>
                  <a:buFontTx/>
                  <a:buNone/>
                </a:pPr>
                <a:r>
                  <a:rPr lang="en-US">
                    <a:solidFill>
                      <a:schemeClr val="accent2"/>
                    </a:solidFill>
                  </a:rPr>
                  <a:t>20</a:t>
                </a:r>
              </a:p>
            </p:txBody>
          </p:sp>
          <p:sp>
            <p:nvSpPr>
              <p:cNvPr id="30767" name="Oval 18"/>
              <p:cNvSpPr>
                <a:spLocks noChangeArrowheads="1"/>
              </p:cNvSpPr>
              <p:nvPr/>
            </p:nvSpPr>
            <p:spPr bwMode="auto">
              <a:xfrm>
                <a:off x="3556" y="2730"/>
                <a:ext cx="331" cy="310"/>
              </a:xfrm>
              <a:prstGeom prst="ellipse">
                <a:avLst/>
              </a:prstGeom>
              <a:noFill/>
              <a:ln w="28575">
                <a:solidFill>
                  <a:srgbClr val="FF3399"/>
                </a:solidFill>
                <a:round/>
                <a:headEnd/>
                <a:tailEnd/>
              </a:ln>
            </p:spPr>
            <p:txBody>
              <a:bodyPr anchor="ctr">
                <a:spAutoFit/>
              </a:bodyPr>
              <a:lstStyle/>
              <a:p>
                <a:endParaRPr lang="en-US"/>
              </a:p>
            </p:txBody>
          </p:sp>
        </p:grpSp>
        <p:sp>
          <p:nvSpPr>
            <p:cNvPr id="30754" name="Text Box 21"/>
            <p:cNvSpPr txBox="1">
              <a:spLocks noChangeArrowheads="1"/>
            </p:cNvSpPr>
            <p:nvPr/>
          </p:nvSpPr>
          <p:spPr bwMode="auto">
            <a:xfrm>
              <a:off x="2000" y="3088"/>
              <a:ext cx="378"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latin typeface="Times New Roman" pitchFamily="18" charset="0"/>
                </a:rPr>
                <a:t> </a:t>
              </a:r>
              <a:r>
                <a:rPr lang="en-US" b="1">
                  <a:solidFill>
                    <a:srgbClr val="FF3399"/>
                  </a:solidFill>
                </a:rPr>
                <a:t>40</a:t>
              </a:r>
            </a:p>
          </p:txBody>
        </p:sp>
        <p:grpSp>
          <p:nvGrpSpPr>
            <p:cNvPr id="30755" name="Group 22"/>
            <p:cNvGrpSpPr>
              <a:grpSpLocks/>
            </p:cNvGrpSpPr>
            <p:nvPr/>
          </p:nvGrpSpPr>
          <p:grpSpPr bwMode="auto">
            <a:xfrm>
              <a:off x="2354" y="3085"/>
              <a:ext cx="385" cy="318"/>
              <a:chOff x="2359" y="2722"/>
              <a:chExt cx="385" cy="318"/>
            </a:xfrm>
          </p:grpSpPr>
          <p:sp>
            <p:nvSpPr>
              <p:cNvPr id="30764" name="Oval 23"/>
              <p:cNvSpPr>
                <a:spLocks noChangeArrowheads="1"/>
              </p:cNvSpPr>
              <p:nvPr/>
            </p:nvSpPr>
            <p:spPr bwMode="auto">
              <a:xfrm>
                <a:off x="2359" y="2722"/>
                <a:ext cx="331" cy="318"/>
              </a:xfrm>
              <a:prstGeom prst="ellipse">
                <a:avLst/>
              </a:prstGeom>
              <a:noFill/>
              <a:ln w="28575">
                <a:solidFill>
                  <a:srgbClr val="FF3399"/>
                </a:solidFill>
                <a:round/>
                <a:headEnd/>
                <a:tailEnd/>
              </a:ln>
            </p:spPr>
            <p:txBody>
              <a:bodyPr anchor="ctr">
                <a:spAutoFit/>
              </a:bodyPr>
              <a:lstStyle/>
              <a:p>
                <a:endParaRPr lang="en-US"/>
              </a:p>
            </p:txBody>
          </p:sp>
          <p:sp>
            <p:nvSpPr>
              <p:cNvPr id="30765" name="Text Box 24"/>
              <p:cNvSpPr txBox="1">
                <a:spLocks noChangeArrowheads="1"/>
              </p:cNvSpPr>
              <p:nvPr/>
            </p:nvSpPr>
            <p:spPr bwMode="auto">
              <a:xfrm>
                <a:off x="2360" y="2736"/>
                <a:ext cx="384" cy="288"/>
              </a:xfrm>
              <a:prstGeom prst="rect">
                <a:avLst/>
              </a:prstGeom>
              <a:noFill/>
              <a:ln w="9525">
                <a:noFill/>
                <a:miter lim="800000"/>
                <a:headEnd/>
                <a:tailEnd/>
              </a:ln>
            </p:spPr>
            <p:txBody>
              <a:bodyPr>
                <a:spAutoFit/>
              </a:bodyPr>
              <a:lstStyle/>
              <a:p>
                <a:pPr>
                  <a:spcBef>
                    <a:spcPct val="0"/>
                  </a:spcBef>
                  <a:buFontTx/>
                  <a:buNone/>
                </a:pPr>
                <a:r>
                  <a:rPr lang="en-US">
                    <a:solidFill>
                      <a:schemeClr val="accent2"/>
                    </a:solidFill>
                  </a:rPr>
                  <a:t>20</a:t>
                </a:r>
              </a:p>
            </p:txBody>
          </p:sp>
        </p:grpSp>
        <p:sp>
          <p:nvSpPr>
            <p:cNvPr id="30756" name="Text Box 25"/>
            <p:cNvSpPr txBox="1">
              <a:spLocks noChangeArrowheads="1"/>
            </p:cNvSpPr>
            <p:nvPr/>
          </p:nvSpPr>
          <p:spPr bwMode="auto">
            <a:xfrm>
              <a:off x="3216" y="3106"/>
              <a:ext cx="330" cy="288"/>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rPr>
                <a:t>80</a:t>
              </a:r>
            </a:p>
          </p:txBody>
        </p:sp>
        <p:grpSp>
          <p:nvGrpSpPr>
            <p:cNvPr id="30757" name="Group 26"/>
            <p:cNvGrpSpPr>
              <a:grpSpLocks/>
            </p:cNvGrpSpPr>
            <p:nvPr/>
          </p:nvGrpSpPr>
          <p:grpSpPr bwMode="auto">
            <a:xfrm>
              <a:off x="3542" y="3102"/>
              <a:ext cx="339" cy="310"/>
              <a:chOff x="3548" y="2730"/>
              <a:chExt cx="339" cy="310"/>
            </a:xfrm>
          </p:grpSpPr>
          <p:sp>
            <p:nvSpPr>
              <p:cNvPr id="30762" name="Text Box 27"/>
              <p:cNvSpPr txBox="1">
                <a:spLocks noChangeArrowheads="1"/>
              </p:cNvSpPr>
              <p:nvPr/>
            </p:nvSpPr>
            <p:spPr bwMode="auto">
              <a:xfrm>
                <a:off x="3548" y="2735"/>
                <a:ext cx="330" cy="288"/>
              </a:xfrm>
              <a:prstGeom prst="rect">
                <a:avLst/>
              </a:prstGeom>
              <a:noFill/>
              <a:ln w="9525">
                <a:noFill/>
                <a:miter lim="800000"/>
                <a:headEnd/>
                <a:tailEnd/>
              </a:ln>
            </p:spPr>
            <p:txBody>
              <a:bodyPr wrap="none">
                <a:spAutoFit/>
              </a:bodyPr>
              <a:lstStyle/>
              <a:p>
                <a:pPr>
                  <a:spcBef>
                    <a:spcPct val="0"/>
                  </a:spcBef>
                  <a:buFontTx/>
                  <a:buNone/>
                </a:pPr>
                <a:r>
                  <a:rPr lang="en-US">
                    <a:solidFill>
                      <a:schemeClr val="accent2"/>
                    </a:solidFill>
                  </a:rPr>
                  <a:t>80</a:t>
                </a:r>
              </a:p>
            </p:txBody>
          </p:sp>
          <p:sp>
            <p:nvSpPr>
              <p:cNvPr id="30763" name="Oval 28"/>
              <p:cNvSpPr>
                <a:spLocks noChangeArrowheads="1"/>
              </p:cNvSpPr>
              <p:nvPr/>
            </p:nvSpPr>
            <p:spPr bwMode="auto">
              <a:xfrm>
                <a:off x="3556" y="2730"/>
                <a:ext cx="331" cy="310"/>
              </a:xfrm>
              <a:prstGeom prst="ellipse">
                <a:avLst/>
              </a:prstGeom>
              <a:noFill/>
              <a:ln w="28575">
                <a:solidFill>
                  <a:srgbClr val="FF3399"/>
                </a:solidFill>
                <a:round/>
                <a:headEnd/>
                <a:tailEnd/>
              </a:ln>
            </p:spPr>
            <p:txBody>
              <a:bodyPr anchor="ctr">
                <a:spAutoFit/>
              </a:bodyPr>
              <a:lstStyle/>
              <a:p>
                <a:endParaRPr lang="en-US"/>
              </a:p>
            </p:txBody>
          </p:sp>
        </p:grpSp>
        <p:sp>
          <p:nvSpPr>
            <p:cNvPr id="30758" name="Text Box 29"/>
            <p:cNvSpPr txBox="1">
              <a:spLocks noChangeArrowheads="1"/>
            </p:cNvSpPr>
            <p:nvPr/>
          </p:nvSpPr>
          <p:spPr bwMode="auto">
            <a:xfrm>
              <a:off x="567" y="3396"/>
              <a:ext cx="574" cy="288"/>
            </a:xfrm>
            <a:prstGeom prst="rect">
              <a:avLst/>
            </a:prstGeom>
            <a:noFill/>
            <a:ln w="9525" algn="ctr">
              <a:noFill/>
              <a:miter lim="800000"/>
              <a:headEnd/>
              <a:tailEnd/>
            </a:ln>
          </p:spPr>
          <p:txBody>
            <a:bodyPr wrap="none">
              <a:spAutoFit/>
            </a:bodyPr>
            <a:lstStyle/>
            <a:p>
              <a:pPr>
                <a:buFontTx/>
                <a:buNone/>
              </a:pPr>
              <a:r>
                <a:rPr lang="en-US" b="1">
                  <a:solidFill>
                    <a:schemeClr val="tx1"/>
                  </a:solidFill>
                </a:rPr>
                <a:t>Total</a:t>
              </a:r>
            </a:p>
          </p:txBody>
        </p:sp>
        <p:sp>
          <p:nvSpPr>
            <p:cNvPr id="30759" name="Line 30"/>
            <p:cNvSpPr>
              <a:spLocks noChangeShapeType="1"/>
            </p:cNvSpPr>
            <p:nvPr/>
          </p:nvSpPr>
          <p:spPr bwMode="auto">
            <a:xfrm>
              <a:off x="612" y="3430"/>
              <a:ext cx="3493" cy="0"/>
            </a:xfrm>
            <a:prstGeom prst="line">
              <a:avLst/>
            </a:prstGeom>
            <a:noFill/>
            <a:ln w="9525">
              <a:solidFill>
                <a:schemeClr val="tx1"/>
              </a:solidFill>
              <a:round/>
              <a:headEnd/>
              <a:tailEnd/>
            </a:ln>
          </p:spPr>
          <p:txBody>
            <a:bodyPr/>
            <a:lstStyle/>
            <a:p>
              <a:endParaRPr lang="en-US"/>
            </a:p>
          </p:txBody>
        </p:sp>
        <p:sp>
          <p:nvSpPr>
            <p:cNvPr id="30760" name="Line 31"/>
            <p:cNvSpPr>
              <a:spLocks noChangeShapeType="1"/>
            </p:cNvSpPr>
            <p:nvPr/>
          </p:nvSpPr>
          <p:spPr bwMode="auto">
            <a:xfrm>
              <a:off x="1891" y="2659"/>
              <a:ext cx="2223" cy="0"/>
            </a:xfrm>
            <a:prstGeom prst="line">
              <a:avLst/>
            </a:prstGeom>
            <a:noFill/>
            <a:ln w="9525">
              <a:solidFill>
                <a:schemeClr val="tx1"/>
              </a:solidFill>
              <a:round/>
              <a:headEnd/>
              <a:tailEnd/>
            </a:ln>
          </p:spPr>
          <p:txBody>
            <a:bodyPr/>
            <a:lstStyle/>
            <a:p>
              <a:endParaRPr lang="en-US"/>
            </a:p>
          </p:txBody>
        </p:sp>
        <p:sp>
          <p:nvSpPr>
            <p:cNvPr id="30761" name="Line 32"/>
            <p:cNvSpPr>
              <a:spLocks noChangeShapeType="1"/>
            </p:cNvSpPr>
            <p:nvPr/>
          </p:nvSpPr>
          <p:spPr bwMode="auto">
            <a:xfrm>
              <a:off x="2880" y="2387"/>
              <a:ext cx="0" cy="1225"/>
            </a:xfrm>
            <a:prstGeom prst="line">
              <a:avLst/>
            </a:prstGeom>
            <a:noFill/>
            <a:ln w="9525">
              <a:solidFill>
                <a:schemeClr val="tx1"/>
              </a:solidFill>
              <a:round/>
              <a:headEnd/>
              <a:tailEnd/>
            </a:ln>
          </p:spPr>
          <p:txBody>
            <a:bodyPr/>
            <a:lstStyle/>
            <a:p>
              <a:endParaRPr lang="en-US"/>
            </a:p>
          </p:txBody>
        </p:sp>
      </p:grpSp>
      <p:grpSp>
        <p:nvGrpSpPr>
          <p:cNvPr id="30726" name="Group 55"/>
          <p:cNvGrpSpPr>
            <a:grpSpLocks/>
          </p:cNvGrpSpPr>
          <p:nvPr/>
        </p:nvGrpSpPr>
        <p:grpSpPr bwMode="auto">
          <a:xfrm>
            <a:off x="1050925" y="4022725"/>
            <a:ext cx="6675438" cy="846138"/>
            <a:chOff x="662" y="2534"/>
            <a:chExt cx="4205" cy="533"/>
          </a:xfrm>
        </p:grpSpPr>
        <p:sp>
          <p:nvSpPr>
            <p:cNvPr id="30737" name="Text Box 37"/>
            <p:cNvSpPr txBox="1">
              <a:spLocks noChangeArrowheads="1"/>
            </p:cNvSpPr>
            <p:nvPr/>
          </p:nvSpPr>
          <p:spPr bwMode="auto">
            <a:xfrm>
              <a:off x="662" y="2676"/>
              <a:ext cx="2082" cy="250"/>
            </a:xfrm>
            <a:prstGeom prst="rect">
              <a:avLst/>
            </a:prstGeom>
            <a:noFill/>
            <a:ln w="9525" algn="ctr">
              <a:noFill/>
              <a:miter lim="800000"/>
              <a:headEnd/>
              <a:tailEnd/>
            </a:ln>
          </p:spPr>
          <p:txBody>
            <a:bodyPr wrap="none">
              <a:spAutoFit/>
            </a:bodyPr>
            <a:lstStyle/>
            <a:p>
              <a:pPr>
                <a:buFontTx/>
                <a:buNone/>
              </a:pPr>
              <a:r>
                <a:rPr lang="en-US" sz="2000">
                  <a:solidFill>
                    <a:schemeClr val="tx1"/>
                  </a:solidFill>
                </a:rPr>
                <a:t>Differential misclassification</a:t>
              </a:r>
            </a:p>
          </p:txBody>
        </p:sp>
        <p:grpSp>
          <p:nvGrpSpPr>
            <p:cNvPr id="30738" name="Group 38"/>
            <p:cNvGrpSpPr>
              <a:grpSpLocks/>
            </p:cNvGrpSpPr>
            <p:nvPr/>
          </p:nvGrpSpPr>
          <p:grpSpPr bwMode="auto">
            <a:xfrm>
              <a:off x="2867" y="2534"/>
              <a:ext cx="2000" cy="533"/>
              <a:chOff x="2867" y="2414"/>
              <a:chExt cx="2000" cy="533"/>
            </a:xfrm>
          </p:grpSpPr>
          <p:sp>
            <p:nvSpPr>
              <p:cNvPr id="30739" name="Text Box 39"/>
              <p:cNvSpPr txBox="1">
                <a:spLocks noChangeArrowheads="1"/>
              </p:cNvSpPr>
              <p:nvPr/>
            </p:nvSpPr>
            <p:spPr bwMode="auto">
              <a:xfrm>
                <a:off x="2867" y="2535"/>
                <a:ext cx="569" cy="288"/>
              </a:xfrm>
              <a:prstGeom prst="rect">
                <a:avLst/>
              </a:prstGeom>
              <a:noFill/>
              <a:ln w="9525" algn="ctr">
                <a:noFill/>
                <a:miter lim="800000"/>
                <a:headEnd/>
                <a:tailEnd/>
              </a:ln>
            </p:spPr>
            <p:txBody>
              <a:bodyPr wrap="none">
                <a:spAutoFit/>
              </a:bodyPr>
              <a:lstStyle/>
              <a:p>
                <a:pPr>
                  <a:buFontTx/>
                  <a:buNone/>
                </a:pPr>
                <a:r>
                  <a:rPr lang="en-US">
                    <a:solidFill>
                      <a:srgbClr val="000099"/>
                    </a:solidFill>
                  </a:rPr>
                  <a:t>OR =</a:t>
                </a:r>
              </a:p>
            </p:txBody>
          </p:sp>
          <p:grpSp>
            <p:nvGrpSpPr>
              <p:cNvPr id="30740" name="Group 40"/>
              <p:cNvGrpSpPr>
                <a:grpSpLocks/>
              </p:cNvGrpSpPr>
              <p:nvPr/>
            </p:nvGrpSpPr>
            <p:grpSpPr bwMode="auto">
              <a:xfrm>
                <a:off x="3470" y="2414"/>
                <a:ext cx="816" cy="533"/>
                <a:chOff x="3742" y="2389"/>
                <a:chExt cx="816" cy="533"/>
              </a:xfrm>
            </p:grpSpPr>
            <p:sp>
              <p:nvSpPr>
                <p:cNvPr id="30742" name="Text Box 41"/>
                <p:cNvSpPr txBox="1">
                  <a:spLocks noChangeArrowheads="1"/>
                </p:cNvSpPr>
                <p:nvPr/>
              </p:nvSpPr>
              <p:spPr bwMode="auto">
                <a:xfrm>
                  <a:off x="3775" y="2389"/>
                  <a:ext cx="746" cy="288"/>
                </a:xfrm>
                <a:prstGeom prst="rect">
                  <a:avLst/>
                </a:prstGeom>
                <a:noFill/>
                <a:ln w="9525" algn="ctr">
                  <a:noFill/>
                  <a:miter lim="800000"/>
                  <a:headEnd/>
                  <a:tailEnd/>
                </a:ln>
              </p:spPr>
              <p:txBody>
                <a:bodyPr wrap="none">
                  <a:spAutoFit/>
                </a:bodyPr>
                <a:lstStyle/>
                <a:p>
                  <a:pPr>
                    <a:buFontTx/>
                    <a:buNone/>
                  </a:pPr>
                  <a:r>
                    <a:rPr lang="en-US">
                      <a:solidFill>
                        <a:srgbClr val="000099"/>
                      </a:solidFill>
                    </a:rPr>
                    <a:t>60 x 80</a:t>
                  </a:r>
                </a:p>
              </p:txBody>
            </p:sp>
            <p:sp>
              <p:nvSpPr>
                <p:cNvPr id="30743" name="Text Box 42"/>
                <p:cNvSpPr txBox="1">
                  <a:spLocks noChangeArrowheads="1"/>
                </p:cNvSpPr>
                <p:nvPr/>
              </p:nvSpPr>
              <p:spPr bwMode="auto">
                <a:xfrm>
                  <a:off x="3769" y="2634"/>
                  <a:ext cx="746" cy="288"/>
                </a:xfrm>
                <a:prstGeom prst="rect">
                  <a:avLst/>
                </a:prstGeom>
                <a:noFill/>
                <a:ln w="9525" algn="ctr">
                  <a:noFill/>
                  <a:miter lim="800000"/>
                  <a:headEnd/>
                  <a:tailEnd/>
                </a:ln>
              </p:spPr>
              <p:txBody>
                <a:bodyPr wrap="none">
                  <a:spAutoFit/>
                </a:bodyPr>
                <a:lstStyle/>
                <a:p>
                  <a:pPr>
                    <a:buFontTx/>
                    <a:buNone/>
                  </a:pPr>
                  <a:r>
                    <a:rPr lang="en-US">
                      <a:solidFill>
                        <a:srgbClr val="000099"/>
                      </a:solidFill>
                    </a:rPr>
                    <a:t>40 x 20</a:t>
                  </a:r>
                </a:p>
              </p:txBody>
            </p:sp>
            <p:sp>
              <p:nvSpPr>
                <p:cNvPr id="30744" name="Line 43"/>
                <p:cNvSpPr>
                  <a:spLocks noChangeShapeType="1"/>
                </p:cNvSpPr>
                <p:nvPr/>
              </p:nvSpPr>
              <p:spPr bwMode="auto">
                <a:xfrm>
                  <a:off x="3742" y="2659"/>
                  <a:ext cx="816" cy="0"/>
                </a:xfrm>
                <a:prstGeom prst="line">
                  <a:avLst/>
                </a:prstGeom>
                <a:noFill/>
                <a:ln w="28575">
                  <a:solidFill>
                    <a:schemeClr val="tx1"/>
                  </a:solidFill>
                  <a:round/>
                  <a:headEnd/>
                  <a:tailEnd/>
                </a:ln>
              </p:spPr>
              <p:txBody>
                <a:bodyPr/>
                <a:lstStyle/>
                <a:p>
                  <a:endParaRPr lang="en-US"/>
                </a:p>
              </p:txBody>
            </p:sp>
          </p:grpSp>
          <p:sp>
            <p:nvSpPr>
              <p:cNvPr id="30741" name="Text Box 44"/>
              <p:cNvSpPr txBox="1">
                <a:spLocks noChangeArrowheads="1"/>
              </p:cNvSpPr>
              <p:nvPr/>
            </p:nvSpPr>
            <p:spPr bwMode="auto">
              <a:xfrm>
                <a:off x="4319" y="2535"/>
                <a:ext cx="548" cy="288"/>
              </a:xfrm>
              <a:prstGeom prst="rect">
                <a:avLst/>
              </a:prstGeom>
              <a:noFill/>
              <a:ln w="9525" algn="ctr">
                <a:noFill/>
                <a:miter lim="800000"/>
                <a:headEnd/>
                <a:tailEnd/>
              </a:ln>
            </p:spPr>
            <p:txBody>
              <a:bodyPr wrap="none">
                <a:spAutoFit/>
              </a:bodyPr>
              <a:lstStyle/>
              <a:p>
                <a:pPr>
                  <a:buFontTx/>
                  <a:buNone/>
                </a:pPr>
                <a:r>
                  <a:rPr lang="en-US">
                    <a:solidFill>
                      <a:srgbClr val="000099"/>
                    </a:solidFill>
                  </a:rPr>
                  <a:t>= 6.0</a:t>
                </a:r>
              </a:p>
            </p:txBody>
          </p:sp>
        </p:grpSp>
      </p:grpSp>
      <p:grpSp>
        <p:nvGrpSpPr>
          <p:cNvPr id="30727" name="Group 45"/>
          <p:cNvGrpSpPr>
            <a:grpSpLocks/>
          </p:cNvGrpSpPr>
          <p:nvPr/>
        </p:nvGrpSpPr>
        <p:grpSpPr bwMode="auto">
          <a:xfrm>
            <a:off x="3616325" y="5030788"/>
            <a:ext cx="4073525" cy="846137"/>
            <a:chOff x="2278" y="3067"/>
            <a:chExt cx="2566" cy="533"/>
          </a:xfrm>
        </p:grpSpPr>
        <p:grpSp>
          <p:nvGrpSpPr>
            <p:cNvPr id="30728" name="Group 46"/>
            <p:cNvGrpSpPr>
              <a:grpSpLocks/>
            </p:cNvGrpSpPr>
            <p:nvPr/>
          </p:nvGrpSpPr>
          <p:grpSpPr bwMode="auto">
            <a:xfrm>
              <a:off x="2871" y="3067"/>
              <a:ext cx="1947" cy="533"/>
              <a:chOff x="2867" y="2414"/>
              <a:chExt cx="1947" cy="533"/>
            </a:xfrm>
          </p:grpSpPr>
          <p:sp>
            <p:nvSpPr>
              <p:cNvPr id="30731" name="Text Box 47"/>
              <p:cNvSpPr txBox="1">
                <a:spLocks noChangeArrowheads="1"/>
              </p:cNvSpPr>
              <p:nvPr/>
            </p:nvSpPr>
            <p:spPr bwMode="auto">
              <a:xfrm>
                <a:off x="2867" y="2535"/>
                <a:ext cx="569" cy="288"/>
              </a:xfrm>
              <a:prstGeom prst="rect">
                <a:avLst/>
              </a:prstGeom>
              <a:noFill/>
              <a:ln w="9525" algn="ctr">
                <a:noFill/>
                <a:miter lim="800000"/>
                <a:headEnd/>
                <a:tailEnd/>
              </a:ln>
            </p:spPr>
            <p:txBody>
              <a:bodyPr wrap="none">
                <a:spAutoFit/>
              </a:bodyPr>
              <a:lstStyle/>
              <a:p>
                <a:pPr>
                  <a:buFontTx/>
                  <a:buNone/>
                </a:pPr>
                <a:r>
                  <a:rPr lang="en-US">
                    <a:solidFill>
                      <a:srgbClr val="000099"/>
                    </a:solidFill>
                  </a:rPr>
                  <a:t>OR =</a:t>
                </a:r>
              </a:p>
            </p:txBody>
          </p:sp>
          <p:grpSp>
            <p:nvGrpSpPr>
              <p:cNvPr id="30732" name="Group 48"/>
              <p:cNvGrpSpPr>
                <a:grpSpLocks/>
              </p:cNvGrpSpPr>
              <p:nvPr/>
            </p:nvGrpSpPr>
            <p:grpSpPr bwMode="auto">
              <a:xfrm>
                <a:off x="3470" y="2414"/>
                <a:ext cx="816" cy="533"/>
                <a:chOff x="3742" y="2389"/>
                <a:chExt cx="816" cy="533"/>
              </a:xfrm>
            </p:grpSpPr>
            <p:sp>
              <p:nvSpPr>
                <p:cNvPr id="30734" name="Text Box 49"/>
                <p:cNvSpPr txBox="1">
                  <a:spLocks noChangeArrowheads="1"/>
                </p:cNvSpPr>
                <p:nvPr/>
              </p:nvSpPr>
              <p:spPr bwMode="auto">
                <a:xfrm>
                  <a:off x="3775" y="2389"/>
                  <a:ext cx="746" cy="288"/>
                </a:xfrm>
                <a:prstGeom prst="rect">
                  <a:avLst/>
                </a:prstGeom>
                <a:noFill/>
                <a:ln w="9525" algn="ctr">
                  <a:noFill/>
                  <a:miter lim="800000"/>
                  <a:headEnd/>
                  <a:tailEnd/>
                </a:ln>
              </p:spPr>
              <p:txBody>
                <a:bodyPr wrap="none">
                  <a:spAutoFit/>
                </a:bodyPr>
                <a:lstStyle/>
                <a:p>
                  <a:pPr>
                    <a:buFontTx/>
                    <a:buNone/>
                  </a:pPr>
                  <a:r>
                    <a:rPr lang="en-US">
                      <a:solidFill>
                        <a:srgbClr val="000099"/>
                      </a:solidFill>
                    </a:rPr>
                    <a:t>80 x 80</a:t>
                  </a:r>
                </a:p>
              </p:txBody>
            </p:sp>
            <p:sp>
              <p:nvSpPr>
                <p:cNvPr id="30735" name="Text Box 50"/>
                <p:cNvSpPr txBox="1">
                  <a:spLocks noChangeArrowheads="1"/>
                </p:cNvSpPr>
                <p:nvPr/>
              </p:nvSpPr>
              <p:spPr bwMode="auto">
                <a:xfrm>
                  <a:off x="3769" y="2634"/>
                  <a:ext cx="746" cy="288"/>
                </a:xfrm>
                <a:prstGeom prst="rect">
                  <a:avLst/>
                </a:prstGeom>
                <a:noFill/>
                <a:ln w="9525" algn="ctr">
                  <a:noFill/>
                  <a:miter lim="800000"/>
                  <a:headEnd/>
                  <a:tailEnd/>
                </a:ln>
              </p:spPr>
              <p:txBody>
                <a:bodyPr wrap="none">
                  <a:spAutoFit/>
                </a:bodyPr>
                <a:lstStyle/>
                <a:p>
                  <a:pPr>
                    <a:buFontTx/>
                    <a:buNone/>
                  </a:pPr>
                  <a:r>
                    <a:rPr lang="en-US">
                      <a:solidFill>
                        <a:srgbClr val="000099"/>
                      </a:solidFill>
                    </a:rPr>
                    <a:t>20 x 20</a:t>
                  </a:r>
                </a:p>
              </p:txBody>
            </p:sp>
            <p:sp>
              <p:nvSpPr>
                <p:cNvPr id="30736" name="Line 51"/>
                <p:cNvSpPr>
                  <a:spLocks noChangeShapeType="1"/>
                </p:cNvSpPr>
                <p:nvPr/>
              </p:nvSpPr>
              <p:spPr bwMode="auto">
                <a:xfrm>
                  <a:off x="3742" y="2659"/>
                  <a:ext cx="816" cy="0"/>
                </a:xfrm>
                <a:prstGeom prst="line">
                  <a:avLst/>
                </a:prstGeom>
                <a:noFill/>
                <a:ln w="28575">
                  <a:solidFill>
                    <a:schemeClr val="tx1"/>
                  </a:solidFill>
                  <a:round/>
                  <a:headEnd/>
                  <a:tailEnd/>
                </a:ln>
              </p:spPr>
              <p:txBody>
                <a:bodyPr/>
                <a:lstStyle/>
                <a:p>
                  <a:endParaRPr lang="en-US"/>
                </a:p>
              </p:txBody>
            </p:sp>
          </p:grpSp>
          <p:sp>
            <p:nvSpPr>
              <p:cNvPr id="30733" name="Text Box 52"/>
              <p:cNvSpPr txBox="1">
                <a:spLocks noChangeArrowheads="1"/>
              </p:cNvSpPr>
              <p:nvPr/>
            </p:nvSpPr>
            <p:spPr bwMode="auto">
              <a:xfrm>
                <a:off x="4319" y="2535"/>
                <a:ext cx="495" cy="288"/>
              </a:xfrm>
              <a:prstGeom prst="rect">
                <a:avLst/>
              </a:prstGeom>
              <a:noFill/>
              <a:ln w="9525" algn="ctr">
                <a:noFill/>
                <a:miter lim="800000"/>
                <a:headEnd/>
                <a:tailEnd/>
              </a:ln>
            </p:spPr>
            <p:txBody>
              <a:bodyPr wrap="none">
                <a:spAutoFit/>
              </a:bodyPr>
              <a:lstStyle/>
              <a:p>
                <a:pPr>
                  <a:buFontTx/>
                  <a:buNone/>
                </a:pPr>
                <a:r>
                  <a:rPr lang="en-US">
                    <a:solidFill>
                      <a:srgbClr val="000099"/>
                    </a:solidFill>
                  </a:rPr>
                  <a:t>= 16</a:t>
                </a:r>
              </a:p>
            </p:txBody>
          </p:sp>
        </p:grpSp>
        <p:sp>
          <p:nvSpPr>
            <p:cNvPr id="30729" name="Text Box 53"/>
            <p:cNvSpPr txBox="1">
              <a:spLocks noChangeArrowheads="1"/>
            </p:cNvSpPr>
            <p:nvPr/>
          </p:nvSpPr>
          <p:spPr bwMode="auto">
            <a:xfrm>
              <a:off x="2278" y="3170"/>
              <a:ext cx="511" cy="288"/>
            </a:xfrm>
            <a:prstGeom prst="rect">
              <a:avLst/>
            </a:prstGeom>
            <a:noFill/>
            <a:ln w="9525" algn="ctr">
              <a:noFill/>
              <a:miter lim="800000"/>
              <a:headEnd/>
              <a:tailEnd/>
            </a:ln>
          </p:spPr>
          <p:txBody>
            <a:bodyPr wrap="none">
              <a:spAutoFit/>
            </a:bodyPr>
            <a:lstStyle/>
            <a:p>
              <a:pPr>
                <a:buFontTx/>
                <a:buNone/>
              </a:pPr>
              <a:r>
                <a:rPr lang="en-US">
                  <a:solidFill>
                    <a:srgbClr val="FF3399"/>
                  </a:solidFill>
                </a:rPr>
                <a:t>True</a:t>
              </a:r>
            </a:p>
          </p:txBody>
        </p:sp>
        <p:sp>
          <p:nvSpPr>
            <p:cNvPr id="30730" name="Oval 54"/>
            <p:cNvSpPr>
              <a:spLocks noChangeArrowheads="1"/>
            </p:cNvSpPr>
            <p:nvPr/>
          </p:nvSpPr>
          <p:spPr bwMode="auto">
            <a:xfrm>
              <a:off x="4513" y="3174"/>
              <a:ext cx="331" cy="310"/>
            </a:xfrm>
            <a:prstGeom prst="ellipse">
              <a:avLst/>
            </a:prstGeom>
            <a:noFill/>
            <a:ln w="28575">
              <a:solidFill>
                <a:srgbClr val="FF3399"/>
              </a:solidFill>
              <a:round/>
              <a:headEnd/>
              <a:tailEnd/>
            </a:ln>
          </p:spPr>
          <p:txBody>
            <a:bodyPr anchor="ctr">
              <a:spAutoFit/>
            </a:bodyPr>
            <a:lstStyle/>
            <a:p>
              <a:endParaRPr lang="en-US"/>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9"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30726"/>
                                        </p:tgtEl>
                                        <p:attrNameLst>
                                          <p:attrName>style.visibility</p:attrName>
                                        </p:attrNameLst>
                                      </p:cBhvr>
                                      <p:to>
                                        <p:strVal val="visible"/>
                                      </p:to>
                                    </p:set>
                                    <p:animEffect transition="in" filter="fade">
                                      <p:cBhvr>
                                        <p:cTn id="9" dur="3000"/>
                                        <p:tgtEl>
                                          <p:spTgt spid="30726"/>
                                        </p:tgtEl>
                                      </p:cBhvr>
                                    </p:animEffect>
                                  </p:childTnLst>
                                </p:cTn>
                              </p:par>
                              <p:par>
                                <p:cTn id="10" presetID="10" presetClass="entr" presetSubtype="0" fill="hold" nodeType="withEffect">
                                  <p:stCondLst>
                                    <p:cond delay="10000"/>
                                  </p:stCondLst>
                                  <p:childTnLst>
                                    <p:set>
                                      <p:cBhvr>
                                        <p:cTn id="11" dur="1" fill="hold">
                                          <p:stCondLst>
                                            <p:cond delay="0"/>
                                          </p:stCondLst>
                                        </p:cTn>
                                        <p:tgtEl>
                                          <p:spTgt spid="30727"/>
                                        </p:tgtEl>
                                        <p:attrNameLst>
                                          <p:attrName>style.visibility</p:attrName>
                                        </p:attrNameLst>
                                      </p:cBhvr>
                                      <p:to>
                                        <p:strVal val="visible"/>
                                      </p:to>
                                    </p:set>
                                    <p:animEffect transition="in" filter="fade">
                                      <p:cBhvr>
                                        <p:cTn id="12"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2"/>
          <p:cNvSpPr>
            <a:spLocks noGrp="1" noChangeArrowheads="1"/>
          </p:cNvSpPr>
          <p:nvPr>
            <p:ph type="title"/>
          </p:nvPr>
        </p:nvSpPr>
        <p:spPr>
          <a:xfrm>
            <a:off x="685800" y="115888"/>
            <a:ext cx="7772400" cy="1143000"/>
          </a:xfrm>
        </p:spPr>
        <p:txBody>
          <a:bodyPr/>
          <a:lstStyle/>
          <a:p>
            <a:pPr eaLnBrk="1" hangingPunct="1">
              <a:defRPr/>
            </a:pPr>
            <a:r>
              <a:rPr lang="nb-NO" smtClean="0">
                <a:solidFill>
                  <a:srgbClr val="990033"/>
                </a:solidFill>
                <a:effectLst>
                  <a:outerShdw blurRad="38100" dist="38100" dir="2700000" algn="tl">
                    <a:srgbClr val="C0C0C0"/>
                  </a:outerShdw>
                </a:effectLst>
              </a:rPr>
              <a:t>Differential Misclassification</a:t>
            </a:r>
          </a:p>
        </p:txBody>
      </p:sp>
      <p:sp>
        <p:nvSpPr>
          <p:cNvPr id="1138691" name="Rectangle 3"/>
          <p:cNvSpPr>
            <a:spLocks noGrp="1" noChangeArrowheads="1"/>
          </p:cNvSpPr>
          <p:nvPr>
            <p:ph type="body" idx="1"/>
          </p:nvPr>
        </p:nvSpPr>
        <p:spPr>
          <a:xfrm>
            <a:off x="685800" y="1628775"/>
            <a:ext cx="7772400" cy="4114800"/>
          </a:xfrm>
        </p:spPr>
        <p:txBody>
          <a:bodyPr/>
          <a:lstStyle/>
          <a:p>
            <a:pPr eaLnBrk="1" hangingPunct="1"/>
            <a:r>
              <a:rPr lang="nb-NO" dirty="0" smtClean="0">
                <a:solidFill>
                  <a:schemeClr val="bg1">
                    <a:lumMod val="65000"/>
                  </a:schemeClr>
                </a:solidFill>
              </a:rPr>
              <a:t>Degree of misclassification depends on the exposure level</a:t>
            </a:r>
          </a:p>
          <a:p>
            <a:pPr eaLnBrk="1" hangingPunct="1">
              <a:buFontTx/>
              <a:buNone/>
            </a:pPr>
            <a:endParaRPr lang="nb-NO" dirty="0" smtClean="0">
              <a:solidFill>
                <a:schemeClr val="bg1">
                  <a:lumMod val="65000"/>
                </a:schemeClr>
              </a:solidFill>
            </a:endParaRPr>
          </a:p>
          <a:p>
            <a:pPr eaLnBrk="1" hangingPunct="1"/>
            <a:r>
              <a:rPr lang="nb-NO" dirty="0" smtClean="0">
                <a:solidFill>
                  <a:schemeClr val="bg1">
                    <a:lumMod val="65000"/>
                  </a:schemeClr>
                </a:solidFill>
              </a:rPr>
              <a:t>OR/RR will be underestimated or overestimated, therefore bias toward or away from the null</a:t>
            </a:r>
          </a:p>
          <a:p>
            <a:pPr lvl="1" eaLnBrk="1" hangingPunct="1">
              <a:buFontTx/>
              <a:buNone/>
            </a:pPr>
            <a:endParaRPr lang="nb-NO" dirty="0" smtClean="0">
              <a:solidFill>
                <a:schemeClr val="bg1">
                  <a:lumMod val="65000"/>
                </a:schemeClr>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 fill="hold"/>
                                        <p:tgtEl>
                                          <p:spTgt spid="2"/>
                                        </p:tgtEl>
                                      </p:cBhvr>
                                    </p:cmd>
                                  </p:childTnLst>
                                </p:cTn>
                              </p:par>
                              <p:par>
                                <p:cTn id="7" presetID="3" presetClass="emph" presetSubtype="2" fill="hold" grpId="0" nodeType="withEffect">
                                  <p:stCondLst>
                                    <p:cond delay="3000"/>
                                  </p:stCondLst>
                                  <p:childTnLst>
                                    <p:animClr clrSpc="rgb" dir="cw">
                                      <p:cBhvr override="childStyle">
                                        <p:cTn id="8" dur="3000" fill="hold"/>
                                        <p:tgtEl>
                                          <p:spTgt spid="1138691">
                                            <p:txEl>
                                              <p:pRg st="0" end="0"/>
                                            </p:txEl>
                                          </p:spTgt>
                                        </p:tgtEl>
                                        <p:attrNameLst>
                                          <p:attrName>style.color</p:attrName>
                                        </p:attrNameLst>
                                      </p:cBhvr>
                                      <p:to>
                                        <a:schemeClr val="tx1"/>
                                      </p:to>
                                    </p:animClr>
                                  </p:childTnLst>
                                </p:cTn>
                              </p:par>
                              <p:par>
                                <p:cTn id="9" presetID="3" presetClass="emph" presetSubtype="2" fill="hold" grpId="0" nodeType="withEffect">
                                  <p:stCondLst>
                                    <p:cond delay="8000"/>
                                  </p:stCondLst>
                                  <p:childTnLst>
                                    <p:animClr clrSpc="rgb" dir="cw">
                                      <p:cBhvr override="childStyle">
                                        <p:cTn id="10" dur="3000" fill="hold"/>
                                        <p:tgtEl>
                                          <p:spTgt spid="1138691">
                                            <p:txEl>
                                              <p:pRg st="2" end="2"/>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StopAudio" delay="0">
                      <p:tgtEl>
                        <p:sldTgt/>
                      </p:tgtEl>
                    </p:cond>
                  </p:endCondLst>
                </p:cTn>
                <p:tgtEl>
                  <p:spTgt spid="2"/>
                </p:tgtEl>
              </p:cMediaNode>
            </p:audio>
          </p:childTnLst>
        </p:cTn>
      </p:par>
    </p:tnLst>
    <p:bldLst>
      <p:bldP spid="1138691"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8" name="Rectangle 2"/>
          <p:cNvSpPr>
            <a:spLocks noGrp="1" noChangeArrowheads="1"/>
          </p:cNvSpPr>
          <p:nvPr>
            <p:ph type="title" idx="4294967295"/>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Recall Bias </a:t>
            </a:r>
            <a:r>
              <a:rPr lang="en-US" sz="3200" smtClean="0">
                <a:solidFill>
                  <a:srgbClr val="990033"/>
                </a:solidFill>
                <a:effectLst>
                  <a:outerShdw blurRad="38100" dist="38100" dir="2700000" algn="tl">
                    <a:srgbClr val="C0C0C0"/>
                  </a:outerShdw>
                </a:effectLst>
              </a:rPr>
              <a:t/>
            </a:r>
            <a:br>
              <a:rPr lang="en-US" sz="3200" smtClean="0">
                <a:solidFill>
                  <a:srgbClr val="990033"/>
                </a:solidFill>
                <a:effectLst>
                  <a:outerShdw blurRad="38100" dist="38100" dir="2700000" algn="tl">
                    <a:srgbClr val="C0C0C0"/>
                  </a:outerShdw>
                </a:effectLst>
              </a:rPr>
            </a:br>
            <a:r>
              <a:rPr lang="en-US" sz="3200" smtClean="0"/>
              <a:t>and differential misclassification</a:t>
            </a:r>
            <a:endParaRPr lang="en-US" smtClean="0"/>
          </a:p>
        </p:txBody>
      </p:sp>
      <p:grpSp>
        <p:nvGrpSpPr>
          <p:cNvPr id="20" name="Group 19"/>
          <p:cNvGrpSpPr/>
          <p:nvPr/>
        </p:nvGrpSpPr>
        <p:grpSpPr>
          <a:xfrm>
            <a:off x="611188" y="3860800"/>
            <a:ext cx="7548562" cy="2376488"/>
            <a:chOff x="611188" y="3860800"/>
            <a:chExt cx="7548562" cy="2376488"/>
          </a:xfrm>
        </p:grpSpPr>
        <p:sp>
          <p:nvSpPr>
            <p:cNvPr id="32772" name="Text Box 4"/>
            <p:cNvSpPr txBox="1">
              <a:spLocks noChangeArrowheads="1"/>
            </p:cNvSpPr>
            <p:nvPr/>
          </p:nvSpPr>
          <p:spPr bwMode="auto">
            <a:xfrm>
              <a:off x="611188" y="3860800"/>
              <a:ext cx="2665412" cy="774700"/>
            </a:xfrm>
            <a:prstGeom prst="rect">
              <a:avLst/>
            </a:prstGeom>
            <a:noFill/>
            <a:ln w="9525">
              <a:noFill/>
              <a:miter lim="800000"/>
              <a:headEnd/>
              <a:tailEnd/>
            </a:ln>
          </p:spPr>
          <p:txBody>
            <a:bodyPr>
              <a:spAutoFit/>
            </a:bodyPr>
            <a:lstStyle/>
            <a:p>
              <a:pPr>
                <a:lnSpc>
                  <a:spcPct val="80000"/>
                </a:lnSpc>
                <a:spcBef>
                  <a:spcPct val="0"/>
                </a:spcBef>
                <a:buFontTx/>
                <a:buNone/>
              </a:pPr>
              <a:r>
                <a:rPr lang="en-US" sz="2800" dirty="0">
                  <a:solidFill>
                    <a:schemeClr val="tx1"/>
                  </a:solidFill>
                </a:rPr>
                <a:t>Infections </a:t>
              </a:r>
              <a:r>
                <a:rPr lang="en-US" sz="2800" b="1" dirty="0">
                  <a:solidFill>
                    <a:schemeClr val="tx1"/>
                  </a:solidFill>
                </a:rPr>
                <a:t>recalled </a:t>
              </a:r>
              <a:r>
                <a:rPr lang="en-US" sz="2800" dirty="0">
                  <a:solidFill>
                    <a:schemeClr val="tx1"/>
                  </a:solidFill>
                </a:rPr>
                <a:t>(%)</a:t>
              </a:r>
            </a:p>
          </p:txBody>
        </p:sp>
        <p:sp>
          <p:nvSpPr>
            <p:cNvPr id="32773" name="Text Box 5"/>
            <p:cNvSpPr txBox="1">
              <a:spLocks noChangeArrowheads="1"/>
            </p:cNvSpPr>
            <p:nvPr/>
          </p:nvSpPr>
          <p:spPr bwMode="auto">
            <a:xfrm>
              <a:off x="611188" y="5121275"/>
              <a:ext cx="2994025" cy="1116013"/>
            </a:xfrm>
            <a:prstGeom prst="rect">
              <a:avLst/>
            </a:prstGeom>
            <a:noFill/>
            <a:ln w="9525">
              <a:noFill/>
              <a:miter lim="800000"/>
              <a:headEnd/>
              <a:tailEnd/>
            </a:ln>
          </p:spPr>
          <p:txBody>
            <a:bodyPr wrap="none">
              <a:spAutoFit/>
            </a:bodyPr>
            <a:lstStyle/>
            <a:p>
              <a:pPr>
                <a:lnSpc>
                  <a:spcPct val="80000"/>
                </a:lnSpc>
                <a:spcBef>
                  <a:spcPct val="0"/>
                </a:spcBef>
                <a:buFontTx/>
                <a:buNone/>
              </a:pPr>
              <a:r>
                <a:rPr lang="en-US" sz="2800" b="1">
                  <a:solidFill>
                    <a:srgbClr val="FF33CC"/>
                  </a:solidFill>
                </a:rPr>
                <a:t>Result</a:t>
              </a:r>
              <a:r>
                <a:rPr lang="en-US" sz="2800">
                  <a:solidFill>
                    <a:srgbClr val="FF33CC"/>
                  </a:solidFill>
                </a:rPr>
                <a:t>:</a:t>
              </a:r>
              <a:r>
                <a:rPr lang="en-US" sz="2800">
                  <a:solidFill>
                    <a:schemeClr val="tx1"/>
                  </a:solidFill>
                </a:rPr>
                <a:t> Infections</a:t>
              </a:r>
            </a:p>
            <a:p>
              <a:pPr>
                <a:lnSpc>
                  <a:spcPct val="80000"/>
                </a:lnSpc>
                <a:spcBef>
                  <a:spcPct val="0"/>
                </a:spcBef>
                <a:buFontTx/>
                <a:buNone/>
              </a:pPr>
              <a:r>
                <a:rPr lang="en-US" sz="2800">
                  <a:solidFill>
                    <a:schemeClr val="tx1"/>
                  </a:solidFill>
                </a:rPr>
                <a:t>ascertained by</a:t>
              </a:r>
            </a:p>
            <a:p>
              <a:pPr>
                <a:lnSpc>
                  <a:spcPct val="80000"/>
                </a:lnSpc>
                <a:spcBef>
                  <a:spcPct val="0"/>
                </a:spcBef>
                <a:buFontTx/>
                <a:buNone/>
              </a:pPr>
              <a:r>
                <a:rPr lang="en-US" sz="2800">
                  <a:solidFill>
                    <a:schemeClr val="tx1"/>
                  </a:solidFill>
                </a:rPr>
                <a:t>interview </a:t>
              </a:r>
            </a:p>
          </p:txBody>
        </p:sp>
        <p:sp>
          <p:nvSpPr>
            <p:cNvPr id="32778" name="Text Box 10"/>
            <p:cNvSpPr txBox="1">
              <a:spLocks noChangeArrowheads="1"/>
            </p:cNvSpPr>
            <p:nvPr/>
          </p:nvSpPr>
          <p:spPr bwMode="auto">
            <a:xfrm>
              <a:off x="7164388" y="4062413"/>
              <a:ext cx="995362"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10 %</a:t>
              </a:r>
            </a:p>
          </p:txBody>
        </p:sp>
        <p:sp>
          <p:nvSpPr>
            <p:cNvPr id="32779" name="Text Box 11"/>
            <p:cNvSpPr txBox="1">
              <a:spLocks noChangeArrowheads="1"/>
            </p:cNvSpPr>
            <p:nvPr/>
          </p:nvSpPr>
          <p:spPr bwMode="auto">
            <a:xfrm>
              <a:off x="4729163" y="4062413"/>
              <a:ext cx="995362"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80 %</a:t>
              </a:r>
            </a:p>
          </p:txBody>
        </p:sp>
        <p:sp>
          <p:nvSpPr>
            <p:cNvPr id="32780" name="Text Box 12"/>
            <p:cNvSpPr txBox="1">
              <a:spLocks noChangeArrowheads="1"/>
            </p:cNvSpPr>
            <p:nvPr/>
          </p:nvSpPr>
          <p:spPr bwMode="auto">
            <a:xfrm>
              <a:off x="4427538" y="5516563"/>
              <a:ext cx="1273175" cy="519112"/>
            </a:xfrm>
            <a:prstGeom prst="rect">
              <a:avLst/>
            </a:prstGeom>
            <a:noFill/>
            <a:ln w="9525">
              <a:noFill/>
              <a:miter lim="800000"/>
              <a:headEnd/>
              <a:tailEnd/>
            </a:ln>
          </p:spPr>
          <p:txBody>
            <a:bodyPr wrap="none">
              <a:spAutoFit/>
            </a:bodyPr>
            <a:lstStyle/>
            <a:p>
              <a:pPr>
                <a:spcBef>
                  <a:spcPct val="0"/>
                </a:spcBef>
                <a:buFontTx/>
                <a:buNone/>
              </a:pPr>
              <a:r>
                <a:rPr lang="en-US" sz="2800" b="1" dirty="0">
                  <a:solidFill>
                    <a:srgbClr val="FF33CC"/>
                  </a:solidFill>
                </a:rPr>
                <a:t>8 </a:t>
              </a:r>
              <a:r>
                <a:rPr lang="en-US" sz="2800" dirty="0">
                  <a:solidFill>
                    <a:schemeClr val="tx1"/>
                  </a:solidFill>
                </a:rPr>
                <a:t>of 10</a:t>
              </a:r>
            </a:p>
          </p:txBody>
        </p:sp>
        <p:sp>
          <p:nvSpPr>
            <p:cNvPr id="32781" name="Text Box 13"/>
            <p:cNvSpPr txBox="1">
              <a:spLocks noChangeArrowheads="1"/>
            </p:cNvSpPr>
            <p:nvPr/>
          </p:nvSpPr>
          <p:spPr bwMode="auto">
            <a:xfrm>
              <a:off x="6877050" y="5516563"/>
              <a:ext cx="1273175" cy="519112"/>
            </a:xfrm>
            <a:prstGeom prst="rect">
              <a:avLst/>
            </a:prstGeom>
            <a:noFill/>
            <a:ln w="9525">
              <a:noFill/>
              <a:miter lim="800000"/>
              <a:headEnd/>
              <a:tailEnd/>
            </a:ln>
          </p:spPr>
          <p:txBody>
            <a:bodyPr wrap="none">
              <a:spAutoFit/>
            </a:bodyPr>
            <a:lstStyle/>
            <a:p>
              <a:pPr>
                <a:spcBef>
                  <a:spcPct val="0"/>
                </a:spcBef>
                <a:buFontTx/>
                <a:buNone/>
              </a:pPr>
              <a:r>
                <a:rPr lang="en-US" sz="2800" b="1">
                  <a:solidFill>
                    <a:srgbClr val="FF33CC"/>
                  </a:solidFill>
                </a:rPr>
                <a:t>1</a:t>
              </a:r>
              <a:r>
                <a:rPr lang="en-US" sz="2800">
                  <a:solidFill>
                    <a:schemeClr val="tx1"/>
                  </a:solidFill>
                </a:rPr>
                <a:t> of 10</a:t>
              </a:r>
            </a:p>
          </p:txBody>
        </p:sp>
      </p:grpSp>
      <p:grpSp>
        <p:nvGrpSpPr>
          <p:cNvPr id="19" name="Group 18"/>
          <p:cNvGrpSpPr/>
          <p:nvPr/>
        </p:nvGrpSpPr>
        <p:grpSpPr>
          <a:xfrm>
            <a:off x="600075" y="1557338"/>
            <a:ext cx="8004175" cy="4608512"/>
            <a:chOff x="600075" y="1557338"/>
            <a:chExt cx="8004175" cy="4608512"/>
          </a:xfrm>
        </p:grpSpPr>
        <p:sp>
          <p:nvSpPr>
            <p:cNvPr id="32771" name="Text Box 3"/>
            <p:cNvSpPr txBox="1">
              <a:spLocks noChangeArrowheads="1"/>
            </p:cNvSpPr>
            <p:nvPr/>
          </p:nvSpPr>
          <p:spPr bwMode="auto">
            <a:xfrm>
              <a:off x="600075" y="2552700"/>
              <a:ext cx="2819400" cy="1116013"/>
            </a:xfrm>
            <a:prstGeom prst="rect">
              <a:avLst/>
            </a:prstGeom>
            <a:noFill/>
            <a:ln w="9525">
              <a:noFill/>
              <a:miter lim="800000"/>
              <a:headEnd/>
              <a:tailEnd/>
            </a:ln>
          </p:spPr>
          <p:txBody>
            <a:bodyPr>
              <a:spAutoFit/>
            </a:bodyPr>
            <a:lstStyle/>
            <a:p>
              <a:pPr>
                <a:lnSpc>
                  <a:spcPct val="80000"/>
                </a:lnSpc>
                <a:spcBef>
                  <a:spcPct val="0"/>
                </a:spcBef>
                <a:buFontTx/>
                <a:buNone/>
              </a:pPr>
              <a:r>
                <a:rPr lang="en-US" sz="2800" b="1" u="sng" dirty="0">
                  <a:solidFill>
                    <a:srgbClr val="9900CC"/>
                  </a:solidFill>
                </a:rPr>
                <a:t>True</a:t>
              </a:r>
              <a:r>
                <a:rPr lang="en-US" sz="2800" dirty="0">
                  <a:solidFill>
                    <a:srgbClr val="9900CC"/>
                  </a:solidFill>
                </a:rPr>
                <a:t> incidence of infection</a:t>
              </a:r>
              <a:r>
                <a:rPr lang="en-US" sz="2800" dirty="0">
                  <a:solidFill>
                    <a:schemeClr val="tx1"/>
                  </a:solidFill>
                </a:rPr>
                <a:t> in last 12 months </a:t>
              </a:r>
            </a:p>
          </p:txBody>
        </p:sp>
        <p:sp>
          <p:nvSpPr>
            <p:cNvPr id="32774" name="Text Box 6"/>
            <p:cNvSpPr txBox="1">
              <a:spLocks noChangeArrowheads="1"/>
            </p:cNvSpPr>
            <p:nvPr/>
          </p:nvSpPr>
          <p:spPr bwMode="auto">
            <a:xfrm>
              <a:off x="3702050" y="1565275"/>
              <a:ext cx="2678113" cy="819150"/>
            </a:xfrm>
            <a:prstGeom prst="rect">
              <a:avLst/>
            </a:prstGeom>
            <a:noFill/>
            <a:ln w="9525">
              <a:noFill/>
              <a:miter lim="800000"/>
              <a:headEnd/>
              <a:tailEnd/>
            </a:ln>
          </p:spPr>
          <p:txBody>
            <a:bodyPr wrap="none">
              <a:spAutoFit/>
            </a:bodyPr>
            <a:lstStyle/>
            <a:p>
              <a:pPr algn="ctr">
                <a:lnSpc>
                  <a:spcPct val="85000"/>
                </a:lnSpc>
                <a:spcBef>
                  <a:spcPct val="0"/>
                </a:spcBef>
                <a:buFontTx/>
                <a:buNone/>
              </a:pPr>
              <a:r>
                <a:rPr lang="en-US" sz="2800" b="1">
                  <a:solidFill>
                    <a:srgbClr val="FF33CC"/>
                  </a:solidFill>
                </a:rPr>
                <a:t>Cases</a:t>
              </a:r>
              <a:r>
                <a:rPr lang="en-US" sz="2800">
                  <a:solidFill>
                    <a:schemeClr val="tx1"/>
                  </a:solidFill>
                </a:rPr>
                <a:t> </a:t>
              </a:r>
            </a:p>
            <a:p>
              <a:pPr algn="ctr">
                <a:lnSpc>
                  <a:spcPct val="85000"/>
                </a:lnSpc>
                <a:spcBef>
                  <a:spcPct val="0"/>
                </a:spcBef>
                <a:buFontTx/>
                <a:buNone/>
              </a:pPr>
              <a:r>
                <a:rPr lang="en-US" sz="2800">
                  <a:solidFill>
                    <a:schemeClr val="tx1"/>
                  </a:solidFill>
                </a:rPr>
                <a:t>Type I Diabetes</a:t>
              </a:r>
            </a:p>
          </p:txBody>
        </p:sp>
        <p:sp>
          <p:nvSpPr>
            <p:cNvPr id="32775" name="Text Box 7"/>
            <p:cNvSpPr txBox="1">
              <a:spLocks noChangeArrowheads="1"/>
            </p:cNvSpPr>
            <p:nvPr/>
          </p:nvSpPr>
          <p:spPr bwMode="auto">
            <a:xfrm>
              <a:off x="6459538" y="1566863"/>
              <a:ext cx="2144712" cy="819150"/>
            </a:xfrm>
            <a:prstGeom prst="rect">
              <a:avLst/>
            </a:prstGeom>
            <a:noFill/>
            <a:ln w="9525">
              <a:noFill/>
              <a:miter lim="800000"/>
              <a:headEnd/>
              <a:tailEnd/>
            </a:ln>
          </p:spPr>
          <p:txBody>
            <a:bodyPr wrap="none">
              <a:spAutoFit/>
            </a:bodyPr>
            <a:lstStyle/>
            <a:p>
              <a:pPr algn="ctr">
                <a:lnSpc>
                  <a:spcPct val="85000"/>
                </a:lnSpc>
                <a:spcBef>
                  <a:spcPct val="0"/>
                </a:spcBef>
                <a:buFontTx/>
                <a:buNone/>
              </a:pPr>
              <a:r>
                <a:rPr lang="en-US" sz="2800" b="1">
                  <a:solidFill>
                    <a:schemeClr val="accent2"/>
                  </a:solidFill>
                </a:rPr>
                <a:t>Controls</a:t>
              </a:r>
              <a:endParaRPr lang="en-US" sz="2800">
                <a:solidFill>
                  <a:schemeClr val="tx1"/>
                </a:solidFill>
              </a:endParaRPr>
            </a:p>
            <a:p>
              <a:pPr algn="ctr">
                <a:lnSpc>
                  <a:spcPct val="85000"/>
                </a:lnSpc>
                <a:spcBef>
                  <a:spcPct val="0"/>
                </a:spcBef>
                <a:buFontTx/>
                <a:buNone/>
              </a:pPr>
              <a:r>
                <a:rPr lang="en-US" sz="2800">
                  <a:solidFill>
                    <a:schemeClr val="tx1"/>
                  </a:solidFill>
                </a:rPr>
                <a:t>No Diabetes</a:t>
              </a:r>
            </a:p>
          </p:txBody>
        </p:sp>
        <p:sp>
          <p:nvSpPr>
            <p:cNvPr id="32776" name="Text Box 8"/>
            <p:cNvSpPr txBox="1">
              <a:spLocks noChangeArrowheads="1"/>
            </p:cNvSpPr>
            <p:nvPr/>
          </p:nvSpPr>
          <p:spPr bwMode="auto">
            <a:xfrm>
              <a:off x="4711700" y="2838450"/>
              <a:ext cx="581025" cy="519113"/>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10</a:t>
              </a:r>
            </a:p>
          </p:txBody>
        </p:sp>
        <p:sp>
          <p:nvSpPr>
            <p:cNvPr id="32777" name="Text Box 9"/>
            <p:cNvSpPr txBox="1">
              <a:spLocks noChangeArrowheads="1"/>
            </p:cNvSpPr>
            <p:nvPr/>
          </p:nvSpPr>
          <p:spPr bwMode="auto">
            <a:xfrm>
              <a:off x="7159625" y="2851150"/>
              <a:ext cx="581025" cy="519113"/>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10</a:t>
              </a:r>
            </a:p>
          </p:txBody>
        </p:sp>
        <p:sp>
          <p:nvSpPr>
            <p:cNvPr id="32782" name="Line 14"/>
            <p:cNvSpPr>
              <a:spLocks noChangeShapeType="1"/>
            </p:cNvSpPr>
            <p:nvPr/>
          </p:nvSpPr>
          <p:spPr bwMode="auto">
            <a:xfrm>
              <a:off x="684213" y="2492375"/>
              <a:ext cx="7920037" cy="0"/>
            </a:xfrm>
            <a:prstGeom prst="line">
              <a:avLst/>
            </a:prstGeom>
            <a:noFill/>
            <a:ln w="9525">
              <a:solidFill>
                <a:schemeClr val="tx1"/>
              </a:solidFill>
              <a:round/>
              <a:headEnd/>
              <a:tailEnd/>
            </a:ln>
          </p:spPr>
          <p:txBody>
            <a:bodyPr/>
            <a:lstStyle/>
            <a:p>
              <a:endParaRPr lang="en-US"/>
            </a:p>
          </p:txBody>
        </p:sp>
        <p:sp>
          <p:nvSpPr>
            <p:cNvPr id="32783" name="Line 15"/>
            <p:cNvSpPr>
              <a:spLocks noChangeShapeType="1"/>
            </p:cNvSpPr>
            <p:nvPr/>
          </p:nvSpPr>
          <p:spPr bwMode="auto">
            <a:xfrm>
              <a:off x="684213" y="3716338"/>
              <a:ext cx="7920037" cy="0"/>
            </a:xfrm>
            <a:prstGeom prst="line">
              <a:avLst/>
            </a:prstGeom>
            <a:noFill/>
            <a:ln w="9525">
              <a:solidFill>
                <a:schemeClr val="tx1"/>
              </a:solidFill>
              <a:round/>
              <a:headEnd/>
              <a:tailEnd/>
            </a:ln>
          </p:spPr>
          <p:txBody>
            <a:bodyPr/>
            <a:lstStyle/>
            <a:p>
              <a:endParaRPr lang="en-US"/>
            </a:p>
          </p:txBody>
        </p:sp>
        <p:sp>
          <p:nvSpPr>
            <p:cNvPr id="32784" name="Line 16"/>
            <p:cNvSpPr>
              <a:spLocks noChangeShapeType="1"/>
            </p:cNvSpPr>
            <p:nvPr/>
          </p:nvSpPr>
          <p:spPr bwMode="auto">
            <a:xfrm>
              <a:off x="684213" y="5013325"/>
              <a:ext cx="7920037" cy="0"/>
            </a:xfrm>
            <a:prstGeom prst="line">
              <a:avLst/>
            </a:prstGeom>
            <a:noFill/>
            <a:ln w="9525">
              <a:solidFill>
                <a:schemeClr val="tx1"/>
              </a:solidFill>
              <a:round/>
              <a:headEnd/>
              <a:tailEnd/>
            </a:ln>
          </p:spPr>
          <p:txBody>
            <a:bodyPr/>
            <a:lstStyle/>
            <a:p>
              <a:endParaRPr lang="en-US"/>
            </a:p>
          </p:txBody>
        </p:sp>
        <p:sp>
          <p:nvSpPr>
            <p:cNvPr id="32785" name="Line 17"/>
            <p:cNvSpPr>
              <a:spLocks noChangeShapeType="1"/>
            </p:cNvSpPr>
            <p:nvPr/>
          </p:nvSpPr>
          <p:spPr bwMode="auto">
            <a:xfrm>
              <a:off x="6372225" y="1557338"/>
              <a:ext cx="0" cy="4608512"/>
            </a:xfrm>
            <a:prstGeom prst="line">
              <a:avLst/>
            </a:prstGeom>
            <a:noFill/>
            <a:ln w="9525">
              <a:solidFill>
                <a:schemeClr val="tx1"/>
              </a:solidFill>
              <a:round/>
              <a:headEnd/>
              <a:tailEnd/>
            </a:ln>
          </p:spPr>
          <p:txBody>
            <a:bodyPr/>
            <a:lstStyle/>
            <a:p>
              <a:endParaRPr lang="en-US"/>
            </a:p>
          </p:txBody>
        </p:sp>
        <p:sp>
          <p:nvSpPr>
            <p:cNvPr id="32786" name="Line 18"/>
            <p:cNvSpPr>
              <a:spLocks noChangeShapeType="1"/>
            </p:cNvSpPr>
            <p:nvPr/>
          </p:nvSpPr>
          <p:spPr bwMode="auto">
            <a:xfrm>
              <a:off x="3663950" y="1557338"/>
              <a:ext cx="0" cy="4608512"/>
            </a:xfrm>
            <a:prstGeom prst="line">
              <a:avLst/>
            </a:prstGeom>
            <a:noFill/>
            <a:ln w="19050">
              <a:solidFill>
                <a:schemeClr val="tx1"/>
              </a:solidFill>
              <a:round/>
              <a:headEnd/>
              <a:tailEnd/>
            </a:ln>
          </p:spPr>
          <p:txBody>
            <a:bodyP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1" fill="hold"/>
                                        <p:tgtEl>
                                          <p:spTgt spid="3"/>
                                        </p:tgtEl>
                                      </p:cBhvr>
                                    </p:cmd>
                                  </p:childTnLst>
                                </p:cTn>
                              </p:par>
                              <p:par>
                                <p:cTn id="7" presetID="10" presetClass="entr" presetSubtype="0" fill="hold" nodeType="withEffect">
                                  <p:stCondLst>
                                    <p:cond delay="200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3000"/>
                                        <p:tgtEl>
                                          <p:spTgt spid="19"/>
                                        </p:tgtEl>
                                      </p:cBhvr>
                                    </p:animEffect>
                                  </p:childTnLst>
                                </p:cTn>
                              </p:par>
                              <p:par>
                                <p:cTn id="10" presetID="10" presetClass="entr" presetSubtype="0" fill="hold" nodeType="withEffect">
                                  <p:stCondLst>
                                    <p:cond delay="60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152400"/>
            <a:ext cx="8229600" cy="1371600"/>
          </a:xfrm>
        </p:spPr>
        <p:txBody>
          <a:bodyPr/>
          <a:lstStyle/>
          <a:p>
            <a:pPr eaLnBrk="1" hangingPunct="1"/>
            <a:r>
              <a:rPr lang="en-US" smtClean="0">
                <a:solidFill>
                  <a:srgbClr val="990033"/>
                </a:solidFill>
              </a:rPr>
              <a:t>From Association to Causation</a:t>
            </a:r>
          </a:p>
        </p:txBody>
      </p:sp>
      <p:sp>
        <p:nvSpPr>
          <p:cNvPr id="9219" name="Oval 4"/>
          <p:cNvSpPr>
            <a:spLocks noChangeArrowheads="1"/>
          </p:cNvSpPr>
          <p:nvPr/>
        </p:nvSpPr>
        <p:spPr bwMode="auto">
          <a:xfrm>
            <a:off x="3429000" y="1828800"/>
            <a:ext cx="2743200" cy="1524000"/>
          </a:xfrm>
          <a:prstGeom prst="ellipse">
            <a:avLst/>
          </a:prstGeom>
          <a:noFill/>
          <a:ln w="9525">
            <a:noFill/>
            <a:round/>
            <a:headEnd/>
            <a:tailEnd/>
          </a:ln>
        </p:spPr>
        <p:txBody>
          <a:bodyPr wrap="none" anchor="ctr">
            <a:spAutoFit/>
          </a:bodyPr>
          <a:lstStyle/>
          <a:p>
            <a:endParaRPr lang="en-US"/>
          </a:p>
        </p:txBody>
      </p:sp>
      <p:sp>
        <p:nvSpPr>
          <p:cNvPr id="9232" name="AutoShape 5"/>
          <p:cNvSpPr>
            <a:spLocks noChangeArrowheads="1"/>
          </p:cNvSpPr>
          <p:nvPr/>
        </p:nvSpPr>
        <p:spPr bwMode="auto">
          <a:xfrm>
            <a:off x="898525" y="1863725"/>
            <a:ext cx="2016125" cy="690563"/>
          </a:xfrm>
          <a:prstGeom prst="roundRect">
            <a:avLst>
              <a:gd name="adj" fmla="val 16667"/>
            </a:avLst>
          </a:prstGeom>
          <a:noFill/>
          <a:ln w="57150">
            <a:solidFill>
              <a:schemeClr val="bg2"/>
            </a:solidFill>
            <a:round/>
            <a:headEnd/>
            <a:tailEnd/>
          </a:ln>
        </p:spPr>
        <p:txBody>
          <a:bodyPr wrap="none" anchor="ctr">
            <a:spAutoFit/>
          </a:bodyPr>
          <a:lstStyle/>
          <a:p>
            <a:pPr algn="ctr">
              <a:spcBef>
                <a:spcPct val="0"/>
              </a:spcBef>
              <a:buFontTx/>
              <a:buNone/>
            </a:pPr>
            <a:r>
              <a:rPr lang="en-US" sz="3200" dirty="0">
                <a:solidFill>
                  <a:schemeClr val="tx1"/>
                </a:solidFill>
              </a:rPr>
              <a:t>Exposure</a:t>
            </a:r>
          </a:p>
        </p:txBody>
      </p:sp>
      <p:sp>
        <p:nvSpPr>
          <p:cNvPr id="9233" name="AutoShape 6"/>
          <p:cNvSpPr>
            <a:spLocks noChangeArrowheads="1"/>
          </p:cNvSpPr>
          <p:nvPr/>
        </p:nvSpPr>
        <p:spPr bwMode="auto">
          <a:xfrm>
            <a:off x="6634163" y="1876425"/>
            <a:ext cx="1768475" cy="690563"/>
          </a:xfrm>
          <a:prstGeom prst="roundRect">
            <a:avLst>
              <a:gd name="adj" fmla="val 16667"/>
            </a:avLst>
          </a:prstGeom>
          <a:noFill/>
          <a:ln w="57150">
            <a:solidFill>
              <a:schemeClr val="bg2"/>
            </a:solidFill>
            <a:round/>
            <a:headEnd/>
            <a:tailEnd/>
          </a:ln>
        </p:spPr>
        <p:txBody>
          <a:bodyPr wrap="none" anchor="ctr">
            <a:spAutoFit/>
          </a:bodyPr>
          <a:lstStyle/>
          <a:p>
            <a:pPr algn="ctr">
              <a:spcBef>
                <a:spcPct val="0"/>
              </a:spcBef>
              <a:buFontTx/>
              <a:buNone/>
            </a:pPr>
            <a:r>
              <a:rPr lang="en-US" sz="3200" dirty="0">
                <a:solidFill>
                  <a:schemeClr val="tx1"/>
                </a:solidFill>
              </a:rPr>
              <a:t>Disease</a:t>
            </a:r>
          </a:p>
        </p:txBody>
      </p:sp>
      <p:grpSp>
        <p:nvGrpSpPr>
          <p:cNvPr id="19" name="Group 18"/>
          <p:cNvGrpSpPr/>
          <p:nvPr/>
        </p:nvGrpSpPr>
        <p:grpSpPr>
          <a:xfrm>
            <a:off x="2209800" y="2017713"/>
            <a:ext cx="5105400" cy="609600"/>
            <a:chOff x="2209800" y="2017713"/>
            <a:chExt cx="5105400" cy="609600"/>
          </a:xfrm>
        </p:grpSpPr>
        <p:sp>
          <p:nvSpPr>
            <p:cNvPr id="9231" name="Oval 3"/>
            <p:cNvSpPr>
              <a:spLocks noChangeArrowheads="1"/>
            </p:cNvSpPr>
            <p:nvPr/>
          </p:nvSpPr>
          <p:spPr bwMode="auto">
            <a:xfrm>
              <a:off x="2209800" y="2017713"/>
              <a:ext cx="5105400" cy="609600"/>
            </a:xfrm>
            <a:prstGeom prst="ellipse">
              <a:avLst/>
            </a:prstGeom>
            <a:noFill/>
            <a:ln w="9525">
              <a:noFill/>
              <a:round/>
              <a:headEnd/>
              <a:tailEnd/>
            </a:ln>
          </p:spPr>
          <p:txBody>
            <a:bodyPr anchor="ctr">
              <a:spAutoFit/>
            </a:bodyPr>
            <a:lstStyle/>
            <a:p>
              <a:pPr algn="ctr">
                <a:spcBef>
                  <a:spcPct val="0"/>
                </a:spcBef>
                <a:buFontTx/>
                <a:buNone/>
              </a:pPr>
              <a:r>
                <a:rPr lang="en-US" b="1" dirty="0">
                  <a:solidFill>
                    <a:schemeClr val="tx1"/>
                  </a:solidFill>
                </a:rPr>
                <a:t>Observed Association</a:t>
              </a:r>
            </a:p>
          </p:txBody>
        </p:sp>
        <p:sp>
          <p:nvSpPr>
            <p:cNvPr id="9234" name="Line 7"/>
            <p:cNvSpPr>
              <a:spLocks noChangeShapeType="1"/>
            </p:cNvSpPr>
            <p:nvPr/>
          </p:nvSpPr>
          <p:spPr bwMode="auto">
            <a:xfrm>
              <a:off x="2976563" y="2133600"/>
              <a:ext cx="3581400" cy="0"/>
            </a:xfrm>
            <a:prstGeom prst="line">
              <a:avLst/>
            </a:prstGeom>
            <a:noFill/>
            <a:ln w="38100">
              <a:solidFill>
                <a:schemeClr val="tx2"/>
              </a:solidFill>
              <a:round/>
              <a:headEnd/>
              <a:tailEnd type="triangle" w="med" len="med"/>
            </a:ln>
          </p:spPr>
          <p:txBody>
            <a:bodyPr wrap="none">
              <a:spAutoFit/>
            </a:bodyPr>
            <a:lstStyle/>
            <a:p>
              <a:endParaRPr lang="en-US"/>
            </a:p>
          </p:txBody>
        </p:sp>
      </p:grpSp>
      <p:grpSp>
        <p:nvGrpSpPr>
          <p:cNvPr id="3" name="Group 8"/>
          <p:cNvGrpSpPr>
            <a:grpSpLocks/>
          </p:cNvGrpSpPr>
          <p:nvPr/>
        </p:nvGrpSpPr>
        <p:grpSpPr bwMode="auto">
          <a:xfrm>
            <a:off x="4648200" y="2514600"/>
            <a:ext cx="4419600" cy="2566988"/>
            <a:chOff x="2928" y="1584"/>
            <a:chExt cx="2784" cy="1617"/>
          </a:xfrm>
        </p:grpSpPr>
        <p:sp>
          <p:nvSpPr>
            <p:cNvPr id="9227" name="AutoShape 9"/>
            <p:cNvSpPr>
              <a:spLocks noChangeArrowheads="1"/>
            </p:cNvSpPr>
            <p:nvPr/>
          </p:nvSpPr>
          <p:spPr bwMode="auto">
            <a:xfrm>
              <a:off x="2928" y="1584"/>
              <a:ext cx="192" cy="768"/>
            </a:xfrm>
            <a:prstGeom prst="downArrow">
              <a:avLst>
                <a:gd name="adj1" fmla="val 50000"/>
                <a:gd name="adj2" fmla="val 100000"/>
              </a:avLst>
            </a:prstGeom>
            <a:solidFill>
              <a:schemeClr val="accent1"/>
            </a:solidFill>
            <a:ln w="9525">
              <a:noFill/>
              <a:miter lim="800000"/>
              <a:headEnd/>
              <a:tailEnd/>
            </a:ln>
          </p:spPr>
          <p:txBody>
            <a:bodyPr anchor="ctr">
              <a:spAutoFit/>
            </a:bodyPr>
            <a:lstStyle/>
            <a:p>
              <a:endParaRPr lang="en-US"/>
            </a:p>
          </p:txBody>
        </p:sp>
        <p:sp>
          <p:nvSpPr>
            <p:cNvPr id="9228" name="Line 10"/>
            <p:cNvSpPr>
              <a:spLocks noChangeShapeType="1"/>
            </p:cNvSpPr>
            <p:nvPr/>
          </p:nvSpPr>
          <p:spPr bwMode="auto">
            <a:xfrm>
              <a:off x="3120" y="2304"/>
              <a:ext cx="672" cy="336"/>
            </a:xfrm>
            <a:prstGeom prst="line">
              <a:avLst/>
            </a:prstGeom>
            <a:noFill/>
            <a:ln w="63500">
              <a:solidFill>
                <a:schemeClr val="accent1"/>
              </a:solidFill>
              <a:round/>
              <a:headEnd/>
              <a:tailEnd type="triangle" w="med" len="med"/>
            </a:ln>
          </p:spPr>
          <p:txBody>
            <a:bodyPr wrap="none">
              <a:spAutoFit/>
            </a:bodyPr>
            <a:lstStyle/>
            <a:p>
              <a:endParaRPr lang="en-US"/>
            </a:p>
          </p:txBody>
        </p:sp>
        <p:sp>
          <p:nvSpPr>
            <p:cNvPr id="9229" name="AutoShape 11"/>
            <p:cNvSpPr>
              <a:spLocks noChangeArrowheads="1"/>
            </p:cNvSpPr>
            <p:nvPr/>
          </p:nvSpPr>
          <p:spPr bwMode="auto">
            <a:xfrm>
              <a:off x="3244" y="2766"/>
              <a:ext cx="1199" cy="435"/>
            </a:xfrm>
            <a:prstGeom prst="roundRect">
              <a:avLst>
                <a:gd name="adj" fmla="val 16667"/>
              </a:avLst>
            </a:prstGeom>
            <a:noFill/>
            <a:ln w="57150">
              <a:solidFill>
                <a:schemeClr val="bg2"/>
              </a:solidFill>
              <a:round/>
              <a:headEnd/>
              <a:tailEnd/>
            </a:ln>
          </p:spPr>
          <p:txBody>
            <a:bodyPr wrap="none" anchor="ctr">
              <a:spAutoFit/>
            </a:bodyPr>
            <a:lstStyle/>
            <a:p>
              <a:pPr algn="ctr">
                <a:spcBef>
                  <a:spcPct val="0"/>
                </a:spcBef>
                <a:buFontTx/>
                <a:buNone/>
              </a:pPr>
              <a:r>
                <a:rPr lang="en-US" sz="3200">
                  <a:solidFill>
                    <a:schemeClr val="tx1"/>
                  </a:solidFill>
                </a:rPr>
                <a:t>Spurious</a:t>
              </a:r>
            </a:p>
          </p:txBody>
        </p:sp>
        <p:sp>
          <p:nvSpPr>
            <p:cNvPr id="9230" name="Text Box 12"/>
            <p:cNvSpPr txBox="1">
              <a:spLocks noChangeArrowheads="1"/>
            </p:cNvSpPr>
            <p:nvPr/>
          </p:nvSpPr>
          <p:spPr bwMode="auto">
            <a:xfrm>
              <a:off x="3408" y="2208"/>
              <a:ext cx="2304" cy="250"/>
            </a:xfrm>
            <a:prstGeom prst="rect">
              <a:avLst/>
            </a:prstGeom>
            <a:noFill/>
            <a:ln w="9525">
              <a:noFill/>
              <a:miter lim="800000"/>
              <a:headEnd/>
              <a:tailEnd/>
            </a:ln>
          </p:spPr>
          <p:txBody>
            <a:bodyPr>
              <a:spAutoFit/>
            </a:bodyPr>
            <a:lstStyle/>
            <a:p>
              <a:pPr>
                <a:spcBef>
                  <a:spcPct val="50000"/>
                </a:spcBef>
                <a:buFontTx/>
                <a:buNone/>
              </a:pPr>
              <a:r>
                <a:rPr lang="en-US" sz="2000" b="1" dirty="0">
                  <a:solidFill>
                    <a:schemeClr val="tx1"/>
                  </a:solidFill>
                </a:rPr>
                <a:t>Due to random error or bias</a:t>
              </a:r>
            </a:p>
          </p:txBody>
        </p:sp>
      </p:grpSp>
      <p:grpSp>
        <p:nvGrpSpPr>
          <p:cNvPr id="4" name="Group 13"/>
          <p:cNvGrpSpPr>
            <a:grpSpLocks/>
          </p:cNvGrpSpPr>
          <p:nvPr/>
        </p:nvGrpSpPr>
        <p:grpSpPr bwMode="auto">
          <a:xfrm>
            <a:off x="1947863" y="3644900"/>
            <a:ext cx="3273425" cy="3062288"/>
            <a:chOff x="1227" y="2296"/>
            <a:chExt cx="2062" cy="1929"/>
          </a:xfrm>
        </p:grpSpPr>
        <p:sp>
          <p:nvSpPr>
            <p:cNvPr id="9223" name="Line 14"/>
            <p:cNvSpPr>
              <a:spLocks noChangeShapeType="1"/>
            </p:cNvSpPr>
            <p:nvPr/>
          </p:nvSpPr>
          <p:spPr bwMode="auto">
            <a:xfrm flipH="1">
              <a:off x="2245" y="2296"/>
              <a:ext cx="624" cy="384"/>
            </a:xfrm>
            <a:prstGeom prst="line">
              <a:avLst/>
            </a:prstGeom>
            <a:noFill/>
            <a:ln w="63500">
              <a:solidFill>
                <a:schemeClr val="accent1"/>
              </a:solidFill>
              <a:round/>
              <a:headEnd/>
              <a:tailEnd type="triangle" w="med" len="med"/>
            </a:ln>
          </p:spPr>
          <p:txBody>
            <a:bodyPr wrap="none">
              <a:spAutoFit/>
            </a:bodyPr>
            <a:lstStyle/>
            <a:p>
              <a:endParaRPr lang="en-US"/>
            </a:p>
          </p:txBody>
        </p:sp>
        <p:sp>
          <p:nvSpPr>
            <p:cNvPr id="9224" name="AutoShape 15"/>
            <p:cNvSpPr>
              <a:spLocks noChangeArrowheads="1"/>
            </p:cNvSpPr>
            <p:nvPr/>
          </p:nvSpPr>
          <p:spPr bwMode="auto">
            <a:xfrm>
              <a:off x="1873" y="2766"/>
              <a:ext cx="712" cy="435"/>
            </a:xfrm>
            <a:prstGeom prst="roundRect">
              <a:avLst>
                <a:gd name="adj" fmla="val 16667"/>
              </a:avLst>
            </a:prstGeom>
            <a:noFill/>
            <a:ln w="57150">
              <a:solidFill>
                <a:schemeClr val="bg2"/>
              </a:solidFill>
              <a:round/>
              <a:headEnd/>
              <a:tailEnd/>
            </a:ln>
          </p:spPr>
          <p:txBody>
            <a:bodyPr wrap="none" anchor="ctr">
              <a:spAutoFit/>
            </a:bodyPr>
            <a:lstStyle/>
            <a:p>
              <a:pPr algn="ctr">
                <a:spcBef>
                  <a:spcPct val="0"/>
                </a:spcBef>
                <a:buFontTx/>
                <a:buNone/>
              </a:pPr>
              <a:r>
                <a:rPr lang="en-US" sz="3200">
                  <a:solidFill>
                    <a:schemeClr val="tx1"/>
                  </a:solidFill>
                </a:rPr>
                <a:t>Real</a:t>
              </a:r>
            </a:p>
          </p:txBody>
        </p:sp>
        <p:sp>
          <p:nvSpPr>
            <p:cNvPr id="9225" name="AutoShape 16"/>
            <p:cNvSpPr>
              <a:spLocks noChangeArrowheads="1"/>
            </p:cNvSpPr>
            <p:nvPr/>
          </p:nvSpPr>
          <p:spPr bwMode="auto">
            <a:xfrm>
              <a:off x="2160" y="3264"/>
              <a:ext cx="144" cy="384"/>
            </a:xfrm>
            <a:prstGeom prst="downArrow">
              <a:avLst>
                <a:gd name="adj1" fmla="val 50000"/>
                <a:gd name="adj2" fmla="val 66667"/>
              </a:avLst>
            </a:prstGeom>
            <a:solidFill>
              <a:schemeClr val="accent1"/>
            </a:solidFill>
            <a:ln w="9525">
              <a:noFill/>
              <a:miter lim="800000"/>
              <a:headEnd/>
              <a:tailEnd/>
            </a:ln>
          </p:spPr>
          <p:txBody>
            <a:bodyPr anchor="ctr">
              <a:spAutoFit/>
            </a:bodyPr>
            <a:lstStyle/>
            <a:p>
              <a:endParaRPr lang="en-US"/>
            </a:p>
          </p:txBody>
        </p:sp>
        <p:sp>
          <p:nvSpPr>
            <p:cNvPr id="9226" name="Oval 17"/>
            <p:cNvSpPr>
              <a:spLocks noChangeArrowheads="1"/>
            </p:cNvSpPr>
            <p:nvPr/>
          </p:nvSpPr>
          <p:spPr bwMode="auto">
            <a:xfrm>
              <a:off x="1227" y="3696"/>
              <a:ext cx="2062" cy="529"/>
            </a:xfrm>
            <a:prstGeom prst="ellipse">
              <a:avLst/>
            </a:prstGeom>
            <a:noFill/>
            <a:ln w="57150">
              <a:solidFill>
                <a:schemeClr val="bg2"/>
              </a:solidFill>
              <a:round/>
              <a:headEnd/>
              <a:tailEnd/>
            </a:ln>
          </p:spPr>
          <p:txBody>
            <a:bodyPr wrap="none" anchor="ctr">
              <a:spAutoFit/>
            </a:bodyPr>
            <a:lstStyle/>
            <a:p>
              <a:pPr algn="ctr">
                <a:spcBef>
                  <a:spcPct val="0"/>
                </a:spcBef>
                <a:buFontTx/>
                <a:buNone/>
              </a:pPr>
              <a:r>
                <a:rPr lang="en-US" sz="3200">
                  <a:solidFill>
                    <a:schemeClr val="tx1"/>
                  </a:solidFill>
                </a:rPr>
                <a:t>Is it causal?</a:t>
              </a: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24"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9232"/>
                                        </p:tgtEl>
                                        <p:attrNameLst>
                                          <p:attrName>style.visibility</p:attrName>
                                        </p:attrNameLst>
                                      </p:cBhvr>
                                      <p:to>
                                        <p:strVal val="visible"/>
                                      </p:to>
                                    </p:set>
                                    <p:animEffect transition="in" filter="fade">
                                      <p:cBhvr>
                                        <p:cTn id="9" dur="3000"/>
                                        <p:tgtEl>
                                          <p:spTgt spid="9232"/>
                                        </p:tgtEl>
                                      </p:cBhvr>
                                    </p:animEffect>
                                  </p:childTnLst>
                                </p:cTn>
                              </p:par>
                              <p:par>
                                <p:cTn id="10" presetID="22" presetClass="entr" presetSubtype="8" fill="hold" nodeType="withEffect">
                                  <p:stCondLst>
                                    <p:cond delay="200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3000"/>
                                        <p:tgtEl>
                                          <p:spTgt spid="19"/>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9233"/>
                                        </p:tgtEl>
                                        <p:attrNameLst>
                                          <p:attrName>style.visibility</p:attrName>
                                        </p:attrNameLst>
                                      </p:cBhvr>
                                      <p:to>
                                        <p:strVal val="visible"/>
                                      </p:to>
                                    </p:set>
                                    <p:animEffect transition="in" filter="fade">
                                      <p:cBhvr>
                                        <p:cTn id="15" dur="3000"/>
                                        <p:tgtEl>
                                          <p:spTgt spid="9233"/>
                                        </p:tgtEl>
                                      </p:cBhvr>
                                    </p:animEffect>
                                  </p:childTnLst>
                                </p:cTn>
                              </p:par>
                              <p:par>
                                <p:cTn id="16" presetID="22" presetClass="entr" presetSubtype="1" fill="hold" nodeType="withEffect">
                                  <p:stCondLst>
                                    <p:cond delay="600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3000"/>
                                        <p:tgtEl>
                                          <p:spTgt spid="3"/>
                                        </p:tgtEl>
                                      </p:cBhvr>
                                    </p:animEffect>
                                  </p:childTnLst>
                                </p:cTn>
                              </p:par>
                              <p:par>
                                <p:cTn id="19" presetID="22" presetClass="entr" presetSubtype="1" fill="hold" nodeType="withEffect">
                                  <p:stCondLst>
                                    <p:cond delay="800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5"/>
                </p:tgtEl>
              </p:cMediaNode>
            </p:audio>
          </p:childTnLst>
        </p:cTn>
      </p:par>
    </p:tnLst>
    <p:bldLst>
      <p:bldP spid="9232" grpId="0" animBg="1"/>
      <p:bldP spid="92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a:off x="990600" y="4419600"/>
            <a:ext cx="6934200" cy="0"/>
          </a:xfrm>
          <a:prstGeom prst="line">
            <a:avLst/>
          </a:prstGeom>
          <a:noFill/>
          <a:ln w="31750">
            <a:solidFill>
              <a:schemeClr val="tx1"/>
            </a:solidFill>
            <a:round/>
            <a:headEnd/>
            <a:tailEnd/>
          </a:ln>
        </p:spPr>
        <p:txBody>
          <a:bodyPr anchor="ctr">
            <a:spAutoFit/>
          </a:bodyPr>
          <a:lstStyle/>
          <a:p>
            <a:endParaRPr lang="en-US"/>
          </a:p>
        </p:txBody>
      </p:sp>
      <p:sp>
        <p:nvSpPr>
          <p:cNvPr id="1028" name="Rectangle 3"/>
          <p:cNvSpPr>
            <a:spLocks noChangeArrowheads="1"/>
          </p:cNvSpPr>
          <p:nvPr/>
        </p:nvSpPr>
        <p:spPr bwMode="auto">
          <a:xfrm>
            <a:off x="1524000" y="2209800"/>
            <a:ext cx="838200" cy="2209800"/>
          </a:xfrm>
          <a:prstGeom prst="rect">
            <a:avLst/>
          </a:prstGeom>
          <a:solidFill>
            <a:schemeClr val="tx1"/>
          </a:solidFill>
          <a:ln w="9525">
            <a:solidFill>
              <a:schemeClr val="tx1"/>
            </a:solidFill>
            <a:miter lim="800000"/>
            <a:headEnd/>
            <a:tailEnd/>
          </a:ln>
        </p:spPr>
        <p:txBody>
          <a:bodyPr wrap="none" anchor="ctr">
            <a:spAutoFit/>
          </a:bodyPr>
          <a:lstStyle/>
          <a:p>
            <a:endParaRPr lang="en-US"/>
          </a:p>
        </p:txBody>
      </p:sp>
      <p:sp>
        <p:nvSpPr>
          <p:cNvPr id="1029" name="Rectangle 4"/>
          <p:cNvSpPr>
            <a:spLocks noChangeArrowheads="1"/>
          </p:cNvSpPr>
          <p:nvPr/>
        </p:nvSpPr>
        <p:spPr bwMode="auto">
          <a:xfrm>
            <a:off x="3962400" y="3048000"/>
            <a:ext cx="838200" cy="1371600"/>
          </a:xfrm>
          <a:prstGeom prst="rect">
            <a:avLst/>
          </a:prstGeom>
          <a:solidFill>
            <a:schemeClr val="tx1"/>
          </a:solidFill>
          <a:ln w="9525">
            <a:solidFill>
              <a:schemeClr val="tx1"/>
            </a:solidFill>
            <a:miter lim="800000"/>
            <a:headEnd/>
            <a:tailEnd/>
          </a:ln>
        </p:spPr>
        <p:txBody>
          <a:bodyPr anchor="ctr">
            <a:spAutoFit/>
          </a:bodyPr>
          <a:lstStyle/>
          <a:p>
            <a:endParaRPr lang="en-US"/>
          </a:p>
        </p:txBody>
      </p:sp>
      <p:sp>
        <p:nvSpPr>
          <p:cNvPr id="1030" name="Rectangle 5"/>
          <p:cNvSpPr>
            <a:spLocks noChangeArrowheads="1"/>
          </p:cNvSpPr>
          <p:nvPr/>
        </p:nvSpPr>
        <p:spPr bwMode="auto">
          <a:xfrm>
            <a:off x="6400800" y="3048000"/>
            <a:ext cx="838200" cy="1371600"/>
          </a:xfrm>
          <a:prstGeom prst="rect">
            <a:avLst/>
          </a:prstGeom>
          <a:solidFill>
            <a:schemeClr val="tx1"/>
          </a:solidFill>
          <a:ln w="9525">
            <a:solidFill>
              <a:schemeClr val="tx1"/>
            </a:solidFill>
            <a:miter lim="800000"/>
            <a:headEnd/>
            <a:tailEnd/>
          </a:ln>
        </p:spPr>
        <p:txBody>
          <a:bodyPr anchor="ctr">
            <a:spAutoFit/>
          </a:bodyPr>
          <a:lstStyle/>
          <a:p>
            <a:endParaRPr lang="en-US"/>
          </a:p>
        </p:txBody>
      </p:sp>
      <p:sp>
        <p:nvSpPr>
          <p:cNvPr id="1031" name="Rectangle 6"/>
          <p:cNvSpPr>
            <a:spLocks noChangeArrowheads="1"/>
          </p:cNvSpPr>
          <p:nvPr/>
        </p:nvSpPr>
        <p:spPr bwMode="auto">
          <a:xfrm>
            <a:off x="1524000" y="1905000"/>
            <a:ext cx="838200" cy="304800"/>
          </a:xfrm>
          <a:prstGeom prst="rect">
            <a:avLst/>
          </a:prstGeom>
          <a:solidFill>
            <a:schemeClr val="bg2"/>
          </a:solidFill>
          <a:ln w="9525">
            <a:solidFill>
              <a:schemeClr val="bg2"/>
            </a:solidFill>
            <a:miter lim="800000"/>
            <a:headEnd/>
            <a:tailEnd/>
          </a:ln>
        </p:spPr>
        <p:txBody>
          <a:bodyPr wrap="none" anchor="ctr">
            <a:spAutoFit/>
          </a:bodyPr>
          <a:lstStyle/>
          <a:p>
            <a:endParaRPr lang="en-US"/>
          </a:p>
        </p:txBody>
      </p:sp>
      <p:sp>
        <p:nvSpPr>
          <p:cNvPr id="1032" name="Rectangle 7"/>
          <p:cNvSpPr>
            <a:spLocks noChangeArrowheads="1"/>
          </p:cNvSpPr>
          <p:nvPr/>
        </p:nvSpPr>
        <p:spPr bwMode="auto">
          <a:xfrm>
            <a:off x="3962400" y="1828800"/>
            <a:ext cx="838200" cy="1219200"/>
          </a:xfrm>
          <a:prstGeom prst="rect">
            <a:avLst/>
          </a:prstGeom>
          <a:solidFill>
            <a:schemeClr val="bg2"/>
          </a:solidFill>
          <a:ln w="9525">
            <a:solidFill>
              <a:schemeClr val="bg2"/>
            </a:solidFill>
            <a:miter lim="800000"/>
            <a:headEnd/>
            <a:tailEnd/>
          </a:ln>
        </p:spPr>
        <p:txBody>
          <a:bodyPr anchor="ctr">
            <a:spAutoFit/>
          </a:bodyPr>
          <a:lstStyle/>
          <a:p>
            <a:endParaRPr lang="en-US"/>
          </a:p>
        </p:txBody>
      </p:sp>
      <p:sp>
        <p:nvSpPr>
          <p:cNvPr id="1033" name="Rectangle 8"/>
          <p:cNvSpPr>
            <a:spLocks noChangeArrowheads="1"/>
          </p:cNvSpPr>
          <p:nvPr/>
        </p:nvSpPr>
        <p:spPr bwMode="auto">
          <a:xfrm>
            <a:off x="6400800" y="1828800"/>
            <a:ext cx="838200" cy="1219200"/>
          </a:xfrm>
          <a:prstGeom prst="rect">
            <a:avLst/>
          </a:prstGeom>
          <a:solidFill>
            <a:schemeClr val="bg2"/>
          </a:solidFill>
          <a:ln w="9525">
            <a:solidFill>
              <a:schemeClr val="bg2"/>
            </a:solidFill>
            <a:miter lim="800000"/>
            <a:headEnd/>
            <a:tailEnd/>
          </a:ln>
        </p:spPr>
        <p:txBody>
          <a:bodyPr anchor="ctr">
            <a:spAutoFit/>
          </a:bodyPr>
          <a:lstStyle/>
          <a:p>
            <a:endParaRPr lang="en-US"/>
          </a:p>
        </p:txBody>
      </p:sp>
      <p:sp>
        <p:nvSpPr>
          <p:cNvPr id="1034" name="Text Box 9"/>
          <p:cNvSpPr txBox="1">
            <a:spLocks noChangeArrowheads="1"/>
          </p:cNvSpPr>
          <p:nvPr/>
        </p:nvSpPr>
        <p:spPr bwMode="auto">
          <a:xfrm>
            <a:off x="1076325" y="4433888"/>
            <a:ext cx="1727200" cy="822325"/>
          </a:xfrm>
          <a:prstGeom prst="rect">
            <a:avLst/>
          </a:prstGeom>
          <a:noFill/>
          <a:ln w="9525">
            <a:noFill/>
            <a:miter lim="800000"/>
            <a:headEnd/>
            <a:tailEnd/>
          </a:ln>
        </p:spPr>
        <p:txBody>
          <a:bodyPr wrap="none">
            <a:spAutoFit/>
          </a:bodyPr>
          <a:lstStyle/>
          <a:p>
            <a:pPr algn="ctr">
              <a:spcBef>
                <a:spcPct val="0"/>
              </a:spcBef>
              <a:buFontTx/>
              <a:buNone/>
            </a:pPr>
            <a:r>
              <a:rPr lang="en-US">
                <a:solidFill>
                  <a:schemeClr val="tx1"/>
                </a:solidFill>
              </a:rPr>
              <a:t>Cleft palate</a:t>
            </a:r>
          </a:p>
          <a:p>
            <a:pPr algn="ctr">
              <a:spcBef>
                <a:spcPct val="0"/>
              </a:spcBef>
              <a:buFontTx/>
              <a:buNone/>
            </a:pPr>
            <a:r>
              <a:rPr lang="en-US" b="1"/>
              <a:t>cases</a:t>
            </a:r>
          </a:p>
        </p:txBody>
      </p:sp>
      <p:sp>
        <p:nvSpPr>
          <p:cNvPr id="1035" name="Text Box 10"/>
          <p:cNvSpPr txBox="1">
            <a:spLocks noChangeArrowheads="1"/>
          </p:cNvSpPr>
          <p:nvPr/>
        </p:nvSpPr>
        <p:spPr bwMode="auto">
          <a:xfrm>
            <a:off x="3476625" y="4433888"/>
            <a:ext cx="1812925" cy="822325"/>
          </a:xfrm>
          <a:prstGeom prst="rect">
            <a:avLst/>
          </a:prstGeom>
          <a:noFill/>
          <a:ln w="9525">
            <a:noFill/>
            <a:miter lim="800000"/>
            <a:headEnd/>
            <a:tailEnd/>
          </a:ln>
        </p:spPr>
        <p:txBody>
          <a:bodyPr wrap="none">
            <a:spAutoFit/>
          </a:bodyPr>
          <a:lstStyle/>
          <a:p>
            <a:pPr algn="ctr">
              <a:spcBef>
                <a:spcPct val="0"/>
              </a:spcBef>
              <a:buFontTx/>
              <a:buNone/>
            </a:pPr>
            <a:r>
              <a:rPr lang="en-US">
                <a:solidFill>
                  <a:schemeClr val="tx1"/>
                </a:solidFill>
              </a:rPr>
              <a:t>Polydactylia</a:t>
            </a:r>
          </a:p>
          <a:p>
            <a:pPr algn="ctr">
              <a:spcBef>
                <a:spcPct val="0"/>
              </a:spcBef>
              <a:buFontTx/>
              <a:buNone/>
            </a:pPr>
            <a:r>
              <a:rPr lang="en-US" b="1">
                <a:solidFill>
                  <a:schemeClr val="accent2"/>
                </a:solidFill>
              </a:rPr>
              <a:t>controls</a:t>
            </a:r>
            <a:endParaRPr lang="en-US">
              <a:solidFill>
                <a:schemeClr val="tx1"/>
              </a:solidFill>
            </a:endParaRPr>
          </a:p>
        </p:txBody>
      </p:sp>
      <p:sp>
        <p:nvSpPr>
          <p:cNvPr id="1036" name="Text Box 11"/>
          <p:cNvSpPr txBox="1">
            <a:spLocks noChangeArrowheads="1"/>
          </p:cNvSpPr>
          <p:nvPr/>
        </p:nvSpPr>
        <p:spPr bwMode="auto">
          <a:xfrm>
            <a:off x="6223000" y="4418013"/>
            <a:ext cx="1385888" cy="822325"/>
          </a:xfrm>
          <a:prstGeom prst="rect">
            <a:avLst/>
          </a:prstGeom>
          <a:noFill/>
          <a:ln w="9525">
            <a:noFill/>
            <a:miter lim="800000"/>
            <a:headEnd/>
            <a:tailEnd/>
          </a:ln>
        </p:spPr>
        <p:txBody>
          <a:bodyPr wrap="none">
            <a:spAutoFit/>
          </a:bodyPr>
          <a:lstStyle/>
          <a:p>
            <a:pPr algn="ctr">
              <a:spcBef>
                <a:spcPct val="0"/>
              </a:spcBef>
              <a:buFontTx/>
              <a:buNone/>
            </a:pPr>
            <a:r>
              <a:rPr lang="en-US">
                <a:solidFill>
                  <a:schemeClr val="tx1"/>
                </a:solidFill>
              </a:rPr>
              <a:t>Normal </a:t>
            </a:r>
          </a:p>
          <a:p>
            <a:pPr algn="ctr">
              <a:spcBef>
                <a:spcPct val="0"/>
              </a:spcBef>
              <a:buFontTx/>
              <a:buNone/>
            </a:pPr>
            <a:r>
              <a:rPr lang="en-US" b="1">
                <a:solidFill>
                  <a:schemeClr val="accent2"/>
                </a:solidFill>
              </a:rPr>
              <a:t>controls</a:t>
            </a:r>
            <a:endParaRPr lang="en-US">
              <a:solidFill>
                <a:schemeClr val="accent2"/>
              </a:solidFill>
            </a:endParaRPr>
          </a:p>
        </p:txBody>
      </p:sp>
      <p:sp>
        <p:nvSpPr>
          <p:cNvPr id="1037" name="Rectangle 12"/>
          <p:cNvSpPr>
            <a:spLocks noChangeArrowheads="1"/>
          </p:cNvSpPr>
          <p:nvPr/>
        </p:nvSpPr>
        <p:spPr bwMode="auto">
          <a:xfrm>
            <a:off x="914400" y="5562600"/>
            <a:ext cx="228600" cy="228600"/>
          </a:xfrm>
          <a:prstGeom prst="rect">
            <a:avLst/>
          </a:prstGeom>
          <a:solidFill>
            <a:schemeClr val="bg2"/>
          </a:solidFill>
          <a:ln w="9525">
            <a:solidFill>
              <a:schemeClr val="bg2"/>
            </a:solidFill>
            <a:miter lim="800000"/>
            <a:headEnd/>
            <a:tailEnd/>
          </a:ln>
        </p:spPr>
        <p:txBody>
          <a:bodyPr anchor="ctr">
            <a:spAutoFit/>
          </a:bodyPr>
          <a:lstStyle/>
          <a:p>
            <a:endParaRPr lang="en-US"/>
          </a:p>
        </p:txBody>
      </p:sp>
      <p:sp>
        <p:nvSpPr>
          <p:cNvPr id="1038" name="Rectangle 13"/>
          <p:cNvSpPr>
            <a:spLocks noChangeArrowheads="1"/>
          </p:cNvSpPr>
          <p:nvPr/>
        </p:nvSpPr>
        <p:spPr bwMode="auto">
          <a:xfrm>
            <a:off x="914400" y="6172200"/>
            <a:ext cx="228600" cy="228600"/>
          </a:xfrm>
          <a:prstGeom prst="rect">
            <a:avLst/>
          </a:prstGeom>
          <a:solidFill>
            <a:schemeClr val="tx1"/>
          </a:solidFill>
          <a:ln w="9525">
            <a:solidFill>
              <a:schemeClr val="tx1"/>
            </a:solidFill>
            <a:miter lim="800000"/>
            <a:headEnd/>
            <a:tailEnd/>
          </a:ln>
        </p:spPr>
        <p:txBody>
          <a:bodyPr anchor="ctr">
            <a:spAutoFit/>
          </a:bodyPr>
          <a:lstStyle/>
          <a:p>
            <a:endParaRPr lang="en-US"/>
          </a:p>
        </p:txBody>
      </p:sp>
      <p:sp>
        <p:nvSpPr>
          <p:cNvPr id="1039" name="Text Box 14"/>
          <p:cNvSpPr txBox="1">
            <a:spLocks noChangeArrowheads="1"/>
          </p:cNvSpPr>
          <p:nvPr/>
        </p:nvSpPr>
        <p:spPr bwMode="auto">
          <a:xfrm>
            <a:off x="1355725" y="5449888"/>
            <a:ext cx="6203950"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No history of viral infection during pregnancy</a:t>
            </a:r>
          </a:p>
        </p:txBody>
      </p:sp>
      <p:sp>
        <p:nvSpPr>
          <p:cNvPr id="1040" name="Text Box 15"/>
          <p:cNvSpPr txBox="1">
            <a:spLocks noChangeArrowheads="1"/>
          </p:cNvSpPr>
          <p:nvPr/>
        </p:nvSpPr>
        <p:spPr bwMode="auto">
          <a:xfrm>
            <a:off x="1346200" y="6094413"/>
            <a:ext cx="5780088"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History of viral infection during pregnancy</a:t>
            </a:r>
          </a:p>
        </p:txBody>
      </p:sp>
      <p:sp>
        <p:nvSpPr>
          <p:cNvPr id="1041" name="Text Box 16"/>
          <p:cNvSpPr txBox="1">
            <a:spLocks noChangeArrowheads="1"/>
          </p:cNvSpPr>
          <p:nvPr/>
        </p:nvSpPr>
        <p:spPr bwMode="auto">
          <a:xfrm>
            <a:off x="365125" y="76200"/>
            <a:ext cx="6446838"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Viral Infection </a:t>
            </a:r>
            <a:r>
              <a:rPr lang="en-US" sz="3200">
                <a:solidFill>
                  <a:schemeClr val="tx1"/>
                </a:solidFill>
                <a:sym typeface="Symbol" pitchFamily="18" charset="2"/>
              </a:rPr>
              <a:t> </a:t>
            </a:r>
            <a:r>
              <a:rPr lang="en-US" sz="3200">
                <a:sym typeface="Symbol" pitchFamily="18" charset="2"/>
              </a:rPr>
              <a:t> cleft palate only</a:t>
            </a:r>
            <a:endParaRPr lang="en-US" sz="3200"/>
          </a:p>
        </p:txBody>
      </p:sp>
      <p:sp>
        <p:nvSpPr>
          <p:cNvPr id="1090577" name="Text Box 17"/>
          <p:cNvSpPr txBox="1">
            <a:spLocks noChangeArrowheads="1"/>
          </p:cNvSpPr>
          <p:nvPr/>
        </p:nvSpPr>
        <p:spPr bwMode="auto">
          <a:xfrm>
            <a:off x="936625" y="987425"/>
            <a:ext cx="4376738" cy="579438"/>
          </a:xfrm>
          <a:prstGeom prst="rect">
            <a:avLst/>
          </a:prstGeom>
          <a:noFill/>
          <a:ln w="9525">
            <a:noFill/>
            <a:miter lim="800000"/>
            <a:headEnd/>
            <a:tailEnd/>
          </a:ln>
        </p:spPr>
        <p:txBody>
          <a:bodyPr wrap="none">
            <a:spAutoFit/>
          </a:bodyPr>
          <a:lstStyle/>
          <a:p>
            <a:pPr>
              <a:spcBef>
                <a:spcPct val="0"/>
              </a:spcBef>
              <a:buFontTx/>
              <a:buNone/>
            </a:pPr>
            <a:r>
              <a:rPr lang="en-US" sz="3200" b="1">
                <a:solidFill>
                  <a:srgbClr val="008080"/>
                </a:solidFill>
              </a:rPr>
              <a:t>Recall bias is </a:t>
            </a:r>
            <a:r>
              <a:rPr lang="en-US" sz="3200" b="1" u="sng">
                <a:solidFill>
                  <a:srgbClr val="008080"/>
                </a:solidFill>
              </a:rPr>
              <a:t>unlikely</a:t>
            </a:r>
            <a:endParaRPr lang="en-US" sz="3200">
              <a:solidFill>
                <a:schemeClr val="tx1"/>
              </a:solidFill>
            </a:endParaRPr>
          </a:p>
        </p:txBody>
      </p:sp>
      <p:sp>
        <p:nvSpPr>
          <p:cNvPr id="1090578" name="Text Box 18"/>
          <p:cNvSpPr txBox="1">
            <a:spLocks noChangeArrowheads="1"/>
          </p:cNvSpPr>
          <p:nvPr/>
        </p:nvSpPr>
        <p:spPr bwMode="auto">
          <a:xfrm>
            <a:off x="936625" y="530225"/>
            <a:ext cx="6340475" cy="579438"/>
          </a:xfrm>
          <a:prstGeom prst="rect">
            <a:avLst/>
          </a:prstGeom>
          <a:noFill/>
          <a:ln w="9525">
            <a:noFill/>
            <a:miter lim="800000"/>
            <a:headEnd/>
            <a:tailEnd/>
          </a:ln>
        </p:spPr>
        <p:txBody>
          <a:bodyPr wrap="none">
            <a:spAutoFit/>
          </a:bodyPr>
          <a:lstStyle/>
          <a:p>
            <a:pPr>
              <a:spcBef>
                <a:spcPct val="0"/>
              </a:spcBef>
              <a:buFontTx/>
              <a:buNone/>
            </a:pPr>
            <a:r>
              <a:rPr lang="en-US" sz="3200">
                <a:solidFill>
                  <a:srgbClr val="9900CC"/>
                </a:solidFill>
              </a:rPr>
              <a:t>Multiple controls</a:t>
            </a:r>
            <a:r>
              <a:rPr lang="en-US" sz="3200">
                <a:solidFill>
                  <a:schemeClr val="tx1"/>
                </a:solidFill>
              </a:rPr>
              <a:t> of different types.</a:t>
            </a:r>
          </a:p>
        </p:txBody>
      </p:sp>
      <p:graphicFrame>
        <p:nvGraphicFramePr>
          <p:cNvPr id="1026" name="Object 19"/>
          <p:cNvGraphicFramePr>
            <a:graphicFrameLocks noChangeAspect="1"/>
          </p:cNvGraphicFramePr>
          <p:nvPr/>
        </p:nvGraphicFramePr>
        <p:xfrm>
          <a:off x="7519988" y="304800"/>
          <a:ext cx="862012" cy="1387475"/>
        </p:xfrm>
        <a:graphic>
          <a:graphicData uri="http://schemas.openxmlformats.org/presentationml/2006/ole">
            <mc:AlternateContent xmlns:mc="http://schemas.openxmlformats.org/markup-compatibility/2006">
              <mc:Choice xmlns:v="urn:schemas-microsoft-com:vml" Requires="v">
                <p:oleObj spid="_x0000_s1256" name="Clip" r:id="rId6" imgW="862560" imgH="1387080" progId="">
                  <p:embed/>
                </p:oleObj>
              </mc:Choice>
              <mc:Fallback>
                <p:oleObj name="Clip" r:id="rId6" imgW="862560" imgH="1387080" progId="">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9988" y="304800"/>
                        <a:ext cx="862012" cy="1387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17" fill="hold"/>
                                        <p:tgtEl>
                                          <p:spTgt spid="5"/>
                                        </p:tgtEl>
                                      </p:cBhvr>
                                    </p:cmd>
                                  </p:childTnLst>
                                </p:cTn>
                              </p:par>
                              <p:par>
                                <p:cTn id="7" presetID="10" presetClass="entr" presetSubtype="0" fill="hold" grpId="0" nodeType="withEffect">
                                  <p:stCondLst>
                                    <p:cond delay="16000"/>
                                  </p:stCondLst>
                                  <p:childTnLst>
                                    <p:set>
                                      <p:cBhvr>
                                        <p:cTn id="8" dur="1" fill="hold">
                                          <p:stCondLst>
                                            <p:cond delay="0"/>
                                          </p:stCondLst>
                                        </p:cTn>
                                        <p:tgtEl>
                                          <p:spTgt spid="1090578"/>
                                        </p:tgtEl>
                                        <p:attrNameLst>
                                          <p:attrName>style.visibility</p:attrName>
                                        </p:attrNameLst>
                                      </p:cBhvr>
                                      <p:to>
                                        <p:strVal val="visible"/>
                                      </p:to>
                                    </p:set>
                                    <p:animEffect transition="in" filter="fade">
                                      <p:cBhvr>
                                        <p:cTn id="9" dur="3000"/>
                                        <p:tgtEl>
                                          <p:spTgt spid="1090578"/>
                                        </p:tgtEl>
                                      </p:cBhvr>
                                    </p:animEffect>
                                  </p:childTnLst>
                                </p:cTn>
                              </p:par>
                              <p:par>
                                <p:cTn id="10" presetID="10" presetClass="entr" presetSubtype="0" fill="hold" grpId="0" nodeType="withEffect">
                                  <p:stCondLst>
                                    <p:cond delay="48000"/>
                                  </p:stCondLst>
                                  <p:childTnLst>
                                    <p:set>
                                      <p:cBhvr>
                                        <p:cTn id="11" dur="1" fill="hold">
                                          <p:stCondLst>
                                            <p:cond delay="0"/>
                                          </p:stCondLst>
                                        </p:cTn>
                                        <p:tgtEl>
                                          <p:spTgt spid="1090577"/>
                                        </p:tgtEl>
                                        <p:attrNameLst>
                                          <p:attrName>style.visibility</p:attrName>
                                        </p:attrNameLst>
                                      </p:cBhvr>
                                      <p:to>
                                        <p:strVal val="visible"/>
                                      </p:to>
                                    </p:set>
                                    <p:animEffect transition="in" filter="fade">
                                      <p:cBhvr>
                                        <p:cTn id="12" dur="3000"/>
                                        <p:tgtEl>
                                          <p:spTgt spid="109057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bldLst>
      <p:bldP spid="1090577" grpId="0" autoUpdateAnimBg="0"/>
      <p:bldP spid="109057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Text Box 2"/>
          <p:cNvSpPr txBox="1">
            <a:spLocks noChangeArrowheads="1"/>
          </p:cNvSpPr>
          <p:nvPr/>
        </p:nvSpPr>
        <p:spPr bwMode="auto">
          <a:xfrm>
            <a:off x="76200" y="0"/>
            <a:ext cx="5949950" cy="1066800"/>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Viral infection </a:t>
            </a:r>
            <a:r>
              <a:rPr lang="en-US" sz="3200">
                <a:solidFill>
                  <a:schemeClr val="tx1"/>
                </a:solidFill>
                <a:sym typeface="Symbol" pitchFamily="18" charset="2"/>
              </a:rPr>
              <a:t> malformations,</a:t>
            </a:r>
          </a:p>
          <a:p>
            <a:pPr>
              <a:spcBef>
                <a:spcPct val="0"/>
              </a:spcBef>
              <a:buFontTx/>
              <a:buNone/>
            </a:pPr>
            <a:r>
              <a:rPr lang="en-US" sz="3200">
                <a:solidFill>
                  <a:schemeClr val="tx1"/>
                </a:solidFill>
                <a:sym typeface="Symbol" pitchFamily="18" charset="2"/>
              </a:rPr>
              <a:t>			  not site-specific</a:t>
            </a:r>
            <a:endParaRPr lang="en-US" sz="3200">
              <a:solidFill>
                <a:schemeClr val="tx1"/>
              </a:solidFill>
            </a:endParaRPr>
          </a:p>
        </p:txBody>
      </p:sp>
      <p:sp>
        <p:nvSpPr>
          <p:cNvPr id="1091587" name="Text Box 3"/>
          <p:cNvSpPr txBox="1">
            <a:spLocks noChangeArrowheads="1"/>
          </p:cNvSpPr>
          <p:nvPr/>
        </p:nvSpPr>
        <p:spPr bwMode="auto">
          <a:xfrm>
            <a:off x="381000" y="1019175"/>
            <a:ext cx="4943475"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latin typeface="Times New Roman" pitchFamily="18" charset="0"/>
              </a:rPr>
              <a:t>    </a:t>
            </a:r>
            <a:r>
              <a:rPr lang="en-US" sz="3200" b="1">
                <a:solidFill>
                  <a:srgbClr val="008080"/>
                </a:solidFill>
              </a:rPr>
              <a:t>Recall bias </a:t>
            </a:r>
            <a:r>
              <a:rPr lang="en-US" sz="3200" b="1" u="sng">
                <a:solidFill>
                  <a:srgbClr val="008080"/>
                </a:solidFill>
              </a:rPr>
              <a:t>more likely</a:t>
            </a:r>
            <a:endParaRPr lang="en-US" sz="3200">
              <a:solidFill>
                <a:schemeClr val="tx1"/>
              </a:solidFill>
            </a:endParaRPr>
          </a:p>
        </p:txBody>
      </p:sp>
      <p:sp>
        <p:nvSpPr>
          <p:cNvPr id="2053" name="Line 4"/>
          <p:cNvSpPr>
            <a:spLocks noChangeShapeType="1"/>
          </p:cNvSpPr>
          <p:nvPr/>
        </p:nvSpPr>
        <p:spPr bwMode="auto">
          <a:xfrm>
            <a:off x="990600" y="4419600"/>
            <a:ext cx="6934200" cy="0"/>
          </a:xfrm>
          <a:prstGeom prst="line">
            <a:avLst/>
          </a:prstGeom>
          <a:noFill/>
          <a:ln w="31750">
            <a:solidFill>
              <a:schemeClr val="tx1"/>
            </a:solidFill>
            <a:round/>
            <a:headEnd/>
            <a:tailEnd/>
          </a:ln>
        </p:spPr>
        <p:txBody>
          <a:bodyPr anchor="ctr">
            <a:spAutoFit/>
          </a:bodyPr>
          <a:lstStyle/>
          <a:p>
            <a:endParaRPr lang="en-US"/>
          </a:p>
        </p:txBody>
      </p:sp>
      <p:sp>
        <p:nvSpPr>
          <p:cNvPr id="2054" name="Rectangle 5"/>
          <p:cNvSpPr>
            <a:spLocks noChangeArrowheads="1"/>
          </p:cNvSpPr>
          <p:nvPr/>
        </p:nvSpPr>
        <p:spPr bwMode="auto">
          <a:xfrm>
            <a:off x="1524000" y="2209800"/>
            <a:ext cx="838200" cy="2209800"/>
          </a:xfrm>
          <a:prstGeom prst="rect">
            <a:avLst/>
          </a:prstGeom>
          <a:solidFill>
            <a:schemeClr val="tx1"/>
          </a:solidFill>
          <a:ln w="9525">
            <a:solidFill>
              <a:schemeClr val="tx1"/>
            </a:solidFill>
            <a:miter lim="800000"/>
            <a:headEnd/>
            <a:tailEnd/>
          </a:ln>
        </p:spPr>
        <p:txBody>
          <a:bodyPr wrap="none" anchor="ctr">
            <a:spAutoFit/>
          </a:bodyPr>
          <a:lstStyle/>
          <a:p>
            <a:endParaRPr lang="en-US"/>
          </a:p>
        </p:txBody>
      </p:sp>
      <p:sp>
        <p:nvSpPr>
          <p:cNvPr id="2055" name="Rectangle 6"/>
          <p:cNvSpPr>
            <a:spLocks noChangeArrowheads="1"/>
          </p:cNvSpPr>
          <p:nvPr/>
        </p:nvSpPr>
        <p:spPr bwMode="auto">
          <a:xfrm>
            <a:off x="3962400" y="2209800"/>
            <a:ext cx="838200" cy="2209800"/>
          </a:xfrm>
          <a:prstGeom prst="rect">
            <a:avLst/>
          </a:prstGeom>
          <a:solidFill>
            <a:schemeClr val="tx1"/>
          </a:solidFill>
          <a:ln w="9525">
            <a:solidFill>
              <a:schemeClr val="tx1"/>
            </a:solidFill>
            <a:miter lim="800000"/>
            <a:headEnd/>
            <a:tailEnd/>
          </a:ln>
        </p:spPr>
        <p:txBody>
          <a:bodyPr wrap="none" anchor="ctr">
            <a:spAutoFit/>
          </a:bodyPr>
          <a:lstStyle/>
          <a:p>
            <a:endParaRPr lang="en-US"/>
          </a:p>
        </p:txBody>
      </p:sp>
      <p:sp>
        <p:nvSpPr>
          <p:cNvPr id="2056" name="Rectangle 7"/>
          <p:cNvSpPr>
            <a:spLocks noChangeArrowheads="1"/>
          </p:cNvSpPr>
          <p:nvPr/>
        </p:nvSpPr>
        <p:spPr bwMode="auto">
          <a:xfrm>
            <a:off x="6400800" y="3048000"/>
            <a:ext cx="838200" cy="1371600"/>
          </a:xfrm>
          <a:prstGeom prst="rect">
            <a:avLst/>
          </a:prstGeom>
          <a:solidFill>
            <a:schemeClr val="tx1"/>
          </a:solidFill>
          <a:ln w="9525">
            <a:solidFill>
              <a:schemeClr val="tx1"/>
            </a:solidFill>
            <a:miter lim="800000"/>
            <a:headEnd/>
            <a:tailEnd/>
          </a:ln>
        </p:spPr>
        <p:txBody>
          <a:bodyPr anchor="ctr">
            <a:spAutoFit/>
          </a:bodyPr>
          <a:lstStyle/>
          <a:p>
            <a:endParaRPr lang="en-US"/>
          </a:p>
        </p:txBody>
      </p:sp>
      <p:sp>
        <p:nvSpPr>
          <p:cNvPr id="2057" name="Rectangle 8"/>
          <p:cNvSpPr>
            <a:spLocks noChangeArrowheads="1"/>
          </p:cNvSpPr>
          <p:nvPr/>
        </p:nvSpPr>
        <p:spPr bwMode="auto">
          <a:xfrm>
            <a:off x="1524000" y="1905000"/>
            <a:ext cx="838200" cy="304800"/>
          </a:xfrm>
          <a:prstGeom prst="rect">
            <a:avLst/>
          </a:prstGeom>
          <a:solidFill>
            <a:schemeClr val="bg2"/>
          </a:solidFill>
          <a:ln w="9525">
            <a:solidFill>
              <a:schemeClr val="bg2"/>
            </a:solidFill>
            <a:miter lim="800000"/>
            <a:headEnd/>
            <a:tailEnd/>
          </a:ln>
        </p:spPr>
        <p:txBody>
          <a:bodyPr wrap="none" anchor="ctr">
            <a:spAutoFit/>
          </a:bodyPr>
          <a:lstStyle/>
          <a:p>
            <a:endParaRPr lang="en-US"/>
          </a:p>
        </p:txBody>
      </p:sp>
      <p:sp>
        <p:nvSpPr>
          <p:cNvPr id="2058" name="Rectangle 9"/>
          <p:cNvSpPr>
            <a:spLocks noChangeArrowheads="1"/>
          </p:cNvSpPr>
          <p:nvPr/>
        </p:nvSpPr>
        <p:spPr bwMode="auto">
          <a:xfrm>
            <a:off x="3962400" y="1905000"/>
            <a:ext cx="838200" cy="304800"/>
          </a:xfrm>
          <a:prstGeom prst="rect">
            <a:avLst/>
          </a:prstGeom>
          <a:solidFill>
            <a:schemeClr val="bg2"/>
          </a:solidFill>
          <a:ln w="9525">
            <a:solidFill>
              <a:schemeClr val="bg2"/>
            </a:solidFill>
            <a:miter lim="800000"/>
            <a:headEnd/>
            <a:tailEnd/>
          </a:ln>
        </p:spPr>
        <p:txBody>
          <a:bodyPr wrap="none" anchor="ctr">
            <a:spAutoFit/>
          </a:bodyPr>
          <a:lstStyle/>
          <a:p>
            <a:endParaRPr lang="en-US"/>
          </a:p>
        </p:txBody>
      </p:sp>
      <p:sp>
        <p:nvSpPr>
          <p:cNvPr id="2059" name="Rectangle 10"/>
          <p:cNvSpPr>
            <a:spLocks noChangeArrowheads="1"/>
          </p:cNvSpPr>
          <p:nvPr/>
        </p:nvSpPr>
        <p:spPr bwMode="auto">
          <a:xfrm>
            <a:off x="6400800" y="1828800"/>
            <a:ext cx="838200" cy="1219200"/>
          </a:xfrm>
          <a:prstGeom prst="rect">
            <a:avLst/>
          </a:prstGeom>
          <a:solidFill>
            <a:schemeClr val="bg2"/>
          </a:solidFill>
          <a:ln w="9525">
            <a:solidFill>
              <a:schemeClr val="bg2"/>
            </a:solidFill>
            <a:miter lim="800000"/>
            <a:headEnd/>
            <a:tailEnd/>
          </a:ln>
        </p:spPr>
        <p:txBody>
          <a:bodyPr anchor="ctr">
            <a:spAutoFit/>
          </a:bodyPr>
          <a:lstStyle/>
          <a:p>
            <a:endParaRPr lang="en-US"/>
          </a:p>
        </p:txBody>
      </p:sp>
      <p:sp>
        <p:nvSpPr>
          <p:cNvPr id="2060" name="Text Box 11"/>
          <p:cNvSpPr txBox="1">
            <a:spLocks noChangeArrowheads="1"/>
          </p:cNvSpPr>
          <p:nvPr/>
        </p:nvSpPr>
        <p:spPr bwMode="auto">
          <a:xfrm>
            <a:off x="1076325" y="4433888"/>
            <a:ext cx="1727200" cy="822325"/>
          </a:xfrm>
          <a:prstGeom prst="rect">
            <a:avLst/>
          </a:prstGeom>
          <a:noFill/>
          <a:ln w="9525">
            <a:noFill/>
            <a:miter lim="800000"/>
            <a:headEnd/>
            <a:tailEnd/>
          </a:ln>
        </p:spPr>
        <p:txBody>
          <a:bodyPr wrap="none">
            <a:spAutoFit/>
          </a:bodyPr>
          <a:lstStyle/>
          <a:p>
            <a:pPr algn="ctr">
              <a:spcBef>
                <a:spcPct val="0"/>
              </a:spcBef>
              <a:buFontTx/>
              <a:buNone/>
            </a:pPr>
            <a:r>
              <a:rPr lang="en-US">
                <a:solidFill>
                  <a:schemeClr val="tx1"/>
                </a:solidFill>
              </a:rPr>
              <a:t>Cleft palate</a:t>
            </a:r>
          </a:p>
          <a:p>
            <a:pPr algn="ctr">
              <a:spcBef>
                <a:spcPct val="0"/>
              </a:spcBef>
              <a:buFontTx/>
              <a:buNone/>
            </a:pPr>
            <a:r>
              <a:rPr lang="en-US" b="1">
                <a:solidFill>
                  <a:srgbClr val="FF33CC"/>
                </a:solidFill>
              </a:rPr>
              <a:t>cases</a:t>
            </a:r>
            <a:endParaRPr lang="en-US">
              <a:solidFill>
                <a:schemeClr val="tx1"/>
              </a:solidFill>
            </a:endParaRPr>
          </a:p>
        </p:txBody>
      </p:sp>
      <p:sp>
        <p:nvSpPr>
          <p:cNvPr id="2061" name="Text Box 12"/>
          <p:cNvSpPr txBox="1">
            <a:spLocks noChangeArrowheads="1"/>
          </p:cNvSpPr>
          <p:nvPr/>
        </p:nvSpPr>
        <p:spPr bwMode="auto">
          <a:xfrm>
            <a:off x="3476625" y="4433888"/>
            <a:ext cx="1812925" cy="822325"/>
          </a:xfrm>
          <a:prstGeom prst="rect">
            <a:avLst/>
          </a:prstGeom>
          <a:noFill/>
          <a:ln w="9525">
            <a:noFill/>
            <a:miter lim="800000"/>
            <a:headEnd/>
            <a:tailEnd/>
          </a:ln>
        </p:spPr>
        <p:txBody>
          <a:bodyPr wrap="none">
            <a:spAutoFit/>
          </a:bodyPr>
          <a:lstStyle/>
          <a:p>
            <a:pPr algn="ctr">
              <a:spcBef>
                <a:spcPct val="0"/>
              </a:spcBef>
              <a:buFontTx/>
              <a:buNone/>
            </a:pPr>
            <a:r>
              <a:rPr lang="en-US">
                <a:solidFill>
                  <a:schemeClr val="tx1"/>
                </a:solidFill>
              </a:rPr>
              <a:t>Polydactylia</a:t>
            </a:r>
          </a:p>
          <a:p>
            <a:pPr algn="ctr">
              <a:spcBef>
                <a:spcPct val="0"/>
              </a:spcBef>
              <a:buFontTx/>
              <a:buNone/>
            </a:pPr>
            <a:r>
              <a:rPr lang="en-US" b="1">
                <a:solidFill>
                  <a:schemeClr val="accent2"/>
                </a:solidFill>
              </a:rPr>
              <a:t>controls</a:t>
            </a:r>
            <a:endParaRPr lang="en-US">
              <a:solidFill>
                <a:schemeClr val="tx1"/>
              </a:solidFill>
            </a:endParaRPr>
          </a:p>
        </p:txBody>
      </p:sp>
      <p:sp>
        <p:nvSpPr>
          <p:cNvPr id="2062" name="Text Box 13"/>
          <p:cNvSpPr txBox="1">
            <a:spLocks noChangeArrowheads="1"/>
          </p:cNvSpPr>
          <p:nvPr/>
        </p:nvSpPr>
        <p:spPr bwMode="auto">
          <a:xfrm>
            <a:off x="6223000" y="4418013"/>
            <a:ext cx="1385888" cy="822325"/>
          </a:xfrm>
          <a:prstGeom prst="rect">
            <a:avLst/>
          </a:prstGeom>
          <a:noFill/>
          <a:ln w="9525">
            <a:noFill/>
            <a:miter lim="800000"/>
            <a:headEnd/>
            <a:tailEnd/>
          </a:ln>
        </p:spPr>
        <p:txBody>
          <a:bodyPr wrap="none">
            <a:spAutoFit/>
          </a:bodyPr>
          <a:lstStyle/>
          <a:p>
            <a:pPr algn="ctr">
              <a:spcBef>
                <a:spcPct val="0"/>
              </a:spcBef>
              <a:buFontTx/>
              <a:buNone/>
            </a:pPr>
            <a:r>
              <a:rPr lang="en-US">
                <a:solidFill>
                  <a:schemeClr val="tx1"/>
                </a:solidFill>
              </a:rPr>
              <a:t>Normal </a:t>
            </a:r>
          </a:p>
          <a:p>
            <a:pPr algn="ctr">
              <a:spcBef>
                <a:spcPct val="0"/>
              </a:spcBef>
              <a:buFontTx/>
              <a:buNone/>
            </a:pPr>
            <a:r>
              <a:rPr lang="en-US" b="1">
                <a:solidFill>
                  <a:schemeClr val="accent2"/>
                </a:solidFill>
              </a:rPr>
              <a:t>controls</a:t>
            </a:r>
            <a:endParaRPr lang="en-US">
              <a:solidFill>
                <a:schemeClr val="tx1"/>
              </a:solidFill>
            </a:endParaRPr>
          </a:p>
        </p:txBody>
      </p:sp>
      <p:sp>
        <p:nvSpPr>
          <p:cNvPr id="2063" name="Rectangle 14"/>
          <p:cNvSpPr>
            <a:spLocks noChangeArrowheads="1"/>
          </p:cNvSpPr>
          <p:nvPr/>
        </p:nvSpPr>
        <p:spPr bwMode="auto">
          <a:xfrm>
            <a:off x="914400" y="5562600"/>
            <a:ext cx="228600" cy="228600"/>
          </a:xfrm>
          <a:prstGeom prst="rect">
            <a:avLst/>
          </a:prstGeom>
          <a:solidFill>
            <a:schemeClr val="bg2"/>
          </a:solidFill>
          <a:ln w="9525">
            <a:solidFill>
              <a:schemeClr val="bg2"/>
            </a:solidFill>
            <a:miter lim="800000"/>
            <a:headEnd/>
            <a:tailEnd/>
          </a:ln>
        </p:spPr>
        <p:txBody>
          <a:bodyPr anchor="ctr">
            <a:spAutoFit/>
          </a:bodyPr>
          <a:lstStyle/>
          <a:p>
            <a:endParaRPr lang="en-US"/>
          </a:p>
        </p:txBody>
      </p:sp>
      <p:sp>
        <p:nvSpPr>
          <p:cNvPr id="2064" name="Rectangle 15"/>
          <p:cNvSpPr>
            <a:spLocks noChangeArrowheads="1"/>
          </p:cNvSpPr>
          <p:nvPr/>
        </p:nvSpPr>
        <p:spPr bwMode="auto">
          <a:xfrm>
            <a:off x="914400" y="6172200"/>
            <a:ext cx="228600" cy="228600"/>
          </a:xfrm>
          <a:prstGeom prst="rect">
            <a:avLst/>
          </a:prstGeom>
          <a:solidFill>
            <a:schemeClr val="tx1"/>
          </a:solidFill>
          <a:ln w="9525">
            <a:solidFill>
              <a:schemeClr val="tx1"/>
            </a:solidFill>
            <a:miter lim="800000"/>
            <a:headEnd/>
            <a:tailEnd/>
          </a:ln>
        </p:spPr>
        <p:txBody>
          <a:bodyPr anchor="ctr">
            <a:spAutoFit/>
          </a:bodyPr>
          <a:lstStyle/>
          <a:p>
            <a:endParaRPr lang="en-US"/>
          </a:p>
        </p:txBody>
      </p:sp>
      <p:sp>
        <p:nvSpPr>
          <p:cNvPr id="2065" name="Text Box 16"/>
          <p:cNvSpPr txBox="1">
            <a:spLocks noChangeArrowheads="1"/>
          </p:cNvSpPr>
          <p:nvPr/>
        </p:nvSpPr>
        <p:spPr bwMode="auto">
          <a:xfrm>
            <a:off x="1355725" y="5449888"/>
            <a:ext cx="6203950"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No history of viral infection during pregnancy</a:t>
            </a:r>
          </a:p>
        </p:txBody>
      </p:sp>
      <p:sp>
        <p:nvSpPr>
          <p:cNvPr id="2066" name="Text Box 17"/>
          <p:cNvSpPr txBox="1">
            <a:spLocks noChangeArrowheads="1"/>
          </p:cNvSpPr>
          <p:nvPr/>
        </p:nvSpPr>
        <p:spPr bwMode="auto">
          <a:xfrm>
            <a:off x="1346200" y="6094413"/>
            <a:ext cx="5780088"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History of viral infection during pregnancy</a:t>
            </a:r>
          </a:p>
        </p:txBody>
      </p:sp>
      <p:graphicFrame>
        <p:nvGraphicFramePr>
          <p:cNvPr id="2050" name="Object 18"/>
          <p:cNvGraphicFramePr>
            <a:graphicFrameLocks noChangeAspect="1"/>
          </p:cNvGraphicFramePr>
          <p:nvPr/>
        </p:nvGraphicFramePr>
        <p:xfrm>
          <a:off x="7291388" y="228600"/>
          <a:ext cx="862012" cy="1387475"/>
        </p:xfrm>
        <a:graphic>
          <a:graphicData uri="http://schemas.openxmlformats.org/presentationml/2006/ole">
            <mc:AlternateContent xmlns:mc="http://schemas.openxmlformats.org/markup-compatibility/2006">
              <mc:Choice xmlns:v="urn:schemas-microsoft-com:vml" Requires="v">
                <p:oleObj spid="_x0000_s2280" name="Clip" r:id="rId6" imgW="862560" imgH="1387080" progId="">
                  <p:embed/>
                </p:oleObj>
              </mc:Choice>
              <mc:Fallback>
                <p:oleObj name="Clip" r:id="rId6" imgW="862560" imgH="1387080" progId="">
                  <p:embed/>
                  <p:pic>
                    <p:nvPicPr>
                      <p:cNvPr id="0"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1388" y="228600"/>
                        <a:ext cx="862012" cy="1387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9" fill="hold"/>
                                        <p:tgtEl>
                                          <p:spTgt spid="5"/>
                                        </p:tgtEl>
                                      </p:cBhvr>
                                    </p:cmd>
                                  </p:childTnLst>
                                </p:cTn>
                              </p:par>
                              <p:par>
                                <p:cTn id="7" presetID="10" presetClass="entr" presetSubtype="0" fill="hold" grpId="0" nodeType="withEffect">
                                  <p:stCondLst>
                                    <p:cond delay="24000"/>
                                  </p:stCondLst>
                                  <p:childTnLst>
                                    <p:set>
                                      <p:cBhvr>
                                        <p:cTn id="8" dur="1" fill="hold">
                                          <p:stCondLst>
                                            <p:cond delay="0"/>
                                          </p:stCondLst>
                                        </p:cTn>
                                        <p:tgtEl>
                                          <p:spTgt spid="1091586"/>
                                        </p:tgtEl>
                                        <p:attrNameLst>
                                          <p:attrName>style.visibility</p:attrName>
                                        </p:attrNameLst>
                                      </p:cBhvr>
                                      <p:to>
                                        <p:strVal val="visible"/>
                                      </p:to>
                                    </p:set>
                                    <p:animEffect transition="in" filter="fade">
                                      <p:cBhvr>
                                        <p:cTn id="9" dur="3000"/>
                                        <p:tgtEl>
                                          <p:spTgt spid="1091586"/>
                                        </p:tgtEl>
                                      </p:cBhvr>
                                    </p:animEffect>
                                  </p:childTnLst>
                                </p:cTn>
                              </p:par>
                              <p:par>
                                <p:cTn id="10" presetID="10" presetClass="entr" presetSubtype="0" fill="hold" grpId="0" nodeType="withEffect">
                                  <p:stCondLst>
                                    <p:cond delay="18000"/>
                                  </p:stCondLst>
                                  <p:childTnLst>
                                    <p:set>
                                      <p:cBhvr>
                                        <p:cTn id="11" dur="1" fill="hold">
                                          <p:stCondLst>
                                            <p:cond delay="0"/>
                                          </p:stCondLst>
                                        </p:cTn>
                                        <p:tgtEl>
                                          <p:spTgt spid="1091587"/>
                                        </p:tgtEl>
                                        <p:attrNameLst>
                                          <p:attrName>style.visibility</p:attrName>
                                        </p:attrNameLst>
                                      </p:cBhvr>
                                      <p:to>
                                        <p:strVal val="visible"/>
                                      </p:to>
                                    </p:set>
                                    <p:animEffect transition="in" filter="fade">
                                      <p:cBhvr>
                                        <p:cTn id="12" dur="3000"/>
                                        <p:tgtEl>
                                          <p:spTgt spid="10915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bldLst>
      <p:bldP spid="1091586" grpId="0" autoUpdateAnimBg="0"/>
      <p:bldP spid="109158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2"/>
          <p:cNvSpPr>
            <a:spLocks noGrp="1" noChangeArrowheads="1"/>
          </p:cNvSpPr>
          <p:nvPr>
            <p:ph type="title" idx="4294967295"/>
          </p:nvPr>
        </p:nvSpPr>
        <p:spPr>
          <a:xfrm>
            <a:off x="468313"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Recall Bias</a:t>
            </a:r>
          </a:p>
        </p:txBody>
      </p:sp>
      <p:sp>
        <p:nvSpPr>
          <p:cNvPr id="3076" name="Text Box 3"/>
          <p:cNvSpPr txBox="1">
            <a:spLocks noChangeArrowheads="1"/>
          </p:cNvSpPr>
          <p:nvPr/>
        </p:nvSpPr>
        <p:spPr bwMode="auto">
          <a:xfrm>
            <a:off x="152400" y="1492250"/>
            <a:ext cx="8812213" cy="1006475"/>
          </a:xfrm>
          <a:prstGeom prst="rect">
            <a:avLst/>
          </a:prstGeom>
          <a:noFill/>
          <a:ln w="9525">
            <a:noFill/>
            <a:miter lim="800000"/>
            <a:headEnd/>
            <a:tailEnd/>
          </a:ln>
        </p:spPr>
        <p:txBody>
          <a:bodyPr wrap="none">
            <a:spAutoFit/>
          </a:bodyPr>
          <a:lstStyle/>
          <a:p>
            <a:pPr>
              <a:spcBef>
                <a:spcPct val="0"/>
              </a:spcBef>
              <a:buFontTx/>
              <a:buNone/>
            </a:pPr>
            <a:r>
              <a:rPr lang="en-US" sz="3000">
                <a:solidFill>
                  <a:schemeClr val="tx1"/>
                </a:solidFill>
              </a:rPr>
              <a:t>Reported </a:t>
            </a:r>
            <a:r>
              <a:rPr lang="en-US" sz="3000">
                <a:solidFill>
                  <a:srgbClr val="9900CC"/>
                </a:solidFill>
              </a:rPr>
              <a:t>family history of Rheumatoid Arthritis</a:t>
            </a:r>
            <a:r>
              <a:rPr lang="en-US" sz="3000">
                <a:solidFill>
                  <a:schemeClr val="tx1"/>
                </a:solidFill>
              </a:rPr>
              <a:t> </a:t>
            </a:r>
          </a:p>
          <a:p>
            <a:pPr>
              <a:spcBef>
                <a:spcPct val="0"/>
              </a:spcBef>
              <a:buFontTx/>
              <a:buNone/>
            </a:pPr>
            <a:r>
              <a:rPr lang="en-US" sz="3000">
                <a:solidFill>
                  <a:schemeClr val="tx1"/>
                </a:solidFill>
              </a:rPr>
              <a:t>according to whether or not patient has the disease</a:t>
            </a:r>
          </a:p>
        </p:txBody>
      </p:sp>
      <p:sp>
        <p:nvSpPr>
          <p:cNvPr id="3077" name="Line 4"/>
          <p:cNvSpPr>
            <a:spLocks noChangeShapeType="1"/>
          </p:cNvSpPr>
          <p:nvPr/>
        </p:nvSpPr>
        <p:spPr bwMode="auto">
          <a:xfrm>
            <a:off x="228600" y="2819400"/>
            <a:ext cx="8763000" cy="0"/>
          </a:xfrm>
          <a:prstGeom prst="line">
            <a:avLst/>
          </a:prstGeom>
          <a:noFill/>
          <a:ln w="9525">
            <a:solidFill>
              <a:schemeClr val="tx1"/>
            </a:solidFill>
            <a:round/>
            <a:headEnd/>
            <a:tailEnd/>
          </a:ln>
        </p:spPr>
        <p:txBody>
          <a:bodyPr anchor="ctr">
            <a:spAutoFit/>
          </a:bodyPr>
          <a:lstStyle/>
          <a:p>
            <a:endParaRPr lang="en-US"/>
          </a:p>
        </p:txBody>
      </p:sp>
      <p:sp>
        <p:nvSpPr>
          <p:cNvPr id="3078" name="Text Box 5"/>
          <p:cNvSpPr txBox="1">
            <a:spLocks noChangeArrowheads="1"/>
          </p:cNvSpPr>
          <p:nvPr/>
        </p:nvSpPr>
        <p:spPr bwMode="auto">
          <a:xfrm>
            <a:off x="271463" y="3098800"/>
            <a:ext cx="2454275" cy="822325"/>
          </a:xfrm>
          <a:prstGeom prst="rect">
            <a:avLst/>
          </a:prstGeom>
          <a:noFill/>
          <a:ln w="9525">
            <a:noFill/>
            <a:miter lim="800000"/>
            <a:headEnd/>
            <a:tailEnd/>
          </a:ln>
        </p:spPr>
        <p:txBody>
          <a:bodyPr wrap="none">
            <a:spAutoFit/>
          </a:bodyPr>
          <a:lstStyle/>
          <a:p>
            <a:pPr algn="ctr">
              <a:spcBef>
                <a:spcPct val="0"/>
              </a:spcBef>
              <a:buFontTx/>
              <a:buNone/>
            </a:pPr>
            <a:r>
              <a:rPr lang="en-US">
                <a:solidFill>
                  <a:schemeClr val="tx1"/>
                </a:solidFill>
              </a:rPr>
              <a:t>Family History of</a:t>
            </a:r>
          </a:p>
          <a:p>
            <a:pPr algn="ctr">
              <a:spcBef>
                <a:spcPct val="0"/>
              </a:spcBef>
              <a:buFontTx/>
              <a:buNone/>
            </a:pPr>
            <a:r>
              <a:rPr lang="en-US">
                <a:solidFill>
                  <a:schemeClr val="tx1"/>
                </a:solidFill>
              </a:rPr>
              <a:t>Arthritis</a:t>
            </a:r>
            <a:endParaRPr lang="en-US" sz="2200">
              <a:solidFill>
                <a:schemeClr val="tx1"/>
              </a:solidFill>
            </a:endParaRPr>
          </a:p>
        </p:txBody>
      </p:sp>
      <p:sp>
        <p:nvSpPr>
          <p:cNvPr id="3079" name="Text Box 6"/>
          <p:cNvSpPr txBox="1">
            <a:spLocks noChangeArrowheads="1"/>
          </p:cNvSpPr>
          <p:nvPr/>
        </p:nvSpPr>
        <p:spPr bwMode="auto">
          <a:xfrm>
            <a:off x="2981325" y="3128963"/>
            <a:ext cx="1320800" cy="457200"/>
          </a:xfrm>
          <a:prstGeom prst="rect">
            <a:avLst/>
          </a:prstGeom>
          <a:noFill/>
          <a:ln w="9525">
            <a:noFill/>
            <a:miter lim="800000"/>
            <a:headEnd/>
            <a:tailEnd/>
          </a:ln>
        </p:spPr>
        <p:txBody>
          <a:bodyPr wrap="none">
            <a:spAutoFit/>
          </a:bodyPr>
          <a:lstStyle/>
          <a:p>
            <a:pPr algn="ctr">
              <a:spcBef>
                <a:spcPct val="0"/>
              </a:spcBef>
              <a:buFontTx/>
              <a:buNone/>
            </a:pPr>
            <a:r>
              <a:rPr lang="en-US">
                <a:solidFill>
                  <a:schemeClr val="accent2"/>
                </a:solidFill>
              </a:rPr>
              <a:t>Controls</a:t>
            </a:r>
            <a:endParaRPr lang="en-US" sz="2200">
              <a:solidFill>
                <a:schemeClr val="tx1"/>
              </a:solidFill>
            </a:endParaRPr>
          </a:p>
        </p:txBody>
      </p:sp>
      <p:sp>
        <p:nvSpPr>
          <p:cNvPr id="3080" name="Text Box 7"/>
          <p:cNvSpPr txBox="1">
            <a:spLocks noChangeArrowheads="1"/>
          </p:cNvSpPr>
          <p:nvPr/>
        </p:nvSpPr>
        <p:spPr bwMode="auto">
          <a:xfrm>
            <a:off x="4443413" y="2870200"/>
            <a:ext cx="2098675" cy="1114425"/>
          </a:xfrm>
          <a:prstGeom prst="rect">
            <a:avLst/>
          </a:prstGeom>
          <a:noFill/>
          <a:ln w="9525">
            <a:noFill/>
            <a:miter lim="800000"/>
            <a:headEnd/>
            <a:tailEnd/>
          </a:ln>
        </p:spPr>
        <p:txBody>
          <a:bodyPr wrap="none">
            <a:spAutoFit/>
          </a:bodyPr>
          <a:lstStyle/>
          <a:p>
            <a:pPr algn="ctr">
              <a:spcBef>
                <a:spcPct val="0"/>
              </a:spcBef>
              <a:buFontTx/>
              <a:buNone/>
            </a:pPr>
            <a:r>
              <a:rPr lang="en-US" b="1">
                <a:solidFill>
                  <a:srgbClr val="FF33CC"/>
                </a:solidFill>
              </a:rPr>
              <a:t>Rheumatoid</a:t>
            </a:r>
          </a:p>
          <a:p>
            <a:pPr algn="ctr">
              <a:lnSpc>
                <a:spcPct val="90000"/>
              </a:lnSpc>
              <a:spcBef>
                <a:spcPct val="0"/>
              </a:spcBef>
              <a:buFontTx/>
              <a:buNone/>
            </a:pPr>
            <a:r>
              <a:rPr lang="en-US" b="1">
                <a:solidFill>
                  <a:srgbClr val="FF33CC"/>
                </a:solidFill>
              </a:rPr>
              <a:t>Arthritis</a:t>
            </a:r>
          </a:p>
          <a:p>
            <a:pPr algn="ctr">
              <a:lnSpc>
                <a:spcPct val="90000"/>
              </a:lnSpc>
              <a:spcBef>
                <a:spcPct val="0"/>
              </a:spcBef>
              <a:buFontTx/>
              <a:buNone/>
            </a:pPr>
            <a:r>
              <a:rPr lang="en-US" b="1">
                <a:solidFill>
                  <a:srgbClr val="FF33CC"/>
                </a:solidFill>
              </a:rPr>
              <a:t>(RA) Patients</a:t>
            </a:r>
            <a:endParaRPr lang="en-US" sz="2200">
              <a:solidFill>
                <a:schemeClr val="tx1"/>
              </a:solidFill>
            </a:endParaRPr>
          </a:p>
        </p:txBody>
      </p:sp>
      <p:sp>
        <p:nvSpPr>
          <p:cNvPr id="3081" name="Text Box 8"/>
          <p:cNvSpPr txBox="1">
            <a:spLocks noChangeArrowheads="1"/>
          </p:cNvSpPr>
          <p:nvPr/>
        </p:nvSpPr>
        <p:spPr bwMode="auto">
          <a:xfrm>
            <a:off x="6826250" y="3098800"/>
            <a:ext cx="1895475" cy="822325"/>
          </a:xfrm>
          <a:prstGeom prst="rect">
            <a:avLst/>
          </a:prstGeom>
          <a:noFill/>
          <a:ln w="9525">
            <a:noFill/>
            <a:miter lim="800000"/>
            <a:headEnd/>
            <a:tailEnd/>
          </a:ln>
        </p:spPr>
        <p:txBody>
          <a:bodyPr wrap="none">
            <a:spAutoFit/>
          </a:bodyPr>
          <a:lstStyle/>
          <a:p>
            <a:pPr algn="ctr">
              <a:spcBef>
                <a:spcPct val="0"/>
              </a:spcBef>
              <a:buFontTx/>
              <a:buNone/>
            </a:pPr>
            <a:r>
              <a:rPr lang="en-US" b="1" u="sng">
                <a:solidFill>
                  <a:srgbClr val="FF33CC"/>
                </a:solidFill>
              </a:rPr>
              <a:t>Sibling</a:t>
            </a:r>
            <a:r>
              <a:rPr lang="en-US" b="1">
                <a:solidFill>
                  <a:srgbClr val="FF33CC"/>
                </a:solidFill>
              </a:rPr>
              <a:t> of</a:t>
            </a:r>
          </a:p>
          <a:p>
            <a:pPr algn="ctr">
              <a:spcBef>
                <a:spcPct val="0"/>
              </a:spcBef>
              <a:buFontTx/>
              <a:buNone/>
            </a:pPr>
            <a:r>
              <a:rPr lang="en-US" b="1">
                <a:solidFill>
                  <a:srgbClr val="FF33CC"/>
                </a:solidFill>
              </a:rPr>
              <a:t>RA Patients</a:t>
            </a:r>
            <a:endParaRPr lang="en-US" sz="2200">
              <a:solidFill>
                <a:schemeClr val="tx1"/>
              </a:solidFill>
            </a:endParaRPr>
          </a:p>
        </p:txBody>
      </p:sp>
      <p:sp>
        <p:nvSpPr>
          <p:cNvPr id="3082" name="Line 9"/>
          <p:cNvSpPr>
            <a:spLocks noChangeShapeType="1"/>
          </p:cNvSpPr>
          <p:nvPr/>
        </p:nvSpPr>
        <p:spPr bwMode="auto">
          <a:xfrm>
            <a:off x="228600" y="3962400"/>
            <a:ext cx="8763000" cy="0"/>
          </a:xfrm>
          <a:prstGeom prst="line">
            <a:avLst/>
          </a:prstGeom>
          <a:noFill/>
          <a:ln w="9525">
            <a:solidFill>
              <a:schemeClr val="tx1"/>
            </a:solidFill>
            <a:round/>
            <a:headEnd/>
            <a:tailEnd/>
          </a:ln>
        </p:spPr>
        <p:txBody>
          <a:bodyPr anchor="ctr">
            <a:spAutoFit/>
          </a:bodyPr>
          <a:lstStyle/>
          <a:p>
            <a:endParaRPr lang="en-US"/>
          </a:p>
        </p:txBody>
      </p:sp>
      <p:sp>
        <p:nvSpPr>
          <p:cNvPr id="3083" name="Text Box 10"/>
          <p:cNvSpPr txBox="1">
            <a:spLocks noChangeArrowheads="1"/>
          </p:cNvSpPr>
          <p:nvPr/>
        </p:nvSpPr>
        <p:spPr bwMode="auto">
          <a:xfrm>
            <a:off x="517525" y="4383088"/>
            <a:ext cx="2184400" cy="457200"/>
          </a:xfrm>
          <a:prstGeom prst="rect">
            <a:avLst/>
          </a:prstGeom>
          <a:noFill/>
          <a:ln w="9525">
            <a:noFill/>
            <a:miter lim="800000"/>
            <a:headEnd/>
            <a:tailEnd/>
          </a:ln>
        </p:spPr>
        <p:txBody>
          <a:bodyPr wrap="none">
            <a:spAutoFit/>
          </a:bodyPr>
          <a:lstStyle/>
          <a:p>
            <a:pPr>
              <a:spcBef>
                <a:spcPct val="0"/>
              </a:spcBef>
              <a:buFontTx/>
              <a:buNone/>
            </a:pPr>
            <a:r>
              <a:rPr lang="en-US" b="1">
                <a:solidFill>
                  <a:srgbClr val="9900CC"/>
                </a:solidFill>
              </a:rPr>
              <a:t>Neither </a:t>
            </a:r>
            <a:r>
              <a:rPr lang="en-US">
                <a:solidFill>
                  <a:schemeClr val="tx1"/>
                </a:solidFill>
              </a:rPr>
              <a:t>parent</a:t>
            </a:r>
          </a:p>
        </p:txBody>
      </p:sp>
      <p:sp>
        <p:nvSpPr>
          <p:cNvPr id="3084" name="Text Box 11"/>
          <p:cNvSpPr txBox="1">
            <a:spLocks noChangeArrowheads="1"/>
          </p:cNvSpPr>
          <p:nvPr/>
        </p:nvSpPr>
        <p:spPr bwMode="auto">
          <a:xfrm>
            <a:off x="504825" y="4875213"/>
            <a:ext cx="1725613" cy="457200"/>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One</a:t>
            </a:r>
            <a:r>
              <a:rPr lang="en-US">
                <a:solidFill>
                  <a:schemeClr val="tx1"/>
                </a:solidFill>
              </a:rPr>
              <a:t> parent</a:t>
            </a:r>
          </a:p>
        </p:txBody>
      </p:sp>
      <p:sp>
        <p:nvSpPr>
          <p:cNvPr id="3085" name="Text Box 12"/>
          <p:cNvSpPr txBox="1">
            <a:spLocks noChangeArrowheads="1"/>
          </p:cNvSpPr>
          <p:nvPr/>
        </p:nvSpPr>
        <p:spPr bwMode="auto">
          <a:xfrm>
            <a:off x="533400" y="5408613"/>
            <a:ext cx="1979613" cy="457200"/>
          </a:xfrm>
          <a:prstGeom prst="rect">
            <a:avLst/>
          </a:prstGeom>
          <a:noFill/>
          <a:ln w="9525">
            <a:noFill/>
            <a:miter lim="800000"/>
            <a:headEnd/>
            <a:tailEnd/>
          </a:ln>
        </p:spPr>
        <p:txBody>
          <a:bodyPr wrap="none">
            <a:spAutoFit/>
          </a:bodyPr>
          <a:lstStyle/>
          <a:p>
            <a:pPr>
              <a:spcBef>
                <a:spcPct val="0"/>
              </a:spcBef>
              <a:buFontTx/>
              <a:buNone/>
            </a:pPr>
            <a:r>
              <a:rPr lang="en-US" b="1">
                <a:solidFill>
                  <a:srgbClr val="FF33CC"/>
                </a:solidFill>
              </a:rPr>
              <a:t>Both</a:t>
            </a:r>
            <a:r>
              <a:rPr lang="en-US">
                <a:solidFill>
                  <a:schemeClr val="tx1"/>
                </a:solidFill>
              </a:rPr>
              <a:t> parents</a:t>
            </a:r>
          </a:p>
        </p:txBody>
      </p:sp>
      <p:sp>
        <p:nvSpPr>
          <p:cNvPr id="3086" name="Text Box 13"/>
          <p:cNvSpPr txBox="1">
            <a:spLocks noChangeArrowheads="1"/>
          </p:cNvSpPr>
          <p:nvPr/>
        </p:nvSpPr>
        <p:spPr bwMode="auto">
          <a:xfrm>
            <a:off x="3336925" y="3925888"/>
            <a:ext cx="455613"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a:t>
            </a:r>
          </a:p>
        </p:txBody>
      </p:sp>
      <p:sp>
        <p:nvSpPr>
          <p:cNvPr id="3087" name="Text Box 14"/>
          <p:cNvSpPr txBox="1">
            <a:spLocks noChangeArrowheads="1"/>
          </p:cNvSpPr>
          <p:nvPr/>
        </p:nvSpPr>
        <p:spPr bwMode="auto">
          <a:xfrm>
            <a:off x="5334000" y="3960813"/>
            <a:ext cx="455613"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a:t>
            </a:r>
          </a:p>
        </p:txBody>
      </p:sp>
      <p:sp>
        <p:nvSpPr>
          <p:cNvPr id="3088" name="Text Box 15"/>
          <p:cNvSpPr txBox="1">
            <a:spLocks noChangeArrowheads="1"/>
          </p:cNvSpPr>
          <p:nvPr/>
        </p:nvSpPr>
        <p:spPr bwMode="auto">
          <a:xfrm>
            <a:off x="7467600" y="3960813"/>
            <a:ext cx="455613"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a:t>
            </a:r>
          </a:p>
        </p:txBody>
      </p:sp>
      <p:sp>
        <p:nvSpPr>
          <p:cNvPr id="3089" name="Text Box 16"/>
          <p:cNvSpPr txBox="1">
            <a:spLocks noChangeArrowheads="1"/>
          </p:cNvSpPr>
          <p:nvPr/>
        </p:nvSpPr>
        <p:spPr bwMode="auto">
          <a:xfrm>
            <a:off x="3352800" y="4384675"/>
            <a:ext cx="523875"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55</a:t>
            </a:r>
          </a:p>
        </p:txBody>
      </p:sp>
      <p:sp>
        <p:nvSpPr>
          <p:cNvPr id="3090" name="Text Box 17"/>
          <p:cNvSpPr txBox="1">
            <a:spLocks noChangeArrowheads="1"/>
          </p:cNvSpPr>
          <p:nvPr/>
        </p:nvSpPr>
        <p:spPr bwMode="auto">
          <a:xfrm>
            <a:off x="5302250" y="4384675"/>
            <a:ext cx="523875"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27</a:t>
            </a:r>
          </a:p>
        </p:txBody>
      </p:sp>
      <p:sp>
        <p:nvSpPr>
          <p:cNvPr id="3091" name="Text Box 18"/>
          <p:cNvSpPr txBox="1">
            <a:spLocks noChangeArrowheads="1"/>
          </p:cNvSpPr>
          <p:nvPr/>
        </p:nvSpPr>
        <p:spPr bwMode="auto">
          <a:xfrm>
            <a:off x="7435850" y="4384675"/>
            <a:ext cx="523875"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50</a:t>
            </a:r>
          </a:p>
        </p:txBody>
      </p:sp>
      <p:sp>
        <p:nvSpPr>
          <p:cNvPr id="3092" name="Text Box 19"/>
          <p:cNvSpPr txBox="1">
            <a:spLocks noChangeArrowheads="1"/>
          </p:cNvSpPr>
          <p:nvPr/>
        </p:nvSpPr>
        <p:spPr bwMode="auto">
          <a:xfrm>
            <a:off x="3352800" y="4875213"/>
            <a:ext cx="523875"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37</a:t>
            </a:r>
          </a:p>
        </p:txBody>
      </p:sp>
      <p:sp>
        <p:nvSpPr>
          <p:cNvPr id="3093" name="Text Box 20"/>
          <p:cNvSpPr txBox="1">
            <a:spLocks noChangeArrowheads="1"/>
          </p:cNvSpPr>
          <p:nvPr/>
        </p:nvSpPr>
        <p:spPr bwMode="auto">
          <a:xfrm>
            <a:off x="5302250" y="4875213"/>
            <a:ext cx="523875"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58</a:t>
            </a:r>
          </a:p>
        </p:txBody>
      </p:sp>
      <p:sp>
        <p:nvSpPr>
          <p:cNvPr id="3094" name="Text Box 21"/>
          <p:cNvSpPr txBox="1">
            <a:spLocks noChangeArrowheads="1"/>
          </p:cNvSpPr>
          <p:nvPr/>
        </p:nvSpPr>
        <p:spPr bwMode="auto">
          <a:xfrm>
            <a:off x="7435850" y="4875213"/>
            <a:ext cx="523875"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42</a:t>
            </a:r>
          </a:p>
        </p:txBody>
      </p:sp>
      <p:sp>
        <p:nvSpPr>
          <p:cNvPr id="3095" name="Text Box 22"/>
          <p:cNvSpPr txBox="1">
            <a:spLocks noChangeArrowheads="1"/>
          </p:cNvSpPr>
          <p:nvPr/>
        </p:nvSpPr>
        <p:spPr bwMode="auto">
          <a:xfrm>
            <a:off x="3352800" y="5410200"/>
            <a:ext cx="430213"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latin typeface="Times New Roman" pitchFamily="18" charset="0"/>
              </a:rPr>
              <a:t> </a:t>
            </a:r>
            <a:r>
              <a:rPr lang="en-US">
                <a:solidFill>
                  <a:schemeClr val="tx1"/>
                </a:solidFill>
              </a:rPr>
              <a:t>8</a:t>
            </a:r>
          </a:p>
        </p:txBody>
      </p:sp>
      <p:sp>
        <p:nvSpPr>
          <p:cNvPr id="3096" name="Text Box 23"/>
          <p:cNvSpPr txBox="1">
            <a:spLocks noChangeArrowheads="1"/>
          </p:cNvSpPr>
          <p:nvPr/>
        </p:nvSpPr>
        <p:spPr bwMode="auto">
          <a:xfrm>
            <a:off x="5302250" y="5408613"/>
            <a:ext cx="523875"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15</a:t>
            </a:r>
          </a:p>
        </p:txBody>
      </p:sp>
      <p:sp>
        <p:nvSpPr>
          <p:cNvPr id="3097" name="Text Box 24"/>
          <p:cNvSpPr txBox="1">
            <a:spLocks noChangeArrowheads="1"/>
          </p:cNvSpPr>
          <p:nvPr/>
        </p:nvSpPr>
        <p:spPr bwMode="auto">
          <a:xfrm>
            <a:off x="7435850" y="5410200"/>
            <a:ext cx="430213"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latin typeface="Times New Roman" pitchFamily="18" charset="0"/>
              </a:rPr>
              <a:t> </a:t>
            </a:r>
            <a:r>
              <a:rPr lang="en-US">
                <a:solidFill>
                  <a:schemeClr val="tx1"/>
                </a:solidFill>
              </a:rPr>
              <a:t>8</a:t>
            </a:r>
          </a:p>
        </p:txBody>
      </p:sp>
      <p:graphicFrame>
        <p:nvGraphicFramePr>
          <p:cNvPr id="3074" name="Object 25"/>
          <p:cNvGraphicFramePr>
            <a:graphicFrameLocks noChangeAspect="1"/>
          </p:cNvGraphicFramePr>
          <p:nvPr/>
        </p:nvGraphicFramePr>
        <p:xfrm>
          <a:off x="5881688" y="152400"/>
          <a:ext cx="823912" cy="1198563"/>
        </p:xfrm>
        <a:graphic>
          <a:graphicData uri="http://schemas.openxmlformats.org/presentationml/2006/ole">
            <mc:AlternateContent xmlns:mc="http://schemas.openxmlformats.org/markup-compatibility/2006">
              <mc:Choice xmlns:v="urn:schemas-microsoft-com:vml" Requires="v">
                <p:oleObj spid="_x0000_s3301" name="Clip" r:id="rId6" imgW="823680" imgH="1199160" progId="">
                  <p:embed/>
                </p:oleObj>
              </mc:Choice>
              <mc:Fallback>
                <p:oleObj name="Clip" r:id="rId6" imgW="823680" imgH="1199160" progId="">
                  <p:embed/>
                  <p:pic>
                    <p:nvPicPr>
                      <p:cNvPr id="0"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1688" y="152400"/>
                        <a:ext cx="823912" cy="1198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381000" y="152400"/>
            <a:ext cx="7772400" cy="1143000"/>
          </a:xfrm>
        </p:spPr>
        <p:txBody>
          <a:bodyPr/>
          <a:lstStyle/>
          <a:p>
            <a:pPr eaLnBrk="1" hangingPunct="1">
              <a:lnSpc>
                <a:spcPct val="80000"/>
              </a:lnSpc>
            </a:pPr>
            <a:r>
              <a:rPr lang="en-US" sz="3600" b="1" smtClean="0">
                <a:solidFill>
                  <a:srgbClr val="A50021"/>
                </a:solidFill>
              </a:rPr>
              <a:t>Report Bias - </a:t>
            </a:r>
            <a:r>
              <a:rPr lang="en-US" sz="3000" smtClean="0">
                <a:solidFill>
                  <a:srgbClr val="A50021"/>
                </a:solidFill>
              </a:rPr>
              <a:t>Patients’ Statements vs. clinical examination Findings.</a:t>
            </a:r>
            <a:r>
              <a:rPr lang="en-US" sz="3000" smtClean="0"/>
              <a:t> </a:t>
            </a:r>
          </a:p>
        </p:txBody>
      </p:sp>
      <p:sp>
        <p:nvSpPr>
          <p:cNvPr id="33795" name="Text Box 3"/>
          <p:cNvSpPr txBox="1">
            <a:spLocks noChangeArrowheads="1"/>
          </p:cNvSpPr>
          <p:nvPr/>
        </p:nvSpPr>
        <p:spPr bwMode="auto">
          <a:xfrm>
            <a:off x="381000" y="2994025"/>
            <a:ext cx="2300288" cy="860425"/>
          </a:xfrm>
          <a:prstGeom prst="rect">
            <a:avLst/>
          </a:prstGeom>
          <a:noFill/>
          <a:ln w="9525">
            <a:noFill/>
            <a:miter lim="800000"/>
            <a:headEnd/>
            <a:tailEnd/>
          </a:ln>
        </p:spPr>
        <p:txBody>
          <a:bodyPr wrap="none">
            <a:spAutoFit/>
          </a:bodyPr>
          <a:lstStyle/>
          <a:p>
            <a:pPr>
              <a:spcBef>
                <a:spcPct val="0"/>
              </a:spcBef>
              <a:buFontTx/>
              <a:buNone/>
            </a:pPr>
            <a:r>
              <a:rPr lang="en-US" sz="2800" b="1">
                <a:solidFill>
                  <a:srgbClr val="9900CC"/>
                </a:solidFill>
              </a:rPr>
              <a:t>Examination</a:t>
            </a:r>
          </a:p>
          <a:p>
            <a:pPr>
              <a:lnSpc>
                <a:spcPct val="80000"/>
              </a:lnSpc>
              <a:spcBef>
                <a:spcPct val="0"/>
              </a:spcBef>
              <a:buFontTx/>
              <a:buNone/>
            </a:pPr>
            <a:r>
              <a:rPr lang="en-US" sz="2800" b="1">
                <a:solidFill>
                  <a:srgbClr val="9900CC"/>
                </a:solidFill>
              </a:rPr>
              <a:t>Finding</a:t>
            </a:r>
          </a:p>
        </p:txBody>
      </p:sp>
      <p:sp>
        <p:nvSpPr>
          <p:cNvPr id="33796" name="Text Box 4"/>
          <p:cNvSpPr txBox="1">
            <a:spLocks noChangeArrowheads="1"/>
          </p:cNvSpPr>
          <p:nvPr/>
        </p:nvSpPr>
        <p:spPr bwMode="auto">
          <a:xfrm>
            <a:off x="2671763" y="1827213"/>
            <a:ext cx="5788025" cy="914400"/>
          </a:xfrm>
          <a:prstGeom prst="rect">
            <a:avLst/>
          </a:prstGeom>
          <a:noFill/>
          <a:ln w="9525">
            <a:noFill/>
            <a:miter lim="800000"/>
            <a:headEnd/>
            <a:tailEnd/>
          </a:ln>
        </p:spPr>
        <p:txBody>
          <a:bodyPr wrap="none">
            <a:spAutoFit/>
          </a:bodyPr>
          <a:lstStyle/>
          <a:p>
            <a:pPr algn="ctr">
              <a:spcBef>
                <a:spcPct val="0"/>
              </a:spcBef>
              <a:buFontTx/>
              <a:buNone/>
            </a:pPr>
            <a:r>
              <a:rPr lang="en-US" sz="3000" b="1">
                <a:solidFill>
                  <a:srgbClr val="008080"/>
                </a:solidFill>
              </a:rPr>
              <a:t>Patients’ Statements</a:t>
            </a:r>
            <a:r>
              <a:rPr lang="en-US" sz="3000">
                <a:solidFill>
                  <a:schemeClr val="tx1"/>
                </a:solidFill>
              </a:rPr>
              <a:t> Regarding</a:t>
            </a:r>
          </a:p>
          <a:p>
            <a:pPr algn="ctr">
              <a:lnSpc>
                <a:spcPct val="80000"/>
              </a:lnSpc>
              <a:spcBef>
                <a:spcPct val="0"/>
              </a:spcBef>
              <a:buFontTx/>
              <a:buNone/>
            </a:pPr>
            <a:r>
              <a:rPr lang="en-US" sz="3000">
                <a:solidFill>
                  <a:schemeClr val="tx1"/>
                </a:solidFill>
              </a:rPr>
              <a:t>Circumcision</a:t>
            </a:r>
          </a:p>
        </p:txBody>
      </p:sp>
      <p:sp>
        <p:nvSpPr>
          <p:cNvPr id="33797" name="Line 5"/>
          <p:cNvSpPr>
            <a:spLocks noChangeShapeType="1"/>
          </p:cNvSpPr>
          <p:nvPr/>
        </p:nvSpPr>
        <p:spPr bwMode="auto">
          <a:xfrm>
            <a:off x="2916238" y="2743200"/>
            <a:ext cx="5181600" cy="0"/>
          </a:xfrm>
          <a:prstGeom prst="line">
            <a:avLst/>
          </a:prstGeom>
          <a:noFill/>
          <a:ln w="9525">
            <a:solidFill>
              <a:schemeClr val="tx1"/>
            </a:solidFill>
            <a:round/>
            <a:headEnd/>
            <a:tailEnd/>
          </a:ln>
        </p:spPr>
        <p:txBody>
          <a:bodyPr anchor="ctr">
            <a:spAutoFit/>
          </a:bodyPr>
          <a:lstStyle/>
          <a:p>
            <a:endParaRPr lang="en-US"/>
          </a:p>
        </p:txBody>
      </p:sp>
      <p:sp>
        <p:nvSpPr>
          <p:cNvPr id="33798" name="Line 6"/>
          <p:cNvSpPr>
            <a:spLocks noChangeShapeType="1"/>
          </p:cNvSpPr>
          <p:nvPr/>
        </p:nvSpPr>
        <p:spPr bwMode="auto">
          <a:xfrm>
            <a:off x="152400" y="3962400"/>
            <a:ext cx="8686800" cy="0"/>
          </a:xfrm>
          <a:prstGeom prst="line">
            <a:avLst/>
          </a:prstGeom>
          <a:noFill/>
          <a:ln w="9525">
            <a:solidFill>
              <a:schemeClr val="tx1"/>
            </a:solidFill>
            <a:round/>
            <a:headEnd/>
            <a:tailEnd/>
          </a:ln>
        </p:spPr>
        <p:txBody>
          <a:bodyPr wrap="none" anchor="ctr">
            <a:spAutoFit/>
          </a:bodyPr>
          <a:lstStyle/>
          <a:p>
            <a:endParaRPr lang="en-US"/>
          </a:p>
        </p:txBody>
      </p:sp>
      <p:sp>
        <p:nvSpPr>
          <p:cNvPr id="33799" name="Text Box 7"/>
          <p:cNvSpPr txBox="1">
            <a:spLocks noChangeArrowheads="1"/>
          </p:cNvSpPr>
          <p:nvPr/>
        </p:nvSpPr>
        <p:spPr bwMode="auto">
          <a:xfrm>
            <a:off x="365125" y="4256088"/>
            <a:ext cx="2144713"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Circumcised</a:t>
            </a:r>
          </a:p>
        </p:txBody>
      </p:sp>
      <p:sp>
        <p:nvSpPr>
          <p:cNvPr id="33800" name="Text Box 8"/>
          <p:cNvSpPr txBox="1">
            <a:spLocks noChangeArrowheads="1"/>
          </p:cNvSpPr>
          <p:nvPr/>
        </p:nvSpPr>
        <p:spPr bwMode="auto">
          <a:xfrm>
            <a:off x="381000" y="4926013"/>
            <a:ext cx="2797175"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Not Circumcised</a:t>
            </a:r>
          </a:p>
        </p:txBody>
      </p:sp>
      <p:sp>
        <p:nvSpPr>
          <p:cNvPr id="33801" name="Text Box 9"/>
          <p:cNvSpPr txBox="1">
            <a:spLocks noChangeArrowheads="1"/>
          </p:cNvSpPr>
          <p:nvPr/>
        </p:nvSpPr>
        <p:spPr bwMode="auto">
          <a:xfrm>
            <a:off x="381000" y="5611813"/>
            <a:ext cx="976313"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Total</a:t>
            </a:r>
          </a:p>
        </p:txBody>
      </p:sp>
      <p:sp>
        <p:nvSpPr>
          <p:cNvPr id="33802" name="Line 10"/>
          <p:cNvSpPr>
            <a:spLocks noChangeShapeType="1"/>
          </p:cNvSpPr>
          <p:nvPr/>
        </p:nvSpPr>
        <p:spPr bwMode="auto">
          <a:xfrm>
            <a:off x="381000" y="5638800"/>
            <a:ext cx="8763000" cy="0"/>
          </a:xfrm>
          <a:prstGeom prst="line">
            <a:avLst/>
          </a:prstGeom>
          <a:noFill/>
          <a:ln w="28575">
            <a:solidFill>
              <a:schemeClr val="tx1"/>
            </a:solidFill>
            <a:round/>
            <a:headEnd/>
            <a:tailEnd/>
          </a:ln>
        </p:spPr>
        <p:txBody>
          <a:bodyPr wrap="none" anchor="ctr">
            <a:spAutoFit/>
          </a:bodyPr>
          <a:lstStyle/>
          <a:p>
            <a:endParaRPr lang="en-US"/>
          </a:p>
        </p:txBody>
      </p:sp>
      <p:sp>
        <p:nvSpPr>
          <p:cNvPr id="33803" name="Line 11"/>
          <p:cNvSpPr>
            <a:spLocks noChangeShapeType="1"/>
          </p:cNvSpPr>
          <p:nvPr/>
        </p:nvSpPr>
        <p:spPr bwMode="auto">
          <a:xfrm>
            <a:off x="5435600" y="2743200"/>
            <a:ext cx="0" cy="3276600"/>
          </a:xfrm>
          <a:prstGeom prst="line">
            <a:avLst/>
          </a:prstGeom>
          <a:noFill/>
          <a:ln w="28575">
            <a:solidFill>
              <a:schemeClr val="tx1"/>
            </a:solidFill>
            <a:round/>
            <a:headEnd/>
            <a:tailEnd/>
          </a:ln>
        </p:spPr>
        <p:txBody>
          <a:bodyPr wrap="none" anchor="ctr">
            <a:spAutoFit/>
          </a:bodyPr>
          <a:lstStyle/>
          <a:p>
            <a:endParaRPr lang="en-US"/>
          </a:p>
        </p:txBody>
      </p:sp>
      <p:sp>
        <p:nvSpPr>
          <p:cNvPr id="33804" name="Text Box 12"/>
          <p:cNvSpPr txBox="1">
            <a:spLocks noChangeArrowheads="1"/>
          </p:cNvSpPr>
          <p:nvPr/>
        </p:nvSpPr>
        <p:spPr bwMode="auto">
          <a:xfrm>
            <a:off x="3708400" y="2884488"/>
            <a:ext cx="817563" cy="519112"/>
          </a:xfrm>
          <a:prstGeom prst="rect">
            <a:avLst/>
          </a:prstGeom>
          <a:noFill/>
          <a:ln w="9525">
            <a:noFill/>
            <a:miter lim="800000"/>
            <a:headEnd/>
            <a:tailEnd/>
          </a:ln>
        </p:spPr>
        <p:txBody>
          <a:bodyPr wrap="none">
            <a:spAutoFit/>
          </a:bodyPr>
          <a:lstStyle/>
          <a:p>
            <a:pPr>
              <a:spcBef>
                <a:spcPct val="0"/>
              </a:spcBef>
              <a:buFontTx/>
              <a:buNone/>
            </a:pPr>
            <a:r>
              <a:rPr lang="en-US" sz="2800" b="1">
                <a:solidFill>
                  <a:schemeClr val="tx1"/>
                </a:solidFill>
              </a:rPr>
              <a:t>Yes</a:t>
            </a:r>
            <a:endParaRPr lang="en-US" sz="2800">
              <a:solidFill>
                <a:schemeClr val="tx1"/>
              </a:solidFill>
            </a:endParaRPr>
          </a:p>
        </p:txBody>
      </p:sp>
      <p:sp>
        <p:nvSpPr>
          <p:cNvPr id="33805" name="Text Box 13"/>
          <p:cNvSpPr txBox="1">
            <a:spLocks noChangeArrowheads="1"/>
          </p:cNvSpPr>
          <p:nvPr/>
        </p:nvSpPr>
        <p:spPr bwMode="auto">
          <a:xfrm>
            <a:off x="3308350" y="3417888"/>
            <a:ext cx="738188"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No.</a:t>
            </a:r>
          </a:p>
        </p:txBody>
      </p:sp>
      <p:sp>
        <p:nvSpPr>
          <p:cNvPr id="33806" name="Text Box 14"/>
          <p:cNvSpPr txBox="1">
            <a:spLocks noChangeArrowheads="1"/>
          </p:cNvSpPr>
          <p:nvPr/>
        </p:nvSpPr>
        <p:spPr bwMode="auto">
          <a:xfrm>
            <a:off x="4356100" y="3413125"/>
            <a:ext cx="501650" cy="549275"/>
          </a:xfrm>
          <a:prstGeom prst="rect">
            <a:avLst/>
          </a:prstGeom>
          <a:noFill/>
          <a:ln w="9525">
            <a:noFill/>
            <a:miter lim="800000"/>
            <a:headEnd/>
            <a:tailEnd/>
          </a:ln>
        </p:spPr>
        <p:txBody>
          <a:bodyPr wrap="none">
            <a:spAutoFit/>
          </a:bodyPr>
          <a:lstStyle/>
          <a:p>
            <a:pPr>
              <a:spcBef>
                <a:spcPct val="0"/>
              </a:spcBef>
              <a:buFontTx/>
              <a:buNone/>
            </a:pPr>
            <a:r>
              <a:rPr lang="en-US" sz="3000">
                <a:solidFill>
                  <a:schemeClr val="tx1"/>
                </a:solidFill>
                <a:latin typeface="Times New Roman" pitchFamily="18" charset="0"/>
              </a:rPr>
              <a:t>%</a:t>
            </a:r>
          </a:p>
        </p:txBody>
      </p:sp>
      <p:sp>
        <p:nvSpPr>
          <p:cNvPr id="33807" name="Line 15"/>
          <p:cNvSpPr>
            <a:spLocks noChangeShapeType="1"/>
          </p:cNvSpPr>
          <p:nvPr/>
        </p:nvSpPr>
        <p:spPr bwMode="auto">
          <a:xfrm>
            <a:off x="3276600" y="3352800"/>
            <a:ext cx="1905000" cy="0"/>
          </a:xfrm>
          <a:prstGeom prst="line">
            <a:avLst/>
          </a:prstGeom>
          <a:noFill/>
          <a:ln w="9525">
            <a:solidFill>
              <a:schemeClr val="tx1"/>
            </a:solidFill>
            <a:round/>
            <a:headEnd/>
            <a:tailEnd/>
          </a:ln>
        </p:spPr>
        <p:txBody>
          <a:bodyPr wrap="none" anchor="ctr">
            <a:spAutoFit/>
          </a:bodyPr>
          <a:lstStyle/>
          <a:p>
            <a:endParaRPr lang="en-US"/>
          </a:p>
        </p:txBody>
      </p:sp>
      <p:sp>
        <p:nvSpPr>
          <p:cNvPr id="33808" name="Text Box 16"/>
          <p:cNvSpPr txBox="1">
            <a:spLocks noChangeArrowheads="1"/>
          </p:cNvSpPr>
          <p:nvPr/>
        </p:nvSpPr>
        <p:spPr bwMode="auto">
          <a:xfrm>
            <a:off x="3336925" y="5607050"/>
            <a:ext cx="565150" cy="549275"/>
          </a:xfrm>
          <a:prstGeom prst="rect">
            <a:avLst/>
          </a:prstGeom>
          <a:noFill/>
          <a:ln w="9525">
            <a:noFill/>
            <a:miter lim="800000"/>
            <a:headEnd/>
            <a:tailEnd/>
          </a:ln>
        </p:spPr>
        <p:txBody>
          <a:bodyPr wrap="none">
            <a:spAutoFit/>
          </a:bodyPr>
          <a:lstStyle/>
          <a:p>
            <a:pPr>
              <a:spcBef>
                <a:spcPct val="0"/>
              </a:spcBef>
              <a:buFontTx/>
              <a:buNone/>
            </a:pPr>
            <a:r>
              <a:rPr lang="en-US" sz="3000">
                <a:solidFill>
                  <a:srgbClr val="008080"/>
                </a:solidFill>
                <a:latin typeface="Times New Roman" pitchFamily="18" charset="0"/>
              </a:rPr>
              <a:t>56</a:t>
            </a:r>
          </a:p>
        </p:txBody>
      </p:sp>
      <p:sp>
        <p:nvSpPr>
          <p:cNvPr id="33809" name="Text Box 17"/>
          <p:cNvSpPr txBox="1">
            <a:spLocks noChangeArrowheads="1"/>
          </p:cNvSpPr>
          <p:nvPr/>
        </p:nvSpPr>
        <p:spPr bwMode="auto">
          <a:xfrm>
            <a:off x="4067175" y="5622925"/>
            <a:ext cx="1041400" cy="549275"/>
          </a:xfrm>
          <a:prstGeom prst="rect">
            <a:avLst/>
          </a:prstGeom>
          <a:noFill/>
          <a:ln w="9525">
            <a:noFill/>
            <a:miter lim="800000"/>
            <a:headEnd/>
            <a:tailEnd/>
          </a:ln>
        </p:spPr>
        <p:txBody>
          <a:bodyPr wrap="none">
            <a:spAutoFit/>
          </a:bodyPr>
          <a:lstStyle/>
          <a:p>
            <a:pPr>
              <a:spcBef>
                <a:spcPct val="0"/>
              </a:spcBef>
              <a:buFontTx/>
              <a:buNone/>
            </a:pPr>
            <a:r>
              <a:rPr lang="en-US" sz="3000">
                <a:solidFill>
                  <a:srgbClr val="008080"/>
                </a:solidFill>
                <a:latin typeface="Times New Roman" pitchFamily="18" charset="0"/>
              </a:rPr>
              <a:t>100.0</a:t>
            </a:r>
          </a:p>
        </p:txBody>
      </p:sp>
      <p:sp>
        <p:nvSpPr>
          <p:cNvPr id="33810" name="Text Box 18"/>
          <p:cNvSpPr txBox="1">
            <a:spLocks noChangeArrowheads="1"/>
          </p:cNvSpPr>
          <p:nvPr/>
        </p:nvSpPr>
        <p:spPr bwMode="auto">
          <a:xfrm>
            <a:off x="6411913" y="2917825"/>
            <a:ext cx="658812" cy="519113"/>
          </a:xfrm>
          <a:prstGeom prst="rect">
            <a:avLst/>
          </a:prstGeom>
          <a:noFill/>
          <a:ln w="9525">
            <a:noFill/>
            <a:miter lim="800000"/>
            <a:headEnd/>
            <a:tailEnd/>
          </a:ln>
        </p:spPr>
        <p:txBody>
          <a:bodyPr wrap="none">
            <a:spAutoFit/>
          </a:bodyPr>
          <a:lstStyle/>
          <a:p>
            <a:pPr>
              <a:spcBef>
                <a:spcPct val="0"/>
              </a:spcBef>
              <a:buFontTx/>
              <a:buNone/>
            </a:pPr>
            <a:r>
              <a:rPr lang="en-US" sz="2800" b="1">
                <a:solidFill>
                  <a:schemeClr val="tx1"/>
                </a:solidFill>
              </a:rPr>
              <a:t>No</a:t>
            </a:r>
            <a:endParaRPr lang="en-US" sz="2800">
              <a:solidFill>
                <a:schemeClr val="tx1"/>
              </a:solidFill>
            </a:endParaRPr>
          </a:p>
        </p:txBody>
      </p:sp>
      <p:sp>
        <p:nvSpPr>
          <p:cNvPr id="33811" name="Text Box 19"/>
          <p:cNvSpPr txBox="1">
            <a:spLocks noChangeArrowheads="1"/>
          </p:cNvSpPr>
          <p:nvPr/>
        </p:nvSpPr>
        <p:spPr bwMode="auto">
          <a:xfrm>
            <a:off x="5757863" y="3417888"/>
            <a:ext cx="738187"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No.</a:t>
            </a:r>
          </a:p>
        </p:txBody>
      </p:sp>
      <p:sp>
        <p:nvSpPr>
          <p:cNvPr id="33812" name="Text Box 20"/>
          <p:cNvSpPr txBox="1">
            <a:spLocks noChangeArrowheads="1"/>
          </p:cNvSpPr>
          <p:nvPr/>
        </p:nvSpPr>
        <p:spPr bwMode="auto">
          <a:xfrm>
            <a:off x="6877050" y="3413125"/>
            <a:ext cx="501650" cy="549275"/>
          </a:xfrm>
          <a:prstGeom prst="rect">
            <a:avLst/>
          </a:prstGeom>
          <a:noFill/>
          <a:ln w="9525">
            <a:noFill/>
            <a:miter lim="800000"/>
            <a:headEnd/>
            <a:tailEnd/>
          </a:ln>
        </p:spPr>
        <p:txBody>
          <a:bodyPr wrap="none">
            <a:spAutoFit/>
          </a:bodyPr>
          <a:lstStyle/>
          <a:p>
            <a:pPr>
              <a:spcBef>
                <a:spcPct val="0"/>
              </a:spcBef>
              <a:buFontTx/>
              <a:buNone/>
            </a:pPr>
            <a:r>
              <a:rPr lang="en-US" sz="3000">
                <a:solidFill>
                  <a:schemeClr val="tx1"/>
                </a:solidFill>
                <a:latin typeface="Times New Roman" pitchFamily="18" charset="0"/>
              </a:rPr>
              <a:t>%</a:t>
            </a:r>
          </a:p>
        </p:txBody>
      </p:sp>
      <p:sp>
        <p:nvSpPr>
          <p:cNvPr id="33813" name="Line 21"/>
          <p:cNvSpPr>
            <a:spLocks noChangeShapeType="1"/>
          </p:cNvSpPr>
          <p:nvPr/>
        </p:nvSpPr>
        <p:spPr bwMode="auto">
          <a:xfrm>
            <a:off x="5726113" y="3352800"/>
            <a:ext cx="1905000" cy="0"/>
          </a:xfrm>
          <a:prstGeom prst="line">
            <a:avLst/>
          </a:prstGeom>
          <a:noFill/>
          <a:ln w="9525">
            <a:solidFill>
              <a:schemeClr val="tx1"/>
            </a:solidFill>
            <a:round/>
            <a:headEnd/>
            <a:tailEnd/>
          </a:ln>
        </p:spPr>
        <p:txBody>
          <a:bodyPr wrap="none" anchor="ctr">
            <a:spAutoFit/>
          </a:bodyPr>
          <a:lstStyle/>
          <a:p>
            <a:endParaRPr lang="en-US"/>
          </a:p>
        </p:txBody>
      </p:sp>
      <p:sp>
        <p:nvSpPr>
          <p:cNvPr id="33814" name="Text Box 22"/>
          <p:cNvSpPr txBox="1">
            <a:spLocks noChangeArrowheads="1"/>
          </p:cNvSpPr>
          <p:nvPr/>
        </p:nvSpPr>
        <p:spPr bwMode="auto">
          <a:xfrm>
            <a:off x="5580063" y="5622925"/>
            <a:ext cx="755650" cy="549275"/>
          </a:xfrm>
          <a:prstGeom prst="rect">
            <a:avLst/>
          </a:prstGeom>
          <a:noFill/>
          <a:ln w="9525">
            <a:noFill/>
            <a:miter lim="800000"/>
            <a:headEnd/>
            <a:tailEnd/>
          </a:ln>
        </p:spPr>
        <p:txBody>
          <a:bodyPr wrap="none">
            <a:spAutoFit/>
          </a:bodyPr>
          <a:lstStyle/>
          <a:p>
            <a:pPr>
              <a:spcBef>
                <a:spcPct val="0"/>
              </a:spcBef>
              <a:buFontTx/>
              <a:buNone/>
            </a:pPr>
            <a:r>
              <a:rPr lang="en-US" sz="3000">
                <a:solidFill>
                  <a:srgbClr val="008080"/>
                </a:solidFill>
                <a:latin typeface="Times New Roman" pitchFamily="18" charset="0"/>
              </a:rPr>
              <a:t>136</a:t>
            </a:r>
          </a:p>
        </p:txBody>
      </p:sp>
      <p:sp>
        <p:nvSpPr>
          <p:cNvPr id="33815" name="Text Box 23"/>
          <p:cNvSpPr txBox="1">
            <a:spLocks noChangeArrowheads="1"/>
          </p:cNvSpPr>
          <p:nvPr/>
        </p:nvSpPr>
        <p:spPr bwMode="auto">
          <a:xfrm>
            <a:off x="6516688" y="5622925"/>
            <a:ext cx="1041400" cy="549275"/>
          </a:xfrm>
          <a:prstGeom prst="rect">
            <a:avLst/>
          </a:prstGeom>
          <a:noFill/>
          <a:ln w="9525">
            <a:noFill/>
            <a:miter lim="800000"/>
            <a:headEnd/>
            <a:tailEnd/>
          </a:ln>
        </p:spPr>
        <p:txBody>
          <a:bodyPr wrap="none">
            <a:spAutoFit/>
          </a:bodyPr>
          <a:lstStyle/>
          <a:p>
            <a:pPr>
              <a:spcBef>
                <a:spcPct val="0"/>
              </a:spcBef>
              <a:buFontTx/>
              <a:buNone/>
            </a:pPr>
            <a:r>
              <a:rPr lang="en-US" sz="3000">
                <a:solidFill>
                  <a:srgbClr val="008080"/>
                </a:solidFill>
                <a:latin typeface="Times New Roman" pitchFamily="18" charset="0"/>
              </a:rPr>
              <a:t>100.0</a:t>
            </a:r>
          </a:p>
        </p:txBody>
      </p:sp>
      <p:sp>
        <p:nvSpPr>
          <p:cNvPr id="33816" name="Text Box 24"/>
          <p:cNvSpPr txBox="1">
            <a:spLocks noChangeArrowheads="1"/>
          </p:cNvSpPr>
          <p:nvPr/>
        </p:nvSpPr>
        <p:spPr bwMode="auto">
          <a:xfrm>
            <a:off x="7864475" y="3397250"/>
            <a:ext cx="976313" cy="519113"/>
          </a:xfrm>
          <a:prstGeom prst="rect">
            <a:avLst/>
          </a:prstGeom>
          <a:noFill/>
          <a:ln w="9525" algn="ctr">
            <a:noFill/>
            <a:miter lim="800000"/>
            <a:headEnd/>
            <a:tailEnd/>
          </a:ln>
        </p:spPr>
        <p:txBody>
          <a:bodyPr wrap="none">
            <a:spAutoFit/>
          </a:bodyPr>
          <a:lstStyle/>
          <a:p>
            <a:pPr>
              <a:buFontTx/>
              <a:buNone/>
            </a:pPr>
            <a:r>
              <a:rPr lang="en-US" sz="2800">
                <a:solidFill>
                  <a:schemeClr val="tx1"/>
                </a:solidFill>
              </a:rPr>
              <a:t>Total</a:t>
            </a:r>
          </a:p>
        </p:txBody>
      </p:sp>
      <p:sp>
        <p:nvSpPr>
          <p:cNvPr id="33817" name="Line 25"/>
          <p:cNvSpPr>
            <a:spLocks noChangeShapeType="1"/>
          </p:cNvSpPr>
          <p:nvPr/>
        </p:nvSpPr>
        <p:spPr bwMode="auto">
          <a:xfrm>
            <a:off x="7812088" y="3500438"/>
            <a:ext cx="0" cy="2520950"/>
          </a:xfrm>
          <a:prstGeom prst="line">
            <a:avLst/>
          </a:prstGeom>
          <a:noFill/>
          <a:ln w="28575">
            <a:solidFill>
              <a:schemeClr val="tx1"/>
            </a:solidFill>
            <a:round/>
            <a:headEnd/>
            <a:tailEnd/>
          </a:ln>
        </p:spPr>
        <p:txBody>
          <a:bodyPr/>
          <a:lstStyle/>
          <a:p>
            <a:endParaRPr lang="en-US"/>
          </a:p>
        </p:txBody>
      </p:sp>
      <p:grpSp>
        <p:nvGrpSpPr>
          <p:cNvPr id="2" name="Group 26"/>
          <p:cNvGrpSpPr>
            <a:grpSpLocks/>
          </p:cNvGrpSpPr>
          <p:nvPr/>
        </p:nvGrpSpPr>
        <p:grpSpPr bwMode="auto">
          <a:xfrm>
            <a:off x="3336925" y="4251325"/>
            <a:ext cx="5483225" cy="1914525"/>
            <a:chOff x="2102" y="2678"/>
            <a:chExt cx="3454" cy="1206"/>
          </a:xfrm>
        </p:grpSpPr>
        <p:sp>
          <p:nvSpPr>
            <p:cNvPr id="33819" name="Text Box 27"/>
            <p:cNvSpPr txBox="1">
              <a:spLocks noChangeArrowheads="1"/>
            </p:cNvSpPr>
            <p:nvPr/>
          </p:nvSpPr>
          <p:spPr bwMode="auto">
            <a:xfrm>
              <a:off x="2103" y="2678"/>
              <a:ext cx="356" cy="346"/>
            </a:xfrm>
            <a:prstGeom prst="rect">
              <a:avLst/>
            </a:prstGeom>
            <a:noFill/>
            <a:ln w="9525">
              <a:noFill/>
              <a:miter lim="800000"/>
              <a:headEnd/>
              <a:tailEnd/>
            </a:ln>
          </p:spPr>
          <p:txBody>
            <a:bodyPr wrap="none">
              <a:spAutoFit/>
            </a:bodyPr>
            <a:lstStyle/>
            <a:p>
              <a:pPr>
                <a:spcBef>
                  <a:spcPct val="0"/>
                </a:spcBef>
                <a:buFontTx/>
                <a:buNone/>
              </a:pPr>
              <a:r>
                <a:rPr lang="en-US" sz="3000">
                  <a:solidFill>
                    <a:srgbClr val="9900CC"/>
                  </a:solidFill>
                  <a:latin typeface="Times New Roman" pitchFamily="18" charset="0"/>
                </a:rPr>
                <a:t>37</a:t>
              </a:r>
            </a:p>
          </p:txBody>
        </p:sp>
        <p:sp>
          <p:nvSpPr>
            <p:cNvPr id="33820" name="Text Box 28"/>
            <p:cNvSpPr txBox="1">
              <a:spLocks noChangeArrowheads="1"/>
            </p:cNvSpPr>
            <p:nvPr/>
          </p:nvSpPr>
          <p:spPr bwMode="auto">
            <a:xfrm>
              <a:off x="2653" y="2688"/>
              <a:ext cx="536" cy="346"/>
            </a:xfrm>
            <a:prstGeom prst="rect">
              <a:avLst/>
            </a:prstGeom>
            <a:noFill/>
            <a:ln w="9525">
              <a:noFill/>
              <a:miter lim="800000"/>
              <a:headEnd/>
              <a:tailEnd/>
            </a:ln>
          </p:spPr>
          <p:txBody>
            <a:bodyPr wrap="none">
              <a:spAutoFit/>
            </a:bodyPr>
            <a:lstStyle/>
            <a:p>
              <a:pPr>
                <a:spcBef>
                  <a:spcPct val="0"/>
                </a:spcBef>
                <a:buFontTx/>
                <a:buNone/>
              </a:pPr>
              <a:r>
                <a:rPr lang="en-US" sz="3000">
                  <a:solidFill>
                    <a:srgbClr val="9900CC"/>
                  </a:solidFill>
                  <a:latin typeface="Times New Roman" pitchFamily="18" charset="0"/>
                </a:rPr>
                <a:t>66.1</a:t>
              </a:r>
            </a:p>
          </p:txBody>
        </p:sp>
        <p:sp>
          <p:nvSpPr>
            <p:cNvPr id="33821" name="Text Box 29"/>
            <p:cNvSpPr txBox="1">
              <a:spLocks noChangeArrowheads="1"/>
            </p:cNvSpPr>
            <p:nvPr/>
          </p:nvSpPr>
          <p:spPr bwMode="auto">
            <a:xfrm>
              <a:off x="2102" y="3100"/>
              <a:ext cx="356" cy="346"/>
            </a:xfrm>
            <a:prstGeom prst="rect">
              <a:avLst/>
            </a:prstGeom>
            <a:noFill/>
            <a:ln w="9525">
              <a:noFill/>
              <a:miter lim="800000"/>
              <a:headEnd/>
              <a:tailEnd/>
            </a:ln>
          </p:spPr>
          <p:txBody>
            <a:bodyPr wrap="none">
              <a:spAutoFit/>
            </a:bodyPr>
            <a:lstStyle/>
            <a:p>
              <a:pPr>
                <a:spcBef>
                  <a:spcPct val="0"/>
                </a:spcBef>
                <a:buFontTx/>
                <a:buNone/>
              </a:pPr>
              <a:r>
                <a:rPr lang="en-US" sz="3000">
                  <a:solidFill>
                    <a:srgbClr val="9900CC"/>
                  </a:solidFill>
                  <a:latin typeface="Times New Roman" pitchFamily="18" charset="0"/>
                </a:rPr>
                <a:t>19</a:t>
              </a:r>
            </a:p>
          </p:txBody>
        </p:sp>
        <p:grpSp>
          <p:nvGrpSpPr>
            <p:cNvPr id="33822" name="Group 30"/>
            <p:cNvGrpSpPr>
              <a:grpSpLocks/>
            </p:cNvGrpSpPr>
            <p:nvPr/>
          </p:nvGrpSpPr>
          <p:grpSpPr bwMode="auto">
            <a:xfrm>
              <a:off x="2517" y="3110"/>
              <a:ext cx="720" cy="394"/>
              <a:chOff x="2736" y="3110"/>
              <a:chExt cx="720" cy="394"/>
            </a:xfrm>
          </p:grpSpPr>
          <p:sp>
            <p:nvSpPr>
              <p:cNvPr id="33833" name="Text Box 31"/>
              <p:cNvSpPr txBox="1">
                <a:spLocks noChangeArrowheads="1"/>
              </p:cNvSpPr>
              <p:nvPr/>
            </p:nvSpPr>
            <p:spPr bwMode="auto">
              <a:xfrm>
                <a:off x="2890" y="3110"/>
                <a:ext cx="536" cy="346"/>
              </a:xfrm>
              <a:prstGeom prst="rect">
                <a:avLst/>
              </a:prstGeom>
              <a:noFill/>
              <a:ln w="9525">
                <a:noFill/>
                <a:miter lim="800000"/>
                <a:headEnd/>
                <a:tailEnd/>
              </a:ln>
            </p:spPr>
            <p:txBody>
              <a:bodyPr wrap="none">
                <a:spAutoFit/>
              </a:bodyPr>
              <a:lstStyle/>
              <a:p>
                <a:pPr>
                  <a:spcBef>
                    <a:spcPct val="0"/>
                  </a:spcBef>
                  <a:buFontTx/>
                  <a:buNone/>
                </a:pPr>
                <a:r>
                  <a:rPr lang="en-US" sz="3000">
                    <a:solidFill>
                      <a:srgbClr val="9900CC"/>
                    </a:solidFill>
                    <a:latin typeface="Times New Roman" pitchFamily="18" charset="0"/>
                  </a:rPr>
                  <a:t>33.9</a:t>
                </a:r>
              </a:p>
            </p:txBody>
          </p:sp>
          <p:sp>
            <p:nvSpPr>
              <p:cNvPr id="33834" name="Oval 32"/>
              <p:cNvSpPr>
                <a:spLocks noChangeArrowheads="1"/>
              </p:cNvSpPr>
              <p:nvPr/>
            </p:nvSpPr>
            <p:spPr bwMode="auto">
              <a:xfrm>
                <a:off x="2736" y="3120"/>
                <a:ext cx="720" cy="384"/>
              </a:xfrm>
              <a:prstGeom prst="ellipse">
                <a:avLst/>
              </a:prstGeom>
              <a:noFill/>
              <a:ln w="28575">
                <a:solidFill>
                  <a:srgbClr val="0000FF"/>
                </a:solidFill>
                <a:round/>
                <a:headEnd/>
                <a:tailEnd/>
              </a:ln>
            </p:spPr>
            <p:txBody>
              <a:bodyPr wrap="none" anchor="ctr">
                <a:spAutoFit/>
              </a:bodyPr>
              <a:lstStyle/>
              <a:p>
                <a:endParaRPr lang="en-US"/>
              </a:p>
            </p:txBody>
          </p:sp>
        </p:grpSp>
        <p:sp>
          <p:nvSpPr>
            <p:cNvPr id="33823" name="Text Box 33"/>
            <p:cNvSpPr txBox="1">
              <a:spLocks noChangeArrowheads="1"/>
            </p:cNvSpPr>
            <p:nvPr/>
          </p:nvSpPr>
          <p:spPr bwMode="auto">
            <a:xfrm>
              <a:off x="3635" y="2688"/>
              <a:ext cx="356" cy="346"/>
            </a:xfrm>
            <a:prstGeom prst="rect">
              <a:avLst/>
            </a:prstGeom>
            <a:noFill/>
            <a:ln w="9525">
              <a:noFill/>
              <a:miter lim="800000"/>
              <a:headEnd/>
              <a:tailEnd/>
            </a:ln>
          </p:spPr>
          <p:txBody>
            <a:bodyPr wrap="none">
              <a:spAutoFit/>
            </a:bodyPr>
            <a:lstStyle/>
            <a:p>
              <a:pPr>
                <a:spcBef>
                  <a:spcPct val="0"/>
                </a:spcBef>
                <a:buFontTx/>
                <a:buNone/>
              </a:pPr>
              <a:r>
                <a:rPr lang="en-US" sz="3000">
                  <a:solidFill>
                    <a:srgbClr val="9900CC"/>
                  </a:solidFill>
                  <a:latin typeface="Times New Roman" pitchFamily="18" charset="0"/>
                </a:rPr>
                <a:t>47</a:t>
              </a:r>
            </a:p>
          </p:txBody>
        </p:sp>
        <p:sp>
          <p:nvSpPr>
            <p:cNvPr id="33824" name="Text Box 34"/>
            <p:cNvSpPr txBox="1">
              <a:spLocks noChangeArrowheads="1"/>
            </p:cNvSpPr>
            <p:nvPr/>
          </p:nvSpPr>
          <p:spPr bwMode="auto">
            <a:xfrm>
              <a:off x="3645" y="3110"/>
              <a:ext cx="356" cy="346"/>
            </a:xfrm>
            <a:prstGeom prst="rect">
              <a:avLst/>
            </a:prstGeom>
            <a:noFill/>
            <a:ln w="9525">
              <a:noFill/>
              <a:miter lim="800000"/>
              <a:headEnd/>
              <a:tailEnd/>
            </a:ln>
          </p:spPr>
          <p:txBody>
            <a:bodyPr wrap="none">
              <a:spAutoFit/>
            </a:bodyPr>
            <a:lstStyle/>
            <a:p>
              <a:pPr>
                <a:spcBef>
                  <a:spcPct val="0"/>
                </a:spcBef>
                <a:buFontTx/>
                <a:buNone/>
              </a:pPr>
              <a:r>
                <a:rPr lang="en-US" sz="3000">
                  <a:solidFill>
                    <a:srgbClr val="9900CC"/>
                  </a:solidFill>
                  <a:latin typeface="Times New Roman" pitchFamily="18" charset="0"/>
                </a:rPr>
                <a:t>89</a:t>
              </a:r>
            </a:p>
          </p:txBody>
        </p:sp>
        <p:sp>
          <p:nvSpPr>
            <p:cNvPr id="33825" name="Text Box 35"/>
            <p:cNvSpPr txBox="1">
              <a:spLocks noChangeArrowheads="1"/>
            </p:cNvSpPr>
            <p:nvPr/>
          </p:nvSpPr>
          <p:spPr bwMode="auto">
            <a:xfrm>
              <a:off x="4195" y="3110"/>
              <a:ext cx="536" cy="346"/>
            </a:xfrm>
            <a:prstGeom prst="rect">
              <a:avLst/>
            </a:prstGeom>
            <a:noFill/>
            <a:ln w="9525">
              <a:noFill/>
              <a:miter lim="800000"/>
              <a:headEnd/>
              <a:tailEnd/>
            </a:ln>
          </p:spPr>
          <p:txBody>
            <a:bodyPr wrap="none">
              <a:spAutoFit/>
            </a:bodyPr>
            <a:lstStyle/>
            <a:p>
              <a:pPr>
                <a:spcBef>
                  <a:spcPct val="0"/>
                </a:spcBef>
                <a:buFontTx/>
                <a:buNone/>
              </a:pPr>
              <a:r>
                <a:rPr lang="en-US" sz="3000">
                  <a:solidFill>
                    <a:srgbClr val="9900CC"/>
                  </a:solidFill>
                  <a:latin typeface="Times New Roman" pitchFamily="18" charset="0"/>
                </a:rPr>
                <a:t>65.4</a:t>
              </a:r>
            </a:p>
          </p:txBody>
        </p:sp>
        <p:grpSp>
          <p:nvGrpSpPr>
            <p:cNvPr id="33826" name="Group 36"/>
            <p:cNvGrpSpPr>
              <a:grpSpLocks/>
            </p:cNvGrpSpPr>
            <p:nvPr/>
          </p:nvGrpSpPr>
          <p:grpSpPr bwMode="auto">
            <a:xfrm>
              <a:off x="4150" y="2688"/>
              <a:ext cx="720" cy="346"/>
              <a:chOff x="4375" y="2688"/>
              <a:chExt cx="720" cy="346"/>
            </a:xfrm>
          </p:grpSpPr>
          <p:sp>
            <p:nvSpPr>
              <p:cNvPr id="33831" name="Text Box 37"/>
              <p:cNvSpPr txBox="1">
                <a:spLocks noChangeArrowheads="1"/>
              </p:cNvSpPr>
              <p:nvPr/>
            </p:nvSpPr>
            <p:spPr bwMode="auto">
              <a:xfrm>
                <a:off x="4423" y="2688"/>
                <a:ext cx="536" cy="346"/>
              </a:xfrm>
              <a:prstGeom prst="rect">
                <a:avLst/>
              </a:prstGeom>
              <a:noFill/>
              <a:ln w="9525">
                <a:noFill/>
                <a:miter lim="800000"/>
                <a:headEnd/>
                <a:tailEnd/>
              </a:ln>
            </p:spPr>
            <p:txBody>
              <a:bodyPr wrap="none">
                <a:spAutoFit/>
              </a:bodyPr>
              <a:lstStyle/>
              <a:p>
                <a:pPr>
                  <a:spcBef>
                    <a:spcPct val="0"/>
                  </a:spcBef>
                  <a:buFontTx/>
                  <a:buNone/>
                </a:pPr>
                <a:r>
                  <a:rPr lang="en-US" sz="3000">
                    <a:solidFill>
                      <a:srgbClr val="9900CC"/>
                    </a:solidFill>
                    <a:latin typeface="Times New Roman" pitchFamily="18" charset="0"/>
                  </a:rPr>
                  <a:t>34.6</a:t>
                </a:r>
              </a:p>
            </p:txBody>
          </p:sp>
          <p:sp>
            <p:nvSpPr>
              <p:cNvPr id="33832" name="Oval 38"/>
              <p:cNvSpPr>
                <a:spLocks noChangeArrowheads="1"/>
              </p:cNvSpPr>
              <p:nvPr/>
            </p:nvSpPr>
            <p:spPr bwMode="auto">
              <a:xfrm>
                <a:off x="4375" y="2688"/>
                <a:ext cx="720" cy="336"/>
              </a:xfrm>
              <a:prstGeom prst="ellipse">
                <a:avLst/>
              </a:prstGeom>
              <a:noFill/>
              <a:ln w="28575">
                <a:solidFill>
                  <a:srgbClr val="0000FF"/>
                </a:solidFill>
                <a:round/>
                <a:headEnd/>
                <a:tailEnd/>
              </a:ln>
            </p:spPr>
            <p:txBody>
              <a:bodyPr wrap="none" anchor="ctr">
                <a:spAutoFit/>
              </a:bodyPr>
              <a:lstStyle/>
              <a:p>
                <a:endParaRPr lang="en-US"/>
              </a:p>
            </p:txBody>
          </p:sp>
        </p:grpSp>
        <p:grpSp>
          <p:nvGrpSpPr>
            <p:cNvPr id="33827" name="Group 39"/>
            <p:cNvGrpSpPr>
              <a:grpSpLocks/>
            </p:cNvGrpSpPr>
            <p:nvPr/>
          </p:nvGrpSpPr>
          <p:grpSpPr bwMode="auto">
            <a:xfrm>
              <a:off x="5057" y="2687"/>
              <a:ext cx="499" cy="1197"/>
              <a:chOff x="4921" y="2687"/>
              <a:chExt cx="499" cy="1197"/>
            </a:xfrm>
          </p:grpSpPr>
          <p:sp>
            <p:nvSpPr>
              <p:cNvPr id="33828" name="Text Box 40"/>
              <p:cNvSpPr txBox="1">
                <a:spLocks noChangeArrowheads="1"/>
              </p:cNvSpPr>
              <p:nvPr/>
            </p:nvSpPr>
            <p:spPr bwMode="auto">
              <a:xfrm>
                <a:off x="5037" y="2687"/>
                <a:ext cx="356" cy="346"/>
              </a:xfrm>
              <a:prstGeom prst="rect">
                <a:avLst/>
              </a:prstGeom>
              <a:noFill/>
              <a:ln w="9525">
                <a:noFill/>
                <a:miter lim="800000"/>
                <a:headEnd/>
                <a:tailEnd/>
              </a:ln>
            </p:spPr>
            <p:txBody>
              <a:bodyPr wrap="none">
                <a:spAutoFit/>
              </a:bodyPr>
              <a:lstStyle/>
              <a:p>
                <a:pPr>
                  <a:spcBef>
                    <a:spcPct val="0"/>
                  </a:spcBef>
                  <a:buFontTx/>
                  <a:buNone/>
                </a:pPr>
                <a:r>
                  <a:rPr lang="en-US" sz="3000">
                    <a:solidFill>
                      <a:schemeClr val="tx1"/>
                    </a:solidFill>
                    <a:latin typeface="Times New Roman" pitchFamily="18" charset="0"/>
                  </a:rPr>
                  <a:t>84</a:t>
                </a:r>
              </a:p>
            </p:txBody>
          </p:sp>
          <p:sp>
            <p:nvSpPr>
              <p:cNvPr id="33829" name="Text Box 41"/>
              <p:cNvSpPr txBox="1">
                <a:spLocks noChangeArrowheads="1"/>
              </p:cNvSpPr>
              <p:nvPr/>
            </p:nvSpPr>
            <p:spPr bwMode="auto">
              <a:xfrm>
                <a:off x="4921" y="3111"/>
                <a:ext cx="499" cy="346"/>
              </a:xfrm>
              <a:prstGeom prst="rect">
                <a:avLst/>
              </a:prstGeom>
              <a:noFill/>
              <a:ln w="9525">
                <a:noFill/>
                <a:miter lim="800000"/>
                <a:headEnd/>
                <a:tailEnd/>
              </a:ln>
            </p:spPr>
            <p:txBody>
              <a:bodyPr>
                <a:spAutoFit/>
              </a:bodyPr>
              <a:lstStyle/>
              <a:p>
                <a:pPr>
                  <a:spcBef>
                    <a:spcPct val="0"/>
                  </a:spcBef>
                  <a:buFontTx/>
                  <a:buNone/>
                </a:pPr>
                <a:r>
                  <a:rPr lang="en-US" sz="3000">
                    <a:solidFill>
                      <a:schemeClr val="tx1"/>
                    </a:solidFill>
                    <a:latin typeface="Times New Roman" pitchFamily="18" charset="0"/>
                  </a:rPr>
                  <a:t>108</a:t>
                </a:r>
              </a:p>
            </p:txBody>
          </p:sp>
          <p:sp>
            <p:nvSpPr>
              <p:cNvPr id="33830" name="Text Box 42"/>
              <p:cNvSpPr txBox="1">
                <a:spLocks noChangeArrowheads="1"/>
              </p:cNvSpPr>
              <p:nvPr/>
            </p:nvSpPr>
            <p:spPr bwMode="auto">
              <a:xfrm>
                <a:off x="4921" y="3538"/>
                <a:ext cx="499" cy="346"/>
              </a:xfrm>
              <a:prstGeom prst="rect">
                <a:avLst/>
              </a:prstGeom>
              <a:noFill/>
              <a:ln w="9525">
                <a:noFill/>
                <a:miter lim="800000"/>
                <a:headEnd/>
                <a:tailEnd/>
              </a:ln>
            </p:spPr>
            <p:txBody>
              <a:bodyPr>
                <a:spAutoFit/>
              </a:bodyPr>
              <a:lstStyle/>
              <a:p>
                <a:pPr>
                  <a:spcBef>
                    <a:spcPct val="0"/>
                  </a:spcBef>
                  <a:buFontTx/>
                  <a:buNone/>
                </a:pPr>
                <a:r>
                  <a:rPr lang="en-US" sz="3000">
                    <a:solidFill>
                      <a:schemeClr val="tx1"/>
                    </a:solidFill>
                    <a:latin typeface="Times New Roman" pitchFamily="18" charset="0"/>
                  </a:rPr>
                  <a:t>192</a:t>
                </a:r>
              </a:p>
            </p:txBody>
          </p:sp>
        </p:gr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21" fill="hold"/>
                                        <p:tgtEl>
                                          <p:spTgt spid="4"/>
                                        </p:tgtEl>
                                      </p:cBhvr>
                                    </p:cmd>
                                  </p:childTnLst>
                                </p:cTn>
                              </p:par>
                              <p:par>
                                <p:cTn id="7" presetID="10" presetClass="entr" presetSubtype="0" fill="hold" nodeType="withEffect">
                                  <p:stCondLst>
                                    <p:cond delay="16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Text Box 2"/>
          <p:cNvSpPr txBox="1">
            <a:spLocks noChangeArrowheads="1"/>
          </p:cNvSpPr>
          <p:nvPr/>
        </p:nvSpPr>
        <p:spPr bwMode="auto">
          <a:xfrm>
            <a:off x="2484438" y="249238"/>
            <a:ext cx="4098925"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Interviewer bias</a:t>
            </a:r>
          </a:p>
        </p:txBody>
      </p:sp>
      <p:sp>
        <p:nvSpPr>
          <p:cNvPr id="1094659" name="Text Box 3"/>
          <p:cNvSpPr txBox="1">
            <a:spLocks noChangeArrowheads="1"/>
          </p:cNvSpPr>
          <p:nvPr/>
        </p:nvSpPr>
        <p:spPr bwMode="auto">
          <a:xfrm>
            <a:off x="746125" y="2819400"/>
            <a:ext cx="7499350" cy="1006475"/>
          </a:xfrm>
          <a:prstGeom prst="rect">
            <a:avLst/>
          </a:prstGeom>
          <a:noFill/>
          <a:ln w="9525">
            <a:noFill/>
            <a:miter lim="800000"/>
            <a:headEnd/>
            <a:tailEnd/>
          </a:ln>
        </p:spPr>
        <p:txBody>
          <a:bodyPr>
            <a:spAutoFit/>
          </a:bodyPr>
          <a:lstStyle/>
          <a:p>
            <a:pPr>
              <a:spcBef>
                <a:spcPct val="0"/>
              </a:spcBef>
              <a:buFontTx/>
              <a:buNone/>
            </a:pPr>
            <a:r>
              <a:rPr lang="en-US" sz="3200" dirty="0">
                <a:solidFill>
                  <a:schemeClr val="tx1"/>
                </a:solidFill>
                <a:latin typeface="Times New Roman" pitchFamily="18" charset="0"/>
              </a:rPr>
              <a:t>    </a:t>
            </a:r>
            <a:r>
              <a:rPr lang="en-US" sz="2800" dirty="0">
                <a:solidFill>
                  <a:schemeClr val="tx1"/>
                </a:solidFill>
              </a:rPr>
              <a:t>Ex: </a:t>
            </a:r>
            <a:r>
              <a:rPr lang="en-US" sz="2800" dirty="0">
                <a:solidFill>
                  <a:srgbClr val="FF33CC"/>
                </a:solidFill>
              </a:rPr>
              <a:t>Surrogate interviewer</a:t>
            </a:r>
            <a:r>
              <a:rPr lang="en-US" sz="2800" dirty="0">
                <a:solidFill>
                  <a:schemeClr val="tx1"/>
                </a:solidFill>
              </a:rPr>
              <a:t> (spouse, parent,</a:t>
            </a:r>
          </a:p>
          <a:p>
            <a:pPr>
              <a:spcBef>
                <a:spcPct val="0"/>
              </a:spcBef>
              <a:buFontTx/>
              <a:buNone/>
            </a:pPr>
            <a:r>
              <a:rPr lang="en-US" sz="2800" dirty="0">
                <a:solidFill>
                  <a:schemeClr val="tx1"/>
                </a:solidFill>
              </a:rPr>
              <a:t>    etc) wishes to make relative </a:t>
            </a:r>
            <a:r>
              <a:rPr lang="en-US" sz="2800" b="1" dirty="0">
                <a:solidFill>
                  <a:srgbClr val="9900CC"/>
                </a:solidFill>
              </a:rPr>
              <a:t>“look good”</a:t>
            </a:r>
            <a:endParaRPr lang="en-US" sz="2800" dirty="0">
              <a:solidFill>
                <a:schemeClr val="tx1"/>
              </a:solidFill>
            </a:endParaRPr>
          </a:p>
        </p:txBody>
      </p:sp>
      <p:sp>
        <p:nvSpPr>
          <p:cNvPr id="4101" name="Text Box 4"/>
          <p:cNvSpPr txBox="1">
            <a:spLocks noChangeArrowheads="1"/>
          </p:cNvSpPr>
          <p:nvPr/>
        </p:nvSpPr>
        <p:spPr bwMode="auto">
          <a:xfrm>
            <a:off x="441325" y="1844675"/>
            <a:ext cx="7196138"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Errors in interviewer reported exposure</a:t>
            </a:r>
          </a:p>
        </p:txBody>
      </p:sp>
      <p:graphicFrame>
        <p:nvGraphicFramePr>
          <p:cNvPr id="4098" name="Object 5"/>
          <p:cNvGraphicFramePr>
            <a:graphicFrameLocks noChangeAspect="1"/>
          </p:cNvGraphicFramePr>
          <p:nvPr/>
        </p:nvGraphicFramePr>
        <p:xfrm>
          <a:off x="3581400" y="4262438"/>
          <a:ext cx="1460500" cy="1435100"/>
        </p:xfrm>
        <a:graphic>
          <a:graphicData uri="http://schemas.openxmlformats.org/presentationml/2006/ole">
            <mc:AlternateContent xmlns:mc="http://schemas.openxmlformats.org/markup-compatibility/2006">
              <mc:Choice xmlns:v="urn:schemas-microsoft-com:vml" Requires="v">
                <p:oleObj spid="_x0000_s4326" name="Clip" r:id="rId6" imgW="1091520" imgH="1072440" progId="">
                  <p:embed/>
                </p:oleObj>
              </mc:Choice>
              <mc:Fallback>
                <p:oleObj name="Clip" r:id="rId6" imgW="1091520" imgH="1072440"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4262438"/>
                        <a:ext cx="1460500" cy="143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4"/>
                                        </p:tgtEl>
                                      </p:cBhvr>
                                    </p:cmd>
                                  </p:childTnLst>
                                </p:cTn>
                              </p:par>
                              <p:par>
                                <p:cTn id="7" presetID="10" presetClass="entr" presetSubtype="0" fill="hold" grpId="0" nodeType="withEffect">
                                  <p:stCondLst>
                                    <p:cond delay="2000"/>
                                  </p:stCondLst>
                                  <p:childTnLst>
                                    <p:set>
                                      <p:cBhvr>
                                        <p:cTn id="8" dur="1" fill="hold">
                                          <p:stCondLst>
                                            <p:cond delay="0"/>
                                          </p:stCondLst>
                                        </p:cTn>
                                        <p:tgtEl>
                                          <p:spTgt spid="1094659"/>
                                        </p:tgtEl>
                                        <p:attrNameLst>
                                          <p:attrName>style.visibility</p:attrName>
                                        </p:attrNameLst>
                                      </p:cBhvr>
                                      <p:to>
                                        <p:strVal val="visible"/>
                                      </p:to>
                                    </p:set>
                                    <p:animEffect transition="in" filter="fade">
                                      <p:cBhvr>
                                        <p:cTn id="9" dur="3000"/>
                                        <p:tgtEl>
                                          <p:spTgt spid="10946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bldLst>
      <p:bldP spid="109465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Text Box 2"/>
          <p:cNvSpPr txBox="1">
            <a:spLocks noChangeArrowheads="1"/>
          </p:cNvSpPr>
          <p:nvPr/>
        </p:nvSpPr>
        <p:spPr bwMode="auto">
          <a:xfrm>
            <a:off x="2195513" y="249238"/>
            <a:ext cx="4876800"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Non-response bias</a:t>
            </a:r>
          </a:p>
        </p:txBody>
      </p:sp>
      <p:sp>
        <p:nvSpPr>
          <p:cNvPr id="5125" name="Text Box 3"/>
          <p:cNvSpPr txBox="1">
            <a:spLocks noChangeArrowheads="1"/>
          </p:cNvSpPr>
          <p:nvPr/>
        </p:nvSpPr>
        <p:spPr bwMode="auto">
          <a:xfrm>
            <a:off x="569913" y="1798638"/>
            <a:ext cx="8105775" cy="1800225"/>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When many of those selected for the study</a:t>
            </a:r>
          </a:p>
          <a:p>
            <a:pPr>
              <a:spcBef>
                <a:spcPct val="0"/>
              </a:spcBef>
              <a:buFontTx/>
              <a:buNone/>
            </a:pPr>
            <a:r>
              <a:rPr lang="en-US" sz="2800" dirty="0">
                <a:solidFill>
                  <a:schemeClr val="tx1"/>
                </a:solidFill>
              </a:rPr>
              <a:t>do not give info on exposure, the results could</a:t>
            </a:r>
          </a:p>
          <a:p>
            <a:pPr>
              <a:spcBef>
                <a:spcPct val="0"/>
              </a:spcBef>
              <a:buFontTx/>
              <a:buNone/>
            </a:pPr>
            <a:r>
              <a:rPr lang="en-US" sz="2800" dirty="0">
                <a:solidFill>
                  <a:schemeClr val="tx1"/>
                </a:solidFill>
              </a:rPr>
              <a:t>be biased because </a:t>
            </a:r>
            <a:r>
              <a:rPr lang="en-US" sz="2800" dirty="0">
                <a:solidFill>
                  <a:srgbClr val="9900CC"/>
                </a:solidFill>
              </a:rPr>
              <a:t>non-responders are often</a:t>
            </a:r>
          </a:p>
          <a:p>
            <a:pPr>
              <a:spcBef>
                <a:spcPct val="0"/>
              </a:spcBef>
              <a:buFontTx/>
              <a:buNone/>
            </a:pPr>
            <a:r>
              <a:rPr lang="en-US" sz="2800" dirty="0">
                <a:solidFill>
                  <a:srgbClr val="9900CC"/>
                </a:solidFill>
              </a:rPr>
              <a:t>different with respect to exposure than responders</a:t>
            </a:r>
            <a:endParaRPr lang="en-US" sz="2800" dirty="0">
              <a:solidFill>
                <a:schemeClr val="tx1"/>
              </a:solidFill>
            </a:endParaRPr>
          </a:p>
        </p:txBody>
      </p:sp>
      <p:grpSp>
        <p:nvGrpSpPr>
          <p:cNvPr id="2" name="Group 7"/>
          <p:cNvGrpSpPr>
            <a:grpSpLocks/>
          </p:cNvGrpSpPr>
          <p:nvPr/>
        </p:nvGrpSpPr>
        <p:grpSpPr bwMode="auto">
          <a:xfrm>
            <a:off x="533400" y="4103688"/>
            <a:ext cx="7980363" cy="2562225"/>
            <a:chOff x="336" y="2585"/>
            <a:chExt cx="5027" cy="1614"/>
          </a:xfrm>
        </p:grpSpPr>
        <p:sp>
          <p:nvSpPr>
            <p:cNvPr id="5127" name="Text Box 4"/>
            <p:cNvSpPr txBox="1">
              <a:spLocks noChangeArrowheads="1"/>
            </p:cNvSpPr>
            <p:nvPr/>
          </p:nvSpPr>
          <p:spPr bwMode="auto">
            <a:xfrm>
              <a:off x="336" y="2585"/>
              <a:ext cx="4347" cy="1134"/>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bg2"/>
                  </a:solidFill>
                </a:rPr>
                <a:t>Ex.</a:t>
              </a:r>
              <a:r>
                <a:rPr lang="en-US" sz="2800" dirty="0">
                  <a:solidFill>
                    <a:schemeClr val="tx1"/>
                  </a:solidFill>
                </a:rPr>
                <a:t> In a study of </a:t>
              </a:r>
              <a:r>
                <a:rPr lang="en-US" sz="2800" dirty="0">
                  <a:solidFill>
                    <a:srgbClr val="008080"/>
                  </a:solidFill>
                </a:rPr>
                <a:t>alcohol use and traffic</a:t>
              </a:r>
            </a:p>
            <a:p>
              <a:pPr>
                <a:spcBef>
                  <a:spcPct val="0"/>
                </a:spcBef>
                <a:buFontTx/>
                <a:buNone/>
              </a:pPr>
              <a:r>
                <a:rPr lang="en-US" sz="2800" dirty="0">
                  <a:solidFill>
                    <a:srgbClr val="008080"/>
                  </a:solidFill>
                </a:rPr>
                <a:t>violations</a:t>
              </a:r>
              <a:r>
                <a:rPr lang="en-US" sz="2800" dirty="0">
                  <a:solidFill>
                    <a:schemeClr val="tx1"/>
                  </a:solidFill>
                </a:rPr>
                <a:t>, non-responders would be more </a:t>
              </a:r>
            </a:p>
            <a:p>
              <a:pPr>
                <a:spcBef>
                  <a:spcPct val="0"/>
                </a:spcBef>
                <a:buFontTx/>
                <a:buNone/>
              </a:pPr>
              <a:r>
                <a:rPr lang="en-US" sz="2800" dirty="0">
                  <a:solidFill>
                    <a:schemeClr val="tx1"/>
                  </a:solidFill>
                </a:rPr>
                <a:t>likely to either use more alcohol or to have</a:t>
              </a:r>
            </a:p>
            <a:p>
              <a:pPr>
                <a:spcBef>
                  <a:spcPct val="0"/>
                </a:spcBef>
                <a:buFontTx/>
                <a:buNone/>
              </a:pPr>
              <a:r>
                <a:rPr lang="en-US" sz="2800" dirty="0">
                  <a:solidFill>
                    <a:schemeClr val="tx1"/>
                  </a:solidFill>
                </a:rPr>
                <a:t>had more traffic violations.</a:t>
              </a:r>
            </a:p>
          </p:txBody>
        </p:sp>
        <p:graphicFrame>
          <p:nvGraphicFramePr>
            <p:cNvPr id="5122" name="Object 5"/>
            <p:cNvGraphicFramePr>
              <a:graphicFrameLocks noChangeAspect="1"/>
            </p:cNvGraphicFramePr>
            <p:nvPr/>
          </p:nvGraphicFramePr>
          <p:xfrm>
            <a:off x="5040" y="2832"/>
            <a:ext cx="323" cy="648"/>
          </p:xfrm>
          <a:graphic>
            <a:graphicData uri="http://schemas.openxmlformats.org/presentationml/2006/ole">
              <mc:AlternateContent xmlns:mc="http://schemas.openxmlformats.org/markup-compatibility/2006">
                <mc:Choice xmlns:v="urn:schemas-microsoft-com:vml" Requires="v">
                  <p:oleObj spid="_x0000_s5586" name="Clip" r:id="rId6" imgW="512640" imgH="1029240" progId="">
                    <p:embed/>
                  </p:oleObj>
                </mc:Choice>
                <mc:Fallback>
                  <p:oleObj name="Clip" r:id="rId6" imgW="512640" imgH="1029240"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 y="2832"/>
                          <a:ext cx="323" cy="6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6"/>
            <p:cNvGraphicFramePr>
              <a:graphicFrameLocks noChangeAspect="1"/>
            </p:cNvGraphicFramePr>
            <p:nvPr/>
          </p:nvGraphicFramePr>
          <p:xfrm>
            <a:off x="3936" y="3456"/>
            <a:ext cx="1019" cy="743"/>
          </p:xfrm>
          <a:graphic>
            <a:graphicData uri="http://schemas.openxmlformats.org/presentationml/2006/ole">
              <mc:AlternateContent xmlns:mc="http://schemas.openxmlformats.org/markup-compatibility/2006">
                <mc:Choice xmlns:v="urn:schemas-microsoft-com:vml" Requires="v">
                  <p:oleObj spid="_x0000_s5587" name="Clip" r:id="rId8" imgW="1618200" imgH="1443240" progId="">
                    <p:embed/>
                  </p:oleObj>
                </mc:Choice>
                <mc:Fallback>
                  <p:oleObj name="Clip" r:id="rId8" imgW="1618200" imgH="1443240"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6" y="3456"/>
                          <a:ext cx="1019" cy="7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1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125"/>
                                        </p:tgtEl>
                                        <p:attrNameLst>
                                          <p:attrName>style.visibility</p:attrName>
                                        </p:attrNameLst>
                                      </p:cBhvr>
                                      <p:to>
                                        <p:strVal val="visible"/>
                                      </p:to>
                                    </p:set>
                                    <p:animEffect transition="in" filter="fade">
                                      <p:cBhvr>
                                        <p:cTn id="9" dur="3000"/>
                                        <p:tgtEl>
                                          <p:spTgt spid="5125"/>
                                        </p:tgtEl>
                                      </p:cBhvr>
                                    </p:animEffect>
                                  </p:childTnLst>
                                </p:cTn>
                              </p:par>
                              <p:par>
                                <p:cTn id="10" presetID="10" presetClass="entr" presetSubtype="0" fill="hold" nodeType="withEffect">
                                  <p:stCondLst>
                                    <p:cond delay="34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51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Text Box 2"/>
          <p:cNvSpPr txBox="1">
            <a:spLocks noChangeArrowheads="1"/>
          </p:cNvSpPr>
          <p:nvPr/>
        </p:nvSpPr>
        <p:spPr bwMode="auto">
          <a:xfrm>
            <a:off x="441325" y="325438"/>
            <a:ext cx="8277225"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Measurement bias</a:t>
            </a:r>
            <a:r>
              <a:rPr lang="en-US" sz="4400"/>
              <a:t> </a:t>
            </a:r>
            <a:r>
              <a:rPr lang="en-US" sz="3200"/>
              <a:t>(Surveillance bias)</a:t>
            </a:r>
            <a:endParaRPr lang="en-US" sz="4400"/>
          </a:p>
        </p:txBody>
      </p:sp>
      <p:sp>
        <p:nvSpPr>
          <p:cNvPr id="34819" name="Text Box 3"/>
          <p:cNvSpPr txBox="1">
            <a:spLocks noChangeArrowheads="1"/>
          </p:cNvSpPr>
          <p:nvPr/>
        </p:nvSpPr>
        <p:spPr bwMode="auto">
          <a:xfrm>
            <a:off x="107950" y="1371600"/>
            <a:ext cx="8856663" cy="1066800"/>
          </a:xfrm>
          <a:prstGeom prst="rect">
            <a:avLst/>
          </a:prstGeom>
          <a:noFill/>
          <a:ln w="9525">
            <a:noFill/>
            <a:miter lim="800000"/>
            <a:headEnd/>
            <a:tailEnd/>
          </a:ln>
        </p:spPr>
        <p:txBody>
          <a:bodyPr>
            <a:spAutoFit/>
          </a:bodyPr>
          <a:lstStyle/>
          <a:p>
            <a:pPr>
              <a:spcBef>
                <a:spcPct val="0"/>
              </a:spcBef>
              <a:buClr>
                <a:srgbClr val="990033"/>
              </a:buClr>
              <a:buSzPct val="120000"/>
              <a:buFont typeface="Wingdings" pitchFamily="2" charset="2"/>
              <a:buChar char="§"/>
            </a:pPr>
            <a:r>
              <a:rPr lang="en-US" sz="3200" dirty="0">
                <a:solidFill>
                  <a:schemeClr val="tx1"/>
                </a:solidFill>
              </a:rPr>
              <a:t> When outcome or exposure is more likely to  </a:t>
            </a:r>
          </a:p>
          <a:p>
            <a:pPr>
              <a:spcBef>
                <a:spcPct val="0"/>
              </a:spcBef>
              <a:buFontTx/>
              <a:buNone/>
            </a:pPr>
            <a:r>
              <a:rPr lang="en-US" sz="3200" dirty="0">
                <a:solidFill>
                  <a:schemeClr val="tx1"/>
                </a:solidFill>
              </a:rPr>
              <a:t>   be assessed in one group than another. </a:t>
            </a:r>
          </a:p>
        </p:txBody>
      </p:sp>
      <p:sp>
        <p:nvSpPr>
          <p:cNvPr id="1096708" name="Text Box 4"/>
          <p:cNvSpPr txBox="1">
            <a:spLocks noChangeArrowheads="1"/>
          </p:cNvSpPr>
          <p:nvPr/>
        </p:nvSpPr>
        <p:spPr bwMode="auto">
          <a:xfrm>
            <a:off x="468313" y="3830638"/>
            <a:ext cx="8424862" cy="822325"/>
          </a:xfrm>
          <a:prstGeom prst="rect">
            <a:avLst/>
          </a:prstGeom>
          <a:noFill/>
          <a:ln w="9525">
            <a:noFill/>
            <a:miter lim="800000"/>
            <a:headEnd/>
            <a:tailEnd/>
          </a:ln>
        </p:spPr>
        <p:txBody>
          <a:bodyPr>
            <a:spAutoFit/>
          </a:bodyPr>
          <a:lstStyle/>
          <a:p>
            <a:pPr>
              <a:spcBef>
                <a:spcPct val="0"/>
              </a:spcBef>
              <a:buFontTx/>
              <a:buNone/>
            </a:pPr>
            <a:r>
              <a:rPr lang="en-US" b="1" dirty="0">
                <a:solidFill>
                  <a:schemeClr val="bg2"/>
                </a:solidFill>
              </a:rPr>
              <a:t>Example 1:</a:t>
            </a:r>
            <a:r>
              <a:rPr lang="en-US" dirty="0">
                <a:solidFill>
                  <a:schemeClr val="tx1"/>
                </a:solidFill>
              </a:rPr>
              <a:t>  </a:t>
            </a:r>
            <a:r>
              <a:rPr lang="en-US" dirty="0">
                <a:solidFill>
                  <a:srgbClr val="008080"/>
                </a:solidFill>
              </a:rPr>
              <a:t>Smokers are more likely to be scrutinized for smoking-related diseases than non-smokers.</a:t>
            </a:r>
          </a:p>
        </p:txBody>
      </p:sp>
      <p:sp>
        <p:nvSpPr>
          <p:cNvPr id="1096709" name="Text Box 5"/>
          <p:cNvSpPr txBox="1">
            <a:spLocks noChangeArrowheads="1"/>
          </p:cNvSpPr>
          <p:nvPr/>
        </p:nvSpPr>
        <p:spPr bwMode="auto">
          <a:xfrm>
            <a:off x="388938" y="4706938"/>
            <a:ext cx="8504237" cy="1674812"/>
          </a:xfrm>
          <a:prstGeom prst="rect">
            <a:avLst/>
          </a:prstGeom>
          <a:noFill/>
          <a:ln w="9525">
            <a:noFill/>
            <a:miter lim="800000"/>
            <a:headEnd/>
            <a:tailEnd/>
          </a:ln>
        </p:spPr>
        <p:txBody>
          <a:bodyPr>
            <a:spAutoFit/>
          </a:bodyPr>
          <a:lstStyle/>
          <a:p>
            <a:pPr>
              <a:spcBef>
                <a:spcPct val="0"/>
              </a:spcBef>
              <a:buFontTx/>
              <a:buNone/>
            </a:pPr>
            <a:r>
              <a:rPr lang="en-US" sz="3200">
                <a:solidFill>
                  <a:schemeClr val="tx1"/>
                </a:solidFill>
                <a:latin typeface="Times New Roman" pitchFamily="18" charset="0"/>
              </a:rPr>
              <a:t> </a:t>
            </a:r>
            <a:r>
              <a:rPr lang="en-US" b="1">
                <a:solidFill>
                  <a:schemeClr val="bg2"/>
                </a:solidFill>
              </a:rPr>
              <a:t>Example 2:</a:t>
            </a:r>
            <a:r>
              <a:rPr lang="en-US">
                <a:solidFill>
                  <a:schemeClr val="tx1"/>
                </a:solidFill>
              </a:rPr>
              <a:t> </a:t>
            </a:r>
            <a:r>
              <a:rPr lang="en-US">
                <a:solidFill>
                  <a:srgbClr val="008080"/>
                </a:solidFill>
              </a:rPr>
              <a:t>Premenopausal women with MI are more likely  </a:t>
            </a:r>
          </a:p>
          <a:p>
            <a:pPr>
              <a:spcBef>
                <a:spcPct val="0"/>
              </a:spcBef>
              <a:buFontTx/>
              <a:buNone/>
            </a:pPr>
            <a:r>
              <a:rPr lang="en-US">
                <a:solidFill>
                  <a:srgbClr val="008080"/>
                </a:solidFill>
              </a:rPr>
              <a:t> to have their oral contraceptive use and smoking history  </a:t>
            </a:r>
          </a:p>
          <a:p>
            <a:pPr>
              <a:spcBef>
                <a:spcPct val="0"/>
              </a:spcBef>
              <a:buFontTx/>
              <a:buNone/>
            </a:pPr>
            <a:r>
              <a:rPr lang="en-US">
                <a:solidFill>
                  <a:srgbClr val="008080"/>
                </a:solidFill>
              </a:rPr>
              <a:t> recorded in the medical charts than premenopausal women  </a:t>
            </a:r>
          </a:p>
          <a:p>
            <a:pPr>
              <a:spcBef>
                <a:spcPct val="0"/>
              </a:spcBef>
              <a:buFontTx/>
              <a:buNone/>
            </a:pPr>
            <a:r>
              <a:rPr lang="en-US">
                <a:solidFill>
                  <a:srgbClr val="008080"/>
                </a:solidFill>
              </a:rPr>
              <a:t> without MI. </a:t>
            </a:r>
          </a:p>
        </p:txBody>
      </p:sp>
      <p:sp>
        <p:nvSpPr>
          <p:cNvPr id="34822" name="Text Box 6"/>
          <p:cNvSpPr txBox="1">
            <a:spLocks noChangeArrowheads="1"/>
          </p:cNvSpPr>
          <p:nvPr/>
        </p:nvSpPr>
        <p:spPr bwMode="auto">
          <a:xfrm>
            <a:off x="107950" y="2578100"/>
            <a:ext cx="8856663" cy="1066800"/>
          </a:xfrm>
          <a:prstGeom prst="rect">
            <a:avLst/>
          </a:prstGeom>
          <a:noFill/>
          <a:ln w="9525">
            <a:noFill/>
            <a:miter lim="800000"/>
            <a:headEnd/>
            <a:tailEnd/>
          </a:ln>
        </p:spPr>
        <p:txBody>
          <a:bodyPr>
            <a:spAutoFit/>
          </a:bodyPr>
          <a:lstStyle/>
          <a:p>
            <a:pPr>
              <a:spcBef>
                <a:spcPct val="0"/>
              </a:spcBef>
              <a:buClr>
                <a:srgbClr val="990033"/>
              </a:buClr>
              <a:buSzPct val="120000"/>
              <a:buFont typeface="Wingdings" pitchFamily="2" charset="2"/>
              <a:buChar char="§"/>
            </a:pPr>
            <a:r>
              <a:rPr lang="en-US" sz="3200" dirty="0">
                <a:solidFill>
                  <a:schemeClr val="tx1"/>
                </a:solidFill>
              </a:rPr>
              <a:t> Can be avoided by carefully standardizing </a:t>
            </a:r>
          </a:p>
          <a:p>
            <a:pPr>
              <a:spcBef>
                <a:spcPct val="0"/>
              </a:spcBef>
              <a:buFontTx/>
              <a:buNone/>
            </a:pPr>
            <a:r>
              <a:rPr lang="en-US" sz="3200" dirty="0">
                <a:solidFill>
                  <a:schemeClr val="tx1"/>
                </a:solidFill>
              </a:rPr>
              <a:t>   the methodology for assessment.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35" fill="hold"/>
                                        <p:tgtEl>
                                          <p:spTgt spid="4"/>
                                        </p:tgtEl>
                                      </p:cBhvr>
                                    </p:cmd>
                                  </p:childTnLst>
                                </p:cTn>
                              </p:par>
                              <p:par>
                                <p:cTn id="7" presetID="10" presetClass="entr" presetSubtype="0" fill="hold" grpId="0" nodeType="withEffect">
                                  <p:stCondLst>
                                    <p:cond delay="6000"/>
                                  </p:stCondLst>
                                  <p:childTnLst>
                                    <p:set>
                                      <p:cBhvr>
                                        <p:cTn id="8" dur="1" fill="hold">
                                          <p:stCondLst>
                                            <p:cond delay="0"/>
                                          </p:stCondLst>
                                        </p:cTn>
                                        <p:tgtEl>
                                          <p:spTgt spid="34819"/>
                                        </p:tgtEl>
                                        <p:attrNameLst>
                                          <p:attrName>style.visibility</p:attrName>
                                        </p:attrNameLst>
                                      </p:cBhvr>
                                      <p:to>
                                        <p:strVal val="visible"/>
                                      </p:to>
                                    </p:set>
                                    <p:animEffect transition="in" filter="fade">
                                      <p:cBhvr>
                                        <p:cTn id="9" dur="3000"/>
                                        <p:tgtEl>
                                          <p:spTgt spid="34819"/>
                                        </p:tgtEl>
                                      </p:cBhvr>
                                    </p:animEffect>
                                  </p:childTnLst>
                                </p:cTn>
                              </p:par>
                              <p:par>
                                <p:cTn id="10" presetID="10" presetClass="entr" presetSubtype="0" fill="hold" grpId="0" nodeType="withEffect">
                                  <p:stCondLst>
                                    <p:cond delay="20000"/>
                                  </p:stCondLst>
                                  <p:childTnLst>
                                    <p:set>
                                      <p:cBhvr>
                                        <p:cTn id="11" dur="1" fill="hold">
                                          <p:stCondLst>
                                            <p:cond delay="0"/>
                                          </p:stCondLst>
                                        </p:cTn>
                                        <p:tgtEl>
                                          <p:spTgt spid="34822"/>
                                        </p:tgtEl>
                                        <p:attrNameLst>
                                          <p:attrName>style.visibility</p:attrName>
                                        </p:attrNameLst>
                                      </p:cBhvr>
                                      <p:to>
                                        <p:strVal val="visible"/>
                                      </p:to>
                                    </p:set>
                                    <p:animEffect transition="in" filter="fade">
                                      <p:cBhvr>
                                        <p:cTn id="12" dur="3000"/>
                                        <p:tgtEl>
                                          <p:spTgt spid="34822"/>
                                        </p:tgtEl>
                                      </p:cBhvr>
                                    </p:animEffect>
                                  </p:childTnLst>
                                </p:cTn>
                              </p:par>
                              <p:par>
                                <p:cTn id="13" presetID="10" presetClass="entr" presetSubtype="0" fill="hold" grpId="0" nodeType="withEffect">
                                  <p:stCondLst>
                                    <p:cond delay="26000"/>
                                  </p:stCondLst>
                                  <p:childTnLst>
                                    <p:set>
                                      <p:cBhvr>
                                        <p:cTn id="14" dur="1" fill="hold">
                                          <p:stCondLst>
                                            <p:cond delay="0"/>
                                          </p:stCondLst>
                                        </p:cTn>
                                        <p:tgtEl>
                                          <p:spTgt spid="1096708"/>
                                        </p:tgtEl>
                                        <p:attrNameLst>
                                          <p:attrName>style.visibility</p:attrName>
                                        </p:attrNameLst>
                                      </p:cBhvr>
                                      <p:to>
                                        <p:strVal val="visible"/>
                                      </p:to>
                                    </p:set>
                                    <p:animEffect transition="in" filter="fade">
                                      <p:cBhvr>
                                        <p:cTn id="15" dur="3000"/>
                                        <p:tgtEl>
                                          <p:spTgt spid="1096708"/>
                                        </p:tgtEl>
                                      </p:cBhvr>
                                    </p:animEffect>
                                  </p:childTnLst>
                                  <p:subTnLst>
                                    <p:animClr clrSpc="rgb" dir="cw">
                                      <p:cBhvr override="childStyle">
                                        <p:cTn dur="1" fill="hold" display="0" masterRel="nextClick" afterEffect="1"/>
                                        <p:tgtEl>
                                          <p:spTgt spid="1096708"/>
                                        </p:tgtEl>
                                        <p:attrNameLst>
                                          <p:attrName>ppt_c</p:attrName>
                                        </p:attrNameLst>
                                      </p:cBhvr>
                                      <p:to>
                                        <a:schemeClr val="tx1"/>
                                      </p:to>
                                    </p:animClr>
                                  </p:subTnLst>
                                </p:cTn>
                              </p:par>
                              <p:par>
                                <p:cTn id="16" presetID="10" presetClass="entr" presetSubtype="0" fill="hold" grpId="0" nodeType="withEffect">
                                  <p:stCondLst>
                                    <p:cond delay="30000"/>
                                  </p:stCondLst>
                                  <p:childTnLst>
                                    <p:set>
                                      <p:cBhvr>
                                        <p:cTn id="17" dur="1" fill="hold">
                                          <p:stCondLst>
                                            <p:cond delay="0"/>
                                          </p:stCondLst>
                                        </p:cTn>
                                        <p:tgtEl>
                                          <p:spTgt spid="1096709"/>
                                        </p:tgtEl>
                                        <p:attrNameLst>
                                          <p:attrName>style.visibility</p:attrName>
                                        </p:attrNameLst>
                                      </p:cBhvr>
                                      <p:to>
                                        <p:strVal val="visible"/>
                                      </p:to>
                                    </p:set>
                                    <p:animEffect transition="in" filter="fade">
                                      <p:cBhvr>
                                        <p:cTn id="18" dur="3000"/>
                                        <p:tgtEl>
                                          <p:spTgt spid="10967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34819" grpId="0"/>
      <p:bldP spid="1096708" grpId="0" autoUpdateAnimBg="0"/>
      <p:bldP spid="1096709" grpId="0" autoUpdateAnimBg="0"/>
      <p:bldP spid="348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a:xfrm>
            <a:off x="685800" y="115888"/>
            <a:ext cx="7772400" cy="952500"/>
          </a:xfrm>
        </p:spPr>
        <p:txBody>
          <a:bodyPr/>
          <a:lstStyle/>
          <a:p>
            <a:pPr eaLnBrk="1" hangingPunct="1">
              <a:defRPr/>
            </a:pPr>
            <a:r>
              <a:rPr lang="en-US" smtClean="0">
                <a:solidFill>
                  <a:srgbClr val="990033"/>
                </a:solidFill>
                <a:effectLst>
                  <a:outerShdw blurRad="38100" dist="38100" dir="2700000" algn="tl">
                    <a:srgbClr val="C0C0C0"/>
                  </a:outerShdw>
                </a:effectLst>
              </a:rPr>
              <a:t>Minimizing measurement bias</a:t>
            </a:r>
          </a:p>
        </p:txBody>
      </p:sp>
      <p:sp>
        <p:nvSpPr>
          <p:cNvPr id="35843" name="Text Box 3"/>
          <p:cNvSpPr txBox="1">
            <a:spLocks noChangeArrowheads="1"/>
          </p:cNvSpPr>
          <p:nvPr/>
        </p:nvSpPr>
        <p:spPr bwMode="auto">
          <a:xfrm>
            <a:off x="777875" y="1525588"/>
            <a:ext cx="7897813" cy="1554162"/>
          </a:xfrm>
          <a:prstGeom prst="rect">
            <a:avLst/>
          </a:prstGeom>
          <a:noFill/>
          <a:ln w="9525">
            <a:noFill/>
            <a:miter lim="800000"/>
            <a:headEnd/>
            <a:tailEnd/>
          </a:ln>
        </p:spPr>
        <p:txBody>
          <a:bodyPr>
            <a:spAutoFit/>
          </a:bodyPr>
          <a:lstStyle/>
          <a:p>
            <a:pPr>
              <a:spcBef>
                <a:spcPct val="0"/>
              </a:spcBef>
              <a:buClr>
                <a:srgbClr val="990033"/>
              </a:buClr>
              <a:buSzPct val="120000"/>
              <a:buFont typeface="Wingdings" pitchFamily="2" charset="2"/>
              <a:buChar char="§"/>
            </a:pPr>
            <a:r>
              <a:rPr lang="en-US" sz="3200" dirty="0">
                <a:solidFill>
                  <a:schemeClr val="tx1"/>
                </a:solidFill>
              </a:rPr>
              <a:t> </a:t>
            </a:r>
            <a:r>
              <a:rPr lang="en-US" sz="3200" dirty="0">
                <a:solidFill>
                  <a:schemeClr val="accent2"/>
                </a:solidFill>
              </a:rPr>
              <a:t>Blinding</a:t>
            </a:r>
            <a:r>
              <a:rPr lang="en-US" sz="3200" dirty="0">
                <a:solidFill>
                  <a:schemeClr val="tx1"/>
                </a:solidFill>
              </a:rPr>
              <a:t> - the person doing the diagnosis   </a:t>
            </a:r>
          </a:p>
          <a:p>
            <a:pPr>
              <a:spcBef>
                <a:spcPct val="0"/>
              </a:spcBef>
              <a:buClr>
                <a:schemeClr val="bg2"/>
              </a:buClr>
              <a:buSzPct val="120000"/>
              <a:buFont typeface="Wingdings" pitchFamily="2" charset="2"/>
              <a:buNone/>
            </a:pPr>
            <a:r>
              <a:rPr lang="en-US" sz="3200" dirty="0">
                <a:solidFill>
                  <a:schemeClr val="tx1"/>
                </a:solidFill>
              </a:rPr>
              <a:t>   does not know the exposure status of  </a:t>
            </a:r>
          </a:p>
          <a:p>
            <a:pPr>
              <a:spcBef>
                <a:spcPct val="0"/>
              </a:spcBef>
              <a:buClr>
                <a:schemeClr val="bg2"/>
              </a:buClr>
              <a:buSzPct val="120000"/>
              <a:buFont typeface="Wingdings" pitchFamily="2" charset="2"/>
              <a:buNone/>
            </a:pPr>
            <a:r>
              <a:rPr lang="en-US" sz="3200" dirty="0">
                <a:solidFill>
                  <a:schemeClr val="tx1"/>
                </a:solidFill>
              </a:rPr>
              <a:t>   the subject</a:t>
            </a:r>
          </a:p>
        </p:txBody>
      </p:sp>
      <p:sp>
        <p:nvSpPr>
          <p:cNvPr id="1139716" name="Text Box 4"/>
          <p:cNvSpPr txBox="1">
            <a:spLocks noChangeArrowheads="1"/>
          </p:cNvSpPr>
          <p:nvPr/>
        </p:nvSpPr>
        <p:spPr bwMode="auto">
          <a:xfrm>
            <a:off x="784225" y="3298825"/>
            <a:ext cx="7897813" cy="1066800"/>
          </a:xfrm>
          <a:prstGeom prst="rect">
            <a:avLst/>
          </a:prstGeom>
          <a:noFill/>
          <a:ln w="9525">
            <a:noFill/>
            <a:miter lim="800000"/>
            <a:headEnd/>
            <a:tailEnd/>
          </a:ln>
        </p:spPr>
        <p:txBody>
          <a:bodyPr>
            <a:spAutoFit/>
          </a:bodyPr>
          <a:lstStyle/>
          <a:p>
            <a:pPr>
              <a:spcBef>
                <a:spcPct val="0"/>
              </a:spcBef>
              <a:buClr>
                <a:srgbClr val="990033"/>
              </a:buClr>
              <a:buSzPct val="120000"/>
              <a:buFont typeface="Wingdings" pitchFamily="2" charset="2"/>
              <a:buChar char="§"/>
            </a:pPr>
            <a:r>
              <a:rPr lang="en-US" sz="3200" dirty="0">
                <a:solidFill>
                  <a:schemeClr val="tx1"/>
                </a:solidFill>
              </a:rPr>
              <a:t> </a:t>
            </a:r>
            <a:r>
              <a:rPr lang="en-US" sz="3200" dirty="0">
                <a:solidFill>
                  <a:schemeClr val="accent2"/>
                </a:solidFill>
              </a:rPr>
              <a:t>Detailed protocol</a:t>
            </a:r>
            <a:r>
              <a:rPr lang="en-US" sz="3200" dirty="0">
                <a:solidFill>
                  <a:schemeClr val="tx1"/>
                </a:solidFill>
              </a:rPr>
              <a:t> / criteria for outcome  </a:t>
            </a:r>
          </a:p>
          <a:p>
            <a:pPr>
              <a:spcBef>
                <a:spcPct val="0"/>
              </a:spcBef>
              <a:buClr>
                <a:srgbClr val="990033"/>
              </a:buClr>
              <a:buSzPct val="120000"/>
              <a:buFont typeface="Wingdings" pitchFamily="2" charset="2"/>
              <a:buNone/>
            </a:pPr>
            <a:r>
              <a:rPr lang="en-US" sz="3200" dirty="0">
                <a:solidFill>
                  <a:schemeClr val="tx1"/>
                </a:solidFill>
              </a:rPr>
              <a:t>   assessment and classification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6" fill="hold"/>
                                        <p:tgtEl>
                                          <p:spTgt spid="3"/>
                                        </p:tgtEl>
                                      </p:cBhvr>
                                    </p:cmd>
                                  </p:childTnLst>
                                </p:cTn>
                              </p:par>
                              <p:par>
                                <p:cTn id="7" presetID="10" presetClass="entr" presetSubtype="0" fill="hold" grpId="0" nodeType="withEffect">
                                  <p:stCondLst>
                                    <p:cond delay="4000"/>
                                  </p:stCondLst>
                                  <p:childTnLst>
                                    <p:set>
                                      <p:cBhvr>
                                        <p:cTn id="8" dur="1" fill="hold">
                                          <p:stCondLst>
                                            <p:cond delay="0"/>
                                          </p:stCondLst>
                                        </p:cTn>
                                        <p:tgtEl>
                                          <p:spTgt spid="35843"/>
                                        </p:tgtEl>
                                        <p:attrNameLst>
                                          <p:attrName>style.visibility</p:attrName>
                                        </p:attrNameLst>
                                      </p:cBhvr>
                                      <p:to>
                                        <p:strVal val="visible"/>
                                      </p:to>
                                    </p:set>
                                    <p:animEffect transition="in" filter="fade">
                                      <p:cBhvr>
                                        <p:cTn id="9" dur="3000"/>
                                        <p:tgtEl>
                                          <p:spTgt spid="35843"/>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1139716"/>
                                        </p:tgtEl>
                                        <p:attrNameLst>
                                          <p:attrName>style.visibility</p:attrName>
                                        </p:attrNameLst>
                                      </p:cBhvr>
                                      <p:to>
                                        <p:strVal val="visible"/>
                                      </p:to>
                                    </p:set>
                                    <p:animEffect transition="in" filter="fade">
                                      <p:cBhvr>
                                        <p:cTn id="12" dur="3000"/>
                                        <p:tgtEl>
                                          <p:spTgt spid="11397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35843" grpId="0"/>
      <p:bldP spid="11397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p:cNvSpPr>
            <a:spLocks noGrp="1" noChangeArrowheads="1"/>
          </p:cNvSpPr>
          <p:nvPr>
            <p:ph type="title" idx="4294967295"/>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Confounding</a:t>
            </a:r>
          </a:p>
        </p:txBody>
      </p:sp>
      <p:sp>
        <p:nvSpPr>
          <p:cNvPr id="1098755" name="Text Box 3"/>
          <p:cNvSpPr txBox="1">
            <a:spLocks noChangeArrowheads="1"/>
          </p:cNvSpPr>
          <p:nvPr/>
        </p:nvSpPr>
        <p:spPr bwMode="auto">
          <a:xfrm>
            <a:off x="152400" y="2865438"/>
            <a:ext cx="8642350" cy="3081337"/>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When observing an association between an exposure</a:t>
            </a:r>
          </a:p>
          <a:p>
            <a:pPr>
              <a:spcBef>
                <a:spcPct val="0"/>
              </a:spcBef>
              <a:buFontTx/>
              <a:buNone/>
            </a:pPr>
            <a:r>
              <a:rPr lang="en-US" sz="2800" dirty="0">
                <a:solidFill>
                  <a:schemeClr val="tx1"/>
                </a:solidFill>
              </a:rPr>
              <a:t>A and a disease B, ask the following questions? </a:t>
            </a:r>
          </a:p>
          <a:p>
            <a:pPr>
              <a:spcBef>
                <a:spcPct val="0"/>
              </a:spcBef>
              <a:buFontTx/>
              <a:buNone/>
            </a:pPr>
            <a:endParaRPr lang="en-US" sz="2800" dirty="0">
              <a:solidFill>
                <a:schemeClr val="tx1"/>
              </a:solidFill>
            </a:endParaRPr>
          </a:p>
          <a:p>
            <a:pPr>
              <a:spcBef>
                <a:spcPct val="0"/>
              </a:spcBef>
              <a:buFontTx/>
              <a:buNone/>
            </a:pPr>
            <a:r>
              <a:rPr lang="en-US" sz="2800" dirty="0">
                <a:solidFill>
                  <a:schemeClr val="tx1"/>
                </a:solidFill>
              </a:rPr>
              <a:t>	</a:t>
            </a:r>
            <a:r>
              <a:rPr lang="en-US" sz="2800" dirty="0">
                <a:solidFill>
                  <a:schemeClr val="accent2"/>
                </a:solidFill>
              </a:rPr>
              <a:t>Is this association causal?</a:t>
            </a:r>
            <a:r>
              <a:rPr lang="en-US" sz="2800" dirty="0">
                <a:solidFill>
                  <a:srgbClr val="9900CC"/>
                </a:solidFill>
              </a:rPr>
              <a:t> </a:t>
            </a:r>
          </a:p>
          <a:p>
            <a:pPr>
              <a:spcBef>
                <a:spcPct val="0"/>
              </a:spcBef>
              <a:buFontTx/>
              <a:buNone/>
            </a:pPr>
            <a:endParaRPr lang="en-US" sz="2800" dirty="0">
              <a:solidFill>
                <a:srgbClr val="9900CC"/>
              </a:solidFill>
            </a:endParaRPr>
          </a:p>
          <a:p>
            <a:pPr>
              <a:spcBef>
                <a:spcPct val="0"/>
              </a:spcBef>
              <a:buFontTx/>
              <a:buNone/>
            </a:pPr>
            <a:r>
              <a:rPr lang="en-US" sz="2800" dirty="0">
                <a:solidFill>
                  <a:srgbClr val="9900CC"/>
                </a:solidFill>
              </a:rPr>
              <a:t>	</a:t>
            </a:r>
            <a:r>
              <a:rPr lang="en-US" sz="2800" dirty="0">
                <a:solidFill>
                  <a:schemeClr val="accent2"/>
                </a:solidFill>
              </a:rPr>
              <a:t>Or could it be due to confounding by a</a:t>
            </a:r>
            <a:r>
              <a:rPr lang="en-US" sz="2800" dirty="0">
                <a:solidFill>
                  <a:srgbClr val="9900CC"/>
                </a:solidFill>
              </a:rPr>
              <a:t> </a:t>
            </a:r>
          </a:p>
          <a:p>
            <a:pPr>
              <a:spcBef>
                <a:spcPct val="0"/>
              </a:spcBef>
              <a:buFontTx/>
              <a:buNone/>
            </a:pPr>
            <a:r>
              <a:rPr lang="en-US" sz="2800" dirty="0">
                <a:solidFill>
                  <a:srgbClr val="9900CC"/>
                </a:solidFill>
              </a:rPr>
              <a:t>	</a:t>
            </a:r>
            <a:r>
              <a:rPr lang="en-US" sz="2800" b="1" dirty="0">
                <a:solidFill>
                  <a:srgbClr val="FF33CC"/>
                </a:solidFill>
              </a:rPr>
              <a:t>known </a:t>
            </a:r>
            <a:r>
              <a:rPr lang="en-US" sz="2800" dirty="0">
                <a:solidFill>
                  <a:schemeClr val="accent2"/>
                </a:solidFill>
              </a:rPr>
              <a:t>risk factor X?</a:t>
            </a:r>
          </a:p>
        </p:txBody>
      </p:sp>
      <p:grpSp>
        <p:nvGrpSpPr>
          <p:cNvPr id="6" name="Group 5"/>
          <p:cNvGrpSpPr/>
          <p:nvPr/>
        </p:nvGrpSpPr>
        <p:grpSpPr>
          <a:xfrm>
            <a:off x="152400" y="1398588"/>
            <a:ext cx="8542338" cy="1025525"/>
            <a:chOff x="152400" y="1398588"/>
            <a:chExt cx="8542338" cy="1025525"/>
          </a:xfrm>
        </p:grpSpPr>
        <p:sp>
          <p:nvSpPr>
            <p:cNvPr id="36868" name="Text Box 4"/>
            <p:cNvSpPr txBox="1">
              <a:spLocks noChangeArrowheads="1"/>
            </p:cNvSpPr>
            <p:nvPr/>
          </p:nvSpPr>
          <p:spPr bwMode="auto">
            <a:xfrm>
              <a:off x="250825" y="1398588"/>
              <a:ext cx="8412163" cy="579437"/>
            </a:xfrm>
            <a:prstGeom prst="rect">
              <a:avLst/>
            </a:prstGeom>
            <a:noFill/>
            <a:ln w="9525">
              <a:noFill/>
              <a:miter lim="800000"/>
              <a:headEnd/>
              <a:tailEnd/>
            </a:ln>
          </p:spPr>
          <p:txBody>
            <a:bodyPr wrap="none">
              <a:spAutoFit/>
            </a:bodyPr>
            <a:lstStyle/>
            <a:p>
              <a:pPr>
                <a:spcBef>
                  <a:spcPct val="0"/>
                </a:spcBef>
                <a:buFontTx/>
                <a:buNone/>
              </a:pPr>
              <a:r>
                <a:rPr lang="en-US" sz="2800" b="1" dirty="0">
                  <a:solidFill>
                    <a:srgbClr val="008080"/>
                  </a:solidFill>
                </a:rPr>
                <a:t>A factor that “mixes up” the effects under study</a:t>
              </a:r>
              <a:r>
                <a:rPr lang="en-US" sz="3200" dirty="0">
                  <a:solidFill>
                    <a:srgbClr val="008080"/>
                  </a:solidFill>
                </a:rPr>
                <a:t>.</a:t>
              </a:r>
            </a:p>
          </p:txBody>
        </p:sp>
        <p:sp>
          <p:nvSpPr>
            <p:cNvPr id="36869" name="Text Box 5"/>
            <p:cNvSpPr txBox="1">
              <a:spLocks noChangeArrowheads="1"/>
            </p:cNvSpPr>
            <p:nvPr/>
          </p:nvSpPr>
          <p:spPr bwMode="auto">
            <a:xfrm>
              <a:off x="152400" y="1905000"/>
              <a:ext cx="8542338"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(can even change the apparent direction of an effect)</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7" fill="hold"/>
                                        <p:tgtEl>
                                          <p:spTgt spid="4"/>
                                        </p:tgtEl>
                                      </p:cBhvr>
                                    </p:cmd>
                                  </p:childTnLst>
                                </p:cTn>
                              </p:par>
                              <p:par>
                                <p:cTn id="7" presetID="10" presetClass="entr" presetSubtype="0" fill="hold" nodeType="withEffect">
                                  <p:stCondLst>
                                    <p:cond delay="8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3000"/>
                                        <p:tgtEl>
                                          <p:spTgt spid="6"/>
                                        </p:tgtEl>
                                      </p:cBhvr>
                                    </p:animEffect>
                                  </p:childTnLst>
                                </p:cTn>
                              </p:par>
                              <p:par>
                                <p:cTn id="10" presetID="10" presetClass="entr" presetSubtype="0" fill="hold" grpId="0" nodeType="withEffect">
                                  <p:stCondLst>
                                    <p:cond delay="22000"/>
                                  </p:stCondLst>
                                  <p:childTnLst>
                                    <p:set>
                                      <p:cBhvr>
                                        <p:cTn id="11" dur="1" fill="hold">
                                          <p:stCondLst>
                                            <p:cond delay="0"/>
                                          </p:stCondLst>
                                        </p:cTn>
                                        <p:tgtEl>
                                          <p:spTgt spid="1098755"/>
                                        </p:tgtEl>
                                        <p:attrNameLst>
                                          <p:attrName>style.visibility</p:attrName>
                                        </p:attrNameLst>
                                      </p:cBhvr>
                                      <p:to>
                                        <p:strVal val="visible"/>
                                      </p:to>
                                    </p:set>
                                    <p:animEffect transition="in" filter="fade">
                                      <p:cBhvr>
                                        <p:cTn id="12" dur="3000"/>
                                        <p:tgtEl>
                                          <p:spTgt spid="10987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bldLst>
      <p:bldP spid="109875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p:cNvSpPr>
            <a:spLocks noGrp="1" noChangeArrowheads="1"/>
          </p:cNvSpPr>
          <p:nvPr>
            <p:ph type="title"/>
          </p:nvPr>
        </p:nvSpPr>
        <p:spPr>
          <a:xfrm>
            <a:off x="250825" y="438150"/>
            <a:ext cx="3241675" cy="758825"/>
          </a:xfrm>
        </p:spPr>
        <p:txBody>
          <a:bodyPr lIns="90488" tIns="44450" rIns="90488" bIns="44450" anchor="t">
            <a:spAutoFit/>
          </a:bodyPr>
          <a:lstStyle/>
          <a:p>
            <a:pPr algn="l" eaLnBrk="1" hangingPunct="1">
              <a:defRPr/>
            </a:pPr>
            <a:r>
              <a:rPr lang="nb-NO" sz="4000" smtClean="0">
                <a:solidFill>
                  <a:srgbClr val="990033"/>
                </a:solidFill>
                <a:effectLst>
                  <a:outerShdw blurRad="38100" dist="38100" dir="2700000" algn="tl">
                    <a:srgbClr val="C0C0C0"/>
                  </a:outerShdw>
                </a:effectLst>
              </a:rPr>
              <a:t>Confounding</a:t>
            </a:r>
            <a:r>
              <a:rPr lang="nb-NO" smtClean="0"/>
              <a:t> </a:t>
            </a:r>
          </a:p>
        </p:txBody>
      </p:sp>
      <p:sp>
        <p:nvSpPr>
          <p:cNvPr id="37891" name="Rectangle 3"/>
          <p:cNvSpPr>
            <a:spLocks noChangeArrowheads="1"/>
          </p:cNvSpPr>
          <p:nvPr/>
        </p:nvSpPr>
        <p:spPr bwMode="auto">
          <a:xfrm>
            <a:off x="3429000" y="457200"/>
            <a:ext cx="5715000" cy="819150"/>
          </a:xfrm>
          <a:prstGeom prst="rect">
            <a:avLst/>
          </a:prstGeom>
          <a:noFill/>
          <a:ln w="12700">
            <a:noFill/>
            <a:miter lim="800000"/>
            <a:headEnd/>
            <a:tailEnd/>
          </a:ln>
        </p:spPr>
        <p:txBody>
          <a:bodyPr lIns="90488" tIns="44450" rIns="90488" bIns="44450">
            <a:spAutoFit/>
          </a:bodyPr>
          <a:lstStyle/>
          <a:p>
            <a:pPr defTabSz="762000">
              <a:spcBef>
                <a:spcPct val="50000"/>
              </a:spcBef>
              <a:buFontTx/>
              <a:buNone/>
            </a:pPr>
            <a:r>
              <a:rPr lang="nb-NO" i="1">
                <a:solidFill>
                  <a:srgbClr val="154987"/>
                </a:solidFill>
              </a:rPr>
              <a:t>“Mixing of the effect of the exposure on disease with the effect of another factor ”</a:t>
            </a:r>
          </a:p>
        </p:txBody>
      </p:sp>
      <p:grpSp>
        <p:nvGrpSpPr>
          <p:cNvPr id="37892" name="Group 12"/>
          <p:cNvGrpSpPr>
            <a:grpSpLocks/>
          </p:cNvGrpSpPr>
          <p:nvPr/>
        </p:nvGrpSpPr>
        <p:grpSpPr bwMode="auto">
          <a:xfrm>
            <a:off x="990600" y="4724400"/>
            <a:ext cx="6705600" cy="1903413"/>
            <a:chOff x="624" y="2976"/>
            <a:chExt cx="4224" cy="1199"/>
          </a:xfrm>
        </p:grpSpPr>
        <p:sp>
          <p:nvSpPr>
            <p:cNvPr id="37894" name="Rectangle 4"/>
            <p:cNvSpPr>
              <a:spLocks noChangeArrowheads="1"/>
            </p:cNvSpPr>
            <p:nvPr/>
          </p:nvSpPr>
          <p:spPr bwMode="auto">
            <a:xfrm>
              <a:off x="624" y="2976"/>
              <a:ext cx="1347"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dirty="0">
                  <a:solidFill>
                    <a:schemeClr val="bg1"/>
                  </a:solidFill>
                </a:rPr>
                <a:t>Exposure</a:t>
              </a:r>
            </a:p>
          </p:txBody>
        </p:sp>
        <p:sp>
          <p:nvSpPr>
            <p:cNvPr id="37895" name="Rectangle 5"/>
            <p:cNvSpPr>
              <a:spLocks noChangeArrowheads="1"/>
            </p:cNvSpPr>
            <p:nvPr/>
          </p:nvSpPr>
          <p:spPr bwMode="auto">
            <a:xfrm>
              <a:off x="3549" y="2976"/>
              <a:ext cx="1299"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dirty="0">
                  <a:solidFill>
                    <a:schemeClr val="bg1"/>
                  </a:solidFill>
                </a:rPr>
                <a:t>Disease</a:t>
              </a:r>
            </a:p>
          </p:txBody>
        </p:sp>
        <p:sp>
          <p:nvSpPr>
            <p:cNvPr id="37896" name="Line 6"/>
            <p:cNvSpPr>
              <a:spLocks noChangeShapeType="1"/>
            </p:cNvSpPr>
            <p:nvPr/>
          </p:nvSpPr>
          <p:spPr bwMode="auto">
            <a:xfrm>
              <a:off x="2168" y="3123"/>
              <a:ext cx="1232" cy="0"/>
            </a:xfrm>
            <a:prstGeom prst="line">
              <a:avLst/>
            </a:prstGeom>
            <a:noFill/>
            <a:ln w="127000">
              <a:solidFill>
                <a:srgbClr val="990033"/>
              </a:solidFill>
              <a:prstDash val="dash"/>
              <a:round/>
              <a:headEnd/>
              <a:tailEnd type="triangle" w="med" len="med"/>
            </a:ln>
          </p:spPr>
          <p:txBody>
            <a:bodyPr wrap="none" anchor="ctr"/>
            <a:lstStyle/>
            <a:p>
              <a:endParaRPr lang="en-US"/>
            </a:p>
          </p:txBody>
        </p:sp>
        <p:sp>
          <p:nvSpPr>
            <p:cNvPr id="37897" name="AutoShape 7"/>
            <p:cNvSpPr>
              <a:spLocks noChangeArrowheads="1"/>
            </p:cNvSpPr>
            <p:nvPr/>
          </p:nvSpPr>
          <p:spPr bwMode="auto">
            <a:xfrm>
              <a:off x="2116" y="3703"/>
              <a:ext cx="1336" cy="472"/>
            </a:xfrm>
            <a:prstGeom prst="roundRect">
              <a:avLst>
                <a:gd name="adj" fmla="val 12495"/>
              </a:avLst>
            </a:prstGeom>
            <a:solidFill>
              <a:srgbClr val="FFFFCC"/>
            </a:solidFill>
            <a:ln w="38100">
              <a:solidFill>
                <a:schemeClr val="bg2"/>
              </a:solidFill>
              <a:round/>
              <a:headEnd/>
              <a:tailEnd/>
            </a:ln>
          </p:spPr>
          <p:txBody>
            <a:bodyPr wrap="none" anchor="ctr"/>
            <a:lstStyle/>
            <a:p>
              <a:endParaRPr lang="en-US"/>
            </a:p>
          </p:txBody>
        </p:sp>
        <p:sp>
          <p:nvSpPr>
            <p:cNvPr id="37898" name="Rectangle 8"/>
            <p:cNvSpPr>
              <a:spLocks noChangeArrowheads="1"/>
            </p:cNvSpPr>
            <p:nvPr/>
          </p:nvSpPr>
          <p:spPr bwMode="auto">
            <a:xfrm>
              <a:off x="2208" y="3782"/>
              <a:ext cx="1142" cy="267"/>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Confounder</a:t>
              </a:r>
            </a:p>
          </p:txBody>
        </p:sp>
        <p:sp>
          <p:nvSpPr>
            <p:cNvPr id="37899" name="Line 9"/>
            <p:cNvSpPr>
              <a:spLocks noChangeShapeType="1"/>
            </p:cNvSpPr>
            <p:nvPr/>
          </p:nvSpPr>
          <p:spPr bwMode="auto">
            <a:xfrm flipV="1">
              <a:off x="3552" y="3315"/>
              <a:ext cx="432" cy="624"/>
            </a:xfrm>
            <a:prstGeom prst="line">
              <a:avLst/>
            </a:prstGeom>
            <a:noFill/>
            <a:ln w="127000">
              <a:solidFill>
                <a:srgbClr val="990033"/>
              </a:solidFill>
              <a:round/>
              <a:headEnd/>
              <a:tailEnd type="triangle" w="med" len="med"/>
            </a:ln>
          </p:spPr>
          <p:txBody>
            <a:bodyPr wrap="none" anchor="ctr"/>
            <a:lstStyle/>
            <a:p>
              <a:endParaRPr lang="en-US"/>
            </a:p>
          </p:txBody>
        </p:sp>
        <p:sp>
          <p:nvSpPr>
            <p:cNvPr id="37900" name="Line 10"/>
            <p:cNvSpPr>
              <a:spLocks noChangeShapeType="1"/>
            </p:cNvSpPr>
            <p:nvPr/>
          </p:nvSpPr>
          <p:spPr bwMode="auto">
            <a:xfrm flipH="1" flipV="1">
              <a:off x="1440" y="3315"/>
              <a:ext cx="576" cy="624"/>
            </a:xfrm>
            <a:prstGeom prst="line">
              <a:avLst/>
            </a:prstGeom>
            <a:noFill/>
            <a:ln w="127000">
              <a:solidFill>
                <a:srgbClr val="990033"/>
              </a:solidFill>
              <a:round/>
              <a:headEnd type="triangle" w="med" len="med"/>
              <a:tailEnd type="triangle" w="med" len="med"/>
            </a:ln>
          </p:spPr>
          <p:txBody>
            <a:bodyPr wrap="none" anchor="ctr"/>
            <a:lstStyle/>
            <a:p>
              <a:endParaRPr lang="en-US"/>
            </a:p>
          </p:txBody>
        </p:sp>
      </p:grpSp>
      <p:sp>
        <p:nvSpPr>
          <p:cNvPr id="37893" name="Rectangle 11"/>
          <p:cNvSpPr>
            <a:spLocks noChangeArrowheads="1"/>
          </p:cNvSpPr>
          <p:nvPr/>
        </p:nvSpPr>
        <p:spPr bwMode="auto">
          <a:xfrm>
            <a:off x="533400" y="1752600"/>
            <a:ext cx="8305800" cy="2227263"/>
          </a:xfrm>
          <a:prstGeom prst="rect">
            <a:avLst/>
          </a:prstGeom>
          <a:noFill/>
          <a:ln w="9525">
            <a:noFill/>
            <a:miter lim="800000"/>
            <a:headEnd/>
            <a:tailEnd/>
          </a:ln>
        </p:spPr>
        <p:txBody>
          <a:bodyPr>
            <a:spAutoFit/>
          </a:bodyPr>
          <a:lstStyle/>
          <a:p>
            <a:pPr>
              <a:spcBef>
                <a:spcPct val="0"/>
              </a:spcBef>
            </a:pPr>
            <a:r>
              <a:rPr lang="nb-NO" sz="2800" dirty="0">
                <a:solidFill>
                  <a:schemeClr val="bg1">
                    <a:lumMod val="65000"/>
                  </a:schemeClr>
                </a:solidFill>
              </a:rPr>
              <a:t> Key term in epidemiology</a:t>
            </a:r>
          </a:p>
          <a:p>
            <a:pPr>
              <a:spcBef>
                <a:spcPct val="0"/>
              </a:spcBef>
            </a:pPr>
            <a:r>
              <a:rPr lang="nb-NO" sz="2800" dirty="0">
                <a:solidFill>
                  <a:schemeClr val="bg1">
                    <a:lumMod val="65000"/>
                  </a:schemeClr>
                </a:solidFill>
              </a:rPr>
              <a:t> Most important explanation for associations</a:t>
            </a:r>
          </a:p>
          <a:p>
            <a:pPr>
              <a:spcBef>
                <a:spcPct val="0"/>
              </a:spcBef>
            </a:pPr>
            <a:r>
              <a:rPr lang="nb-NO" sz="2800" dirty="0">
                <a:solidFill>
                  <a:schemeClr val="bg1">
                    <a:lumMod val="65000"/>
                  </a:schemeClr>
                </a:solidFill>
              </a:rPr>
              <a:t> Always look for confounding factors</a:t>
            </a:r>
          </a:p>
          <a:p>
            <a:pPr>
              <a:spcBef>
                <a:spcPct val="0"/>
              </a:spcBef>
            </a:pPr>
            <a:r>
              <a:rPr lang="nb-NO" sz="2800" dirty="0">
                <a:solidFill>
                  <a:schemeClr val="bg1">
                    <a:lumMod val="65000"/>
                  </a:schemeClr>
                </a:solidFill>
              </a:rPr>
              <a:t> </a:t>
            </a:r>
            <a:r>
              <a:rPr lang="en-GB" sz="2800" dirty="0">
                <a:solidFill>
                  <a:schemeClr val="bg1">
                    <a:lumMod val="65000"/>
                  </a:schemeClr>
                </a:solidFill>
              </a:rPr>
              <a:t>Should be prevented</a:t>
            </a:r>
          </a:p>
          <a:p>
            <a:pPr>
              <a:spcBef>
                <a:spcPct val="0"/>
              </a:spcBef>
            </a:pPr>
            <a:r>
              <a:rPr lang="en-GB" sz="2800" dirty="0">
                <a:solidFill>
                  <a:schemeClr val="bg1">
                    <a:lumMod val="65000"/>
                  </a:schemeClr>
                </a:solidFill>
              </a:rPr>
              <a:t> Needs to be controlled for</a:t>
            </a:r>
            <a:endParaRPr lang="en-US" sz="2800" dirty="0">
              <a:solidFill>
                <a:schemeClr val="bg1">
                  <a:lumMod val="65000"/>
                </a:schemeClr>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43" fill="hold"/>
                                        <p:tgtEl>
                                          <p:spTgt spid="3"/>
                                        </p:tgtEl>
                                      </p:cBhvr>
                                    </p:cmd>
                                  </p:childTnLst>
                                </p:cTn>
                              </p:par>
                              <p:par>
                                <p:cTn id="7" presetID="3" presetClass="emph" presetSubtype="2" fill="hold" nodeType="withEffect">
                                  <p:stCondLst>
                                    <p:cond delay="0"/>
                                  </p:stCondLst>
                                  <p:childTnLst>
                                    <p:animClr clrSpc="rgb" dir="cw">
                                      <p:cBhvr override="childStyle">
                                        <p:cTn id="8" dur="3000" fill="hold"/>
                                        <p:tgtEl>
                                          <p:spTgt spid="37893">
                                            <p:txEl>
                                              <p:pRg st="0" end="0"/>
                                            </p:txEl>
                                          </p:spTgt>
                                        </p:tgtEl>
                                        <p:attrNameLst>
                                          <p:attrName>style.color</p:attrName>
                                        </p:attrNameLst>
                                      </p:cBhvr>
                                      <p:to>
                                        <a:srgbClr val="154987"/>
                                      </p:to>
                                    </p:animClr>
                                  </p:childTnLst>
                                </p:cTn>
                              </p:par>
                              <p:par>
                                <p:cTn id="9" presetID="3" presetClass="emph" presetSubtype="2" fill="hold" nodeType="withEffect">
                                  <p:stCondLst>
                                    <p:cond delay="4000"/>
                                  </p:stCondLst>
                                  <p:childTnLst>
                                    <p:animClr clrSpc="rgb" dir="cw">
                                      <p:cBhvr override="childStyle">
                                        <p:cTn id="10" dur="3000" fill="hold"/>
                                        <p:tgtEl>
                                          <p:spTgt spid="37893">
                                            <p:txEl>
                                              <p:pRg st="1" end="1"/>
                                            </p:txEl>
                                          </p:spTgt>
                                        </p:tgtEl>
                                        <p:attrNameLst>
                                          <p:attrName>style.color</p:attrName>
                                        </p:attrNameLst>
                                      </p:cBhvr>
                                      <p:to>
                                        <a:srgbClr val="154987"/>
                                      </p:to>
                                    </p:animClr>
                                  </p:childTnLst>
                                </p:cTn>
                              </p:par>
                              <p:par>
                                <p:cTn id="11" presetID="3" presetClass="emph" presetSubtype="2" fill="hold" nodeType="withEffect">
                                  <p:stCondLst>
                                    <p:cond delay="10000"/>
                                  </p:stCondLst>
                                  <p:childTnLst>
                                    <p:animClr clrSpc="rgb" dir="cw">
                                      <p:cBhvr override="childStyle">
                                        <p:cTn id="12" dur="3000" fill="hold"/>
                                        <p:tgtEl>
                                          <p:spTgt spid="37893">
                                            <p:txEl>
                                              <p:pRg st="2" end="2"/>
                                            </p:txEl>
                                          </p:spTgt>
                                        </p:tgtEl>
                                        <p:attrNameLst>
                                          <p:attrName>style.color</p:attrName>
                                        </p:attrNameLst>
                                      </p:cBhvr>
                                      <p:to>
                                        <a:srgbClr val="154987"/>
                                      </p:to>
                                    </p:animClr>
                                  </p:childTnLst>
                                </p:cTn>
                              </p:par>
                              <p:par>
                                <p:cTn id="13" presetID="3" presetClass="emph" presetSubtype="2" fill="hold" nodeType="withEffect">
                                  <p:stCondLst>
                                    <p:cond delay="12000"/>
                                  </p:stCondLst>
                                  <p:childTnLst>
                                    <p:animClr clrSpc="rgb" dir="cw">
                                      <p:cBhvr override="childStyle">
                                        <p:cTn id="14" dur="3000" fill="hold"/>
                                        <p:tgtEl>
                                          <p:spTgt spid="37893">
                                            <p:txEl>
                                              <p:pRg st="3" end="3"/>
                                            </p:txEl>
                                          </p:spTgt>
                                        </p:tgtEl>
                                        <p:attrNameLst>
                                          <p:attrName>style.color</p:attrName>
                                        </p:attrNameLst>
                                      </p:cBhvr>
                                      <p:to>
                                        <a:srgbClr val="154987"/>
                                      </p:to>
                                    </p:animClr>
                                  </p:childTnLst>
                                </p:cTn>
                              </p:par>
                              <p:par>
                                <p:cTn id="15" presetID="3" presetClass="emph" presetSubtype="2" fill="hold" nodeType="withEffect">
                                  <p:stCondLst>
                                    <p:cond delay="12000"/>
                                  </p:stCondLst>
                                  <p:childTnLst>
                                    <p:animClr clrSpc="rgb" dir="cw">
                                      <p:cBhvr override="childStyle">
                                        <p:cTn id="16" dur="3000" fill="hold"/>
                                        <p:tgtEl>
                                          <p:spTgt spid="37893">
                                            <p:txEl>
                                              <p:pRg st="4" end="4"/>
                                            </p:txEl>
                                          </p:spTgt>
                                        </p:tgtEl>
                                        <p:attrNameLst>
                                          <p:attrName>style.color</p:attrName>
                                        </p:attrNameLst>
                                      </p:cBhvr>
                                      <p:to>
                                        <a:srgbClr val="154987"/>
                                      </p:to>
                                    </p:animClr>
                                  </p:childTnLst>
                                </p:cTn>
                              </p:par>
                              <p:par>
                                <p:cTn id="17" presetID="10" presetClass="entr" presetSubtype="0" fill="hold" nodeType="withEffect">
                                  <p:stCondLst>
                                    <p:cond delay="16000"/>
                                  </p:stCondLst>
                                  <p:childTnLst>
                                    <p:set>
                                      <p:cBhvr>
                                        <p:cTn id="18" dur="1" fill="hold">
                                          <p:stCondLst>
                                            <p:cond delay="0"/>
                                          </p:stCondLst>
                                        </p:cTn>
                                        <p:tgtEl>
                                          <p:spTgt spid="37892"/>
                                        </p:tgtEl>
                                        <p:attrNameLst>
                                          <p:attrName>style.visibility</p:attrName>
                                        </p:attrNameLst>
                                      </p:cBhvr>
                                      <p:to>
                                        <p:strVal val="visible"/>
                                      </p:to>
                                    </p:set>
                                    <p:animEffect transition="in" filter="fade">
                                      <p:cBhvr>
                                        <p:cTn id="19"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Rectangle 2"/>
          <p:cNvSpPr>
            <a:spLocks noGrp="1" noChangeArrowheads="1"/>
          </p:cNvSpPr>
          <p:nvPr>
            <p:ph type="title" idx="4294967295"/>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Variability in measurements</a:t>
            </a:r>
          </a:p>
        </p:txBody>
      </p:sp>
      <p:sp>
        <p:nvSpPr>
          <p:cNvPr id="10243" name="Text Box 3"/>
          <p:cNvSpPr txBox="1">
            <a:spLocks noChangeArrowheads="1"/>
          </p:cNvSpPr>
          <p:nvPr/>
        </p:nvSpPr>
        <p:spPr bwMode="auto">
          <a:xfrm>
            <a:off x="696913" y="1268413"/>
            <a:ext cx="3905250" cy="579437"/>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Two types / sources:</a:t>
            </a:r>
          </a:p>
        </p:txBody>
      </p:sp>
      <p:grpSp>
        <p:nvGrpSpPr>
          <p:cNvPr id="2" name="Group 20"/>
          <p:cNvGrpSpPr>
            <a:grpSpLocks/>
          </p:cNvGrpSpPr>
          <p:nvPr/>
        </p:nvGrpSpPr>
        <p:grpSpPr bwMode="auto">
          <a:xfrm>
            <a:off x="1476375" y="4765675"/>
            <a:ext cx="5246688" cy="1270000"/>
            <a:chOff x="930" y="3002"/>
            <a:chExt cx="3305" cy="800"/>
          </a:xfrm>
        </p:grpSpPr>
        <p:sp>
          <p:nvSpPr>
            <p:cNvPr id="10254" name="Text Box 8"/>
            <p:cNvSpPr txBox="1">
              <a:spLocks noChangeArrowheads="1"/>
            </p:cNvSpPr>
            <p:nvPr/>
          </p:nvSpPr>
          <p:spPr bwMode="auto">
            <a:xfrm>
              <a:off x="930" y="3002"/>
              <a:ext cx="3284" cy="365"/>
            </a:xfrm>
            <a:prstGeom prst="rect">
              <a:avLst/>
            </a:prstGeom>
            <a:noFill/>
            <a:ln w="9525">
              <a:noFill/>
              <a:miter lim="800000"/>
              <a:headEnd/>
              <a:tailEnd/>
            </a:ln>
          </p:spPr>
          <p:txBody>
            <a:bodyPr wrap="none">
              <a:spAutoFit/>
            </a:bodyPr>
            <a:lstStyle/>
            <a:p>
              <a:pPr>
                <a:spcBef>
                  <a:spcPct val="0"/>
                </a:spcBef>
                <a:buClr>
                  <a:srgbClr val="000099"/>
                </a:buClr>
              </a:pPr>
              <a:r>
                <a:rPr lang="en-US" sz="3200" dirty="0">
                  <a:solidFill>
                    <a:schemeClr val="tx1"/>
                  </a:solidFill>
                </a:rPr>
                <a:t> </a:t>
              </a:r>
              <a:r>
                <a:rPr lang="en-US" sz="2800" dirty="0">
                  <a:solidFill>
                    <a:schemeClr val="tx1"/>
                  </a:solidFill>
                </a:rPr>
                <a:t>Low </a:t>
              </a:r>
              <a:r>
                <a:rPr lang="en-US" sz="2800" b="1" dirty="0">
                  <a:solidFill>
                    <a:srgbClr val="CC0066"/>
                  </a:solidFill>
                </a:rPr>
                <a:t>accuracy</a:t>
              </a:r>
              <a:r>
                <a:rPr lang="en-US" sz="2800" dirty="0">
                  <a:solidFill>
                    <a:schemeClr val="tx1"/>
                  </a:solidFill>
                </a:rPr>
                <a:t> of the measure</a:t>
              </a:r>
              <a:endParaRPr lang="en-US" sz="2800" b="1" dirty="0">
                <a:solidFill>
                  <a:schemeClr val="tx1"/>
                </a:solidFill>
              </a:endParaRPr>
            </a:p>
          </p:txBody>
        </p:sp>
        <p:sp>
          <p:nvSpPr>
            <p:cNvPr id="10255" name="Text Box 9"/>
            <p:cNvSpPr txBox="1">
              <a:spLocks noChangeArrowheads="1"/>
            </p:cNvSpPr>
            <p:nvPr/>
          </p:nvSpPr>
          <p:spPr bwMode="auto">
            <a:xfrm>
              <a:off x="1090" y="3475"/>
              <a:ext cx="3145" cy="327"/>
            </a:xfrm>
            <a:prstGeom prst="rect">
              <a:avLst/>
            </a:prstGeom>
            <a:noFill/>
            <a:ln w="9525">
              <a:noFill/>
              <a:miter lim="800000"/>
              <a:headEnd/>
              <a:tailEnd/>
            </a:ln>
          </p:spPr>
          <p:txBody>
            <a:bodyPr wrap="none">
              <a:spAutoFit/>
            </a:bodyPr>
            <a:lstStyle/>
            <a:p>
              <a:pPr>
                <a:spcBef>
                  <a:spcPct val="0"/>
                </a:spcBef>
                <a:buClr>
                  <a:srgbClr val="000099"/>
                </a:buClr>
                <a:buFontTx/>
                <a:buNone/>
              </a:pPr>
              <a:r>
                <a:rPr lang="en-US" sz="2800" dirty="0">
                  <a:solidFill>
                    <a:schemeClr val="tx1"/>
                  </a:solidFill>
                </a:rPr>
                <a:t>- </a:t>
              </a:r>
              <a:r>
                <a:rPr lang="en-US" dirty="0">
                  <a:solidFill>
                    <a:schemeClr val="tx1"/>
                  </a:solidFill>
                </a:rPr>
                <a:t>Low </a:t>
              </a:r>
              <a:r>
                <a:rPr lang="en-US" b="1" dirty="0">
                  <a:solidFill>
                    <a:srgbClr val="CC0066"/>
                  </a:solidFill>
                </a:rPr>
                <a:t>validity</a:t>
              </a:r>
              <a:r>
                <a:rPr lang="en-US" dirty="0">
                  <a:solidFill>
                    <a:schemeClr val="tx1"/>
                  </a:solidFill>
                </a:rPr>
                <a:t> (measure is not true)</a:t>
              </a:r>
              <a:endParaRPr lang="en-US" b="1" dirty="0">
                <a:solidFill>
                  <a:schemeClr val="tx1"/>
                </a:solidFill>
              </a:endParaRPr>
            </a:p>
          </p:txBody>
        </p:sp>
      </p:grpSp>
      <p:grpSp>
        <p:nvGrpSpPr>
          <p:cNvPr id="3" name="Group 17"/>
          <p:cNvGrpSpPr>
            <a:grpSpLocks/>
          </p:cNvGrpSpPr>
          <p:nvPr/>
        </p:nvGrpSpPr>
        <p:grpSpPr bwMode="auto">
          <a:xfrm>
            <a:off x="866775" y="1924050"/>
            <a:ext cx="7918451" cy="2949576"/>
            <a:chOff x="546" y="1212"/>
            <a:chExt cx="4988" cy="1858"/>
          </a:xfrm>
        </p:grpSpPr>
        <p:sp>
          <p:nvSpPr>
            <p:cNvPr id="10252" name="Text Box 5"/>
            <p:cNvSpPr txBox="1">
              <a:spLocks noChangeArrowheads="1"/>
            </p:cNvSpPr>
            <p:nvPr/>
          </p:nvSpPr>
          <p:spPr bwMode="auto">
            <a:xfrm>
              <a:off x="567" y="2663"/>
              <a:ext cx="4924" cy="407"/>
            </a:xfrm>
            <a:prstGeom prst="rect">
              <a:avLst/>
            </a:prstGeom>
            <a:noFill/>
            <a:ln w="9525">
              <a:noFill/>
              <a:miter lim="800000"/>
              <a:headEnd/>
              <a:tailEnd/>
            </a:ln>
          </p:spPr>
          <p:txBody>
            <a:bodyPr wrap="none">
              <a:spAutoFit/>
            </a:bodyPr>
            <a:lstStyle/>
            <a:p>
              <a:pPr>
                <a:spcBef>
                  <a:spcPct val="0"/>
                </a:spcBef>
                <a:buClr>
                  <a:srgbClr val="990033"/>
                </a:buClr>
                <a:buSzPct val="120000"/>
                <a:buFont typeface="Wingdings" pitchFamily="2" charset="2"/>
                <a:buChar char="§"/>
              </a:pPr>
              <a:r>
                <a:rPr lang="en-US" sz="3600" b="1" dirty="0">
                  <a:solidFill>
                    <a:srgbClr val="000099"/>
                  </a:solidFill>
                </a:rPr>
                <a:t> Systematic Error </a:t>
              </a:r>
              <a:r>
                <a:rPr lang="en-US" sz="3600" b="1" dirty="0" smtClean="0">
                  <a:solidFill>
                    <a:srgbClr val="000099"/>
                  </a:solidFill>
                </a:rPr>
                <a:t>(Bias</a:t>
              </a:r>
              <a:r>
                <a:rPr lang="en-US" sz="3600" b="1" dirty="0">
                  <a:solidFill>
                    <a:srgbClr val="000099"/>
                  </a:solidFill>
                </a:rPr>
                <a:t>) </a:t>
              </a:r>
              <a:r>
                <a:rPr lang="en-US" sz="2800" b="1" dirty="0">
                  <a:solidFill>
                    <a:srgbClr val="000099"/>
                  </a:solidFill>
                </a:rPr>
                <a:t>– results in:</a:t>
              </a:r>
            </a:p>
          </p:txBody>
        </p:sp>
        <p:sp>
          <p:nvSpPr>
            <p:cNvPr id="10253" name="Text Box 4"/>
            <p:cNvSpPr txBox="1">
              <a:spLocks noChangeArrowheads="1"/>
            </p:cNvSpPr>
            <p:nvPr/>
          </p:nvSpPr>
          <p:spPr bwMode="auto">
            <a:xfrm>
              <a:off x="546" y="1212"/>
              <a:ext cx="4988" cy="407"/>
            </a:xfrm>
            <a:prstGeom prst="rect">
              <a:avLst/>
            </a:prstGeom>
            <a:noFill/>
            <a:ln w="9525">
              <a:noFill/>
              <a:miter lim="800000"/>
              <a:headEnd/>
              <a:tailEnd/>
            </a:ln>
          </p:spPr>
          <p:txBody>
            <a:bodyPr wrap="none">
              <a:spAutoFit/>
            </a:bodyPr>
            <a:lstStyle/>
            <a:p>
              <a:pPr>
                <a:spcBef>
                  <a:spcPct val="0"/>
                </a:spcBef>
                <a:buClr>
                  <a:srgbClr val="990033"/>
                </a:buClr>
                <a:buSzPct val="120000"/>
                <a:buFont typeface="Wingdings" pitchFamily="2" charset="2"/>
                <a:buChar char="§"/>
              </a:pPr>
              <a:r>
                <a:rPr lang="en-US" sz="3600" b="1" dirty="0">
                  <a:solidFill>
                    <a:srgbClr val="000099"/>
                  </a:solidFill>
                </a:rPr>
                <a:t> Random Error </a:t>
              </a:r>
              <a:r>
                <a:rPr lang="en-US" sz="3600" b="1" dirty="0" smtClean="0">
                  <a:solidFill>
                    <a:srgbClr val="000099"/>
                  </a:solidFill>
                </a:rPr>
                <a:t>(Chance) </a:t>
              </a:r>
              <a:r>
                <a:rPr lang="en-US" sz="2800" b="1" dirty="0" smtClean="0">
                  <a:solidFill>
                    <a:srgbClr val="000099"/>
                  </a:solidFill>
                </a:rPr>
                <a:t>– </a:t>
              </a:r>
              <a:r>
                <a:rPr lang="en-US" sz="2800" b="1" dirty="0">
                  <a:solidFill>
                    <a:srgbClr val="000099"/>
                  </a:solidFill>
                </a:rPr>
                <a:t>results in:</a:t>
              </a:r>
            </a:p>
          </p:txBody>
        </p:sp>
      </p:grpSp>
      <p:grpSp>
        <p:nvGrpSpPr>
          <p:cNvPr id="4" name="Group 15"/>
          <p:cNvGrpSpPr>
            <a:grpSpLocks/>
          </p:cNvGrpSpPr>
          <p:nvPr/>
        </p:nvGrpSpPr>
        <p:grpSpPr bwMode="auto">
          <a:xfrm>
            <a:off x="1403350" y="2478090"/>
            <a:ext cx="6975477" cy="1684338"/>
            <a:chOff x="884" y="1515"/>
            <a:chExt cx="4394" cy="1061"/>
          </a:xfrm>
        </p:grpSpPr>
        <p:sp>
          <p:nvSpPr>
            <p:cNvPr id="10250" name="Text Box 7"/>
            <p:cNvSpPr txBox="1">
              <a:spLocks noChangeArrowheads="1"/>
            </p:cNvSpPr>
            <p:nvPr/>
          </p:nvSpPr>
          <p:spPr bwMode="auto">
            <a:xfrm>
              <a:off x="884" y="1515"/>
              <a:ext cx="4239" cy="330"/>
            </a:xfrm>
            <a:prstGeom prst="rect">
              <a:avLst/>
            </a:prstGeom>
            <a:noFill/>
            <a:ln w="9525">
              <a:noFill/>
              <a:miter lim="800000"/>
              <a:headEnd/>
              <a:tailEnd/>
            </a:ln>
          </p:spPr>
          <p:txBody>
            <a:bodyPr wrap="none">
              <a:spAutoFit/>
            </a:bodyPr>
            <a:lstStyle/>
            <a:p>
              <a:pPr>
                <a:spcBef>
                  <a:spcPct val="0"/>
                </a:spcBef>
                <a:buClr>
                  <a:srgbClr val="000099"/>
                </a:buClr>
              </a:pPr>
              <a:r>
                <a:rPr lang="en-US" sz="2800" dirty="0">
                  <a:solidFill>
                    <a:schemeClr val="tx1"/>
                  </a:solidFill>
                </a:rPr>
                <a:t> Low </a:t>
              </a:r>
              <a:r>
                <a:rPr lang="en-US" sz="2800" dirty="0">
                  <a:solidFill>
                    <a:srgbClr val="CC0066"/>
                  </a:solidFill>
                </a:rPr>
                <a:t>reliability</a:t>
              </a:r>
              <a:r>
                <a:rPr lang="en-US" sz="2800" dirty="0">
                  <a:solidFill>
                    <a:schemeClr val="tx1"/>
                  </a:solidFill>
                </a:rPr>
                <a:t> (repeatability) </a:t>
              </a:r>
              <a:r>
                <a:rPr lang="en-US" sz="2800" dirty="0" smtClean="0">
                  <a:solidFill>
                    <a:schemeClr val="tx1"/>
                  </a:solidFill>
                </a:rPr>
                <a:t>&amp; </a:t>
              </a:r>
              <a:r>
                <a:rPr lang="en-US" sz="2800" dirty="0">
                  <a:solidFill>
                    <a:srgbClr val="CC0066"/>
                  </a:solidFill>
                </a:rPr>
                <a:t>precision</a:t>
              </a:r>
              <a:endParaRPr lang="en-US" sz="2800" b="1" dirty="0">
                <a:solidFill>
                  <a:srgbClr val="CC0066"/>
                </a:solidFill>
              </a:endParaRPr>
            </a:p>
          </p:txBody>
        </p:sp>
        <p:sp>
          <p:nvSpPr>
            <p:cNvPr id="10251" name="Text Box 10"/>
            <p:cNvSpPr txBox="1">
              <a:spLocks noChangeArrowheads="1"/>
            </p:cNvSpPr>
            <p:nvPr/>
          </p:nvSpPr>
          <p:spPr bwMode="auto">
            <a:xfrm>
              <a:off x="1104" y="1820"/>
              <a:ext cx="4174" cy="756"/>
            </a:xfrm>
            <a:prstGeom prst="rect">
              <a:avLst/>
            </a:prstGeom>
            <a:noFill/>
            <a:ln w="9525">
              <a:noFill/>
              <a:miter lim="800000"/>
              <a:headEnd/>
              <a:tailEnd/>
            </a:ln>
          </p:spPr>
          <p:txBody>
            <a:bodyPr wrap="none">
              <a:spAutoFit/>
            </a:bodyPr>
            <a:lstStyle/>
            <a:p>
              <a:pPr>
                <a:spcBef>
                  <a:spcPct val="0"/>
                </a:spcBef>
                <a:buClr>
                  <a:srgbClr val="000099"/>
                </a:buClr>
                <a:buFontTx/>
                <a:buChar char="-"/>
              </a:pPr>
              <a:r>
                <a:rPr lang="en-US" dirty="0">
                  <a:solidFill>
                    <a:schemeClr val="tx1"/>
                  </a:solidFill>
                </a:rPr>
                <a:t> </a:t>
              </a:r>
              <a:r>
                <a:rPr lang="en-US" dirty="0" smtClean="0">
                  <a:solidFill>
                    <a:schemeClr val="tx1"/>
                  </a:solidFill>
                </a:rPr>
                <a:t>“Dilutes” an association </a:t>
              </a:r>
            </a:p>
            <a:p>
              <a:pPr>
                <a:spcBef>
                  <a:spcPct val="0"/>
                </a:spcBef>
                <a:buClr>
                  <a:srgbClr val="000099"/>
                </a:buClr>
                <a:buFontTx/>
                <a:buChar char="-"/>
              </a:pPr>
              <a:r>
                <a:rPr lang="en-US" dirty="0" smtClean="0">
                  <a:solidFill>
                    <a:schemeClr val="tx1"/>
                  </a:solidFill>
                </a:rPr>
                <a:t> Less </a:t>
              </a:r>
              <a:r>
                <a:rPr lang="en-US" dirty="0">
                  <a:solidFill>
                    <a:schemeClr val="tx1"/>
                  </a:solidFill>
                </a:rPr>
                <a:t>dependable (less reproducible) measure</a:t>
              </a:r>
            </a:p>
            <a:p>
              <a:pPr>
                <a:spcBef>
                  <a:spcPct val="0"/>
                </a:spcBef>
                <a:buClr>
                  <a:srgbClr val="000099"/>
                </a:buClr>
                <a:buFontTx/>
                <a:buChar char="-"/>
              </a:pPr>
              <a:r>
                <a:rPr lang="en-US" dirty="0">
                  <a:solidFill>
                    <a:schemeClr val="tx1"/>
                  </a:solidFill>
                </a:rPr>
                <a:t> </a:t>
              </a:r>
              <a:r>
                <a:rPr lang="en-US" dirty="0" smtClean="0">
                  <a:solidFill>
                    <a:schemeClr val="tx1"/>
                  </a:solidFill>
                </a:rPr>
                <a:t>May </a:t>
              </a:r>
              <a:r>
                <a:rPr lang="en-US" dirty="0">
                  <a:solidFill>
                    <a:schemeClr val="tx1"/>
                  </a:solidFill>
                </a:rPr>
                <a:t>still be valid (true, “at target”)</a:t>
              </a:r>
            </a:p>
          </p:txBody>
        </p:sp>
      </p:grpSp>
      <p:grpSp>
        <p:nvGrpSpPr>
          <p:cNvPr id="5" name="Group 23"/>
          <p:cNvGrpSpPr>
            <a:grpSpLocks/>
          </p:cNvGrpSpPr>
          <p:nvPr/>
        </p:nvGrpSpPr>
        <p:grpSpPr bwMode="auto">
          <a:xfrm>
            <a:off x="2181225" y="5248275"/>
            <a:ext cx="7026275" cy="1060450"/>
            <a:chOff x="1374" y="3306"/>
            <a:chExt cx="4426" cy="668"/>
          </a:xfrm>
        </p:grpSpPr>
        <p:sp>
          <p:nvSpPr>
            <p:cNvPr id="10248" name="Text Box 18"/>
            <p:cNvSpPr txBox="1">
              <a:spLocks noChangeArrowheads="1"/>
            </p:cNvSpPr>
            <p:nvPr/>
          </p:nvSpPr>
          <p:spPr bwMode="auto">
            <a:xfrm>
              <a:off x="1374" y="3306"/>
              <a:ext cx="4426" cy="233"/>
            </a:xfrm>
            <a:prstGeom prst="rect">
              <a:avLst/>
            </a:prstGeom>
            <a:noFill/>
            <a:ln w="9525" algn="ctr">
              <a:noFill/>
              <a:miter lim="800000"/>
              <a:headEnd/>
              <a:tailEnd/>
            </a:ln>
          </p:spPr>
          <p:txBody>
            <a:bodyPr wrap="none">
              <a:spAutoFit/>
            </a:bodyPr>
            <a:lstStyle/>
            <a:p>
              <a:pPr>
                <a:buFontTx/>
                <a:buNone/>
              </a:pPr>
              <a:r>
                <a:rPr lang="en-US" sz="1800" dirty="0">
                  <a:solidFill>
                    <a:srgbClr val="00B050"/>
                  </a:solidFill>
                </a:rPr>
                <a:t>(Ability of a test to produce true </a:t>
              </a:r>
              <a:r>
                <a:rPr lang="en-US" sz="1800" dirty="0" smtClean="0">
                  <a:solidFill>
                    <a:srgbClr val="00B050"/>
                  </a:solidFill>
                </a:rPr>
                <a:t>classifications = is free from errors)</a:t>
              </a:r>
              <a:endParaRPr lang="en-US" sz="1800" dirty="0">
                <a:solidFill>
                  <a:srgbClr val="00B050"/>
                </a:solidFill>
              </a:endParaRPr>
            </a:p>
          </p:txBody>
        </p:sp>
        <p:sp>
          <p:nvSpPr>
            <p:cNvPr id="10249" name="Text Box 19"/>
            <p:cNvSpPr txBox="1">
              <a:spLocks noChangeArrowheads="1"/>
            </p:cNvSpPr>
            <p:nvPr/>
          </p:nvSpPr>
          <p:spPr bwMode="auto">
            <a:xfrm>
              <a:off x="1374" y="3743"/>
              <a:ext cx="4386" cy="231"/>
            </a:xfrm>
            <a:prstGeom prst="rect">
              <a:avLst/>
            </a:prstGeom>
            <a:noFill/>
            <a:ln w="9525" algn="ctr">
              <a:noFill/>
              <a:miter lim="800000"/>
              <a:headEnd/>
              <a:tailEnd/>
            </a:ln>
          </p:spPr>
          <p:txBody>
            <a:bodyPr>
              <a:spAutoFit/>
            </a:bodyPr>
            <a:lstStyle/>
            <a:p>
              <a:pPr>
                <a:buFontTx/>
                <a:buNone/>
              </a:pPr>
              <a:r>
                <a:rPr lang="en-US" sz="1800" dirty="0">
                  <a:solidFill>
                    <a:srgbClr val="00B050"/>
                  </a:solidFill>
                </a:rPr>
                <a:t>(Extent to which a test measures what it is designed to measure)</a:t>
              </a:r>
            </a:p>
          </p:txBody>
        </p:sp>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40"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10243"/>
                                        </p:tgtEl>
                                        <p:attrNameLst>
                                          <p:attrName>style.visibility</p:attrName>
                                        </p:attrNameLst>
                                      </p:cBhvr>
                                      <p:to>
                                        <p:strVal val="visible"/>
                                      </p:to>
                                    </p:set>
                                    <p:animEffect transition="in" filter="fade">
                                      <p:cBhvr>
                                        <p:cTn id="9" dur="3000"/>
                                        <p:tgtEl>
                                          <p:spTgt spid="10243"/>
                                        </p:tgtEl>
                                      </p:cBhvr>
                                    </p:animEffect>
                                  </p:childTnLst>
                                </p:cTn>
                              </p:par>
                              <p:par>
                                <p:cTn id="10" presetID="10" presetClass="entr" presetSubtype="0" fill="hold" nodeType="withEffect">
                                  <p:stCondLst>
                                    <p:cond delay="4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par>
                                <p:cTn id="13" presetID="10" presetClass="entr" presetSubtype="0" fill="hold" nodeType="withEffect">
                                  <p:stCondLst>
                                    <p:cond delay="10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par>
                                <p:cTn id="16" presetID="10" presetClass="entr" presetSubtype="0" fill="hold" nodeType="withEffect">
                                  <p:stCondLst>
                                    <p:cond delay="60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3000"/>
                                        <p:tgtEl>
                                          <p:spTgt spid="2"/>
                                        </p:tgtEl>
                                      </p:cBhvr>
                                    </p:animEffect>
                                  </p:childTnLst>
                                </p:cTn>
                              </p:par>
                              <p:par>
                                <p:cTn id="19" presetID="10" presetClass="entr" presetSubtype="0" fill="hold" nodeType="withEffect">
                                  <p:stCondLst>
                                    <p:cond delay="60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7"/>
                </p:tgtEl>
              </p:cMediaNode>
            </p:audio>
          </p:childTnLst>
        </p:cTn>
      </p:par>
    </p:tnLst>
    <p:bldLst>
      <p:bldP spid="102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idx="4294967295"/>
          </p:nvPr>
        </p:nvSpPr>
        <p:spPr>
          <a:xfrm>
            <a:off x="457200" y="7620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Criteria for a confounder</a:t>
            </a:r>
          </a:p>
        </p:txBody>
      </p:sp>
      <p:sp>
        <p:nvSpPr>
          <p:cNvPr id="1099779" name="Text Box 3"/>
          <p:cNvSpPr txBox="1">
            <a:spLocks noChangeArrowheads="1"/>
          </p:cNvSpPr>
          <p:nvPr/>
        </p:nvSpPr>
        <p:spPr bwMode="auto">
          <a:xfrm>
            <a:off x="376238" y="3197225"/>
            <a:ext cx="8012112" cy="519113"/>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a:pPr>
            <a:r>
              <a:rPr lang="en-US" sz="2800" dirty="0">
                <a:solidFill>
                  <a:schemeClr val="tx1"/>
                </a:solidFill>
              </a:rPr>
              <a:t>It is a </a:t>
            </a:r>
            <a:r>
              <a:rPr lang="en-US" sz="2800" b="1" dirty="0">
                <a:solidFill>
                  <a:schemeClr val="accent2"/>
                </a:solidFill>
              </a:rPr>
              <a:t>known</a:t>
            </a:r>
            <a:r>
              <a:rPr lang="en-US" sz="2800" dirty="0">
                <a:solidFill>
                  <a:schemeClr val="accent2"/>
                </a:solidFill>
              </a:rPr>
              <a:t> risk factor</a:t>
            </a:r>
            <a:r>
              <a:rPr lang="en-US" sz="2800" dirty="0">
                <a:solidFill>
                  <a:schemeClr val="tx1"/>
                </a:solidFill>
              </a:rPr>
              <a:t> for disease</a:t>
            </a:r>
            <a:r>
              <a:rPr lang="en-US" sz="2800" dirty="0">
                <a:solidFill>
                  <a:schemeClr val="accent1"/>
                </a:solidFill>
              </a:rPr>
              <a:t> </a:t>
            </a:r>
            <a:r>
              <a:rPr lang="en-US" sz="2800" b="1" dirty="0">
                <a:solidFill>
                  <a:srgbClr val="008080"/>
                </a:solidFill>
              </a:rPr>
              <a:t>B</a:t>
            </a:r>
            <a:r>
              <a:rPr lang="en-US" sz="2800" dirty="0">
                <a:solidFill>
                  <a:schemeClr val="tx1"/>
                </a:solidFill>
              </a:rPr>
              <a:t>.</a:t>
            </a:r>
          </a:p>
        </p:txBody>
      </p:sp>
      <p:sp>
        <p:nvSpPr>
          <p:cNvPr id="1099780" name="Text Box 4"/>
          <p:cNvSpPr txBox="1">
            <a:spLocks noChangeArrowheads="1"/>
          </p:cNvSpPr>
          <p:nvPr/>
        </p:nvSpPr>
        <p:spPr bwMode="auto">
          <a:xfrm>
            <a:off x="355600" y="3860800"/>
            <a:ext cx="8464550" cy="946150"/>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startAt="2"/>
            </a:pPr>
            <a:r>
              <a:rPr lang="en-US" sz="2800" dirty="0">
                <a:solidFill>
                  <a:schemeClr val="tx1"/>
                </a:solidFill>
              </a:rPr>
              <a:t>It  is </a:t>
            </a:r>
            <a:r>
              <a:rPr lang="en-US" sz="2800" dirty="0">
                <a:solidFill>
                  <a:schemeClr val="accent2"/>
                </a:solidFill>
              </a:rPr>
              <a:t>associated</a:t>
            </a:r>
            <a:r>
              <a:rPr lang="en-US" sz="2800" dirty="0">
                <a:solidFill>
                  <a:srgbClr val="FF0066"/>
                </a:solidFill>
              </a:rPr>
              <a:t> </a:t>
            </a:r>
            <a:r>
              <a:rPr lang="en-US" sz="2800" dirty="0">
                <a:solidFill>
                  <a:schemeClr val="tx1"/>
                </a:solidFill>
              </a:rPr>
              <a:t>with exposure factor</a:t>
            </a:r>
            <a:r>
              <a:rPr lang="en-US" sz="2800" dirty="0">
                <a:solidFill>
                  <a:srgbClr val="FF0066"/>
                </a:solidFill>
              </a:rPr>
              <a:t> </a:t>
            </a:r>
            <a:r>
              <a:rPr lang="en-US" sz="2800" b="1" dirty="0">
                <a:solidFill>
                  <a:srgbClr val="9900CC"/>
                </a:solidFill>
              </a:rPr>
              <a:t>A</a:t>
            </a:r>
            <a:r>
              <a:rPr lang="en-US" sz="2800" dirty="0">
                <a:solidFill>
                  <a:srgbClr val="9900CC"/>
                </a:solidFill>
              </a:rPr>
              <a:t>,</a:t>
            </a:r>
            <a:r>
              <a:rPr lang="en-US" sz="2800" b="1" dirty="0">
                <a:solidFill>
                  <a:srgbClr val="9900CC"/>
                </a:solidFill>
              </a:rPr>
              <a:t> </a:t>
            </a:r>
            <a:r>
              <a:rPr lang="en-US" sz="2800" dirty="0">
                <a:solidFill>
                  <a:srgbClr val="9900CC"/>
                </a:solidFill>
              </a:rPr>
              <a:t>but is not a result of the exposure</a:t>
            </a:r>
            <a:r>
              <a:rPr lang="en-US" sz="2800" b="1" dirty="0">
                <a:solidFill>
                  <a:schemeClr val="tx1"/>
                </a:solidFill>
              </a:rPr>
              <a:t>.</a:t>
            </a:r>
            <a:endParaRPr lang="en-US" sz="2800" dirty="0">
              <a:solidFill>
                <a:schemeClr val="tx1"/>
              </a:solidFill>
            </a:endParaRPr>
          </a:p>
        </p:txBody>
      </p:sp>
      <p:sp>
        <p:nvSpPr>
          <p:cNvPr id="1099781" name="Text Box 5"/>
          <p:cNvSpPr txBox="1">
            <a:spLocks noChangeArrowheads="1"/>
          </p:cNvSpPr>
          <p:nvPr/>
        </p:nvSpPr>
        <p:spPr bwMode="auto">
          <a:xfrm>
            <a:off x="376238" y="4941888"/>
            <a:ext cx="8443912" cy="1006475"/>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startAt="3"/>
            </a:pPr>
            <a:r>
              <a:rPr lang="en-US" sz="2800" dirty="0">
                <a:solidFill>
                  <a:schemeClr val="tx1"/>
                </a:solidFill>
              </a:rPr>
              <a:t>It is </a:t>
            </a:r>
            <a:r>
              <a:rPr lang="en-US" sz="2800" dirty="0">
                <a:solidFill>
                  <a:schemeClr val="accent2"/>
                </a:solidFill>
              </a:rPr>
              <a:t>not an intermediate step</a:t>
            </a:r>
            <a:r>
              <a:rPr lang="en-US" sz="2800" dirty="0">
                <a:solidFill>
                  <a:schemeClr val="tx1"/>
                </a:solidFill>
              </a:rPr>
              <a:t> in the causal pathway between factor </a:t>
            </a:r>
            <a:r>
              <a:rPr lang="en-US" sz="2800" b="1" dirty="0">
                <a:solidFill>
                  <a:srgbClr val="9900CC"/>
                </a:solidFill>
              </a:rPr>
              <a:t>A</a:t>
            </a:r>
            <a:r>
              <a:rPr lang="en-US" sz="2800" dirty="0">
                <a:solidFill>
                  <a:schemeClr val="tx1"/>
                </a:solidFill>
              </a:rPr>
              <a:t> and disease </a:t>
            </a:r>
            <a:r>
              <a:rPr lang="en-US" sz="2800" b="1" dirty="0">
                <a:solidFill>
                  <a:srgbClr val="008080"/>
                </a:solidFill>
              </a:rPr>
              <a:t>B</a:t>
            </a:r>
            <a:r>
              <a:rPr lang="en-US" sz="2800" b="1" dirty="0">
                <a:solidFill>
                  <a:schemeClr val="accent1"/>
                </a:solidFill>
              </a:rPr>
              <a:t>.</a:t>
            </a:r>
            <a:r>
              <a:rPr lang="en-US" sz="3200" dirty="0">
                <a:solidFill>
                  <a:schemeClr val="tx1"/>
                </a:solidFill>
                <a:latin typeface="Times New Roman" pitchFamily="18" charset="0"/>
              </a:rPr>
              <a:t> </a:t>
            </a:r>
          </a:p>
        </p:txBody>
      </p:sp>
      <p:sp>
        <p:nvSpPr>
          <p:cNvPr id="38918" name="Text Box 6"/>
          <p:cNvSpPr txBox="1">
            <a:spLocks noChangeArrowheads="1"/>
          </p:cNvSpPr>
          <p:nvPr/>
        </p:nvSpPr>
        <p:spPr bwMode="auto">
          <a:xfrm>
            <a:off x="369888" y="1550988"/>
            <a:ext cx="8450262" cy="1373187"/>
          </a:xfrm>
          <a:prstGeom prst="rect">
            <a:avLst/>
          </a:prstGeom>
          <a:noFill/>
          <a:ln w="9525">
            <a:noFill/>
            <a:miter lim="800000"/>
            <a:headEnd/>
            <a:tailEnd/>
          </a:ln>
        </p:spPr>
        <p:txBody>
          <a:bodyPr>
            <a:spAutoFit/>
          </a:bodyPr>
          <a:lstStyle/>
          <a:p>
            <a:pPr>
              <a:spcBef>
                <a:spcPct val="0"/>
              </a:spcBef>
              <a:buFontTx/>
              <a:buNone/>
            </a:pPr>
            <a:r>
              <a:rPr lang="en-US" sz="2800" dirty="0">
                <a:solidFill>
                  <a:schemeClr val="tx1"/>
                </a:solidFill>
              </a:rPr>
              <a:t>In a study of whether exposure factor </a:t>
            </a:r>
            <a:r>
              <a:rPr lang="en-US" sz="2800" b="1" dirty="0">
                <a:solidFill>
                  <a:srgbClr val="9900CC"/>
                </a:solidFill>
              </a:rPr>
              <a:t>A</a:t>
            </a:r>
            <a:r>
              <a:rPr lang="en-US" sz="2800" dirty="0">
                <a:solidFill>
                  <a:srgbClr val="9900CC"/>
                </a:solidFill>
              </a:rPr>
              <a:t> </a:t>
            </a:r>
            <a:r>
              <a:rPr lang="en-US" sz="2800" dirty="0">
                <a:solidFill>
                  <a:schemeClr val="tx1"/>
                </a:solidFill>
              </a:rPr>
              <a:t>is a risk factor for or cause of disease </a:t>
            </a:r>
            <a:r>
              <a:rPr lang="en-US" sz="2800" b="1" dirty="0">
                <a:solidFill>
                  <a:srgbClr val="008080"/>
                </a:solidFill>
              </a:rPr>
              <a:t>B</a:t>
            </a:r>
            <a:r>
              <a:rPr lang="en-US" sz="2800" dirty="0">
                <a:solidFill>
                  <a:schemeClr val="accent1"/>
                </a:solidFill>
              </a:rPr>
              <a:t>,</a:t>
            </a:r>
            <a:r>
              <a:rPr lang="en-US" sz="2800" dirty="0">
                <a:solidFill>
                  <a:schemeClr val="tx1"/>
                </a:solidFill>
              </a:rPr>
              <a:t> a </a:t>
            </a:r>
            <a:r>
              <a:rPr lang="en-US" sz="2800" dirty="0">
                <a:solidFill>
                  <a:srgbClr val="FF3399"/>
                </a:solidFill>
              </a:rPr>
              <a:t>third </a:t>
            </a:r>
            <a:r>
              <a:rPr lang="en-US" sz="2800" dirty="0">
                <a:solidFill>
                  <a:srgbClr val="FF0066"/>
                </a:solidFill>
              </a:rPr>
              <a:t>factor </a:t>
            </a:r>
            <a:r>
              <a:rPr lang="en-US" sz="2800" b="1" dirty="0">
                <a:solidFill>
                  <a:srgbClr val="FF0066"/>
                </a:solidFill>
              </a:rPr>
              <a:t>X</a:t>
            </a:r>
            <a:r>
              <a:rPr lang="en-US" sz="2800" dirty="0">
                <a:solidFill>
                  <a:schemeClr val="tx1"/>
                </a:solidFill>
              </a:rPr>
              <a:t> is a </a:t>
            </a:r>
            <a:r>
              <a:rPr lang="en-US" sz="2800" dirty="0">
                <a:solidFill>
                  <a:srgbClr val="FF0066"/>
                </a:solidFill>
              </a:rPr>
              <a:t>confounder </a:t>
            </a:r>
            <a:r>
              <a:rPr lang="en-US" sz="2800" dirty="0">
                <a:solidFill>
                  <a:schemeClr val="tx1"/>
                </a:solidFill>
              </a:rPr>
              <a:t>if</a:t>
            </a:r>
            <a:r>
              <a:rPr lang="en-US" sz="2800" dirty="0">
                <a:solidFill>
                  <a:srgbClr val="FF0066"/>
                </a:solidFill>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9" fill="hold"/>
                                        <p:tgtEl>
                                          <p:spTgt spid="2"/>
                                        </p:tgtEl>
                                      </p:cBhvr>
                                    </p:cmd>
                                  </p:childTnLst>
                                </p:cTn>
                              </p:par>
                              <p:par>
                                <p:cTn id="7" presetID="10" presetClass="entr" presetSubtype="0" fill="hold" grpId="0" nodeType="withEffect">
                                  <p:stCondLst>
                                    <p:cond delay="4000"/>
                                  </p:stCondLst>
                                  <p:childTnLst>
                                    <p:set>
                                      <p:cBhvr>
                                        <p:cTn id="8" dur="1" fill="hold">
                                          <p:stCondLst>
                                            <p:cond delay="0"/>
                                          </p:stCondLst>
                                        </p:cTn>
                                        <p:tgtEl>
                                          <p:spTgt spid="38918"/>
                                        </p:tgtEl>
                                        <p:attrNameLst>
                                          <p:attrName>style.visibility</p:attrName>
                                        </p:attrNameLst>
                                      </p:cBhvr>
                                      <p:to>
                                        <p:strVal val="visible"/>
                                      </p:to>
                                    </p:set>
                                    <p:animEffect transition="in" filter="fade">
                                      <p:cBhvr>
                                        <p:cTn id="9" dur="3000"/>
                                        <p:tgtEl>
                                          <p:spTgt spid="38918"/>
                                        </p:tgtEl>
                                      </p:cBhvr>
                                    </p:animEffect>
                                  </p:childTnLst>
                                </p:cTn>
                              </p:par>
                              <p:par>
                                <p:cTn id="10" presetID="10" presetClass="entr" presetSubtype="0" fill="hold" grpId="0" nodeType="withEffect">
                                  <p:stCondLst>
                                    <p:cond delay="16000"/>
                                  </p:stCondLst>
                                  <p:childTnLst>
                                    <p:set>
                                      <p:cBhvr>
                                        <p:cTn id="11" dur="1" fill="hold">
                                          <p:stCondLst>
                                            <p:cond delay="0"/>
                                          </p:stCondLst>
                                        </p:cTn>
                                        <p:tgtEl>
                                          <p:spTgt spid="1099779"/>
                                        </p:tgtEl>
                                        <p:attrNameLst>
                                          <p:attrName>style.visibility</p:attrName>
                                        </p:attrNameLst>
                                      </p:cBhvr>
                                      <p:to>
                                        <p:strVal val="visible"/>
                                      </p:to>
                                    </p:set>
                                    <p:animEffect transition="in" filter="fade">
                                      <p:cBhvr>
                                        <p:cTn id="12" dur="3000"/>
                                        <p:tgtEl>
                                          <p:spTgt spid="1099779"/>
                                        </p:tgtEl>
                                      </p:cBhvr>
                                    </p:animEffect>
                                  </p:childTnLst>
                                </p:cTn>
                              </p:par>
                              <p:par>
                                <p:cTn id="13" presetID="10" presetClass="entr" presetSubtype="0" fill="hold" grpId="0" nodeType="withEffect">
                                  <p:stCondLst>
                                    <p:cond delay="20000"/>
                                  </p:stCondLst>
                                  <p:childTnLst>
                                    <p:set>
                                      <p:cBhvr>
                                        <p:cTn id="14" dur="1" fill="hold">
                                          <p:stCondLst>
                                            <p:cond delay="0"/>
                                          </p:stCondLst>
                                        </p:cTn>
                                        <p:tgtEl>
                                          <p:spTgt spid="1099780"/>
                                        </p:tgtEl>
                                        <p:attrNameLst>
                                          <p:attrName>style.visibility</p:attrName>
                                        </p:attrNameLst>
                                      </p:cBhvr>
                                      <p:to>
                                        <p:strVal val="visible"/>
                                      </p:to>
                                    </p:set>
                                    <p:animEffect transition="in" filter="fade">
                                      <p:cBhvr>
                                        <p:cTn id="15" dur="3000"/>
                                        <p:tgtEl>
                                          <p:spTgt spid="1099780"/>
                                        </p:tgtEl>
                                      </p:cBhvr>
                                    </p:animEffect>
                                  </p:childTnLst>
                                </p:cTn>
                              </p:par>
                              <p:par>
                                <p:cTn id="16" presetID="10" presetClass="entr" presetSubtype="0" fill="hold" grpId="0" nodeType="withEffect">
                                  <p:stCondLst>
                                    <p:cond delay="28000"/>
                                  </p:stCondLst>
                                  <p:childTnLst>
                                    <p:set>
                                      <p:cBhvr>
                                        <p:cTn id="17" dur="1" fill="hold">
                                          <p:stCondLst>
                                            <p:cond delay="0"/>
                                          </p:stCondLst>
                                        </p:cTn>
                                        <p:tgtEl>
                                          <p:spTgt spid="1099781"/>
                                        </p:tgtEl>
                                        <p:attrNameLst>
                                          <p:attrName>style.visibility</p:attrName>
                                        </p:attrNameLst>
                                      </p:cBhvr>
                                      <p:to>
                                        <p:strVal val="visible"/>
                                      </p:to>
                                    </p:set>
                                    <p:animEffect transition="in" filter="fade">
                                      <p:cBhvr>
                                        <p:cTn id="18" dur="3000"/>
                                        <p:tgtEl>
                                          <p:spTgt spid="10997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1099779" grpId="0" autoUpdateAnimBg="0"/>
      <p:bldP spid="1099780" grpId="0" autoUpdateAnimBg="0"/>
      <p:bldP spid="1099781" grpId="0" autoUpdateAnimBg="0"/>
      <p:bldP spid="389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2"/>
          <p:cNvSpPr>
            <a:spLocks noGrp="1" noChangeArrowheads="1"/>
          </p:cNvSpPr>
          <p:nvPr>
            <p:ph type="title" idx="4294967295"/>
          </p:nvPr>
        </p:nvSpPr>
        <p:spPr>
          <a:xfrm>
            <a:off x="76200" y="152400"/>
            <a:ext cx="90678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Identification of possible confounders</a:t>
            </a:r>
          </a:p>
        </p:txBody>
      </p:sp>
      <p:sp>
        <p:nvSpPr>
          <p:cNvPr id="39939" name="Text Box 3"/>
          <p:cNvSpPr txBox="1">
            <a:spLocks noChangeArrowheads="1"/>
          </p:cNvSpPr>
          <p:nvPr/>
        </p:nvSpPr>
        <p:spPr bwMode="auto">
          <a:xfrm>
            <a:off x="517525" y="2794248"/>
            <a:ext cx="8255000" cy="1066800"/>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What </a:t>
            </a:r>
            <a:r>
              <a:rPr lang="en-US" sz="3200" dirty="0">
                <a:solidFill>
                  <a:srgbClr val="FF33CC"/>
                </a:solidFill>
              </a:rPr>
              <a:t>other </a:t>
            </a:r>
            <a:r>
              <a:rPr lang="en-US" sz="3200" dirty="0">
                <a:solidFill>
                  <a:schemeClr val="tx1"/>
                </a:solidFill>
              </a:rPr>
              <a:t>factors are </a:t>
            </a:r>
            <a:r>
              <a:rPr lang="en-US" sz="3200" b="1" dirty="0">
                <a:solidFill>
                  <a:srgbClr val="9900CC"/>
                </a:solidFill>
              </a:rPr>
              <a:t>known</a:t>
            </a:r>
            <a:r>
              <a:rPr lang="en-US" sz="3200" dirty="0">
                <a:solidFill>
                  <a:srgbClr val="FF33CC"/>
                </a:solidFill>
              </a:rPr>
              <a:t> risk</a:t>
            </a:r>
            <a:r>
              <a:rPr lang="en-US" sz="3200" dirty="0">
                <a:solidFill>
                  <a:schemeClr val="tx1"/>
                </a:solidFill>
              </a:rPr>
              <a:t> factors for</a:t>
            </a:r>
          </a:p>
          <a:p>
            <a:pPr>
              <a:spcBef>
                <a:spcPct val="0"/>
              </a:spcBef>
              <a:buFontTx/>
              <a:buNone/>
            </a:pPr>
            <a:r>
              <a:rPr lang="en-US" sz="3200" dirty="0">
                <a:solidFill>
                  <a:schemeClr val="tx1"/>
                </a:solidFill>
              </a:rPr>
              <a:t>the disease being investigated??</a:t>
            </a:r>
          </a:p>
        </p:txBody>
      </p:sp>
      <p:sp>
        <p:nvSpPr>
          <p:cNvPr id="1100804" name="Text Box 4"/>
          <p:cNvSpPr txBox="1">
            <a:spLocks noChangeArrowheads="1"/>
          </p:cNvSpPr>
          <p:nvPr/>
        </p:nvSpPr>
        <p:spPr bwMode="auto">
          <a:xfrm>
            <a:off x="533400" y="4018384"/>
            <a:ext cx="8302625" cy="1066800"/>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Are these </a:t>
            </a:r>
            <a:r>
              <a:rPr lang="en-US" sz="3200" b="1" dirty="0">
                <a:solidFill>
                  <a:srgbClr val="9900CC"/>
                </a:solidFill>
              </a:rPr>
              <a:t>known</a:t>
            </a:r>
            <a:r>
              <a:rPr lang="en-US" sz="3200" dirty="0">
                <a:solidFill>
                  <a:schemeClr val="tx1"/>
                </a:solidFill>
              </a:rPr>
              <a:t> risk factors also associated</a:t>
            </a:r>
          </a:p>
          <a:p>
            <a:pPr>
              <a:spcBef>
                <a:spcPct val="0"/>
              </a:spcBef>
              <a:buFontTx/>
              <a:buNone/>
            </a:pPr>
            <a:r>
              <a:rPr lang="en-US" sz="3200" dirty="0">
                <a:solidFill>
                  <a:schemeClr val="tx1"/>
                </a:solidFill>
              </a:rPr>
              <a:t>with the exposure under study?</a:t>
            </a:r>
          </a:p>
        </p:txBody>
      </p:sp>
      <p:sp>
        <p:nvSpPr>
          <p:cNvPr id="1100805" name="Text Box 5"/>
          <p:cNvSpPr txBox="1">
            <a:spLocks noChangeArrowheads="1"/>
          </p:cNvSpPr>
          <p:nvPr/>
        </p:nvSpPr>
        <p:spPr bwMode="auto">
          <a:xfrm>
            <a:off x="533400" y="2057474"/>
            <a:ext cx="5694363" cy="579438"/>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DO LITERATURE SEARCH!!!!</a:t>
            </a:r>
          </a:p>
        </p:txBody>
      </p:sp>
      <p:sp>
        <p:nvSpPr>
          <p:cNvPr id="1100806" name="Text Box 6"/>
          <p:cNvSpPr txBox="1">
            <a:spLocks noChangeArrowheads="1"/>
          </p:cNvSpPr>
          <p:nvPr/>
        </p:nvSpPr>
        <p:spPr bwMode="auto">
          <a:xfrm>
            <a:off x="593725" y="5197475"/>
            <a:ext cx="6038850" cy="1066800"/>
          </a:xfrm>
          <a:prstGeom prst="rect">
            <a:avLst/>
          </a:prstGeom>
          <a:noFill/>
          <a:ln w="9525">
            <a:noFill/>
            <a:miter lim="800000"/>
            <a:headEnd/>
            <a:tailEnd/>
          </a:ln>
        </p:spPr>
        <p:txBody>
          <a:bodyPr wrap="none">
            <a:spAutoFit/>
          </a:bodyPr>
          <a:lstStyle/>
          <a:p>
            <a:pPr>
              <a:spcBef>
                <a:spcPct val="0"/>
              </a:spcBef>
              <a:buFontTx/>
              <a:buNone/>
            </a:pPr>
            <a:r>
              <a:rPr lang="en-US" sz="3200">
                <a:solidFill>
                  <a:srgbClr val="FF33CC"/>
                </a:solidFill>
              </a:rPr>
              <a:t>Common confounders:</a:t>
            </a:r>
            <a:r>
              <a:rPr lang="en-US" sz="3200">
                <a:solidFill>
                  <a:schemeClr val="tx1"/>
                </a:solidFill>
              </a:rPr>
              <a:t> </a:t>
            </a:r>
          </a:p>
          <a:p>
            <a:pPr>
              <a:spcBef>
                <a:spcPct val="0"/>
              </a:spcBef>
              <a:buFontTx/>
              <a:buNone/>
            </a:pPr>
            <a:r>
              <a:rPr lang="en-US" sz="3200">
                <a:solidFill>
                  <a:schemeClr val="tx1"/>
                </a:solidFill>
              </a:rPr>
              <a:t>	age, gender, smoking, SES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8" fill="hold"/>
                                        <p:tgtEl>
                                          <p:spTgt spid="3"/>
                                        </p:tgtEl>
                                      </p:cBhvr>
                                    </p:cmd>
                                  </p:childTnLst>
                                </p:cTn>
                              </p:par>
                              <p:par>
                                <p:cTn id="7" presetID="10" presetClass="entr" presetSubtype="0" fill="hold" grpId="0" nodeType="withEffect">
                                  <p:stCondLst>
                                    <p:cond delay="200"/>
                                  </p:stCondLst>
                                  <p:childTnLst>
                                    <p:set>
                                      <p:cBhvr>
                                        <p:cTn id="8" dur="1" fill="hold">
                                          <p:stCondLst>
                                            <p:cond delay="0"/>
                                          </p:stCondLst>
                                        </p:cTn>
                                        <p:tgtEl>
                                          <p:spTgt spid="1100805"/>
                                        </p:tgtEl>
                                        <p:attrNameLst>
                                          <p:attrName>style.visibility</p:attrName>
                                        </p:attrNameLst>
                                      </p:cBhvr>
                                      <p:to>
                                        <p:strVal val="visible"/>
                                      </p:to>
                                    </p:set>
                                    <p:animEffect transition="in" filter="fade">
                                      <p:cBhvr>
                                        <p:cTn id="9" dur="3000"/>
                                        <p:tgtEl>
                                          <p:spTgt spid="1100805"/>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39939"/>
                                        </p:tgtEl>
                                        <p:attrNameLst>
                                          <p:attrName>style.visibility</p:attrName>
                                        </p:attrNameLst>
                                      </p:cBhvr>
                                      <p:to>
                                        <p:strVal val="visible"/>
                                      </p:to>
                                    </p:set>
                                    <p:animEffect transition="in" filter="fade">
                                      <p:cBhvr>
                                        <p:cTn id="12" dur="3000"/>
                                        <p:tgtEl>
                                          <p:spTgt spid="39939"/>
                                        </p:tgtEl>
                                      </p:cBhvr>
                                    </p:animEffect>
                                  </p:childTnLst>
                                </p:cTn>
                              </p:par>
                              <p:par>
                                <p:cTn id="13" presetID="10" presetClass="entr" presetSubtype="0" fill="hold" grpId="0" nodeType="withEffect">
                                  <p:stCondLst>
                                    <p:cond delay="12000"/>
                                  </p:stCondLst>
                                  <p:childTnLst>
                                    <p:set>
                                      <p:cBhvr>
                                        <p:cTn id="14" dur="1" fill="hold">
                                          <p:stCondLst>
                                            <p:cond delay="0"/>
                                          </p:stCondLst>
                                        </p:cTn>
                                        <p:tgtEl>
                                          <p:spTgt spid="1100804"/>
                                        </p:tgtEl>
                                        <p:attrNameLst>
                                          <p:attrName>style.visibility</p:attrName>
                                        </p:attrNameLst>
                                      </p:cBhvr>
                                      <p:to>
                                        <p:strVal val="visible"/>
                                      </p:to>
                                    </p:set>
                                    <p:animEffect transition="in" filter="fade">
                                      <p:cBhvr>
                                        <p:cTn id="15" dur="3000"/>
                                        <p:tgtEl>
                                          <p:spTgt spid="1100804"/>
                                        </p:tgtEl>
                                      </p:cBhvr>
                                    </p:animEffect>
                                  </p:childTnLst>
                                </p:cTn>
                              </p:par>
                              <p:par>
                                <p:cTn id="16" presetID="10" presetClass="entr" presetSubtype="0" fill="hold" grpId="0" nodeType="withEffect">
                                  <p:stCondLst>
                                    <p:cond delay="20000"/>
                                  </p:stCondLst>
                                  <p:childTnLst>
                                    <p:set>
                                      <p:cBhvr>
                                        <p:cTn id="17" dur="1" fill="hold">
                                          <p:stCondLst>
                                            <p:cond delay="0"/>
                                          </p:stCondLst>
                                        </p:cTn>
                                        <p:tgtEl>
                                          <p:spTgt spid="1100806"/>
                                        </p:tgtEl>
                                        <p:attrNameLst>
                                          <p:attrName>style.visibility</p:attrName>
                                        </p:attrNameLst>
                                      </p:cBhvr>
                                      <p:to>
                                        <p:strVal val="visible"/>
                                      </p:to>
                                    </p:set>
                                    <p:animEffect transition="in" filter="fade">
                                      <p:cBhvr>
                                        <p:cTn id="18" dur="3000"/>
                                        <p:tgtEl>
                                          <p:spTgt spid="110080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39939" grpId="0"/>
      <p:bldP spid="1100804" grpId="0" autoUpdateAnimBg="0"/>
      <p:bldP spid="1100805" grpId="0" autoUpdateAnimBg="0"/>
      <p:bldP spid="110080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1524000" y="2209800"/>
            <a:ext cx="5638800" cy="3581400"/>
            <a:chOff x="816" y="1392"/>
            <a:chExt cx="3552" cy="2256"/>
          </a:xfrm>
        </p:grpSpPr>
        <p:sp>
          <p:nvSpPr>
            <p:cNvPr id="40969" name="Line 3"/>
            <p:cNvSpPr>
              <a:spLocks noChangeShapeType="1"/>
            </p:cNvSpPr>
            <p:nvPr/>
          </p:nvSpPr>
          <p:spPr bwMode="auto">
            <a:xfrm>
              <a:off x="816" y="1392"/>
              <a:ext cx="0" cy="2256"/>
            </a:xfrm>
            <a:prstGeom prst="line">
              <a:avLst/>
            </a:prstGeom>
            <a:noFill/>
            <a:ln w="25400">
              <a:solidFill>
                <a:schemeClr val="tx1"/>
              </a:solidFill>
              <a:round/>
              <a:headEnd/>
              <a:tailEnd/>
            </a:ln>
          </p:spPr>
          <p:txBody>
            <a:bodyPr wrap="none" anchor="ctr"/>
            <a:lstStyle/>
            <a:p>
              <a:endParaRPr lang="en-US"/>
            </a:p>
          </p:txBody>
        </p:sp>
        <p:sp>
          <p:nvSpPr>
            <p:cNvPr id="40970" name="Line 4"/>
            <p:cNvSpPr>
              <a:spLocks noChangeShapeType="1"/>
            </p:cNvSpPr>
            <p:nvPr/>
          </p:nvSpPr>
          <p:spPr bwMode="auto">
            <a:xfrm>
              <a:off x="816" y="3648"/>
              <a:ext cx="3552" cy="0"/>
            </a:xfrm>
            <a:prstGeom prst="line">
              <a:avLst/>
            </a:prstGeom>
            <a:noFill/>
            <a:ln w="25400">
              <a:solidFill>
                <a:schemeClr val="tx1"/>
              </a:solidFill>
              <a:round/>
              <a:headEnd/>
              <a:tailEnd/>
            </a:ln>
          </p:spPr>
          <p:txBody>
            <a:bodyPr wrap="none" anchor="ctr"/>
            <a:lstStyle/>
            <a:p>
              <a:endParaRPr lang="en-US"/>
            </a:p>
          </p:txBody>
        </p:sp>
      </p:grpSp>
      <p:sp>
        <p:nvSpPr>
          <p:cNvPr id="40963" name="Rectangle 5"/>
          <p:cNvSpPr>
            <a:spLocks noChangeArrowheads="1"/>
          </p:cNvSpPr>
          <p:nvPr/>
        </p:nvSpPr>
        <p:spPr bwMode="auto">
          <a:xfrm>
            <a:off x="5029200" y="3810000"/>
            <a:ext cx="762000" cy="1981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40964" name="Rectangle 6"/>
          <p:cNvSpPr>
            <a:spLocks noChangeArrowheads="1"/>
          </p:cNvSpPr>
          <p:nvPr/>
        </p:nvSpPr>
        <p:spPr bwMode="auto">
          <a:xfrm>
            <a:off x="2743200" y="2743200"/>
            <a:ext cx="762000" cy="3048000"/>
          </a:xfrm>
          <a:prstGeom prst="rect">
            <a:avLst/>
          </a:prstGeom>
          <a:solidFill>
            <a:srgbClr val="FF33CC"/>
          </a:solidFill>
          <a:ln w="9525">
            <a:solidFill>
              <a:schemeClr val="tx1"/>
            </a:solidFill>
            <a:miter lim="800000"/>
            <a:headEnd/>
            <a:tailEnd/>
          </a:ln>
        </p:spPr>
        <p:txBody>
          <a:bodyPr wrap="none" anchor="ctr"/>
          <a:lstStyle/>
          <a:p>
            <a:endParaRPr lang="en-US"/>
          </a:p>
        </p:txBody>
      </p:sp>
      <p:sp>
        <p:nvSpPr>
          <p:cNvPr id="40965" name="Text Box 7"/>
          <p:cNvSpPr txBox="1">
            <a:spLocks noChangeArrowheads="1"/>
          </p:cNvSpPr>
          <p:nvPr/>
        </p:nvSpPr>
        <p:spPr bwMode="auto">
          <a:xfrm>
            <a:off x="2422525" y="5932488"/>
            <a:ext cx="1274763"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Florida</a:t>
            </a:r>
          </a:p>
        </p:txBody>
      </p:sp>
      <p:sp>
        <p:nvSpPr>
          <p:cNvPr id="40966" name="Text Box 8"/>
          <p:cNvSpPr txBox="1">
            <a:spLocks noChangeArrowheads="1"/>
          </p:cNvSpPr>
          <p:nvPr/>
        </p:nvSpPr>
        <p:spPr bwMode="auto">
          <a:xfrm>
            <a:off x="4781550" y="5864225"/>
            <a:ext cx="1403350"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Alaska</a:t>
            </a:r>
          </a:p>
        </p:txBody>
      </p:sp>
      <p:sp>
        <p:nvSpPr>
          <p:cNvPr id="40967" name="Text Box 9"/>
          <p:cNvSpPr txBox="1">
            <a:spLocks noChangeArrowheads="1"/>
          </p:cNvSpPr>
          <p:nvPr/>
        </p:nvSpPr>
        <p:spPr bwMode="auto">
          <a:xfrm>
            <a:off x="457200" y="1665288"/>
            <a:ext cx="2700338"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Deaths/100,000</a:t>
            </a:r>
          </a:p>
        </p:txBody>
      </p:sp>
      <p:sp>
        <p:nvSpPr>
          <p:cNvPr id="1101834" name="Rectangle 10"/>
          <p:cNvSpPr>
            <a:spLocks noGrp="1" noChangeArrowheads="1"/>
          </p:cNvSpPr>
          <p:nvPr>
            <p:ph type="title" idx="4294967295"/>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Crude ‘Rates’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2"/>
          <p:cNvSpPr>
            <a:spLocks noGrp="1" noChangeArrowheads="1"/>
          </p:cNvSpPr>
          <p:nvPr>
            <p:ph type="title" idx="4294967295"/>
          </p:nvPr>
        </p:nvSpPr>
        <p:spPr>
          <a:xfrm>
            <a:off x="304800" y="57150"/>
            <a:ext cx="8382000" cy="1571625"/>
          </a:xfrm>
        </p:spPr>
        <p:txBody>
          <a:bodyPr/>
          <a:lstStyle/>
          <a:p>
            <a:pPr eaLnBrk="1" hangingPunct="1">
              <a:lnSpc>
                <a:spcPct val="80000"/>
              </a:lnSpc>
              <a:defRPr/>
            </a:pPr>
            <a:r>
              <a:rPr lang="en-US" smtClean="0">
                <a:solidFill>
                  <a:srgbClr val="990033"/>
                </a:solidFill>
                <a:effectLst>
                  <a:outerShdw blurRad="38100" dist="38100" dir="2700000" algn="tl">
                    <a:srgbClr val="C0C0C0"/>
                  </a:outerShdw>
                </a:effectLst>
              </a:rPr>
              <a:t>Mortality by US state </a:t>
            </a:r>
            <a:endParaRPr lang="en-US" sz="3800" smtClean="0"/>
          </a:p>
        </p:txBody>
      </p:sp>
      <p:grpSp>
        <p:nvGrpSpPr>
          <p:cNvPr id="41987" name="Group 27"/>
          <p:cNvGrpSpPr>
            <a:grpSpLocks/>
          </p:cNvGrpSpPr>
          <p:nvPr/>
        </p:nvGrpSpPr>
        <p:grpSpPr bwMode="auto">
          <a:xfrm>
            <a:off x="990600" y="2492375"/>
            <a:ext cx="6705600" cy="2913063"/>
            <a:chOff x="624" y="1976"/>
            <a:chExt cx="4224" cy="1835"/>
          </a:xfrm>
        </p:grpSpPr>
        <p:sp>
          <p:nvSpPr>
            <p:cNvPr id="41988" name="Text Box 15"/>
            <p:cNvSpPr txBox="1">
              <a:spLocks noChangeArrowheads="1"/>
            </p:cNvSpPr>
            <p:nvPr/>
          </p:nvSpPr>
          <p:spPr bwMode="auto">
            <a:xfrm>
              <a:off x="2582" y="2069"/>
              <a:ext cx="258"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a:t>
              </a:r>
            </a:p>
          </p:txBody>
        </p:sp>
        <p:grpSp>
          <p:nvGrpSpPr>
            <p:cNvPr id="41989" name="Group 16"/>
            <p:cNvGrpSpPr>
              <a:grpSpLocks/>
            </p:cNvGrpSpPr>
            <p:nvPr/>
          </p:nvGrpSpPr>
          <p:grpSpPr bwMode="auto">
            <a:xfrm>
              <a:off x="624" y="2296"/>
              <a:ext cx="4224" cy="1199"/>
              <a:chOff x="624" y="2976"/>
              <a:chExt cx="4224" cy="1199"/>
            </a:xfrm>
          </p:grpSpPr>
          <p:sp>
            <p:nvSpPr>
              <p:cNvPr id="41993" name="Rectangle 17"/>
              <p:cNvSpPr>
                <a:spLocks noChangeArrowheads="1"/>
              </p:cNvSpPr>
              <p:nvPr/>
            </p:nvSpPr>
            <p:spPr bwMode="auto">
              <a:xfrm>
                <a:off x="624" y="2976"/>
                <a:ext cx="1347"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State</a:t>
                </a:r>
              </a:p>
            </p:txBody>
          </p:sp>
          <p:sp>
            <p:nvSpPr>
              <p:cNvPr id="41994" name="Rectangle 18"/>
              <p:cNvSpPr>
                <a:spLocks noChangeArrowheads="1"/>
              </p:cNvSpPr>
              <p:nvPr/>
            </p:nvSpPr>
            <p:spPr bwMode="auto">
              <a:xfrm>
                <a:off x="3549" y="2976"/>
                <a:ext cx="1299"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Mortality</a:t>
                </a:r>
              </a:p>
            </p:txBody>
          </p:sp>
          <p:sp>
            <p:nvSpPr>
              <p:cNvPr id="41995" name="Line 19"/>
              <p:cNvSpPr>
                <a:spLocks noChangeShapeType="1"/>
              </p:cNvSpPr>
              <p:nvPr/>
            </p:nvSpPr>
            <p:spPr bwMode="auto">
              <a:xfrm>
                <a:off x="2168" y="3123"/>
                <a:ext cx="1232" cy="0"/>
              </a:xfrm>
              <a:prstGeom prst="line">
                <a:avLst/>
              </a:prstGeom>
              <a:noFill/>
              <a:ln w="127000">
                <a:solidFill>
                  <a:srgbClr val="990033"/>
                </a:solidFill>
                <a:prstDash val="dash"/>
                <a:round/>
                <a:headEnd/>
                <a:tailEnd type="triangle" w="med" len="med"/>
              </a:ln>
            </p:spPr>
            <p:txBody>
              <a:bodyPr wrap="none" anchor="ctr"/>
              <a:lstStyle/>
              <a:p>
                <a:endParaRPr lang="en-US"/>
              </a:p>
            </p:txBody>
          </p:sp>
          <p:sp>
            <p:nvSpPr>
              <p:cNvPr id="41996" name="AutoShape 20"/>
              <p:cNvSpPr>
                <a:spLocks noChangeArrowheads="1"/>
              </p:cNvSpPr>
              <p:nvPr/>
            </p:nvSpPr>
            <p:spPr bwMode="auto">
              <a:xfrm>
                <a:off x="2116" y="3703"/>
                <a:ext cx="1336" cy="472"/>
              </a:xfrm>
              <a:prstGeom prst="roundRect">
                <a:avLst>
                  <a:gd name="adj" fmla="val 12495"/>
                </a:avLst>
              </a:prstGeom>
              <a:solidFill>
                <a:srgbClr val="FFFFCC"/>
              </a:solidFill>
              <a:ln w="38100">
                <a:solidFill>
                  <a:schemeClr val="bg2"/>
                </a:solidFill>
                <a:round/>
                <a:headEnd/>
                <a:tailEnd/>
              </a:ln>
            </p:spPr>
            <p:txBody>
              <a:bodyPr wrap="none" anchor="ctr"/>
              <a:lstStyle/>
              <a:p>
                <a:endParaRPr lang="en-US"/>
              </a:p>
            </p:txBody>
          </p:sp>
          <p:sp>
            <p:nvSpPr>
              <p:cNvPr id="41997" name="Rectangle 21"/>
              <p:cNvSpPr>
                <a:spLocks noChangeArrowheads="1"/>
              </p:cNvSpPr>
              <p:nvPr/>
            </p:nvSpPr>
            <p:spPr bwMode="auto">
              <a:xfrm>
                <a:off x="2208" y="3782"/>
                <a:ext cx="1142" cy="267"/>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Age</a:t>
                </a:r>
              </a:p>
            </p:txBody>
          </p:sp>
          <p:sp>
            <p:nvSpPr>
              <p:cNvPr id="41998" name="Line 22"/>
              <p:cNvSpPr>
                <a:spLocks noChangeShapeType="1"/>
              </p:cNvSpPr>
              <p:nvPr/>
            </p:nvSpPr>
            <p:spPr bwMode="auto">
              <a:xfrm flipV="1">
                <a:off x="3552" y="3315"/>
                <a:ext cx="432" cy="624"/>
              </a:xfrm>
              <a:prstGeom prst="line">
                <a:avLst/>
              </a:prstGeom>
              <a:noFill/>
              <a:ln w="127000">
                <a:solidFill>
                  <a:srgbClr val="990033"/>
                </a:solidFill>
                <a:round/>
                <a:headEnd/>
                <a:tailEnd type="triangle" w="med" len="med"/>
              </a:ln>
            </p:spPr>
            <p:txBody>
              <a:bodyPr wrap="none" anchor="ctr"/>
              <a:lstStyle/>
              <a:p>
                <a:endParaRPr lang="en-US"/>
              </a:p>
            </p:txBody>
          </p:sp>
          <p:sp>
            <p:nvSpPr>
              <p:cNvPr id="41999" name="Line 23"/>
              <p:cNvSpPr>
                <a:spLocks noChangeShapeType="1"/>
              </p:cNvSpPr>
              <p:nvPr/>
            </p:nvSpPr>
            <p:spPr bwMode="auto">
              <a:xfrm flipH="1" flipV="1">
                <a:off x="1440" y="3315"/>
                <a:ext cx="576" cy="624"/>
              </a:xfrm>
              <a:prstGeom prst="line">
                <a:avLst/>
              </a:prstGeom>
              <a:noFill/>
              <a:ln w="127000">
                <a:solidFill>
                  <a:srgbClr val="990033"/>
                </a:solidFill>
                <a:round/>
                <a:headEnd type="triangle" w="med" len="med"/>
                <a:tailEnd type="triangle" w="med" len="med"/>
              </a:ln>
            </p:spPr>
            <p:txBody>
              <a:bodyPr wrap="none" anchor="ctr"/>
              <a:lstStyle/>
              <a:p>
                <a:endParaRPr lang="en-US"/>
              </a:p>
            </p:txBody>
          </p:sp>
        </p:grpSp>
        <p:sp>
          <p:nvSpPr>
            <p:cNvPr id="41990" name="Text Box 24"/>
            <p:cNvSpPr txBox="1">
              <a:spLocks noChangeArrowheads="1"/>
            </p:cNvSpPr>
            <p:nvPr/>
          </p:nvSpPr>
          <p:spPr bwMode="auto">
            <a:xfrm>
              <a:off x="4022" y="1979"/>
              <a:ext cx="301"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008080"/>
                  </a:solidFill>
                </a:rPr>
                <a:t>B</a:t>
              </a:r>
              <a:endParaRPr lang="en-US" sz="3200">
                <a:solidFill>
                  <a:srgbClr val="008080"/>
                </a:solidFill>
              </a:endParaRPr>
            </a:p>
          </p:txBody>
        </p:sp>
        <p:sp>
          <p:nvSpPr>
            <p:cNvPr id="41991" name="Text Box 25"/>
            <p:cNvSpPr txBox="1">
              <a:spLocks noChangeArrowheads="1"/>
            </p:cNvSpPr>
            <p:nvPr/>
          </p:nvSpPr>
          <p:spPr bwMode="auto">
            <a:xfrm>
              <a:off x="1156" y="1976"/>
              <a:ext cx="301"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9900CC"/>
                  </a:solidFill>
                </a:rPr>
                <a:t>A</a:t>
              </a:r>
              <a:endParaRPr lang="en-US" sz="3200">
                <a:solidFill>
                  <a:schemeClr val="tx1"/>
                </a:solidFill>
              </a:endParaRPr>
            </a:p>
          </p:txBody>
        </p:sp>
        <p:sp>
          <p:nvSpPr>
            <p:cNvPr id="41992" name="Text Box 26"/>
            <p:cNvSpPr txBox="1">
              <a:spLocks noChangeArrowheads="1"/>
            </p:cNvSpPr>
            <p:nvPr/>
          </p:nvSpPr>
          <p:spPr bwMode="auto">
            <a:xfrm>
              <a:off x="2638" y="3446"/>
              <a:ext cx="287"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FF0066"/>
                  </a:solidFill>
                </a:rPr>
                <a:t>X</a:t>
              </a:r>
              <a:endParaRPr lang="en-US" sz="3200">
                <a:solidFill>
                  <a:schemeClr val="tx1"/>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Text Box 2"/>
          <p:cNvSpPr txBox="1">
            <a:spLocks noChangeArrowheads="1"/>
          </p:cNvSpPr>
          <p:nvPr/>
        </p:nvSpPr>
        <p:spPr bwMode="auto">
          <a:xfrm>
            <a:off x="365125" y="298450"/>
            <a:ext cx="8542338" cy="701675"/>
          </a:xfrm>
          <a:prstGeom prst="rect">
            <a:avLst/>
          </a:prstGeom>
          <a:noFill/>
          <a:ln w="9525">
            <a:noFill/>
            <a:miter lim="800000"/>
            <a:headEnd/>
            <a:tailEnd/>
          </a:ln>
          <a:effectLst/>
        </p:spPr>
        <p:txBody>
          <a:bodyPr wrap="none">
            <a:spAutoFit/>
          </a:bodyPr>
          <a:lstStyle/>
          <a:p>
            <a:pPr>
              <a:spcBef>
                <a:spcPct val="0"/>
              </a:spcBef>
              <a:buFontTx/>
              <a:buNone/>
              <a:defRPr/>
            </a:pPr>
            <a:r>
              <a:rPr lang="en-US" sz="4000">
                <a:effectLst>
                  <a:outerShdw blurRad="38100" dist="38100" dir="2700000" algn="tl">
                    <a:srgbClr val="C0C0C0"/>
                  </a:outerShdw>
                </a:effectLst>
              </a:rPr>
              <a:t>Findings from Adventist Health Study</a:t>
            </a:r>
          </a:p>
        </p:txBody>
      </p:sp>
      <p:sp>
        <p:nvSpPr>
          <p:cNvPr id="43018" name="Text Box 10"/>
          <p:cNvSpPr txBox="1">
            <a:spLocks noChangeArrowheads="1"/>
          </p:cNvSpPr>
          <p:nvPr/>
        </p:nvSpPr>
        <p:spPr bwMode="auto">
          <a:xfrm>
            <a:off x="427832" y="6140450"/>
            <a:ext cx="1576072" cy="276999"/>
          </a:xfrm>
          <a:prstGeom prst="rect">
            <a:avLst/>
          </a:prstGeom>
          <a:noFill/>
          <a:ln w="9525">
            <a:noFill/>
            <a:miter lim="800000"/>
            <a:headEnd/>
            <a:tailEnd/>
          </a:ln>
        </p:spPr>
        <p:txBody>
          <a:bodyPr wrap="none">
            <a:spAutoFit/>
          </a:bodyPr>
          <a:lstStyle/>
          <a:p>
            <a:pPr>
              <a:spcBef>
                <a:spcPct val="0"/>
              </a:spcBef>
              <a:buFontTx/>
              <a:buNone/>
            </a:pPr>
            <a:r>
              <a:rPr lang="en-US" sz="1200" dirty="0">
                <a:solidFill>
                  <a:schemeClr val="tx1"/>
                </a:solidFill>
                <a:latin typeface="+mn-lt"/>
              </a:rPr>
              <a:t>Chan, Knutsen et al.</a:t>
            </a:r>
          </a:p>
        </p:txBody>
      </p:sp>
      <p:graphicFrame>
        <p:nvGraphicFramePr>
          <p:cNvPr id="11" name="Table 10"/>
          <p:cNvGraphicFramePr>
            <a:graphicFrameLocks noGrp="1"/>
          </p:cNvGraphicFramePr>
          <p:nvPr/>
        </p:nvGraphicFramePr>
        <p:xfrm>
          <a:off x="2051720" y="1397000"/>
          <a:ext cx="4752528" cy="3472158"/>
        </p:xfrm>
        <a:graphic>
          <a:graphicData uri="http://schemas.openxmlformats.org/drawingml/2006/table">
            <a:tbl>
              <a:tblPr firstRow="1" bandRow="1">
                <a:tableStyleId>{5940675A-B579-460E-94D1-54222C63F5DA}</a:tableStyleId>
              </a:tblPr>
              <a:tblGrid>
                <a:gridCol w="1584176"/>
                <a:gridCol w="1584176"/>
                <a:gridCol w="1584176"/>
              </a:tblGrid>
              <a:tr h="578693">
                <a:tc>
                  <a:txBody>
                    <a:bodyPr/>
                    <a:lstStyle/>
                    <a:p>
                      <a:pPr algn="ctr"/>
                      <a:r>
                        <a:rPr lang="en-US" b="1" dirty="0" smtClean="0">
                          <a:solidFill>
                            <a:srgbClr val="0070C0"/>
                          </a:solidFill>
                        </a:rPr>
                        <a:t>Water intake</a:t>
                      </a:r>
                      <a:endParaRPr lang="en-US" b="1" dirty="0">
                        <a:solidFill>
                          <a:srgbClr val="0070C0"/>
                        </a:solidFill>
                      </a:endParaRPr>
                    </a:p>
                  </a:txBody>
                  <a:tcPr anchor="ctr">
                    <a:lnR w="28575" cap="flat" cmpd="sng" algn="ctr">
                      <a:solidFill>
                        <a:schemeClr val="tx1"/>
                      </a:solidFill>
                      <a:prstDash val="solid"/>
                      <a:round/>
                      <a:headEnd type="none" w="med" len="med"/>
                      <a:tailEnd type="none" w="med" len="med"/>
                    </a:lnR>
                  </a:tcPr>
                </a:tc>
                <a:tc gridSpan="2">
                  <a:txBody>
                    <a:bodyPr/>
                    <a:lstStyle/>
                    <a:p>
                      <a:pPr algn="ctr"/>
                      <a:r>
                        <a:rPr lang="en-US" b="1" dirty="0" smtClean="0">
                          <a:solidFill>
                            <a:srgbClr val="0070C0"/>
                          </a:solidFill>
                        </a:rPr>
                        <a:t>Risk of CHD</a:t>
                      </a:r>
                      <a:endParaRPr lang="en-US" b="1" dirty="0">
                        <a:solidFill>
                          <a:srgbClr val="0070C0"/>
                        </a:solidFill>
                      </a:endParaRPr>
                    </a:p>
                  </a:txBody>
                  <a:tcPr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hMerge="1">
                  <a:txBody>
                    <a:bodyPr/>
                    <a:lstStyle/>
                    <a:p>
                      <a:endParaRPr lang="en-US" dirty="0"/>
                    </a:p>
                  </a:txBody>
                  <a:tcPr/>
                </a:tc>
              </a:tr>
              <a:tr h="578693">
                <a:tc>
                  <a:txBody>
                    <a:bodyPr/>
                    <a:lstStyle/>
                    <a:p>
                      <a:pPr algn="ctr"/>
                      <a:r>
                        <a:rPr lang="en-US" b="1" dirty="0" smtClean="0">
                          <a:solidFill>
                            <a:srgbClr val="0070C0"/>
                          </a:solidFill>
                        </a:rPr>
                        <a:t>Glasses/day</a:t>
                      </a:r>
                      <a:endParaRPr lang="en-US" b="1" dirty="0">
                        <a:solidFill>
                          <a:srgbClr val="0070C0"/>
                        </a:solidFill>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rPr>
                        <a:t>RR</a:t>
                      </a:r>
                      <a:endParaRPr lang="en-US" b="1" dirty="0">
                        <a:solidFill>
                          <a:srgbClr val="0070C0"/>
                        </a:solidFill>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rPr>
                        <a:t>95% CI</a:t>
                      </a:r>
                      <a:endParaRPr lang="en-US" b="1" dirty="0">
                        <a:solidFill>
                          <a:srgbClr val="0070C0"/>
                        </a:solidFill>
                      </a:endParaRPr>
                    </a:p>
                  </a:txBody>
                  <a:tcPr anchor="ctr">
                    <a:lnR w="63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r h="578693">
                <a:tc>
                  <a:txBody>
                    <a:bodyPr/>
                    <a:lstStyle/>
                    <a:p>
                      <a:pPr algn="ctr"/>
                      <a:r>
                        <a:rPr lang="en-US" dirty="0" smtClean="0"/>
                        <a:t>&lt;2</a:t>
                      </a:r>
                      <a:endParaRPr lang="en-US" dirty="0"/>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dirty="0" smtClean="0"/>
                        <a:t>1.00</a:t>
                      </a:r>
                      <a:endParaRPr lang="en-US"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endParaRPr lang="en-US" dirty="0"/>
                    </a:p>
                  </a:txBody>
                  <a:tcPr anchor="ctr">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578693">
                <a:tc>
                  <a:txBody>
                    <a:bodyPr/>
                    <a:lstStyle/>
                    <a:p>
                      <a:pPr algn="ctr"/>
                      <a:r>
                        <a:rPr lang="en-US" dirty="0" smtClean="0">
                          <a:solidFill>
                            <a:srgbClr val="7030A0"/>
                          </a:solidFill>
                        </a:rPr>
                        <a:t>3-4</a:t>
                      </a:r>
                      <a:endParaRPr lang="en-US" dirty="0">
                        <a:solidFill>
                          <a:srgbClr val="7030A0"/>
                        </a:solidFill>
                      </a:endParaRPr>
                    </a:p>
                  </a:txBody>
                  <a:tcPr anchor="ctr">
                    <a:lnR w="28575" cap="flat" cmpd="sng" algn="ctr">
                      <a:solidFill>
                        <a:schemeClr val="tx1"/>
                      </a:solidFill>
                      <a:prstDash val="solid"/>
                      <a:round/>
                      <a:headEnd type="none" w="med" len="med"/>
                      <a:tailEnd type="none" w="med" len="med"/>
                    </a:lnR>
                  </a:tcPr>
                </a:tc>
                <a:tc>
                  <a:txBody>
                    <a:bodyPr/>
                    <a:lstStyle/>
                    <a:p>
                      <a:pPr algn="ctr"/>
                      <a:r>
                        <a:rPr lang="en-US" dirty="0" smtClean="0">
                          <a:solidFill>
                            <a:srgbClr val="7030A0"/>
                          </a:solidFill>
                        </a:rPr>
                        <a:t>0.73</a:t>
                      </a:r>
                      <a:endParaRPr lang="en-US" dirty="0">
                        <a:solidFill>
                          <a:srgbClr val="7030A0"/>
                        </a:solidFill>
                      </a:endParaRPr>
                    </a:p>
                  </a:txBody>
                  <a:tcPr anchor="ctr">
                    <a:lnL w="28575" cap="flat" cmpd="sng" algn="ctr">
                      <a:solidFill>
                        <a:schemeClr val="tx1"/>
                      </a:solidFill>
                      <a:prstDash val="solid"/>
                      <a:round/>
                      <a:headEnd type="none" w="med" len="med"/>
                      <a:tailEnd type="none" w="med" len="med"/>
                    </a:lnL>
                  </a:tcPr>
                </a:tc>
                <a:tc>
                  <a:txBody>
                    <a:bodyPr/>
                    <a:lstStyle/>
                    <a:p>
                      <a:pPr algn="ctr"/>
                      <a:r>
                        <a:rPr lang="en-US" dirty="0" smtClean="0">
                          <a:solidFill>
                            <a:srgbClr val="7030A0"/>
                          </a:solidFill>
                        </a:rPr>
                        <a:t>0.45-1.01</a:t>
                      </a:r>
                      <a:endParaRPr lang="en-US" dirty="0">
                        <a:solidFill>
                          <a:srgbClr val="7030A0"/>
                        </a:solidFill>
                      </a:endParaRPr>
                    </a:p>
                  </a:txBody>
                  <a:tcPr anchor="ctr">
                    <a:lnR w="6350" cap="flat" cmpd="sng" algn="ctr">
                      <a:solidFill>
                        <a:schemeClr val="tx1"/>
                      </a:solidFill>
                      <a:prstDash val="solid"/>
                      <a:round/>
                      <a:headEnd type="none" w="med" len="med"/>
                      <a:tailEnd type="none" w="med" len="med"/>
                    </a:lnR>
                  </a:tcPr>
                </a:tc>
              </a:tr>
              <a:tr h="578693">
                <a:tc>
                  <a:txBody>
                    <a:bodyPr/>
                    <a:lstStyle/>
                    <a:p>
                      <a:pPr algn="ctr"/>
                      <a:r>
                        <a:rPr lang="en-US" b="1" dirty="0" smtClean="0">
                          <a:solidFill>
                            <a:srgbClr val="CC0066"/>
                          </a:solidFill>
                        </a:rPr>
                        <a:t>≥5</a:t>
                      </a:r>
                      <a:endParaRPr lang="en-US" b="1" dirty="0">
                        <a:solidFill>
                          <a:srgbClr val="CC0066"/>
                        </a:solidFill>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CC0066"/>
                          </a:solidFill>
                        </a:rPr>
                        <a:t>0.58</a:t>
                      </a:r>
                      <a:endParaRPr lang="en-US" b="1" dirty="0">
                        <a:solidFill>
                          <a:srgbClr val="CC0066"/>
                        </a:solidFill>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CC0066"/>
                          </a:solidFill>
                        </a:rPr>
                        <a:t>0.27-0.89</a:t>
                      </a:r>
                      <a:endParaRPr lang="en-US" b="1" dirty="0">
                        <a:solidFill>
                          <a:srgbClr val="CC0066"/>
                        </a:solidFill>
                      </a:endParaRPr>
                    </a:p>
                  </a:txBody>
                  <a:tcPr anchor="ctr">
                    <a:lnR w="63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r h="578693">
                <a:tc>
                  <a:txBody>
                    <a:bodyPr/>
                    <a:lstStyle/>
                    <a:p>
                      <a:pPr algn="ctr"/>
                      <a:r>
                        <a:rPr lang="en-US" dirty="0" smtClean="0">
                          <a:solidFill>
                            <a:srgbClr val="0070C0"/>
                          </a:solidFill>
                        </a:rPr>
                        <a:t>P(trend)</a:t>
                      </a:r>
                      <a:endParaRPr lang="en-US" dirty="0">
                        <a:solidFill>
                          <a:srgbClr val="0070C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dirty="0" smtClean="0">
                          <a:solidFill>
                            <a:srgbClr val="0070C0"/>
                          </a:solidFill>
                        </a:rPr>
                        <a:t>0.0051</a:t>
                      </a:r>
                      <a:endParaRPr lang="en-US" dirty="0">
                        <a:solidFill>
                          <a:srgbClr val="0070C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endParaRPr lang="en-US" dirty="0">
                        <a:solidFill>
                          <a:srgbClr val="0070C0"/>
                        </a:solidFill>
                      </a:endParaRPr>
                    </a:p>
                  </a:txBody>
                  <a:tcPr anchor="ctr">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2"/>
          <p:cNvSpPr>
            <a:spLocks noGrp="1" noChangeArrowheads="1"/>
          </p:cNvSpPr>
          <p:nvPr>
            <p:ph type="title" idx="4294967295"/>
          </p:nvPr>
        </p:nvSpPr>
        <p:spPr>
          <a:xfrm>
            <a:off x="304800" y="762000"/>
            <a:ext cx="8382000" cy="1143000"/>
          </a:xfrm>
        </p:spPr>
        <p:txBody>
          <a:bodyPr/>
          <a:lstStyle/>
          <a:p>
            <a:pPr eaLnBrk="1" hangingPunct="1">
              <a:lnSpc>
                <a:spcPct val="80000"/>
              </a:lnSpc>
              <a:defRPr/>
            </a:pPr>
            <a:r>
              <a:rPr lang="en-US" sz="3600" smtClean="0">
                <a:solidFill>
                  <a:srgbClr val="990033"/>
                </a:solidFill>
                <a:effectLst>
                  <a:outerShdw blurRad="38100" dist="38100" dir="2700000" algn="tl">
                    <a:srgbClr val="C0C0C0"/>
                  </a:outerShdw>
                </a:effectLst>
              </a:rPr>
              <a:t>Adventist Health Study - </a:t>
            </a:r>
            <a:br>
              <a:rPr lang="en-US" sz="3600" smtClean="0">
                <a:solidFill>
                  <a:srgbClr val="990033"/>
                </a:solidFill>
                <a:effectLst>
                  <a:outerShdw blurRad="38100" dist="38100" dir="2700000" algn="tl">
                    <a:srgbClr val="C0C0C0"/>
                  </a:outerShdw>
                </a:effectLst>
              </a:rPr>
            </a:br>
            <a:r>
              <a:rPr lang="en-US" sz="3200" smtClean="0"/>
              <a:t>34,000 persons followed for 6 years to assess incidence of CHD  </a:t>
            </a:r>
            <a:br>
              <a:rPr lang="en-US" sz="3200" smtClean="0"/>
            </a:br>
            <a:r>
              <a:rPr lang="en-US" sz="3600" smtClean="0"/>
              <a:t/>
            </a:r>
            <a:br>
              <a:rPr lang="en-US" sz="3600" smtClean="0"/>
            </a:br>
            <a:r>
              <a:rPr lang="en-US" sz="3600" smtClean="0"/>
              <a:t>					</a:t>
            </a:r>
            <a:endParaRPr lang="en-US" sz="3800" smtClean="0"/>
          </a:p>
        </p:txBody>
      </p:sp>
      <p:grpSp>
        <p:nvGrpSpPr>
          <p:cNvPr id="44035" name="Group 40"/>
          <p:cNvGrpSpPr>
            <a:grpSpLocks/>
          </p:cNvGrpSpPr>
          <p:nvPr/>
        </p:nvGrpSpPr>
        <p:grpSpPr bwMode="auto">
          <a:xfrm>
            <a:off x="1042988" y="2492375"/>
            <a:ext cx="6653212" cy="962025"/>
            <a:chOff x="657" y="1570"/>
            <a:chExt cx="4191" cy="606"/>
          </a:xfrm>
        </p:grpSpPr>
        <p:sp>
          <p:nvSpPr>
            <p:cNvPr id="44047" name="Rectangle 27"/>
            <p:cNvSpPr>
              <a:spLocks noChangeArrowheads="1"/>
            </p:cNvSpPr>
            <p:nvPr/>
          </p:nvSpPr>
          <p:spPr bwMode="auto">
            <a:xfrm>
              <a:off x="657" y="1890"/>
              <a:ext cx="1336"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Water intake</a:t>
              </a:r>
            </a:p>
          </p:txBody>
        </p:sp>
        <p:sp>
          <p:nvSpPr>
            <p:cNvPr id="44048" name="Rectangle 28"/>
            <p:cNvSpPr>
              <a:spLocks noChangeArrowheads="1"/>
            </p:cNvSpPr>
            <p:nvPr/>
          </p:nvSpPr>
          <p:spPr bwMode="auto">
            <a:xfrm>
              <a:off x="3559" y="1890"/>
              <a:ext cx="1289"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MI</a:t>
              </a:r>
            </a:p>
          </p:txBody>
        </p:sp>
        <p:sp>
          <p:nvSpPr>
            <p:cNvPr id="44049" name="Line 29"/>
            <p:cNvSpPr>
              <a:spLocks noChangeShapeType="1"/>
            </p:cNvSpPr>
            <p:nvPr/>
          </p:nvSpPr>
          <p:spPr bwMode="auto">
            <a:xfrm>
              <a:off x="2189" y="2037"/>
              <a:ext cx="1222" cy="0"/>
            </a:xfrm>
            <a:prstGeom prst="line">
              <a:avLst/>
            </a:prstGeom>
            <a:noFill/>
            <a:ln w="127000">
              <a:solidFill>
                <a:srgbClr val="990033"/>
              </a:solidFill>
              <a:prstDash val="dash"/>
              <a:round/>
              <a:headEnd/>
              <a:tailEnd type="triangle" w="med" len="med"/>
            </a:ln>
          </p:spPr>
          <p:txBody>
            <a:bodyPr wrap="none" anchor="ctr"/>
            <a:lstStyle/>
            <a:p>
              <a:endParaRPr lang="en-US"/>
            </a:p>
          </p:txBody>
        </p:sp>
        <p:sp>
          <p:nvSpPr>
            <p:cNvPr id="44050" name="Text Box 34"/>
            <p:cNvSpPr txBox="1">
              <a:spLocks noChangeArrowheads="1"/>
            </p:cNvSpPr>
            <p:nvPr/>
          </p:nvSpPr>
          <p:spPr bwMode="auto">
            <a:xfrm>
              <a:off x="4028" y="1573"/>
              <a:ext cx="301"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008080"/>
                  </a:solidFill>
                </a:rPr>
                <a:t>B</a:t>
              </a:r>
              <a:endParaRPr lang="en-US" sz="3200">
                <a:solidFill>
                  <a:srgbClr val="008080"/>
                </a:solidFill>
              </a:endParaRPr>
            </a:p>
          </p:txBody>
        </p:sp>
        <p:sp>
          <p:nvSpPr>
            <p:cNvPr id="44051" name="Text Box 35"/>
            <p:cNvSpPr txBox="1">
              <a:spLocks noChangeArrowheads="1"/>
            </p:cNvSpPr>
            <p:nvPr/>
          </p:nvSpPr>
          <p:spPr bwMode="auto">
            <a:xfrm>
              <a:off x="1185" y="1570"/>
              <a:ext cx="301"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9900CC"/>
                  </a:solidFill>
                </a:rPr>
                <a:t>A</a:t>
              </a:r>
              <a:endParaRPr lang="en-US" sz="3200">
                <a:solidFill>
                  <a:schemeClr val="tx1"/>
                </a:solidFill>
              </a:endParaRPr>
            </a:p>
          </p:txBody>
        </p:sp>
      </p:grpSp>
      <p:sp>
        <p:nvSpPr>
          <p:cNvPr id="44036" name="AutoShape 30"/>
          <p:cNvSpPr>
            <a:spLocks noChangeArrowheads="1"/>
          </p:cNvSpPr>
          <p:nvPr/>
        </p:nvSpPr>
        <p:spPr bwMode="auto">
          <a:xfrm>
            <a:off x="3348038" y="3721100"/>
            <a:ext cx="2138362" cy="2155825"/>
          </a:xfrm>
          <a:prstGeom prst="roundRect">
            <a:avLst>
              <a:gd name="adj" fmla="val 12495"/>
            </a:avLst>
          </a:prstGeom>
          <a:solidFill>
            <a:srgbClr val="FFFFCC"/>
          </a:solidFill>
          <a:ln w="38100">
            <a:solidFill>
              <a:schemeClr val="bg2"/>
            </a:solidFill>
            <a:round/>
            <a:headEnd/>
            <a:tailEnd/>
          </a:ln>
        </p:spPr>
        <p:txBody>
          <a:bodyPr wrap="none" anchor="ctr"/>
          <a:lstStyle/>
          <a:p>
            <a:endParaRPr lang="en-US"/>
          </a:p>
        </p:txBody>
      </p:sp>
      <p:sp>
        <p:nvSpPr>
          <p:cNvPr id="44037" name="Rectangle 31"/>
          <p:cNvSpPr>
            <a:spLocks noChangeArrowheads="1"/>
          </p:cNvSpPr>
          <p:nvPr/>
        </p:nvSpPr>
        <p:spPr bwMode="auto">
          <a:xfrm>
            <a:off x="3419475" y="3721100"/>
            <a:ext cx="1917700" cy="423863"/>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Age</a:t>
            </a:r>
          </a:p>
        </p:txBody>
      </p:sp>
      <p:sp>
        <p:nvSpPr>
          <p:cNvPr id="44038" name="Text Box 22"/>
          <p:cNvSpPr txBox="1">
            <a:spLocks noChangeArrowheads="1"/>
          </p:cNvSpPr>
          <p:nvPr/>
        </p:nvSpPr>
        <p:spPr bwMode="auto">
          <a:xfrm>
            <a:off x="2354263" y="3863975"/>
            <a:ext cx="385762" cy="579438"/>
          </a:xfrm>
          <a:prstGeom prst="rect">
            <a:avLst/>
          </a:prstGeom>
          <a:noFill/>
          <a:ln w="9525">
            <a:noFill/>
            <a:miter lim="800000"/>
            <a:headEnd/>
            <a:tailEnd/>
          </a:ln>
        </p:spPr>
        <p:txBody>
          <a:bodyPr wrap="none">
            <a:spAutoFit/>
          </a:bodyPr>
          <a:lstStyle/>
          <a:p>
            <a:pPr>
              <a:spcBef>
                <a:spcPct val="0"/>
              </a:spcBef>
              <a:buFontTx/>
              <a:buNone/>
            </a:pPr>
            <a:r>
              <a:rPr lang="en-US" sz="3200" b="1">
                <a:solidFill>
                  <a:srgbClr val="FF3399"/>
                </a:solidFill>
                <a:latin typeface="Times New Roman" pitchFamily="18" charset="0"/>
              </a:rPr>
              <a:t>?</a:t>
            </a:r>
          </a:p>
        </p:txBody>
      </p:sp>
      <p:sp>
        <p:nvSpPr>
          <p:cNvPr id="44039" name="Line 32"/>
          <p:cNvSpPr>
            <a:spLocks noChangeShapeType="1"/>
          </p:cNvSpPr>
          <p:nvPr/>
        </p:nvSpPr>
        <p:spPr bwMode="auto">
          <a:xfrm flipV="1">
            <a:off x="5654675" y="3538538"/>
            <a:ext cx="681038" cy="990600"/>
          </a:xfrm>
          <a:prstGeom prst="line">
            <a:avLst/>
          </a:prstGeom>
          <a:noFill/>
          <a:ln w="127000">
            <a:solidFill>
              <a:srgbClr val="990033"/>
            </a:solidFill>
            <a:round/>
            <a:headEnd/>
            <a:tailEnd type="triangle" w="med" len="med"/>
          </a:ln>
        </p:spPr>
        <p:txBody>
          <a:bodyPr wrap="none" anchor="ctr"/>
          <a:lstStyle/>
          <a:p>
            <a:endParaRPr lang="en-US"/>
          </a:p>
        </p:txBody>
      </p:sp>
      <p:sp>
        <p:nvSpPr>
          <p:cNvPr id="44040" name="Line 33"/>
          <p:cNvSpPr>
            <a:spLocks noChangeShapeType="1"/>
          </p:cNvSpPr>
          <p:nvPr/>
        </p:nvSpPr>
        <p:spPr bwMode="auto">
          <a:xfrm flipH="1" flipV="1">
            <a:off x="2328863" y="3538538"/>
            <a:ext cx="906462" cy="990600"/>
          </a:xfrm>
          <a:prstGeom prst="line">
            <a:avLst/>
          </a:prstGeom>
          <a:noFill/>
          <a:ln w="127000">
            <a:solidFill>
              <a:srgbClr val="990033"/>
            </a:solidFill>
            <a:round/>
            <a:headEnd type="triangle" w="med" len="med"/>
            <a:tailEnd type="triangle" w="med" len="med"/>
          </a:ln>
        </p:spPr>
        <p:txBody>
          <a:bodyPr wrap="none" anchor="ctr"/>
          <a:lstStyle/>
          <a:p>
            <a:endParaRPr lang="en-US"/>
          </a:p>
        </p:txBody>
      </p:sp>
      <p:sp>
        <p:nvSpPr>
          <p:cNvPr id="44041" name="Text Box 36"/>
          <p:cNvSpPr txBox="1">
            <a:spLocks noChangeArrowheads="1"/>
          </p:cNvSpPr>
          <p:nvPr/>
        </p:nvSpPr>
        <p:spPr bwMode="auto">
          <a:xfrm>
            <a:off x="2786063" y="5016500"/>
            <a:ext cx="455612" cy="579438"/>
          </a:xfrm>
          <a:prstGeom prst="rect">
            <a:avLst/>
          </a:prstGeom>
          <a:noFill/>
          <a:ln w="9525">
            <a:noFill/>
            <a:miter lim="800000"/>
            <a:headEnd/>
            <a:tailEnd/>
          </a:ln>
        </p:spPr>
        <p:txBody>
          <a:bodyPr wrap="none">
            <a:spAutoFit/>
          </a:bodyPr>
          <a:lstStyle/>
          <a:p>
            <a:pPr>
              <a:spcBef>
                <a:spcPct val="0"/>
              </a:spcBef>
              <a:buFontTx/>
              <a:buNone/>
            </a:pPr>
            <a:r>
              <a:rPr lang="en-US" sz="3200" b="1">
                <a:solidFill>
                  <a:srgbClr val="FF0066"/>
                </a:solidFill>
              </a:rPr>
              <a:t>X</a:t>
            </a:r>
            <a:endParaRPr lang="en-US" sz="3200">
              <a:solidFill>
                <a:schemeClr val="tx1"/>
              </a:solidFill>
            </a:endParaRPr>
          </a:p>
        </p:txBody>
      </p:sp>
      <p:sp>
        <p:nvSpPr>
          <p:cNvPr id="44042" name="Rectangle 42"/>
          <p:cNvSpPr>
            <a:spLocks noChangeArrowheads="1"/>
          </p:cNvSpPr>
          <p:nvPr/>
        </p:nvSpPr>
        <p:spPr bwMode="auto">
          <a:xfrm>
            <a:off x="3419475" y="4041775"/>
            <a:ext cx="1917700" cy="423863"/>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Tot. Chol</a:t>
            </a:r>
          </a:p>
        </p:txBody>
      </p:sp>
      <p:sp>
        <p:nvSpPr>
          <p:cNvPr id="44043" name="Rectangle 43"/>
          <p:cNvSpPr>
            <a:spLocks noChangeArrowheads="1"/>
          </p:cNvSpPr>
          <p:nvPr/>
        </p:nvSpPr>
        <p:spPr bwMode="auto">
          <a:xfrm>
            <a:off x="3419475" y="4376738"/>
            <a:ext cx="1917700" cy="423862"/>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Bl. pressure</a:t>
            </a:r>
          </a:p>
        </p:txBody>
      </p:sp>
      <p:sp>
        <p:nvSpPr>
          <p:cNvPr id="44044" name="Rectangle 44"/>
          <p:cNvSpPr>
            <a:spLocks noChangeArrowheads="1"/>
          </p:cNvSpPr>
          <p:nvPr/>
        </p:nvSpPr>
        <p:spPr bwMode="auto">
          <a:xfrm>
            <a:off x="3419475" y="4724400"/>
            <a:ext cx="1917700" cy="423863"/>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BMI</a:t>
            </a:r>
          </a:p>
        </p:txBody>
      </p:sp>
      <p:sp>
        <p:nvSpPr>
          <p:cNvPr id="44045" name="Rectangle 45"/>
          <p:cNvSpPr>
            <a:spLocks noChangeArrowheads="1"/>
          </p:cNvSpPr>
          <p:nvPr/>
        </p:nvSpPr>
        <p:spPr bwMode="auto">
          <a:xfrm>
            <a:off x="3419475" y="5046663"/>
            <a:ext cx="1917700" cy="423862"/>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Exercise</a:t>
            </a:r>
          </a:p>
        </p:txBody>
      </p:sp>
      <p:sp>
        <p:nvSpPr>
          <p:cNvPr id="44046" name="Rectangle 46"/>
          <p:cNvSpPr>
            <a:spLocks noChangeArrowheads="1"/>
          </p:cNvSpPr>
          <p:nvPr/>
        </p:nvSpPr>
        <p:spPr bwMode="auto">
          <a:xfrm>
            <a:off x="3419475" y="5373688"/>
            <a:ext cx="1917700" cy="423862"/>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Diet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304800" y="381000"/>
            <a:ext cx="8382000" cy="1143000"/>
          </a:xfrm>
        </p:spPr>
        <p:txBody>
          <a:bodyPr/>
          <a:lstStyle/>
          <a:p>
            <a:pPr eaLnBrk="1" hangingPunct="1">
              <a:lnSpc>
                <a:spcPct val="80000"/>
              </a:lnSpc>
            </a:pPr>
            <a:r>
              <a:rPr lang="en-US" sz="3200" smtClean="0"/>
              <a:t>Relationship between total serum cholesterol level and myocardial infarction, </a:t>
            </a:r>
            <a:br>
              <a:rPr lang="en-US" sz="3200" smtClean="0"/>
            </a:br>
            <a:r>
              <a:rPr lang="en-US" sz="3200" smtClean="0"/>
              <a:t>confounded by obesity</a:t>
            </a:r>
          </a:p>
        </p:txBody>
      </p:sp>
      <p:grpSp>
        <p:nvGrpSpPr>
          <p:cNvPr id="45059" name="Group 31"/>
          <p:cNvGrpSpPr>
            <a:grpSpLocks/>
          </p:cNvGrpSpPr>
          <p:nvPr/>
        </p:nvGrpSpPr>
        <p:grpSpPr bwMode="auto">
          <a:xfrm>
            <a:off x="1035050" y="2492375"/>
            <a:ext cx="6705600" cy="2913063"/>
            <a:chOff x="624" y="1976"/>
            <a:chExt cx="4224" cy="1835"/>
          </a:xfrm>
        </p:grpSpPr>
        <p:grpSp>
          <p:nvGrpSpPr>
            <p:cNvPr id="45060" name="Group 20"/>
            <p:cNvGrpSpPr>
              <a:grpSpLocks/>
            </p:cNvGrpSpPr>
            <p:nvPr/>
          </p:nvGrpSpPr>
          <p:grpSpPr bwMode="auto">
            <a:xfrm>
              <a:off x="624" y="2296"/>
              <a:ext cx="4224" cy="1199"/>
              <a:chOff x="624" y="2976"/>
              <a:chExt cx="4224" cy="1199"/>
            </a:xfrm>
          </p:grpSpPr>
          <p:sp>
            <p:nvSpPr>
              <p:cNvPr id="45064" name="Rectangle 21"/>
              <p:cNvSpPr>
                <a:spLocks noChangeArrowheads="1"/>
              </p:cNvSpPr>
              <p:nvPr/>
            </p:nvSpPr>
            <p:spPr bwMode="auto">
              <a:xfrm>
                <a:off x="624" y="2976"/>
                <a:ext cx="1347"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Tot. Cholest.</a:t>
                </a:r>
              </a:p>
            </p:txBody>
          </p:sp>
          <p:sp>
            <p:nvSpPr>
              <p:cNvPr id="45065" name="Rectangle 22"/>
              <p:cNvSpPr>
                <a:spLocks noChangeArrowheads="1"/>
              </p:cNvSpPr>
              <p:nvPr/>
            </p:nvSpPr>
            <p:spPr bwMode="auto">
              <a:xfrm>
                <a:off x="3549" y="2976"/>
                <a:ext cx="1299"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MI</a:t>
                </a:r>
              </a:p>
            </p:txBody>
          </p:sp>
          <p:sp>
            <p:nvSpPr>
              <p:cNvPr id="45066" name="Line 23"/>
              <p:cNvSpPr>
                <a:spLocks noChangeShapeType="1"/>
              </p:cNvSpPr>
              <p:nvPr/>
            </p:nvSpPr>
            <p:spPr bwMode="auto">
              <a:xfrm>
                <a:off x="2168" y="3123"/>
                <a:ext cx="1232" cy="0"/>
              </a:xfrm>
              <a:prstGeom prst="line">
                <a:avLst/>
              </a:prstGeom>
              <a:noFill/>
              <a:ln w="127000">
                <a:solidFill>
                  <a:srgbClr val="990033"/>
                </a:solidFill>
                <a:prstDash val="dash"/>
                <a:round/>
                <a:headEnd/>
                <a:tailEnd type="triangle" w="med" len="med"/>
              </a:ln>
            </p:spPr>
            <p:txBody>
              <a:bodyPr wrap="none" anchor="ctr"/>
              <a:lstStyle/>
              <a:p>
                <a:endParaRPr lang="en-US"/>
              </a:p>
            </p:txBody>
          </p:sp>
          <p:sp>
            <p:nvSpPr>
              <p:cNvPr id="45067" name="AutoShape 24"/>
              <p:cNvSpPr>
                <a:spLocks noChangeArrowheads="1"/>
              </p:cNvSpPr>
              <p:nvPr/>
            </p:nvSpPr>
            <p:spPr bwMode="auto">
              <a:xfrm>
                <a:off x="2116" y="3703"/>
                <a:ext cx="1336" cy="472"/>
              </a:xfrm>
              <a:prstGeom prst="roundRect">
                <a:avLst>
                  <a:gd name="adj" fmla="val 12495"/>
                </a:avLst>
              </a:prstGeom>
              <a:solidFill>
                <a:srgbClr val="FFFFCC"/>
              </a:solidFill>
              <a:ln w="38100">
                <a:solidFill>
                  <a:schemeClr val="bg2"/>
                </a:solidFill>
                <a:round/>
                <a:headEnd/>
                <a:tailEnd/>
              </a:ln>
            </p:spPr>
            <p:txBody>
              <a:bodyPr wrap="none" anchor="ctr"/>
              <a:lstStyle/>
              <a:p>
                <a:endParaRPr lang="en-US"/>
              </a:p>
            </p:txBody>
          </p:sp>
          <p:sp>
            <p:nvSpPr>
              <p:cNvPr id="45068" name="Rectangle 25"/>
              <p:cNvSpPr>
                <a:spLocks noChangeArrowheads="1"/>
              </p:cNvSpPr>
              <p:nvPr/>
            </p:nvSpPr>
            <p:spPr bwMode="auto">
              <a:xfrm>
                <a:off x="2208" y="3782"/>
                <a:ext cx="1142" cy="267"/>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Obesity</a:t>
                </a:r>
              </a:p>
            </p:txBody>
          </p:sp>
          <p:sp>
            <p:nvSpPr>
              <p:cNvPr id="45069" name="Line 26"/>
              <p:cNvSpPr>
                <a:spLocks noChangeShapeType="1"/>
              </p:cNvSpPr>
              <p:nvPr/>
            </p:nvSpPr>
            <p:spPr bwMode="auto">
              <a:xfrm flipV="1">
                <a:off x="3552" y="3315"/>
                <a:ext cx="432" cy="624"/>
              </a:xfrm>
              <a:prstGeom prst="line">
                <a:avLst/>
              </a:prstGeom>
              <a:noFill/>
              <a:ln w="127000">
                <a:solidFill>
                  <a:srgbClr val="990033"/>
                </a:solidFill>
                <a:round/>
                <a:headEnd/>
                <a:tailEnd type="triangle" w="med" len="med"/>
              </a:ln>
            </p:spPr>
            <p:txBody>
              <a:bodyPr wrap="none" anchor="ctr"/>
              <a:lstStyle/>
              <a:p>
                <a:endParaRPr lang="en-US"/>
              </a:p>
            </p:txBody>
          </p:sp>
          <p:sp>
            <p:nvSpPr>
              <p:cNvPr id="45070" name="Line 27"/>
              <p:cNvSpPr>
                <a:spLocks noChangeShapeType="1"/>
              </p:cNvSpPr>
              <p:nvPr/>
            </p:nvSpPr>
            <p:spPr bwMode="auto">
              <a:xfrm flipH="1" flipV="1">
                <a:off x="1440" y="3315"/>
                <a:ext cx="576" cy="624"/>
              </a:xfrm>
              <a:prstGeom prst="line">
                <a:avLst/>
              </a:prstGeom>
              <a:noFill/>
              <a:ln w="127000">
                <a:solidFill>
                  <a:srgbClr val="990033"/>
                </a:solidFill>
                <a:round/>
                <a:headEnd type="triangle" w="med" len="med"/>
                <a:tailEnd type="triangle" w="med" len="med"/>
              </a:ln>
            </p:spPr>
            <p:txBody>
              <a:bodyPr wrap="none" anchor="ctr"/>
              <a:lstStyle/>
              <a:p>
                <a:endParaRPr lang="en-US"/>
              </a:p>
            </p:txBody>
          </p:sp>
        </p:grpSp>
        <p:sp>
          <p:nvSpPr>
            <p:cNvPr id="45061" name="Text Box 28"/>
            <p:cNvSpPr txBox="1">
              <a:spLocks noChangeArrowheads="1"/>
            </p:cNvSpPr>
            <p:nvPr/>
          </p:nvSpPr>
          <p:spPr bwMode="auto">
            <a:xfrm>
              <a:off x="4022" y="1979"/>
              <a:ext cx="301"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008080"/>
                  </a:solidFill>
                </a:rPr>
                <a:t>B</a:t>
              </a:r>
              <a:endParaRPr lang="en-US" sz="3200">
                <a:solidFill>
                  <a:srgbClr val="008080"/>
                </a:solidFill>
              </a:endParaRPr>
            </a:p>
          </p:txBody>
        </p:sp>
        <p:sp>
          <p:nvSpPr>
            <p:cNvPr id="45062" name="Text Box 29"/>
            <p:cNvSpPr txBox="1">
              <a:spLocks noChangeArrowheads="1"/>
            </p:cNvSpPr>
            <p:nvPr/>
          </p:nvSpPr>
          <p:spPr bwMode="auto">
            <a:xfrm>
              <a:off x="1156" y="1976"/>
              <a:ext cx="301"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9900CC"/>
                  </a:solidFill>
                </a:rPr>
                <a:t>A</a:t>
              </a:r>
              <a:endParaRPr lang="en-US" sz="3200">
                <a:solidFill>
                  <a:schemeClr val="tx1"/>
                </a:solidFill>
              </a:endParaRPr>
            </a:p>
          </p:txBody>
        </p:sp>
        <p:sp>
          <p:nvSpPr>
            <p:cNvPr id="45063" name="Text Box 30"/>
            <p:cNvSpPr txBox="1">
              <a:spLocks noChangeArrowheads="1"/>
            </p:cNvSpPr>
            <p:nvPr/>
          </p:nvSpPr>
          <p:spPr bwMode="auto">
            <a:xfrm>
              <a:off x="2638" y="3446"/>
              <a:ext cx="287"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FF0066"/>
                  </a:solidFill>
                </a:rPr>
                <a:t>X</a:t>
              </a:r>
              <a:endParaRPr lang="en-US" sz="3200">
                <a:solidFill>
                  <a:schemeClr val="tx1"/>
                </a:solidFill>
              </a:endParaRP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381000" y="115888"/>
            <a:ext cx="8382000" cy="1143000"/>
          </a:xfrm>
        </p:spPr>
        <p:txBody>
          <a:bodyPr/>
          <a:lstStyle/>
          <a:p>
            <a:pPr eaLnBrk="1" hangingPunct="1">
              <a:lnSpc>
                <a:spcPct val="80000"/>
              </a:lnSpc>
            </a:pPr>
            <a:r>
              <a:rPr lang="en-US" sz="3200" smtClean="0"/>
              <a:t>The relationship between alcohol intake and oral cancer, confounded by smoking.</a:t>
            </a:r>
          </a:p>
        </p:txBody>
      </p:sp>
      <p:grpSp>
        <p:nvGrpSpPr>
          <p:cNvPr id="46083" name="Group 15"/>
          <p:cNvGrpSpPr>
            <a:grpSpLocks/>
          </p:cNvGrpSpPr>
          <p:nvPr/>
        </p:nvGrpSpPr>
        <p:grpSpPr bwMode="auto">
          <a:xfrm>
            <a:off x="1035050" y="2492375"/>
            <a:ext cx="6705600" cy="2913063"/>
            <a:chOff x="624" y="1976"/>
            <a:chExt cx="4224" cy="1835"/>
          </a:xfrm>
        </p:grpSpPr>
        <p:grpSp>
          <p:nvGrpSpPr>
            <p:cNvPr id="46084" name="Group 16"/>
            <p:cNvGrpSpPr>
              <a:grpSpLocks/>
            </p:cNvGrpSpPr>
            <p:nvPr/>
          </p:nvGrpSpPr>
          <p:grpSpPr bwMode="auto">
            <a:xfrm>
              <a:off x="624" y="2296"/>
              <a:ext cx="4224" cy="1199"/>
              <a:chOff x="624" y="2976"/>
              <a:chExt cx="4224" cy="1199"/>
            </a:xfrm>
          </p:grpSpPr>
          <p:sp>
            <p:nvSpPr>
              <p:cNvPr id="46088" name="Rectangle 17"/>
              <p:cNvSpPr>
                <a:spLocks noChangeArrowheads="1"/>
              </p:cNvSpPr>
              <p:nvPr/>
            </p:nvSpPr>
            <p:spPr bwMode="auto">
              <a:xfrm>
                <a:off x="624" y="2976"/>
                <a:ext cx="1347"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Alcohol</a:t>
                </a:r>
              </a:p>
            </p:txBody>
          </p:sp>
          <p:sp>
            <p:nvSpPr>
              <p:cNvPr id="46089" name="Rectangle 18"/>
              <p:cNvSpPr>
                <a:spLocks noChangeArrowheads="1"/>
              </p:cNvSpPr>
              <p:nvPr/>
            </p:nvSpPr>
            <p:spPr bwMode="auto">
              <a:xfrm>
                <a:off x="3549" y="2976"/>
                <a:ext cx="1299"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Oral Cancer</a:t>
                </a:r>
              </a:p>
            </p:txBody>
          </p:sp>
          <p:sp>
            <p:nvSpPr>
              <p:cNvPr id="46090" name="Line 19"/>
              <p:cNvSpPr>
                <a:spLocks noChangeShapeType="1"/>
              </p:cNvSpPr>
              <p:nvPr/>
            </p:nvSpPr>
            <p:spPr bwMode="auto">
              <a:xfrm>
                <a:off x="2168" y="3123"/>
                <a:ext cx="1232" cy="0"/>
              </a:xfrm>
              <a:prstGeom prst="line">
                <a:avLst/>
              </a:prstGeom>
              <a:noFill/>
              <a:ln w="127000">
                <a:solidFill>
                  <a:srgbClr val="990033"/>
                </a:solidFill>
                <a:prstDash val="dash"/>
                <a:round/>
                <a:headEnd/>
                <a:tailEnd type="triangle" w="med" len="med"/>
              </a:ln>
            </p:spPr>
            <p:txBody>
              <a:bodyPr wrap="none" anchor="ctr"/>
              <a:lstStyle/>
              <a:p>
                <a:endParaRPr lang="en-US"/>
              </a:p>
            </p:txBody>
          </p:sp>
          <p:sp>
            <p:nvSpPr>
              <p:cNvPr id="46091" name="AutoShape 20"/>
              <p:cNvSpPr>
                <a:spLocks noChangeArrowheads="1"/>
              </p:cNvSpPr>
              <p:nvPr/>
            </p:nvSpPr>
            <p:spPr bwMode="auto">
              <a:xfrm>
                <a:off x="2116" y="3703"/>
                <a:ext cx="1336" cy="472"/>
              </a:xfrm>
              <a:prstGeom prst="roundRect">
                <a:avLst>
                  <a:gd name="adj" fmla="val 12495"/>
                </a:avLst>
              </a:prstGeom>
              <a:solidFill>
                <a:srgbClr val="FFFFCC"/>
              </a:solidFill>
              <a:ln w="38100">
                <a:solidFill>
                  <a:schemeClr val="bg2"/>
                </a:solidFill>
                <a:round/>
                <a:headEnd/>
                <a:tailEnd/>
              </a:ln>
            </p:spPr>
            <p:txBody>
              <a:bodyPr wrap="none" anchor="ctr"/>
              <a:lstStyle/>
              <a:p>
                <a:endParaRPr lang="en-US"/>
              </a:p>
            </p:txBody>
          </p:sp>
          <p:sp>
            <p:nvSpPr>
              <p:cNvPr id="46092" name="Rectangle 21"/>
              <p:cNvSpPr>
                <a:spLocks noChangeArrowheads="1"/>
              </p:cNvSpPr>
              <p:nvPr/>
            </p:nvSpPr>
            <p:spPr bwMode="auto">
              <a:xfrm>
                <a:off x="2208" y="3782"/>
                <a:ext cx="1142" cy="267"/>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Smoking</a:t>
                </a:r>
              </a:p>
            </p:txBody>
          </p:sp>
          <p:sp>
            <p:nvSpPr>
              <p:cNvPr id="46093" name="Line 22"/>
              <p:cNvSpPr>
                <a:spLocks noChangeShapeType="1"/>
              </p:cNvSpPr>
              <p:nvPr/>
            </p:nvSpPr>
            <p:spPr bwMode="auto">
              <a:xfrm flipV="1">
                <a:off x="3552" y="3315"/>
                <a:ext cx="432" cy="624"/>
              </a:xfrm>
              <a:prstGeom prst="line">
                <a:avLst/>
              </a:prstGeom>
              <a:noFill/>
              <a:ln w="127000">
                <a:solidFill>
                  <a:srgbClr val="990033"/>
                </a:solidFill>
                <a:round/>
                <a:headEnd/>
                <a:tailEnd type="triangle" w="med" len="med"/>
              </a:ln>
            </p:spPr>
            <p:txBody>
              <a:bodyPr wrap="none" anchor="ctr"/>
              <a:lstStyle/>
              <a:p>
                <a:endParaRPr lang="en-US"/>
              </a:p>
            </p:txBody>
          </p:sp>
          <p:sp>
            <p:nvSpPr>
              <p:cNvPr id="46094" name="Line 23"/>
              <p:cNvSpPr>
                <a:spLocks noChangeShapeType="1"/>
              </p:cNvSpPr>
              <p:nvPr/>
            </p:nvSpPr>
            <p:spPr bwMode="auto">
              <a:xfrm flipH="1" flipV="1">
                <a:off x="1440" y="3315"/>
                <a:ext cx="576" cy="624"/>
              </a:xfrm>
              <a:prstGeom prst="line">
                <a:avLst/>
              </a:prstGeom>
              <a:noFill/>
              <a:ln w="127000">
                <a:solidFill>
                  <a:srgbClr val="990033"/>
                </a:solidFill>
                <a:round/>
                <a:headEnd type="triangle" w="med" len="med"/>
                <a:tailEnd type="triangle" w="med" len="med"/>
              </a:ln>
            </p:spPr>
            <p:txBody>
              <a:bodyPr wrap="none" anchor="ctr"/>
              <a:lstStyle/>
              <a:p>
                <a:endParaRPr lang="en-US"/>
              </a:p>
            </p:txBody>
          </p:sp>
        </p:grpSp>
        <p:sp>
          <p:nvSpPr>
            <p:cNvPr id="46085" name="Text Box 24"/>
            <p:cNvSpPr txBox="1">
              <a:spLocks noChangeArrowheads="1"/>
            </p:cNvSpPr>
            <p:nvPr/>
          </p:nvSpPr>
          <p:spPr bwMode="auto">
            <a:xfrm>
              <a:off x="4022" y="1979"/>
              <a:ext cx="301"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008080"/>
                  </a:solidFill>
                </a:rPr>
                <a:t>B</a:t>
              </a:r>
              <a:endParaRPr lang="en-US" sz="3200">
                <a:solidFill>
                  <a:srgbClr val="008080"/>
                </a:solidFill>
              </a:endParaRPr>
            </a:p>
          </p:txBody>
        </p:sp>
        <p:sp>
          <p:nvSpPr>
            <p:cNvPr id="46086" name="Text Box 25"/>
            <p:cNvSpPr txBox="1">
              <a:spLocks noChangeArrowheads="1"/>
            </p:cNvSpPr>
            <p:nvPr/>
          </p:nvSpPr>
          <p:spPr bwMode="auto">
            <a:xfrm>
              <a:off x="1156" y="1976"/>
              <a:ext cx="301"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9900CC"/>
                  </a:solidFill>
                </a:rPr>
                <a:t>A</a:t>
              </a:r>
              <a:endParaRPr lang="en-US" sz="3200">
                <a:solidFill>
                  <a:schemeClr val="tx1"/>
                </a:solidFill>
              </a:endParaRPr>
            </a:p>
          </p:txBody>
        </p:sp>
        <p:sp>
          <p:nvSpPr>
            <p:cNvPr id="46087" name="Text Box 26"/>
            <p:cNvSpPr txBox="1">
              <a:spLocks noChangeArrowheads="1"/>
            </p:cNvSpPr>
            <p:nvPr/>
          </p:nvSpPr>
          <p:spPr bwMode="auto">
            <a:xfrm>
              <a:off x="2638" y="3446"/>
              <a:ext cx="287"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FF0066"/>
                  </a:solidFill>
                </a:rPr>
                <a:t>X</a:t>
              </a:r>
              <a:endParaRPr lang="en-US" sz="3200">
                <a:solidFill>
                  <a:schemeClr val="tx1"/>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304800" y="381000"/>
            <a:ext cx="8382000" cy="1143000"/>
          </a:xfrm>
        </p:spPr>
        <p:txBody>
          <a:bodyPr/>
          <a:lstStyle/>
          <a:p>
            <a:pPr eaLnBrk="1" hangingPunct="1">
              <a:lnSpc>
                <a:spcPct val="80000"/>
              </a:lnSpc>
            </a:pPr>
            <a:r>
              <a:rPr lang="en-US" sz="3200" smtClean="0"/>
              <a:t>The relationship between coffee intake and CHD, confounded by smoking.</a:t>
            </a:r>
          </a:p>
        </p:txBody>
      </p:sp>
      <p:grpSp>
        <p:nvGrpSpPr>
          <p:cNvPr id="47107" name="Group 19"/>
          <p:cNvGrpSpPr>
            <a:grpSpLocks/>
          </p:cNvGrpSpPr>
          <p:nvPr/>
        </p:nvGrpSpPr>
        <p:grpSpPr bwMode="auto">
          <a:xfrm>
            <a:off x="1035050" y="2492375"/>
            <a:ext cx="6705600" cy="2913063"/>
            <a:chOff x="624" y="1976"/>
            <a:chExt cx="4224" cy="1835"/>
          </a:xfrm>
        </p:grpSpPr>
        <p:grpSp>
          <p:nvGrpSpPr>
            <p:cNvPr id="47108" name="Group 20"/>
            <p:cNvGrpSpPr>
              <a:grpSpLocks/>
            </p:cNvGrpSpPr>
            <p:nvPr/>
          </p:nvGrpSpPr>
          <p:grpSpPr bwMode="auto">
            <a:xfrm>
              <a:off x="624" y="2296"/>
              <a:ext cx="4224" cy="1199"/>
              <a:chOff x="624" y="2976"/>
              <a:chExt cx="4224" cy="1199"/>
            </a:xfrm>
          </p:grpSpPr>
          <p:sp>
            <p:nvSpPr>
              <p:cNvPr id="47112" name="Rectangle 21"/>
              <p:cNvSpPr>
                <a:spLocks noChangeArrowheads="1"/>
              </p:cNvSpPr>
              <p:nvPr/>
            </p:nvSpPr>
            <p:spPr bwMode="auto">
              <a:xfrm>
                <a:off x="624" y="2976"/>
                <a:ext cx="1347"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Coffee</a:t>
                </a:r>
              </a:p>
            </p:txBody>
          </p:sp>
          <p:sp>
            <p:nvSpPr>
              <p:cNvPr id="47113" name="Rectangle 22"/>
              <p:cNvSpPr>
                <a:spLocks noChangeArrowheads="1"/>
              </p:cNvSpPr>
              <p:nvPr/>
            </p:nvSpPr>
            <p:spPr bwMode="auto">
              <a:xfrm>
                <a:off x="3549" y="2976"/>
                <a:ext cx="1299" cy="286"/>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CHD</a:t>
                </a:r>
              </a:p>
            </p:txBody>
          </p:sp>
          <p:sp>
            <p:nvSpPr>
              <p:cNvPr id="47114" name="Line 23"/>
              <p:cNvSpPr>
                <a:spLocks noChangeShapeType="1"/>
              </p:cNvSpPr>
              <p:nvPr/>
            </p:nvSpPr>
            <p:spPr bwMode="auto">
              <a:xfrm>
                <a:off x="2168" y="3123"/>
                <a:ext cx="1232" cy="0"/>
              </a:xfrm>
              <a:prstGeom prst="line">
                <a:avLst/>
              </a:prstGeom>
              <a:noFill/>
              <a:ln w="127000">
                <a:solidFill>
                  <a:srgbClr val="990033"/>
                </a:solidFill>
                <a:prstDash val="dash"/>
                <a:round/>
                <a:headEnd/>
                <a:tailEnd type="triangle" w="med" len="med"/>
              </a:ln>
            </p:spPr>
            <p:txBody>
              <a:bodyPr wrap="none" anchor="ctr"/>
              <a:lstStyle/>
              <a:p>
                <a:endParaRPr lang="en-US"/>
              </a:p>
            </p:txBody>
          </p:sp>
          <p:sp>
            <p:nvSpPr>
              <p:cNvPr id="47115" name="AutoShape 24"/>
              <p:cNvSpPr>
                <a:spLocks noChangeArrowheads="1"/>
              </p:cNvSpPr>
              <p:nvPr/>
            </p:nvSpPr>
            <p:spPr bwMode="auto">
              <a:xfrm>
                <a:off x="2116" y="3703"/>
                <a:ext cx="1336" cy="472"/>
              </a:xfrm>
              <a:prstGeom prst="roundRect">
                <a:avLst>
                  <a:gd name="adj" fmla="val 12495"/>
                </a:avLst>
              </a:prstGeom>
              <a:solidFill>
                <a:srgbClr val="FFFFCC"/>
              </a:solidFill>
              <a:ln w="38100">
                <a:solidFill>
                  <a:schemeClr val="bg2"/>
                </a:solidFill>
                <a:round/>
                <a:headEnd/>
                <a:tailEnd/>
              </a:ln>
            </p:spPr>
            <p:txBody>
              <a:bodyPr wrap="none" anchor="ctr"/>
              <a:lstStyle/>
              <a:p>
                <a:endParaRPr lang="en-US"/>
              </a:p>
            </p:txBody>
          </p:sp>
          <p:sp>
            <p:nvSpPr>
              <p:cNvPr id="47116" name="Rectangle 25"/>
              <p:cNvSpPr>
                <a:spLocks noChangeArrowheads="1"/>
              </p:cNvSpPr>
              <p:nvPr/>
            </p:nvSpPr>
            <p:spPr bwMode="auto">
              <a:xfrm>
                <a:off x="2208" y="3782"/>
                <a:ext cx="1142" cy="267"/>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Smoking</a:t>
                </a:r>
              </a:p>
            </p:txBody>
          </p:sp>
          <p:sp>
            <p:nvSpPr>
              <p:cNvPr id="47117" name="Line 26"/>
              <p:cNvSpPr>
                <a:spLocks noChangeShapeType="1"/>
              </p:cNvSpPr>
              <p:nvPr/>
            </p:nvSpPr>
            <p:spPr bwMode="auto">
              <a:xfrm flipV="1">
                <a:off x="3552" y="3315"/>
                <a:ext cx="432" cy="624"/>
              </a:xfrm>
              <a:prstGeom prst="line">
                <a:avLst/>
              </a:prstGeom>
              <a:noFill/>
              <a:ln w="127000">
                <a:solidFill>
                  <a:srgbClr val="990033"/>
                </a:solidFill>
                <a:round/>
                <a:headEnd/>
                <a:tailEnd type="triangle" w="med" len="med"/>
              </a:ln>
            </p:spPr>
            <p:txBody>
              <a:bodyPr wrap="none" anchor="ctr"/>
              <a:lstStyle/>
              <a:p>
                <a:endParaRPr lang="en-US"/>
              </a:p>
            </p:txBody>
          </p:sp>
          <p:sp>
            <p:nvSpPr>
              <p:cNvPr id="47118" name="Line 27"/>
              <p:cNvSpPr>
                <a:spLocks noChangeShapeType="1"/>
              </p:cNvSpPr>
              <p:nvPr/>
            </p:nvSpPr>
            <p:spPr bwMode="auto">
              <a:xfrm flipH="1" flipV="1">
                <a:off x="1440" y="3315"/>
                <a:ext cx="576" cy="624"/>
              </a:xfrm>
              <a:prstGeom prst="line">
                <a:avLst/>
              </a:prstGeom>
              <a:noFill/>
              <a:ln w="127000">
                <a:solidFill>
                  <a:srgbClr val="990033"/>
                </a:solidFill>
                <a:round/>
                <a:headEnd type="triangle" w="med" len="med"/>
                <a:tailEnd type="triangle" w="med" len="med"/>
              </a:ln>
            </p:spPr>
            <p:txBody>
              <a:bodyPr wrap="none" anchor="ctr"/>
              <a:lstStyle/>
              <a:p>
                <a:endParaRPr lang="en-US"/>
              </a:p>
            </p:txBody>
          </p:sp>
        </p:grpSp>
        <p:sp>
          <p:nvSpPr>
            <p:cNvPr id="47109" name="Text Box 28"/>
            <p:cNvSpPr txBox="1">
              <a:spLocks noChangeArrowheads="1"/>
            </p:cNvSpPr>
            <p:nvPr/>
          </p:nvSpPr>
          <p:spPr bwMode="auto">
            <a:xfrm>
              <a:off x="4022" y="1979"/>
              <a:ext cx="301"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008080"/>
                  </a:solidFill>
                </a:rPr>
                <a:t>B</a:t>
              </a:r>
              <a:endParaRPr lang="en-US" sz="3200">
                <a:solidFill>
                  <a:srgbClr val="008080"/>
                </a:solidFill>
              </a:endParaRPr>
            </a:p>
          </p:txBody>
        </p:sp>
        <p:sp>
          <p:nvSpPr>
            <p:cNvPr id="47110" name="Text Box 29"/>
            <p:cNvSpPr txBox="1">
              <a:spLocks noChangeArrowheads="1"/>
            </p:cNvSpPr>
            <p:nvPr/>
          </p:nvSpPr>
          <p:spPr bwMode="auto">
            <a:xfrm>
              <a:off x="1156" y="1976"/>
              <a:ext cx="301"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9900CC"/>
                  </a:solidFill>
                </a:rPr>
                <a:t>A</a:t>
              </a:r>
              <a:endParaRPr lang="en-US" sz="3200">
                <a:solidFill>
                  <a:schemeClr val="tx1"/>
                </a:solidFill>
              </a:endParaRPr>
            </a:p>
          </p:txBody>
        </p:sp>
        <p:sp>
          <p:nvSpPr>
            <p:cNvPr id="47111" name="Text Box 30"/>
            <p:cNvSpPr txBox="1">
              <a:spLocks noChangeArrowheads="1"/>
            </p:cNvSpPr>
            <p:nvPr/>
          </p:nvSpPr>
          <p:spPr bwMode="auto">
            <a:xfrm>
              <a:off x="2638" y="3446"/>
              <a:ext cx="287"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FF0066"/>
                  </a:solidFill>
                </a:rPr>
                <a:t>X</a:t>
              </a:r>
              <a:endParaRPr lang="en-US" sz="3200">
                <a:solidFill>
                  <a:schemeClr val="tx1"/>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304800" y="485775"/>
            <a:ext cx="8839200" cy="1143000"/>
          </a:xfrm>
        </p:spPr>
        <p:txBody>
          <a:bodyPr/>
          <a:lstStyle/>
          <a:p>
            <a:pPr eaLnBrk="1" hangingPunct="1">
              <a:lnSpc>
                <a:spcPct val="80000"/>
              </a:lnSpc>
            </a:pPr>
            <a:r>
              <a:rPr lang="en-US" sz="3200" smtClean="0"/>
              <a:t>Familial hyperlipidemia is </a:t>
            </a:r>
            <a:r>
              <a:rPr lang="en-US" sz="3200" u="sng" smtClean="0"/>
              <a:t>not </a:t>
            </a:r>
            <a:r>
              <a:rPr lang="en-US" sz="3200" smtClean="0"/>
              <a:t> a confounder in the relationship between water intake and CHD because it is </a:t>
            </a:r>
            <a:r>
              <a:rPr lang="en-US" sz="3200" smtClean="0">
                <a:solidFill>
                  <a:srgbClr val="FF3399"/>
                </a:solidFill>
              </a:rPr>
              <a:t>not associated with</a:t>
            </a:r>
            <a:r>
              <a:rPr lang="en-US" sz="3200" smtClean="0"/>
              <a:t> water intake. </a:t>
            </a:r>
            <a:br>
              <a:rPr lang="en-US" sz="3200" smtClean="0"/>
            </a:br>
            <a:r>
              <a:rPr lang="en-US" sz="3200" smtClean="0"/>
              <a:t> </a:t>
            </a:r>
            <a:endParaRPr lang="en-US" sz="3800" smtClean="0"/>
          </a:p>
        </p:txBody>
      </p:sp>
      <p:sp>
        <p:nvSpPr>
          <p:cNvPr id="48131" name="Rectangle 18"/>
          <p:cNvSpPr>
            <a:spLocks noChangeArrowheads="1"/>
          </p:cNvSpPr>
          <p:nvPr/>
        </p:nvSpPr>
        <p:spPr bwMode="auto">
          <a:xfrm>
            <a:off x="1035050" y="3000375"/>
            <a:ext cx="2138363" cy="454025"/>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Water intake</a:t>
            </a:r>
          </a:p>
        </p:txBody>
      </p:sp>
      <p:sp>
        <p:nvSpPr>
          <p:cNvPr id="48132" name="Rectangle 19"/>
          <p:cNvSpPr>
            <a:spLocks noChangeArrowheads="1"/>
          </p:cNvSpPr>
          <p:nvPr/>
        </p:nvSpPr>
        <p:spPr bwMode="auto">
          <a:xfrm>
            <a:off x="5678488" y="3000375"/>
            <a:ext cx="2062162" cy="454025"/>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CHD</a:t>
            </a:r>
          </a:p>
        </p:txBody>
      </p:sp>
      <p:sp>
        <p:nvSpPr>
          <p:cNvPr id="48133" name="Line 20"/>
          <p:cNvSpPr>
            <a:spLocks noChangeShapeType="1"/>
          </p:cNvSpPr>
          <p:nvPr/>
        </p:nvSpPr>
        <p:spPr bwMode="auto">
          <a:xfrm>
            <a:off x="3486150" y="3233738"/>
            <a:ext cx="1955800" cy="0"/>
          </a:xfrm>
          <a:prstGeom prst="line">
            <a:avLst/>
          </a:prstGeom>
          <a:noFill/>
          <a:ln w="127000">
            <a:solidFill>
              <a:srgbClr val="990033"/>
            </a:solidFill>
            <a:prstDash val="dash"/>
            <a:round/>
            <a:headEnd/>
            <a:tailEnd type="triangle" w="med" len="med"/>
          </a:ln>
        </p:spPr>
        <p:txBody>
          <a:bodyPr wrap="none" anchor="ctr"/>
          <a:lstStyle/>
          <a:p>
            <a:endParaRPr lang="en-US"/>
          </a:p>
        </p:txBody>
      </p:sp>
      <p:sp>
        <p:nvSpPr>
          <p:cNvPr id="48134" name="AutoShape 21"/>
          <p:cNvSpPr>
            <a:spLocks noChangeArrowheads="1"/>
          </p:cNvSpPr>
          <p:nvPr/>
        </p:nvSpPr>
        <p:spPr bwMode="auto">
          <a:xfrm>
            <a:off x="3403600" y="4154488"/>
            <a:ext cx="2120900" cy="749300"/>
          </a:xfrm>
          <a:prstGeom prst="roundRect">
            <a:avLst>
              <a:gd name="adj" fmla="val 12495"/>
            </a:avLst>
          </a:prstGeom>
          <a:solidFill>
            <a:srgbClr val="FFFFCC"/>
          </a:solidFill>
          <a:ln w="38100">
            <a:solidFill>
              <a:schemeClr val="bg2"/>
            </a:solidFill>
            <a:round/>
            <a:headEnd/>
            <a:tailEnd/>
          </a:ln>
        </p:spPr>
        <p:txBody>
          <a:bodyPr wrap="none" anchor="ctr"/>
          <a:lstStyle/>
          <a:p>
            <a:endParaRPr lang="en-US"/>
          </a:p>
        </p:txBody>
      </p:sp>
      <p:sp>
        <p:nvSpPr>
          <p:cNvPr id="48135" name="Rectangle 22"/>
          <p:cNvSpPr>
            <a:spLocks noChangeArrowheads="1"/>
          </p:cNvSpPr>
          <p:nvPr/>
        </p:nvSpPr>
        <p:spPr bwMode="auto">
          <a:xfrm>
            <a:off x="3549650" y="4221163"/>
            <a:ext cx="1885950" cy="638175"/>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1800" b="1">
                <a:solidFill>
                  <a:srgbClr val="154987"/>
                </a:solidFill>
              </a:rPr>
              <a:t>Familial Hyperlipedemia</a:t>
            </a:r>
          </a:p>
        </p:txBody>
      </p:sp>
      <p:sp>
        <p:nvSpPr>
          <p:cNvPr id="48136" name="Line 23"/>
          <p:cNvSpPr>
            <a:spLocks noChangeShapeType="1"/>
          </p:cNvSpPr>
          <p:nvPr/>
        </p:nvSpPr>
        <p:spPr bwMode="auto">
          <a:xfrm flipV="1">
            <a:off x="5683250" y="3538538"/>
            <a:ext cx="685800" cy="990600"/>
          </a:xfrm>
          <a:prstGeom prst="line">
            <a:avLst/>
          </a:prstGeom>
          <a:noFill/>
          <a:ln w="127000">
            <a:solidFill>
              <a:srgbClr val="990033"/>
            </a:solidFill>
            <a:round/>
            <a:headEnd/>
            <a:tailEnd type="triangle" w="med" len="med"/>
          </a:ln>
        </p:spPr>
        <p:txBody>
          <a:bodyPr wrap="none" anchor="ctr"/>
          <a:lstStyle/>
          <a:p>
            <a:endParaRPr lang="en-US"/>
          </a:p>
        </p:txBody>
      </p:sp>
      <p:sp>
        <p:nvSpPr>
          <p:cNvPr id="48137" name="Text Box 25"/>
          <p:cNvSpPr txBox="1">
            <a:spLocks noChangeArrowheads="1"/>
          </p:cNvSpPr>
          <p:nvPr/>
        </p:nvSpPr>
        <p:spPr bwMode="auto">
          <a:xfrm>
            <a:off x="6429375" y="2497138"/>
            <a:ext cx="477838" cy="579437"/>
          </a:xfrm>
          <a:prstGeom prst="rect">
            <a:avLst/>
          </a:prstGeom>
          <a:noFill/>
          <a:ln w="9525">
            <a:noFill/>
            <a:miter lim="800000"/>
            <a:headEnd/>
            <a:tailEnd/>
          </a:ln>
        </p:spPr>
        <p:txBody>
          <a:bodyPr wrap="none">
            <a:spAutoFit/>
          </a:bodyPr>
          <a:lstStyle/>
          <a:p>
            <a:pPr>
              <a:spcBef>
                <a:spcPct val="0"/>
              </a:spcBef>
              <a:buFontTx/>
              <a:buNone/>
            </a:pPr>
            <a:r>
              <a:rPr lang="en-US" sz="3200" b="1">
                <a:solidFill>
                  <a:srgbClr val="008080"/>
                </a:solidFill>
              </a:rPr>
              <a:t>B</a:t>
            </a:r>
            <a:endParaRPr lang="en-US" sz="3200">
              <a:solidFill>
                <a:srgbClr val="008080"/>
              </a:solidFill>
            </a:endParaRPr>
          </a:p>
        </p:txBody>
      </p:sp>
      <p:sp>
        <p:nvSpPr>
          <p:cNvPr id="48138" name="Text Box 26"/>
          <p:cNvSpPr txBox="1">
            <a:spLocks noChangeArrowheads="1"/>
          </p:cNvSpPr>
          <p:nvPr/>
        </p:nvSpPr>
        <p:spPr bwMode="auto">
          <a:xfrm>
            <a:off x="1879600" y="2492375"/>
            <a:ext cx="477838" cy="579438"/>
          </a:xfrm>
          <a:prstGeom prst="rect">
            <a:avLst/>
          </a:prstGeom>
          <a:noFill/>
          <a:ln w="9525">
            <a:noFill/>
            <a:miter lim="800000"/>
            <a:headEnd/>
            <a:tailEnd/>
          </a:ln>
        </p:spPr>
        <p:txBody>
          <a:bodyPr wrap="none">
            <a:spAutoFit/>
          </a:bodyPr>
          <a:lstStyle/>
          <a:p>
            <a:pPr>
              <a:spcBef>
                <a:spcPct val="0"/>
              </a:spcBef>
              <a:buFontTx/>
              <a:buNone/>
            </a:pPr>
            <a:r>
              <a:rPr lang="en-US" sz="3200" b="1">
                <a:solidFill>
                  <a:srgbClr val="9900CC"/>
                </a:solidFill>
              </a:rPr>
              <a:t>A</a:t>
            </a:r>
            <a:endParaRPr lang="en-US" sz="3200">
              <a:solidFill>
                <a:schemeClr val="tx1"/>
              </a:solidFill>
            </a:endParaRPr>
          </a:p>
        </p:txBody>
      </p:sp>
      <p:sp>
        <p:nvSpPr>
          <p:cNvPr id="48139" name="Text Box 27"/>
          <p:cNvSpPr txBox="1">
            <a:spLocks noChangeArrowheads="1"/>
          </p:cNvSpPr>
          <p:nvPr/>
        </p:nvSpPr>
        <p:spPr bwMode="auto">
          <a:xfrm>
            <a:off x="4232275" y="4826000"/>
            <a:ext cx="455613" cy="579438"/>
          </a:xfrm>
          <a:prstGeom prst="rect">
            <a:avLst/>
          </a:prstGeom>
          <a:noFill/>
          <a:ln w="9525">
            <a:noFill/>
            <a:miter lim="800000"/>
            <a:headEnd/>
            <a:tailEnd/>
          </a:ln>
        </p:spPr>
        <p:txBody>
          <a:bodyPr wrap="none">
            <a:spAutoFit/>
          </a:bodyPr>
          <a:lstStyle/>
          <a:p>
            <a:pPr>
              <a:spcBef>
                <a:spcPct val="0"/>
              </a:spcBef>
              <a:buFontTx/>
              <a:buNone/>
            </a:pPr>
            <a:r>
              <a:rPr lang="en-US" sz="3200" b="1">
                <a:solidFill>
                  <a:srgbClr val="FF0066"/>
                </a:solidFill>
              </a:rPr>
              <a:t>X</a:t>
            </a:r>
            <a:endParaRPr lang="en-US" sz="320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a:xfrm>
            <a:off x="685800" y="115888"/>
            <a:ext cx="7772400" cy="762000"/>
          </a:xfrm>
        </p:spPr>
        <p:txBody>
          <a:bodyPr/>
          <a:lstStyle/>
          <a:p>
            <a:pPr eaLnBrk="1" hangingPunct="1">
              <a:defRPr/>
            </a:pPr>
            <a:r>
              <a:rPr lang="nb-NO" b="1" smtClean="0"/>
              <a:t> </a:t>
            </a:r>
            <a:r>
              <a:rPr lang="nb-NO" smtClean="0">
                <a:solidFill>
                  <a:srgbClr val="990033"/>
                </a:solidFill>
                <a:effectLst>
                  <a:outerShdw blurRad="38100" dist="38100" dir="2700000" algn="tl">
                    <a:srgbClr val="C0C0C0"/>
                  </a:outerShdw>
                </a:effectLst>
              </a:rPr>
              <a:t>Random error</a:t>
            </a:r>
          </a:p>
        </p:txBody>
      </p:sp>
      <p:sp>
        <p:nvSpPr>
          <p:cNvPr id="11267" name="Rectangle 3"/>
          <p:cNvSpPr>
            <a:spLocks noGrp="1" noChangeArrowheads="1"/>
          </p:cNvSpPr>
          <p:nvPr>
            <p:ph type="body" sz="half" idx="1"/>
          </p:nvPr>
        </p:nvSpPr>
        <p:spPr>
          <a:xfrm>
            <a:off x="685800" y="1268413"/>
            <a:ext cx="7918450" cy="4252912"/>
          </a:xfrm>
          <a:noFill/>
        </p:spPr>
        <p:txBody>
          <a:bodyPr>
            <a:spAutoFit/>
          </a:bodyPr>
          <a:lstStyle/>
          <a:p>
            <a:pPr eaLnBrk="1" hangingPunct="1">
              <a:lnSpc>
                <a:spcPct val="80000"/>
              </a:lnSpc>
            </a:pPr>
            <a:r>
              <a:rPr lang="nb-NO" sz="2800" dirty="0" smtClean="0">
                <a:solidFill>
                  <a:srgbClr val="000099"/>
                </a:solidFill>
              </a:rPr>
              <a:t>Low reliability / precision because of</a:t>
            </a:r>
          </a:p>
          <a:p>
            <a:pPr lvl="1" eaLnBrk="1" hangingPunct="1">
              <a:lnSpc>
                <a:spcPct val="80000"/>
              </a:lnSpc>
            </a:pPr>
            <a:r>
              <a:rPr lang="nb-NO" sz="2000" dirty="0" smtClean="0">
                <a:solidFill>
                  <a:srgbClr val="008080"/>
                </a:solidFill>
              </a:rPr>
              <a:t>Imprecise measuring</a:t>
            </a:r>
            <a:r>
              <a:rPr lang="nb-NO" sz="2000" dirty="0" smtClean="0"/>
              <a:t> (low reproducibility / dependability)</a:t>
            </a:r>
          </a:p>
          <a:p>
            <a:pPr lvl="1" eaLnBrk="1" hangingPunct="1">
              <a:lnSpc>
                <a:spcPct val="80000"/>
              </a:lnSpc>
            </a:pPr>
            <a:r>
              <a:rPr lang="nb-NO" sz="2000" dirty="0" smtClean="0">
                <a:solidFill>
                  <a:srgbClr val="008080"/>
                </a:solidFill>
              </a:rPr>
              <a:t>Too small groups</a:t>
            </a:r>
          </a:p>
          <a:p>
            <a:pPr lvl="1" eaLnBrk="1" hangingPunct="1">
              <a:lnSpc>
                <a:spcPct val="80000"/>
              </a:lnSpc>
            </a:pPr>
            <a:endParaRPr lang="nb-NO" sz="2000" dirty="0" smtClean="0"/>
          </a:p>
          <a:p>
            <a:pPr eaLnBrk="1" hangingPunct="1">
              <a:lnSpc>
                <a:spcPct val="80000"/>
              </a:lnSpc>
            </a:pPr>
            <a:r>
              <a:rPr lang="nb-NO" sz="2800" dirty="0" smtClean="0">
                <a:solidFill>
                  <a:srgbClr val="000099"/>
                </a:solidFill>
              </a:rPr>
              <a:t>Decreases with increasing </a:t>
            </a:r>
          </a:p>
          <a:p>
            <a:pPr lvl="1" eaLnBrk="1" hangingPunct="1">
              <a:lnSpc>
                <a:spcPct val="80000"/>
              </a:lnSpc>
            </a:pPr>
            <a:r>
              <a:rPr lang="nb-NO" sz="2000" dirty="0" smtClean="0">
                <a:solidFill>
                  <a:srgbClr val="008080"/>
                </a:solidFill>
              </a:rPr>
              <a:t>Group size</a:t>
            </a:r>
          </a:p>
          <a:p>
            <a:pPr lvl="1" eaLnBrk="1" hangingPunct="1">
              <a:lnSpc>
                <a:spcPct val="80000"/>
              </a:lnSpc>
            </a:pPr>
            <a:r>
              <a:rPr lang="nb-NO" sz="2000" dirty="0" smtClean="0">
                <a:solidFill>
                  <a:srgbClr val="008080"/>
                </a:solidFill>
              </a:rPr>
              <a:t># of measurements</a:t>
            </a:r>
          </a:p>
          <a:p>
            <a:pPr eaLnBrk="1" hangingPunct="1">
              <a:lnSpc>
                <a:spcPct val="80000"/>
              </a:lnSpc>
            </a:pPr>
            <a:endParaRPr lang="nb-NO" sz="2400" dirty="0" smtClean="0"/>
          </a:p>
          <a:p>
            <a:pPr eaLnBrk="1" hangingPunct="1">
              <a:lnSpc>
                <a:spcPct val="80000"/>
              </a:lnSpc>
            </a:pPr>
            <a:r>
              <a:rPr lang="nb-NO" sz="2800" dirty="0" smtClean="0">
                <a:solidFill>
                  <a:srgbClr val="000099"/>
                </a:solidFill>
              </a:rPr>
              <a:t>Can be quantified by confidence interval (CI)</a:t>
            </a:r>
          </a:p>
          <a:p>
            <a:pPr lvl="1" eaLnBrk="1" hangingPunct="1">
              <a:lnSpc>
                <a:spcPct val="80000"/>
              </a:lnSpc>
            </a:pPr>
            <a:r>
              <a:rPr lang="nb-NO" sz="2000" dirty="0" smtClean="0">
                <a:solidFill>
                  <a:srgbClr val="008080"/>
                </a:solidFill>
              </a:rPr>
              <a:t>Wide interval </a:t>
            </a:r>
            <a:r>
              <a:rPr lang="nb-NO" sz="2000" dirty="0" smtClean="0">
                <a:solidFill>
                  <a:srgbClr val="008080"/>
                </a:solidFill>
                <a:sym typeface="Wingdings" pitchFamily="2" charset="2"/>
              </a:rPr>
              <a:t> low reliability / precision</a:t>
            </a:r>
          </a:p>
          <a:p>
            <a:pPr lvl="1" eaLnBrk="1" hangingPunct="1">
              <a:lnSpc>
                <a:spcPct val="80000"/>
              </a:lnSpc>
            </a:pPr>
            <a:r>
              <a:rPr lang="nb-NO" sz="2000" dirty="0" smtClean="0">
                <a:solidFill>
                  <a:srgbClr val="008080"/>
                </a:solidFill>
                <a:sym typeface="Wingdings" pitchFamily="2" charset="2"/>
              </a:rPr>
              <a:t>Narrow interval  high reliability / precision</a:t>
            </a:r>
            <a:endParaRPr lang="nb-NO" sz="2000" dirty="0" smtClean="0">
              <a:solidFill>
                <a:srgbClr val="008080"/>
              </a:solidFill>
            </a:endParaRPr>
          </a:p>
          <a:p>
            <a:pPr lvl="1" eaLnBrk="1" hangingPunct="1">
              <a:lnSpc>
                <a:spcPct val="80000"/>
              </a:lnSpc>
            </a:pPr>
            <a:endParaRPr lang="nb-NO" sz="2000" dirty="0" smtClean="0">
              <a:solidFill>
                <a:srgbClr val="00808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9"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1267">
                                            <p:txEl>
                                              <p:pRg st="0" end="0"/>
                                            </p:txEl>
                                          </p:spTgt>
                                        </p:tgtEl>
                                        <p:attrNameLst>
                                          <p:attrName>style.visibility</p:attrName>
                                        </p:attrNameLst>
                                      </p:cBhvr>
                                      <p:to>
                                        <p:strVal val="visible"/>
                                      </p:to>
                                    </p:set>
                                    <p:animEffect transition="in" filter="fade">
                                      <p:cBhvr>
                                        <p:cTn id="9" dur="3000"/>
                                        <p:tgtEl>
                                          <p:spTgt spid="11267">
                                            <p:txEl>
                                              <p:pRg st="0" end="0"/>
                                            </p:txEl>
                                          </p:spTgt>
                                        </p:tgtEl>
                                      </p:cBhvr>
                                    </p:animEffect>
                                  </p:childTnLst>
                                </p:cTn>
                              </p:par>
                              <p:par>
                                <p:cTn id="10" presetID="10" presetClass="entr" presetSubtype="0" fill="hold" nodeType="withEffect">
                                  <p:stCondLst>
                                    <p:cond delay="200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3000"/>
                                        <p:tgtEl>
                                          <p:spTgt spid="11267">
                                            <p:txEl>
                                              <p:pRg st="1" end="1"/>
                                            </p:txEl>
                                          </p:spTgt>
                                        </p:tgtEl>
                                      </p:cBhvr>
                                    </p:animEffect>
                                  </p:childTnLst>
                                </p:cTn>
                              </p:par>
                              <p:par>
                                <p:cTn id="13" presetID="10" presetClass="entr" presetSubtype="0" fill="hold" nodeType="withEffect">
                                  <p:stCondLst>
                                    <p:cond delay="4000"/>
                                  </p:stCondLst>
                                  <p:childTnLst>
                                    <p:set>
                                      <p:cBhvr>
                                        <p:cTn id="14" dur="1" fill="hold">
                                          <p:stCondLst>
                                            <p:cond delay="0"/>
                                          </p:stCondLst>
                                        </p:cTn>
                                        <p:tgtEl>
                                          <p:spTgt spid="11267">
                                            <p:txEl>
                                              <p:pRg st="2" end="2"/>
                                            </p:txEl>
                                          </p:spTgt>
                                        </p:tgtEl>
                                        <p:attrNameLst>
                                          <p:attrName>style.visibility</p:attrName>
                                        </p:attrNameLst>
                                      </p:cBhvr>
                                      <p:to>
                                        <p:strVal val="visible"/>
                                      </p:to>
                                    </p:set>
                                    <p:animEffect transition="in" filter="fade">
                                      <p:cBhvr>
                                        <p:cTn id="15" dur="3000"/>
                                        <p:tgtEl>
                                          <p:spTgt spid="11267">
                                            <p:txEl>
                                              <p:pRg st="2" end="2"/>
                                            </p:txEl>
                                          </p:spTgt>
                                        </p:tgtEl>
                                      </p:cBhvr>
                                    </p:animEffect>
                                  </p:childTnLst>
                                </p:cTn>
                              </p:par>
                              <p:par>
                                <p:cTn id="16" presetID="10" presetClass="entr" presetSubtype="0" fill="hold" nodeType="withEffect">
                                  <p:stCondLst>
                                    <p:cond delay="24000"/>
                                  </p:stCondLst>
                                  <p:childTnLst>
                                    <p:set>
                                      <p:cBhvr>
                                        <p:cTn id="17" dur="1" fill="hold">
                                          <p:stCondLst>
                                            <p:cond delay="0"/>
                                          </p:stCondLst>
                                        </p:cTn>
                                        <p:tgtEl>
                                          <p:spTgt spid="11267">
                                            <p:txEl>
                                              <p:pRg st="4" end="4"/>
                                            </p:txEl>
                                          </p:spTgt>
                                        </p:tgtEl>
                                        <p:attrNameLst>
                                          <p:attrName>style.visibility</p:attrName>
                                        </p:attrNameLst>
                                      </p:cBhvr>
                                      <p:to>
                                        <p:strVal val="visible"/>
                                      </p:to>
                                    </p:set>
                                    <p:animEffect transition="in" filter="fade">
                                      <p:cBhvr>
                                        <p:cTn id="18" dur="3000"/>
                                        <p:tgtEl>
                                          <p:spTgt spid="11267">
                                            <p:txEl>
                                              <p:pRg st="4" end="4"/>
                                            </p:txEl>
                                          </p:spTgt>
                                        </p:tgtEl>
                                      </p:cBhvr>
                                    </p:animEffect>
                                  </p:childTnLst>
                                </p:cTn>
                              </p:par>
                              <p:par>
                                <p:cTn id="19" presetID="10" presetClass="entr" presetSubtype="0" fill="hold" nodeType="withEffect">
                                  <p:stCondLst>
                                    <p:cond delay="25000"/>
                                  </p:stCondLst>
                                  <p:childTnLst>
                                    <p:set>
                                      <p:cBhvr>
                                        <p:cTn id="20" dur="1" fill="hold">
                                          <p:stCondLst>
                                            <p:cond delay="0"/>
                                          </p:stCondLst>
                                        </p:cTn>
                                        <p:tgtEl>
                                          <p:spTgt spid="11267">
                                            <p:txEl>
                                              <p:pRg st="5" end="5"/>
                                            </p:txEl>
                                          </p:spTgt>
                                        </p:tgtEl>
                                        <p:attrNameLst>
                                          <p:attrName>style.visibility</p:attrName>
                                        </p:attrNameLst>
                                      </p:cBhvr>
                                      <p:to>
                                        <p:strVal val="visible"/>
                                      </p:to>
                                    </p:set>
                                    <p:animEffect transition="in" filter="fade">
                                      <p:cBhvr>
                                        <p:cTn id="21" dur="3000"/>
                                        <p:tgtEl>
                                          <p:spTgt spid="11267">
                                            <p:txEl>
                                              <p:pRg st="5" end="5"/>
                                            </p:txEl>
                                          </p:spTgt>
                                        </p:tgtEl>
                                      </p:cBhvr>
                                    </p:animEffect>
                                  </p:childTnLst>
                                </p:cTn>
                              </p:par>
                              <p:par>
                                <p:cTn id="22" presetID="10" presetClass="entr" presetSubtype="0" fill="hold" nodeType="withEffect">
                                  <p:stCondLst>
                                    <p:cond delay="26000"/>
                                  </p:stCondLst>
                                  <p:childTnLst>
                                    <p:set>
                                      <p:cBhvr>
                                        <p:cTn id="23" dur="1" fill="hold">
                                          <p:stCondLst>
                                            <p:cond delay="0"/>
                                          </p:stCondLst>
                                        </p:cTn>
                                        <p:tgtEl>
                                          <p:spTgt spid="11267">
                                            <p:txEl>
                                              <p:pRg st="6" end="6"/>
                                            </p:txEl>
                                          </p:spTgt>
                                        </p:tgtEl>
                                        <p:attrNameLst>
                                          <p:attrName>style.visibility</p:attrName>
                                        </p:attrNameLst>
                                      </p:cBhvr>
                                      <p:to>
                                        <p:strVal val="visible"/>
                                      </p:to>
                                    </p:set>
                                    <p:animEffect transition="in" filter="fade">
                                      <p:cBhvr>
                                        <p:cTn id="24" dur="3000"/>
                                        <p:tgtEl>
                                          <p:spTgt spid="11267">
                                            <p:txEl>
                                              <p:pRg st="6" end="6"/>
                                            </p:txEl>
                                          </p:spTgt>
                                        </p:tgtEl>
                                      </p:cBhvr>
                                    </p:animEffect>
                                  </p:childTnLst>
                                </p:cTn>
                              </p:par>
                              <p:par>
                                <p:cTn id="25" presetID="10" presetClass="entr" presetSubtype="0" fill="hold" nodeType="withEffect">
                                  <p:stCondLst>
                                    <p:cond delay="38000"/>
                                  </p:stCondLst>
                                  <p:childTnLst>
                                    <p:set>
                                      <p:cBhvr>
                                        <p:cTn id="26" dur="1" fill="hold">
                                          <p:stCondLst>
                                            <p:cond delay="0"/>
                                          </p:stCondLst>
                                        </p:cTn>
                                        <p:tgtEl>
                                          <p:spTgt spid="11267">
                                            <p:txEl>
                                              <p:pRg st="8" end="8"/>
                                            </p:txEl>
                                          </p:spTgt>
                                        </p:tgtEl>
                                        <p:attrNameLst>
                                          <p:attrName>style.visibility</p:attrName>
                                        </p:attrNameLst>
                                      </p:cBhvr>
                                      <p:to>
                                        <p:strVal val="visible"/>
                                      </p:to>
                                    </p:set>
                                    <p:animEffect transition="in" filter="fade">
                                      <p:cBhvr>
                                        <p:cTn id="27" dur="3000"/>
                                        <p:tgtEl>
                                          <p:spTgt spid="11267">
                                            <p:txEl>
                                              <p:pRg st="8" end="8"/>
                                            </p:txEl>
                                          </p:spTgt>
                                        </p:tgtEl>
                                      </p:cBhvr>
                                    </p:animEffect>
                                  </p:childTnLst>
                                </p:cTn>
                              </p:par>
                              <p:par>
                                <p:cTn id="28" presetID="10" presetClass="entr" presetSubtype="0" fill="hold" nodeType="withEffect">
                                  <p:stCondLst>
                                    <p:cond delay="39000"/>
                                  </p:stCondLst>
                                  <p:childTnLst>
                                    <p:set>
                                      <p:cBhvr>
                                        <p:cTn id="29" dur="1" fill="hold">
                                          <p:stCondLst>
                                            <p:cond delay="0"/>
                                          </p:stCondLst>
                                        </p:cTn>
                                        <p:tgtEl>
                                          <p:spTgt spid="11267">
                                            <p:txEl>
                                              <p:pRg st="9" end="9"/>
                                            </p:txEl>
                                          </p:spTgt>
                                        </p:tgtEl>
                                        <p:attrNameLst>
                                          <p:attrName>style.visibility</p:attrName>
                                        </p:attrNameLst>
                                      </p:cBhvr>
                                      <p:to>
                                        <p:strVal val="visible"/>
                                      </p:to>
                                    </p:set>
                                    <p:animEffect transition="in" filter="fade">
                                      <p:cBhvr>
                                        <p:cTn id="30" dur="3000"/>
                                        <p:tgtEl>
                                          <p:spTgt spid="11267">
                                            <p:txEl>
                                              <p:pRg st="9" end="9"/>
                                            </p:txEl>
                                          </p:spTgt>
                                        </p:tgtEl>
                                      </p:cBhvr>
                                    </p:animEffect>
                                  </p:childTnLst>
                                </p:cTn>
                              </p:par>
                              <p:par>
                                <p:cTn id="31" presetID="10" presetClass="entr" presetSubtype="0" fill="hold" nodeType="withEffect">
                                  <p:stCondLst>
                                    <p:cond delay="40000"/>
                                  </p:stCondLst>
                                  <p:childTnLst>
                                    <p:set>
                                      <p:cBhvr>
                                        <p:cTn id="32" dur="1" fill="hold">
                                          <p:stCondLst>
                                            <p:cond delay="0"/>
                                          </p:stCondLst>
                                        </p:cTn>
                                        <p:tgtEl>
                                          <p:spTgt spid="11267">
                                            <p:txEl>
                                              <p:pRg st="10" end="10"/>
                                            </p:txEl>
                                          </p:spTgt>
                                        </p:tgtEl>
                                        <p:attrNameLst>
                                          <p:attrName>style.visibility</p:attrName>
                                        </p:attrNameLst>
                                      </p:cBhvr>
                                      <p:to>
                                        <p:strVal val="visible"/>
                                      </p:to>
                                    </p:set>
                                    <p:animEffect transition="in" filter="fade">
                                      <p:cBhvr>
                                        <p:cTn id="33" dur="3000"/>
                                        <p:tgtEl>
                                          <p:spTgt spid="112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0" y="457200"/>
            <a:ext cx="8964613" cy="1143000"/>
          </a:xfrm>
        </p:spPr>
        <p:txBody>
          <a:bodyPr/>
          <a:lstStyle/>
          <a:p>
            <a:pPr eaLnBrk="1" hangingPunct="1">
              <a:lnSpc>
                <a:spcPct val="90000"/>
              </a:lnSpc>
            </a:pPr>
            <a:r>
              <a:rPr lang="en-US" sz="3200" smtClean="0"/>
              <a:t>Pizza is </a:t>
            </a:r>
            <a:r>
              <a:rPr lang="en-US" sz="3200" u="sng" smtClean="0"/>
              <a:t>not</a:t>
            </a:r>
            <a:r>
              <a:rPr lang="en-US" sz="3200" smtClean="0"/>
              <a:t> a confounder in the relationship between beer and colon cancer because pizza  is not a known risk factor for colon cancer.</a:t>
            </a:r>
          </a:p>
        </p:txBody>
      </p:sp>
      <p:sp>
        <p:nvSpPr>
          <p:cNvPr id="49155" name="Rectangle 19"/>
          <p:cNvSpPr>
            <a:spLocks noChangeArrowheads="1"/>
          </p:cNvSpPr>
          <p:nvPr/>
        </p:nvSpPr>
        <p:spPr bwMode="auto">
          <a:xfrm>
            <a:off x="1035050" y="3000375"/>
            <a:ext cx="2138363" cy="454025"/>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Beer</a:t>
            </a:r>
          </a:p>
        </p:txBody>
      </p:sp>
      <p:sp>
        <p:nvSpPr>
          <p:cNvPr id="49156" name="Rectangle 20"/>
          <p:cNvSpPr>
            <a:spLocks noChangeArrowheads="1"/>
          </p:cNvSpPr>
          <p:nvPr/>
        </p:nvSpPr>
        <p:spPr bwMode="auto">
          <a:xfrm>
            <a:off x="5678488" y="3000375"/>
            <a:ext cx="2062162" cy="393700"/>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sz="2000" b="1">
                <a:solidFill>
                  <a:schemeClr val="bg1"/>
                </a:solidFill>
              </a:rPr>
              <a:t>Colon Cancer</a:t>
            </a:r>
          </a:p>
        </p:txBody>
      </p:sp>
      <p:sp>
        <p:nvSpPr>
          <p:cNvPr id="49157" name="Line 21"/>
          <p:cNvSpPr>
            <a:spLocks noChangeShapeType="1"/>
          </p:cNvSpPr>
          <p:nvPr/>
        </p:nvSpPr>
        <p:spPr bwMode="auto">
          <a:xfrm>
            <a:off x="3486150" y="3233738"/>
            <a:ext cx="1955800" cy="0"/>
          </a:xfrm>
          <a:prstGeom prst="line">
            <a:avLst/>
          </a:prstGeom>
          <a:noFill/>
          <a:ln w="127000">
            <a:solidFill>
              <a:srgbClr val="990033"/>
            </a:solidFill>
            <a:prstDash val="dash"/>
            <a:round/>
            <a:headEnd/>
            <a:tailEnd type="triangle" w="med" len="med"/>
          </a:ln>
        </p:spPr>
        <p:txBody>
          <a:bodyPr wrap="none" anchor="ctr"/>
          <a:lstStyle/>
          <a:p>
            <a:endParaRPr lang="en-US"/>
          </a:p>
        </p:txBody>
      </p:sp>
      <p:sp>
        <p:nvSpPr>
          <p:cNvPr id="49158" name="AutoShape 22"/>
          <p:cNvSpPr>
            <a:spLocks noChangeArrowheads="1"/>
          </p:cNvSpPr>
          <p:nvPr/>
        </p:nvSpPr>
        <p:spPr bwMode="auto">
          <a:xfrm>
            <a:off x="3403600" y="4154488"/>
            <a:ext cx="2120900" cy="749300"/>
          </a:xfrm>
          <a:prstGeom prst="roundRect">
            <a:avLst>
              <a:gd name="adj" fmla="val 12495"/>
            </a:avLst>
          </a:prstGeom>
          <a:solidFill>
            <a:srgbClr val="FFFFCC"/>
          </a:solidFill>
          <a:ln w="38100">
            <a:solidFill>
              <a:schemeClr val="bg2"/>
            </a:solidFill>
            <a:round/>
            <a:headEnd/>
            <a:tailEnd/>
          </a:ln>
        </p:spPr>
        <p:txBody>
          <a:bodyPr wrap="none" anchor="ctr"/>
          <a:lstStyle/>
          <a:p>
            <a:endParaRPr lang="en-US"/>
          </a:p>
        </p:txBody>
      </p:sp>
      <p:sp>
        <p:nvSpPr>
          <p:cNvPr id="49159" name="Rectangle 23"/>
          <p:cNvSpPr>
            <a:spLocks noChangeArrowheads="1"/>
          </p:cNvSpPr>
          <p:nvPr/>
        </p:nvSpPr>
        <p:spPr bwMode="auto">
          <a:xfrm>
            <a:off x="3549650" y="4279900"/>
            <a:ext cx="1812925" cy="423863"/>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Pizza</a:t>
            </a:r>
          </a:p>
        </p:txBody>
      </p:sp>
      <p:sp>
        <p:nvSpPr>
          <p:cNvPr id="49160" name="Line 25"/>
          <p:cNvSpPr>
            <a:spLocks noChangeShapeType="1"/>
          </p:cNvSpPr>
          <p:nvPr/>
        </p:nvSpPr>
        <p:spPr bwMode="auto">
          <a:xfrm flipH="1" flipV="1">
            <a:off x="2330450" y="3538538"/>
            <a:ext cx="914400" cy="990600"/>
          </a:xfrm>
          <a:prstGeom prst="line">
            <a:avLst/>
          </a:prstGeom>
          <a:noFill/>
          <a:ln w="127000">
            <a:solidFill>
              <a:srgbClr val="990033"/>
            </a:solidFill>
            <a:round/>
            <a:headEnd type="triangle" w="med" len="med"/>
            <a:tailEnd type="triangle" w="med" len="med"/>
          </a:ln>
        </p:spPr>
        <p:txBody>
          <a:bodyPr wrap="none" anchor="ctr"/>
          <a:lstStyle/>
          <a:p>
            <a:endParaRPr lang="en-US"/>
          </a:p>
        </p:txBody>
      </p:sp>
      <p:sp>
        <p:nvSpPr>
          <p:cNvPr id="49161" name="Text Box 26"/>
          <p:cNvSpPr txBox="1">
            <a:spLocks noChangeArrowheads="1"/>
          </p:cNvSpPr>
          <p:nvPr/>
        </p:nvSpPr>
        <p:spPr bwMode="auto">
          <a:xfrm>
            <a:off x="6429375" y="2497138"/>
            <a:ext cx="477838" cy="579437"/>
          </a:xfrm>
          <a:prstGeom prst="rect">
            <a:avLst/>
          </a:prstGeom>
          <a:noFill/>
          <a:ln w="9525">
            <a:noFill/>
            <a:miter lim="800000"/>
            <a:headEnd/>
            <a:tailEnd/>
          </a:ln>
        </p:spPr>
        <p:txBody>
          <a:bodyPr wrap="none">
            <a:spAutoFit/>
          </a:bodyPr>
          <a:lstStyle/>
          <a:p>
            <a:pPr>
              <a:spcBef>
                <a:spcPct val="0"/>
              </a:spcBef>
              <a:buFontTx/>
              <a:buNone/>
            </a:pPr>
            <a:r>
              <a:rPr lang="en-US" sz="3200" b="1">
                <a:solidFill>
                  <a:srgbClr val="008080"/>
                </a:solidFill>
              </a:rPr>
              <a:t>B</a:t>
            </a:r>
            <a:endParaRPr lang="en-US" sz="3200">
              <a:solidFill>
                <a:srgbClr val="008080"/>
              </a:solidFill>
            </a:endParaRPr>
          </a:p>
        </p:txBody>
      </p:sp>
      <p:sp>
        <p:nvSpPr>
          <p:cNvPr id="49162" name="Text Box 27"/>
          <p:cNvSpPr txBox="1">
            <a:spLocks noChangeArrowheads="1"/>
          </p:cNvSpPr>
          <p:nvPr/>
        </p:nvSpPr>
        <p:spPr bwMode="auto">
          <a:xfrm>
            <a:off x="1879600" y="2492375"/>
            <a:ext cx="477838" cy="579438"/>
          </a:xfrm>
          <a:prstGeom prst="rect">
            <a:avLst/>
          </a:prstGeom>
          <a:noFill/>
          <a:ln w="9525">
            <a:noFill/>
            <a:miter lim="800000"/>
            <a:headEnd/>
            <a:tailEnd/>
          </a:ln>
        </p:spPr>
        <p:txBody>
          <a:bodyPr wrap="none">
            <a:spAutoFit/>
          </a:bodyPr>
          <a:lstStyle/>
          <a:p>
            <a:pPr>
              <a:spcBef>
                <a:spcPct val="0"/>
              </a:spcBef>
              <a:buFontTx/>
              <a:buNone/>
            </a:pPr>
            <a:r>
              <a:rPr lang="en-US" sz="3200" b="1">
                <a:solidFill>
                  <a:srgbClr val="9900CC"/>
                </a:solidFill>
              </a:rPr>
              <a:t>A</a:t>
            </a:r>
            <a:endParaRPr lang="en-US" sz="3200">
              <a:solidFill>
                <a:schemeClr val="tx1"/>
              </a:solidFill>
            </a:endParaRPr>
          </a:p>
        </p:txBody>
      </p:sp>
      <p:sp>
        <p:nvSpPr>
          <p:cNvPr id="49163" name="Text Box 28"/>
          <p:cNvSpPr txBox="1">
            <a:spLocks noChangeArrowheads="1"/>
          </p:cNvSpPr>
          <p:nvPr/>
        </p:nvSpPr>
        <p:spPr bwMode="auto">
          <a:xfrm>
            <a:off x="4232275" y="4826000"/>
            <a:ext cx="455613" cy="579438"/>
          </a:xfrm>
          <a:prstGeom prst="rect">
            <a:avLst/>
          </a:prstGeom>
          <a:noFill/>
          <a:ln w="9525">
            <a:noFill/>
            <a:miter lim="800000"/>
            <a:headEnd/>
            <a:tailEnd/>
          </a:ln>
        </p:spPr>
        <p:txBody>
          <a:bodyPr wrap="none">
            <a:spAutoFit/>
          </a:bodyPr>
          <a:lstStyle/>
          <a:p>
            <a:pPr>
              <a:spcBef>
                <a:spcPct val="0"/>
              </a:spcBef>
              <a:buFontTx/>
              <a:buNone/>
            </a:pPr>
            <a:r>
              <a:rPr lang="en-US" sz="3200" b="1">
                <a:solidFill>
                  <a:srgbClr val="FF0066"/>
                </a:solidFill>
              </a:rPr>
              <a:t>X</a:t>
            </a:r>
            <a:endParaRPr lang="en-US" sz="320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3"/>
          <p:cNvSpPr>
            <a:spLocks noGrp="1" noChangeArrowheads="1"/>
          </p:cNvSpPr>
          <p:nvPr>
            <p:ph type="title" idx="4294967295"/>
          </p:nvPr>
        </p:nvSpPr>
        <p:spPr>
          <a:xfrm>
            <a:off x="0" y="152400"/>
            <a:ext cx="9144000" cy="1143000"/>
          </a:xfrm>
        </p:spPr>
        <p:txBody>
          <a:bodyPr/>
          <a:lstStyle/>
          <a:p>
            <a:pPr eaLnBrk="1" hangingPunct="1">
              <a:lnSpc>
                <a:spcPct val="90000"/>
              </a:lnSpc>
            </a:pPr>
            <a:r>
              <a:rPr lang="en-US" sz="3200" smtClean="0"/>
              <a:t>Serum cholesterol is </a:t>
            </a:r>
            <a:r>
              <a:rPr lang="en-US" sz="3200" u="sng" smtClean="0"/>
              <a:t>not</a:t>
            </a:r>
            <a:r>
              <a:rPr lang="en-US" sz="3200" smtClean="0"/>
              <a:t> a confounder in the relationship between dietary fat and CHD. It is an</a:t>
            </a:r>
            <a:br>
              <a:rPr lang="en-US" sz="3200" smtClean="0"/>
            </a:br>
            <a:r>
              <a:rPr lang="en-US" sz="3200" smtClean="0">
                <a:solidFill>
                  <a:srgbClr val="FF3399"/>
                </a:solidFill>
              </a:rPr>
              <a:t>intermediate step</a:t>
            </a:r>
            <a:r>
              <a:rPr lang="en-US" sz="3200" smtClean="0"/>
              <a:t>.</a:t>
            </a:r>
          </a:p>
        </p:txBody>
      </p:sp>
      <p:sp>
        <p:nvSpPr>
          <p:cNvPr id="50179" name="Rectangle 20"/>
          <p:cNvSpPr>
            <a:spLocks noChangeArrowheads="1"/>
          </p:cNvSpPr>
          <p:nvPr/>
        </p:nvSpPr>
        <p:spPr bwMode="auto">
          <a:xfrm>
            <a:off x="1035050" y="3000375"/>
            <a:ext cx="2138363" cy="454025"/>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Dietary fat</a:t>
            </a:r>
          </a:p>
        </p:txBody>
      </p:sp>
      <p:sp>
        <p:nvSpPr>
          <p:cNvPr id="50180" name="Rectangle 21"/>
          <p:cNvSpPr>
            <a:spLocks noChangeArrowheads="1"/>
          </p:cNvSpPr>
          <p:nvPr/>
        </p:nvSpPr>
        <p:spPr bwMode="auto">
          <a:xfrm>
            <a:off x="5678488" y="3000375"/>
            <a:ext cx="2062162" cy="454025"/>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CHD</a:t>
            </a:r>
          </a:p>
        </p:txBody>
      </p:sp>
      <p:sp>
        <p:nvSpPr>
          <p:cNvPr id="50181" name="Line 22"/>
          <p:cNvSpPr>
            <a:spLocks noChangeShapeType="1"/>
          </p:cNvSpPr>
          <p:nvPr/>
        </p:nvSpPr>
        <p:spPr bwMode="auto">
          <a:xfrm>
            <a:off x="3486150" y="3233738"/>
            <a:ext cx="1955800" cy="0"/>
          </a:xfrm>
          <a:prstGeom prst="line">
            <a:avLst/>
          </a:prstGeom>
          <a:noFill/>
          <a:ln w="127000">
            <a:solidFill>
              <a:srgbClr val="990033"/>
            </a:solidFill>
            <a:prstDash val="dash"/>
            <a:round/>
            <a:headEnd/>
            <a:tailEnd type="triangle" w="med" len="med"/>
          </a:ln>
        </p:spPr>
        <p:txBody>
          <a:bodyPr wrap="none" anchor="ctr"/>
          <a:lstStyle/>
          <a:p>
            <a:endParaRPr lang="en-US"/>
          </a:p>
        </p:txBody>
      </p:sp>
      <p:sp>
        <p:nvSpPr>
          <p:cNvPr id="50182" name="AutoShape 23"/>
          <p:cNvSpPr>
            <a:spLocks noChangeArrowheads="1"/>
          </p:cNvSpPr>
          <p:nvPr/>
        </p:nvSpPr>
        <p:spPr bwMode="auto">
          <a:xfrm>
            <a:off x="3403600" y="4154488"/>
            <a:ext cx="2120900" cy="749300"/>
          </a:xfrm>
          <a:prstGeom prst="roundRect">
            <a:avLst>
              <a:gd name="adj" fmla="val 12495"/>
            </a:avLst>
          </a:prstGeom>
          <a:solidFill>
            <a:srgbClr val="FFFFCC"/>
          </a:solidFill>
          <a:ln w="38100">
            <a:solidFill>
              <a:schemeClr val="bg2"/>
            </a:solidFill>
            <a:round/>
            <a:headEnd/>
            <a:tailEnd/>
          </a:ln>
        </p:spPr>
        <p:txBody>
          <a:bodyPr wrap="none" anchor="ctr"/>
          <a:lstStyle/>
          <a:p>
            <a:endParaRPr lang="en-US"/>
          </a:p>
        </p:txBody>
      </p:sp>
      <p:sp>
        <p:nvSpPr>
          <p:cNvPr id="50183" name="Rectangle 24"/>
          <p:cNvSpPr>
            <a:spLocks noChangeArrowheads="1"/>
          </p:cNvSpPr>
          <p:nvPr/>
        </p:nvSpPr>
        <p:spPr bwMode="auto">
          <a:xfrm>
            <a:off x="3549650" y="4164013"/>
            <a:ext cx="1812925" cy="698500"/>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000" b="1">
                <a:solidFill>
                  <a:srgbClr val="154987"/>
                </a:solidFill>
              </a:rPr>
              <a:t>Serum Cholesterol.</a:t>
            </a:r>
          </a:p>
        </p:txBody>
      </p:sp>
      <p:sp>
        <p:nvSpPr>
          <p:cNvPr id="50184" name="Line 25"/>
          <p:cNvSpPr>
            <a:spLocks noChangeShapeType="1"/>
          </p:cNvSpPr>
          <p:nvPr/>
        </p:nvSpPr>
        <p:spPr bwMode="auto">
          <a:xfrm flipV="1">
            <a:off x="5683250" y="3538538"/>
            <a:ext cx="685800" cy="990600"/>
          </a:xfrm>
          <a:prstGeom prst="line">
            <a:avLst/>
          </a:prstGeom>
          <a:noFill/>
          <a:ln w="127000">
            <a:solidFill>
              <a:srgbClr val="990033"/>
            </a:solidFill>
            <a:round/>
            <a:headEnd/>
            <a:tailEnd type="triangle" w="med" len="med"/>
          </a:ln>
        </p:spPr>
        <p:txBody>
          <a:bodyPr wrap="none" anchor="ctr"/>
          <a:lstStyle/>
          <a:p>
            <a:endParaRPr lang="en-US"/>
          </a:p>
        </p:txBody>
      </p:sp>
      <p:sp>
        <p:nvSpPr>
          <p:cNvPr id="50185" name="Line 26"/>
          <p:cNvSpPr>
            <a:spLocks noChangeShapeType="1"/>
          </p:cNvSpPr>
          <p:nvPr/>
        </p:nvSpPr>
        <p:spPr bwMode="auto">
          <a:xfrm flipH="1" flipV="1">
            <a:off x="2330450" y="3538538"/>
            <a:ext cx="914400" cy="990600"/>
          </a:xfrm>
          <a:prstGeom prst="line">
            <a:avLst/>
          </a:prstGeom>
          <a:noFill/>
          <a:ln w="127000">
            <a:solidFill>
              <a:srgbClr val="990033"/>
            </a:solidFill>
            <a:round/>
            <a:headEnd type="triangle" w="med" len="med"/>
            <a:tailEnd/>
          </a:ln>
        </p:spPr>
        <p:txBody>
          <a:bodyPr wrap="none" anchor="ctr"/>
          <a:lstStyle/>
          <a:p>
            <a:endParaRPr lang="en-US"/>
          </a:p>
        </p:txBody>
      </p:sp>
      <p:sp>
        <p:nvSpPr>
          <p:cNvPr id="50186" name="Text Box 27"/>
          <p:cNvSpPr txBox="1">
            <a:spLocks noChangeArrowheads="1"/>
          </p:cNvSpPr>
          <p:nvPr/>
        </p:nvSpPr>
        <p:spPr bwMode="auto">
          <a:xfrm>
            <a:off x="6429375" y="2497138"/>
            <a:ext cx="477838" cy="579437"/>
          </a:xfrm>
          <a:prstGeom prst="rect">
            <a:avLst/>
          </a:prstGeom>
          <a:noFill/>
          <a:ln w="9525">
            <a:noFill/>
            <a:miter lim="800000"/>
            <a:headEnd/>
            <a:tailEnd/>
          </a:ln>
        </p:spPr>
        <p:txBody>
          <a:bodyPr wrap="none">
            <a:spAutoFit/>
          </a:bodyPr>
          <a:lstStyle/>
          <a:p>
            <a:pPr>
              <a:spcBef>
                <a:spcPct val="0"/>
              </a:spcBef>
              <a:buFontTx/>
              <a:buNone/>
            </a:pPr>
            <a:r>
              <a:rPr lang="en-US" sz="3200" b="1">
                <a:solidFill>
                  <a:srgbClr val="008080"/>
                </a:solidFill>
              </a:rPr>
              <a:t>B</a:t>
            </a:r>
            <a:endParaRPr lang="en-US" sz="3200">
              <a:solidFill>
                <a:srgbClr val="008080"/>
              </a:solidFill>
            </a:endParaRPr>
          </a:p>
        </p:txBody>
      </p:sp>
      <p:sp>
        <p:nvSpPr>
          <p:cNvPr id="50187" name="Text Box 28"/>
          <p:cNvSpPr txBox="1">
            <a:spLocks noChangeArrowheads="1"/>
          </p:cNvSpPr>
          <p:nvPr/>
        </p:nvSpPr>
        <p:spPr bwMode="auto">
          <a:xfrm>
            <a:off x="1879600" y="2492375"/>
            <a:ext cx="477838" cy="579438"/>
          </a:xfrm>
          <a:prstGeom prst="rect">
            <a:avLst/>
          </a:prstGeom>
          <a:noFill/>
          <a:ln w="9525">
            <a:noFill/>
            <a:miter lim="800000"/>
            <a:headEnd/>
            <a:tailEnd/>
          </a:ln>
        </p:spPr>
        <p:txBody>
          <a:bodyPr wrap="none">
            <a:spAutoFit/>
          </a:bodyPr>
          <a:lstStyle/>
          <a:p>
            <a:pPr>
              <a:spcBef>
                <a:spcPct val="0"/>
              </a:spcBef>
              <a:buFontTx/>
              <a:buNone/>
            </a:pPr>
            <a:r>
              <a:rPr lang="en-US" sz="3200" b="1">
                <a:solidFill>
                  <a:srgbClr val="9900CC"/>
                </a:solidFill>
              </a:rPr>
              <a:t>A</a:t>
            </a:r>
            <a:endParaRPr lang="en-US" sz="3200">
              <a:solidFill>
                <a:schemeClr val="tx1"/>
              </a:solidFill>
            </a:endParaRPr>
          </a:p>
        </p:txBody>
      </p:sp>
      <p:sp>
        <p:nvSpPr>
          <p:cNvPr id="50188" name="Text Box 29"/>
          <p:cNvSpPr txBox="1">
            <a:spLocks noChangeArrowheads="1"/>
          </p:cNvSpPr>
          <p:nvPr/>
        </p:nvSpPr>
        <p:spPr bwMode="auto">
          <a:xfrm>
            <a:off x="4232275" y="4826000"/>
            <a:ext cx="455613" cy="579438"/>
          </a:xfrm>
          <a:prstGeom prst="rect">
            <a:avLst/>
          </a:prstGeom>
          <a:noFill/>
          <a:ln w="9525">
            <a:noFill/>
            <a:miter lim="800000"/>
            <a:headEnd/>
            <a:tailEnd/>
          </a:ln>
        </p:spPr>
        <p:txBody>
          <a:bodyPr wrap="none">
            <a:spAutoFit/>
          </a:bodyPr>
          <a:lstStyle/>
          <a:p>
            <a:pPr>
              <a:spcBef>
                <a:spcPct val="0"/>
              </a:spcBef>
              <a:buFontTx/>
              <a:buNone/>
            </a:pPr>
            <a:r>
              <a:rPr lang="en-US" sz="3200" b="1">
                <a:solidFill>
                  <a:srgbClr val="FF0066"/>
                </a:solidFill>
              </a:rPr>
              <a:t>X</a:t>
            </a:r>
            <a:endParaRPr lang="en-US" sz="320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3"/>
          <p:cNvSpPr>
            <a:spLocks noGrp="1" noChangeArrowheads="1"/>
          </p:cNvSpPr>
          <p:nvPr>
            <p:ph type="title" idx="4294967295"/>
          </p:nvPr>
        </p:nvSpPr>
        <p:spPr>
          <a:xfrm>
            <a:off x="0" y="152400"/>
            <a:ext cx="9144000" cy="1143000"/>
          </a:xfrm>
        </p:spPr>
        <p:txBody>
          <a:bodyPr/>
          <a:lstStyle/>
          <a:p>
            <a:pPr eaLnBrk="1" hangingPunct="1">
              <a:lnSpc>
                <a:spcPct val="90000"/>
              </a:lnSpc>
            </a:pPr>
            <a:r>
              <a:rPr lang="en-US" sz="3200" smtClean="0"/>
              <a:t>Serum glucose is </a:t>
            </a:r>
            <a:r>
              <a:rPr lang="en-US" sz="3200" u="sng" smtClean="0"/>
              <a:t>not</a:t>
            </a:r>
            <a:r>
              <a:rPr lang="en-US" sz="3200" smtClean="0"/>
              <a:t> a confounder in the relationship between diabetes and CHD. It is an</a:t>
            </a:r>
            <a:br>
              <a:rPr lang="en-US" sz="3200" smtClean="0"/>
            </a:br>
            <a:r>
              <a:rPr lang="en-US" sz="3200" smtClean="0">
                <a:solidFill>
                  <a:srgbClr val="FF3399"/>
                </a:solidFill>
              </a:rPr>
              <a:t>intermediate step.</a:t>
            </a:r>
            <a:endParaRPr lang="en-US" sz="3200" smtClean="0"/>
          </a:p>
        </p:txBody>
      </p:sp>
      <p:sp>
        <p:nvSpPr>
          <p:cNvPr id="51203" name="Rectangle 20"/>
          <p:cNvSpPr>
            <a:spLocks noChangeArrowheads="1"/>
          </p:cNvSpPr>
          <p:nvPr/>
        </p:nvSpPr>
        <p:spPr bwMode="auto">
          <a:xfrm>
            <a:off x="1035050" y="3000375"/>
            <a:ext cx="2138363" cy="454025"/>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Diabetes</a:t>
            </a:r>
          </a:p>
        </p:txBody>
      </p:sp>
      <p:sp>
        <p:nvSpPr>
          <p:cNvPr id="51204" name="Rectangle 21"/>
          <p:cNvSpPr>
            <a:spLocks noChangeArrowheads="1"/>
          </p:cNvSpPr>
          <p:nvPr/>
        </p:nvSpPr>
        <p:spPr bwMode="auto">
          <a:xfrm>
            <a:off x="5678488" y="3000375"/>
            <a:ext cx="2062162" cy="454025"/>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a:solidFill>
                  <a:schemeClr val="bg1"/>
                </a:solidFill>
              </a:rPr>
              <a:t>CHD</a:t>
            </a:r>
          </a:p>
        </p:txBody>
      </p:sp>
      <p:sp>
        <p:nvSpPr>
          <p:cNvPr id="51205" name="Line 22"/>
          <p:cNvSpPr>
            <a:spLocks noChangeShapeType="1"/>
          </p:cNvSpPr>
          <p:nvPr/>
        </p:nvSpPr>
        <p:spPr bwMode="auto">
          <a:xfrm>
            <a:off x="3486150" y="3233738"/>
            <a:ext cx="1955800" cy="0"/>
          </a:xfrm>
          <a:prstGeom prst="line">
            <a:avLst/>
          </a:prstGeom>
          <a:noFill/>
          <a:ln w="127000">
            <a:solidFill>
              <a:srgbClr val="990033"/>
            </a:solidFill>
            <a:prstDash val="dash"/>
            <a:round/>
            <a:headEnd/>
            <a:tailEnd type="triangle" w="med" len="med"/>
          </a:ln>
        </p:spPr>
        <p:txBody>
          <a:bodyPr wrap="none" anchor="ctr"/>
          <a:lstStyle/>
          <a:p>
            <a:endParaRPr lang="en-US"/>
          </a:p>
        </p:txBody>
      </p:sp>
      <p:sp>
        <p:nvSpPr>
          <p:cNvPr id="51206" name="AutoShape 23"/>
          <p:cNvSpPr>
            <a:spLocks noChangeArrowheads="1"/>
          </p:cNvSpPr>
          <p:nvPr/>
        </p:nvSpPr>
        <p:spPr bwMode="auto">
          <a:xfrm>
            <a:off x="3403600" y="4154488"/>
            <a:ext cx="2120900" cy="749300"/>
          </a:xfrm>
          <a:prstGeom prst="roundRect">
            <a:avLst>
              <a:gd name="adj" fmla="val 12495"/>
            </a:avLst>
          </a:prstGeom>
          <a:solidFill>
            <a:srgbClr val="FFFFCC"/>
          </a:solidFill>
          <a:ln w="38100">
            <a:solidFill>
              <a:schemeClr val="bg2"/>
            </a:solidFill>
            <a:round/>
            <a:headEnd/>
            <a:tailEnd/>
          </a:ln>
        </p:spPr>
        <p:txBody>
          <a:bodyPr wrap="none" anchor="ctr"/>
          <a:lstStyle/>
          <a:p>
            <a:endParaRPr lang="en-US"/>
          </a:p>
        </p:txBody>
      </p:sp>
      <p:sp>
        <p:nvSpPr>
          <p:cNvPr id="51207" name="Rectangle 24"/>
          <p:cNvSpPr>
            <a:spLocks noChangeArrowheads="1"/>
          </p:cNvSpPr>
          <p:nvPr/>
        </p:nvSpPr>
        <p:spPr bwMode="auto">
          <a:xfrm>
            <a:off x="3549650" y="4135438"/>
            <a:ext cx="1812925" cy="758825"/>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sz="2200" b="1">
                <a:solidFill>
                  <a:srgbClr val="154987"/>
                </a:solidFill>
              </a:rPr>
              <a:t>Serum glucose</a:t>
            </a:r>
          </a:p>
        </p:txBody>
      </p:sp>
      <p:sp>
        <p:nvSpPr>
          <p:cNvPr id="51208" name="Line 25"/>
          <p:cNvSpPr>
            <a:spLocks noChangeShapeType="1"/>
          </p:cNvSpPr>
          <p:nvPr/>
        </p:nvSpPr>
        <p:spPr bwMode="auto">
          <a:xfrm flipV="1">
            <a:off x="5683250" y="3538538"/>
            <a:ext cx="685800" cy="990600"/>
          </a:xfrm>
          <a:prstGeom prst="line">
            <a:avLst/>
          </a:prstGeom>
          <a:noFill/>
          <a:ln w="127000">
            <a:solidFill>
              <a:srgbClr val="990033"/>
            </a:solidFill>
            <a:round/>
            <a:headEnd/>
            <a:tailEnd type="triangle" w="med" len="med"/>
          </a:ln>
        </p:spPr>
        <p:txBody>
          <a:bodyPr wrap="none" anchor="ctr"/>
          <a:lstStyle/>
          <a:p>
            <a:endParaRPr lang="en-US"/>
          </a:p>
        </p:txBody>
      </p:sp>
      <p:sp>
        <p:nvSpPr>
          <p:cNvPr id="51209" name="Line 26"/>
          <p:cNvSpPr>
            <a:spLocks noChangeShapeType="1"/>
          </p:cNvSpPr>
          <p:nvPr/>
        </p:nvSpPr>
        <p:spPr bwMode="auto">
          <a:xfrm flipH="1" flipV="1">
            <a:off x="2330450" y="3538538"/>
            <a:ext cx="914400" cy="990600"/>
          </a:xfrm>
          <a:prstGeom prst="line">
            <a:avLst/>
          </a:prstGeom>
          <a:noFill/>
          <a:ln w="127000">
            <a:solidFill>
              <a:srgbClr val="990033"/>
            </a:solidFill>
            <a:round/>
            <a:headEnd type="triangle" w="med" len="med"/>
            <a:tailEnd/>
          </a:ln>
        </p:spPr>
        <p:txBody>
          <a:bodyPr wrap="none" anchor="ctr"/>
          <a:lstStyle/>
          <a:p>
            <a:endParaRPr lang="en-US"/>
          </a:p>
        </p:txBody>
      </p:sp>
      <p:sp>
        <p:nvSpPr>
          <p:cNvPr id="51210" name="Text Box 27"/>
          <p:cNvSpPr txBox="1">
            <a:spLocks noChangeArrowheads="1"/>
          </p:cNvSpPr>
          <p:nvPr/>
        </p:nvSpPr>
        <p:spPr bwMode="auto">
          <a:xfrm>
            <a:off x="6429375" y="2497138"/>
            <a:ext cx="477838" cy="579437"/>
          </a:xfrm>
          <a:prstGeom prst="rect">
            <a:avLst/>
          </a:prstGeom>
          <a:noFill/>
          <a:ln w="9525">
            <a:noFill/>
            <a:miter lim="800000"/>
            <a:headEnd/>
            <a:tailEnd/>
          </a:ln>
        </p:spPr>
        <p:txBody>
          <a:bodyPr wrap="none">
            <a:spAutoFit/>
          </a:bodyPr>
          <a:lstStyle/>
          <a:p>
            <a:pPr>
              <a:spcBef>
                <a:spcPct val="0"/>
              </a:spcBef>
              <a:buFontTx/>
              <a:buNone/>
            </a:pPr>
            <a:r>
              <a:rPr lang="en-US" sz="3200" b="1">
                <a:solidFill>
                  <a:srgbClr val="008080"/>
                </a:solidFill>
              </a:rPr>
              <a:t>B</a:t>
            </a:r>
            <a:endParaRPr lang="en-US" sz="3200">
              <a:solidFill>
                <a:srgbClr val="008080"/>
              </a:solidFill>
            </a:endParaRPr>
          </a:p>
        </p:txBody>
      </p:sp>
      <p:sp>
        <p:nvSpPr>
          <p:cNvPr id="51211" name="Text Box 28"/>
          <p:cNvSpPr txBox="1">
            <a:spLocks noChangeArrowheads="1"/>
          </p:cNvSpPr>
          <p:nvPr/>
        </p:nvSpPr>
        <p:spPr bwMode="auto">
          <a:xfrm>
            <a:off x="1879600" y="2492375"/>
            <a:ext cx="477838" cy="579438"/>
          </a:xfrm>
          <a:prstGeom prst="rect">
            <a:avLst/>
          </a:prstGeom>
          <a:noFill/>
          <a:ln w="9525">
            <a:noFill/>
            <a:miter lim="800000"/>
            <a:headEnd/>
            <a:tailEnd/>
          </a:ln>
        </p:spPr>
        <p:txBody>
          <a:bodyPr wrap="none">
            <a:spAutoFit/>
          </a:bodyPr>
          <a:lstStyle/>
          <a:p>
            <a:pPr>
              <a:spcBef>
                <a:spcPct val="0"/>
              </a:spcBef>
              <a:buFontTx/>
              <a:buNone/>
            </a:pPr>
            <a:r>
              <a:rPr lang="en-US" sz="3200" b="1">
                <a:solidFill>
                  <a:srgbClr val="9900CC"/>
                </a:solidFill>
              </a:rPr>
              <a:t>A</a:t>
            </a:r>
            <a:endParaRPr lang="en-US" sz="3200">
              <a:solidFill>
                <a:schemeClr val="tx1"/>
              </a:solidFill>
            </a:endParaRPr>
          </a:p>
        </p:txBody>
      </p:sp>
      <p:sp>
        <p:nvSpPr>
          <p:cNvPr id="51212" name="Text Box 29"/>
          <p:cNvSpPr txBox="1">
            <a:spLocks noChangeArrowheads="1"/>
          </p:cNvSpPr>
          <p:nvPr/>
        </p:nvSpPr>
        <p:spPr bwMode="auto">
          <a:xfrm>
            <a:off x="4232275" y="4826000"/>
            <a:ext cx="455613" cy="579438"/>
          </a:xfrm>
          <a:prstGeom prst="rect">
            <a:avLst/>
          </a:prstGeom>
          <a:noFill/>
          <a:ln w="9525">
            <a:noFill/>
            <a:miter lim="800000"/>
            <a:headEnd/>
            <a:tailEnd/>
          </a:ln>
        </p:spPr>
        <p:txBody>
          <a:bodyPr wrap="none">
            <a:spAutoFit/>
          </a:bodyPr>
          <a:lstStyle/>
          <a:p>
            <a:pPr>
              <a:spcBef>
                <a:spcPct val="0"/>
              </a:spcBef>
              <a:buFontTx/>
              <a:buNone/>
            </a:pPr>
            <a:r>
              <a:rPr lang="en-US" sz="3200" b="1">
                <a:solidFill>
                  <a:srgbClr val="FF0066"/>
                </a:solidFill>
              </a:rPr>
              <a:t>X</a:t>
            </a:r>
            <a:endParaRPr lang="en-US" sz="320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2"/>
          <p:cNvSpPr>
            <a:spLocks noGrp="1" noChangeArrowheads="1"/>
          </p:cNvSpPr>
          <p:nvPr>
            <p:ph type="title" idx="4294967295"/>
          </p:nvPr>
        </p:nvSpPr>
        <p:spPr>
          <a:xfrm>
            <a:off x="685800" y="260350"/>
            <a:ext cx="7772400" cy="1143000"/>
          </a:xfrm>
        </p:spPr>
        <p:txBody>
          <a:bodyPr/>
          <a:lstStyle/>
          <a:p>
            <a:pPr eaLnBrk="1" hangingPunct="1">
              <a:lnSpc>
                <a:spcPct val="90000"/>
              </a:lnSpc>
              <a:defRPr/>
            </a:pPr>
            <a:r>
              <a:rPr lang="en-US" smtClean="0">
                <a:solidFill>
                  <a:srgbClr val="990033"/>
                </a:solidFill>
                <a:effectLst>
                  <a:outerShdw blurRad="38100" dist="38100" dir="2700000" algn="tl">
                    <a:srgbClr val="C0C0C0"/>
                  </a:outerShdw>
                </a:effectLst>
              </a:rPr>
              <a:t>Methods for Controlling the Effect of Confounding</a:t>
            </a:r>
          </a:p>
        </p:txBody>
      </p:sp>
      <p:sp>
        <p:nvSpPr>
          <p:cNvPr id="52227" name="Text Box 3"/>
          <p:cNvSpPr txBox="1">
            <a:spLocks noChangeArrowheads="1"/>
          </p:cNvSpPr>
          <p:nvPr/>
        </p:nvSpPr>
        <p:spPr bwMode="auto">
          <a:xfrm>
            <a:off x="517525" y="1770063"/>
            <a:ext cx="3284538" cy="579437"/>
          </a:xfrm>
          <a:prstGeom prst="rect">
            <a:avLst/>
          </a:prstGeom>
          <a:noFill/>
          <a:ln w="9525">
            <a:noFill/>
            <a:miter lim="800000"/>
            <a:headEnd/>
            <a:tailEnd/>
          </a:ln>
        </p:spPr>
        <p:txBody>
          <a:bodyPr wrap="none">
            <a:spAutoFit/>
          </a:bodyPr>
          <a:lstStyle/>
          <a:p>
            <a:pPr>
              <a:spcBef>
                <a:spcPct val="0"/>
              </a:spcBef>
              <a:buFontTx/>
              <a:buNone/>
            </a:pPr>
            <a:r>
              <a:rPr lang="en-US" sz="3200" b="1" dirty="0">
                <a:solidFill>
                  <a:schemeClr val="tx1"/>
                </a:solidFill>
                <a:latin typeface="Times New Roman" pitchFamily="18" charset="0"/>
              </a:rPr>
              <a:t>1.</a:t>
            </a:r>
            <a:r>
              <a:rPr lang="en-US" sz="3200" dirty="0">
                <a:solidFill>
                  <a:schemeClr val="tx1"/>
                </a:solidFill>
                <a:latin typeface="Times New Roman" pitchFamily="18" charset="0"/>
              </a:rPr>
              <a:t>  </a:t>
            </a:r>
            <a:r>
              <a:rPr lang="en-US" sz="3200" b="1" dirty="0">
                <a:solidFill>
                  <a:srgbClr val="000099"/>
                </a:solidFill>
              </a:rPr>
              <a:t>Study Design</a:t>
            </a:r>
            <a:endParaRPr lang="en-US" sz="3200" dirty="0">
              <a:solidFill>
                <a:srgbClr val="000099"/>
              </a:solidFill>
            </a:endParaRPr>
          </a:p>
        </p:txBody>
      </p:sp>
      <p:grpSp>
        <p:nvGrpSpPr>
          <p:cNvPr id="2" name="Group 9"/>
          <p:cNvGrpSpPr>
            <a:grpSpLocks/>
          </p:cNvGrpSpPr>
          <p:nvPr/>
        </p:nvGrpSpPr>
        <p:grpSpPr bwMode="auto">
          <a:xfrm>
            <a:off x="1114425" y="2344738"/>
            <a:ext cx="3138488" cy="1731962"/>
            <a:chOff x="702" y="1477"/>
            <a:chExt cx="1977" cy="1091"/>
          </a:xfrm>
        </p:grpSpPr>
        <p:sp>
          <p:nvSpPr>
            <p:cNvPr id="52231" name="Text Box 4"/>
            <p:cNvSpPr txBox="1">
              <a:spLocks noChangeArrowheads="1"/>
            </p:cNvSpPr>
            <p:nvPr/>
          </p:nvSpPr>
          <p:spPr bwMode="auto">
            <a:xfrm>
              <a:off x="710" y="1477"/>
              <a:ext cx="1317"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latin typeface="Times New Roman" pitchFamily="18" charset="0"/>
                </a:rPr>
                <a:t>- </a:t>
              </a:r>
              <a:r>
                <a:rPr lang="en-US" sz="3200">
                  <a:solidFill>
                    <a:schemeClr val="tx1"/>
                  </a:solidFill>
                </a:rPr>
                <a:t>Selection</a:t>
              </a:r>
            </a:p>
          </p:txBody>
        </p:sp>
        <p:sp>
          <p:nvSpPr>
            <p:cNvPr id="52232" name="Text Box 5"/>
            <p:cNvSpPr txBox="1">
              <a:spLocks noChangeArrowheads="1"/>
            </p:cNvSpPr>
            <p:nvPr/>
          </p:nvSpPr>
          <p:spPr bwMode="auto">
            <a:xfrm>
              <a:off x="702" y="1840"/>
              <a:ext cx="1309"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 Matching</a:t>
              </a:r>
            </a:p>
          </p:txBody>
        </p:sp>
        <p:sp>
          <p:nvSpPr>
            <p:cNvPr id="52233" name="Text Box 6"/>
            <p:cNvSpPr txBox="1">
              <a:spLocks noChangeArrowheads="1"/>
            </p:cNvSpPr>
            <p:nvPr/>
          </p:nvSpPr>
          <p:spPr bwMode="auto">
            <a:xfrm>
              <a:off x="702" y="2203"/>
              <a:ext cx="1977"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 Randomization</a:t>
              </a:r>
            </a:p>
          </p:txBody>
        </p:sp>
      </p:grpSp>
      <p:sp>
        <p:nvSpPr>
          <p:cNvPr id="52229" name="Text Box 7"/>
          <p:cNvSpPr txBox="1">
            <a:spLocks noChangeArrowheads="1"/>
          </p:cNvSpPr>
          <p:nvPr/>
        </p:nvSpPr>
        <p:spPr bwMode="auto">
          <a:xfrm>
            <a:off x="534988" y="4217988"/>
            <a:ext cx="2160587" cy="579437"/>
          </a:xfrm>
          <a:prstGeom prst="rect">
            <a:avLst/>
          </a:prstGeom>
          <a:noFill/>
          <a:ln w="9525">
            <a:noFill/>
            <a:miter lim="800000"/>
            <a:headEnd/>
            <a:tailEnd/>
          </a:ln>
        </p:spPr>
        <p:txBody>
          <a:bodyPr wrap="none">
            <a:spAutoFit/>
          </a:bodyPr>
          <a:lstStyle/>
          <a:p>
            <a:pPr>
              <a:spcBef>
                <a:spcPct val="0"/>
              </a:spcBef>
              <a:buFontTx/>
              <a:buNone/>
            </a:pPr>
            <a:r>
              <a:rPr lang="en-US" sz="3200" b="1" dirty="0">
                <a:solidFill>
                  <a:schemeClr val="tx1"/>
                </a:solidFill>
                <a:latin typeface="Times New Roman" pitchFamily="18" charset="0"/>
              </a:rPr>
              <a:t>2.  </a:t>
            </a:r>
            <a:r>
              <a:rPr lang="en-US" sz="3200" b="1" dirty="0">
                <a:solidFill>
                  <a:srgbClr val="FF3399"/>
                </a:solidFill>
                <a:latin typeface="Times New Roman" pitchFamily="18" charset="0"/>
              </a:rPr>
              <a:t>Analysis</a:t>
            </a:r>
            <a:endParaRPr lang="en-US" sz="3200" b="1" dirty="0">
              <a:solidFill>
                <a:schemeClr val="tx1"/>
              </a:solidFill>
              <a:latin typeface="Times New Roman" pitchFamily="18" charset="0"/>
            </a:endParaRPr>
          </a:p>
        </p:txBody>
      </p:sp>
      <p:sp>
        <p:nvSpPr>
          <p:cNvPr id="1113096" name="Text Box 8"/>
          <p:cNvSpPr txBox="1">
            <a:spLocks noChangeArrowheads="1"/>
          </p:cNvSpPr>
          <p:nvPr/>
        </p:nvSpPr>
        <p:spPr bwMode="auto">
          <a:xfrm>
            <a:off x="1133475" y="4797425"/>
            <a:ext cx="7615238" cy="1066800"/>
          </a:xfrm>
          <a:prstGeom prst="rect">
            <a:avLst/>
          </a:prstGeom>
          <a:noFill/>
          <a:ln w="9525">
            <a:noFill/>
            <a:miter lim="800000"/>
            <a:headEnd/>
            <a:tailEnd/>
          </a:ln>
        </p:spPr>
        <p:txBody>
          <a:bodyPr>
            <a:spAutoFit/>
          </a:bodyPr>
          <a:lstStyle/>
          <a:p>
            <a:pPr>
              <a:spcBef>
                <a:spcPct val="0"/>
              </a:spcBef>
              <a:buFontTx/>
              <a:buChar char="-"/>
            </a:pPr>
            <a:r>
              <a:rPr lang="en-US" sz="3200">
                <a:solidFill>
                  <a:srgbClr val="FF33CC"/>
                </a:solidFill>
              </a:rPr>
              <a:t>Stratification </a:t>
            </a:r>
            <a:r>
              <a:rPr lang="en-US" sz="3200">
                <a:solidFill>
                  <a:schemeClr val="tx2"/>
                </a:solidFill>
              </a:rPr>
              <a:t>on the potentially </a:t>
            </a:r>
          </a:p>
          <a:p>
            <a:pPr>
              <a:spcBef>
                <a:spcPct val="0"/>
              </a:spcBef>
              <a:buFontTx/>
              <a:buNone/>
            </a:pPr>
            <a:r>
              <a:rPr lang="en-US" sz="3200">
                <a:solidFill>
                  <a:schemeClr val="tx2"/>
                </a:solidFill>
              </a:rPr>
              <a:t>	confounding variable</a:t>
            </a:r>
            <a:endParaRPr lang="en-US" sz="3200">
              <a:solidFill>
                <a:srgbClr val="FF33CC"/>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4"/>
                                        </p:tgtEl>
                                      </p:cBhvr>
                                    </p:cmd>
                                  </p:childTnLst>
                                </p:cTn>
                              </p:par>
                              <p:par>
                                <p:cTn id="7" presetID="10" presetClass="entr" presetSubtype="0" fill="hold" grpId="0" nodeType="withEffect">
                                  <p:stCondLst>
                                    <p:cond delay="3000"/>
                                  </p:stCondLst>
                                  <p:childTnLst>
                                    <p:set>
                                      <p:cBhvr>
                                        <p:cTn id="8" dur="1" fill="hold">
                                          <p:stCondLst>
                                            <p:cond delay="0"/>
                                          </p:stCondLst>
                                        </p:cTn>
                                        <p:tgtEl>
                                          <p:spTgt spid="52227"/>
                                        </p:tgtEl>
                                        <p:attrNameLst>
                                          <p:attrName>style.visibility</p:attrName>
                                        </p:attrNameLst>
                                      </p:cBhvr>
                                      <p:to>
                                        <p:strVal val="visible"/>
                                      </p:to>
                                    </p:set>
                                    <p:animEffect transition="in" filter="fade">
                                      <p:cBhvr>
                                        <p:cTn id="9" dur="3000"/>
                                        <p:tgtEl>
                                          <p:spTgt spid="52227"/>
                                        </p:tgtEl>
                                      </p:cBhvr>
                                    </p:animEffect>
                                  </p:childTnLst>
                                </p:cTn>
                              </p:par>
                              <p:par>
                                <p:cTn id="10" presetID="10" presetClass="entr" presetSubtype="0" fill="hold" nodeType="withEffect">
                                  <p:stCondLst>
                                    <p:cond delay="4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par>
                                <p:cTn id="13" presetID="10" presetClass="entr" presetSubtype="0" fill="hold" grpId="0" nodeType="withEffect">
                                  <p:stCondLst>
                                    <p:cond delay="6000"/>
                                  </p:stCondLst>
                                  <p:childTnLst>
                                    <p:set>
                                      <p:cBhvr>
                                        <p:cTn id="14" dur="1" fill="hold">
                                          <p:stCondLst>
                                            <p:cond delay="0"/>
                                          </p:stCondLst>
                                        </p:cTn>
                                        <p:tgtEl>
                                          <p:spTgt spid="52229"/>
                                        </p:tgtEl>
                                        <p:attrNameLst>
                                          <p:attrName>style.visibility</p:attrName>
                                        </p:attrNameLst>
                                      </p:cBhvr>
                                      <p:to>
                                        <p:strVal val="visible"/>
                                      </p:to>
                                    </p:set>
                                    <p:animEffect transition="in" filter="fade">
                                      <p:cBhvr>
                                        <p:cTn id="15" dur="3000"/>
                                        <p:tgtEl>
                                          <p:spTgt spid="52229"/>
                                        </p:tgtEl>
                                      </p:cBhvr>
                                    </p:animEffect>
                                  </p:childTnLst>
                                </p:cTn>
                              </p:par>
                              <p:par>
                                <p:cTn id="16" presetID="10" presetClass="entr" presetSubtype="0" fill="hold" grpId="0" nodeType="withEffect">
                                  <p:stCondLst>
                                    <p:cond delay="8000"/>
                                  </p:stCondLst>
                                  <p:childTnLst>
                                    <p:set>
                                      <p:cBhvr>
                                        <p:cTn id="17" dur="1" fill="hold">
                                          <p:stCondLst>
                                            <p:cond delay="0"/>
                                          </p:stCondLst>
                                        </p:cTn>
                                        <p:tgtEl>
                                          <p:spTgt spid="1113096"/>
                                        </p:tgtEl>
                                        <p:attrNameLst>
                                          <p:attrName>style.visibility</p:attrName>
                                        </p:attrNameLst>
                                      </p:cBhvr>
                                      <p:to>
                                        <p:strVal val="visible"/>
                                      </p:to>
                                    </p:set>
                                    <p:animEffect transition="in" filter="fade">
                                      <p:cBhvr>
                                        <p:cTn id="18" dur="3000"/>
                                        <p:tgtEl>
                                          <p:spTgt spid="11130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52227" grpId="0"/>
      <p:bldP spid="52229" grpId="0"/>
      <p:bldP spid="111309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2"/>
          <p:cNvSpPr>
            <a:spLocks noGrp="1" noChangeArrowheads="1"/>
          </p:cNvSpPr>
          <p:nvPr>
            <p:ph type="title" idx="4294967295"/>
          </p:nvPr>
        </p:nvSpPr>
        <p:spPr>
          <a:xfrm>
            <a:off x="457200" y="228600"/>
            <a:ext cx="8229600" cy="1371600"/>
          </a:xfrm>
        </p:spPr>
        <p:txBody>
          <a:bodyPr/>
          <a:lstStyle/>
          <a:p>
            <a:pPr eaLnBrk="1" hangingPunct="1">
              <a:lnSpc>
                <a:spcPct val="90000"/>
              </a:lnSpc>
              <a:defRPr/>
            </a:pPr>
            <a:r>
              <a:rPr lang="en-US" sz="4000" smtClean="0">
                <a:solidFill>
                  <a:srgbClr val="990033"/>
                </a:solidFill>
                <a:effectLst>
                  <a:outerShdw blurRad="38100" dist="38100" dir="2700000" algn="tl">
                    <a:srgbClr val="C0C0C0"/>
                  </a:outerShdw>
                </a:effectLst>
              </a:rPr>
              <a:t>Methods for Controlling the Effect of Confounding</a:t>
            </a:r>
          </a:p>
        </p:txBody>
      </p:sp>
      <p:sp>
        <p:nvSpPr>
          <p:cNvPr id="53251" name="Text Box 3"/>
          <p:cNvSpPr txBox="1">
            <a:spLocks noChangeArrowheads="1"/>
          </p:cNvSpPr>
          <p:nvPr/>
        </p:nvSpPr>
        <p:spPr bwMode="auto">
          <a:xfrm>
            <a:off x="204788" y="1857375"/>
            <a:ext cx="4319587" cy="579438"/>
          </a:xfrm>
          <a:prstGeom prst="rect">
            <a:avLst/>
          </a:prstGeom>
          <a:noFill/>
          <a:ln w="9525">
            <a:noFill/>
            <a:miter lim="800000"/>
            <a:headEnd/>
            <a:tailEnd/>
          </a:ln>
        </p:spPr>
        <p:txBody>
          <a:bodyPr wrap="none">
            <a:spAutoFit/>
          </a:bodyPr>
          <a:lstStyle/>
          <a:p>
            <a:pPr marL="457200" indent="-457200">
              <a:spcBef>
                <a:spcPct val="0"/>
              </a:spcBef>
              <a:buClr>
                <a:srgbClr val="000099"/>
              </a:buClr>
              <a:buFontTx/>
              <a:buAutoNum type="arabicPeriod"/>
            </a:pPr>
            <a:r>
              <a:rPr lang="en-US" sz="3200">
                <a:solidFill>
                  <a:srgbClr val="000099"/>
                </a:solidFill>
              </a:rPr>
              <a:t>Study Design Phase</a:t>
            </a:r>
          </a:p>
        </p:txBody>
      </p:sp>
      <p:sp>
        <p:nvSpPr>
          <p:cNvPr id="53252" name="Text Box 4"/>
          <p:cNvSpPr txBox="1">
            <a:spLocks noChangeArrowheads="1"/>
          </p:cNvSpPr>
          <p:nvPr/>
        </p:nvSpPr>
        <p:spPr bwMode="auto">
          <a:xfrm>
            <a:off x="715963" y="2390775"/>
            <a:ext cx="4454525" cy="579438"/>
          </a:xfrm>
          <a:prstGeom prst="rect">
            <a:avLst/>
          </a:prstGeom>
          <a:noFill/>
          <a:ln w="9525">
            <a:noFill/>
            <a:miter lim="800000"/>
            <a:headEnd/>
            <a:tailEnd/>
          </a:ln>
        </p:spPr>
        <p:txBody>
          <a:bodyPr wrap="none">
            <a:spAutoFit/>
          </a:bodyPr>
          <a:lstStyle/>
          <a:p>
            <a:pPr marL="457200" indent="-457200">
              <a:spcBef>
                <a:spcPct val="0"/>
              </a:spcBef>
              <a:buClr>
                <a:srgbClr val="008080"/>
              </a:buClr>
              <a:buFontTx/>
              <a:buAutoNum type="alphaLcPeriod"/>
            </a:pPr>
            <a:r>
              <a:rPr lang="en-US" sz="3200" dirty="0">
                <a:solidFill>
                  <a:srgbClr val="008080"/>
                </a:solidFill>
              </a:rPr>
              <a:t>Selection/Restriction </a:t>
            </a:r>
            <a:endParaRPr lang="en-US" dirty="0">
              <a:solidFill>
                <a:schemeClr val="tx1"/>
              </a:solidFill>
            </a:endParaRPr>
          </a:p>
        </p:txBody>
      </p:sp>
      <p:sp>
        <p:nvSpPr>
          <p:cNvPr id="53253" name="Text Box 5"/>
          <p:cNvSpPr txBox="1">
            <a:spLocks noChangeArrowheads="1"/>
          </p:cNvSpPr>
          <p:nvPr/>
        </p:nvSpPr>
        <p:spPr bwMode="auto">
          <a:xfrm>
            <a:off x="727075" y="4292600"/>
            <a:ext cx="8001000" cy="579438"/>
          </a:xfrm>
          <a:prstGeom prst="rect">
            <a:avLst/>
          </a:prstGeom>
          <a:noFill/>
          <a:ln w="9525">
            <a:noFill/>
            <a:miter lim="800000"/>
            <a:headEnd/>
            <a:tailEnd/>
          </a:ln>
        </p:spPr>
        <p:txBody>
          <a:bodyPr>
            <a:spAutoFit/>
          </a:bodyPr>
          <a:lstStyle/>
          <a:p>
            <a:pPr marL="457200" indent="-457200">
              <a:spcBef>
                <a:spcPct val="0"/>
              </a:spcBef>
              <a:buFontTx/>
              <a:buAutoNum type="alphaLcPeriod" startAt="2"/>
            </a:pPr>
            <a:r>
              <a:rPr lang="en-US" sz="3200">
                <a:solidFill>
                  <a:srgbClr val="008080"/>
                </a:solidFill>
              </a:rPr>
              <a:t>Matching</a:t>
            </a:r>
            <a:endParaRPr lang="en-US">
              <a:solidFill>
                <a:schemeClr val="tx1"/>
              </a:solidFill>
            </a:endParaRPr>
          </a:p>
        </p:txBody>
      </p:sp>
      <p:sp>
        <p:nvSpPr>
          <p:cNvPr id="53256" name="Text Box 6"/>
          <p:cNvSpPr txBox="1">
            <a:spLocks noChangeArrowheads="1"/>
          </p:cNvSpPr>
          <p:nvPr/>
        </p:nvSpPr>
        <p:spPr bwMode="auto">
          <a:xfrm>
            <a:off x="1125538" y="2924175"/>
            <a:ext cx="7901522" cy="830997"/>
          </a:xfrm>
          <a:prstGeom prst="rect">
            <a:avLst/>
          </a:prstGeom>
          <a:noFill/>
          <a:ln w="9525">
            <a:noFill/>
            <a:miter lim="800000"/>
            <a:headEnd/>
            <a:tailEnd/>
          </a:ln>
        </p:spPr>
        <p:txBody>
          <a:bodyPr wrap="none">
            <a:spAutoFit/>
          </a:bodyPr>
          <a:lstStyle/>
          <a:p>
            <a:pPr marL="457200" indent="-457200">
              <a:spcBef>
                <a:spcPct val="0"/>
              </a:spcBef>
            </a:pPr>
            <a:r>
              <a:rPr lang="nb-NO" dirty="0">
                <a:solidFill>
                  <a:schemeClr val="bg1">
                    <a:lumMod val="75000"/>
                  </a:schemeClr>
                </a:solidFill>
              </a:rPr>
              <a:t>Restriction of the study or the analysis to a subgroup </a:t>
            </a:r>
          </a:p>
          <a:p>
            <a:pPr marL="914400" lvl="1" indent="-457200">
              <a:spcBef>
                <a:spcPct val="0"/>
              </a:spcBef>
              <a:buClr>
                <a:srgbClr val="003399"/>
              </a:buClr>
              <a:buSzPct val="95000"/>
              <a:buFontTx/>
              <a:buNone/>
            </a:pPr>
            <a:r>
              <a:rPr lang="nb-NO" dirty="0">
                <a:solidFill>
                  <a:schemeClr val="bg1">
                    <a:lumMod val="75000"/>
                  </a:schemeClr>
                </a:solidFill>
              </a:rPr>
              <a:t>that is homogenous for the possible confounder.</a:t>
            </a:r>
          </a:p>
        </p:txBody>
      </p:sp>
      <p:sp>
        <p:nvSpPr>
          <p:cNvPr id="53257" name="Text Box 7"/>
          <p:cNvSpPr txBox="1">
            <a:spLocks noChangeArrowheads="1"/>
          </p:cNvSpPr>
          <p:nvPr/>
        </p:nvSpPr>
        <p:spPr bwMode="auto">
          <a:xfrm>
            <a:off x="1130301" y="3716338"/>
            <a:ext cx="5592763" cy="457200"/>
          </a:xfrm>
          <a:prstGeom prst="rect">
            <a:avLst/>
          </a:prstGeom>
          <a:noFill/>
          <a:ln w="9525">
            <a:noFill/>
            <a:miter lim="800000"/>
            <a:headEnd/>
            <a:tailEnd/>
          </a:ln>
        </p:spPr>
        <p:txBody>
          <a:bodyPr wrap="none">
            <a:spAutoFit/>
          </a:bodyPr>
          <a:lstStyle/>
          <a:p>
            <a:pPr marL="457200" indent="-457200">
              <a:spcBef>
                <a:spcPct val="0"/>
              </a:spcBef>
            </a:pPr>
            <a:r>
              <a:rPr lang="en-US" dirty="0">
                <a:solidFill>
                  <a:schemeClr val="bg1">
                    <a:lumMod val="75000"/>
                  </a:schemeClr>
                </a:solidFill>
              </a:rPr>
              <a:t>Possible but can reduce sample size</a:t>
            </a:r>
          </a:p>
        </p:txBody>
      </p:sp>
      <p:sp>
        <p:nvSpPr>
          <p:cNvPr id="1152009" name="Text Box 9"/>
          <p:cNvSpPr txBox="1">
            <a:spLocks noChangeArrowheads="1"/>
          </p:cNvSpPr>
          <p:nvPr/>
        </p:nvSpPr>
        <p:spPr bwMode="auto">
          <a:xfrm>
            <a:off x="1130300" y="4854575"/>
            <a:ext cx="8001000" cy="1200329"/>
          </a:xfrm>
          <a:prstGeom prst="rect">
            <a:avLst/>
          </a:prstGeom>
          <a:noFill/>
          <a:ln w="9525">
            <a:noFill/>
            <a:miter lim="800000"/>
            <a:headEnd/>
            <a:tailEnd/>
          </a:ln>
        </p:spPr>
        <p:txBody>
          <a:bodyPr>
            <a:spAutoFit/>
          </a:bodyPr>
          <a:lstStyle/>
          <a:p>
            <a:pPr marL="457200" indent="-457200">
              <a:spcBef>
                <a:spcPct val="0"/>
              </a:spcBef>
            </a:pPr>
            <a:r>
              <a:rPr lang="nb-NO" dirty="0">
                <a:solidFill>
                  <a:schemeClr val="bg1">
                    <a:lumMod val="75000"/>
                  </a:schemeClr>
                </a:solidFill>
              </a:rPr>
              <a:t>Selection of one group to be identical to the other group with respect to one or more potential confounders</a:t>
            </a:r>
            <a:endParaRPr lang="en-US" dirty="0">
              <a:solidFill>
                <a:schemeClr val="bg1">
                  <a:lumMod val="75000"/>
                </a:schemeClr>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511" fill="hold"/>
                                        <p:tgtEl>
                                          <p:spTgt spid="3"/>
                                        </p:tgtEl>
                                      </p:cBhvr>
                                    </p:cmd>
                                  </p:childTnLst>
                                </p:cTn>
                              </p:par>
                              <p:par>
                                <p:cTn id="7" presetID="3" presetClass="emph" presetSubtype="2" fill="hold" grpId="0" nodeType="withEffect">
                                  <p:stCondLst>
                                    <p:cond delay="6000"/>
                                  </p:stCondLst>
                                  <p:childTnLst>
                                    <p:animClr clrSpc="rgb" dir="cw">
                                      <p:cBhvr override="childStyle">
                                        <p:cTn id="8" dur="3000" fill="hold"/>
                                        <p:tgtEl>
                                          <p:spTgt spid="53256"/>
                                        </p:tgtEl>
                                        <p:attrNameLst>
                                          <p:attrName>style.color</p:attrName>
                                        </p:attrNameLst>
                                      </p:cBhvr>
                                      <p:to>
                                        <a:schemeClr val="tx1"/>
                                      </p:to>
                                    </p:animClr>
                                  </p:childTnLst>
                                </p:cTn>
                              </p:par>
                              <p:par>
                                <p:cTn id="9" presetID="3" presetClass="emph" presetSubtype="2" fill="hold" grpId="0" nodeType="withEffect">
                                  <p:stCondLst>
                                    <p:cond delay="9000"/>
                                  </p:stCondLst>
                                  <p:childTnLst>
                                    <p:animClr clrSpc="rgb" dir="cw">
                                      <p:cBhvr override="childStyle">
                                        <p:cTn id="10" dur="3000" fill="hold"/>
                                        <p:tgtEl>
                                          <p:spTgt spid="53257"/>
                                        </p:tgtEl>
                                        <p:attrNameLst>
                                          <p:attrName>style.color</p:attrName>
                                        </p:attrNameLst>
                                      </p:cBhvr>
                                      <p:to>
                                        <a:schemeClr val="tx1"/>
                                      </p:to>
                                    </p:animClr>
                                  </p:childTnLst>
                                </p:cTn>
                              </p:par>
                              <p:par>
                                <p:cTn id="11" presetID="3" presetClass="emph" presetSubtype="2" fill="hold" grpId="0" nodeType="withEffect">
                                  <p:stCondLst>
                                    <p:cond delay="18000"/>
                                  </p:stCondLst>
                                  <p:childTnLst>
                                    <p:animClr clrSpc="rgb" dir="cw">
                                      <p:cBhvr override="childStyle">
                                        <p:cTn id="12" dur="3000" fill="hold"/>
                                        <p:tgtEl>
                                          <p:spTgt spid="1152009"/>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53256" grpId="0"/>
      <p:bldP spid="53257" grpId="0"/>
      <p:bldP spid="115200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720725" y="2362200"/>
            <a:ext cx="8229600" cy="2062103"/>
          </a:xfrm>
          <a:prstGeom prst="rect">
            <a:avLst/>
          </a:prstGeom>
          <a:noFill/>
          <a:ln w="9525">
            <a:noFill/>
            <a:miter lim="800000"/>
            <a:headEnd/>
            <a:tailEnd/>
          </a:ln>
        </p:spPr>
        <p:txBody>
          <a:bodyPr>
            <a:spAutoFit/>
          </a:bodyPr>
          <a:lstStyle/>
          <a:p>
            <a:pPr marL="457200" indent="-457200">
              <a:spcBef>
                <a:spcPct val="0"/>
              </a:spcBef>
              <a:buFontTx/>
              <a:buAutoNum type="alphaLcPeriod" startAt="3"/>
            </a:pPr>
            <a:r>
              <a:rPr lang="en-US" sz="3200" dirty="0">
                <a:solidFill>
                  <a:srgbClr val="008080"/>
                </a:solidFill>
              </a:rPr>
              <a:t>Randomization</a:t>
            </a:r>
            <a:endParaRPr lang="en-US" sz="3200" dirty="0">
              <a:solidFill>
                <a:schemeClr val="bg1">
                  <a:lumMod val="75000"/>
                </a:schemeClr>
              </a:solidFill>
            </a:endParaRPr>
          </a:p>
          <a:p>
            <a:pPr marL="914400" lvl="1" indent="-457200">
              <a:spcBef>
                <a:spcPct val="0"/>
              </a:spcBef>
            </a:pPr>
            <a:r>
              <a:rPr lang="en-US" dirty="0" smtClean="0">
                <a:solidFill>
                  <a:schemeClr val="bg1">
                    <a:lumMod val="75000"/>
                  </a:schemeClr>
                </a:solidFill>
              </a:rPr>
              <a:t>procedure </a:t>
            </a:r>
            <a:r>
              <a:rPr lang="en-US" dirty="0">
                <a:solidFill>
                  <a:schemeClr val="bg1">
                    <a:lumMod val="75000"/>
                  </a:schemeClr>
                </a:solidFill>
              </a:rPr>
              <a:t>of assigning treatments to subjects by  </a:t>
            </a:r>
          </a:p>
          <a:p>
            <a:pPr marL="914400" lvl="1" indent="-457200">
              <a:spcBef>
                <a:spcPct val="0"/>
              </a:spcBef>
              <a:buClr>
                <a:schemeClr val="tx1"/>
              </a:buClr>
              <a:buFontTx/>
              <a:buNone/>
            </a:pPr>
            <a:r>
              <a:rPr lang="en-US" dirty="0">
                <a:solidFill>
                  <a:schemeClr val="bg1">
                    <a:lumMod val="75000"/>
                  </a:schemeClr>
                </a:solidFill>
              </a:rPr>
              <a:t>  	</a:t>
            </a:r>
            <a:r>
              <a:rPr lang="en-US" dirty="0" smtClean="0">
                <a:solidFill>
                  <a:schemeClr val="bg1">
                    <a:lumMod val="75000"/>
                  </a:schemeClr>
                </a:solidFill>
              </a:rPr>
              <a:t>chance</a:t>
            </a:r>
            <a:endParaRPr lang="en-US" dirty="0">
              <a:solidFill>
                <a:schemeClr val="bg1">
                  <a:lumMod val="75000"/>
                </a:schemeClr>
              </a:solidFill>
            </a:endParaRPr>
          </a:p>
          <a:p>
            <a:pPr marL="914400" lvl="1" indent="-457200">
              <a:spcBef>
                <a:spcPct val="0"/>
              </a:spcBef>
            </a:pPr>
            <a:r>
              <a:rPr lang="en-US" dirty="0" smtClean="0">
                <a:solidFill>
                  <a:schemeClr val="bg1">
                    <a:lumMod val="75000"/>
                  </a:schemeClr>
                </a:solidFill>
              </a:rPr>
              <a:t>controls </a:t>
            </a:r>
            <a:r>
              <a:rPr lang="en-US" dirty="0">
                <a:solidFill>
                  <a:schemeClr val="bg1">
                    <a:lumMod val="75000"/>
                  </a:schemeClr>
                </a:solidFill>
              </a:rPr>
              <a:t>the effect of both known and unknown </a:t>
            </a:r>
          </a:p>
          <a:p>
            <a:pPr marL="914400" lvl="1" indent="-457200">
              <a:spcBef>
                <a:spcPct val="0"/>
              </a:spcBef>
              <a:buClr>
                <a:schemeClr val="tx1"/>
              </a:buClr>
              <a:buFontTx/>
              <a:buNone/>
            </a:pPr>
            <a:r>
              <a:rPr lang="en-US" dirty="0">
                <a:solidFill>
                  <a:schemeClr val="bg1">
                    <a:lumMod val="75000"/>
                  </a:schemeClr>
                </a:solidFill>
              </a:rPr>
              <a:t>	</a:t>
            </a:r>
            <a:r>
              <a:rPr lang="en-US" dirty="0" smtClean="0">
                <a:solidFill>
                  <a:schemeClr val="bg1">
                    <a:lumMod val="75000"/>
                  </a:schemeClr>
                </a:solidFill>
              </a:rPr>
              <a:t>confounders</a:t>
            </a:r>
            <a:endParaRPr lang="en-US" dirty="0">
              <a:solidFill>
                <a:schemeClr val="bg1">
                  <a:lumMod val="75000"/>
                </a:schemeClr>
              </a:solidFill>
            </a:endParaRPr>
          </a:p>
        </p:txBody>
      </p:sp>
      <p:sp>
        <p:nvSpPr>
          <p:cNvPr id="1153029" name="Rectangle 5"/>
          <p:cNvSpPr>
            <a:spLocks noChangeArrowheads="1"/>
          </p:cNvSpPr>
          <p:nvPr/>
        </p:nvSpPr>
        <p:spPr bwMode="auto">
          <a:xfrm>
            <a:off x="457200" y="228600"/>
            <a:ext cx="8229600" cy="1371600"/>
          </a:xfrm>
          <a:prstGeom prst="rect">
            <a:avLst/>
          </a:prstGeom>
          <a:noFill/>
          <a:ln w="9525">
            <a:noFill/>
            <a:miter lim="800000"/>
            <a:headEnd/>
            <a:tailEnd/>
          </a:ln>
          <a:effectLst/>
        </p:spPr>
        <p:txBody>
          <a:bodyPr anchor="ctr"/>
          <a:lstStyle/>
          <a:p>
            <a:pPr algn="ctr" eaLnBrk="1" hangingPunct="1">
              <a:lnSpc>
                <a:spcPct val="90000"/>
              </a:lnSpc>
              <a:spcBef>
                <a:spcPct val="0"/>
              </a:spcBef>
              <a:buFontTx/>
              <a:buNone/>
              <a:defRPr/>
            </a:pPr>
            <a:r>
              <a:rPr lang="en-US" sz="4000">
                <a:effectLst>
                  <a:outerShdw blurRad="38100" dist="38100" dir="2700000" algn="tl">
                    <a:srgbClr val="C0C0C0"/>
                  </a:outerShdw>
                </a:effectLst>
              </a:rPr>
              <a:t>Methods for Controlling the Effect of Confounding</a:t>
            </a:r>
          </a:p>
        </p:txBody>
      </p:sp>
      <p:sp>
        <p:nvSpPr>
          <p:cNvPr id="54276" name="Text Box 6"/>
          <p:cNvSpPr txBox="1">
            <a:spLocks noChangeArrowheads="1"/>
          </p:cNvSpPr>
          <p:nvPr/>
        </p:nvSpPr>
        <p:spPr bwMode="auto">
          <a:xfrm>
            <a:off x="204788" y="1857375"/>
            <a:ext cx="4319587" cy="579438"/>
          </a:xfrm>
          <a:prstGeom prst="rect">
            <a:avLst/>
          </a:prstGeom>
          <a:noFill/>
          <a:ln w="9525">
            <a:noFill/>
            <a:miter lim="800000"/>
            <a:headEnd/>
            <a:tailEnd/>
          </a:ln>
        </p:spPr>
        <p:txBody>
          <a:bodyPr wrap="none">
            <a:spAutoFit/>
          </a:bodyPr>
          <a:lstStyle/>
          <a:p>
            <a:pPr marL="457200" indent="-457200">
              <a:spcBef>
                <a:spcPct val="0"/>
              </a:spcBef>
              <a:buClr>
                <a:srgbClr val="000099"/>
              </a:buClr>
              <a:buFontTx/>
              <a:buAutoNum type="arabicPeriod"/>
            </a:pPr>
            <a:r>
              <a:rPr lang="en-US" sz="3200">
                <a:solidFill>
                  <a:srgbClr val="000099"/>
                </a:solidFill>
              </a:rPr>
              <a:t>Study Design Phase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3" fill="hold"/>
                                        <p:tgtEl>
                                          <p:spTgt spid="3"/>
                                        </p:tgtEl>
                                      </p:cBhvr>
                                    </p:cmd>
                                  </p:childTnLst>
                                </p:cTn>
                              </p:par>
                              <p:par>
                                <p:cTn id="7" presetID="3" presetClass="emph" presetSubtype="2" fill="hold" nodeType="withEffect">
                                  <p:stCondLst>
                                    <p:cond delay="8000"/>
                                  </p:stCondLst>
                                  <p:childTnLst>
                                    <p:animClr clrSpc="rgb" dir="cw">
                                      <p:cBhvr override="childStyle">
                                        <p:cTn id="8" dur="3000" fill="hold"/>
                                        <p:tgtEl>
                                          <p:spTgt spid="54274">
                                            <p:txEl>
                                              <p:pRg st="1" end="1"/>
                                            </p:txEl>
                                          </p:spTgt>
                                        </p:tgtEl>
                                        <p:attrNameLst>
                                          <p:attrName>style.color</p:attrName>
                                        </p:attrNameLst>
                                      </p:cBhvr>
                                      <p:to>
                                        <a:schemeClr val="tx1"/>
                                      </p:to>
                                    </p:animClr>
                                  </p:childTnLst>
                                </p:cTn>
                              </p:par>
                              <p:par>
                                <p:cTn id="9" presetID="3" presetClass="emph" presetSubtype="2" fill="hold" nodeType="withEffect">
                                  <p:stCondLst>
                                    <p:cond delay="8000"/>
                                  </p:stCondLst>
                                  <p:childTnLst>
                                    <p:animClr clrSpc="rgb" dir="cw">
                                      <p:cBhvr override="childStyle">
                                        <p:cTn id="10" dur="3000" fill="hold"/>
                                        <p:tgtEl>
                                          <p:spTgt spid="54274">
                                            <p:txEl>
                                              <p:pRg st="2" end="2"/>
                                            </p:txEl>
                                          </p:spTgt>
                                        </p:tgtEl>
                                        <p:attrNameLst>
                                          <p:attrName>style.color</p:attrName>
                                        </p:attrNameLst>
                                      </p:cBhvr>
                                      <p:to>
                                        <a:schemeClr val="tx1"/>
                                      </p:to>
                                    </p:animClr>
                                  </p:childTnLst>
                                </p:cTn>
                              </p:par>
                              <p:par>
                                <p:cTn id="11" presetID="3" presetClass="emph" presetSubtype="2" fill="hold" nodeType="withEffect">
                                  <p:stCondLst>
                                    <p:cond delay="14000"/>
                                  </p:stCondLst>
                                  <p:childTnLst>
                                    <p:animClr clrSpc="rgb" dir="cw">
                                      <p:cBhvr override="childStyle">
                                        <p:cTn id="12" dur="3000" fill="hold"/>
                                        <p:tgtEl>
                                          <p:spTgt spid="54274">
                                            <p:txEl>
                                              <p:pRg st="3" end="3"/>
                                            </p:txEl>
                                          </p:spTgt>
                                        </p:tgtEl>
                                        <p:attrNameLst>
                                          <p:attrName>style.color</p:attrName>
                                        </p:attrNameLst>
                                      </p:cBhvr>
                                      <p:to>
                                        <a:schemeClr val="tx1"/>
                                      </p:to>
                                    </p:animClr>
                                  </p:childTnLst>
                                </p:cTn>
                              </p:par>
                              <p:par>
                                <p:cTn id="13" presetID="3" presetClass="emph" presetSubtype="2" fill="hold" nodeType="withEffect">
                                  <p:stCondLst>
                                    <p:cond delay="14000"/>
                                  </p:stCondLst>
                                  <p:childTnLst>
                                    <p:animClr clrSpc="rgb" dir="cw">
                                      <p:cBhvr override="childStyle">
                                        <p:cTn id="14" dur="3000" fill="hold"/>
                                        <p:tgtEl>
                                          <p:spTgt spid="54274">
                                            <p:txEl>
                                              <p:pRg st="4" end="4"/>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665163" y="2492375"/>
            <a:ext cx="8228012" cy="579438"/>
          </a:xfrm>
          <a:prstGeom prst="rect">
            <a:avLst/>
          </a:prstGeom>
          <a:noFill/>
          <a:ln w="9525">
            <a:noFill/>
            <a:miter lim="800000"/>
            <a:headEnd/>
            <a:tailEnd/>
          </a:ln>
        </p:spPr>
        <p:txBody>
          <a:bodyPr>
            <a:spAutoFit/>
          </a:bodyPr>
          <a:lstStyle/>
          <a:p>
            <a:pPr marL="495300" indent="-495300">
              <a:spcBef>
                <a:spcPct val="0"/>
              </a:spcBef>
              <a:buClr>
                <a:srgbClr val="008080"/>
              </a:buClr>
              <a:buFontTx/>
              <a:buAutoNum type="alphaLcPeriod"/>
            </a:pPr>
            <a:r>
              <a:rPr lang="en-US" sz="3200">
                <a:solidFill>
                  <a:srgbClr val="008080"/>
                </a:solidFill>
              </a:rPr>
              <a:t>Stratification </a:t>
            </a:r>
          </a:p>
        </p:txBody>
      </p:sp>
      <p:sp>
        <p:nvSpPr>
          <p:cNvPr id="1154053" name="Rectangle 5"/>
          <p:cNvSpPr>
            <a:spLocks noChangeArrowheads="1"/>
          </p:cNvSpPr>
          <p:nvPr/>
        </p:nvSpPr>
        <p:spPr bwMode="auto">
          <a:xfrm>
            <a:off x="457200" y="228600"/>
            <a:ext cx="8229600" cy="1371600"/>
          </a:xfrm>
          <a:prstGeom prst="rect">
            <a:avLst/>
          </a:prstGeom>
          <a:noFill/>
          <a:ln w="9525">
            <a:noFill/>
            <a:miter lim="800000"/>
            <a:headEnd/>
            <a:tailEnd/>
          </a:ln>
          <a:effectLst/>
        </p:spPr>
        <p:txBody>
          <a:bodyPr anchor="ctr"/>
          <a:lstStyle/>
          <a:p>
            <a:pPr algn="ctr" eaLnBrk="1" hangingPunct="1">
              <a:lnSpc>
                <a:spcPct val="90000"/>
              </a:lnSpc>
              <a:spcBef>
                <a:spcPct val="0"/>
              </a:spcBef>
              <a:buFontTx/>
              <a:buNone/>
              <a:defRPr/>
            </a:pPr>
            <a:r>
              <a:rPr lang="en-US" sz="4000">
                <a:effectLst>
                  <a:outerShdw blurRad="38100" dist="38100" dir="2700000" algn="tl">
                    <a:srgbClr val="C0C0C0"/>
                  </a:outerShdw>
                </a:effectLst>
              </a:rPr>
              <a:t>Methods for Controlling the Effect of Confounding</a:t>
            </a:r>
          </a:p>
        </p:txBody>
      </p:sp>
      <p:sp>
        <p:nvSpPr>
          <p:cNvPr id="55300" name="Text Box 6"/>
          <p:cNvSpPr txBox="1">
            <a:spLocks noChangeArrowheads="1"/>
          </p:cNvSpPr>
          <p:nvPr/>
        </p:nvSpPr>
        <p:spPr bwMode="auto">
          <a:xfrm>
            <a:off x="204788" y="1857375"/>
            <a:ext cx="3417887" cy="579438"/>
          </a:xfrm>
          <a:prstGeom prst="rect">
            <a:avLst/>
          </a:prstGeom>
          <a:noFill/>
          <a:ln w="9525">
            <a:noFill/>
            <a:miter lim="800000"/>
            <a:headEnd/>
            <a:tailEnd/>
          </a:ln>
        </p:spPr>
        <p:txBody>
          <a:bodyPr wrap="none">
            <a:spAutoFit/>
          </a:bodyPr>
          <a:lstStyle/>
          <a:p>
            <a:pPr marL="457200" indent="-457200">
              <a:spcBef>
                <a:spcPct val="0"/>
              </a:spcBef>
              <a:buClr>
                <a:srgbClr val="000099"/>
              </a:buClr>
              <a:buFontTx/>
              <a:buAutoNum type="arabicPeriod" startAt="2"/>
            </a:pPr>
            <a:r>
              <a:rPr lang="en-US" sz="3200">
                <a:solidFill>
                  <a:srgbClr val="000099"/>
                </a:solidFill>
              </a:rPr>
              <a:t>Analysis Phase</a:t>
            </a:r>
          </a:p>
        </p:txBody>
      </p:sp>
      <p:sp>
        <p:nvSpPr>
          <p:cNvPr id="55301" name="Text Box 7"/>
          <p:cNvSpPr txBox="1">
            <a:spLocks noChangeArrowheads="1"/>
          </p:cNvSpPr>
          <p:nvPr/>
        </p:nvSpPr>
        <p:spPr bwMode="auto">
          <a:xfrm>
            <a:off x="1204913" y="3068638"/>
            <a:ext cx="7759700" cy="830997"/>
          </a:xfrm>
          <a:prstGeom prst="rect">
            <a:avLst/>
          </a:prstGeom>
          <a:noFill/>
          <a:ln w="9525">
            <a:noFill/>
            <a:miter lim="800000"/>
            <a:headEnd/>
            <a:tailEnd/>
          </a:ln>
        </p:spPr>
        <p:txBody>
          <a:bodyPr>
            <a:spAutoFit/>
          </a:bodyPr>
          <a:lstStyle/>
          <a:p>
            <a:pPr marL="495300" indent="-495300">
              <a:spcBef>
                <a:spcPct val="0"/>
              </a:spcBef>
            </a:pPr>
            <a:r>
              <a:rPr lang="nb-NO" dirty="0">
                <a:solidFill>
                  <a:schemeClr val="bg1">
                    <a:lumMod val="75000"/>
                  </a:schemeClr>
                </a:solidFill>
              </a:rPr>
              <a:t>Divide data set in strata for the potential confounding variable and analyse these separately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3"/>
                                        </p:tgtEl>
                                      </p:cBhvr>
                                    </p:cmd>
                                  </p:childTnLst>
                                </p:cTn>
                              </p:par>
                              <p:par>
                                <p:cTn id="7" presetID="3" presetClass="emph" presetSubtype="2" fill="hold" grpId="0" nodeType="withEffect">
                                  <p:stCondLst>
                                    <p:cond delay="4000"/>
                                  </p:stCondLst>
                                  <p:childTnLst>
                                    <p:animClr clrSpc="rgb" dir="cw">
                                      <p:cBhvr override="childStyle">
                                        <p:cTn id="8" dur="3000" fill="hold"/>
                                        <p:tgtEl>
                                          <p:spTgt spid="55301"/>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9" fill="hold" display="0">
                  <p:stCondLst>
                    <p:cond delay="indefinite"/>
                  </p:stCondLst>
                  <p:endCondLst>
                    <p:cond evt="onStopAudio" delay="0">
                      <p:tgtEl>
                        <p:sldTgt/>
                      </p:tgtEl>
                    </p:cond>
                  </p:endCondLst>
                </p:cTn>
                <p:tgtEl>
                  <p:spTgt spid="3"/>
                </p:tgtEl>
              </p:cMediaNode>
            </p:audio>
          </p:childTnLst>
        </p:cTn>
      </p:par>
    </p:tnLst>
    <p:bldLst>
      <p:bldP spid="5530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483" name="Rectangle 3"/>
          <p:cNvSpPr>
            <a:spLocks noChangeArrowheads="1"/>
          </p:cNvSpPr>
          <p:nvPr/>
        </p:nvSpPr>
        <p:spPr bwMode="auto">
          <a:xfrm>
            <a:off x="457200" y="228600"/>
            <a:ext cx="8229600" cy="1371600"/>
          </a:xfrm>
          <a:prstGeom prst="rect">
            <a:avLst/>
          </a:prstGeom>
          <a:noFill/>
          <a:ln w="9525">
            <a:noFill/>
            <a:miter lim="800000"/>
            <a:headEnd/>
            <a:tailEnd/>
          </a:ln>
          <a:effectLst/>
        </p:spPr>
        <p:txBody>
          <a:bodyPr anchor="ctr"/>
          <a:lstStyle/>
          <a:p>
            <a:pPr algn="ctr" eaLnBrk="1" hangingPunct="1">
              <a:lnSpc>
                <a:spcPct val="90000"/>
              </a:lnSpc>
              <a:spcBef>
                <a:spcPct val="0"/>
              </a:spcBef>
              <a:buFontTx/>
              <a:buNone/>
              <a:defRPr/>
            </a:pPr>
            <a:r>
              <a:rPr lang="en-US" sz="4000">
                <a:effectLst>
                  <a:outerShdw blurRad="38100" dist="38100" dir="2700000" algn="tl">
                    <a:srgbClr val="C0C0C0"/>
                  </a:outerShdw>
                </a:effectLst>
              </a:rPr>
              <a:t>Methods for Controlling the Effect of Confounding - </a:t>
            </a:r>
            <a:r>
              <a:rPr lang="en-US" sz="4000">
                <a:solidFill>
                  <a:srgbClr val="008080"/>
                </a:solidFill>
                <a:effectLst>
                  <a:outerShdw blurRad="38100" dist="38100" dir="2700000" algn="tl">
                    <a:srgbClr val="C0C0C0"/>
                  </a:outerShdw>
                </a:effectLst>
              </a:rPr>
              <a:t>Stratification</a:t>
            </a:r>
          </a:p>
        </p:txBody>
      </p:sp>
      <p:grpSp>
        <p:nvGrpSpPr>
          <p:cNvPr id="32" name="Group 31"/>
          <p:cNvGrpSpPr/>
          <p:nvPr/>
        </p:nvGrpSpPr>
        <p:grpSpPr>
          <a:xfrm>
            <a:off x="592138" y="2492375"/>
            <a:ext cx="7580312" cy="4032250"/>
            <a:chOff x="592138" y="2492375"/>
            <a:chExt cx="7580312" cy="4032250"/>
          </a:xfrm>
        </p:grpSpPr>
        <p:grpSp>
          <p:nvGrpSpPr>
            <p:cNvPr id="2" name="Group 34"/>
            <p:cNvGrpSpPr>
              <a:grpSpLocks/>
            </p:cNvGrpSpPr>
            <p:nvPr/>
          </p:nvGrpSpPr>
          <p:grpSpPr bwMode="auto">
            <a:xfrm>
              <a:off x="592138" y="2492375"/>
              <a:ext cx="7364412" cy="1778000"/>
              <a:chOff x="373" y="1570"/>
              <a:chExt cx="4639" cy="1120"/>
            </a:xfrm>
          </p:grpSpPr>
          <p:sp>
            <p:nvSpPr>
              <p:cNvPr id="56346" name="Text Box 2"/>
              <p:cNvSpPr txBox="1">
                <a:spLocks noChangeArrowheads="1"/>
              </p:cNvSpPr>
              <p:nvPr/>
            </p:nvSpPr>
            <p:spPr bwMode="auto">
              <a:xfrm>
                <a:off x="1871" y="2286"/>
                <a:ext cx="1236" cy="327"/>
              </a:xfrm>
              <a:prstGeom prst="rect">
                <a:avLst/>
              </a:prstGeom>
              <a:solidFill>
                <a:srgbClr val="FFFFCC"/>
              </a:solidFill>
              <a:ln w="9525">
                <a:noFill/>
                <a:miter lim="800000"/>
                <a:headEnd/>
                <a:tailEnd/>
              </a:ln>
            </p:spPr>
            <p:txBody>
              <a:bodyPr>
                <a:spAutoFit/>
              </a:bodyPr>
              <a:lstStyle/>
              <a:p>
                <a:pPr marL="495300" indent="-495300">
                  <a:spcBef>
                    <a:spcPct val="0"/>
                  </a:spcBef>
                  <a:buClr>
                    <a:srgbClr val="008080"/>
                  </a:buClr>
                  <a:buFontTx/>
                  <a:buNone/>
                </a:pPr>
                <a:r>
                  <a:rPr lang="en-US" sz="2800">
                    <a:solidFill>
                      <a:srgbClr val="008080"/>
                    </a:solidFill>
                  </a:rPr>
                  <a:t>Smoking +</a:t>
                </a:r>
              </a:p>
            </p:txBody>
          </p:sp>
          <p:sp>
            <p:nvSpPr>
              <p:cNvPr id="56347" name="Text Box 4"/>
              <p:cNvSpPr txBox="1">
                <a:spLocks noChangeArrowheads="1"/>
              </p:cNvSpPr>
              <p:nvPr/>
            </p:nvSpPr>
            <p:spPr bwMode="auto">
              <a:xfrm>
                <a:off x="2714" y="1570"/>
                <a:ext cx="1391" cy="327"/>
              </a:xfrm>
              <a:prstGeom prst="rect">
                <a:avLst/>
              </a:prstGeom>
              <a:noFill/>
              <a:ln w="9525">
                <a:noFill/>
                <a:miter lim="800000"/>
                <a:headEnd/>
                <a:tailEnd/>
              </a:ln>
            </p:spPr>
            <p:txBody>
              <a:bodyPr>
                <a:spAutoFit/>
              </a:bodyPr>
              <a:lstStyle/>
              <a:p>
                <a:pPr marL="457200" indent="-457200">
                  <a:spcBef>
                    <a:spcPct val="0"/>
                  </a:spcBef>
                  <a:buClr>
                    <a:srgbClr val="000099"/>
                  </a:buClr>
                  <a:buFontTx/>
                  <a:buNone/>
                </a:pPr>
                <a:r>
                  <a:rPr lang="en-US" sz="2800" dirty="0">
                    <a:solidFill>
                      <a:srgbClr val="000099"/>
                    </a:solidFill>
                  </a:rPr>
                  <a:t>Total cohort</a:t>
                </a:r>
              </a:p>
            </p:txBody>
          </p:sp>
          <p:sp>
            <p:nvSpPr>
              <p:cNvPr id="56348" name="Text Box 6"/>
              <p:cNvSpPr txBox="1">
                <a:spLocks noChangeArrowheads="1"/>
              </p:cNvSpPr>
              <p:nvPr/>
            </p:nvSpPr>
            <p:spPr bwMode="auto">
              <a:xfrm>
                <a:off x="3776" y="2286"/>
                <a:ext cx="1236" cy="327"/>
              </a:xfrm>
              <a:prstGeom prst="rect">
                <a:avLst/>
              </a:prstGeom>
              <a:solidFill>
                <a:srgbClr val="FFFFCC"/>
              </a:solidFill>
              <a:ln w="9525">
                <a:noFill/>
                <a:miter lim="800000"/>
                <a:headEnd/>
                <a:tailEnd/>
              </a:ln>
            </p:spPr>
            <p:txBody>
              <a:bodyPr>
                <a:spAutoFit/>
              </a:bodyPr>
              <a:lstStyle/>
              <a:p>
                <a:pPr marL="495300" indent="-495300">
                  <a:spcBef>
                    <a:spcPct val="0"/>
                  </a:spcBef>
                  <a:buClr>
                    <a:srgbClr val="008080"/>
                  </a:buClr>
                  <a:buFontTx/>
                  <a:buNone/>
                </a:pPr>
                <a:r>
                  <a:rPr lang="en-US" sz="2800">
                    <a:solidFill>
                      <a:srgbClr val="008080"/>
                    </a:solidFill>
                  </a:rPr>
                  <a:t>Smoking -</a:t>
                </a:r>
              </a:p>
            </p:txBody>
          </p:sp>
          <p:sp>
            <p:nvSpPr>
              <p:cNvPr id="56349" name="Text Box 8"/>
              <p:cNvSpPr txBox="1">
                <a:spLocks noChangeArrowheads="1"/>
              </p:cNvSpPr>
              <p:nvPr/>
            </p:nvSpPr>
            <p:spPr bwMode="auto">
              <a:xfrm>
                <a:off x="373" y="2126"/>
                <a:ext cx="980" cy="564"/>
              </a:xfrm>
              <a:prstGeom prst="rect">
                <a:avLst/>
              </a:prstGeom>
              <a:solidFill>
                <a:srgbClr val="FFFFCC"/>
              </a:solidFill>
              <a:ln w="9525" algn="ctr">
                <a:noFill/>
                <a:miter lim="800000"/>
                <a:headEnd/>
                <a:tailEnd/>
              </a:ln>
            </p:spPr>
            <p:txBody>
              <a:bodyPr wrap="none">
                <a:spAutoFit/>
              </a:bodyPr>
              <a:lstStyle/>
              <a:p>
                <a:pPr>
                  <a:buFontTx/>
                  <a:buNone/>
                </a:pPr>
                <a:r>
                  <a:rPr lang="en-US">
                    <a:solidFill>
                      <a:srgbClr val="008080"/>
                    </a:solidFill>
                  </a:rPr>
                  <a:t>Stratify on</a:t>
                </a:r>
              </a:p>
              <a:p>
                <a:pPr>
                  <a:buFontTx/>
                  <a:buNone/>
                </a:pPr>
                <a:r>
                  <a:rPr lang="en-US">
                    <a:solidFill>
                      <a:srgbClr val="008080"/>
                    </a:solidFill>
                  </a:rPr>
                  <a:t>smoking</a:t>
                </a:r>
              </a:p>
            </p:txBody>
          </p:sp>
          <p:sp>
            <p:nvSpPr>
              <p:cNvPr id="56350" name="Line 17"/>
              <p:cNvSpPr>
                <a:spLocks noChangeShapeType="1"/>
              </p:cNvSpPr>
              <p:nvPr/>
            </p:nvSpPr>
            <p:spPr bwMode="auto">
              <a:xfrm flipH="1">
                <a:off x="2517" y="1888"/>
                <a:ext cx="862" cy="453"/>
              </a:xfrm>
              <a:prstGeom prst="line">
                <a:avLst/>
              </a:prstGeom>
              <a:noFill/>
              <a:ln w="28575">
                <a:solidFill>
                  <a:schemeClr val="tx1"/>
                </a:solidFill>
                <a:round/>
                <a:headEnd/>
                <a:tailEnd type="stealth" w="lg" len="lg"/>
              </a:ln>
            </p:spPr>
            <p:txBody>
              <a:bodyPr/>
              <a:lstStyle/>
              <a:p>
                <a:endParaRPr lang="en-US"/>
              </a:p>
            </p:txBody>
          </p:sp>
          <p:sp>
            <p:nvSpPr>
              <p:cNvPr id="56351" name="Line 18"/>
              <p:cNvSpPr>
                <a:spLocks noChangeShapeType="1"/>
              </p:cNvSpPr>
              <p:nvPr/>
            </p:nvSpPr>
            <p:spPr bwMode="auto">
              <a:xfrm>
                <a:off x="3424" y="1897"/>
                <a:ext cx="771" cy="453"/>
              </a:xfrm>
              <a:prstGeom prst="line">
                <a:avLst/>
              </a:prstGeom>
              <a:noFill/>
              <a:ln w="28575">
                <a:solidFill>
                  <a:schemeClr val="tx1"/>
                </a:solidFill>
                <a:round/>
                <a:headEnd/>
                <a:tailEnd type="stealth" w="lg" len="lg"/>
              </a:ln>
            </p:spPr>
            <p:txBody>
              <a:bodyPr/>
              <a:lstStyle/>
              <a:p>
                <a:endParaRPr lang="en-US"/>
              </a:p>
            </p:txBody>
          </p:sp>
        </p:grpSp>
        <p:grpSp>
          <p:nvGrpSpPr>
            <p:cNvPr id="3" name="Group 35"/>
            <p:cNvGrpSpPr>
              <a:grpSpLocks/>
            </p:cNvGrpSpPr>
            <p:nvPr/>
          </p:nvGrpSpPr>
          <p:grpSpPr bwMode="auto">
            <a:xfrm>
              <a:off x="606425" y="4076700"/>
              <a:ext cx="7566025" cy="2447925"/>
              <a:chOff x="382" y="2568"/>
              <a:chExt cx="4766" cy="1542"/>
            </a:xfrm>
          </p:grpSpPr>
          <p:sp>
            <p:nvSpPr>
              <p:cNvPr id="56326" name="Text Box 5"/>
              <p:cNvSpPr txBox="1">
                <a:spLocks noChangeArrowheads="1"/>
              </p:cNvSpPr>
              <p:nvPr/>
            </p:nvSpPr>
            <p:spPr bwMode="auto">
              <a:xfrm>
                <a:off x="1791" y="3006"/>
                <a:ext cx="318" cy="288"/>
              </a:xfrm>
              <a:prstGeom prst="rect">
                <a:avLst/>
              </a:prstGeom>
              <a:noFill/>
              <a:ln w="9525">
                <a:noFill/>
                <a:miter lim="800000"/>
                <a:headEnd/>
                <a:tailEnd/>
              </a:ln>
            </p:spPr>
            <p:txBody>
              <a:bodyPr>
                <a:spAutoFit/>
              </a:bodyPr>
              <a:lstStyle/>
              <a:p>
                <a:pPr marL="495300" indent="-495300">
                  <a:spcBef>
                    <a:spcPct val="0"/>
                  </a:spcBef>
                  <a:buClr>
                    <a:schemeClr val="tx1"/>
                  </a:buClr>
                  <a:buFontTx/>
                  <a:buNone/>
                </a:pPr>
                <a:r>
                  <a:rPr lang="nb-NO">
                    <a:solidFill>
                      <a:schemeClr val="tx1"/>
                    </a:solidFill>
                  </a:rPr>
                  <a:t>Hi</a:t>
                </a:r>
              </a:p>
            </p:txBody>
          </p:sp>
          <p:sp>
            <p:nvSpPr>
              <p:cNvPr id="56327" name="Text Box 9"/>
              <p:cNvSpPr txBox="1">
                <a:spLocks noChangeArrowheads="1"/>
              </p:cNvSpPr>
              <p:nvPr/>
            </p:nvSpPr>
            <p:spPr bwMode="auto">
              <a:xfrm>
                <a:off x="3742" y="3006"/>
                <a:ext cx="318" cy="288"/>
              </a:xfrm>
              <a:prstGeom prst="rect">
                <a:avLst/>
              </a:prstGeom>
              <a:noFill/>
              <a:ln w="9525">
                <a:noFill/>
                <a:miter lim="800000"/>
                <a:headEnd/>
                <a:tailEnd/>
              </a:ln>
            </p:spPr>
            <p:txBody>
              <a:bodyPr>
                <a:spAutoFit/>
              </a:bodyPr>
              <a:lstStyle/>
              <a:p>
                <a:pPr marL="495300" indent="-495300">
                  <a:spcBef>
                    <a:spcPct val="0"/>
                  </a:spcBef>
                  <a:buClr>
                    <a:schemeClr val="tx1"/>
                  </a:buClr>
                  <a:buFontTx/>
                  <a:buNone/>
                </a:pPr>
                <a:r>
                  <a:rPr lang="nb-NO">
                    <a:solidFill>
                      <a:schemeClr val="tx1"/>
                    </a:solidFill>
                  </a:rPr>
                  <a:t>Hi</a:t>
                </a:r>
              </a:p>
            </p:txBody>
          </p:sp>
          <p:sp>
            <p:nvSpPr>
              <p:cNvPr id="56328" name="Text Box 10"/>
              <p:cNvSpPr txBox="1">
                <a:spLocks noChangeArrowheads="1"/>
              </p:cNvSpPr>
              <p:nvPr/>
            </p:nvSpPr>
            <p:spPr bwMode="auto">
              <a:xfrm>
                <a:off x="2109" y="3006"/>
                <a:ext cx="499" cy="288"/>
              </a:xfrm>
              <a:prstGeom prst="rect">
                <a:avLst/>
              </a:prstGeom>
              <a:noFill/>
              <a:ln w="9525">
                <a:noFill/>
                <a:miter lim="800000"/>
                <a:headEnd/>
                <a:tailEnd/>
              </a:ln>
            </p:spPr>
            <p:txBody>
              <a:bodyPr>
                <a:spAutoFit/>
              </a:bodyPr>
              <a:lstStyle/>
              <a:p>
                <a:pPr marL="495300" indent="-495300">
                  <a:spcBef>
                    <a:spcPct val="0"/>
                  </a:spcBef>
                  <a:buClr>
                    <a:schemeClr val="tx1"/>
                  </a:buClr>
                  <a:buFontTx/>
                  <a:buNone/>
                </a:pPr>
                <a:r>
                  <a:rPr lang="nb-NO">
                    <a:solidFill>
                      <a:schemeClr val="tx1"/>
                    </a:solidFill>
                  </a:rPr>
                  <a:t>Med</a:t>
                </a:r>
              </a:p>
            </p:txBody>
          </p:sp>
          <p:sp>
            <p:nvSpPr>
              <p:cNvPr id="56329" name="Text Box 11"/>
              <p:cNvSpPr txBox="1">
                <a:spLocks noChangeArrowheads="1"/>
              </p:cNvSpPr>
              <p:nvPr/>
            </p:nvSpPr>
            <p:spPr bwMode="auto">
              <a:xfrm>
                <a:off x="4105" y="3004"/>
                <a:ext cx="499" cy="288"/>
              </a:xfrm>
              <a:prstGeom prst="rect">
                <a:avLst/>
              </a:prstGeom>
              <a:noFill/>
              <a:ln w="9525">
                <a:noFill/>
                <a:miter lim="800000"/>
                <a:headEnd/>
                <a:tailEnd/>
              </a:ln>
            </p:spPr>
            <p:txBody>
              <a:bodyPr>
                <a:spAutoFit/>
              </a:bodyPr>
              <a:lstStyle/>
              <a:p>
                <a:pPr marL="495300" indent="-495300">
                  <a:spcBef>
                    <a:spcPct val="0"/>
                  </a:spcBef>
                  <a:buClr>
                    <a:schemeClr val="tx1"/>
                  </a:buClr>
                  <a:buFontTx/>
                  <a:buNone/>
                </a:pPr>
                <a:r>
                  <a:rPr lang="nb-NO">
                    <a:solidFill>
                      <a:schemeClr val="tx1"/>
                    </a:solidFill>
                  </a:rPr>
                  <a:t>Med</a:t>
                </a:r>
              </a:p>
            </p:txBody>
          </p:sp>
          <p:sp>
            <p:nvSpPr>
              <p:cNvPr id="56330" name="Text Box 12"/>
              <p:cNvSpPr txBox="1">
                <a:spLocks noChangeArrowheads="1"/>
              </p:cNvSpPr>
              <p:nvPr/>
            </p:nvSpPr>
            <p:spPr bwMode="auto">
              <a:xfrm>
                <a:off x="2653" y="3006"/>
                <a:ext cx="499" cy="288"/>
              </a:xfrm>
              <a:prstGeom prst="rect">
                <a:avLst/>
              </a:prstGeom>
              <a:noFill/>
              <a:ln w="9525">
                <a:noFill/>
                <a:miter lim="800000"/>
                <a:headEnd/>
                <a:tailEnd/>
              </a:ln>
            </p:spPr>
            <p:txBody>
              <a:bodyPr>
                <a:spAutoFit/>
              </a:bodyPr>
              <a:lstStyle/>
              <a:p>
                <a:pPr marL="495300" indent="-495300">
                  <a:spcBef>
                    <a:spcPct val="0"/>
                  </a:spcBef>
                  <a:buClr>
                    <a:schemeClr val="tx1"/>
                  </a:buClr>
                  <a:buFontTx/>
                  <a:buNone/>
                </a:pPr>
                <a:r>
                  <a:rPr lang="nb-NO">
                    <a:solidFill>
                      <a:schemeClr val="tx1"/>
                    </a:solidFill>
                  </a:rPr>
                  <a:t>Low</a:t>
                </a:r>
              </a:p>
            </p:txBody>
          </p:sp>
          <p:sp>
            <p:nvSpPr>
              <p:cNvPr id="56331" name="Text Box 13"/>
              <p:cNvSpPr txBox="1">
                <a:spLocks noChangeArrowheads="1"/>
              </p:cNvSpPr>
              <p:nvPr/>
            </p:nvSpPr>
            <p:spPr bwMode="auto">
              <a:xfrm>
                <a:off x="4649" y="3006"/>
                <a:ext cx="499" cy="288"/>
              </a:xfrm>
              <a:prstGeom prst="rect">
                <a:avLst/>
              </a:prstGeom>
              <a:noFill/>
              <a:ln w="9525">
                <a:noFill/>
                <a:miter lim="800000"/>
                <a:headEnd/>
                <a:tailEnd/>
              </a:ln>
            </p:spPr>
            <p:txBody>
              <a:bodyPr>
                <a:spAutoFit/>
              </a:bodyPr>
              <a:lstStyle/>
              <a:p>
                <a:pPr marL="495300" indent="-495300">
                  <a:spcBef>
                    <a:spcPct val="0"/>
                  </a:spcBef>
                  <a:buClr>
                    <a:schemeClr val="tx1"/>
                  </a:buClr>
                  <a:buFontTx/>
                  <a:buNone/>
                </a:pPr>
                <a:r>
                  <a:rPr lang="nb-NO">
                    <a:solidFill>
                      <a:schemeClr val="tx1"/>
                    </a:solidFill>
                  </a:rPr>
                  <a:t>Low</a:t>
                </a:r>
              </a:p>
            </p:txBody>
          </p:sp>
          <p:sp>
            <p:nvSpPr>
              <p:cNvPr id="56332" name="Text Box 14"/>
              <p:cNvSpPr txBox="1">
                <a:spLocks noChangeArrowheads="1"/>
              </p:cNvSpPr>
              <p:nvPr/>
            </p:nvSpPr>
            <p:spPr bwMode="auto">
              <a:xfrm>
                <a:off x="385" y="2866"/>
                <a:ext cx="682" cy="564"/>
              </a:xfrm>
              <a:prstGeom prst="rect">
                <a:avLst/>
              </a:prstGeom>
              <a:noFill/>
              <a:ln w="9525" algn="ctr">
                <a:noFill/>
                <a:miter lim="800000"/>
                <a:headEnd/>
                <a:tailEnd/>
              </a:ln>
            </p:spPr>
            <p:txBody>
              <a:bodyPr wrap="none">
                <a:spAutoFit/>
              </a:bodyPr>
              <a:lstStyle/>
              <a:p>
                <a:pPr>
                  <a:buFontTx/>
                  <a:buNone/>
                </a:pPr>
                <a:r>
                  <a:rPr lang="en-US">
                    <a:solidFill>
                      <a:schemeClr val="tx1"/>
                    </a:solidFill>
                  </a:rPr>
                  <a:t>Coffee</a:t>
                </a:r>
              </a:p>
              <a:p>
                <a:pPr>
                  <a:buFontTx/>
                  <a:buNone/>
                </a:pPr>
                <a:r>
                  <a:rPr lang="en-US">
                    <a:solidFill>
                      <a:schemeClr val="tx1"/>
                    </a:solidFill>
                  </a:rPr>
                  <a:t>intake</a:t>
                </a:r>
              </a:p>
            </p:txBody>
          </p:sp>
          <p:sp>
            <p:nvSpPr>
              <p:cNvPr id="56333" name="Text Box 15"/>
              <p:cNvSpPr txBox="1">
                <a:spLocks noChangeArrowheads="1"/>
              </p:cNvSpPr>
              <p:nvPr/>
            </p:nvSpPr>
            <p:spPr bwMode="auto">
              <a:xfrm>
                <a:off x="382" y="3822"/>
                <a:ext cx="640" cy="288"/>
              </a:xfrm>
              <a:prstGeom prst="rect">
                <a:avLst/>
              </a:prstGeom>
              <a:noFill/>
              <a:ln w="9525" algn="ctr">
                <a:noFill/>
                <a:miter lim="800000"/>
                <a:headEnd/>
                <a:tailEnd/>
              </a:ln>
            </p:spPr>
            <p:txBody>
              <a:bodyPr wrap="none">
                <a:spAutoFit/>
              </a:bodyPr>
              <a:lstStyle/>
              <a:p>
                <a:pPr>
                  <a:buFontTx/>
                  <a:buNone/>
                </a:pPr>
                <a:r>
                  <a:rPr lang="en-US">
                    <a:solidFill>
                      <a:srgbClr val="CC0066"/>
                    </a:solidFill>
                  </a:rPr>
                  <a:t>CHD?</a:t>
                </a:r>
              </a:p>
            </p:txBody>
          </p:sp>
          <p:sp>
            <p:nvSpPr>
              <p:cNvPr id="56334" name="Line 19"/>
              <p:cNvSpPr>
                <a:spLocks noChangeShapeType="1"/>
              </p:cNvSpPr>
              <p:nvPr/>
            </p:nvSpPr>
            <p:spPr bwMode="auto">
              <a:xfrm>
                <a:off x="2381" y="2568"/>
                <a:ext cx="0" cy="454"/>
              </a:xfrm>
              <a:prstGeom prst="line">
                <a:avLst/>
              </a:prstGeom>
              <a:noFill/>
              <a:ln w="28575">
                <a:solidFill>
                  <a:schemeClr val="tx1"/>
                </a:solidFill>
                <a:round/>
                <a:headEnd/>
                <a:tailEnd type="stealth" w="lg" len="lg"/>
              </a:ln>
            </p:spPr>
            <p:txBody>
              <a:bodyPr/>
              <a:lstStyle/>
              <a:p>
                <a:endParaRPr lang="en-US"/>
              </a:p>
            </p:txBody>
          </p:sp>
          <p:sp>
            <p:nvSpPr>
              <p:cNvPr id="56335" name="Line 21"/>
              <p:cNvSpPr>
                <a:spLocks noChangeShapeType="1"/>
              </p:cNvSpPr>
              <p:nvPr/>
            </p:nvSpPr>
            <p:spPr bwMode="auto">
              <a:xfrm>
                <a:off x="4332" y="2568"/>
                <a:ext cx="0" cy="454"/>
              </a:xfrm>
              <a:prstGeom prst="line">
                <a:avLst/>
              </a:prstGeom>
              <a:noFill/>
              <a:ln w="28575">
                <a:solidFill>
                  <a:schemeClr val="tx1"/>
                </a:solidFill>
                <a:round/>
                <a:headEnd/>
                <a:tailEnd type="stealth" w="lg" len="lg"/>
              </a:ln>
            </p:spPr>
            <p:txBody>
              <a:bodyPr/>
              <a:lstStyle/>
              <a:p>
                <a:endParaRPr lang="en-US"/>
              </a:p>
            </p:txBody>
          </p:sp>
          <p:sp>
            <p:nvSpPr>
              <p:cNvPr id="56336" name="Line 22"/>
              <p:cNvSpPr>
                <a:spLocks noChangeShapeType="1"/>
              </p:cNvSpPr>
              <p:nvPr/>
            </p:nvSpPr>
            <p:spPr bwMode="auto">
              <a:xfrm flipH="1">
                <a:off x="1973" y="2568"/>
                <a:ext cx="317" cy="454"/>
              </a:xfrm>
              <a:prstGeom prst="line">
                <a:avLst/>
              </a:prstGeom>
              <a:noFill/>
              <a:ln w="28575">
                <a:solidFill>
                  <a:schemeClr val="tx1"/>
                </a:solidFill>
                <a:round/>
                <a:headEnd/>
                <a:tailEnd type="stealth" w="lg" len="lg"/>
              </a:ln>
            </p:spPr>
            <p:txBody>
              <a:bodyPr/>
              <a:lstStyle/>
              <a:p>
                <a:endParaRPr lang="en-US"/>
              </a:p>
            </p:txBody>
          </p:sp>
          <p:sp>
            <p:nvSpPr>
              <p:cNvPr id="56337" name="Line 23"/>
              <p:cNvSpPr>
                <a:spLocks noChangeShapeType="1"/>
              </p:cNvSpPr>
              <p:nvPr/>
            </p:nvSpPr>
            <p:spPr bwMode="auto">
              <a:xfrm flipH="1">
                <a:off x="3924" y="2568"/>
                <a:ext cx="317" cy="454"/>
              </a:xfrm>
              <a:prstGeom prst="line">
                <a:avLst/>
              </a:prstGeom>
              <a:noFill/>
              <a:ln w="28575">
                <a:solidFill>
                  <a:schemeClr val="tx1"/>
                </a:solidFill>
                <a:round/>
                <a:headEnd/>
                <a:tailEnd type="stealth" w="lg" len="lg"/>
              </a:ln>
            </p:spPr>
            <p:txBody>
              <a:bodyPr/>
              <a:lstStyle/>
              <a:p>
                <a:endParaRPr lang="en-US"/>
              </a:p>
            </p:txBody>
          </p:sp>
          <p:sp>
            <p:nvSpPr>
              <p:cNvPr id="56338" name="Line 24"/>
              <p:cNvSpPr>
                <a:spLocks noChangeShapeType="1"/>
              </p:cNvSpPr>
              <p:nvPr/>
            </p:nvSpPr>
            <p:spPr bwMode="auto">
              <a:xfrm>
                <a:off x="2472" y="2568"/>
                <a:ext cx="317" cy="454"/>
              </a:xfrm>
              <a:prstGeom prst="line">
                <a:avLst/>
              </a:prstGeom>
              <a:noFill/>
              <a:ln w="28575">
                <a:solidFill>
                  <a:schemeClr val="tx1"/>
                </a:solidFill>
                <a:round/>
                <a:headEnd/>
                <a:tailEnd type="stealth" w="lg" len="lg"/>
              </a:ln>
            </p:spPr>
            <p:txBody>
              <a:bodyPr/>
              <a:lstStyle/>
              <a:p>
                <a:endParaRPr lang="en-US"/>
              </a:p>
            </p:txBody>
          </p:sp>
          <p:sp>
            <p:nvSpPr>
              <p:cNvPr id="56339" name="Line 25"/>
              <p:cNvSpPr>
                <a:spLocks noChangeShapeType="1"/>
              </p:cNvSpPr>
              <p:nvPr/>
            </p:nvSpPr>
            <p:spPr bwMode="auto">
              <a:xfrm>
                <a:off x="4432" y="2568"/>
                <a:ext cx="317" cy="454"/>
              </a:xfrm>
              <a:prstGeom prst="line">
                <a:avLst/>
              </a:prstGeom>
              <a:noFill/>
              <a:ln w="28575">
                <a:solidFill>
                  <a:schemeClr val="tx1"/>
                </a:solidFill>
                <a:round/>
                <a:headEnd/>
                <a:tailEnd type="stealth" w="lg" len="lg"/>
              </a:ln>
            </p:spPr>
            <p:txBody>
              <a:bodyPr/>
              <a:lstStyle/>
              <a:p>
                <a:endParaRPr lang="en-US"/>
              </a:p>
            </p:txBody>
          </p:sp>
          <p:sp>
            <p:nvSpPr>
              <p:cNvPr id="56340" name="Line 26"/>
              <p:cNvSpPr>
                <a:spLocks noChangeShapeType="1"/>
              </p:cNvSpPr>
              <p:nvPr/>
            </p:nvSpPr>
            <p:spPr bwMode="auto">
              <a:xfrm>
                <a:off x="1927" y="3294"/>
                <a:ext cx="0" cy="589"/>
              </a:xfrm>
              <a:prstGeom prst="line">
                <a:avLst/>
              </a:prstGeom>
              <a:noFill/>
              <a:ln w="28575">
                <a:solidFill>
                  <a:schemeClr val="tx1"/>
                </a:solidFill>
                <a:round/>
                <a:headEnd/>
                <a:tailEnd type="stealth" w="lg" len="lg"/>
              </a:ln>
            </p:spPr>
            <p:txBody>
              <a:bodyPr/>
              <a:lstStyle/>
              <a:p>
                <a:endParaRPr lang="en-US"/>
              </a:p>
            </p:txBody>
          </p:sp>
          <p:sp>
            <p:nvSpPr>
              <p:cNvPr id="56341" name="Line 27"/>
              <p:cNvSpPr>
                <a:spLocks noChangeShapeType="1"/>
              </p:cNvSpPr>
              <p:nvPr/>
            </p:nvSpPr>
            <p:spPr bwMode="auto">
              <a:xfrm>
                <a:off x="4876" y="3294"/>
                <a:ext cx="0" cy="589"/>
              </a:xfrm>
              <a:prstGeom prst="line">
                <a:avLst/>
              </a:prstGeom>
              <a:noFill/>
              <a:ln w="28575">
                <a:solidFill>
                  <a:schemeClr val="tx1"/>
                </a:solidFill>
                <a:round/>
                <a:headEnd/>
                <a:tailEnd type="stealth" w="lg" len="lg"/>
              </a:ln>
            </p:spPr>
            <p:txBody>
              <a:bodyPr/>
              <a:lstStyle/>
              <a:p>
                <a:endParaRPr lang="en-US"/>
              </a:p>
            </p:txBody>
          </p:sp>
          <p:sp>
            <p:nvSpPr>
              <p:cNvPr id="56342" name="Line 28"/>
              <p:cNvSpPr>
                <a:spLocks noChangeShapeType="1"/>
              </p:cNvSpPr>
              <p:nvPr/>
            </p:nvSpPr>
            <p:spPr bwMode="auto">
              <a:xfrm>
                <a:off x="4332" y="3294"/>
                <a:ext cx="0" cy="589"/>
              </a:xfrm>
              <a:prstGeom prst="line">
                <a:avLst/>
              </a:prstGeom>
              <a:noFill/>
              <a:ln w="28575">
                <a:solidFill>
                  <a:schemeClr val="tx1"/>
                </a:solidFill>
                <a:round/>
                <a:headEnd/>
                <a:tailEnd type="stealth" w="lg" len="lg"/>
              </a:ln>
            </p:spPr>
            <p:txBody>
              <a:bodyPr/>
              <a:lstStyle/>
              <a:p>
                <a:endParaRPr lang="en-US"/>
              </a:p>
            </p:txBody>
          </p:sp>
          <p:sp>
            <p:nvSpPr>
              <p:cNvPr id="56343" name="Line 29"/>
              <p:cNvSpPr>
                <a:spLocks noChangeShapeType="1"/>
              </p:cNvSpPr>
              <p:nvPr/>
            </p:nvSpPr>
            <p:spPr bwMode="auto">
              <a:xfrm>
                <a:off x="3878" y="3294"/>
                <a:ext cx="0" cy="589"/>
              </a:xfrm>
              <a:prstGeom prst="line">
                <a:avLst/>
              </a:prstGeom>
              <a:noFill/>
              <a:ln w="28575">
                <a:solidFill>
                  <a:schemeClr val="tx1"/>
                </a:solidFill>
                <a:round/>
                <a:headEnd/>
                <a:tailEnd type="stealth" w="lg" len="lg"/>
              </a:ln>
            </p:spPr>
            <p:txBody>
              <a:bodyPr/>
              <a:lstStyle/>
              <a:p>
                <a:endParaRPr lang="en-US"/>
              </a:p>
            </p:txBody>
          </p:sp>
          <p:sp>
            <p:nvSpPr>
              <p:cNvPr id="56344" name="Line 30"/>
              <p:cNvSpPr>
                <a:spLocks noChangeShapeType="1"/>
              </p:cNvSpPr>
              <p:nvPr/>
            </p:nvSpPr>
            <p:spPr bwMode="auto">
              <a:xfrm>
                <a:off x="2880" y="3294"/>
                <a:ext cx="0" cy="589"/>
              </a:xfrm>
              <a:prstGeom prst="line">
                <a:avLst/>
              </a:prstGeom>
              <a:noFill/>
              <a:ln w="28575">
                <a:solidFill>
                  <a:schemeClr val="tx1"/>
                </a:solidFill>
                <a:round/>
                <a:headEnd/>
                <a:tailEnd type="stealth" w="lg" len="lg"/>
              </a:ln>
            </p:spPr>
            <p:txBody>
              <a:bodyPr/>
              <a:lstStyle/>
              <a:p>
                <a:endParaRPr lang="en-US"/>
              </a:p>
            </p:txBody>
          </p:sp>
          <p:sp>
            <p:nvSpPr>
              <p:cNvPr id="56345" name="Line 31"/>
              <p:cNvSpPr>
                <a:spLocks noChangeShapeType="1"/>
              </p:cNvSpPr>
              <p:nvPr/>
            </p:nvSpPr>
            <p:spPr bwMode="auto">
              <a:xfrm>
                <a:off x="2381" y="3294"/>
                <a:ext cx="0" cy="589"/>
              </a:xfrm>
              <a:prstGeom prst="line">
                <a:avLst/>
              </a:prstGeom>
              <a:noFill/>
              <a:ln w="28575">
                <a:solidFill>
                  <a:schemeClr val="tx1"/>
                </a:solidFill>
                <a:round/>
                <a:headEnd/>
                <a:tailEnd type="stealth" w="lg" len="lg"/>
              </a:ln>
            </p:spPr>
            <p:txBody>
              <a:bodyPr/>
              <a:lstStyle/>
              <a:p>
                <a:endParaRPr lang="en-US"/>
              </a:p>
            </p:txBody>
          </p:sp>
        </p:grpSp>
      </p:grpSp>
      <p:sp>
        <p:nvSpPr>
          <p:cNvPr id="1172512" name="Text Box 32"/>
          <p:cNvSpPr txBox="1">
            <a:spLocks noChangeArrowheads="1"/>
          </p:cNvSpPr>
          <p:nvPr/>
        </p:nvSpPr>
        <p:spPr bwMode="auto">
          <a:xfrm>
            <a:off x="611188" y="1736725"/>
            <a:ext cx="7861300" cy="895350"/>
          </a:xfrm>
          <a:prstGeom prst="rect">
            <a:avLst/>
          </a:prstGeom>
          <a:noFill/>
          <a:ln w="9525" algn="ctr">
            <a:noFill/>
            <a:miter lim="800000"/>
            <a:headEnd/>
            <a:tailEnd/>
          </a:ln>
          <a:effectLst/>
        </p:spPr>
        <p:txBody>
          <a:bodyPr wrap="none">
            <a:spAutoFit/>
          </a:bodyPr>
          <a:lstStyle/>
          <a:p>
            <a:pPr>
              <a:buFontTx/>
              <a:buNone/>
              <a:defRPr/>
            </a:pPr>
            <a:r>
              <a:rPr lang="en-US" dirty="0">
                <a:solidFill>
                  <a:schemeClr val="bg2"/>
                </a:solidFill>
                <a:effectLst>
                  <a:outerShdw blurRad="38100" dist="38100" dir="2700000" algn="tl">
                    <a:srgbClr val="C0C0C0"/>
                  </a:outerShdw>
                </a:effectLst>
              </a:rPr>
              <a:t>Ex. Cohort study on coffee intake and CHD, confounded </a:t>
            </a:r>
          </a:p>
          <a:p>
            <a:pPr>
              <a:buFontTx/>
              <a:buNone/>
              <a:defRPr/>
            </a:pPr>
            <a:r>
              <a:rPr lang="en-US" dirty="0">
                <a:solidFill>
                  <a:schemeClr val="bg2"/>
                </a:solidFill>
                <a:effectLst>
                  <a:outerShdw blurRad="38100" dist="38100" dir="2700000" algn="tl">
                    <a:srgbClr val="C0C0C0"/>
                  </a:outerShdw>
                </a:effectLst>
              </a:rPr>
              <a:t>      by smoking:</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17"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172512"/>
                                        </p:tgtEl>
                                        <p:attrNameLst>
                                          <p:attrName>style.visibility</p:attrName>
                                        </p:attrNameLst>
                                      </p:cBhvr>
                                      <p:to>
                                        <p:strVal val="visible"/>
                                      </p:to>
                                    </p:set>
                                    <p:animEffect transition="in" filter="fade">
                                      <p:cBhvr>
                                        <p:cTn id="9" dur="3000"/>
                                        <p:tgtEl>
                                          <p:spTgt spid="1172512"/>
                                        </p:tgtEl>
                                      </p:cBhvr>
                                    </p:animEffect>
                                  </p:childTnLst>
                                </p:cTn>
                              </p:par>
                              <p:par>
                                <p:cTn id="10" presetID="22" presetClass="entr" presetSubtype="1" fill="hold" nodeType="withEffect">
                                  <p:stCondLst>
                                    <p:cond delay="600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bldLst>
      <p:bldP spid="11725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2"/>
          <p:cNvSpPr>
            <a:spLocks noGrp="1" noChangeArrowheads="1"/>
          </p:cNvSpPr>
          <p:nvPr>
            <p:ph type="title" idx="4294967295"/>
          </p:nvPr>
        </p:nvSpPr>
        <p:spPr>
          <a:xfrm>
            <a:off x="0" y="115888"/>
            <a:ext cx="9144000" cy="1143000"/>
          </a:xfrm>
        </p:spPr>
        <p:txBody>
          <a:bodyPr/>
          <a:lstStyle/>
          <a:p>
            <a:pPr eaLnBrk="1" hangingPunct="1">
              <a:defRPr/>
            </a:pPr>
            <a:r>
              <a:rPr lang="en-US" sz="4000" smtClean="0">
                <a:solidFill>
                  <a:schemeClr val="bg2"/>
                </a:solidFill>
                <a:effectLst>
                  <a:outerShdw blurRad="38100" dist="38100" dir="2700000" algn="tl">
                    <a:srgbClr val="C0C0C0"/>
                  </a:outerShdw>
                </a:effectLst>
              </a:rPr>
              <a:t>C-C study of association between    </a:t>
            </a:r>
            <a:br>
              <a:rPr lang="en-US" sz="4000" smtClean="0">
                <a:solidFill>
                  <a:schemeClr val="bg2"/>
                </a:solidFill>
                <a:effectLst>
                  <a:outerShdw blurRad="38100" dist="38100" dir="2700000" algn="tl">
                    <a:srgbClr val="C0C0C0"/>
                  </a:outerShdw>
                </a:effectLst>
              </a:rPr>
            </a:br>
            <a:r>
              <a:rPr lang="en-US" sz="4000" smtClean="0">
                <a:solidFill>
                  <a:schemeClr val="bg2"/>
                </a:solidFill>
                <a:effectLst>
                  <a:outerShdw blurRad="38100" dist="38100" dir="2700000" algn="tl">
                    <a:srgbClr val="C0C0C0"/>
                  </a:outerShdw>
                </a:effectLst>
              </a:rPr>
              <a:t>tea drinking and renal cancer</a:t>
            </a:r>
          </a:p>
        </p:txBody>
      </p:sp>
      <p:sp>
        <p:nvSpPr>
          <p:cNvPr id="57347" name="Text Box 3"/>
          <p:cNvSpPr txBox="1">
            <a:spLocks noChangeArrowheads="1"/>
          </p:cNvSpPr>
          <p:nvPr/>
        </p:nvSpPr>
        <p:spPr bwMode="auto">
          <a:xfrm>
            <a:off x="2057400" y="1444625"/>
            <a:ext cx="2665413"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Renal Cancer</a:t>
            </a:r>
          </a:p>
        </p:txBody>
      </p:sp>
      <p:sp>
        <p:nvSpPr>
          <p:cNvPr id="57348" name="Text Box 4"/>
          <p:cNvSpPr txBox="1">
            <a:spLocks noChangeArrowheads="1"/>
          </p:cNvSpPr>
          <p:nvPr/>
        </p:nvSpPr>
        <p:spPr bwMode="auto">
          <a:xfrm>
            <a:off x="517525" y="2359025"/>
            <a:ext cx="1233488"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Tea +</a:t>
            </a:r>
          </a:p>
        </p:txBody>
      </p:sp>
      <p:sp>
        <p:nvSpPr>
          <p:cNvPr id="57349" name="Text Box 8"/>
          <p:cNvSpPr txBox="1">
            <a:spLocks noChangeArrowheads="1"/>
          </p:cNvSpPr>
          <p:nvPr/>
        </p:nvSpPr>
        <p:spPr bwMode="auto">
          <a:xfrm>
            <a:off x="2422525" y="1841500"/>
            <a:ext cx="422275"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a:t>
            </a:r>
          </a:p>
        </p:txBody>
      </p:sp>
      <p:sp>
        <p:nvSpPr>
          <p:cNvPr id="57350" name="Text Box 9"/>
          <p:cNvSpPr txBox="1">
            <a:spLocks noChangeArrowheads="1"/>
          </p:cNvSpPr>
          <p:nvPr/>
        </p:nvSpPr>
        <p:spPr bwMode="auto">
          <a:xfrm>
            <a:off x="3717925" y="1824038"/>
            <a:ext cx="319088"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a:t>
            </a:r>
          </a:p>
        </p:txBody>
      </p:sp>
      <p:sp>
        <p:nvSpPr>
          <p:cNvPr id="57351" name="Text Box 10"/>
          <p:cNvSpPr txBox="1">
            <a:spLocks noChangeArrowheads="1"/>
          </p:cNvSpPr>
          <p:nvPr/>
        </p:nvSpPr>
        <p:spPr bwMode="auto">
          <a:xfrm>
            <a:off x="533400" y="2892425"/>
            <a:ext cx="1130300"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Tea -</a:t>
            </a:r>
          </a:p>
        </p:txBody>
      </p:sp>
      <p:sp>
        <p:nvSpPr>
          <p:cNvPr id="1114129" name="Text Box 17"/>
          <p:cNvSpPr txBox="1">
            <a:spLocks noChangeArrowheads="1"/>
          </p:cNvSpPr>
          <p:nvPr/>
        </p:nvSpPr>
        <p:spPr bwMode="auto">
          <a:xfrm>
            <a:off x="1203325" y="4598988"/>
            <a:ext cx="6410325" cy="579437"/>
          </a:xfrm>
          <a:prstGeom prst="rect">
            <a:avLst/>
          </a:prstGeom>
          <a:noFill/>
          <a:ln w="9525">
            <a:noFill/>
            <a:miter lim="800000"/>
            <a:headEnd/>
            <a:tailEnd/>
          </a:ln>
        </p:spPr>
        <p:txBody>
          <a:bodyPr wrap="none">
            <a:spAutoFit/>
          </a:bodyPr>
          <a:lstStyle/>
          <a:p>
            <a:pPr>
              <a:spcBef>
                <a:spcPct val="0"/>
              </a:spcBef>
              <a:buFontTx/>
              <a:buNone/>
            </a:pPr>
            <a:r>
              <a:rPr lang="en-US" sz="3200">
                <a:solidFill>
                  <a:srgbClr val="FF3399"/>
                </a:solidFill>
              </a:rPr>
              <a:t>OR</a:t>
            </a:r>
            <a:r>
              <a:rPr lang="en-US" sz="3200">
                <a:solidFill>
                  <a:schemeClr val="tx1"/>
                </a:solidFill>
              </a:rPr>
              <a:t> = 400 x 167 / 333 x 100 = </a:t>
            </a:r>
            <a:r>
              <a:rPr lang="en-US" sz="3200" b="1">
                <a:solidFill>
                  <a:srgbClr val="FF33CC"/>
                </a:solidFill>
              </a:rPr>
              <a:t>2.01</a:t>
            </a:r>
            <a:endParaRPr lang="en-US" sz="3200">
              <a:solidFill>
                <a:schemeClr val="tx1"/>
              </a:solidFill>
            </a:endParaRPr>
          </a:p>
        </p:txBody>
      </p:sp>
      <p:sp>
        <p:nvSpPr>
          <p:cNvPr id="1114130" name="Text Box 18"/>
          <p:cNvSpPr txBox="1">
            <a:spLocks noChangeArrowheads="1"/>
          </p:cNvSpPr>
          <p:nvPr/>
        </p:nvSpPr>
        <p:spPr bwMode="auto">
          <a:xfrm>
            <a:off x="593725" y="5562600"/>
            <a:ext cx="7986713" cy="968375"/>
          </a:xfrm>
          <a:prstGeom prst="rect">
            <a:avLst/>
          </a:prstGeom>
          <a:noFill/>
          <a:ln w="9525">
            <a:noFill/>
            <a:miter lim="800000"/>
            <a:headEnd/>
            <a:tailEnd/>
          </a:ln>
        </p:spPr>
        <p:txBody>
          <a:bodyPr wrap="none">
            <a:spAutoFit/>
          </a:bodyPr>
          <a:lstStyle/>
          <a:p>
            <a:pPr>
              <a:lnSpc>
                <a:spcPct val="90000"/>
              </a:lnSpc>
              <a:spcBef>
                <a:spcPct val="0"/>
              </a:spcBef>
              <a:buFontTx/>
              <a:buNone/>
            </a:pPr>
            <a:r>
              <a:rPr lang="en-US" sz="3200">
                <a:solidFill>
                  <a:srgbClr val="FF33CC"/>
                </a:solidFill>
              </a:rPr>
              <a:t>Is the relationship confounded by smoking?</a:t>
            </a:r>
          </a:p>
          <a:p>
            <a:pPr>
              <a:lnSpc>
                <a:spcPct val="90000"/>
              </a:lnSpc>
              <a:spcBef>
                <a:spcPct val="0"/>
              </a:spcBef>
              <a:buFontTx/>
              <a:buNone/>
            </a:pPr>
            <a:r>
              <a:rPr lang="en-US" sz="3200">
                <a:solidFill>
                  <a:srgbClr val="FF33CC"/>
                </a:solidFill>
              </a:rPr>
              <a:t>	</a:t>
            </a:r>
            <a:r>
              <a:rPr lang="en-US" sz="3200">
                <a:solidFill>
                  <a:schemeClr val="accent2"/>
                </a:solidFill>
              </a:rPr>
              <a:t>To answer, stratify on smoking</a:t>
            </a:r>
          </a:p>
        </p:txBody>
      </p:sp>
      <p:graphicFrame>
        <p:nvGraphicFramePr>
          <p:cNvPr id="1114149" name="Group 37"/>
          <p:cNvGraphicFramePr>
            <a:graphicFrameLocks noGrp="1"/>
          </p:cNvGraphicFramePr>
          <p:nvPr/>
        </p:nvGraphicFramePr>
        <p:xfrm>
          <a:off x="1884363" y="2420938"/>
          <a:ext cx="3911600" cy="1655763"/>
        </p:xfrm>
        <a:graphic>
          <a:graphicData uri="http://schemas.openxmlformats.org/drawingml/2006/table">
            <a:tbl>
              <a:tblPr/>
              <a:tblGrid>
                <a:gridCol w="1303337"/>
                <a:gridCol w="1304925"/>
                <a:gridCol w="1303338"/>
              </a:tblGrid>
              <a:tr h="552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800" b="0" i="0" u="none" strike="noStrike" cap="none" normalizeH="0" baseline="0" smtClean="0">
                          <a:ln>
                            <a:noFill/>
                          </a:ln>
                          <a:solidFill>
                            <a:schemeClr val="tx1"/>
                          </a:solidFill>
                          <a:effectLst/>
                          <a:latin typeface="Arial" charset="0"/>
                        </a:rPr>
                        <a:t>400</a:t>
                      </a: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800" b="0" i="0" u="none" strike="noStrike" cap="none" normalizeH="0" baseline="0" smtClean="0">
                          <a:ln>
                            <a:noFill/>
                          </a:ln>
                          <a:solidFill>
                            <a:schemeClr val="tx1"/>
                          </a:solidFill>
                          <a:effectLst/>
                          <a:latin typeface="Arial" charset="0"/>
                        </a:rPr>
                        <a:t>333</a:t>
                      </a: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800" b="0" i="0" u="none" strike="noStrike" cap="none" normalizeH="0" baseline="0" smtClean="0">
                          <a:ln>
                            <a:noFill/>
                          </a:ln>
                          <a:solidFill>
                            <a:srgbClr val="008080"/>
                          </a:solidFill>
                          <a:effectLst/>
                          <a:latin typeface="Arial" charset="0"/>
                        </a:rPr>
                        <a:t>733</a:t>
                      </a:r>
                      <a:endParaRPr kumimoji="0" lang="en-US" sz="2800" b="0" i="0" u="none" strike="noStrike" cap="none" normalizeH="0" baseline="0" smtClean="0">
                        <a:ln>
                          <a:noFill/>
                        </a:ln>
                        <a:solidFill>
                          <a:srgbClr val="00808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800" b="0" i="0" u="none" strike="noStrike" cap="none" normalizeH="0" baseline="0" smtClean="0">
                          <a:ln>
                            <a:noFill/>
                          </a:ln>
                          <a:solidFill>
                            <a:schemeClr val="tx1"/>
                          </a:solidFill>
                          <a:effectLst/>
                          <a:latin typeface="Arial" charset="0"/>
                        </a:rPr>
                        <a:t>100</a:t>
                      </a: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800" b="0" i="0" u="none" strike="noStrike" cap="none" normalizeH="0" baseline="0" smtClean="0">
                          <a:ln>
                            <a:noFill/>
                          </a:ln>
                          <a:solidFill>
                            <a:schemeClr val="tx1"/>
                          </a:solidFill>
                          <a:effectLst/>
                          <a:latin typeface="Arial" charset="0"/>
                        </a:rPr>
                        <a:t>167</a:t>
                      </a: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800" b="0" i="0" u="none" strike="noStrike" cap="none" normalizeH="0" baseline="0" smtClean="0">
                          <a:ln>
                            <a:noFill/>
                          </a:ln>
                          <a:solidFill>
                            <a:srgbClr val="008080"/>
                          </a:solidFill>
                          <a:effectLst/>
                          <a:latin typeface="Arial" charset="0"/>
                        </a:rPr>
                        <a:t>267</a:t>
                      </a:r>
                      <a:endParaRPr kumimoji="0" lang="en-US" sz="2800" b="0" i="0" u="none" strike="noStrike" cap="none" normalizeH="0" baseline="0" smtClean="0">
                        <a:ln>
                          <a:noFill/>
                        </a:ln>
                        <a:solidFill>
                          <a:srgbClr val="00808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2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800" b="0" i="0" u="none" strike="noStrike" cap="none" normalizeH="0" baseline="0" smtClean="0">
                          <a:ln>
                            <a:noFill/>
                          </a:ln>
                          <a:solidFill>
                            <a:srgbClr val="008080"/>
                          </a:solidFill>
                          <a:effectLst/>
                          <a:latin typeface="Arial" charset="0"/>
                        </a:rPr>
                        <a:t>500</a:t>
                      </a:r>
                      <a:endParaRPr kumimoji="0" lang="en-US" sz="2800" b="0" i="0" u="none" strike="noStrike" cap="none" normalizeH="0" baseline="0" smtClean="0">
                        <a:ln>
                          <a:noFill/>
                        </a:ln>
                        <a:solidFill>
                          <a:srgbClr val="00808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800" b="0" i="0" u="none" strike="noStrike" cap="none" normalizeH="0" baseline="0" smtClean="0">
                          <a:ln>
                            <a:noFill/>
                          </a:ln>
                          <a:solidFill>
                            <a:srgbClr val="008080"/>
                          </a:solidFill>
                          <a:effectLst/>
                          <a:latin typeface="Arial" charset="0"/>
                        </a:rPr>
                        <a:t>500</a:t>
                      </a:r>
                      <a:endParaRPr kumimoji="0" lang="en-US" sz="2800" b="0" i="0" u="none" strike="noStrike" cap="none" normalizeH="0" baseline="0" smtClean="0">
                        <a:ln>
                          <a:noFill/>
                        </a:ln>
                        <a:solidFill>
                          <a:srgbClr val="00808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800" b="0" i="0" u="none" strike="noStrike" cap="none" normalizeH="0" baseline="0" smtClean="0">
                          <a:ln>
                            <a:noFill/>
                          </a:ln>
                          <a:solidFill>
                            <a:srgbClr val="008080"/>
                          </a:solidFill>
                          <a:effectLst/>
                          <a:latin typeface="Arial" charset="0"/>
                        </a:rPr>
                        <a:t>1,000</a:t>
                      </a:r>
                      <a:endParaRPr kumimoji="0" lang="en-US" sz="2800" b="0" i="0" u="none" strike="noStrike" cap="none" normalizeH="0" baseline="0" smtClean="0">
                        <a:ln>
                          <a:noFill/>
                        </a:ln>
                        <a:solidFill>
                          <a:srgbClr val="00808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6" fill="hold"/>
                                        <p:tgtEl>
                                          <p:spTgt spid="4"/>
                                        </p:tgtEl>
                                      </p:cBhvr>
                                    </p:cmd>
                                  </p:childTnLst>
                                </p:cTn>
                              </p:par>
                              <p:par>
                                <p:cTn id="7" presetID="10" presetClass="entr" presetSubtype="0" fill="hold" grpId="0" nodeType="withEffect">
                                  <p:stCondLst>
                                    <p:cond delay="8000"/>
                                  </p:stCondLst>
                                  <p:childTnLst>
                                    <p:set>
                                      <p:cBhvr>
                                        <p:cTn id="8" dur="1" fill="hold">
                                          <p:stCondLst>
                                            <p:cond delay="0"/>
                                          </p:stCondLst>
                                        </p:cTn>
                                        <p:tgtEl>
                                          <p:spTgt spid="1114129"/>
                                        </p:tgtEl>
                                        <p:attrNameLst>
                                          <p:attrName>style.visibility</p:attrName>
                                        </p:attrNameLst>
                                      </p:cBhvr>
                                      <p:to>
                                        <p:strVal val="visible"/>
                                      </p:to>
                                    </p:set>
                                    <p:animEffect transition="in" filter="fade">
                                      <p:cBhvr>
                                        <p:cTn id="9" dur="3000"/>
                                        <p:tgtEl>
                                          <p:spTgt spid="1114129"/>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1114130"/>
                                        </p:tgtEl>
                                        <p:attrNameLst>
                                          <p:attrName>style.visibility</p:attrName>
                                        </p:attrNameLst>
                                      </p:cBhvr>
                                      <p:to>
                                        <p:strVal val="visible"/>
                                      </p:to>
                                    </p:set>
                                    <p:animEffect transition="in" filter="fade">
                                      <p:cBhvr>
                                        <p:cTn id="12" dur="3000"/>
                                        <p:tgtEl>
                                          <p:spTgt spid="11141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bldLst>
      <p:bldP spid="1114129" grpId="0" autoUpdateAnimBg="0"/>
      <p:bldP spid="1114130"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457200" y="76200"/>
            <a:ext cx="7772400" cy="1143000"/>
          </a:xfrm>
        </p:spPr>
        <p:txBody>
          <a:bodyPr/>
          <a:lstStyle/>
          <a:p>
            <a:pPr eaLnBrk="1" hangingPunct="1">
              <a:lnSpc>
                <a:spcPct val="80000"/>
              </a:lnSpc>
            </a:pPr>
            <a:r>
              <a:rPr lang="en-US" sz="3200" dirty="0" smtClean="0">
                <a:solidFill>
                  <a:srgbClr val="FF33CC"/>
                </a:solidFill>
              </a:rPr>
              <a:t>Stratification</a:t>
            </a:r>
            <a:r>
              <a:rPr lang="en-US" sz="3200" dirty="0" smtClean="0"/>
              <a:t> -Tea drinking and renal cancer stratified by smoking category shows that smoking is a confounder.</a:t>
            </a:r>
          </a:p>
        </p:txBody>
      </p:sp>
      <p:grpSp>
        <p:nvGrpSpPr>
          <p:cNvPr id="2" name="Group 48"/>
          <p:cNvGrpSpPr>
            <a:grpSpLocks/>
          </p:cNvGrpSpPr>
          <p:nvPr/>
        </p:nvGrpSpPr>
        <p:grpSpPr bwMode="auto">
          <a:xfrm>
            <a:off x="323850" y="1268413"/>
            <a:ext cx="7958138" cy="3140075"/>
            <a:chOff x="204" y="799"/>
            <a:chExt cx="5013" cy="1978"/>
          </a:xfrm>
        </p:grpSpPr>
        <p:sp>
          <p:nvSpPr>
            <p:cNvPr id="58395" name="Text Box 9"/>
            <p:cNvSpPr txBox="1">
              <a:spLocks noChangeArrowheads="1"/>
            </p:cNvSpPr>
            <p:nvPr/>
          </p:nvSpPr>
          <p:spPr bwMode="auto">
            <a:xfrm>
              <a:off x="204" y="1679"/>
              <a:ext cx="1063" cy="327"/>
            </a:xfrm>
            <a:prstGeom prst="rect">
              <a:avLst/>
            </a:prstGeom>
            <a:noFill/>
            <a:ln w="9525">
              <a:noFill/>
              <a:miter lim="800000"/>
              <a:headEnd/>
              <a:tailEnd/>
            </a:ln>
          </p:spPr>
          <p:txBody>
            <a:bodyPr wrap="none">
              <a:spAutoFit/>
            </a:bodyPr>
            <a:lstStyle/>
            <a:p>
              <a:pPr>
                <a:spcBef>
                  <a:spcPct val="0"/>
                </a:spcBef>
                <a:buFontTx/>
                <a:buNone/>
              </a:pPr>
              <a:r>
                <a:rPr lang="en-US" sz="2800" b="1">
                  <a:solidFill>
                    <a:srgbClr val="FF33CC"/>
                  </a:solidFill>
                </a:rPr>
                <a:t>Smokers</a:t>
              </a:r>
              <a:endParaRPr lang="en-US" sz="2800">
                <a:solidFill>
                  <a:srgbClr val="FF33CC"/>
                </a:solidFill>
              </a:endParaRPr>
            </a:p>
          </p:txBody>
        </p:sp>
        <p:grpSp>
          <p:nvGrpSpPr>
            <p:cNvPr id="58396" name="Group 46"/>
            <p:cNvGrpSpPr>
              <a:grpSpLocks/>
            </p:cNvGrpSpPr>
            <p:nvPr/>
          </p:nvGrpSpPr>
          <p:grpSpPr bwMode="auto">
            <a:xfrm>
              <a:off x="1292" y="799"/>
              <a:ext cx="3925" cy="1978"/>
              <a:chOff x="1292" y="882"/>
              <a:chExt cx="3925" cy="1978"/>
            </a:xfrm>
          </p:grpSpPr>
          <p:sp>
            <p:nvSpPr>
              <p:cNvPr id="58397" name="Text Box 3"/>
              <p:cNvSpPr txBox="1">
                <a:spLocks noChangeArrowheads="1"/>
              </p:cNvSpPr>
              <p:nvPr/>
            </p:nvSpPr>
            <p:spPr bwMode="auto">
              <a:xfrm>
                <a:off x="2160" y="1480"/>
                <a:ext cx="542"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350</a:t>
                </a:r>
              </a:p>
            </p:txBody>
          </p:sp>
          <p:sp>
            <p:nvSpPr>
              <p:cNvPr id="58398" name="Text Box 4"/>
              <p:cNvSpPr txBox="1">
                <a:spLocks noChangeArrowheads="1"/>
              </p:cNvSpPr>
              <p:nvPr/>
            </p:nvSpPr>
            <p:spPr bwMode="auto">
              <a:xfrm>
                <a:off x="2220" y="2063"/>
                <a:ext cx="400"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75</a:t>
                </a:r>
              </a:p>
            </p:txBody>
          </p:sp>
          <p:sp>
            <p:nvSpPr>
              <p:cNvPr id="58399" name="Text Box 5"/>
              <p:cNvSpPr txBox="1">
                <a:spLocks noChangeArrowheads="1"/>
              </p:cNvSpPr>
              <p:nvPr/>
            </p:nvSpPr>
            <p:spPr bwMode="auto">
              <a:xfrm>
                <a:off x="2940" y="2063"/>
                <a:ext cx="400"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20</a:t>
                </a:r>
              </a:p>
            </p:txBody>
          </p:sp>
          <p:sp>
            <p:nvSpPr>
              <p:cNvPr id="58400" name="Text Box 6"/>
              <p:cNvSpPr txBox="1">
                <a:spLocks noChangeArrowheads="1"/>
              </p:cNvSpPr>
              <p:nvPr/>
            </p:nvSpPr>
            <p:spPr bwMode="auto">
              <a:xfrm>
                <a:off x="2940" y="1487"/>
                <a:ext cx="400"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80</a:t>
                </a:r>
              </a:p>
            </p:txBody>
          </p:sp>
          <p:sp>
            <p:nvSpPr>
              <p:cNvPr id="58401" name="Text Box 7"/>
              <p:cNvSpPr txBox="1">
                <a:spLocks noChangeArrowheads="1"/>
              </p:cNvSpPr>
              <p:nvPr/>
            </p:nvSpPr>
            <p:spPr bwMode="auto">
              <a:xfrm>
                <a:off x="1308" y="1473"/>
                <a:ext cx="710" cy="327"/>
              </a:xfrm>
              <a:prstGeom prst="rect">
                <a:avLst/>
              </a:prstGeom>
              <a:noFill/>
              <a:ln w="9525">
                <a:noFill/>
                <a:miter lim="800000"/>
                <a:headEnd/>
                <a:tailEnd/>
              </a:ln>
            </p:spPr>
            <p:txBody>
              <a:bodyPr>
                <a:spAutoFit/>
              </a:bodyPr>
              <a:lstStyle/>
              <a:p>
                <a:pPr algn="ctr">
                  <a:spcBef>
                    <a:spcPct val="0"/>
                  </a:spcBef>
                  <a:buFontTx/>
                  <a:buNone/>
                </a:pPr>
                <a:r>
                  <a:rPr lang="en-US" sz="2800">
                    <a:solidFill>
                      <a:schemeClr val="tx1"/>
                    </a:solidFill>
                  </a:rPr>
                  <a:t>Tea+</a:t>
                </a:r>
              </a:p>
            </p:txBody>
          </p:sp>
          <p:sp>
            <p:nvSpPr>
              <p:cNvPr id="58402" name="Text Box 8"/>
              <p:cNvSpPr txBox="1">
                <a:spLocks noChangeArrowheads="1"/>
              </p:cNvSpPr>
              <p:nvPr/>
            </p:nvSpPr>
            <p:spPr bwMode="auto">
              <a:xfrm>
                <a:off x="1292" y="2098"/>
                <a:ext cx="715" cy="327"/>
              </a:xfrm>
              <a:prstGeom prst="rect">
                <a:avLst/>
              </a:prstGeom>
              <a:noFill/>
              <a:ln w="9525">
                <a:noFill/>
                <a:miter lim="800000"/>
                <a:headEnd/>
                <a:tailEnd/>
              </a:ln>
            </p:spPr>
            <p:txBody>
              <a:bodyPr>
                <a:spAutoFit/>
              </a:bodyPr>
              <a:lstStyle/>
              <a:p>
                <a:pPr algn="ctr">
                  <a:spcBef>
                    <a:spcPct val="0"/>
                  </a:spcBef>
                  <a:buFontTx/>
                  <a:buNone/>
                </a:pPr>
                <a:r>
                  <a:rPr lang="en-US" sz="2800">
                    <a:solidFill>
                      <a:schemeClr val="tx1"/>
                    </a:solidFill>
                  </a:rPr>
                  <a:t>Tea-</a:t>
                </a:r>
              </a:p>
            </p:txBody>
          </p:sp>
          <p:grpSp>
            <p:nvGrpSpPr>
              <p:cNvPr id="58403" name="Group 10"/>
              <p:cNvGrpSpPr>
                <a:grpSpLocks/>
              </p:cNvGrpSpPr>
              <p:nvPr/>
            </p:nvGrpSpPr>
            <p:grpSpPr bwMode="auto">
              <a:xfrm>
                <a:off x="2064" y="1374"/>
                <a:ext cx="1728" cy="1440"/>
                <a:chOff x="2064" y="1536"/>
                <a:chExt cx="1728" cy="1440"/>
              </a:xfrm>
            </p:grpSpPr>
            <p:grpSp>
              <p:nvGrpSpPr>
                <p:cNvPr id="58411" name="Group 11"/>
                <p:cNvGrpSpPr>
                  <a:grpSpLocks/>
                </p:cNvGrpSpPr>
                <p:nvPr/>
              </p:nvGrpSpPr>
              <p:grpSpPr bwMode="auto">
                <a:xfrm>
                  <a:off x="2064" y="1536"/>
                  <a:ext cx="1728" cy="1104"/>
                  <a:chOff x="2064" y="1536"/>
                  <a:chExt cx="1728" cy="1104"/>
                </a:xfrm>
              </p:grpSpPr>
              <p:grpSp>
                <p:nvGrpSpPr>
                  <p:cNvPr id="58413" name="Group 12"/>
                  <p:cNvGrpSpPr>
                    <a:grpSpLocks/>
                  </p:cNvGrpSpPr>
                  <p:nvPr/>
                </p:nvGrpSpPr>
                <p:grpSpPr bwMode="auto">
                  <a:xfrm>
                    <a:off x="2064" y="1536"/>
                    <a:ext cx="1344" cy="1104"/>
                    <a:chOff x="2016" y="1536"/>
                    <a:chExt cx="1344" cy="1104"/>
                  </a:xfrm>
                </p:grpSpPr>
                <p:sp>
                  <p:nvSpPr>
                    <p:cNvPr id="58415" name="Rectangle 13"/>
                    <p:cNvSpPr>
                      <a:spLocks noChangeArrowheads="1"/>
                    </p:cNvSpPr>
                    <p:nvPr/>
                  </p:nvSpPr>
                  <p:spPr bwMode="auto">
                    <a:xfrm>
                      <a:off x="2016" y="1536"/>
                      <a:ext cx="1344" cy="1104"/>
                    </a:xfrm>
                    <a:prstGeom prst="rect">
                      <a:avLst/>
                    </a:prstGeom>
                    <a:noFill/>
                    <a:ln w="9525">
                      <a:solidFill>
                        <a:schemeClr val="tx1"/>
                      </a:solidFill>
                      <a:miter lim="800000"/>
                      <a:headEnd/>
                      <a:tailEnd/>
                    </a:ln>
                  </p:spPr>
                  <p:txBody>
                    <a:bodyPr wrap="none" anchor="ctr"/>
                    <a:lstStyle/>
                    <a:p>
                      <a:endParaRPr lang="en-US"/>
                    </a:p>
                  </p:txBody>
                </p:sp>
                <p:sp>
                  <p:nvSpPr>
                    <p:cNvPr id="58416" name="Line 14"/>
                    <p:cNvSpPr>
                      <a:spLocks noChangeShapeType="1"/>
                    </p:cNvSpPr>
                    <p:nvPr/>
                  </p:nvSpPr>
                  <p:spPr bwMode="auto">
                    <a:xfrm>
                      <a:off x="2688" y="1536"/>
                      <a:ext cx="0" cy="1104"/>
                    </a:xfrm>
                    <a:prstGeom prst="line">
                      <a:avLst/>
                    </a:prstGeom>
                    <a:noFill/>
                    <a:ln w="9525">
                      <a:solidFill>
                        <a:schemeClr val="tx1"/>
                      </a:solidFill>
                      <a:round/>
                      <a:headEnd/>
                      <a:tailEnd/>
                    </a:ln>
                  </p:spPr>
                  <p:txBody>
                    <a:bodyPr wrap="none" anchor="ctr"/>
                    <a:lstStyle/>
                    <a:p>
                      <a:endParaRPr lang="en-US"/>
                    </a:p>
                  </p:txBody>
                </p:sp>
                <p:sp>
                  <p:nvSpPr>
                    <p:cNvPr id="58417" name="Line 15"/>
                    <p:cNvSpPr>
                      <a:spLocks noChangeShapeType="1"/>
                    </p:cNvSpPr>
                    <p:nvPr/>
                  </p:nvSpPr>
                  <p:spPr bwMode="auto">
                    <a:xfrm>
                      <a:off x="2016" y="2112"/>
                      <a:ext cx="1344" cy="0"/>
                    </a:xfrm>
                    <a:prstGeom prst="line">
                      <a:avLst/>
                    </a:prstGeom>
                    <a:noFill/>
                    <a:ln w="9525">
                      <a:solidFill>
                        <a:schemeClr val="tx1"/>
                      </a:solidFill>
                      <a:round/>
                      <a:headEnd/>
                      <a:tailEnd/>
                    </a:ln>
                  </p:spPr>
                  <p:txBody>
                    <a:bodyPr wrap="none" anchor="ctr"/>
                    <a:lstStyle/>
                    <a:p>
                      <a:endParaRPr lang="en-US"/>
                    </a:p>
                  </p:txBody>
                </p:sp>
              </p:grpSp>
              <p:sp>
                <p:nvSpPr>
                  <p:cNvPr id="58414" name="Line 16"/>
                  <p:cNvSpPr>
                    <a:spLocks noChangeShapeType="1"/>
                  </p:cNvSpPr>
                  <p:nvPr/>
                </p:nvSpPr>
                <p:spPr bwMode="auto">
                  <a:xfrm>
                    <a:off x="3408" y="2640"/>
                    <a:ext cx="384" cy="0"/>
                  </a:xfrm>
                  <a:prstGeom prst="line">
                    <a:avLst/>
                  </a:prstGeom>
                  <a:noFill/>
                  <a:ln w="9525">
                    <a:solidFill>
                      <a:schemeClr val="tx1"/>
                    </a:solidFill>
                    <a:round/>
                    <a:headEnd/>
                    <a:tailEnd/>
                  </a:ln>
                </p:spPr>
                <p:txBody>
                  <a:bodyPr wrap="none" anchor="ctr"/>
                  <a:lstStyle/>
                  <a:p>
                    <a:endParaRPr lang="en-US"/>
                  </a:p>
                </p:txBody>
              </p:sp>
            </p:grpSp>
            <p:sp>
              <p:nvSpPr>
                <p:cNvPr id="58412" name="Line 17"/>
                <p:cNvSpPr>
                  <a:spLocks noChangeShapeType="1"/>
                </p:cNvSpPr>
                <p:nvPr/>
              </p:nvSpPr>
              <p:spPr bwMode="auto">
                <a:xfrm>
                  <a:off x="3408" y="2640"/>
                  <a:ext cx="0" cy="336"/>
                </a:xfrm>
                <a:prstGeom prst="line">
                  <a:avLst/>
                </a:prstGeom>
                <a:noFill/>
                <a:ln w="9525">
                  <a:solidFill>
                    <a:schemeClr val="tx1"/>
                  </a:solidFill>
                  <a:round/>
                  <a:headEnd/>
                  <a:tailEnd/>
                </a:ln>
              </p:spPr>
              <p:txBody>
                <a:bodyPr wrap="none" anchor="ctr"/>
                <a:lstStyle/>
                <a:p>
                  <a:endParaRPr lang="en-US"/>
                </a:p>
              </p:txBody>
            </p:sp>
          </p:grpSp>
          <p:sp>
            <p:nvSpPr>
              <p:cNvPr id="58404" name="Text Box 18"/>
              <p:cNvSpPr txBox="1">
                <a:spLocks noChangeArrowheads="1"/>
              </p:cNvSpPr>
              <p:nvPr/>
            </p:nvSpPr>
            <p:spPr bwMode="auto">
              <a:xfrm>
                <a:off x="2092" y="2495"/>
                <a:ext cx="542" cy="365"/>
              </a:xfrm>
              <a:prstGeom prst="rect">
                <a:avLst/>
              </a:prstGeom>
              <a:noFill/>
              <a:ln w="9525">
                <a:noFill/>
                <a:miter lim="800000"/>
                <a:headEnd/>
                <a:tailEnd/>
              </a:ln>
            </p:spPr>
            <p:txBody>
              <a:bodyPr wrap="none">
                <a:spAutoFit/>
              </a:bodyPr>
              <a:lstStyle/>
              <a:p>
                <a:pPr>
                  <a:spcBef>
                    <a:spcPct val="0"/>
                  </a:spcBef>
                  <a:buFontTx/>
                  <a:buNone/>
                </a:pPr>
                <a:r>
                  <a:rPr lang="en-US" sz="3200">
                    <a:solidFill>
                      <a:srgbClr val="008080"/>
                    </a:solidFill>
                  </a:rPr>
                  <a:t>425</a:t>
                </a:r>
              </a:p>
            </p:txBody>
          </p:sp>
          <p:sp>
            <p:nvSpPr>
              <p:cNvPr id="58405" name="Text Box 19"/>
              <p:cNvSpPr txBox="1">
                <a:spLocks noChangeArrowheads="1"/>
              </p:cNvSpPr>
              <p:nvPr/>
            </p:nvSpPr>
            <p:spPr bwMode="auto">
              <a:xfrm>
                <a:off x="2812" y="2495"/>
                <a:ext cx="542" cy="365"/>
              </a:xfrm>
              <a:prstGeom prst="rect">
                <a:avLst/>
              </a:prstGeom>
              <a:noFill/>
              <a:ln w="9525">
                <a:noFill/>
                <a:miter lim="800000"/>
                <a:headEnd/>
                <a:tailEnd/>
              </a:ln>
            </p:spPr>
            <p:txBody>
              <a:bodyPr wrap="none">
                <a:spAutoFit/>
              </a:bodyPr>
              <a:lstStyle/>
              <a:p>
                <a:pPr>
                  <a:spcBef>
                    <a:spcPct val="0"/>
                  </a:spcBef>
                  <a:buFontTx/>
                  <a:buNone/>
                </a:pPr>
                <a:r>
                  <a:rPr lang="en-US" sz="3200">
                    <a:solidFill>
                      <a:srgbClr val="008080"/>
                    </a:solidFill>
                  </a:rPr>
                  <a:t>100</a:t>
                </a:r>
              </a:p>
            </p:txBody>
          </p:sp>
          <p:sp>
            <p:nvSpPr>
              <p:cNvPr id="58406" name="Text Box 20"/>
              <p:cNvSpPr txBox="1">
                <a:spLocks noChangeArrowheads="1"/>
              </p:cNvSpPr>
              <p:nvPr/>
            </p:nvSpPr>
            <p:spPr bwMode="auto">
              <a:xfrm>
                <a:off x="3388" y="2495"/>
                <a:ext cx="542" cy="365"/>
              </a:xfrm>
              <a:prstGeom prst="rect">
                <a:avLst/>
              </a:prstGeom>
              <a:noFill/>
              <a:ln w="9525">
                <a:noFill/>
                <a:miter lim="800000"/>
                <a:headEnd/>
                <a:tailEnd/>
              </a:ln>
            </p:spPr>
            <p:txBody>
              <a:bodyPr wrap="none">
                <a:spAutoFit/>
              </a:bodyPr>
              <a:lstStyle/>
              <a:p>
                <a:pPr>
                  <a:spcBef>
                    <a:spcPct val="0"/>
                  </a:spcBef>
                  <a:buFontTx/>
                  <a:buNone/>
                </a:pPr>
                <a:r>
                  <a:rPr lang="en-US" sz="3200">
                    <a:solidFill>
                      <a:srgbClr val="008080"/>
                    </a:solidFill>
                  </a:rPr>
                  <a:t>525</a:t>
                </a:r>
              </a:p>
            </p:txBody>
          </p:sp>
          <p:sp>
            <p:nvSpPr>
              <p:cNvPr id="58407" name="Text Box 21"/>
              <p:cNvSpPr txBox="1">
                <a:spLocks noChangeArrowheads="1"/>
              </p:cNvSpPr>
              <p:nvPr/>
            </p:nvSpPr>
            <p:spPr bwMode="auto">
              <a:xfrm>
                <a:off x="3420" y="1487"/>
                <a:ext cx="542" cy="365"/>
              </a:xfrm>
              <a:prstGeom prst="rect">
                <a:avLst/>
              </a:prstGeom>
              <a:noFill/>
              <a:ln w="9525">
                <a:noFill/>
                <a:miter lim="800000"/>
                <a:headEnd/>
                <a:tailEnd/>
              </a:ln>
            </p:spPr>
            <p:txBody>
              <a:bodyPr wrap="none">
                <a:spAutoFit/>
              </a:bodyPr>
              <a:lstStyle/>
              <a:p>
                <a:pPr>
                  <a:spcBef>
                    <a:spcPct val="0"/>
                  </a:spcBef>
                  <a:buFontTx/>
                  <a:buNone/>
                </a:pPr>
                <a:r>
                  <a:rPr lang="en-US" sz="3200">
                    <a:solidFill>
                      <a:srgbClr val="008080"/>
                    </a:solidFill>
                  </a:rPr>
                  <a:t>430</a:t>
                </a:r>
              </a:p>
            </p:txBody>
          </p:sp>
          <p:sp>
            <p:nvSpPr>
              <p:cNvPr id="58408" name="Text Box 22"/>
              <p:cNvSpPr txBox="1">
                <a:spLocks noChangeArrowheads="1"/>
              </p:cNvSpPr>
              <p:nvPr/>
            </p:nvSpPr>
            <p:spPr bwMode="auto">
              <a:xfrm>
                <a:off x="3516" y="2063"/>
                <a:ext cx="400" cy="365"/>
              </a:xfrm>
              <a:prstGeom prst="rect">
                <a:avLst/>
              </a:prstGeom>
              <a:noFill/>
              <a:ln w="9525">
                <a:noFill/>
                <a:miter lim="800000"/>
                <a:headEnd/>
                <a:tailEnd/>
              </a:ln>
            </p:spPr>
            <p:txBody>
              <a:bodyPr wrap="none">
                <a:spAutoFit/>
              </a:bodyPr>
              <a:lstStyle/>
              <a:p>
                <a:pPr>
                  <a:spcBef>
                    <a:spcPct val="0"/>
                  </a:spcBef>
                  <a:buFontTx/>
                  <a:buNone/>
                </a:pPr>
                <a:r>
                  <a:rPr lang="en-US" sz="3200">
                    <a:solidFill>
                      <a:srgbClr val="008080"/>
                    </a:solidFill>
                  </a:rPr>
                  <a:t>95</a:t>
                </a:r>
              </a:p>
            </p:txBody>
          </p:sp>
          <p:sp>
            <p:nvSpPr>
              <p:cNvPr id="58409" name="Text Box 23"/>
              <p:cNvSpPr txBox="1">
                <a:spLocks noChangeArrowheads="1"/>
              </p:cNvSpPr>
              <p:nvPr/>
            </p:nvSpPr>
            <p:spPr bwMode="auto">
              <a:xfrm>
                <a:off x="2044" y="882"/>
                <a:ext cx="1343" cy="508"/>
              </a:xfrm>
              <a:prstGeom prst="rect">
                <a:avLst/>
              </a:prstGeom>
              <a:noFill/>
              <a:ln w="9525">
                <a:noFill/>
                <a:miter lim="800000"/>
                <a:headEnd/>
                <a:tailEnd/>
              </a:ln>
            </p:spPr>
            <p:txBody>
              <a:bodyPr wrap="none">
                <a:spAutoFit/>
              </a:bodyPr>
              <a:lstStyle/>
              <a:p>
                <a:pPr algn="ctr">
                  <a:lnSpc>
                    <a:spcPct val="90000"/>
                  </a:lnSpc>
                  <a:spcBef>
                    <a:spcPct val="0"/>
                  </a:spcBef>
                  <a:buFontTx/>
                  <a:buNone/>
                </a:pPr>
                <a:r>
                  <a:rPr lang="en-US" sz="2600">
                    <a:solidFill>
                      <a:srgbClr val="000099"/>
                    </a:solidFill>
                  </a:rPr>
                  <a:t>Renal cancer</a:t>
                </a:r>
              </a:p>
              <a:p>
                <a:pPr algn="ctr">
                  <a:lnSpc>
                    <a:spcPct val="90000"/>
                  </a:lnSpc>
                  <a:spcBef>
                    <a:spcPct val="0"/>
                  </a:spcBef>
                  <a:buFontTx/>
                  <a:buNone/>
                </a:pPr>
                <a:r>
                  <a:rPr lang="en-US" sz="2600">
                    <a:solidFill>
                      <a:schemeClr val="tx1"/>
                    </a:solidFill>
                  </a:rPr>
                  <a:t>+           -</a:t>
                </a:r>
              </a:p>
            </p:txBody>
          </p:sp>
          <p:sp>
            <p:nvSpPr>
              <p:cNvPr id="58410" name="Text Box 44"/>
              <p:cNvSpPr txBox="1">
                <a:spLocks noChangeArrowheads="1"/>
              </p:cNvSpPr>
              <p:nvPr/>
            </p:nvSpPr>
            <p:spPr bwMode="auto">
              <a:xfrm>
                <a:off x="4070" y="1642"/>
                <a:ext cx="1147"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FF33CC"/>
                    </a:solidFill>
                  </a:rPr>
                  <a:t>OR=1.17</a:t>
                </a:r>
                <a:endParaRPr lang="en-US" sz="3200">
                  <a:solidFill>
                    <a:srgbClr val="FF33CC"/>
                  </a:solidFill>
                </a:endParaRPr>
              </a:p>
            </p:txBody>
          </p:sp>
        </p:grpSp>
      </p:grpSp>
      <p:grpSp>
        <p:nvGrpSpPr>
          <p:cNvPr id="7" name="Group 49"/>
          <p:cNvGrpSpPr>
            <a:grpSpLocks/>
          </p:cNvGrpSpPr>
          <p:nvPr/>
        </p:nvGrpSpPr>
        <p:grpSpPr bwMode="auto">
          <a:xfrm>
            <a:off x="330200" y="4437063"/>
            <a:ext cx="8177213" cy="2359025"/>
            <a:chOff x="208" y="2795"/>
            <a:chExt cx="5151" cy="1486"/>
          </a:xfrm>
        </p:grpSpPr>
        <p:sp>
          <p:nvSpPr>
            <p:cNvPr id="58373" name="Text Box 30"/>
            <p:cNvSpPr txBox="1">
              <a:spLocks noChangeArrowheads="1"/>
            </p:cNvSpPr>
            <p:nvPr/>
          </p:nvSpPr>
          <p:spPr bwMode="auto">
            <a:xfrm>
              <a:off x="208" y="3022"/>
              <a:ext cx="1039" cy="596"/>
            </a:xfrm>
            <a:prstGeom prst="rect">
              <a:avLst/>
            </a:prstGeom>
            <a:noFill/>
            <a:ln w="9525">
              <a:noFill/>
              <a:miter lim="800000"/>
              <a:headEnd/>
              <a:tailEnd/>
            </a:ln>
          </p:spPr>
          <p:txBody>
            <a:bodyPr wrap="none">
              <a:spAutoFit/>
            </a:bodyPr>
            <a:lstStyle/>
            <a:p>
              <a:pPr>
                <a:spcBef>
                  <a:spcPct val="0"/>
                </a:spcBef>
                <a:buFontTx/>
                <a:buNone/>
              </a:pPr>
              <a:r>
                <a:rPr lang="en-US" sz="2800" b="1">
                  <a:solidFill>
                    <a:srgbClr val="9900CC"/>
                  </a:solidFill>
                </a:rPr>
                <a:t>Non-</a:t>
              </a:r>
            </a:p>
            <a:p>
              <a:pPr>
                <a:spcBef>
                  <a:spcPct val="0"/>
                </a:spcBef>
                <a:buFontTx/>
                <a:buNone/>
              </a:pPr>
              <a:r>
                <a:rPr lang="en-US" sz="2800" b="1">
                  <a:solidFill>
                    <a:srgbClr val="9900CC"/>
                  </a:solidFill>
                </a:rPr>
                <a:t>smokers</a:t>
              </a:r>
              <a:endParaRPr lang="en-US" sz="2800">
                <a:solidFill>
                  <a:srgbClr val="9900CC"/>
                </a:solidFill>
              </a:endParaRPr>
            </a:p>
          </p:txBody>
        </p:sp>
        <p:grpSp>
          <p:nvGrpSpPr>
            <p:cNvPr id="58374" name="Group 47"/>
            <p:cNvGrpSpPr>
              <a:grpSpLocks/>
            </p:cNvGrpSpPr>
            <p:nvPr/>
          </p:nvGrpSpPr>
          <p:grpSpPr bwMode="auto">
            <a:xfrm>
              <a:off x="1308" y="2795"/>
              <a:ext cx="4051" cy="1486"/>
              <a:chOff x="1308" y="2880"/>
              <a:chExt cx="4051" cy="1486"/>
            </a:xfrm>
          </p:grpSpPr>
          <p:sp>
            <p:nvSpPr>
              <p:cNvPr id="58375" name="Text Box 24"/>
              <p:cNvSpPr txBox="1">
                <a:spLocks noChangeArrowheads="1"/>
              </p:cNvSpPr>
              <p:nvPr/>
            </p:nvSpPr>
            <p:spPr bwMode="auto">
              <a:xfrm>
                <a:off x="2220" y="2986"/>
                <a:ext cx="400"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50</a:t>
                </a:r>
              </a:p>
            </p:txBody>
          </p:sp>
          <p:sp>
            <p:nvSpPr>
              <p:cNvPr id="58376" name="Text Box 25"/>
              <p:cNvSpPr txBox="1">
                <a:spLocks noChangeArrowheads="1"/>
              </p:cNvSpPr>
              <p:nvPr/>
            </p:nvSpPr>
            <p:spPr bwMode="auto">
              <a:xfrm>
                <a:off x="2220" y="3569"/>
                <a:ext cx="400"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25</a:t>
                </a:r>
              </a:p>
            </p:txBody>
          </p:sp>
          <p:sp>
            <p:nvSpPr>
              <p:cNvPr id="58377" name="Text Box 26"/>
              <p:cNvSpPr txBox="1">
                <a:spLocks noChangeArrowheads="1"/>
              </p:cNvSpPr>
              <p:nvPr/>
            </p:nvSpPr>
            <p:spPr bwMode="auto">
              <a:xfrm>
                <a:off x="2832" y="3569"/>
                <a:ext cx="542"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147</a:t>
                </a:r>
              </a:p>
            </p:txBody>
          </p:sp>
          <p:sp>
            <p:nvSpPr>
              <p:cNvPr id="58378" name="Text Box 27"/>
              <p:cNvSpPr txBox="1">
                <a:spLocks noChangeArrowheads="1"/>
              </p:cNvSpPr>
              <p:nvPr/>
            </p:nvSpPr>
            <p:spPr bwMode="auto">
              <a:xfrm>
                <a:off x="2832" y="2993"/>
                <a:ext cx="542"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253</a:t>
                </a:r>
              </a:p>
            </p:txBody>
          </p:sp>
          <p:sp>
            <p:nvSpPr>
              <p:cNvPr id="58379" name="Text Box 28"/>
              <p:cNvSpPr txBox="1">
                <a:spLocks noChangeArrowheads="1"/>
              </p:cNvSpPr>
              <p:nvPr/>
            </p:nvSpPr>
            <p:spPr bwMode="auto">
              <a:xfrm>
                <a:off x="1308" y="3009"/>
                <a:ext cx="634" cy="542"/>
              </a:xfrm>
              <a:prstGeom prst="rect">
                <a:avLst/>
              </a:prstGeom>
              <a:noFill/>
              <a:ln w="9525">
                <a:noFill/>
                <a:miter lim="800000"/>
                <a:headEnd/>
                <a:tailEnd/>
              </a:ln>
            </p:spPr>
            <p:txBody>
              <a:bodyPr wrap="none">
                <a:spAutoFit/>
              </a:bodyPr>
              <a:lstStyle/>
              <a:p>
                <a:pPr algn="ctr">
                  <a:spcBef>
                    <a:spcPct val="0"/>
                  </a:spcBef>
                  <a:buFontTx/>
                  <a:buNone/>
                </a:pPr>
                <a:r>
                  <a:rPr lang="en-US" sz="2800">
                    <a:solidFill>
                      <a:schemeClr val="tx1"/>
                    </a:solidFill>
                  </a:rPr>
                  <a:t>Tea+</a:t>
                </a:r>
              </a:p>
              <a:p>
                <a:pPr algn="ctr">
                  <a:lnSpc>
                    <a:spcPct val="80000"/>
                  </a:lnSpc>
                  <a:spcBef>
                    <a:spcPct val="0"/>
                  </a:spcBef>
                  <a:buFontTx/>
                  <a:buNone/>
                </a:pPr>
                <a:endParaRPr lang="en-US" sz="2800">
                  <a:solidFill>
                    <a:schemeClr val="tx1"/>
                  </a:solidFill>
                  <a:latin typeface="Times New Roman" pitchFamily="18" charset="0"/>
                </a:endParaRPr>
              </a:p>
            </p:txBody>
          </p:sp>
          <p:sp>
            <p:nvSpPr>
              <p:cNvPr id="58380" name="Text Box 29"/>
              <p:cNvSpPr txBox="1">
                <a:spLocks noChangeArrowheads="1"/>
              </p:cNvSpPr>
              <p:nvPr/>
            </p:nvSpPr>
            <p:spPr bwMode="auto">
              <a:xfrm>
                <a:off x="1336" y="3537"/>
                <a:ext cx="578" cy="542"/>
              </a:xfrm>
              <a:prstGeom prst="rect">
                <a:avLst/>
              </a:prstGeom>
              <a:noFill/>
              <a:ln w="9525">
                <a:noFill/>
                <a:miter lim="800000"/>
                <a:headEnd/>
                <a:tailEnd/>
              </a:ln>
            </p:spPr>
            <p:txBody>
              <a:bodyPr wrap="none">
                <a:spAutoFit/>
              </a:bodyPr>
              <a:lstStyle/>
              <a:p>
                <a:pPr algn="ctr">
                  <a:spcBef>
                    <a:spcPct val="0"/>
                  </a:spcBef>
                  <a:buFontTx/>
                  <a:buNone/>
                </a:pPr>
                <a:r>
                  <a:rPr lang="en-US" sz="2800">
                    <a:solidFill>
                      <a:schemeClr val="tx1"/>
                    </a:solidFill>
                  </a:rPr>
                  <a:t>Tea-</a:t>
                </a:r>
              </a:p>
              <a:p>
                <a:pPr algn="ctr">
                  <a:lnSpc>
                    <a:spcPct val="80000"/>
                  </a:lnSpc>
                  <a:spcBef>
                    <a:spcPct val="0"/>
                  </a:spcBef>
                  <a:buFontTx/>
                  <a:buNone/>
                </a:pPr>
                <a:endParaRPr lang="en-US" sz="2800">
                  <a:solidFill>
                    <a:schemeClr val="tx1"/>
                  </a:solidFill>
                </a:endParaRPr>
              </a:p>
            </p:txBody>
          </p:sp>
          <p:grpSp>
            <p:nvGrpSpPr>
              <p:cNvPr id="58381" name="Group 31"/>
              <p:cNvGrpSpPr>
                <a:grpSpLocks/>
              </p:cNvGrpSpPr>
              <p:nvPr/>
            </p:nvGrpSpPr>
            <p:grpSpPr bwMode="auto">
              <a:xfrm>
                <a:off x="2064" y="2880"/>
                <a:ext cx="1728" cy="1440"/>
                <a:chOff x="2064" y="1536"/>
                <a:chExt cx="1728" cy="1440"/>
              </a:xfrm>
            </p:grpSpPr>
            <p:grpSp>
              <p:nvGrpSpPr>
                <p:cNvPr id="58388" name="Group 32"/>
                <p:cNvGrpSpPr>
                  <a:grpSpLocks/>
                </p:cNvGrpSpPr>
                <p:nvPr/>
              </p:nvGrpSpPr>
              <p:grpSpPr bwMode="auto">
                <a:xfrm>
                  <a:off x="2064" y="1536"/>
                  <a:ext cx="1728" cy="1104"/>
                  <a:chOff x="2064" y="1536"/>
                  <a:chExt cx="1728" cy="1104"/>
                </a:xfrm>
              </p:grpSpPr>
              <p:grpSp>
                <p:nvGrpSpPr>
                  <p:cNvPr id="58390" name="Group 33"/>
                  <p:cNvGrpSpPr>
                    <a:grpSpLocks/>
                  </p:cNvGrpSpPr>
                  <p:nvPr/>
                </p:nvGrpSpPr>
                <p:grpSpPr bwMode="auto">
                  <a:xfrm>
                    <a:off x="2064" y="1536"/>
                    <a:ext cx="1344" cy="1104"/>
                    <a:chOff x="2016" y="1536"/>
                    <a:chExt cx="1344" cy="1104"/>
                  </a:xfrm>
                </p:grpSpPr>
                <p:sp>
                  <p:nvSpPr>
                    <p:cNvPr id="58392" name="Rectangle 34"/>
                    <p:cNvSpPr>
                      <a:spLocks noChangeArrowheads="1"/>
                    </p:cNvSpPr>
                    <p:nvPr/>
                  </p:nvSpPr>
                  <p:spPr bwMode="auto">
                    <a:xfrm>
                      <a:off x="2016" y="1536"/>
                      <a:ext cx="1344" cy="1104"/>
                    </a:xfrm>
                    <a:prstGeom prst="rect">
                      <a:avLst/>
                    </a:prstGeom>
                    <a:noFill/>
                    <a:ln w="9525">
                      <a:solidFill>
                        <a:schemeClr val="tx1"/>
                      </a:solidFill>
                      <a:miter lim="800000"/>
                      <a:headEnd/>
                      <a:tailEnd/>
                    </a:ln>
                  </p:spPr>
                  <p:txBody>
                    <a:bodyPr wrap="none" anchor="ctr"/>
                    <a:lstStyle/>
                    <a:p>
                      <a:endParaRPr lang="en-US"/>
                    </a:p>
                  </p:txBody>
                </p:sp>
                <p:sp>
                  <p:nvSpPr>
                    <p:cNvPr id="58393" name="Line 35"/>
                    <p:cNvSpPr>
                      <a:spLocks noChangeShapeType="1"/>
                    </p:cNvSpPr>
                    <p:nvPr/>
                  </p:nvSpPr>
                  <p:spPr bwMode="auto">
                    <a:xfrm>
                      <a:off x="2688" y="1536"/>
                      <a:ext cx="0" cy="1104"/>
                    </a:xfrm>
                    <a:prstGeom prst="line">
                      <a:avLst/>
                    </a:prstGeom>
                    <a:noFill/>
                    <a:ln w="9525">
                      <a:solidFill>
                        <a:schemeClr val="tx1"/>
                      </a:solidFill>
                      <a:round/>
                      <a:headEnd/>
                      <a:tailEnd/>
                    </a:ln>
                  </p:spPr>
                  <p:txBody>
                    <a:bodyPr wrap="none" anchor="ctr"/>
                    <a:lstStyle/>
                    <a:p>
                      <a:endParaRPr lang="en-US"/>
                    </a:p>
                  </p:txBody>
                </p:sp>
                <p:sp>
                  <p:nvSpPr>
                    <p:cNvPr id="58394" name="Line 36"/>
                    <p:cNvSpPr>
                      <a:spLocks noChangeShapeType="1"/>
                    </p:cNvSpPr>
                    <p:nvPr/>
                  </p:nvSpPr>
                  <p:spPr bwMode="auto">
                    <a:xfrm>
                      <a:off x="2016" y="2112"/>
                      <a:ext cx="1344" cy="0"/>
                    </a:xfrm>
                    <a:prstGeom prst="line">
                      <a:avLst/>
                    </a:prstGeom>
                    <a:noFill/>
                    <a:ln w="9525">
                      <a:solidFill>
                        <a:schemeClr val="tx1"/>
                      </a:solidFill>
                      <a:round/>
                      <a:headEnd/>
                      <a:tailEnd/>
                    </a:ln>
                  </p:spPr>
                  <p:txBody>
                    <a:bodyPr wrap="none" anchor="ctr"/>
                    <a:lstStyle/>
                    <a:p>
                      <a:endParaRPr lang="en-US"/>
                    </a:p>
                  </p:txBody>
                </p:sp>
              </p:grpSp>
              <p:sp>
                <p:nvSpPr>
                  <p:cNvPr id="58391" name="Line 37"/>
                  <p:cNvSpPr>
                    <a:spLocks noChangeShapeType="1"/>
                  </p:cNvSpPr>
                  <p:nvPr/>
                </p:nvSpPr>
                <p:spPr bwMode="auto">
                  <a:xfrm>
                    <a:off x="3408" y="2640"/>
                    <a:ext cx="384" cy="0"/>
                  </a:xfrm>
                  <a:prstGeom prst="line">
                    <a:avLst/>
                  </a:prstGeom>
                  <a:noFill/>
                  <a:ln w="9525">
                    <a:solidFill>
                      <a:schemeClr val="tx1"/>
                    </a:solidFill>
                    <a:round/>
                    <a:headEnd/>
                    <a:tailEnd/>
                  </a:ln>
                </p:spPr>
                <p:txBody>
                  <a:bodyPr wrap="none" anchor="ctr"/>
                  <a:lstStyle/>
                  <a:p>
                    <a:endParaRPr lang="en-US"/>
                  </a:p>
                </p:txBody>
              </p:sp>
            </p:grpSp>
            <p:sp>
              <p:nvSpPr>
                <p:cNvPr id="58389" name="Line 38"/>
                <p:cNvSpPr>
                  <a:spLocks noChangeShapeType="1"/>
                </p:cNvSpPr>
                <p:nvPr/>
              </p:nvSpPr>
              <p:spPr bwMode="auto">
                <a:xfrm>
                  <a:off x="3408" y="2640"/>
                  <a:ext cx="0" cy="336"/>
                </a:xfrm>
                <a:prstGeom prst="line">
                  <a:avLst/>
                </a:prstGeom>
                <a:noFill/>
                <a:ln w="9525">
                  <a:solidFill>
                    <a:schemeClr val="tx1"/>
                  </a:solidFill>
                  <a:round/>
                  <a:headEnd/>
                  <a:tailEnd/>
                </a:ln>
              </p:spPr>
              <p:txBody>
                <a:bodyPr wrap="none" anchor="ctr"/>
                <a:lstStyle/>
                <a:p>
                  <a:endParaRPr lang="en-US"/>
                </a:p>
              </p:txBody>
            </p:sp>
          </p:grpSp>
          <p:sp>
            <p:nvSpPr>
              <p:cNvPr id="58382" name="Text Box 39"/>
              <p:cNvSpPr txBox="1">
                <a:spLocks noChangeArrowheads="1"/>
              </p:cNvSpPr>
              <p:nvPr/>
            </p:nvSpPr>
            <p:spPr bwMode="auto">
              <a:xfrm>
                <a:off x="2220" y="4001"/>
                <a:ext cx="400" cy="365"/>
              </a:xfrm>
              <a:prstGeom prst="rect">
                <a:avLst/>
              </a:prstGeom>
              <a:noFill/>
              <a:ln w="9525">
                <a:noFill/>
                <a:miter lim="800000"/>
                <a:headEnd/>
                <a:tailEnd/>
              </a:ln>
            </p:spPr>
            <p:txBody>
              <a:bodyPr wrap="none">
                <a:spAutoFit/>
              </a:bodyPr>
              <a:lstStyle/>
              <a:p>
                <a:pPr>
                  <a:spcBef>
                    <a:spcPct val="0"/>
                  </a:spcBef>
                  <a:buFontTx/>
                  <a:buNone/>
                </a:pPr>
                <a:r>
                  <a:rPr lang="en-US" sz="3200">
                    <a:solidFill>
                      <a:srgbClr val="008080"/>
                    </a:solidFill>
                  </a:rPr>
                  <a:t>75</a:t>
                </a:r>
              </a:p>
            </p:txBody>
          </p:sp>
          <p:sp>
            <p:nvSpPr>
              <p:cNvPr id="58383" name="Text Box 40"/>
              <p:cNvSpPr txBox="1">
                <a:spLocks noChangeArrowheads="1"/>
              </p:cNvSpPr>
              <p:nvPr/>
            </p:nvSpPr>
            <p:spPr bwMode="auto">
              <a:xfrm>
                <a:off x="2812" y="4001"/>
                <a:ext cx="542" cy="365"/>
              </a:xfrm>
              <a:prstGeom prst="rect">
                <a:avLst/>
              </a:prstGeom>
              <a:noFill/>
              <a:ln w="9525">
                <a:noFill/>
                <a:miter lim="800000"/>
                <a:headEnd/>
                <a:tailEnd/>
              </a:ln>
            </p:spPr>
            <p:txBody>
              <a:bodyPr wrap="none">
                <a:spAutoFit/>
              </a:bodyPr>
              <a:lstStyle/>
              <a:p>
                <a:pPr>
                  <a:spcBef>
                    <a:spcPct val="0"/>
                  </a:spcBef>
                  <a:buFontTx/>
                  <a:buNone/>
                </a:pPr>
                <a:r>
                  <a:rPr lang="en-US" sz="3200">
                    <a:solidFill>
                      <a:srgbClr val="008080"/>
                    </a:solidFill>
                  </a:rPr>
                  <a:t>400</a:t>
                </a:r>
              </a:p>
            </p:txBody>
          </p:sp>
          <p:sp>
            <p:nvSpPr>
              <p:cNvPr id="58384" name="Text Box 41"/>
              <p:cNvSpPr txBox="1">
                <a:spLocks noChangeArrowheads="1"/>
              </p:cNvSpPr>
              <p:nvPr/>
            </p:nvSpPr>
            <p:spPr bwMode="auto">
              <a:xfrm>
                <a:off x="3388" y="4001"/>
                <a:ext cx="542" cy="365"/>
              </a:xfrm>
              <a:prstGeom prst="rect">
                <a:avLst/>
              </a:prstGeom>
              <a:noFill/>
              <a:ln w="9525">
                <a:noFill/>
                <a:miter lim="800000"/>
                <a:headEnd/>
                <a:tailEnd/>
              </a:ln>
            </p:spPr>
            <p:txBody>
              <a:bodyPr wrap="none">
                <a:spAutoFit/>
              </a:bodyPr>
              <a:lstStyle/>
              <a:p>
                <a:pPr>
                  <a:spcBef>
                    <a:spcPct val="0"/>
                  </a:spcBef>
                  <a:buFontTx/>
                  <a:buNone/>
                </a:pPr>
                <a:r>
                  <a:rPr lang="en-US" sz="3200">
                    <a:solidFill>
                      <a:srgbClr val="008080"/>
                    </a:solidFill>
                  </a:rPr>
                  <a:t>475</a:t>
                </a:r>
              </a:p>
            </p:txBody>
          </p:sp>
          <p:sp>
            <p:nvSpPr>
              <p:cNvPr id="58385" name="Text Box 42"/>
              <p:cNvSpPr txBox="1">
                <a:spLocks noChangeArrowheads="1"/>
              </p:cNvSpPr>
              <p:nvPr/>
            </p:nvSpPr>
            <p:spPr bwMode="auto">
              <a:xfrm>
                <a:off x="3420" y="2993"/>
                <a:ext cx="542" cy="365"/>
              </a:xfrm>
              <a:prstGeom prst="rect">
                <a:avLst/>
              </a:prstGeom>
              <a:noFill/>
              <a:ln w="9525">
                <a:noFill/>
                <a:miter lim="800000"/>
                <a:headEnd/>
                <a:tailEnd/>
              </a:ln>
            </p:spPr>
            <p:txBody>
              <a:bodyPr wrap="none">
                <a:spAutoFit/>
              </a:bodyPr>
              <a:lstStyle/>
              <a:p>
                <a:pPr>
                  <a:spcBef>
                    <a:spcPct val="0"/>
                  </a:spcBef>
                  <a:buFontTx/>
                  <a:buNone/>
                </a:pPr>
                <a:r>
                  <a:rPr lang="en-US" sz="3200">
                    <a:solidFill>
                      <a:srgbClr val="008080"/>
                    </a:solidFill>
                  </a:rPr>
                  <a:t>303</a:t>
                </a:r>
              </a:p>
            </p:txBody>
          </p:sp>
          <p:sp>
            <p:nvSpPr>
              <p:cNvPr id="58386" name="Text Box 43"/>
              <p:cNvSpPr txBox="1">
                <a:spLocks noChangeArrowheads="1"/>
              </p:cNvSpPr>
              <p:nvPr/>
            </p:nvSpPr>
            <p:spPr bwMode="auto">
              <a:xfrm>
                <a:off x="3388" y="3569"/>
                <a:ext cx="542" cy="365"/>
              </a:xfrm>
              <a:prstGeom prst="rect">
                <a:avLst/>
              </a:prstGeom>
              <a:noFill/>
              <a:ln w="9525">
                <a:noFill/>
                <a:miter lim="800000"/>
                <a:headEnd/>
                <a:tailEnd/>
              </a:ln>
            </p:spPr>
            <p:txBody>
              <a:bodyPr wrap="none">
                <a:spAutoFit/>
              </a:bodyPr>
              <a:lstStyle/>
              <a:p>
                <a:pPr>
                  <a:spcBef>
                    <a:spcPct val="0"/>
                  </a:spcBef>
                  <a:buFontTx/>
                  <a:buNone/>
                </a:pPr>
                <a:r>
                  <a:rPr lang="en-US" sz="3200">
                    <a:solidFill>
                      <a:srgbClr val="008080"/>
                    </a:solidFill>
                  </a:rPr>
                  <a:t>172</a:t>
                </a:r>
              </a:p>
            </p:txBody>
          </p:sp>
          <p:sp>
            <p:nvSpPr>
              <p:cNvPr id="58387" name="Text Box 45"/>
              <p:cNvSpPr txBox="1">
                <a:spLocks noChangeArrowheads="1"/>
              </p:cNvSpPr>
              <p:nvPr/>
            </p:nvSpPr>
            <p:spPr bwMode="auto">
              <a:xfrm>
                <a:off x="4070" y="3034"/>
                <a:ext cx="1289" cy="365"/>
              </a:xfrm>
              <a:prstGeom prst="rect">
                <a:avLst/>
              </a:prstGeom>
              <a:noFill/>
              <a:ln w="9525">
                <a:noFill/>
                <a:miter lim="800000"/>
                <a:headEnd/>
                <a:tailEnd/>
              </a:ln>
            </p:spPr>
            <p:txBody>
              <a:bodyPr wrap="none">
                <a:spAutoFit/>
              </a:bodyPr>
              <a:lstStyle/>
              <a:p>
                <a:pPr>
                  <a:spcBef>
                    <a:spcPct val="0"/>
                  </a:spcBef>
                  <a:buFontTx/>
                  <a:buNone/>
                </a:pPr>
                <a:r>
                  <a:rPr lang="en-US" sz="3200" b="1">
                    <a:solidFill>
                      <a:srgbClr val="9900CC"/>
                    </a:solidFill>
                  </a:rPr>
                  <a:t>OR = 1.16</a:t>
                </a:r>
                <a:endParaRPr lang="en-US" sz="3200">
                  <a:solidFill>
                    <a:srgbClr val="9900CC"/>
                  </a:solidFill>
                </a:endParaRPr>
              </a:p>
            </p:txBody>
          </p:sp>
        </p:gr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58370"/>
                                        </p:tgtEl>
                                        <p:attrNameLst>
                                          <p:attrName>style.visibility</p:attrName>
                                        </p:attrNameLst>
                                      </p:cBhvr>
                                      <p:to>
                                        <p:strVal val="visible"/>
                                      </p:to>
                                    </p:set>
                                    <p:animEffect transition="in" filter="fade">
                                      <p:cBhvr>
                                        <p:cTn id="9" dur="3000"/>
                                        <p:tgtEl>
                                          <p:spTgt spid="58370"/>
                                        </p:tgtEl>
                                      </p:cBhvr>
                                    </p:animEffect>
                                  </p:childTnLst>
                                </p:cTn>
                              </p:par>
                              <p:par>
                                <p:cTn id="10" presetID="10" presetClass="entr" presetSubtype="0" fill="hold" nodeType="withEffect">
                                  <p:stCondLst>
                                    <p:cond delay="12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par>
                                <p:cTn id="13" presetID="10" presetClass="entr" presetSubtype="0" fill="hold" nodeType="withEffect">
                                  <p:stCondLst>
                                    <p:cond delay="13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583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ChangeArrowheads="1"/>
          </p:cNvSpPr>
          <p:nvPr>
            <p:ph type="title" idx="4294967295"/>
          </p:nvPr>
        </p:nvSpPr>
        <p:spPr>
          <a:xfrm>
            <a:off x="685800" y="444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Random Error </a:t>
            </a:r>
          </a:p>
        </p:txBody>
      </p:sp>
      <p:sp>
        <p:nvSpPr>
          <p:cNvPr id="12291" name="Text Box 4"/>
          <p:cNvSpPr txBox="1">
            <a:spLocks noChangeArrowheads="1"/>
          </p:cNvSpPr>
          <p:nvPr/>
        </p:nvSpPr>
        <p:spPr bwMode="auto">
          <a:xfrm>
            <a:off x="519113" y="1412875"/>
            <a:ext cx="2794000" cy="641350"/>
          </a:xfrm>
          <a:prstGeom prst="rect">
            <a:avLst/>
          </a:prstGeom>
          <a:noFill/>
          <a:ln w="9525">
            <a:noFill/>
            <a:miter lim="800000"/>
            <a:headEnd/>
            <a:tailEnd/>
          </a:ln>
        </p:spPr>
        <p:txBody>
          <a:bodyPr wrap="none">
            <a:spAutoFit/>
          </a:bodyPr>
          <a:lstStyle/>
          <a:p>
            <a:pPr>
              <a:spcBef>
                <a:spcPct val="0"/>
              </a:spcBef>
              <a:buClr>
                <a:srgbClr val="990033"/>
              </a:buClr>
              <a:buSzPct val="120000"/>
              <a:buFont typeface="Wingdings" pitchFamily="2" charset="2"/>
              <a:buChar char="§"/>
            </a:pPr>
            <a:r>
              <a:rPr lang="en-US" sz="3600" b="1" dirty="0">
                <a:solidFill>
                  <a:srgbClr val="000099"/>
                </a:solidFill>
                <a:latin typeface="Times New Roman" pitchFamily="18" charset="0"/>
              </a:rPr>
              <a:t> </a:t>
            </a:r>
            <a:r>
              <a:rPr lang="en-US" sz="3600" b="1" dirty="0">
                <a:solidFill>
                  <a:srgbClr val="000099"/>
                </a:solidFill>
              </a:rPr>
              <a:t>3 sources</a:t>
            </a:r>
            <a:r>
              <a:rPr lang="en-US" sz="3200" dirty="0">
                <a:solidFill>
                  <a:srgbClr val="000099"/>
                </a:solidFill>
              </a:rPr>
              <a:t>:</a:t>
            </a:r>
          </a:p>
        </p:txBody>
      </p:sp>
      <p:grpSp>
        <p:nvGrpSpPr>
          <p:cNvPr id="2" name="Group 9"/>
          <p:cNvGrpSpPr>
            <a:grpSpLocks/>
          </p:cNvGrpSpPr>
          <p:nvPr/>
        </p:nvGrpSpPr>
        <p:grpSpPr bwMode="auto">
          <a:xfrm>
            <a:off x="1355725" y="2058988"/>
            <a:ext cx="6437313" cy="1528762"/>
            <a:chOff x="854" y="1690"/>
            <a:chExt cx="4055" cy="963"/>
          </a:xfrm>
        </p:grpSpPr>
        <p:sp>
          <p:nvSpPr>
            <p:cNvPr id="12295" name="Text Box 5"/>
            <p:cNvSpPr txBox="1">
              <a:spLocks noChangeArrowheads="1"/>
            </p:cNvSpPr>
            <p:nvPr/>
          </p:nvSpPr>
          <p:spPr bwMode="auto">
            <a:xfrm>
              <a:off x="854" y="1690"/>
              <a:ext cx="3725" cy="365"/>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1.  </a:t>
              </a:r>
              <a:r>
                <a:rPr lang="en-US" sz="3200" dirty="0">
                  <a:solidFill>
                    <a:srgbClr val="9900CC"/>
                  </a:solidFill>
                </a:rPr>
                <a:t>Individual biological variation</a:t>
              </a:r>
              <a:endParaRPr lang="en-US" sz="3200" dirty="0">
                <a:solidFill>
                  <a:schemeClr val="tx1"/>
                </a:solidFill>
              </a:endParaRPr>
            </a:p>
          </p:txBody>
        </p:sp>
        <p:sp>
          <p:nvSpPr>
            <p:cNvPr id="12296" name="Text Box 6"/>
            <p:cNvSpPr txBox="1">
              <a:spLocks noChangeArrowheads="1"/>
            </p:cNvSpPr>
            <p:nvPr/>
          </p:nvSpPr>
          <p:spPr bwMode="auto">
            <a:xfrm>
              <a:off x="1526" y="2057"/>
              <a:ext cx="3383" cy="596"/>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 season, Tp, fasting/non-fasting,</a:t>
              </a:r>
            </a:p>
            <a:p>
              <a:pPr>
                <a:spcBef>
                  <a:spcPct val="0"/>
                </a:spcBef>
                <a:buFontTx/>
                <a:buNone/>
              </a:pPr>
              <a:r>
                <a:rPr lang="en-US" sz="2800">
                  <a:solidFill>
                    <a:schemeClr val="tx1"/>
                  </a:solidFill>
                </a:rPr>
                <a:t>  circadian, age, diet, exercise</a:t>
              </a:r>
            </a:p>
          </p:txBody>
        </p:sp>
      </p:grpSp>
      <p:sp>
        <p:nvSpPr>
          <p:cNvPr id="1074183" name="Text Box 7"/>
          <p:cNvSpPr txBox="1">
            <a:spLocks noChangeArrowheads="1"/>
          </p:cNvSpPr>
          <p:nvPr/>
        </p:nvSpPr>
        <p:spPr bwMode="auto">
          <a:xfrm>
            <a:off x="1371600" y="3716338"/>
            <a:ext cx="7292975"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2.  </a:t>
            </a:r>
            <a:r>
              <a:rPr lang="en-US" sz="3200">
                <a:solidFill>
                  <a:srgbClr val="9900CC"/>
                </a:solidFill>
              </a:rPr>
              <a:t>Sampling error</a:t>
            </a:r>
            <a:r>
              <a:rPr lang="en-US" sz="3200">
                <a:solidFill>
                  <a:schemeClr val="tx1"/>
                </a:solidFill>
              </a:rPr>
              <a:t> - </a:t>
            </a:r>
            <a:r>
              <a:rPr lang="en-US" sz="2800">
                <a:solidFill>
                  <a:schemeClr val="tx1"/>
                </a:solidFill>
              </a:rPr>
              <a:t>small vs. large sample</a:t>
            </a:r>
          </a:p>
        </p:txBody>
      </p:sp>
      <p:sp>
        <p:nvSpPr>
          <p:cNvPr id="1074184" name="Text Box 8"/>
          <p:cNvSpPr txBox="1">
            <a:spLocks noChangeArrowheads="1"/>
          </p:cNvSpPr>
          <p:nvPr/>
        </p:nvSpPr>
        <p:spPr bwMode="auto">
          <a:xfrm>
            <a:off x="1371600" y="4365625"/>
            <a:ext cx="6945313" cy="1433513"/>
          </a:xfrm>
          <a:prstGeom prst="rect">
            <a:avLst/>
          </a:prstGeom>
          <a:noFill/>
          <a:ln w="9525">
            <a:noFill/>
            <a:miter lim="800000"/>
            <a:headEnd/>
            <a:tailEnd/>
          </a:ln>
        </p:spPr>
        <p:txBody>
          <a:bodyPr>
            <a:spAutoFit/>
          </a:bodyPr>
          <a:lstStyle/>
          <a:p>
            <a:pPr>
              <a:spcBef>
                <a:spcPct val="0"/>
              </a:spcBef>
              <a:buFontTx/>
              <a:buNone/>
            </a:pPr>
            <a:r>
              <a:rPr lang="en-US" sz="3200">
                <a:solidFill>
                  <a:schemeClr val="tx1"/>
                </a:solidFill>
                <a:latin typeface="Times New Roman" pitchFamily="18" charset="0"/>
              </a:rPr>
              <a:t>3.  </a:t>
            </a:r>
            <a:r>
              <a:rPr lang="en-US" sz="3200">
                <a:solidFill>
                  <a:srgbClr val="9900CC"/>
                </a:solidFill>
              </a:rPr>
              <a:t>Measurement error</a:t>
            </a:r>
            <a:r>
              <a:rPr lang="en-US" sz="3200">
                <a:solidFill>
                  <a:schemeClr val="tx1"/>
                </a:solidFill>
              </a:rPr>
              <a:t> - </a:t>
            </a:r>
            <a:r>
              <a:rPr lang="en-US" sz="2800">
                <a:solidFill>
                  <a:schemeClr val="tx1"/>
                </a:solidFill>
              </a:rPr>
              <a:t>calibration,</a:t>
            </a:r>
          </a:p>
          <a:p>
            <a:pPr>
              <a:spcBef>
                <a:spcPct val="0"/>
              </a:spcBef>
              <a:buFontTx/>
              <a:buNone/>
            </a:pPr>
            <a:r>
              <a:rPr lang="en-US" sz="2800">
                <a:solidFill>
                  <a:schemeClr val="tx1"/>
                </a:solidFill>
              </a:rPr>
              <a:t>             precision, misreading/recording,     </a:t>
            </a:r>
          </a:p>
          <a:p>
            <a:pPr>
              <a:spcBef>
                <a:spcPct val="0"/>
              </a:spcBef>
              <a:buFontTx/>
              <a:buNone/>
            </a:pPr>
            <a:r>
              <a:rPr lang="en-US" sz="2800">
                <a:solidFill>
                  <a:schemeClr val="tx1"/>
                </a:solidFill>
              </a:rPr>
              <a:t>             lack of standardization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2"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2291"/>
                                        </p:tgtEl>
                                        <p:attrNameLst>
                                          <p:attrName>style.visibility</p:attrName>
                                        </p:attrNameLst>
                                      </p:cBhvr>
                                      <p:to>
                                        <p:strVal val="visible"/>
                                      </p:to>
                                    </p:set>
                                    <p:animEffect transition="in" filter="fade">
                                      <p:cBhvr>
                                        <p:cTn id="9" dur="3000"/>
                                        <p:tgtEl>
                                          <p:spTgt spid="12291"/>
                                        </p:tgtEl>
                                      </p:cBhvr>
                                    </p:animEffect>
                                  </p:childTnLst>
                                </p:cTn>
                              </p:par>
                              <p:par>
                                <p:cTn id="10" presetID="10" presetClass="entr" presetSubtype="0" fill="hold" nodeType="withEffect">
                                  <p:stCondLst>
                                    <p:cond delay="4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par>
                                <p:cTn id="13" presetID="10" presetClass="entr" presetSubtype="0" fill="hold" grpId="0" nodeType="withEffect">
                                  <p:stCondLst>
                                    <p:cond delay="54000"/>
                                  </p:stCondLst>
                                  <p:childTnLst>
                                    <p:set>
                                      <p:cBhvr>
                                        <p:cTn id="14" dur="1" fill="hold">
                                          <p:stCondLst>
                                            <p:cond delay="0"/>
                                          </p:stCondLst>
                                        </p:cTn>
                                        <p:tgtEl>
                                          <p:spTgt spid="1074183"/>
                                        </p:tgtEl>
                                        <p:attrNameLst>
                                          <p:attrName>style.visibility</p:attrName>
                                        </p:attrNameLst>
                                      </p:cBhvr>
                                      <p:to>
                                        <p:strVal val="visible"/>
                                      </p:to>
                                    </p:set>
                                    <p:animEffect transition="in" filter="fade">
                                      <p:cBhvr>
                                        <p:cTn id="15" dur="3000"/>
                                        <p:tgtEl>
                                          <p:spTgt spid="1074183"/>
                                        </p:tgtEl>
                                      </p:cBhvr>
                                    </p:animEffect>
                                  </p:childTnLst>
                                </p:cTn>
                              </p:par>
                              <p:par>
                                <p:cTn id="16" presetID="10" presetClass="entr" presetSubtype="0" fill="hold" grpId="0" nodeType="withEffect">
                                  <p:stCondLst>
                                    <p:cond delay="60000"/>
                                  </p:stCondLst>
                                  <p:childTnLst>
                                    <p:set>
                                      <p:cBhvr>
                                        <p:cTn id="17" dur="1" fill="hold">
                                          <p:stCondLst>
                                            <p:cond delay="0"/>
                                          </p:stCondLst>
                                        </p:cTn>
                                        <p:tgtEl>
                                          <p:spTgt spid="1074184"/>
                                        </p:tgtEl>
                                        <p:attrNameLst>
                                          <p:attrName>style.visibility</p:attrName>
                                        </p:attrNameLst>
                                      </p:cBhvr>
                                      <p:to>
                                        <p:strVal val="visible"/>
                                      </p:to>
                                    </p:set>
                                    <p:animEffect transition="in" filter="fade">
                                      <p:cBhvr>
                                        <p:cTn id="18" dur="3000"/>
                                        <p:tgtEl>
                                          <p:spTgt spid="10741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6"/>
                </p:tgtEl>
              </p:cMediaNode>
            </p:audio>
          </p:childTnLst>
        </p:cTn>
      </p:par>
    </p:tnLst>
    <p:bldLst>
      <p:bldP spid="12291" grpId="0"/>
      <p:bldP spid="1074183" grpId="0"/>
      <p:bldP spid="107418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Text Box 2"/>
          <p:cNvSpPr txBox="1">
            <a:spLocks noChangeArrowheads="1"/>
          </p:cNvSpPr>
          <p:nvPr/>
        </p:nvSpPr>
        <p:spPr bwMode="auto">
          <a:xfrm>
            <a:off x="1587500" y="455613"/>
            <a:ext cx="5416550" cy="860425"/>
          </a:xfrm>
          <a:prstGeom prst="rect">
            <a:avLst/>
          </a:prstGeom>
          <a:noFill/>
          <a:ln w="9525">
            <a:noFill/>
            <a:miter lim="800000"/>
            <a:headEnd/>
            <a:tailEnd/>
          </a:ln>
          <a:effectLst/>
        </p:spPr>
        <p:txBody>
          <a:bodyPr wrap="none">
            <a:spAutoFit/>
          </a:bodyPr>
          <a:lstStyle/>
          <a:p>
            <a:pPr algn="ctr">
              <a:lnSpc>
                <a:spcPct val="70000"/>
              </a:lnSpc>
              <a:spcBef>
                <a:spcPct val="0"/>
              </a:spcBef>
              <a:buFontTx/>
              <a:buNone/>
              <a:defRPr/>
            </a:pPr>
            <a:r>
              <a:rPr lang="en-US" sz="3600">
                <a:effectLst>
                  <a:outerShdw blurRad="38100" dist="38100" dir="2700000" algn="tl">
                    <a:srgbClr val="C0C0C0"/>
                  </a:outerShdw>
                </a:effectLst>
              </a:rPr>
              <a:t>Multivariate regression to </a:t>
            </a:r>
          </a:p>
          <a:p>
            <a:pPr algn="ctr">
              <a:lnSpc>
                <a:spcPct val="70000"/>
              </a:lnSpc>
              <a:spcBef>
                <a:spcPct val="0"/>
              </a:spcBef>
              <a:buFontTx/>
              <a:buNone/>
              <a:defRPr/>
            </a:pPr>
            <a:r>
              <a:rPr lang="en-US" sz="3600">
                <a:effectLst>
                  <a:outerShdw blurRad="38100" dist="38100" dir="2700000" algn="tl">
                    <a:srgbClr val="C0C0C0"/>
                  </a:outerShdw>
                </a:effectLst>
              </a:rPr>
              <a:t>Control for Confounding</a:t>
            </a:r>
          </a:p>
        </p:txBody>
      </p:sp>
      <p:sp>
        <p:nvSpPr>
          <p:cNvPr id="59395" name="Rectangle 3"/>
          <p:cNvSpPr>
            <a:spLocks noChangeArrowheads="1"/>
          </p:cNvSpPr>
          <p:nvPr/>
        </p:nvSpPr>
        <p:spPr bwMode="auto">
          <a:xfrm>
            <a:off x="381000" y="1828800"/>
            <a:ext cx="8763000" cy="579438"/>
          </a:xfrm>
          <a:prstGeom prst="rect">
            <a:avLst/>
          </a:prstGeom>
          <a:noFill/>
          <a:ln w="9525">
            <a:noFill/>
            <a:miter lim="800000"/>
            <a:headEnd/>
            <a:tailEnd/>
          </a:ln>
        </p:spPr>
        <p:txBody>
          <a:bodyPr>
            <a:spAutoFit/>
          </a:bodyPr>
          <a:lstStyle/>
          <a:p>
            <a:pPr marL="457200" indent="-457200">
              <a:spcBef>
                <a:spcPct val="0"/>
              </a:spcBef>
              <a:buClr>
                <a:srgbClr val="008080"/>
              </a:buClr>
              <a:buFontTx/>
              <a:buAutoNum type="alphaLcPeriod" startAt="2"/>
            </a:pPr>
            <a:r>
              <a:rPr lang="nb-NO" sz="3200">
                <a:solidFill>
                  <a:srgbClr val="008080"/>
                </a:solidFill>
              </a:rPr>
              <a:t>Multivariable regression</a:t>
            </a:r>
            <a:r>
              <a:rPr lang="nb-NO" sz="3200">
                <a:solidFill>
                  <a:srgbClr val="FF33CC"/>
                </a:solidFill>
              </a:rPr>
              <a:t> </a:t>
            </a:r>
            <a:r>
              <a:rPr lang="nb-NO" sz="3200">
                <a:solidFill>
                  <a:srgbClr val="3AAFC3"/>
                </a:solidFill>
              </a:rPr>
              <a:t> </a:t>
            </a:r>
            <a:endParaRPr lang="nb-NO">
              <a:solidFill>
                <a:srgbClr val="154987"/>
              </a:solidFill>
            </a:endParaRPr>
          </a:p>
        </p:txBody>
      </p:sp>
      <p:sp>
        <p:nvSpPr>
          <p:cNvPr id="1156100" name="Rectangle 4"/>
          <p:cNvSpPr>
            <a:spLocks noChangeArrowheads="1"/>
          </p:cNvSpPr>
          <p:nvPr/>
        </p:nvSpPr>
        <p:spPr bwMode="auto">
          <a:xfrm>
            <a:off x="849313" y="2492375"/>
            <a:ext cx="8115300" cy="822325"/>
          </a:xfrm>
          <a:prstGeom prst="rect">
            <a:avLst/>
          </a:prstGeom>
          <a:noFill/>
          <a:ln w="9525">
            <a:noFill/>
            <a:miter lim="800000"/>
            <a:headEnd/>
            <a:tailEnd/>
          </a:ln>
        </p:spPr>
        <p:txBody>
          <a:bodyPr>
            <a:spAutoFit/>
          </a:bodyPr>
          <a:lstStyle/>
          <a:p>
            <a:pPr marL="457200" indent="-457200">
              <a:spcBef>
                <a:spcPct val="0"/>
              </a:spcBef>
              <a:buClr>
                <a:schemeClr val="tx1"/>
              </a:buClr>
            </a:pPr>
            <a:r>
              <a:rPr lang="nb-NO">
                <a:solidFill>
                  <a:srgbClr val="154987"/>
                </a:solidFill>
              </a:rPr>
              <a:t>Analyse the data in a statistical model that includes both  the presumed </a:t>
            </a:r>
            <a:r>
              <a:rPr lang="nb-NO" b="1">
                <a:solidFill>
                  <a:srgbClr val="008080"/>
                </a:solidFill>
              </a:rPr>
              <a:t>cause</a:t>
            </a:r>
            <a:r>
              <a:rPr lang="nb-NO">
                <a:solidFill>
                  <a:srgbClr val="154987"/>
                </a:solidFill>
              </a:rPr>
              <a:t> and possible </a:t>
            </a:r>
            <a:r>
              <a:rPr lang="nb-NO" b="1">
                <a:solidFill>
                  <a:srgbClr val="008080"/>
                </a:solidFill>
              </a:rPr>
              <a:t>confounders</a:t>
            </a:r>
          </a:p>
        </p:txBody>
      </p:sp>
      <p:sp>
        <p:nvSpPr>
          <p:cNvPr id="1156101" name="Rectangle 5"/>
          <p:cNvSpPr>
            <a:spLocks noChangeArrowheads="1"/>
          </p:cNvSpPr>
          <p:nvPr/>
        </p:nvSpPr>
        <p:spPr bwMode="auto">
          <a:xfrm>
            <a:off x="849313" y="3429000"/>
            <a:ext cx="8115300" cy="822325"/>
          </a:xfrm>
          <a:prstGeom prst="rect">
            <a:avLst/>
          </a:prstGeom>
          <a:noFill/>
          <a:ln w="9525">
            <a:noFill/>
            <a:miter lim="800000"/>
            <a:headEnd/>
            <a:tailEnd/>
          </a:ln>
        </p:spPr>
        <p:txBody>
          <a:bodyPr>
            <a:spAutoFit/>
          </a:bodyPr>
          <a:lstStyle/>
          <a:p>
            <a:pPr marL="457200" indent="-457200">
              <a:spcBef>
                <a:spcPct val="0"/>
              </a:spcBef>
              <a:buClr>
                <a:schemeClr val="tx1"/>
              </a:buClr>
            </a:pPr>
            <a:r>
              <a:rPr lang="nb-NO" dirty="0">
                <a:solidFill>
                  <a:srgbClr val="154987"/>
                </a:solidFill>
              </a:rPr>
              <a:t>Measure the odds ratio </a:t>
            </a:r>
            <a:r>
              <a:rPr lang="nb-NO" b="1" dirty="0">
                <a:solidFill>
                  <a:srgbClr val="008080"/>
                </a:solidFill>
              </a:rPr>
              <a:t>OR</a:t>
            </a:r>
            <a:r>
              <a:rPr lang="nb-NO" dirty="0">
                <a:solidFill>
                  <a:srgbClr val="154987"/>
                </a:solidFill>
              </a:rPr>
              <a:t> for each of the exposures, </a:t>
            </a:r>
          </a:p>
          <a:p>
            <a:pPr marL="914400" lvl="1" indent="-457200">
              <a:spcBef>
                <a:spcPct val="0"/>
              </a:spcBef>
              <a:buFontTx/>
              <a:buNone/>
            </a:pPr>
            <a:r>
              <a:rPr lang="nb-NO" dirty="0">
                <a:solidFill>
                  <a:srgbClr val="154987"/>
                </a:solidFill>
              </a:rPr>
              <a:t>independent from the others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2"/>
          <p:cNvSpPr>
            <a:spLocks noGrp="1" noChangeArrowheads="1"/>
          </p:cNvSpPr>
          <p:nvPr>
            <p:ph type="title"/>
          </p:nvPr>
        </p:nvSpPr>
        <p:spPr>
          <a:xfrm>
            <a:off x="381000" y="381000"/>
            <a:ext cx="8458200" cy="1143000"/>
          </a:xfrm>
        </p:spPr>
        <p:txBody>
          <a:bodyPr/>
          <a:lstStyle/>
          <a:p>
            <a:pPr eaLnBrk="1" hangingPunct="1">
              <a:defRPr/>
            </a:pPr>
            <a:r>
              <a:rPr lang="en-US" sz="3200" smtClean="0">
                <a:solidFill>
                  <a:srgbClr val="990033"/>
                </a:solidFill>
                <a:effectLst>
                  <a:outerShdw blurRad="38100" dist="38100" dir="2700000" algn="tl">
                    <a:srgbClr val="C0C0C0"/>
                  </a:outerShdw>
                </a:effectLst>
              </a:rPr>
              <a:t>Standardization to Control for Confounding</a:t>
            </a:r>
          </a:p>
        </p:txBody>
      </p:sp>
      <p:sp>
        <p:nvSpPr>
          <p:cNvPr id="60419" name="Rectangle 3"/>
          <p:cNvSpPr>
            <a:spLocks noChangeArrowheads="1"/>
          </p:cNvSpPr>
          <p:nvPr/>
        </p:nvSpPr>
        <p:spPr bwMode="auto">
          <a:xfrm>
            <a:off x="457200" y="1905000"/>
            <a:ext cx="8001000" cy="579438"/>
          </a:xfrm>
          <a:prstGeom prst="rect">
            <a:avLst/>
          </a:prstGeom>
          <a:noFill/>
          <a:ln w="9525">
            <a:noFill/>
            <a:miter lim="800000"/>
            <a:headEnd/>
            <a:tailEnd/>
          </a:ln>
        </p:spPr>
        <p:txBody>
          <a:bodyPr>
            <a:spAutoFit/>
          </a:bodyPr>
          <a:lstStyle/>
          <a:p>
            <a:pPr marL="457200" indent="-457200">
              <a:spcBef>
                <a:spcPct val="0"/>
              </a:spcBef>
              <a:buClr>
                <a:srgbClr val="008080"/>
              </a:buClr>
              <a:buFontTx/>
              <a:buAutoNum type="alphaLcPeriod" startAt="3"/>
            </a:pPr>
            <a:r>
              <a:rPr lang="nb-NO" sz="3200">
                <a:solidFill>
                  <a:srgbClr val="008080"/>
                </a:solidFill>
              </a:rPr>
              <a:t>Standardization (adjustment)</a:t>
            </a:r>
          </a:p>
        </p:txBody>
      </p:sp>
      <p:sp>
        <p:nvSpPr>
          <p:cNvPr id="60420" name="Rectangle 4"/>
          <p:cNvSpPr>
            <a:spLocks noChangeArrowheads="1"/>
          </p:cNvSpPr>
          <p:nvPr/>
        </p:nvSpPr>
        <p:spPr bwMode="auto">
          <a:xfrm>
            <a:off x="963613" y="2565400"/>
            <a:ext cx="8001000" cy="1800225"/>
          </a:xfrm>
          <a:prstGeom prst="rect">
            <a:avLst/>
          </a:prstGeom>
          <a:noFill/>
          <a:ln w="9525">
            <a:noFill/>
            <a:miter lim="800000"/>
            <a:headEnd/>
            <a:tailEnd/>
          </a:ln>
        </p:spPr>
        <p:txBody>
          <a:bodyPr>
            <a:spAutoFit/>
          </a:bodyPr>
          <a:lstStyle/>
          <a:p>
            <a:pPr marL="457200" indent="-457200">
              <a:spcBef>
                <a:spcPct val="0"/>
              </a:spcBef>
              <a:buClr>
                <a:schemeClr val="tx1"/>
              </a:buClr>
            </a:pPr>
            <a:r>
              <a:rPr lang="nb-NO" sz="2800" dirty="0">
                <a:solidFill>
                  <a:srgbClr val="154987"/>
                </a:solidFill>
              </a:rPr>
              <a:t>An analytical procedure for obtaining a summary measure for a population by applying standard weights to the measures within subgroups of population.</a:t>
            </a:r>
            <a:endParaRPr lang="en-US" sz="2800" dirty="0">
              <a:solidFill>
                <a:srgbClr val="154987"/>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6" fill="hold"/>
                                        <p:tgtEl>
                                          <p:spTgt spid="3"/>
                                        </p:tgtEl>
                                      </p:cBhvr>
                                    </p:cmd>
                                  </p:childTnLst>
                                </p:cTn>
                              </p:par>
                              <p:par>
                                <p:cTn id="7" presetID="10" presetClass="entr" presetSubtype="0" fill="hold" grpId="0" nodeType="withEffect">
                                  <p:stCondLst>
                                    <p:cond delay="8000"/>
                                  </p:stCondLst>
                                  <p:childTnLst>
                                    <p:set>
                                      <p:cBhvr>
                                        <p:cTn id="8" dur="1" fill="hold">
                                          <p:stCondLst>
                                            <p:cond delay="0"/>
                                          </p:stCondLst>
                                        </p:cTn>
                                        <p:tgtEl>
                                          <p:spTgt spid="60420"/>
                                        </p:tgtEl>
                                        <p:attrNameLst>
                                          <p:attrName>style.visibility</p:attrName>
                                        </p:attrNameLst>
                                      </p:cBhvr>
                                      <p:to>
                                        <p:strVal val="visible"/>
                                      </p:to>
                                    </p:set>
                                    <p:animEffect transition="in" filter="fade">
                                      <p:cBhvr>
                                        <p:cTn id="9" dur="30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bldLst>
      <p:bldP spid="604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1524000" y="2209800"/>
            <a:ext cx="5638800" cy="3581400"/>
            <a:chOff x="816" y="1392"/>
            <a:chExt cx="3552" cy="2256"/>
          </a:xfrm>
        </p:grpSpPr>
        <p:sp>
          <p:nvSpPr>
            <p:cNvPr id="61449" name="Line 3"/>
            <p:cNvSpPr>
              <a:spLocks noChangeShapeType="1"/>
            </p:cNvSpPr>
            <p:nvPr/>
          </p:nvSpPr>
          <p:spPr bwMode="auto">
            <a:xfrm>
              <a:off x="816" y="1392"/>
              <a:ext cx="0" cy="2256"/>
            </a:xfrm>
            <a:prstGeom prst="line">
              <a:avLst/>
            </a:prstGeom>
            <a:noFill/>
            <a:ln w="25400">
              <a:solidFill>
                <a:schemeClr val="tx1"/>
              </a:solidFill>
              <a:round/>
              <a:headEnd/>
              <a:tailEnd/>
            </a:ln>
          </p:spPr>
          <p:txBody>
            <a:bodyPr wrap="none" anchor="ctr"/>
            <a:lstStyle/>
            <a:p>
              <a:endParaRPr lang="en-US"/>
            </a:p>
          </p:txBody>
        </p:sp>
        <p:sp>
          <p:nvSpPr>
            <p:cNvPr id="61450" name="Line 4"/>
            <p:cNvSpPr>
              <a:spLocks noChangeShapeType="1"/>
            </p:cNvSpPr>
            <p:nvPr/>
          </p:nvSpPr>
          <p:spPr bwMode="auto">
            <a:xfrm>
              <a:off x="816" y="3648"/>
              <a:ext cx="3552" cy="0"/>
            </a:xfrm>
            <a:prstGeom prst="line">
              <a:avLst/>
            </a:prstGeom>
            <a:noFill/>
            <a:ln w="25400">
              <a:solidFill>
                <a:schemeClr val="tx1"/>
              </a:solidFill>
              <a:round/>
              <a:headEnd/>
              <a:tailEnd/>
            </a:ln>
          </p:spPr>
          <p:txBody>
            <a:bodyPr wrap="none" anchor="ctr"/>
            <a:lstStyle/>
            <a:p>
              <a:endParaRPr lang="en-US"/>
            </a:p>
          </p:txBody>
        </p:sp>
      </p:grpSp>
      <p:sp>
        <p:nvSpPr>
          <p:cNvPr id="61443" name="Rectangle 5"/>
          <p:cNvSpPr>
            <a:spLocks noChangeArrowheads="1"/>
          </p:cNvSpPr>
          <p:nvPr/>
        </p:nvSpPr>
        <p:spPr bwMode="auto">
          <a:xfrm>
            <a:off x="5029200" y="3810000"/>
            <a:ext cx="762000" cy="1981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61444" name="Rectangle 6"/>
          <p:cNvSpPr>
            <a:spLocks noChangeArrowheads="1"/>
          </p:cNvSpPr>
          <p:nvPr/>
        </p:nvSpPr>
        <p:spPr bwMode="auto">
          <a:xfrm>
            <a:off x="2743200" y="2743200"/>
            <a:ext cx="762000" cy="3048000"/>
          </a:xfrm>
          <a:prstGeom prst="rect">
            <a:avLst/>
          </a:prstGeom>
          <a:solidFill>
            <a:srgbClr val="FF33CC"/>
          </a:solidFill>
          <a:ln w="9525">
            <a:solidFill>
              <a:schemeClr val="tx1"/>
            </a:solidFill>
            <a:miter lim="800000"/>
            <a:headEnd/>
            <a:tailEnd/>
          </a:ln>
        </p:spPr>
        <p:txBody>
          <a:bodyPr wrap="none" anchor="ctr"/>
          <a:lstStyle/>
          <a:p>
            <a:endParaRPr lang="en-US"/>
          </a:p>
        </p:txBody>
      </p:sp>
      <p:sp>
        <p:nvSpPr>
          <p:cNvPr id="61445" name="Text Box 7"/>
          <p:cNvSpPr txBox="1">
            <a:spLocks noChangeArrowheads="1"/>
          </p:cNvSpPr>
          <p:nvPr/>
        </p:nvSpPr>
        <p:spPr bwMode="auto">
          <a:xfrm>
            <a:off x="2422525" y="5883275"/>
            <a:ext cx="1423988"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Florida</a:t>
            </a:r>
          </a:p>
        </p:txBody>
      </p:sp>
      <p:sp>
        <p:nvSpPr>
          <p:cNvPr id="61446" name="Text Box 8"/>
          <p:cNvSpPr txBox="1">
            <a:spLocks noChangeArrowheads="1"/>
          </p:cNvSpPr>
          <p:nvPr/>
        </p:nvSpPr>
        <p:spPr bwMode="auto">
          <a:xfrm>
            <a:off x="4781550" y="5864225"/>
            <a:ext cx="1403350"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Alaska</a:t>
            </a:r>
          </a:p>
        </p:txBody>
      </p:sp>
      <p:sp>
        <p:nvSpPr>
          <p:cNvPr id="61447" name="Text Box 9"/>
          <p:cNvSpPr txBox="1">
            <a:spLocks noChangeArrowheads="1"/>
          </p:cNvSpPr>
          <p:nvPr/>
        </p:nvSpPr>
        <p:spPr bwMode="auto">
          <a:xfrm>
            <a:off x="457200" y="1641475"/>
            <a:ext cx="2868613" cy="549275"/>
          </a:xfrm>
          <a:prstGeom prst="rect">
            <a:avLst/>
          </a:prstGeom>
          <a:noFill/>
          <a:ln w="9525">
            <a:noFill/>
            <a:miter lim="800000"/>
            <a:headEnd/>
            <a:tailEnd/>
          </a:ln>
        </p:spPr>
        <p:txBody>
          <a:bodyPr wrap="none">
            <a:spAutoFit/>
          </a:bodyPr>
          <a:lstStyle/>
          <a:p>
            <a:pPr>
              <a:spcBef>
                <a:spcPct val="0"/>
              </a:spcBef>
              <a:buFontTx/>
              <a:buNone/>
            </a:pPr>
            <a:r>
              <a:rPr lang="en-US" sz="3000">
                <a:solidFill>
                  <a:schemeClr val="tx1"/>
                </a:solidFill>
              </a:rPr>
              <a:t>Deaths/100,000</a:t>
            </a:r>
          </a:p>
        </p:txBody>
      </p:sp>
      <p:sp>
        <p:nvSpPr>
          <p:cNvPr id="1117194" name="Rectangle 10"/>
          <p:cNvSpPr>
            <a:spLocks noGrp="1" noChangeArrowheads="1"/>
          </p:cNvSpPr>
          <p:nvPr>
            <p:ph type="title" idx="4294967295"/>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Crude ‘Rates’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2"/>
          <p:cNvSpPr>
            <a:spLocks noGrp="1" noChangeArrowheads="1"/>
          </p:cNvSpPr>
          <p:nvPr>
            <p:ph type="title" idx="4294967295"/>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Age-Adjusted ‘Rates’</a:t>
            </a:r>
          </a:p>
        </p:txBody>
      </p:sp>
      <p:grpSp>
        <p:nvGrpSpPr>
          <p:cNvPr id="62467" name="Group 3"/>
          <p:cNvGrpSpPr>
            <a:grpSpLocks/>
          </p:cNvGrpSpPr>
          <p:nvPr/>
        </p:nvGrpSpPr>
        <p:grpSpPr bwMode="auto">
          <a:xfrm>
            <a:off x="1524000" y="2209800"/>
            <a:ext cx="5638800" cy="3581400"/>
            <a:chOff x="816" y="1392"/>
            <a:chExt cx="3552" cy="2256"/>
          </a:xfrm>
        </p:grpSpPr>
        <p:sp>
          <p:nvSpPr>
            <p:cNvPr id="62473" name="Line 4"/>
            <p:cNvSpPr>
              <a:spLocks noChangeShapeType="1"/>
            </p:cNvSpPr>
            <p:nvPr/>
          </p:nvSpPr>
          <p:spPr bwMode="auto">
            <a:xfrm>
              <a:off x="816" y="1392"/>
              <a:ext cx="0" cy="2256"/>
            </a:xfrm>
            <a:prstGeom prst="line">
              <a:avLst/>
            </a:prstGeom>
            <a:noFill/>
            <a:ln w="25400">
              <a:solidFill>
                <a:schemeClr val="tx1"/>
              </a:solidFill>
              <a:round/>
              <a:headEnd/>
              <a:tailEnd/>
            </a:ln>
          </p:spPr>
          <p:txBody>
            <a:bodyPr wrap="none" anchor="ctr"/>
            <a:lstStyle/>
            <a:p>
              <a:endParaRPr lang="en-US"/>
            </a:p>
          </p:txBody>
        </p:sp>
        <p:sp>
          <p:nvSpPr>
            <p:cNvPr id="62474" name="Line 5"/>
            <p:cNvSpPr>
              <a:spLocks noChangeShapeType="1"/>
            </p:cNvSpPr>
            <p:nvPr/>
          </p:nvSpPr>
          <p:spPr bwMode="auto">
            <a:xfrm>
              <a:off x="816" y="3648"/>
              <a:ext cx="3552" cy="0"/>
            </a:xfrm>
            <a:prstGeom prst="line">
              <a:avLst/>
            </a:prstGeom>
            <a:noFill/>
            <a:ln w="25400">
              <a:solidFill>
                <a:schemeClr val="tx1"/>
              </a:solidFill>
              <a:round/>
              <a:headEnd/>
              <a:tailEnd/>
            </a:ln>
          </p:spPr>
          <p:txBody>
            <a:bodyPr wrap="none" anchor="ctr"/>
            <a:lstStyle/>
            <a:p>
              <a:endParaRPr lang="en-US"/>
            </a:p>
          </p:txBody>
        </p:sp>
      </p:grpSp>
      <p:sp>
        <p:nvSpPr>
          <p:cNvPr id="62468" name="Rectangle 6"/>
          <p:cNvSpPr>
            <a:spLocks noChangeArrowheads="1"/>
          </p:cNvSpPr>
          <p:nvPr/>
        </p:nvSpPr>
        <p:spPr bwMode="auto">
          <a:xfrm>
            <a:off x="2667000" y="3505200"/>
            <a:ext cx="762000" cy="2286000"/>
          </a:xfrm>
          <a:prstGeom prst="rect">
            <a:avLst/>
          </a:prstGeom>
          <a:solidFill>
            <a:srgbClr val="FF33CC"/>
          </a:solidFill>
          <a:ln w="9525">
            <a:solidFill>
              <a:schemeClr val="tx1"/>
            </a:solidFill>
            <a:miter lim="800000"/>
            <a:headEnd/>
            <a:tailEnd/>
          </a:ln>
        </p:spPr>
        <p:txBody>
          <a:bodyPr wrap="none" anchor="ctr"/>
          <a:lstStyle/>
          <a:p>
            <a:endParaRPr lang="en-US"/>
          </a:p>
        </p:txBody>
      </p:sp>
      <p:sp>
        <p:nvSpPr>
          <p:cNvPr id="62469" name="Rectangle 7"/>
          <p:cNvSpPr>
            <a:spLocks noChangeArrowheads="1"/>
          </p:cNvSpPr>
          <p:nvPr/>
        </p:nvSpPr>
        <p:spPr bwMode="auto">
          <a:xfrm>
            <a:off x="5029200" y="2895600"/>
            <a:ext cx="762000" cy="28956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62470" name="Text Box 8"/>
          <p:cNvSpPr txBox="1">
            <a:spLocks noChangeArrowheads="1"/>
          </p:cNvSpPr>
          <p:nvPr/>
        </p:nvSpPr>
        <p:spPr bwMode="auto">
          <a:xfrm>
            <a:off x="2422525" y="5883275"/>
            <a:ext cx="1423988"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Florida</a:t>
            </a:r>
          </a:p>
        </p:txBody>
      </p:sp>
      <p:sp>
        <p:nvSpPr>
          <p:cNvPr id="62471" name="Text Box 9"/>
          <p:cNvSpPr txBox="1">
            <a:spLocks noChangeArrowheads="1"/>
          </p:cNvSpPr>
          <p:nvPr/>
        </p:nvSpPr>
        <p:spPr bwMode="auto">
          <a:xfrm>
            <a:off x="4781550" y="5864225"/>
            <a:ext cx="1403350"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Alaska</a:t>
            </a:r>
          </a:p>
        </p:txBody>
      </p:sp>
      <p:sp>
        <p:nvSpPr>
          <p:cNvPr id="62472" name="Text Box 10"/>
          <p:cNvSpPr txBox="1">
            <a:spLocks noChangeArrowheads="1"/>
          </p:cNvSpPr>
          <p:nvPr/>
        </p:nvSpPr>
        <p:spPr bwMode="auto">
          <a:xfrm>
            <a:off x="457200" y="1641475"/>
            <a:ext cx="2868613" cy="549275"/>
          </a:xfrm>
          <a:prstGeom prst="rect">
            <a:avLst/>
          </a:prstGeom>
          <a:noFill/>
          <a:ln w="9525">
            <a:noFill/>
            <a:miter lim="800000"/>
            <a:headEnd/>
            <a:tailEnd/>
          </a:ln>
        </p:spPr>
        <p:txBody>
          <a:bodyPr wrap="none">
            <a:spAutoFit/>
          </a:bodyPr>
          <a:lstStyle/>
          <a:p>
            <a:pPr>
              <a:spcBef>
                <a:spcPct val="0"/>
              </a:spcBef>
              <a:buFontTx/>
              <a:buNone/>
            </a:pPr>
            <a:r>
              <a:rPr lang="en-US" sz="3000">
                <a:solidFill>
                  <a:schemeClr val="tx1"/>
                </a:solidFill>
              </a:rPr>
              <a:t>Deaths/100,000</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495425" y="2130425"/>
            <a:ext cx="6084888" cy="806450"/>
          </a:xfrm>
          <a:prstGeom prst="rect">
            <a:avLst/>
          </a:prstGeom>
          <a:noFill/>
          <a:ln w="9525">
            <a:noFill/>
            <a:miter lim="800000"/>
            <a:headEnd/>
            <a:tailEnd/>
          </a:ln>
        </p:spPr>
        <p:txBody>
          <a:bodyPr wrap="none">
            <a:spAutoFit/>
          </a:bodyPr>
          <a:lstStyle/>
          <a:p>
            <a:pPr>
              <a:lnSpc>
                <a:spcPct val="90000"/>
              </a:lnSpc>
              <a:spcBef>
                <a:spcPct val="0"/>
              </a:spcBef>
              <a:buFontTx/>
              <a:buNone/>
            </a:pPr>
            <a:r>
              <a:rPr lang="en-US" sz="2600">
                <a:solidFill>
                  <a:schemeClr val="tx1"/>
                </a:solidFill>
              </a:rPr>
              <a:t>Population	   No. of	Death Rate per</a:t>
            </a:r>
          </a:p>
          <a:p>
            <a:pPr>
              <a:lnSpc>
                <a:spcPct val="90000"/>
              </a:lnSpc>
              <a:spcBef>
                <a:spcPct val="0"/>
              </a:spcBef>
              <a:buFontTx/>
              <a:buNone/>
            </a:pPr>
            <a:r>
              <a:rPr lang="en-US" sz="2600">
                <a:solidFill>
                  <a:schemeClr val="tx1"/>
                </a:solidFill>
              </a:rPr>
              <a:t>		   deaths	      100,000</a:t>
            </a:r>
          </a:p>
        </p:txBody>
      </p:sp>
      <p:sp>
        <p:nvSpPr>
          <p:cNvPr id="1119235" name="Rectangle 3"/>
          <p:cNvSpPr>
            <a:spLocks noGrp="1" noChangeArrowheads="1"/>
          </p:cNvSpPr>
          <p:nvPr>
            <p:ph type="title" idx="4294967295"/>
          </p:nvPr>
        </p:nvSpPr>
        <p:spPr>
          <a:xfrm>
            <a:off x="685800" y="115888"/>
            <a:ext cx="7772400" cy="1143000"/>
          </a:xfrm>
        </p:spPr>
        <p:txBody>
          <a:bodyPr/>
          <a:lstStyle/>
          <a:p>
            <a:pPr eaLnBrk="1" hangingPunct="1">
              <a:defRPr/>
            </a:pPr>
            <a:r>
              <a:rPr lang="en-US" smtClean="0">
                <a:solidFill>
                  <a:schemeClr val="bg2"/>
                </a:solidFill>
                <a:effectLst>
                  <a:outerShdw blurRad="38100" dist="38100" dir="2700000" algn="tl">
                    <a:srgbClr val="C0C0C0"/>
                  </a:outerShdw>
                </a:effectLst>
              </a:rPr>
              <a:t>Example of Stratification and Adjustment</a:t>
            </a:r>
          </a:p>
        </p:txBody>
      </p:sp>
      <p:sp>
        <p:nvSpPr>
          <p:cNvPr id="63492" name="Text Box 4"/>
          <p:cNvSpPr txBox="1">
            <a:spLocks noChangeArrowheads="1"/>
          </p:cNvSpPr>
          <p:nvPr/>
        </p:nvSpPr>
        <p:spPr bwMode="auto">
          <a:xfrm>
            <a:off x="1752600" y="1536700"/>
            <a:ext cx="5789613" cy="488950"/>
          </a:xfrm>
          <a:prstGeom prst="rect">
            <a:avLst/>
          </a:prstGeom>
          <a:noFill/>
          <a:ln w="9525">
            <a:noFill/>
            <a:miter lim="800000"/>
            <a:headEnd/>
            <a:tailEnd/>
          </a:ln>
        </p:spPr>
        <p:txBody>
          <a:bodyPr wrap="none">
            <a:spAutoFit/>
          </a:bodyPr>
          <a:lstStyle/>
          <a:p>
            <a:pPr>
              <a:spcBef>
                <a:spcPct val="0"/>
              </a:spcBef>
              <a:buFontTx/>
              <a:buNone/>
            </a:pPr>
            <a:r>
              <a:rPr lang="en-US" sz="2600">
                <a:solidFill>
                  <a:schemeClr val="tx1"/>
                </a:solidFill>
              </a:rPr>
              <a:t>Total Death Rates in </a:t>
            </a:r>
            <a:r>
              <a:rPr lang="en-US" sz="2600">
                <a:solidFill>
                  <a:srgbClr val="FF3399"/>
                </a:solidFill>
              </a:rPr>
              <a:t>City A</a:t>
            </a:r>
            <a:r>
              <a:rPr lang="en-US" sz="2600">
                <a:solidFill>
                  <a:schemeClr val="tx1"/>
                </a:solidFill>
              </a:rPr>
              <a:t> and </a:t>
            </a:r>
            <a:r>
              <a:rPr lang="en-US" sz="2600">
                <a:solidFill>
                  <a:srgbClr val="9900CC"/>
                </a:solidFill>
              </a:rPr>
              <a:t>City B</a:t>
            </a:r>
            <a:endParaRPr lang="en-US" sz="2600">
              <a:solidFill>
                <a:schemeClr val="tx1"/>
              </a:solidFill>
            </a:endParaRPr>
          </a:p>
        </p:txBody>
      </p:sp>
      <p:sp>
        <p:nvSpPr>
          <p:cNvPr id="63493" name="Line 5"/>
          <p:cNvSpPr>
            <a:spLocks noChangeShapeType="1"/>
          </p:cNvSpPr>
          <p:nvPr/>
        </p:nvSpPr>
        <p:spPr bwMode="auto">
          <a:xfrm>
            <a:off x="152400" y="1981200"/>
            <a:ext cx="8534400" cy="0"/>
          </a:xfrm>
          <a:prstGeom prst="line">
            <a:avLst/>
          </a:prstGeom>
          <a:noFill/>
          <a:ln w="25400">
            <a:solidFill>
              <a:schemeClr val="tx1"/>
            </a:solidFill>
            <a:round/>
            <a:headEnd/>
            <a:tailEnd/>
          </a:ln>
        </p:spPr>
        <p:txBody>
          <a:bodyPr wrap="none" anchor="ctr"/>
          <a:lstStyle/>
          <a:p>
            <a:endParaRPr lang="en-US"/>
          </a:p>
        </p:txBody>
      </p:sp>
      <p:sp>
        <p:nvSpPr>
          <p:cNvPr id="63494" name="Text Box 6"/>
          <p:cNvSpPr txBox="1">
            <a:spLocks noChangeArrowheads="1"/>
          </p:cNvSpPr>
          <p:nvPr/>
        </p:nvSpPr>
        <p:spPr bwMode="auto">
          <a:xfrm>
            <a:off x="3565525" y="2984500"/>
            <a:ext cx="1131888" cy="519113"/>
          </a:xfrm>
          <a:prstGeom prst="rect">
            <a:avLst/>
          </a:prstGeom>
          <a:noFill/>
          <a:ln w="9525">
            <a:noFill/>
            <a:miter lim="800000"/>
            <a:headEnd/>
            <a:tailEnd/>
          </a:ln>
        </p:spPr>
        <p:txBody>
          <a:bodyPr wrap="none">
            <a:spAutoFit/>
          </a:bodyPr>
          <a:lstStyle/>
          <a:p>
            <a:pPr>
              <a:spcBef>
                <a:spcPct val="0"/>
              </a:spcBef>
              <a:buFontTx/>
              <a:buNone/>
            </a:pPr>
            <a:r>
              <a:rPr lang="en-US" sz="2800">
                <a:solidFill>
                  <a:srgbClr val="FF3399"/>
                </a:solidFill>
              </a:rPr>
              <a:t>City A</a:t>
            </a:r>
            <a:endParaRPr lang="en-US" sz="2800">
              <a:solidFill>
                <a:schemeClr val="tx1"/>
              </a:solidFill>
            </a:endParaRPr>
          </a:p>
        </p:txBody>
      </p:sp>
      <p:sp>
        <p:nvSpPr>
          <p:cNvPr id="63495" name="Line 7"/>
          <p:cNvSpPr>
            <a:spLocks noChangeShapeType="1"/>
          </p:cNvSpPr>
          <p:nvPr/>
        </p:nvSpPr>
        <p:spPr bwMode="auto">
          <a:xfrm>
            <a:off x="152400" y="2971800"/>
            <a:ext cx="8534400" cy="0"/>
          </a:xfrm>
          <a:prstGeom prst="line">
            <a:avLst/>
          </a:prstGeom>
          <a:noFill/>
          <a:ln w="25400">
            <a:solidFill>
              <a:schemeClr val="tx1"/>
            </a:solidFill>
            <a:round/>
            <a:headEnd/>
            <a:tailEnd/>
          </a:ln>
        </p:spPr>
        <p:txBody>
          <a:bodyPr wrap="none" anchor="ctr"/>
          <a:lstStyle/>
          <a:p>
            <a:endParaRPr lang="en-US"/>
          </a:p>
        </p:txBody>
      </p:sp>
      <p:sp>
        <p:nvSpPr>
          <p:cNvPr id="63496" name="Line 8"/>
          <p:cNvSpPr>
            <a:spLocks noChangeShapeType="1"/>
          </p:cNvSpPr>
          <p:nvPr/>
        </p:nvSpPr>
        <p:spPr bwMode="auto">
          <a:xfrm>
            <a:off x="152400" y="3505200"/>
            <a:ext cx="8534400" cy="0"/>
          </a:xfrm>
          <a:prstGeom prst="line">
            <a:avLst/>
          </a:prstGeom>
          <a:noFill/>
          <a:ln w="25400">
            <a:solidFill>
              <a:schemeClr val="tx1"/>
            </a:solidFill>
            <a:round/>
            <a:headEnd/>
            <a:tailEnd/>
          </a:ln>
        </p:spPr>
        <p:txBody>
          <a:bodyPr wrap="none" anchor="ctr"/>
          <a:lstStyle/>
          <a:p>
            <a:endParaRPr lang="en-US"/>
          </a:p>
        </p:txBody>
      </p:sp>
      <p:sp>
        <p:nvSpPr>
          <p:cNvPr id="63497" name="Text Box 9"/>
          <p:cNvSpPr txBox="1">
            <a:spLocks noChangeArrowheads="1"/>
          </p:cNvSpPr>
          <p:nvPr/>
        </p:nvSpPr>
        <p:spPr bwMode="auto">
          <a:xfrm>
            <a:off x="1647825" y="3609975"/>
            <a:ext cx="5038725" cy="449263"/>
          </a:xfrm>
          <a:prstGeom prst="rect">
            <a:avLst/>
          </a:prstGeom>
          <a:noFill/>
          <a:ln w="9525">
            <a:noFill/>
            <a:miter lim="800000"/>
            <a:headEnd/>
            <a:tailEnd/>
          </a:ln>
        </p:spPr>
        <p:txBody>
          <a:bodyPr wrap="none">
            <a:spAutoFit/>
          </a:bodyPr>
          <a:lstStyle/>
          <a:p>
            <a:pPr>
              <a:lnSpc>
                <a:spcPct val="90000"/>
              </a:lnSpc>
              <a:spcBef>
                <a:spcPct val="0"/>
              </a:spcBef>
              <a:buFontTx/>
              <a:buNone/>
            </a:pPr>
            <a:r>
              <a:rPr lang="en-US" sz="2600">
                <a:solidFill>
                  <a:schemeClr val="tx1"/>
                </a:solidFill>
              </a:rPr>
              <a:t>900,000	   862		        </a:t>
            </a:r>
            <a:r>
              <a:rPr lang="en-US" sz="2600" b="1">
                <a:solidFill>
                  <a:srgbClr val="FF0066"/>
                </a:solidFill>
              </a:rPr>
              <a:t> 96</a:t>
            </a:r>
            <a:endParaRPr lang="en-US" sz="2600">
              <a:solidFill>
                <a:schemeClr val="tx1"/>
              </a:solidFill>
            </a:endParaRPr>
          </a:p>
        </p:txBody>
      </p:sp>
      <p:sp>
        <p:nvSpPr>
          <p:cNvPr id="63498" name="Text Box 10"/>
          <p:cNvSpPr txBox="1">
            <a:spLocks noChangeArrowheads="1"/>
          </p:cNvSpPr>
          <p:nvPr/>
        </p:nvSpPr>
        <p:spPr bwMode="auto">
          <a:xfrm>
            <a:off x="3565525" y="4432300"/>
            <a:ext cx="1131888" cy="519113"/>
          </a:xfrm>
          <a:prstGeom prst="rect">
            <a:avLst/>
          </a:prstGeom>
          <a:noFill/>
          <a:ln w="9525">
            <a:noFill/>
            <a:miter lim="800000"/>
            <a:headEnd/>
            <a:tailEnd/>
          </a:ln>
        </p:spPr>
        <p:txBody>
          <a:bodyPr wrap="none">
            <a:spAutoFit/>
          </a:bodyPr>
          <a:lstStyle/>
          <a:p>
            <a:pPr>
              <a:spcBef>
                <a:spcPct val="0"/>
              </a:spcBef>
              <a:buFontTx/>
              <a:buNone/>
            </a:pPr>
            <a:r>
              <a:rPr lang="en-US" sz="2800">
                <a:solidFill>
                  <a:srgbClr val="9900CC"/>
                </a:solidFill>
              </a:rPr>
              <a:t>City B</a:t>
            </a:r>
            <a:endParaRPr lang="en-US" sz="2800">
              <a:solidFill>
                <a:schemeClr val="tx1"/>
              </a:solidFill>
            </a:endParaRPr>
          </a:p>
        </p:txBody>
      </p:sp>
      <p:sp>
        <p:nvSpPr>
          <p:cNvPr id="63499" name="Line 11"/>
          <p:cNvSpPr>
            <a:spLocks noChangeShapeType="1"/>
          </p:cNvSpPr>
          <p:nvPr/>
        </p:nvSpPr>
        <p:spPr bwMode="auto">
          <a:xfrm>
            <a:off x="152400" y="4419600"/>
            <a:ext cx="8534400" cy="0"/>
          </a:xfrm>
          <a:prstGeom prst="line">
            <a:avLst/>
          </a:prstGeom>
          <a:noFill/>
          <a:ln w="25400">
            <a:solidFill>
              <a:schemeClr val="tx1"/>
            </a:solidFill>
            <a:round/>
            <a:headEnd/>
            <a:tailEnd/>
          </a:ln>
        </p:spPr>
        <p:txBody>
          <a:bodyPr wrap="none" anchor="ctr"/>
          <a:lstStyle/>
          <a:p>
            <a:endParaRPr lang="en-US"/>
          </a:p>
        </p:txBody>
      </p:sp>
      <p:sp>
        <p:nvSpPr>
          <p:cNvPr id="63500" name="Line 12"/>
          <p:cNvSpPr>
            <a:spLocks noChangeShapeType="1"/>
          </p:cNvSpPr>
          <p:nvPr/>
        </p:nvSpPr>
        <p:spPr bwMode="auto">
          <a:xfrm>
            <a:off x="152400" y="4953000"/>
            <a:ext cx="8534400" cy="0"/>
          </a:xfrm>
          <a:prstGeom prst="line">
            <a:avLst/>
          </a:prstGeom>
          <a:noFill/>
          <a:ln w="25400">
            <a:solidFill>
              <a:schemeClr val="tx1"/>
            </a:solidFill>
            <a:round/>
            <a:headEnd/>
            <a:tailEnd/>
          </a:ln>
        </p:spPr>
        <p:txBody>
          <a:bodyPr wrap="none" anchor="ctr"/>
          <a:lstStyle/>
          <a:p>
            <a:endParaRPr lang="en-US"/>
          </a:p>
        </p:txBody>
      </p:sp>
      <p:sp>
        <p:nvSpPr>
          <p:cNvPr id="63501" name="Text Box 13"/>
          <p:cNvSpPr txBox="1">
            <a:spLocks noChangeArrowheads="1"/>
          </p:cNvSpPr>
          <p:nvPr/>
        </p:nvSpPr>
        <p:spPr bwMode="auto">
          <a:xfrm>
            <a:off x="1676400" y="5102225"/>
            <a:ext cx="5130800" cy="449263"/>
          </a:xfrm>
          <a:prstGeom prst="rect">
            <a:avLst/>
          </a:prstGeom>
          <a:noFill/>
          <a:ln w="9525">
            <a:noFill/>
            <a:miter lim="800000"/>
            <a:headEnd/>
            <a:tailEnd/>
          </a:ln>
        </p:spPr>
        <p:txBody>
          <a:bodyPr wrap="none">
            <a:spAutoFit/>
          </a:bodyPr>
          <a:lstStyle/>
          <a:p>
            <a:pPr>
              <a:lnSpc>
                <a:spcPct val="90000"/>
              </a:lnSpc>
              <a:spcBef>
                <a:spcPct val="0"/>
              </a:spcBef>
              <a:buFontTx/>
              <a:buNone/>
            </a:pPr>
            <a:r>
              <a:rPr lang="en-US" sz="2600">
                <a:solidFill>
                  <a:schemeClr val="tx1"/>
                </a:solidFill>
              </a:rPr>
              <a:t>900,000	  1,130	        </a:t>
            </a:r>
            <a:r>
              <a:rPr lang="en-US" sz="2600" b="1">
                <a:solidFill>
                  <a:srgbClr val="9900CC"/>
                </a:solidFill>
              </a:rPr>
              <a:t>126</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685800" y="115888"/>
            <a:ext cx="7772400" cy="1143000"/>
          </a:xfrm>
        </p:spPr>
        <p:txBody>
          <a:bodyPr/>
          <a:lstStyle/>
          <a:p>
            <a:pPr eaLnBrk="1" hangingPunct="1"/>
            <a:r>
              <a:rPr lang="en-US" sz="4000" smtClean="0">
                <a:solidFill>
                  <a:srgbClr val="990033"/>
                </a:solidFill>
              </a:rPr>
              <a:t>Stratification:</a:t>
            </a:r>
            <a:r>
              <a:rPr lang="en-US" sz="4000" smtClean="0"/>
              <a:t>  Age-specific Death Rates in City A and City B</a:t>
            </a:r>
          </a:p>
        </p:txBody>
      </p:sp>
      <p:sp>
        <p:nvSpPr>
          <p:cNvPr id="64515" name="Text Box 3"/>
          <p:cNvSpPr txBox="1">
            <a:spLocks noChangeArrowheads="1"/>
          </p:cNvSpPr>
          <p:nvPr/>
        </p:nvSpPr>
        <p:spPr bwMode="auto">
          <a:xfrm>
            <a:off x="127000" y="1933575"/>
            <a:ext cx="8828088" cy="806450"/>
          </a:xfrm>
          <a:prstGeom prst="rect">
            <a:avLst/>
          </a:prstGeom>
          <a:noFill/>
          <a:ln w="9525">
            <a:noFill/>
            <a:miter lim="800000"/>
            <a:headEnd/>
            <a:tailEnd/>
          </a:ln>
        </p:spPr>
        <p:txBody>
          <a:bodyPr wrap="none">
            <a:spAutoFit/>
          </a:bodyPr>
          <a:lstStyle/>
          <a:p>
            <a:pPr>
              <a:lnSpc>
                <a:spcPct val="90000"/>
              </a:lnSpc>
              <a:spcBef>
                <a:spcPct val="0"/>
              </a:spcBef>
              <a:buFontTx/>
              <a:buNone/>
            </a:pPr>
            <a:r>
              <a:rPr lang="en-US" sz="2600">
                <a:solidFill>
                  <a:schemeClr val="tx1"/>
                </a:solidFill>
              </a:rPr>
              <a:t>Age Group (yr)	Population	   No. of	Death Rate per</a:t>
            </a:r>
          </a:p>
          <a:p>
            <a:pPr>
              <a:lnSpc>
                <a:spcPct val="90000"/>
              </a:lnSpc>
              <a:spcBef>
                <a:spcPct val="0"/>
              </a:spcBef>
              <a:buFontTx/>
              <a:buNone/>
            </a:pPr>
            <a:r>
              <a:rPr lang="en-US" sz="2600">
                <a:solidFill>
                  <a:schemeClr val="tx1"/>
                </a:solidFill>
              </a:rPr>
              <a:t>					   deaths	      100,000</a:t>
            </a:r>
          </a:p>
        </p:txBody>
      </p:sp>
      <p:sp>
        <p:nvSpPr>
          <p:cNvPr id="64516" name="Text Box 4"/>
          <p:cNvSpPr txBox="1">
            <a:spLocks noChangeArrowheads="1"/>
          </p:cNvSpPr>
          <p:nvPr/>
        </p:nvSpPr>
        <p:spPr bwMode="auto">
          <a:xfrm>
            <a:off x="3565525" y="1447800"/>
            <a:ext cx="1131888" cy="519113"/>
          </a:xfrm>
          <a:prstGeom prst="rect">
            <a:avLst/>
          </a:prstGeom>
          <a:noFill/>
          <a:ln w="9525">
            <a:noFill/>
            <a:miter lim="800000"/>
            <a:headEnd/>
            <a:tailEnd/>
          </a:ln>
        </p:spPr>
        <p:txBody>
          <a:bodyPr wrap="none">
            <a:spAutoFit/>
          </a:bodyPr>
          <a:lstStyle/>
          <a:p>
            <a:pPr>
              <a:spcBef>
                <a:spcPct val="0"/>
              </a:spcBef>
              <a:buFontTx/>
              <a:buNone/>
            </a:pPr>
            <a:r>
              <a:rPr lang="en-US" sz="2800">
                <a:solidFill>
                  <a:srgbClr val="FF0066"/>
                </a:solidFill>
              </a:rPr>
              <a:t>City A</a:t>
            </a:r>
            <a:endParaRPr lang="en-US" sz="2800">
              <a:solidFill>
                <a:schemeClr val="tx1"/>
              </a:solidFill>
            </a:endParaRPr>
          </a:p>
        </p:txBody>
      </p:sp>
      <p:sp>
        <p:nvSpPr>
          <p:cNvPr id="64517" name="Line 5"/>
          <p:cNvSpPr>
            <a:spLocks noChangeShapeType="1"/>
          </p:cNvSpPr>
          <p:nvPr/>
        </p:nvSpPr>
        <p:spPr bwMode="auto">
          <a:xfrm>
            <a:off x="152400" y="1905000"/>
            <a:ext cx="8534400" cy="0"/>
          </a:xfrm>
          <a:prstGeom prst="line">
            <a:avLst/>
          </a:prstGeom>
          <a:noFill/>
          <a:ln w="25400">
            <a:solidFill>
              <a:schemeClr val="tx1"/>
            </a:solidFill>
            <a:round/>
            <a:headEnd/>
            <a:tailEnd/>
          </a:ln>
        </p:spPr>
        <p:txBody>
          <a:bodyPr wrap="none" anchor="ctr"/>
          <a:lstStyle/>
          <a:p>
            <a:endParaRPr lang="en-US"/>
          </a:p>
        </p:txBody>
      </p:sp>
      <p:sp>
        <p:nvSpPr>
          <p:cNvPr id="64518" name="Line 6"/>
          <p:cNvSpPr>
            <a:spLocks noChangeShapeType="1"/>
          </p:cNvSpPr>
          <p:nvPr/>
        </p:nvSpPr>
        <p:spPr bwMode="auto">
          <a:xfrm>
            <a:off x="152400" y="2743200"/>
            <a:ext cx="8534400" cy="0"/>
          </a:xfrm>
          <a:prstGeom prst="line">
            <a:avLst/>
          </a:prstGeom>
          <a:noFill/>
          <a:ln w="25400">
            <a:solidFill>
              <a:schemeClr val="tx1"/>
            </a:solidFill>
            <a:round/>
            <a:headEnd/>
            <a:tailEnd/>
          </a:ln>
        </p:spPr>
        <p:txBody>
          <a:bodyPr wrap="none" anchor="ctr"/>
          <a:lstStyle/>
          <a:p>
            <a:endParaRPr lang="en-US"/>
          </a:p>
        </p:txBody>
      </p:sp>
      <p:sp>
        <p:nvSpPr>
          <p:cNvPr id="64519" name="Text Box 7"/>
          <p:cNvSpPr txBox="1">
            <a:spLocks noChangeArrowheads="1"/>
          </p:cNvSpPr>
          <p:nvPr/>
        </p:nvSpPr>
        <p:spPr bwMode="auto">
          <a:xfrm>
            <a:off x="441325" y="2782888"/>
            <a:ext cx="7597775"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All ages	         900,000	  862		        </a:t>
            </a:r>
            <a:r>
              <a:rPr lang="en-US">
                <a:solidFill>
                  <a:srgbClr val="FF0066"/>
                </a:solidFill>
              </a:rPr>
              <a:t>96</a:t>
            </a:r>
            <a:endParaRPr lang="en-US">
              <a:solidFill>
                <a:schemeClr val="tx1"/>
              </a:solidFill>
            </a:endParaRPr>
          </a:p>
        </p:txBody>
      </p:sp>
      <p:grpSp>
        <p:nvGrpSpPr>
          <p:cNvPr id="2" name="Group 1"/>
          <p:cNvGrpSpPr/>
          <p:nvPr/>
        </p:nvGrpSpPr>
        <p:grpSpPr>
          <a:xfrm>
            <a:off x="419100" y="3168650"/>
            <a:ext cx="7689850" cy="1327150"/>
            <a:chOff x="419100" y="3168650"/>
            <a:chExt cx="7689850" cy="1327150"/>
          </a:xfrm>
        </p:grpSpPr>
        <p:sp>
          <p:nvSpPr>
            <p:cNvPr id="64520" name="Text Box 8"/>
            <p:cNvSpPr txBox="1">
              <a:spLocks noChangeArrowheads="1"/>
            </p:cNvSpPr>
            <p:nvPr/>
          </p:nvSpPr>
          <p:spPr bwMode="auto">
            <a:xfrm>
              <a:off x="425450" y="3168650"/>
              <a:ext cx="7597775" cy="488950"/>
            </a:xfrm>
            <a:prstGeom prst="rect">
              <a:avLst/>
            </a:prstGeom>
            <a:noFill/>
            <a:ln w="9525">
              <a:noFill/>
              <a:miter lim="800000"/>
              <a:headEnd/>
              <a:tailEnd/>
            </a:ln>
          </p:spPr>
          <p:txBody>
            <a:bodyPr wrap="none">
              <a:spAutoFit/>
            </a:bodyPr>
            <a:lstStyle/>
            <a:p>
              <a:pPr>
                <a:spcBef>
                  <a:spcPct val="0"/>
                </a:spcBef>
                <a:buFontTx/>
                <a:buNone/>
              </a:pPr>
              <a:r>
                <a:rPr lang="en-US" sz="2600" dirty="0">
                  <a:solidFill>
                    <a:schemeClr val="tx1"/>
                  </a:solidFill>
                  <a:latin typeface="Times New Roman" pitchFamily="18" charset="0"/>
                </a:rPr>
                <a:t> </a:t>
              </a:r>
              <a:r>
                <a:rPr lang="en-US" dirty="0">
                  <a:solidFill>
                    <a:schemeClr val="tx1"/>
                  </a:solidFill>
                </a:rPr>
                <a:t>30-49		         500,000	    60		        12</a:t>
              </a:r>
            </a:p>
          </p:txBody>
        </p:sp>
        <p:sp>
          <p:nvSpPr>
            <p:cNvPr id="64521" name="Text Box 9"/>
            <p:cNvSpPr txBox="1">
              <a:spLocks noChangeArrowheads="1"/>
            </p:cNvSpPr>
            <p:nvPr/>
          </p:nvSpPr>
          <p:spPr bwMode="auto">
            <a:xfrm>
              <a:off x="425450" y="3581400"/>
              <a:ext cx="7683500" cy="488950"/>
            </a:xfrm>
            <a:prstGeom prst="rect">
              <a:avLst/>
            </a:prstGeom>
            <a:noFill/>
            <a:ln w="9525">
              <a:noFill/>
              <a:miter lim="800000"/>
              <a:headEnd/>
              <a:tailEnd/>
            </a:ln>
          </p:spPr>
          <p:txBody>
            <a:bodyPr wrap="none">
              <a:spAutoFit/>
            </a:bodyPr>
            <a:lstStyle/>
            <a:p>
              <a:pPr>
                <a:spcBef>
                  <a:spcPct val="0"/>
                </a:spcBef>
                <a:buFontTx/>
                <a:buNone/>
              </a:pPr>
              <a:r>
                <a:rPr lang="en-US" sz="2600" dirty="0">
                  <a:solidFill>
                    <a:schemeClr val="tx1"/>
                  </a:solidFill>
                  <a:latin typeface="Times New Roman" pitchFamily="18" charset="0"/>
                </a:rPr>
                <a:t> </a:t>
              </a:r>
              <a:r>
                <a:rPr lang="en-US" dirty="0">
                  <a:solidFill>
                    <a:schemeClr val="tx1"/>
                  </a:solidFill>
                </a:rPr>
                <a:t>50-69		         300,000	  396		       132</a:t>
              </a:r>
            </a:p>
          </p:txBody>
        </p:sp>
        <p:sp>
          <p:nvSpPr>
            <p:cNvPr id="64522" name="Text Box 10"/>
            <p:cNvSpPr txBox="1">
              <a:spLocks noChangeArrowheads="1"/>
            </p:cNvSpPr>
            <p:nvPr/>
          </p:nvSpPr>
          <p:spPr bwMode="auto">
            <a:xfrm>
              <a:off x="419100" y="4006850"/>
              <a:ext cx="7683500" cy="488950"/>
            </a:xfrm>
            <a:prstGeom prst="rect">
              <a:avLst/>
            </a:prstGeom>
            <a:noFill/>
            <a:ln w="9525">
              <a:noFill/>
              <a:miter lim="800000"/>
              <a:headEnd/>
              <a:tailEnd/>
            </a:ln>
          </p:spPr>
          <p:txBody>
            <a:bodyPr wrap="none">
              <a:spAutoFit/>
            </a:bodyPr>
            <a:lstStyle/>
            <a:p>
              <a:pPr>
                <a:spcBef>
                  <a:spcPct val="0"/>
                </a:spcBef>
                <a:buFontTx/>
                <a:buNone/>
              </a:pPr>
              <a:r>
                <a:rPr lang="en-US" sz="2600" dirty="0">
                  <a:solidFill>
                    <a:schemeClr val="tx1"/>
                  </a:solidFill>
                  <a:latin typeface="Times New Roman" pitchFamily="18" charset="0"/>
                </a:rPr>
                <a:t>  </a:t>
              </a:r>
              <a:r>
                <a:rPr lang="en-US" dirty="0">
                  <a:solidFill>
                    <a:schemeClr val="tx1"/>
                  </a:solidFill>
                </a:rPr>
                <a:t>70+		         100,000	  406		       406</a:t>
              </a:r>
            </a:p>
          </p:txBody>
        </p:sp>
      </p:grpSp>
      <p:sp>
        <p:nvSpPr>
          <p:cNvPr id="64523" name="Line 11"/>
          <p:cNvSpPr>
            <a:spLocks noChangeShapeType="1"/>
          </p:cNvSpPr>
          <p:nvPr/>
        </p:nvSpPr>
        <p:spPr bwMode="auto">
          <a:xfrm>
            <a:off x="152400" y="4495800"/>
            <a:ext cx="8534400" cy="0"/>
          </a:xfrm>
          <a:prstGeom prst="line">
            <a:avLst/>
          </a:prstGeom>
          <a:noFill/>
          <a:ln w="25400">
            <a:solidFill>
              <a:schemeClr val="tx1"/>
            </a:solidFill>
            <a:round/>
            <a:headEnd/>
            <a:tailEnd/>
          </a:ln>
        </p:spPr>
        <p:txBody>
          <a:bodyPr wrap="none" anchor="ctr"/>
          <a:lstStyle/>
          <a:p>
            <a:endParaRPr lang="en-US"/>
          </a:p>
        </p:txBody>
      </p:sp>
      <p:sp>
        <p:nvSpPr>
          <p:cNvPr id="64525" name="Line 13"/>
          <p:cNvSpPr>
            <a:spLocks noChangeShapeType="1"/>
          </p:cNvSpPr>
          <p:nvPr/>
        </p:nvSpPr>
        <p:spPr bwMode="auto">
          <a:xfrm>
            <a:off x="152400" y="4953000"/>
            <a:ext cx="8534400" cy="0"/>
          </a:xfrm>
          <a:prstGeom prst="line">
            <a:avLst/>
          </a:prstGeom>
          <a:noFill/>
          <a:ln w="25400">
            <a:solidFill>
              <a:schemeClr val="tx1"/>
            </a:solidFill>
            <a:round/>
            <a:headEnd/>
            <a:tailEnd/>
          </a:ln>
        </p:spPr>
        <p:txBody>
          <a:bodyPr wrap="none" anchor="ctr"/>
          <a:lstStyle/>
          <a:p>
            <a:endParaRPr lang="en-US"/>
          </a:p>
        </p:txBody>
      </p:sp>
      <p:sp>
        <p:nvSpPr>
          <p:cNvPr id="64526" name="Text Box 14"/>
          <p:cNvSpPr txBox="1">
            <a:spLocks noChangeArrowheads="1"/>
          </p:cNvSpPr>
          <p:nvPr/>
        </p:nvSpPr>
        <p:spPr bwMode="auto">
          <a:xfrm>
            <a:off x="2933700" y="4997450"/>
            <a:ext cx="5192713" cy="488950"/>
          </a:xfrm>
          <a:prstGeom prst="rect">
            <a:avLst/>
          </a:prstGeom>
          <a:noFill/>
          <a:ln w="9525">
            <a:noFill/>
            <a:miter lim="800000"/>
            <a:headEnd/>
            <a:tailEnd/>
          </a:ln>
        </p:spPr>
        <p:txBody>
          <a:bodyPr wrap="none">
            <a:spAutoFit/>
          </a:bodyPr>
          <a:lstStyle/>
          <a:p>
            <a:pPr>
              <a:spcBef>
                <a:spcPct val="0"/>
              </a:spcBef>
              <a:buFontTx/>
              <a:buNone/>
            </a:pPr>
            <a:r>
              <a:rPr lang="en-US" sz="2600">
                <a:solidFill>
                  <a:schemeClr val="tx1"/>
                </a:solidFill>
                <a:latin typeface="Times New Roman" pitchFamily="18" charset="0"/>
              </a:rPr>
              <a:t> </a:t>
            </a:r>
            <a:r>
              <a:rPr lang="en-US">
                <a:solidFill>
                  <a:schemeClr val="tx1"/>
                </a:solidFill>
              </a:rPr>
              <a:t>900,000	   1,130	          </a:t>
            </a:r>
            <a:r>
              <a:rPr lang="en-US">
                <a:solidFill>
                  <a:srgbClr val="9900CC"/>
                </a:solidFill>
              </a:rPr>
              <a:t>126</a:t>
            </a:r>
            <a:endParaRPr lang="en-US">
              <a:solidFill>
                <a:schemeClr val="tx1"/>
              </a:solidFill>
            </a:endParaRPr>
          </a:p>
        </p:txBody>
      </p:sp>
      <p:sp>
        <p:nvSpPr>
          <p:cNvPr id="64530" name="Text Box 18"/>
          <p:cNvSpPr txBox="1">
            <a:spLocks noChangeArrowheads="1"/>
          </p:cNvSpPr>
          <p:nvPr/>
        </p:nvSpPr>
        <p:spPr bwMode="auto">
          <a:xfrm>
            <a:off x="517525" y="4951413"/>
            <a:ext cx="1270000"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All ages</a:t>
            </a:r>
          </a:p>
        </p:txBody>
      </p:sp>
      <p:grpSp>
        <p:nvGrpSpPr>
          <p:cNvPr id="4" name="Group 3"/>
          <p:cNvGrpSpPr/>
          <p:nvPr/>
        </p:nvGrpSpPr>
        <p:grpSpPr>
          <a:xfrm>
            <a:off x="593725" y="5408613"/>
            <a:ext cx="7542213" cy="1328737"/>
            <a:chOff x="593725" y="5408613"/>
            <a:chExt cx="7542213" cy="1328737"/>
          </a:xfrm>
        </p:grpSpPr>
        <p:sp>
          <p:nvSpPr>
            <p:cNvPr id="64527" name="Text Box 15"/>
            <p:cNvSpPr txBox="1">
              <a:spLocks noChangeArrowheads="1"/>
            </p:cNvSpPr>
            <p:nvPr/>
          </p:nvSpPr>
          <p:spPr bwMode="auto">
            <a:xfrm>
              <a:off x="2916238" y="5434013"/>
              <a:ext cx="5191125" cy="457200"/>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 300,000	        30	            10</a:t>
              </a:r>
            </a:p>
          </p:txBody>
        </p:sp>
        <p:sp>
          <p:nvSpPr>
            <p:cNvPr id="64528" name="Text Box 16"/>
            <p:cNvSpPr txBox="1">
              <a:spLocks noChangeArrowheads="1"/>
            </p:cNvSpPr>
            <p:nvPr/>
          </p:nvSpPr>
          <p:spPr bwMode="auto">
            <a:xfrm>
              <a:off x="2916238" y="5835650"/>
              <a:ext cx="5192712" cy="488950"/>
            </a:xfrm>
            <a:prstGeom prst="rect">
              <a:avLst/>
            </a:prstGeom>
            <a:noFill/>
            <a:ln w="9525">
              <a:noFill/>
              <a:miter lim="800000"/>
              <a:headEnd/>
              <a:tailEnd/>
            </a:ln>
          </p:spPr>
          <p:txBody>
            <a:bodyPr wrap="none">
              <a:spAutoFit/>
            </a:bodyPr>
            <a:lstStyle/>
            <a:p>
              <a:pPr>
                <a:spcBef>
                  <a:spcPct val="0"/>
                </a:spcBef>
                <a:buFontTx/>
                <a:buNone/>
              </a:pPr>
              <a:r>
                <a:rPr lang="en-US" sz="2600">
                  <a:solidFill>
                    <a:schemeClr val="tx1"/>
                  </a:solidFill>
                  <a:latin typeface="Times New Roman" pitchFamily="18" charset="0"/>
                </a:rPr>
                <a:t> </a:t>
              </a:r>
              <a:r>
                <a:rPr lang="en-US">
                  <a:solidFill>
                    <a:schemeClr val="tx1"/>
                  </a:solidFill>
                </a:rPr>
                <a:t>400,000	      400	          100</a:t>
              </a:r>
            </a:p>
          </p:txBody>
        </p:sp>
        <p:sp>
          <p:nvSpPr>
            <p:cNvPr id="64529" name="Text Box 17"/>
            <p:cNvSpPr txBox="1">
              <a:spLocks noChangeArrowheads="1"/>
            </p:cNvSpPr>
            <p:nvPr/>
          </p:nvSpPr>
          <p:spPr bwMode="auto">
            <a:xfrm>
              <a:off x="2916238" y="6248400"/>
              <a:ext cx="5219700" cy="488950"/>
            </a:xfrm>
            <a:prstGeom prst="rect">
              <a:avLst/>
            </a:prstGeom>
            <a:noFill/>
            <a:ln w="9525">
              <a:noFill/>
              <a:miter lim="800000"/>
              <a:headEnd/>
              <a:tailEnd/>
            </a:ln>
          </p:spPr>
          <p:txBody>
            <a:bodyPr wrap="none">
              <a:spAutoFit/>
            </a:bodyPr>
            <a:lstStyle/>
            <a:p>
              <a:pPr>
                <a:spcBef>
                  <a:spcPct val="0"/>
                </a:spcBef>
                <a:buFontTx/>
                <a:buNone/>
              </a:pPr>
              <a:r>
                <a:rPr lang="en-US" sz="2600" dirty="0">
                  <a:solidFill>
                    <a:schemeClr val="tx1"/>
                  </a:solidFill>
                  <a:latin typeface="Times New Roman" pitchFamily="18" charset="0"/>
                </a:rPr>
                <a:t> </a:t>
              </a:r>
              <a:r>
                <a:rPr lang="en-US" dirty="0">
                  <a:solidFill>
                    <a:schemeClr val="tx1"/>
                  </a:solidFill>
                </a:rPr>
                <a:t>200,000	      700                    350</a:t>
              </a:r>
            </a:p>
          </p:txBody>
        </p:sp>
        <p:sp>
          <p:nvSpPr>
            <p:cNvPr id="64531" name="Text Box 19"/>
            <p:cNvSpPr txBox="1">
              <a:spLocks noChangeArrowheads="1"/>
            </p:cNvSpPr>
            <p:nvPr/>
          </p:nvSpPr>
          <p:spPr bwMode="auto">
            <a:xfrm>
              <a:off x="593725" y="5408613"/>
              <a:ext cx="965200"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30-49</a:t>
              </a:r>
            </a:p>
          </p:txBody>
        </p:sp>
        <p:sp>
          <p:nvSpPr>
            <p:cNvPr id="64532" name="Text Box 20"/>
            <p:cNvSpPr txBox="1">
              <a:spLocks noChangeArrowheads="1"/>
            </p:cNvSpPr>
            <p:nvPr/>
          </p:nvSpPr>
          <p:spPr bwMode="auto">
            <a:xfrm>
              <a:off x="593725" y="5865813"/>
              <a:ext cx="965200" cy="457200"/>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50-69</a:t>
              </a:r>
            </a:p>
          </p:txBody>
        </p:sp>
        <p:sp>
          <p:nvSpPr>
            <p:cNvPr id="64533" name="Text Box 21"/>
            <p:cNvSpPr txBox="1">
              <a:spLocks noChangeArrowheads="1"/>
            </p:cNvSpPr>
            <p:nvPr/>
          </p:nvSpPr>
          <p:spPr bwMode="auto">
            <a:xfrm>
              <a:off x="593725" y="6246813"/>
              <a:ext cx="701675" cy="457200"/>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70+</a:t>
              </a:r>
            </a:p>
          </p:txBody>
        </p:sp>
      </p:grpSp>
      <p:grpSp>
        <p:nvGrpSpPr>
          <p:cNvPr id="5" name="Group 4"/>
          <p:cNvGrpSpPr/>
          <p:nvPr/>
        </p:nvGrpSpPr>
        <p:grpSpPr>
          <a:xfrm>
            <a:off x="3581400" y="4484688"/>
            <a:ext cx="2482850" cy="528637"/>
            <a:chOff x="3581400" y="4484688"/>
            <a:chExt cx="2482850" cy="528637"/>
          </a:xfrm>
        </p:grpSpPr>
        <p:sp>
          <p:nvSpPr>
            <p:cNvPr id="64524" name="Text Box 12"/>
            <p:cNvSpPr txBox="1">
              <a:spLocks noChangeArrowheads="1"/>
            </p:cNvSpPr>
            <p:nvPr/>
          </p:nvSpPr>
          <p:spPr bwMode="auto">
            <a:xfrm>
              <a:off x="3581400" y="4494213"/>
              <a:ext cx="1131888" cy="519112"/>
            </a:xfrm>
            <a:prstGeom prst="rect">
              <a:avLst/>
            </a:prstGeom>
            <a:noFill/>
            <a:ln w="9525">
              <a:noFill/>
              <a:miter lim="800000"/>
              <a:headEnd/>
              <a:tailEnd/>
            </a:ln>
          </p:spPr>
          <p:txBody>
            <a:bodyPr wrap="none">
              <a:spAutoFit/>
            </a:bodyPr>
            <a:lstStyle/>
            <a:p>
              <a:pPr>
                <a:spcBef>
                  <a:spcPct val="0"/>
                </a:spcBef>
                <a:buFontTx/>
                <a:buNone/>
              </a:pPr>
              <a:r>
                <a:rPr lang="en-US" sz="2800" dirty="0">
                  <a:solidFill>
                    <a:srgbClr val="9900CC"/>
                  </a:solidFill>
                </a:rPr>
                <a:t>City B</a:t>
              </a:r>
              <a:endParaRPr lang="en-US" sz="2800" dirty="0">
                <a:solidFill>
                  <a:schemeClr val="tx1"/>
                </a:solidFill>
              </a:endParaRPr>
            </a:p>
          </p:txBody>
        </p:sp>
        <p:sp>
          <p:nvSpPr>
            <p:cNvPr id="1120278" name="Text Box 22"/>
            <p:cNvSpPr txBox="1">
              <a:spLocks noChangeArrowheads="1"/>
            </p:cNvSpPr>
            <p:nvPr/>
          </p:nvSpPr>
          <p:spPr bwMode="auto">
            <a:xfrm>
              <a:off x="4910138" y="4484688"/>
              <a:ext cx="1154112" cy="519112"/>
            </a:xfrm>
            <a:prstGeom prst="rect">
              <a:avLst/>
            </a:prstGeom>
            <a:noFill/>
            <a:ln w="9525">
              <a:noFill/>
              <a:miter lim="800000"/>
              <a:headEnd/>
              <a:tailEnd/>
            </a:ln>
          </p:spPr>
          <p:txBody>
            <a:bodyPr wrap="none">
              <a:spAutoFit/>
            </a:bodyPr>
            <a:lstStyle/>
            <a:p>
              <a:pPr>
                <a:spcBef>
                  <a:spcPct val="0"/>
                </a:spcBef>
                <a:buFontTx/>
                <a:buNone/>
              </a:pPr>
              <a:r>
                <a:rPr lang="en-US" sz="2800">
                  <a:solidFill>
                    <a:srgbClr val="FF3399"/>
                  </a:solidFill>
                </a:rPr>
                <a:t>Older!</a:t>
              </a:r>
              <a:endParaRPr lang="en-US" sz="3200">
                <a:solidFill>
                  <a:schemeClr val="tx1"/>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3"/>
                                        </p:tgtEl>
                                      </p:cBhvr>
                                    </p:cmd>
                                  </p:childTnLst>
                                </p:cTn>
                              </p:par>
                              <p:par>
                                <p:cTn id="7" presetID="22" presetClass="entr" presetSubtype="1" fill="hold" nodeType="withEffect">
                                  <p:stCondLst>
                                    <p:cond delay="300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0"/>
                                        <p:tgtEl>
                                          <p:spTgt spid="2"/>
                                        </p:tgtEl>
                                      </p:cBhvr>
                                    </p:animEffect>
                                  </p:childTnLst>
                                </p:cTn>
                              </p:par>
                              <p:par>
                                <p:cTn id="10" presetID="22" presetClass="entr" presetSubtype="1"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0"/>
                                        <p:tgtEl>
                                          <p:spTgt spid="4"/>
                                        </p:tgtEl>
                                      </p:cBhvr>
                                    </p:animEffect>
                                  </p:childTnLst>
                                </p:cTn>
                              </p:par>
                              <p:par>
                                <p:cTn id="13" presetID="10" presetClass="entr" presetSubtype="0" fill="hold" nodeType="withEffect">
                                  <p:stCondLst>
                                    <p:cond delay="16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28613" y="163513"/>
            <a:ext cx="8420100" cy="457200"/>
          </a:xfrm>
          <a:prstGeom prst="rect">
            <a:avLst/>
          </a:prstGeom>
          <a:noFill/>
          <a:ln w="9525">
            <a:noFill/>
            <a:miter lim="800000"/>
            <a:headEnd/>
            <a:tailEnd/>
          </a:ln>
        </p:spPr>
        <p:txBody>
          <a:bodyPr wrap="none">
            <a:spAutoFit/>
          </a:bodyPr>
          <a:lstStyle/>
          <a:p>
            <a:pPr>
              <a:spcBef>
                <a:spcPct val="0"/>
              </a:spcBef>
              <a:buFontTx/>
              <a:buNone/>
            </a:pPr>
            <a:r>
              <a:rPr lang="en-US" b="1">
                <a:solidFill>
                  <a:srgbClr val="FF3399"/>
                </a:solidFill>
              </a:rPr>
              <a:t>Age Adjustment</a:t>
            </a:r>
            <a:r>
              <a:rPr lang="en-US">
                <a:solidFill>
                  <a:schemeClr val="tx1"/>
                </a:solidFill>
              </a:rPr>
              <a:t> using the Two Populations as the Standard</a:t>
            </a:r>
          </a:p>
        </p:txBody>
      </p:sp>
      <p:sp>
        <p:nvSpPr>
          <p:cNvPr id="65539" name="Line 3"/>
          <p:cNvSpPr>
            <a:spLocks noChangeShapeType="1"/>
          </p:cNvSpPr>
          <p:nvPr/>
        </p:nvSpPr>
        <p:spPr bwMode="auto">
          <a:xfrm>
            <a:off x="0" y="692150"/>
            <a:ext cx="9144000" cy="0"/>
          </a:xfrm>
          <a:prstGeom prst="line">
            <a:avLst/>
          </a:prstGeom>
          <a:noFill/>
          <a:ln w="38100">
            <a:solidFill>
              <a:schemeClr val="tx1"/>
            </a:solidFill>
            <a:round/>
            <a:headEnd/>
            <a:tailEnd/>
          </a:ln>
        </p:spPr>
        <p:txBody>
          <a:bodyPr wrap="none" anchor="ctr"/>
          <a:lstStyle/>
          <a:p>
            <a:endParaRPr lang="en-US"/>
          </a:p>
        </p:txBody>
      </p:sp>
      <p:sp>
        <p:nvSpPr>
          <p:cNvPr id="65540" name="Line 10"/>
          <p:cNvSpPr>
            <a:spLocks noChangeShapeType="1"/>
          </p:cNvSpPr>
          <p:nvPr/>
        </p:nvSpPr>
        <p:spPr bwMode="auto">
          <a:xfrm>
            <a:off x="4763" y="1989138"/>
            <a:ext cx="9144000" cy="0"/>
          </a:xfrm>
          <a:prstGeom prst="line">
            <a:avLst/>
          </a:prstGeom>
          <a:noFill/>
          <a:ln w="25400">
            <a:solidFill>
              <a:schemeClr val="tx1"/>
            </a:solidFill>
            <a:round/>
            <a:headEnd/>
            <a:tailEnd/>
          </a:ln>
        </p:spPr>
        <p:txBody>
          <a:bodyPr wrap="none" anchor="ctr"/>
          <a:lstStyle/>
          <a:p>
            <a:endParaRPr lang="en-US"/>
          </a:p>
        </p:txBody>
      </p:sp>
      <p:grpSp>
        <p:nvGrpSpPr>
          <p:cNvPr id="2" name="Group 74"/>
          <p:cNvGrpSpPr>
            <a:grpSpLocks/>
          </p:cNvGrpSpPr>
          <p:nvPr/>
        </p:nvGrpSpPr>
        <p:grpSpPr bwMode="auto">
          <a:xfrm>
            <a:off x="177800" y="4040188"/>
            <a:ext cx="8570913" cy="396875"/>
            <a:chOff x="112" y="2545"/>
            <a:chExt cx="5399" cy="250"/>
          </a:xfrm>
        </p:grpSpPr>
        <p:grpSp>
          <p:nvGrpSpPr>
            <p:cNvPr id="65603" name="Group 63"/>
            <p:cNvGrpSpPr>
              <a:grpSpLocks/>
            </p:cNvGrpSpPr>
            <p:nvPr/>
          </p:nvGrpSpPr>
          <p:grpSpPr bwMode="auto">
            <a:xfrm>
              <a:off x="112" y="2545"/>
              <a:ext cx="3314" cy="250"/>
              <a:chOff x="112" y="2381"/>
              <a:chExt cx="3314" cy="250"/>
            </a:xfrm>
          </p:grpSpPr>
          <p:sp>
            <p:nvSpPr>
              <p:cNvPr id="65605" name="Text Box 31"/>
              <p:cNvSpPr txBox="1">
                <a:spLocks noChangeArrowheads="1"/>
              </p:cNvSpPr>
              <p:nvPr/>
            </p:nvSpPr>
            <p:spPr bwMode="auto">
              <a:xfrm>
                <a:off x="112" y="2381"/>
                <a:ext cx="2275" cy="250"/>
              </a:xfrm>
              <a:prstGeom prst="rect">
                <a:avLst/>
              </a:prstGeom>
              <a:noFill/>
              <a:ln w="9525">
                <a:noFill/>
                <a:miter lim="800000"/>
                <a:headEnd/>
                <a:tailEnd/>
              </a:ln>
            </p:spPr>
            <p:txBody>
              <a:bodyPr wrap="none">
                <a:spAutoFit/>
              </a:bodyPr>
              <a:lstStyle/>
              <a:p>
                <a:pPr>
                  <a:spcBef>
                    <a:spcPct val="0"/>
                  </a:spcBef>
                  <a:buFontTx/>
                  <a:buNone/>
                </a:pPr>
                <a:r>
                  <a:rPr lang="en-US" sz="2000" b="1">
                    <a:solidFill>
                      <a:srgbClr val="FF33CC"/>
                    </a:solidFill>
                  </a:rPr>
                  <a:t>Total no. of deaths expected</a:t>
                </a:r>
                <a:endParaRPr lang="en-US" sz="2000" b="1">
                  <a:solidFill>
                    <a:schemeClr val="tx1"/>
                  </a:solidFill>
                </a:endParaRPr>
              </a:p>
            </p:txBody>
          </p:sp>
          <p:sp>
            <p:nvSpPr>
              <p:cNvPr id="65606" name="Text Box 32"/>
              <p:cNvSpPr txBox="1">
                <a:spLocks noChangeArrowheads="1"/>
              </p:cNvSpPr>
              <p:nvPr/>
            </p:nvSpPr>
            <p:spPr bwMode="auto">
              <a:xfrm>
                <a:off x="2910" y="2381"/>
                <a:ext cx="516" cy="250"/>
              </a:xfrm>
              <a:prstGeom prst="rect">
                <a:avLst/>
              </a:prstGeom>
              <a:noFill/>
              <a:ln w="9525">
                <a:noFill/>
                <a:miter lim="800000"/>
                <a:headEnd/>
                <a:tailEnd/>
              </a:ln>
            </p:spPr>
            <p:txBody>
              <a:bodyPr wrap="none">
                <a:spAutoFit/>
              </a:bodyPr>
              <a:lstStyle/>
              <a:p>
                <a:pPr>
                  <a:spcBef>
                    <a:spcPct val="0"/>
                  </a:spcBef>
                  <a:buFontTx/>
                  <a:buNone/>
                </a:pPr>
                <a:r>
                  <a:rPr lang="en-US" sz="2000" b="1">
                    <a:solidFill>
                      <a:srgbClr val="FF0066"/>
                    </a:solidFill>
                  </a:rPr>
                  <a:t>2,238</a:t>
                </a:r>
              </a:p>
            </p:txBody>
          </p:sp>
        </p:grpSp>
        <p:sp>
          <p:nvSpPr>
            <p:cNvPr id="65604" name="Text Box 33"/>
            <p:cNvSpPr txBox="1">
              <a:spLocks noChangeArrowheads="1"/>
            </p:cNvSpPr>
            <p:nvPr/>
          </p:nvSpPr>
          <p:spPr bwMode="auto">
            <a:xfrm>
              <a:off x="4995" y="2545"/>
              <a:ext cx="516" cy="250"/>
            </a:xfrm>
            <a:prstGeom prst="rect">
              <a:avLst/>
            </a:prstGeom>
            <a:noFill/>
            <a:ln w="9525">
              <a:noFill/>
              <a:miter lim="800000"/>
              <a:headEnd/>
              <a:tailEnd/>
            </a:ln>
          </p:spPr>
          <p:txBody>
            <a:bodyPr wrap="none">
              <a:spAutoFit/>
            </a:bodyPr>
            <a:lstStyle/>
            <a:p>
              <a:pPr>
                <a:spcBef>
                  <a:spcPct val="0"/>
                </a:spcBef>
                <a:buFontTx/>
                <a:buNone/>
              </a:pPr>
              <a:r>
                <a:rPr lang="en-US" sz="2000" b="1">
                  <a:solidFill>
                    <a:srgbClr val="9900CC"/>
                  </a:solidFill>
                </a:rPr>
                <a:t>1,830</a:t>
              </a:r>
            </a:p>
          </p:txBody>
        </p:sp>
      </p:grpSp>
      <p:grpSp>
        <p:nvGrpSpPr>
          <p:cNvPr id="4" name="Group 75"/>
          <p:cNvGrpSpPr>
            <a:grpSpLocks/>
          </p:cNvGrpSpPr>
          <p:nvPr/>
        </p:nvGrpSpPr>
        <p:grpSpPr bwMode="auto">
          <a:xfrm>
            <a:off x="152400" y="4687888"/>
            <a:ext cx="5762625" cy="1890712"/>
            <a:chOff x="96" y="2953"/>
            <a:chExt cx="3630" cy="1191"/>
          </a:xfrm>
        </p:grpSpPr>
        <p:sp>
          <p:nvSpPr>
            <p:cNvPr id="65594" name="Text Box 34"/>
            <p:cNvSpPr txBox="1">
              <a:spLocks noChangeArrowheads="1"/>
            </p:cNvSpPr>
            <p:nvPr/>
          </p:nvSpPr>
          <p:spPr bwMode="auto">
            <a:xfrm>
              <a:off x="96" y="2953"/>
              <a:ext cx="3630" cy="250"/>
            </a:xfrm>
            <a:prstGeom prst="rect">
              <a:avLst/>
            </a:prstGeom>
            <a:noFill/>
            <a:ln w="9525">
              <a:noFill/>
              <a:miter lim="800000"/>
              <a:headEnd/>
              <a:tailEnd/>
            </a:ln>
          </p:spPr>
          <p:txBody>
            <a:bodyPr wrap="none">
              <a:spAutoFit/>
            </a:bodyPr>
            <a:lstStyle/>
            <a:p>
              <a:pPr>
                <a:spcBef>
                  <a:spcPct val="0"/>
                </a:spcBef>
                <a:buFontTx/>
                <a:buNone/>
              </a:pPr>
              <a:r>
                <a:rPr lang="en-US" sz="2000" b="1">
                  <a:solidFill>
                    <a:schemeClr val="tx1"/>
                  </a:solidFill>
                </a:rPr>
                <a:t>In the standard population </a:t>
              </a:r>
              <a:r>
                <a:rPr lang="en-US" sz="2000" b="1">
                  <a:solidFill>
                    <a:srgbClr val="FF0066"/>
                  </a:solidFill>
                </a:rPr>
                <a:t>age-adjusted</a:t>
              </a:r>
              <a:r>
                <a:rPr lang="en-US" sz="2000" b="1">
                  <a:solidFill>
                    <a:schemeClr val="tx1"/>
                  </a:solidFill>
                  <a:latin typeface="Times New Roman" pitchFamily="18" charset="0"/>
                </a:rPr>
                <a:t> </a:t>
              </a:r>
              <a:r>
                <a:rPr lang="en-US" sz="2000" b="1">
                  <a:solidFill>
                    <a:schemeClr val="tx1"/>
                  </a:solidFill>
                </a:rPr>
                <a:t>rates:</a:t>
              </a:r>
            </a:p>
          </p:txBody>
        </p:sp>
        <p:grpSp>
          <p:nvGrpSpPr>
            <p:cNvPr id="65595" name="Group 64"/>
            <p:cNvGrpSpPr>
              <a:grpSpLocks/>
            </p:cNvGrpSpPr>
            <p:nvPr/>
          </p:nvGrpSpPr>
          <p:grpSpPr bwMode="auto">
            <a:xfrm>
              <a:off x="322" y="3203"/>
              <a:ext cx="2150" cy="442"/>
              <a:chOff x="204" y="3111"/>
              <a:chExt cx="2150" cy="442"/>
            </a:xfrm>
          </p:grpSpPr>
          <p:sp>
            <p:nvSpPr>
              <p:cNvPr id="65600" name="Text Box 35"/>
              <p:cNvSpPr txBox="1">
                <a:spLocks noChangeArrowheads="1"/>
              </p:cNvSpPr>
              <p:nvPr/>
            </p:nvSpPr>
            <p:spPr bwMode="auto">
              <a:xfrm>
                <a:off x="204" y="3197"/>
                <a:ext cx="680" cy="250"/>
              </a:xfrm>
              <a:prstGeom prst="rect">
                <a:avLst/>
              </a:prstGeom>
              <a:noFill/>
              <a:ln w="9525">
                <a:noFill/>
                <a:miter lim="800000"/>
                <a:headEnd/>
                <a:tailEnd/>
              </a:ln>
            </p:spPr>
            <p:txBody>
              <a:bodyPr wrap="none">
                <a:spAutoFit/>
              </a:bodyPr>
              <a:lstStyle/>
              <a:p>
                <a:pPr>
                  <a:spcBef>
                    <a:spcPct val="0"/>
                  </a:spcBef>
                  <a:buFontTx/>
                  <a:buNone/>
                </a:pPr>
                <a:r>
                  <a:rPr lang="en-US" sz="2000">
                    <a:solidFill>
                      <a:srgbClr val="FF0066"/>
                    </a:solidFill>
                  </a:rPr>
                  <a:t>City A =</a:t>
                </a:r>
                <a:endParaRPr lang="en-US" sz="2000">
                  <a:solidFill>
                    <a:schemeClr val="tx1"/>
                  </a:solidFill>
                </a:endParaRPr>
              </a:p>
            </p:txBody>
          </p:sp>
          <p:sp>
            <p:nvSpPr>
              <p:cNvPr id="65601" name="Text Box 36"/>
              <p:cNvSpPr txBox="1">
                <a:spLocks noChangeArrowheads="1"/>
              </p:cNvSpPr>
              <p:nvPr/>
            </p:nvSpPr>
            <p:spPr bwMode="auto">
              <a:xfrm>
                <a:off x="866" y="3111"/>
                <a:ext cx="868" cy="442"/>
              </a:xfrm>
              <a:prstGeom prst="rect">
                <a:avLst/>
              </a:prstGeom>
              <a:noFill/>
              <a:ln w="9525">
                <a:noFill/>
                <a:miter lim="800000"/>
                <a:headEnd/>
                <a:tailEnd/>
              </a:ln>
            </p:spPr>
            <p:txBody>
              <a:bodyPr wrap="none">
                <a:spAutoFit/>
              </a:bodyPr>
              <a:lstStyle/>
              <a:p>
                <a:pPr>
                  <a:spcBef>
                    <a:spcPct val="0"/>
                  </a:spcBef>
                  <a:buFontTx/>
                  <a:buNone/>
                </a:pPr>
                <a:r>
                  <a:rPr lang="en-US" sz="2000" u="sng">
                    <a:solidFill>
                      <a:schemeClr val="tx1"/>
                    </a:solidFill>
                  </a:rPr>
                  <a:t>    2,238    </a:t>
                </a:r>
              </a:p>
              <a:p>
                <a:pPr>
                  <a:spcBef>
                    <a:spcPct val="0"/>
                  </a:spcBef>
                  <a:buFontTx/>
                  <a:buNone/>
                </a:pPr>
                <a:r>
                  <a:rPr lang="en-US" sz="2000">
                    <a:solidFill>
                      <a:schemeClr val="tx1"/>
                    </a:solidFill>
                  </a:rPr>
                  <a:t>1,800,000</a:t>
                </a:r>
                <a:endParaRPr lang="en-US" sz="2000" u="sng">
                  <a:solidFill>
                    <a:schemeClr val="tx1"/>
                  </a:solidFill>
                </a:endParaRPr>
              </a:p>
            </p:txBody>
          </p:sp>
          <p:sp>
            <p:nvSpPr>
              <p:cNvPr id="65602" name="Text Box 37"/>
              <p:cNvSpPr txBox="1">
                <a:spLocks noChangeArrowheads="1"/>
              </p:cNvSpPr>
              <p:nvPr/>
            </p:nvSpPr>
            <p:spPr bwMode="auto">
              <a:xfrm>
                <a:off x="1701" y="3197"/>
                <a:ext cx="653" cy="250"/>
              </a:xfrm>
              <a:prstGeom prst="rect">
                <a:avLst/>
              </a:prstGeom>
              <a:noFill/>
              <a:ln w="9525">
                <a:noFill/>
                <a:miter lim="800000"/>
                <a:headEnd/>
                <a:tailEnd/>
              </a:ln>
            </p:spPr>
            <p:txBody>
              <a:bodyPr wrap="none">
                <a:spAutoFit/>
              </a:bodyPr>
              <a:lstStyle/>
              <a:p>
                <a:pPr>
                  <a:spcBef>
                    <a:spcPct val="0"/>
                  </a:spcBef>
                  <a:buFontTx/>
                  <a:buNone/>
                </a:pPr>
                <a:r>
                  <a:rPr lang="en-US" sz="2000">
                    <a:solidFill>
                      <a:srgbClr val="FF0066"/>
                    </a:solidFill>
                  </a:rPr>
                  <a:t>= 124.3</a:t>
                </a:r>
              </a:p>
            </p:txBody>
          </p:sp>
        </p:grpSp>
        <p:grpSp>
          <p:nvGrpSpPr>
            <p:cNvPr id="65596" name="Group 65"/>
            <p:cNvGrpSpPr>
              <a:grpSpLocks/>
            </p:cNvGrpSpPr>
            <p:nvPr/>
          </p:nvGrpSpPr>
          <p:grpSpPr bwMode="auto">
            <a:xfrm>
              <a:off x="322" y="3702"/>
              <a:ext cx="2150" cy="442"/>
              <a:chOff x="204" y="3787"/>
              <a:chExt cx="2150" cy="442"/>
            </a:xfrm>
          </p:grpSpPr>
          <p:sp>
            <p:nvSpPr>
              <p:cNvPr id="65597" name="Text Box 38"/>
              <p:cNvSpPr txBox="1">
                <a:spLocks noChangeArrowheads="1"/>
              </p:cNvSpPr>
              <p:nvPr/>
            </p:nvSpPr>
            <p:spPr bwMode="auto">
              <a:xfrm>
                <a:off x="204" y="3869"/>
                <a:ext cx="680" cy="250"/>
              </a:xfrm>
              <a:prstGeom prst="rect">
                <a:avLst/>
              </a:prstGeom>
              <a:noFill/>
              <a:ln w="9525">
                <a:noFill/>
                <a:miter lim="800000"/>
                <a:headEnd/>
                <a:tailEnd/>
              </a:ln>
            </p:spPr>
            <p:txBody>
              <a:bodyPr wrap="none">
                <a:spAutoFit/>
              </a:bodyPr>
              <a:lstStyle/>
              <a:p>
                <a:pPr>
                  <a:spcBef>
                    <a:spcPct val="0"/>
                  </a:spcBef>
                  <a:buFontTx/>
                  <a:buNone/>
                </a:pPr>
                <a:r>
                  <a:rPr lang="en-US" sz="2000">
                    <a:solidFill>
                      <a:srgbClr val="9900CC"/>
                    </a:solidFill>
                  </a:rPr>
                  <a:t>City B =</a:t>
                </a:r>
              </a:p>
            </p:txBody>
          </p:sp>
          <p:sp>
            <p:nvSpPr>
              <p:cNvPr id="65598" name="Text Box 39"/>
              <p:cNvSpPr txBox="1">
                <a:spLocks noChangeArrowheads="1"/>
              </p:cNvSpPr>
              <p:nvPr/>
            </p:nvSpPr>
            <p:spPr bwMode="auto">
              <a:xfrm>
                <a:off x="878" y="3787"/>
                <a:ext cx="868" cy="442"/>
              </a:xfrm>
              <a:prstGeom prst="rect">
                <a:avLst/>
              </a:prstGeom>
              <a:noFill/>
              <a:ln w="9525">
                <a:noFill/>
                <a:miter lim="800000"/>
                <a:headEnd/>
                <a:tailEnd/>
              </a:ln>
            </p:spPr>
            <p:txBody>
              <a:bodyPr wrap="none">
                <a:spAutoFit/>
              </a:bodyPr>
              <a:lstStyle/>
              <a:p>
                <a:pPr>
                  <a:spcBef>
                    <a:spcPct val="0"/>
                  </a:spcBef>
                  <a:buFontTx/>
                  <a:buNone/>
                </a:pPr>
                <a:r>
                  <a:rPr lang="en-US" sz="2000" u="sng">
                    <a:solidFill>
                      <a:schemeClr val="tx1"/>
                    </a:solidFill>
                  </a:rPr>
                  <a:t>    1,830    </a:t>
                </a:r>
              </a:p>
              <a:p>
                <a:pPr>
                  <a:spcBef>
                    <a:spcPct val="0"/>
                  </a:spcBef>
                  <a:buFontTx/>
                  <a:buNone/>
                </a:pPr>
                <a:r>
                  <a:rPr lang="en-US" sz="2000">
                    <a:solidFill>
                      <a:schemeClr val="tx1"/>
                    </a:solidFill>
                  </a:rPr>
                  <a:t>1,800,000</a:t>
                </a:r>
                <a:endParaRPr lang="en-US" sz="2000" u="sng">
                  <a:solidFill>
                    <a:schemeClr val="tx1"/>
                  </a:solidFill>
                </a:endParaRPr>
              </a:p>
            </p:txBody>
          </p:sp>
          <p:sp>
            <p:nvSpPr>
              <p:cNvPr id="65599" name="Text Box 40"/>
              <p:cNvSpPr txBox="1">
                <a:spLocks noChangeArrowheads="1"/>
              </p:cNvSpPr>
              <p:nvPr/>
            </p:nvSpPr>
            <p:spPr bwMode="auto">
              <a:xfrm>
                <a:off x="1701" y="3869"/>
                <a:ext cx="653" cy="250"/>
              </a:xfrm>
              <a:prstGeom prst="rect">
                <a:avLst/>
              </a:prstGeom>
              <a:noFill/>
              <a:ln w="9525">
                <a:noFill/>
                <a:miter lim="800000"/>
                <a:headEnd/>
                <a:tailEnd/>
              </a:ln>
            </p:spPr>
            <p:txBody>
              <a:bodyPr wrap="none">
                <a:spAutoFit/>
              </a:bodyPr>
              <a:lstStyle/>
              <a:p>
                <a:pPr>
                  <a:spcBef>
                    <a:spcPct val="0"/>
                  </a:spcBef>
                  <a:buFontTx/>
                  <a:buNone/>
                </a:pPr>
                <a:r>
                  <a:rPr lang="en-US" sz="2000">
                    <a:solidFill>
                      <a:srgbClr val="9900CC"/>
                    </a:solidFill>
                  </a:rPr>
                  <a:t>= 101.7</a:t>
                </a:r>
              </a:p>
            </p:txBody>
          </p:sp>
        </p:grpSp>
      </p:grpSp>
      <p:sp>
        <p:nvSpPr>
          <p:cNvPr id="65543" name="Oval 42"/>
          <p:cNvSpPr>
            <a:spLocks noChangeArrowheads="1"/>
          </p:cNvSpPr>
          <p:nvPr/>
        </p:nvSpPr>
        <p:spPr bwMode="auto">
          <a:xfrm>
            <a:off x="3124200" y="1828800"/>
            <a:ext cx="457200" cy="533400"/>
          </a:xfrm>
          <a:prstGeom prst="ellipse">
            <a:avLst/>
          </a:prstGeom>
          <a:noFill/>
          <a:ln w="9525">
            <a:noFill/>
            <a:round/>
            <a:headEnd/>
            <a:tailEnd/>
          </a:ln>
        </p:spPr>
        <p:txBody>
          <a:bodyPr anchor="ctr">
            <a:spAutoFit/>
          </a:bodyPr>
          <a:lstStyle/>
          <a:p>
            <a:endParaRPr lang="en-US"/>
          </a:p>
        </p:txBody>
      </p:sp>
      <p:sp>
        <p:nvSpPr>
          <p:cNvPr id="65544" name="Oval 44"/>
          <p:cNvSpPr>
            <a:spLocks noChangeArrowheads="1"/>
          </p:cNvSpPr>
          <p:nvPr/>
        </p:nvSpPr>
        <p:spPr bwMode="auto">
          <a:xfrm>
            <a:off x="4572000" y="5562600"/>
            <a:ext cx="914400" cy="914400"/>
          </a:xfrm>
          <a:prstGeom prst="ellipse">
            <a:avLst/>
          </a:prstGeom>
          <a:noFill/>
          <a:ln w="9525">
            <a:noFill/>
            <a:round/>
            <a:headEnd/>
            <a:tailEnd/>
          </a:ln>
        </p:spPr>
        <p:txBody>
          <a:bodyPr wrap="none" anchor="ctr">
            <a:spAutoFit/>
          </a:bodyPr>
          <a:lstStyle/>
          <a:p>
            <a:endParaRPr lang="en-US"/>
          </a:p>
        </p:txBody>
      </p:sp>
      <p:sp>
        <p:nvSpPr>
          <p:cNvPr id="65545" name="Text Box 46"/>
          <p:cNvSpPr txBox="1">
            <a:spLocks noChangeArrowheads="1"/>
          </p:cNvSpPr>
          <p:nvPr/>
        </p:nvSpPr>
        <p:spPr bwMode="auto">
          <a:xfrm>
            <a:off x="3108325" y="1793875"/>
            <a:ext cx="184150" cy="457200"/>
          </a:xfrm>
          <a:prstGeom prst="rect">
            <a:avLst/>
          </a:prstGeom>
          <a:noFill/>
          <a:ln w="9525">
            <a:noFill/>
            <a:miter lim="800000"/>
            <a:headEnd/>
            <a:tailEnd/>
          </a:ln>
        </p:spPr>
        <p:txBody>
          <a:bodyPr wrap="none">
            <a:spAutoFit/>
          </a:bodyPr>
          <a:lstStyle/>
          <a:p>
            <a:pPr>
              <a:spcBef>
                <a:spcPct val="0"/>
              </a:spcBef>
              <a:buFontTx/>
              <a:buNone/>
            </a:pPr>
            <a:endParaRPr lang="en-US">
              <a:solidFill>
                <a:schemeClr val="tx1"/>
              </a:solidFill>
              <a:latin typeface="Times New Roman" pitchFamily="18" charset="0"/>
            </a:endParaRPr>
          </a:p>
        </p:txBody>
      </p:sp>
      <p:sp>
        <p:nvSpPr>
          <p:cNvPr id="65546" name="Text Box 4"/>
          <p:cNvSpPr txBox="1">
            <a:spLocks noChangeArrowheads="1"/>
          </p:cNvSpPr>
          <p:nvPr/>
        </p:nvSpPr>
        <p:spPr bwMode="auto">
          <a:xfrm>
            <a:off x="52388" y="771525"/>
            <a:ext cx="1289050" cy="614363"/>
          </a:xfrm>
          <a:prstGeom prst="rect">
            <a:avLst/>
          </a:prstGeom>
          <a:noFill/>
          <a:ln w="9525">
            <a:noFill/>
            <a:miter lim="800000"/>
            <a:headEnd/>
            <a:tailEnd/>
          </a:ln>
        </p:spPr>
        <p:txBody>
          <a:bodyPr wrap="none">
            <a:spAutoFit/>
          </a:bodyPr>
          <a:lstStyle/>
          <a:p>
            <a:pPr algn="ctr">
              <a:spcBef>
                <a:spcPct val="0"/>
              </a:spcBef>
              <a:buFontTx/>
              <a:buNone/>
            </a:pPr>
            <a:r>
              <a:rPr lang="en-US" sz="1800">
                <a:solidFill>
                  <a:schemeClr val="tx1"/>
                </a:solidFill>
              </a:rPr>
              <a:t>Age Group</a:t>
            </a:r>
          </a:p>
          <a:p>
            <a:pPr algn="ctr">
              <a:lnSpc>
                <a:spcPct val="90000"/>
              </a:lnSpc>
              <a:spcBef>
                <a:spcPct val="0"/>
              </a:spcBef>
              <a:buFontTx/>
              <a:buNone/>
            </a:pPr>
            <a:r>
              <a:rPr lang="en-US" sz="1800">
                <a:solidFill>
                  <a:schemeClr val="tx1"/>
                </a:solidFill>
              </a:rPr>
              <a:t>(yr)</a:t>
            </a:r>
          </a:p>
        </p:txBody>
      </p:sp>
      <p:sp>
        <p:nvSpPr>
          <p:cNvPr id="65547" name="Text Box 5"/>
          <p:cNvSpPr txBox="1">
            <a:spLocks noChangeArrowheads="1"/>
          </p:cNvSpPr>
          <p:nvPr/>
        </p:nvSpPr>
        <p:spPr bwMode="auto">
          <a:xfrm>
            <a:off x="1354138" y="812800"/>
            <a:ext cx="1263650" cy="530225"/>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sz="1800">
                <a:solidFill>
                  <a:schemeClr val="tx1"/>
                </a:solidFill>
              </a:rPr>
              <a:t>Standard</a:t>
            </a:r>
          </a:p>
          <a:p>
            <a:pPr algn="ctr">
              <a:lnSpc>
                <a:spcPct val="80000"/>
              </a:lnSpc>
              <a:spcBef>
                <a:spcPct val="0"/>
              </a:spcBef>
              <a:buFontTx/>
              <a:buNone/>
            </a:pPr>
            <a:r>
              <a:rPr lang="en-US" sz="1800">
                <a:solidFill>
                  <a:schemeClr val="tx1"/>
                </a:solidFill>
              </a:rPr>
              <a:t>Population</a:t>
            </a:r>
          </a:p>
        </p:txBody>
      </p:sp>
      <p:grpSp>
        <p:nvGrpSpPr>
          <p:cNvPr id="65548" name="Group 55"/>
          <p:cNvGrpSpPr>
            <a:grpSpLocks/>
          </p:cNvGrpSpPr>
          <p:nvPr/>
        </p:nvGrpSpPr>
        <p:grpSpPr bwMode="auto">
          <a:xfrm>
            <a:off x="-47625" y="2165350"/>
            <a:ext cx="2579688" cy="1768475"/>
            <a:chOff x="-30" y="1181"/>
            <a:chExt cx="1625" cy="1114"/>
          </a:xfrm>
        </p:grpSpPr>
        <p:sp>
          <p:nvSpPr>
            <p:cNvPr id="65586" name="Text Box 11"/>
            <p:cNvSpPr txBox="1">
              <a:spLocks noChangeArrowheads="1"/>
            </p:cNvSpPr>
            <p:nvPr/>
          </p:nvSpPr>
          <p:spPr bwMode="auto">
            <a:xfrm>
              <a:off x="-30" y="1181"/>
              <a:ext cx="68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All ages</a:t>
              </a:r>
            </a:p>
          </p:txBody>
        </p:sp>
        <p:sp>
          <p:nvSpPr>
            <p:cNvPr id="65587" name="Text Box 12"/>
            <p:cNvSpPr txBox="1">
              <a:spLocks noChangeArrowheads="1"/>
            </p:cNvSpPr>
            <p:nvPr/>
          </p:nvSpPr>
          <p:spPr bwMode="auto">
            <a:xfrm>
              <a:off x="768" y="1181"/>
              <a:ext cx="827"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1,800,000</a:t>
              </a:r>
            </a:p>
          </p:txBody>
        </p:sp>
        <p:sp>
          <p:nvSpPr>
            <p:cNvPr id="65588" name="Text Box 13"/>
            <p:cNvSpPr txBox="1">
              <a:spLocks noChangeArrowheads="1"/>
            </p:cNvSpPr>
            <p:nvPr/>
          </p:nvSpPr>
          <p:spPr bwMode="auto">
            <a:xfrm>
              <a:off x="60" y="1469"/>
              <a:ext cx="525"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30-49</a:t>
              </a:r>
            </a:p>
          </p:txBody>
        </p:sp>
        <p:sp>
          <p:nvSpPr>
            <p:cNvPr id="65589" name="Text Box 14"/>
            <p:cNvSpPr txBox="1">
              <a:spLocks noChangeArrowheads="1"/>
            </p:cNvSpPr>
            <p:nvPr/>
          </p:nvSpPr>
          <p:spPr bwMode="auto">
            <a:xfrm>
              <a:off x="892" y="1469"/>
              <a:ext cx="694"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800,000</a:t>
              </a:r>
            </a:p>
          </p:txBody>
        </p:sp>
        <p:sp>
          <p:nvSpPr>
            <p:cNvPr id="65590" name="Text Box 19"/>
            <p:cNvSpPr txBox="1">
              <a:spLocks noChangeArrowheads="1"/>
            </p:cNvSpPr>
            <p:nvPr/>
          </p:nvSpPr>
          <p:spPr bwMode="auto">
            <a:xfrm>
              <a:off x="60" y="1757"/>
              <a:ext cx="525"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50-69</a:t>
              </a:r>
            </a:p>
          </p:txBody>
        </p:sp>
        <p:sp>
          <p:nvSpPr>
            <p:cNvPr id="65591" name="Text Box 20"/>
            <p:cNvSpPr txBox="1">
              <a:spLocks noChangeArrowheads="1"/>
            </p:cNvSpPr>
            <p:nvPr/>
          </p:nvSpPr>
          <p:spPr bwMode="auto">
            <a:xfrm>
              <a:off x="892" y="1757"/>
              <a:ext cx="694"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700,000</a:t>
              </a:r>
            </a:p>
          </p:txBody>
        </p:sp>
        <p:sp>
          <p:nvSpPr>
            <p:cNvPr id="65592" name="Text Box 25"/>
            <p:cNvSpPr txBox="1">
              <a:spLocks noChangeArrowheads="1"/>
            </p:cNvSpPr>
            <p:nvPr/>
          </p:nvSpPr>
          <p:spPr bwMode="auto">
            <a:xfrm>
              <a:off x="112" y="2045"/>
              <a:ext cx="387"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70+</a:t>
              </a:r>
            </a:p>
          </p:txBody>
        </p:sp>
        <p:sp>
          <p:nvSpPr>
            <p:cNvPr id="65593" name="Text Box 26"/>
            <p:cNvSpPr txBox="1">
              <a:spLocks noChangeArrowheads="1"/>
            </p:cNvSpPr>
            <p:nvPr/>
          </p:nvSpPr>
          <p:spPr bwMode="auto">
            <a:xfrm>
              <a:off x="880" y="2045"/>
              <a:ext cx="694"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300,000</a:t>
              </a:r>
            </a:p>
          </p:txBody>
        </p:sp>
      </p:grpSp>
      <p:sp>
        <p:nvSpPr>
          <p:cNvPr id="65549" name="Text Box 48"/>
          <p:cNvSpPr txBox="1">
            <a:spLocks noChangeArrowheads="1"/>
          </p:cNvSpPr>
          <p:nvPr/>
        </p:nvSpPr>
        <p:spPr bwMode="auto">
          <a:xfrm>
            <a:off x="1812925" y="1512888"/>
            <a:ext cx="325438" cy="396875"/>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a</a:t>
            </a:r>
          </a:p>
        </p:txBody>
      </p:sp>
      <p:grpSp>
        <p:nvGrpSpPr>
          <p:cNvPr id="8" name="Group 67"/>
          <p:cNvGrpSpPr>
            <a:grpSpLocks/>
          </p:cNvGrpSpPr>
          <p:nvPr/>
        </p:nvGrpSpPr>
        <p:grpSpPr bwMode="auto">
          <a:xfrm>
            <a:off x="2724150" y="812800"/>
            <a:ext cx="1403350" cy="3121025"/>
            <a:chOff x="1716" y="512"/>
            <a:chExt cx="884" cy="1966"/>
          </a:xfrm>
        </p:grpSpPr>
        <p:grpSp>
          <p:nvGrpSpPr>
            <p:cNvPr id="65577" name="Group 56"/>
            <p:cNvGrpSpPr>
              <a:grpSpLocks/>
            </p:cNvGrpSpPr>
            <p:nvPr/>
          </p:nvGrpSpPr>
          <p:grpSpPr bwMode="auto">
            <a:xfrm>
              <a:off x="1872" y="1335"/>
              <a:ext cx="390" cy="1143"/>
              <a:chOff x="1872" y="1152"/>
              <a:chExt cx="390" cy="1143"/>
            </a:xfrm>
          </p:grpSpPr>
          <p:sp>
            <p:nvSpPr>
              <p:cNvPr id="65581" name="Text Box 15"/>
              <p:cNvSpPr txBox="1">
                <a:spLocks noChangeArrowheads="1"/>
              </p:cNvSpPr>
              <p:nvPr/>
            </p:nvSpPr>
            <p:spPr bwMode="auto">
              <a:xfrm>
                <a:off x="1968" y="1469"/>
                <a:ext cx="294"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12</a:t>
                </a:r>
              </a:p>
            </p:txBody>
          </p:sp>
          <p:sp>
            <p:nvSpPr>
              <p:cNvPr id="65582" name="Text Box 21"/>
              <p:cNvSpPr txBox="1">
                <a:spLocks noChangeArrowheads="1"/>
              </p:cNvSpPr>
              <p:nvPr/>
            </p:nvSpPr>
            <p:spPr bwMode="auto">
              <a:xfrm>
                <a:off x="1872" y="1757"/>
                <a:ext cx="383"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132</a:t>
                </a:r>
              </a:p>
            </p:txBody>
          </p:sp>
          <p:sp>
            <p:nvSpPr>
              <p:cNvPr id="65583" name="Text Box 27"/>
              <p:cNvSpPr txBox="1">
                <a:spLocks noChangeArrowheads="1"/>
              </p:cNvSpPr>
              <p:nvPr/>
            </p:nvSpPr>
            <p:spPr bwMode="auto">
              <a:xfrm>
                <a:off x="1872" y="2045"/>
                <a:ext cx="383"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406</a:t>
                </a:r>
              </a:p>
            </p:txBody>
          </p:sp>
          <p:sp>
            <p:nvSpPr>
              <p:cNvPr id="65584" name="Oval 45"/>
              <p:cNvSpPr>
                <a:spLocks noChangeArrowheads="1"/>
              </p:cNvSpPr>
              <p:nvPr/>
            </p:nvSpPr>
            <p:spPr bwMode="auto">
              <a:xfrm>
                <a:off x="1920" y="1152"/>
                <a:ext cx="336" cy="288"/>
              </a:xfrm>
              <a:prstGeom prst="ellipse">
                <a:avLst/>
              </a:prstGeom>
              <a:noFill/>
              <a:ln w="9525">
                <a:solidFill>
                  <a:schemeClr val="accent2"/>
                </a:solidFill>
                <a:round/>
                <a:headEnd/>
                <a:tailEnd/>
              </a:ln>
            </p:spPr>
            <p:txBody>
              <a:bodyPr anchor="ctr">
                <a:spAutoFit/>
              </a:bodyPr>
              <a:lstStyle/>
              <a:p>
                <a:endParaRPr lang="en-US"/>
              </a:p>
            </p:txBody>
          </p:sp>
          <p:sp>
            <p:nvSpPr>
              <p:cNvPr id="65585" name="Text Box 47"/>
              <p:cNvSpPr txBox="1">
                <a:spLocks noChangeArrowheads="1"/>
              </p:cNvSpPr>
              <p:nvPr/>
            </p:nvSpPr>
            <p:spPr bwMode="auto">
              <a:xfrm>
                <a:off x="1958" y="1159"/>
                <a:ext cx="294" cy="250"/>
              </a:xfrm>
              <a:prstGeom prst="rect">
                <a:avLst/>
              </a:prstGeom>
              <a:noFill/>
              <a:ln w="9525">
                <a:noFill/>
                <a:miter lim="800000"/>
                <a:headEnd/>
                <a:tailEnd/>
              </a:ln>
            </p:spPr>
            <p:txBody>
              <a:bodyPr wrap="none">
                <a:spAutoFit/>
              </a:bodyPr>
              <a:lstStyle/>
              <a:p>
                <a:pPr>
                  <a:spcBef>
                    <a:spcPct val="0"/>
                  </a:spcBef>
                  <a:buFontTx/>
                  <a:buNone/>
                </a:pPr>
                <a:r>
                  <a:rPr lang="en-US" sz="2000">
                    <a:solidFill>
                      <a:srgbClr val="FF3399"/>
                    </a:solidFill>
                  </a:rPr>
                  <a:t>96</a:t>
                </a:r>
              </a:p>
            </p:txBody>
          </p:sp>
        </p:grpSp>
        <p:grpSp>
          <p:nvGrpSpPr>
            <p:cNvPr id="65578" name="Group 66"/>
            <p:cNvGrpSpPr>
              <a:grpSpLocks/>
            </p:cNvGrpSpPr>
            <p:nvPr/>
          </p:nvGrpSpPr>
          <p:grpSpPr bwMode="auto">
            <a:xfrm>
              <a:off x="1716" y="512"/>
              <a:ext cx="884" cy="691"/>
              <a:chOff x="1716" y="512"/>
              <a:chExt cx="884" cy="691"/>
            </a:xfrm>
          </p:grpSpPr>
          <p:sp>
            <p:nvSpPr>
              <p:cNvPr id="65579" name="Text Box 6"/>
              <p:cNvSpPr txBox="1">
                <a:spLocks noChangeArrowheads="1"/>
              </p:cNvSpPr>
              <p:nvPr/>
            </p:nvSpPr>
            <p:spPr bwMode="auto">
              <a:xfrm>
                <a:off x="1716" y="512"/>
                <a:ext cx="884" cy="334"/>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sz="1800">
                    <a:solidFill>
                      <a:srgbClr val="FF0066"/>
                    </a:solidFill>
                  </a:rPr>
                  <a:t>City A</a:t>
                </a:r>
                <a:r>
                  <a:rPr lang="en-US" sz="1800">
                    <a:solidFill>
                      <a:schemeClr val="tx1"/>
                    </a:solidFill>
                  </a:rPr>
                  <a:t> Rate</a:t>
                </a:r>
              </a:p>
              <a:p>
                <a:pPr algn="ctr">
                  <a:lnSpc>
                    <a:spcPct val="80000"/>
                  </a:lnSpc>
                  <a:spcBef>
                    <a:spcPct val="0"/>
                  </a:spcBef>
                  <a:buFontTx/>
                  <a:buNone/>
                </a:pPr>
                <a:r>
                  <a:rPr lang="en-US" sz="1800">
                    <a:solidFill>
                      <a:schemeClr val="tx1"/>
                    </a:solidFill>
                  </a:rPr>
                  <a:t>per 100,000</a:t>
                </a:r>
              </a:p>
            </p:txBody>
          </p:sp>
          <p:sp>
            <p:nvSpPr>
              <p:cNvPr id="65580" name="Text Box 49"/>
              <p:cNvSpPr txBox="1">
                <a:spLocks noChangeArrowheads="1"/>
              </p:cNvSpPr>
              <p:nvPr/>
            </p:nvSpPr>
            <p:spPr bwMode="auto">
              <a:xfrm>
                <a:off x="2006" y="953"/>
                <a:ext cx="205"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b</a:t>
                </a:r>
              </a:p>
            </p:txBody>
          </p:sp>
        </p:grpSp>
      </p:grpSp>
      <p:grpSp>
        <p:nvGrpSpPr>
          <p:cNvPr id="11" name="Group 69"/>
          <p:cNvGrpSpPr>
            <a:grpSpLocks/>
          </p:cNvGrpSpPr>
          <p:nvPr/>
        </p:nvGrpSpPr>
        <p:grpSpPr bwMode="auto">
          <a:xfrm>
            <a:off x="4252913" y="793750"/>
            <a:ext cx="1724025" cy="3140075"/>
            <a:chOff x="2679" y="500"/>
            <a:chExt cx="1086" cy="1978"/>
          </a:xfrm>
        </p:grpSpPr>
        <p:grpSp>
          <p:nvGrpSpPr>
            <p:cNvPr id="65570" name="Group 57"/>
            <p:cNvGrpSpPr>
              <a:grpSpLocks/>
            </p:cNvGrpSpPr>
            <p:nvPr/>
          </p:nvGrpSpPr>
          <p:grpSpPr bwMode="auto">
            <a:xfrm>
              <a:off x="2908" y="1652"/>
              <a:ext cx="516" cy="826"/>
              <a:chOff x="2908" y="1469"/>
              <a:chExt cx="516" cy="826"/>
            </a:xfrm>
          </p:grpSpPr>
          <p:sp>
            <p:nvSpPr>
              <p:cNvPr id="65574" name="Text Box 16"/>
              <p:cNvSpPr txBox="1">
                <a:spLocks noChangeArrowheads="1"/>
              </p:cNvSpPr>
              <p:nvPr/>
            </p:nvSpPr>
            <p:spPr bwMode="auto">
              <a:xfrm>
                <a:off x="3100" y="1469"/>
                <a:ext cx="294"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96</a:t>
                </a:r>
              </a:p>
            </p:txBody>
          </p:sp>
          <p:sp>
            <p:nvSpPr>
              <p:cNvPr id="65575" name="Text Box 22"/>
              <p:cNvSpPr txBox="1">
                <a:spLocks noChangeArrowheads="1"/>
              </p:cNvSpPr>
              <p:nvPr/>
            </p:nvSpPr>
            <p:spPr bwMode="auto">
              <a:xfrm>
                <a:off x="3024" y="1757"/>
                <a:ext cx="383"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924</a:t>
                </a:r>
              </a:p>
            </p:txBody>
          </p:sp>
          <p:sp>
            <p:nvSpPr>
              <p:cNvPr id="65576" name="Text Box 28"/>
              <p:cNvSpPr txBox="1">
                <a:spLocks noChangeArrowheads="1"/>
              </p:cNvSpPr>
              <p:nvPr/>
            </p:nvSpPr>
            <p:spPr bwMode="auto">
              <a:xfrm>
                <a:off x="2908" y="2045"/>
                <a:ext cx="51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1,218</a:t>
                </a:r>
              </a:p>
            </p:txBody>
          </p:sp>
        </p:grpSp>
        <p:grpSp>
          <p:nvGrpSpPr>
            <p:cNvPr id="65571" name="Group 68"/>
            <p:cNvGrpSpPr>
              <a:grpSpLocks/>
            </p:cNvGrpSpPr>
            <p:nvPr/>
          </p:nvGrpSpPr>
          <p:grpSpPr bwMode="auto">
            <a:xfrm>
              <a:off x="2679" y="500"/>
              <a:ext cx="1086" cy="707"/>
              <a:chOff x="2679" y="500"/>
              <a:chExt cx="1086" cy="707"/>
            </a:xfrm>
          </p:grpSpPr>
          <p:sp>
            <p:nvSpPr>
              <p:cNvPr id="65572" name="Text Box 7"/>
              <p:cNvSpPr txBox="1">
                <a:spLocks noChangeArrowheads="1"/>
              </p:cNvSpPr>
              <p:nvPr/>
            </p:nvSpPr>
            <p:spPr bwMode="auto">
              <a:xfrm>
                <a:off x="2729" y="500"/>
                <a:ext cx="1036" cy="472"/>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sz="1800" b="1">
                    <a:solidFill>
                      <a:srgbClr val="FF3399"/>
                    </a:solidFill>
                  </a:rPr>
                  <a:t>Expected</a:t>
                </a:r>
                <a:r>
                  <a:rPr lang="en-US" sz="1800">
                    <a:solidFill>
                      <a:schemeClr val="tx1"/>
                    </a:solidFill>
                  </a:rPr>
                  <a:t> no. </a:t>
                </a:r>
              </a:p>
              <a:p>
                <a:pPr algn="ctr">
                  <a:lnSpc>
                    <a:spcPct val="80000"/>
                  </a:lnSpc>
                  <a:spcBef>
                    <a:spcPct val="0"/>
                  </a:spcBef>
                  <a:buFontTx/>
                  <a:buNone/>
                </a:pPr>
                <a:r>
                  <a:rPr lang="en-US" sz="1800">
                    <a:solidFill>
                      <a:schemeClr val="tx1"/>
                    </a:solidFill>
                  </a:rPr>
                  <a:t>of Deaths </a:t>
                </a:r>
              </a:p>
              <a:p>
                <a:pPr algn="ctr">
                  <a:lnSpc>
                    <a:spcPct val="80000"/>
                  </a:lnSpc>
                  <a:spcBef>
                    <a:spcPct val="0"/>
                  </a:spcBef>
                  <a:buFontTx/>
                  <a:buNone/>
                </a:pPr>
                <a:r>
                  <a:rPr lang="en-US" sz="1800" b="1">
                    <a:solidFill>
                      <a:srgbClr val="FF0066"/>
                    </a:solidFill>
                  </a:rPr>
                  <a:t>City A</a:t>
                </a:r>
                <a:endParaRPr lang="en-US" sz="1800" b="1">
                  <a:solidFill>
                    <a:schemeClr val="tx1"/>
                  </a:solidFill>
                </a:endParaRPr>
              </a:p>
            </p:txBody>
          </p:sp>
          <p:sp>
            <p:nvSpPr>
              <p:cNvPr id="65573" name="Text Box 50"/>
              <p:cNvSpPr txBox="1">
                <a:spLocks noChangeArrowheads="1"/>
              </p:cNvSpPr>
              <p:nvPr/>
            </p:nvSpPr>
            <p:spPr bwMode="auto">
              <a:xfrm>
                <a:off x="2679" y="957"/>
                <a:ext cx="978" cy="250"/>
              </a:xfrm>
              <a:prstGeom prst="rect">
                <a:avLst/>
              </a:prstGeom>
              <a:noFill/>
              <a:ln w="9525">
                <a:noFill/>
                <a:miter lim="800000"/>
                <a:headEnd/>
                <a:tailEnd/>
              </a:ln>
            </p:spPr>
            <p:txBody>
              <a:bodyPr wrap="none">
                <a:spAutoFit/>
              </a:bodyPr>
              <a:lstStyle/>
              <a:p>
                <a:pPr algn="ctr">
                  <a:spcBef>
                    <a:spcPct val="0"/>
                  </a:spcBef>
                  <a:buFontTx/>
                  <a:buNone/>
                </a:pPr>
                <a:r>
                  <a:rPr lang="en-US" sz="2000">
                    <a:solidFill>
                      <a:schemeClr val="tx1"/>
                    </a:solidFill>
                  </a:rPr>
                  <a:t>a*b/100,000</a:t>
                </a:r>
              </a:p>
            </p:txBody>
          </p:sp>
        </p:grpSp>
      </p:grpSp>
      <p:grpSp>
        <p:nvGrpSpPr>
          <p:cNvPr id="14" name="Group 71"/>
          <p:cNvGrpSpPr>
            <a:grpSpLocks/>
          </p:cNvGrpSpPr>
          <p:nvPr/>
        </p:nvGrpSpPr>
        <p:grpSpPr bwMode="auto">
          <a:xfrm>
            <a:off x="6000750" y="812800"/>
            <a:ext cx="1403350" cy="3121025"/>
            <a:chOff x="3780" y="512"/>
            <a:chExt cx="884" cy="1966"/>
          </a:xfrm>
        </p:grpSpPr>
        <p:grpSp>
          <p:nvGrpSpPr>
            <p:cNvPr id="65561" name="Group 58"/>
            <p:cNvGrpSpPr>
              <a:grpSpLocks/>
            </p:cNvGrpSpPr>
            <p:nvPr/>
          </p:nvGrpSpPr>
          <p:grpSpPr bwMode="auto">
            <a:xfrm>
              <a:off x="3984" y="1335"/>
              <a:ext cx="411" cy="1143"/>
              <a:chOff x="3984" y="1152"/>
              <a:chExt cx="411" cy="1143"/>
            </a:xfrm>
          </p:grpSpPr>
          <p:sp>
            <p:nvSpPr>
              <p:cNvPr id="65565" name="Text Box 17"/>
              <p:cNvSpPr txBox="1">
                <a:spLocks noChangeArrowheads="1"/>
              </p:cNvSpPr>
              <p:nvPr/>
            </p:nvSpPr>
            <p:spPr bwMode="auto">
              <a:xfrm>
                <a:off x="4080" y="1469"/>
                <a:ext cx="294"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10</a:t>
                </a:r>
              </a:p>
            </p:txBody>
          </p:sp>
          <p:sp>
            <p:nvSpPr>
              <p:cNvPr id="65566" name="Text Box 23"/>
              <p:cNvSpPr txBox="1">
                <a:spLocks noChangeArrowheads="1"/>
              </p:cNvSpPr>
              <p:nvPr/>
            </p:nvSpPr>
            <p:spPr bwMode="auto">
              <a:xfrm>
                <a:off x="4012" y="1757"/>
                <a:ext cx="383"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100</a:t>
                </a:r>
              </a:p>
            </p:txBody>
          </p:sp>
          <p:sp>
            <p:nvSpPr>
              <p:cNvPr id="65567" name="Text Box 29"/>
              <p:cNvSpPr txBox="1">
                <a:spLocks noChangeArrowheads="1"/>
              </p:cNvSpPr>
              <p:nvPr/>
            </p:nvSpPr>
            <p:spPr bwMode="auto">
              <a:xfrm>
                <a:off x="4012" y="2045"/>
                <a:ext cx="383"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350</a:t>
                </a:r>
              </a:p>
            </p:txBody>
          </p:sp>
          <p:sp>
            <p:nvSpPr>
              <p:cNvPr id="65568" name="Text Box 41"/>
              <p:cNvSpPr txBox="1">
                <a:spLocks noChangeArrowheads="1"/>
              </p:cNvSpPr>
              <p:nvPr/>
            </p:nvSpPr>
            <p:spPr bwMode="auto">
              <a:xfrm>
                <a:off x="3984" y="1207"/>
                <a:ext cx="383" cy="250"/>
              </a:xfrm>
              <a:prstGeom prst="rect">
                <a:avLst/>
              </a:prstGeom>
              <a:noFill/>
              <a:ln w="9525">
                <a:noFill/>
                <a:miter lim="800000"/>
                <a:headEnd/>
                <a:tailEnd/>
              </a:ln>
            </p:spPr>
            <p:txBody>
              <a:bodyPr wrap="none">
                <a:spAutoFit/>
              </a:bodyPr>
              <a:lstStyle/>
              <a:p>
                <a:pPr>
                  <a:spcBef>
                    <a:spcPct val="0"/>
                  </a:spcBef>
                  <a:buFontTx/>
                  <a:buNone/>
                </a:pPr>
                <a:r>
                  <a:rPr lang="en-US" sz="2000">
                    <a:solidFill>
                      <a:srgbClr val="9900CC"/>
                    </a:solidFill>
                  </a:rPr>
                  <a:t>126</a:t>
                </a:r>
              </a:p>
            </p:txBody>
          </p:sp>
          <p:sp>
            <p:nvSpPr>
              <p:cNvPr id="65569" name="Oval 43"/>
              <p:cNvSpPr>
                <a:spLocks noChangeArrowheads="1"/>
              </p:cNvSpPr>
              <p:nvPr/>
            </p:nvSpPr>
            <p:spPr bwMode="auto">
              <a:xfrm>
                <a:off x="3984" y="1152"/>
                <a:ext cx="384" cy="336"/>
              </a:xfrm>
              <a:prstGeom prst="ellipse">
                <a:avLst/>
              </a:prstGeom>
              <a:noFill/>
              <a:ln w="9525">
                <a:solidFill>
                  <a:schemeClr val="accent2"/>
                </a:solidFill>
                <a:round/>
                <a:headEnd/>
                <a:tailEnd/>
              </a:ln>
            </p:spPr>
            <p:txBody>
              <a:bodyPr anchor="ctr">
                <a:spAutoFit/>
              </a:bodyPr>
              <a:lstStyle/>
              <a:p>
                <a:endParaRPr lang="en-US"/>
              </a:p>
            </p:txBody>
          </p:sp>
        </p:grpSp>
        <p:grpSp>
          <p:nvGrpSpPr>
            <p:cNvPr id="65562" name="Group 70"/>
            <p:cNvGrpSpPr>
              <a:grpSpLocks/>
            </p:cNvGrpSpPr>
            <p:nvPr/>
          </p:nvGrpSpPr>
          <p:grpSpPr bwMode="auto">
            <a:xfrm>
              <a:off x="3780" y="512"/>
              <a:ext cx="884" cy="691"/>
              <a:chOff x="3780" y="512"/>
              <a:chExt cx="884" cy="691"/>
            </a:xfrm>
          </p:grpSpPr>
          <p:sp>
            <p:nvSpPr>
              <p:cNvPr id="65563" name="Text Box 8"/>
              <p:cNvSpPr txBox="1">
                <a:spLocks noChangeArrowheads="1"/>
              </p:cNvSpPr>
              <p:nvPr/>
            </p:nvSpPr>
            <p:spPr bwMode="auto">
              <a:xfrm>
                <a:off x="3780" y="512"/>
                <a:ext cx="884" cy="334"/>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sz="1800">
                    <a:solidFill>
                      <a:srgbClr val="9900CC"/>
                    </a:solidFill>
                  </a:rPr>
                  <a:t>City B</a:t>
                </a:r>
                <a:r>
                  <a:rPr lang="en-US" sz="1800">
                    <a:solidFill>
                      <a:schemeClr val="tx1"/>
                    </a:solidFill>
                  </a:rPr>
                  <a:t> Rate</a:t>
                </a:r>
              </a:p>
              <a:p>
                <a:pPr algn="ctr">
                  <a:lnSpc>
                    <a:spcPct val="80000"/>
                  </a:lnSpc>
                  <a:spcBef>
                    <a:spcPct val="0"/>
                  </a:spcBef>
                  <a:buFontTx/>
                  <a:buNone/>
                </a:pPr>
                <a:r>
                  <a:rPr lang="en-US" sz="1800">
                    <a:solidFill>
                      <a:schemeClr val="tx1"/>
                    </a:solidFill>
                  </a:rPr>
                  <a:t>per 100,000</a:t>
                </a:r>
              </a:p>
            </p:txBody>
          </p:sp>
          <p:sp>
            <p:nvSpPr>
              <p:cNvPr id="65564" name="Text Box 51"/>
              <p:cNvSpPr txBox="1">
                <a:spLocks noChangeArrowheads="1"/>
              </p:cNvSpPr>
              <p:nvPr/>
            </p:nvSpPr>
            <p:spPr bwMode="auto">
              <a:xfrm>
                <a:off x="4118" y="953"/>
                <a:ext cx="19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c</a:t>
                </a:r>
              </a:p>
            </p:txBody>
          </p:sp>
        </p:grpSp>
      </p:grpSp>
      <p:grpSp>
        <p:nvGrpSpPr>
          <p:cNvPr id="17" name="Group 73"/>
          <p:cNvGrpSpPr>
            <a:grpSpLocks/>
          </p:cNvGrpSpPr>
          <p:nvPr/>
        </p:nvGrpSpPr>
        <p:grpSpPr bwMode="auto">
          <a:xfrm>
            <a:off x="7423150" y="808038"/>
            <a:ext cx="1773238" cy="3125787"/>
            <a:chOff x="4676" y="509"/>
            <a:chExt cx="1117" cy="1969"/>
          </a:xfrm>
        </p:grpSpPr>
        <p:grpSp>
          <p:nvGrpSpPr>
            <p:cNvPr id="65554" name="Group 59"/>
            <p:cNvGrpSpPr>
              <a:grpSpLocks/>
            </p:cNvGrpSpPr>
            <p:nvPr/>
          </p:nvGrpSpPr>
          <p:grpSpPr bwMode="auto">
            <a:xfrm>
              <a:off x="4992" y="1652"/>
              <a:ext cx="516" cy="826"/>
              <a:chOff x="4992" y="1469"/>
              <a:chExt cx="516" cy="826"/>
            </a:xfrm>
          </p:grpSpPr>
          <p:sp>
            <p:nvSpPr>
              <p:cNvPr id="65558" name="Text Box 18"/>
              <p:cNvSpPr txBox="1">
                <a:spLocks noChangeArrowheads="1"/>
              </p:cNvSpPr>
              <p:nvPr/>
            </p:nvSpPr>
            <p:spPr bwMode="auto">
              <a:xfrm>
                <a:off x="5212" y="1469"/>
                <a:ext cx="294"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80</a:t>
                </a:r>
              </a:p>
            </p:txBody>
          </p:sp>
          <p:sp>
            <p:nvSpPr>
              <p:cNvPr id="65559" name="Text Box 24"/>
              <p:cNvSpPr txBox="1">
                <a:spLocks noChangeArrowheads="1"/>
              </p:cNvSpPr>
              <p:nvPr/>
            </p:nvSpPr>
            <p:spPr bwMode="auto">
              <a:xfrm>
                <a:off x="5116" y="1757"/>
                <a:ext cx="383"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700</a:t>
                </a:r>
              </a:p>
            </p:txBody>
          </p:sp>
          <p:sp>
            <p:nvSpPr>
              <p:cNvPr id="65560" name="Text Box 30"/>
              <p:cNvSpPr txBox="1">
                <a:spLocks noChangeArrowheads="1"/>
              </p:cNvSpPr>
              <p:nvPr/>
            </p:nvSpPr>
            <p:spPr bwMode="auto">
              <a:xfrm>
                <a:off x="4992" y="2045"/>
                <a:ext cx="51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1,050</a:t>
                </a:r>
              </a:p>
            </p:txBody>
          </p:sp>
        </p:grpSp>
        <p:grpSp>
          <p:nvGrpSpPr>
            <p:cNvPr id="65555" name="Group 72"/>
            <p:cNvGrpSpPr>
              <a:grpSpLocks/>
            </p:cNvGrpSpPr>
            <p:nvPr/>
          </p:nvGrpSpPr>
          <p:grpSpPr bwMode="auto">
            <a:xfrm>
              <a:off x="4676" y="509"/>
              <a:ext cx="1117" cy="698"/>
              <a:chOff x="4676" y="509"/>
              <a:chExt cx="1117" cy="698"/>
            </a:xfrm>
          </p:grpSpPr>
          <p:sp>
            <p:nvSpPr>
              <p:cNvPr id="65556" name="Text Box 9"/>
              <p:cNvSpPr txBox="1">
                <a:spLocks noChangeArrowheads="1"/>
              </p:cNvSpPr>
              <p:nvPr/>
            </p:nvSpPr>
            <p:spPr bwMode="auto">
              <a:xfrm>
                <a:off x="4733" y="509"/>
                <a:ext cx="1060" cy="472"/>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sz="1800" b="1">
                    <a:solidFill>
                      <a:srgbClr val="9900CC"/>
                    </a:solidFill>
                  </a:rPr>
                  <a:t>Expected</a:t>
                </a:r>
                <a:r>
                  <a:rPr lang="en-US" sz="1800">
                    <a:solidFill>
                      <a:schemeClr val="tx1"/>
                    </a:solidFill>
                  </a:rPr>
                  <a:t> No. </a:t>
                </a:r>
              </a:p>
              <a:p>
                <a:pPr algn="ctr">
                  <a:lnSpc>
                    <a:spcPct val="80000"/>
                  </a:lnSpc>
                  <a:spcBef>
                    <a:spcPct val="0"/>
                  </a:spcBef>
                  <a:buFontTx/>
                  <a:buNone/>
                </a:pPr>
                <a:r>
                  <a:rPr lang="en-US" sz="1800">
                    <a:solidFill>
                      <a:schemeClr val="tx1"/>
                    </a:solidFill>
                  </a:rPr>
                  <a:t>of Deaths </a:t>
                </a:r>
              </a:p>
              <a:p>
                <a:pPr algn="ctr">
                  <a:lnSpc>
                    <a:spcPct val="80000"/>
                  </a:lnSpc>
                  <a:spcBef>
                    <a:spcPct val="0"/>
                  </a:spcBef>
                  <a:buFontTx/>
                  <a:buNone/>
                </a:pPr>
                <a:r>
                  <a:rPr lang="en-US" sz="1800" b="1">
                    <a:solidFill>
                      <a:srgbClr val="9900CC"/>
                    </a:solidFill>
                  </a:rPr>
                  <a:t>City B</a:t>
                </a:r>
                <a:endParaRPr lang="en-US" sz="1800" b="1">
                  <a:solidFill>
                    <a:schemeClr val="tx1"/>
                  </a:solidFill>
                </a:endParaRPr>
              </a:p>
            </p:txBody>
          </p:sp>
          <p:sp>
            <p:nvSpPr>
              <p:cNvPr id="65557" name="Text Box 52"/>
              <p:cNvSpPr txBox="1">
                <a:spLocks noChangeArrowheads="1"/>
              </p:cNvSpPr>
              <p:nvPr/>
            </p:nvSpPr>
            <p:spPr bwMode="auto">
              <a:xfrm>
                <a:off x="4676" y="957"/>
                <a:ext cx="969" cy="250"/>
              </a:xfrm>
              <a:prstGeom prst="rect">
                <a:avLst/>
              </a:prstGeom>
              <a:noFill/>
              <a:ln w="9525">
                <a:noFill/>
                <a:miter lim="800000"/>
                <a:headEnd/>
                <a:tailEnd/>
              </a:ln>
            </p:spPr>
            <p:txBody>
              <a:bodyPr wrap="none">
                <a:spAutoFit/>
              </a:bodyPr>
              <a:lstStyle/>
              <a:p>
                <a:pPr algn="ctr">
                  <a:spcBef>
                    <a:spcPct val="50000"/>
                  </a:spcBef>
                  <a:buFontTx/>
                  <a:buNone/>
                </a:pPr>
                <a:r>
                  <a:rPr lang="en-US" sz="2000">
                    <a:solidFill>
                      <a:schemeClr val="tx1"/>
                    </a:solidFill>
                  </a:rPr>
                  <a:t>a*c/100,000</a:t>
                </a:r>
              </a:p>
            </p:txBody>
          </p:sp>
        </p:gr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9"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3000"/>
                                        <p:tgtEl>
                                          <p:spTgt spid="8"/>
                                        </p:tgtEl>
                                      </p:cBhvr>
                                    </p:animEffect>
                                  </p:childTnLst>
                                </p:cTn>
                              </p:par>
                              <p:par>
                                <p:cTn id="10" presetID="10" presetClass="entr" presetSubtype="0" fill="hold" nodeType="withEffect">
                                  <p:stCondLst>
                                    <p:cond delay="4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0"/>
                                        <p:tgtEl>
                                          <p:spTgt spid="11"/>
                                        </p:tgtEl>
                                      </p:cBhvr>
                                    </p:animEffect>
                                  </p:childTnLst>
                                </p:cTn>
                              </p:par>
                              <p:par>
                                <p:cTn id="13" presetID="10" presetClass="entr" presetSubtype="0" fill="hold" nodeType="withEffect">
                                  <p:stCondLst>
                                    <p:cond delay="6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3000"/>
                                        <p:tgtEl>
                                          <p:spTgt spid="14"/>
                                        </p:tgtEl>
                                      </p:cBhvr>
                                    </p:animEffect>
                                  </p:childTnLst>
                                </p:cTn>
                              </p:par>
                              <p:par>
                                <p:cTn id="16" presetID="10" presetClass="entr" presetSubtype="0" fill="hold" nodeType="withEffect">
                                  <p:stCondLst>
                                    <p:cond delay="8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3000"/>
                                        <p:tgtEl>
                                          <p:spTgt spid="17"/>
                                        </p:tgtEl>
                                      </p:cBhvr>
                                    </p:animEffect>
                                  </p:childTnLst>
                                </p:cTn>
                              </p:par>
                              <p:par>
                                <p:cTn id="19" presetID="10" presetClass="entr" presetSubtype="0" fill="hold" nodeType="withEffect">
                                  <p:stCondLst>
                                    <p:cond delay="100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3000"/>
                                        <p:tgtEl>
                                          <p:spTgt spid="2"/>
                                        </p:tgtEl>
                                      </p:cBhvr>
                                    </p:animEffect>
                                  </p:childTnLst>
                                </p:cTn>
                              </p:par>
                              <p:par>
                                <p:cTn id="22" presetID="10" presetClass="entr" presetSubtype="0" fill="hold" nodeType="withEffect">
                                  <p:stCondLst>
                                    <p:cond delay="160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2"/>
          <p:cNvSpPr>
            <a:spLocks noGrp="1" noChangeArrowheads="1"/>
          </p:cNvSpPr>
          <p:nvPr>
            <p:ph type="title" idx="4294967295"/>
          </p:nvPr>
        </p:nvSpPr>
        <p:spPr>
          <a:xfrm>
            <a:off x="685800" y="115888"/>
            <a:ext cx="7772400" cy="1143000"/>
          </a:xfrm>
        </p:spPr>
        <p:txBody>
          <a:bodyPr/>
          <a:lstStyle/>
          <a:p>
            <a:pPr eaLnBrk="1" hangingPunct="1">
              <a:lnSpc>
                <a:spcPct val="90000"/>
              </a:lnSpc>
              <a:defRPr/>
            </a:pPr>
            <a:r>
              <a:rPr lang="en-US" smtClean="0">
                <a:solidFill>
                  <a:srgbClr val="990033"/>
                </a:solidFill>
                <a:effectLst>
                  <a:outerShdw blurRad="38100" dist="38100" dir="2700000" algn="tl">
                    <a:srgbClr val="C0C0C0"/>
                  </a:outerShdw>
                </a:effectLst>
              </a:rPr>
              <a:t>Methods for Controlling the Effect of Confounding</a:t>
            </a:r>
          </a:p>
        </p:txBody>
      </p:sp>
      <p:sp>
        <p:nvSpPr>
          <p:cNvPr id="66563" name="Text Box 3"/>
          <p:cNvSpPr txBox="1">
            <a:spLocks noChangeArrowheads="1"/>
          </p:cNvSpPr>
          <p:nvPr/>
        </p:nvSpPr>
        <p:spPr bwMode="auto">
          <a:xfrm>
            <a:off x="517525" y="1625600"/>
            <a:ext cx="3162300"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1.  Study Design</a:t>
            </a:r>
          </a:p>
        </p:txBody>
      </p:sp>
      <p:sp>
        <p:nvSpPr>
          <p:cNvPr id="66564" name="Text Box 4"/>
          <p:cNvSpPr txBox="1">
            <a:spLocks noChangeArrowheads="1"/>
          </p:cNvSpPr>
          <p:nvPr/>
        </p:nvSpPr>
        <p:spPr bwMode="auto">
          <a:xfrm>
            <a:off x="1127125" y="2201863"/>
            <a:ext cx="2101850"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 Selection</a:t>
            </a:r>
          </a:p>
        </p:txBody>
      </p:sp>
      <p:sp>
        <p:nvSpPr>
          <p:cNvPr id="66565" name="Text Box 5"/>
          <p:cNvSpPr txBox="1">
            <a:spLocks noChangeArrowheads="1"/>
          </p:cNvSpPr>
          <p:nvPr/>
        </p:nvSpPr>
        <p:spPr bwMode="auto">
          <a:xfrm>
            <a:off x="1114425" y="2705100"/>
            <a:ext cx="2078038"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 Matching</a:t>
            </a:r>
          </a:p>
        </p:txBody>
      </p:sp>
      <p:sp>
        <p:nvSpPr>
          <p:cNvPr id="66566" name="Text Box 6"/>
          <p:cNvSpPr txBox="1">
            <a:spLocks noChangeArrowheads="1"/>
          </p:cNvSpPr>
          <p:nvPr/>
        </p:nvSpPr>
        <p:spPr bwMode="auto">
          <a:xfrm>
            <a:off x="1114425" y="3209925"/>
            <a:ext cx="3138488"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 Randomization</a:t>
            </a:r>
          </a:p>
        </p:txBody>
      </p:sp>
      <p:sp>
        <p:nvSpPr>
          <p:cNvPr id="66567" name="Text Box 7"/>
          <p:cNvSpPr txBox="1">
            <a:spLocks noChangeArrowheads="1"/>
          </p:cNvSpPr>
          <p:nvPr/>
        </p:nvSpPr>
        <p:spPr bwMode="auto">
          <a:xfrm>
            <a:off x="534988" y="4073525"/>
            <a:ext cx="2416175" cy="579438"/>
          </a:xfrm>
          <a:prstGeom prst="rect">
            <a:avLst/>
          </a:prstGeom>
          <a:noFill/>
          <a:ln w="9525">
            <a:noFill/>
            <a:miter lim="800000"/>
            <a:headEnd/>
            <a:tailEnd/>
          </a:ln>
        </p:spPr>
        <p:txBody>
          <a:bodyPr wrap="none">
            <a:spAutoFit/>
          </a:bodyPr>
          <a:lstStyle/>
          <a:p>
            <a:pPr>
              <a:spcBef>
                <a:spcPct val="0"/>
              </a:spcBef>
              <a:buFontTx/>
              <a:buNone/>
            </a:pPr>
            <a:r>
              <a:rPr lang="en-US" sz="3200" b="1">
                <a:solidFill>
                  <a:schemeClr val="tx1"/>
                </a:solidFill>
              </a:rPr>
              <a:t>2.  Analysis</a:t>
            </a:r>
          </a:p>
        </p:txBody>
      </p:sp>
      <p:sp>
        <p:nvSpPr>
          <p:cNvPr id="66569" name="Text Box 8"/>
          <p:cNvSpPr txBox="1">
            <a:spLocks noChangeArrowheads="1"/>
          </p:cNvSpPr>
          <p:nvPr/>
        </p:nvSpPr>
        <p:spPr bwMode="auto">
          <a:xfrm>
            <a:off x="1133475" y="4578350"/>
            <a:ext cx="2665413" cy="579438"/>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 Stratification</a:t>
            </a:r>
          </a:p>
        </p:txBody>
      </p:sp>
      <p:sp>
        <p:nvSpPr>
          <p:cNvPr id="66570" name="Text Box 9"/>
          <p:cNvSpPr txBox="1">
            <a:spLocks noChangeArrowheads="1"/>
          </p:cNvSpPr>
          <p:nvPr/>
        </p:nvSpPr>
        <p:spPr bwMode="auto">
          <a:xfrm>
            <a:off x="1143000" y="5081588"/>
            <a:ext cx="3251200"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 Standardization</a:t>
            </a:r>
          </a:p>
        </p:txBody>
      </p:sp>
      <p:sp>
        <p:nvSpPr>
          <p:cNvPr id="66571" name="Text Box 10"/>
          <p:cNvSpPr txBox="1">
            <a:spLocks noChangeArrowheads="1"/>
          </p:cNvSpPr>
          <p:nvPr/>
        </p:nvSpPr>
        <p:spPr bwMode="auto">
          <a:xfrm>
            <a:off x="1143000" y="5589588"/>
            <a:ext cx="7667625" cy="1006475"/>
          </a:xfrm>
          <a:prstGeom prst="rect">
            <a:avLst/>
          </a:prstGeom>
          <a:noFill/>
          <a:ln w="9525">
            <a:noFill/>
            <a:miter lim="800000"/>
            <a:headEnd/>
            <a:tailEnd/>
          </a:ln>
        </p:spPr>
        <p:txBody>
          <a:bodyPr wrap="none">
            <a:spAutoFit/>
          </a:bodyPr>
          <a:lstStyle/>
          <a:p>
            <a:pPr>
              <a:spcBef>
                <a:spcPct val="0"/>
              </a:spcBef>
              <a:buFontTx/>
              <a:buNone/>
            </a:pPr>
            <a:r>
              <a:rPr lang="en-US" sz="3200" dirty="0">
                <a:solidFill>
                  <a:srgbClr val="FF33CC"/>
                </a:solidFill>
              </a:rPr>
              <a:t>- Multivariate Analysis,</a:t>
            </a:r>
            <a:r>
              <a:rPr lang="en-US" sz="2800" dirty="0">
                <a:solidFill>
                  <a:srgbClr val="FF33CC"/>
                </a:solidFill>
              </a:rPr>
              <a:t> </a:t>
            </a:r>
            <a:r>
              <a:rPr lang="en-US" sz="2800" dirty="0">
                <a:solidFill>
                  <a:schemeClr val="tx2"/>
                </a:solidFill>
              </a:rPr>
              <a:t>adding potentially</a:t>
            </a:r>
          </a:p>
          <a:p>
            <a:pPr>
              <a:spcBef>
                <a:spcPct val="0"/>
              </a:spcBef>
              <a:buFontTx/>
              <a:buNone/>
            </a:pPr>
            <a:r>
              <a:rPr lang="en-US" sz="2800" dirty="0">
                <a:solidFill>
                  <a:schemeClr val="tx2"/>
                </a:solidFill>
              </a:rPr>
              <a:t>    confounding variables to the statistical model</a:t>
            </a:r>
            <a:endParaRPr lang="en-US" sz="2800" dirty="0">
              <a:solidFill>
                <a:srgbClr val="FF33CC"/>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0" fill="hold"/>
                                        <p:tgtEl>
                                          <p:spTgt spid="3"/>
                                        </p:tgtEl>
                                      </p:cBhvr>
                                    </p:cmd>
                                  </p:childTnLst>
                                </p:cTn>
                              </p:par>
                              <p:par>
                                <p:cTn id="7" presetID="10" presetClass="entr" presetSubtype="0" fill="hold" grpId="0" nodeType="withEffect">
                                  <p:stCondLst>
                                    <p:cond delay="6000"/>
                                  </p:stCondLst>
                                  <p:childTnLst>
                                    <p:set>
                                      <p:cBhvr>
                                        <p:cTn id="8" dur="1" fill="hold">
                                          <p:stCondLst>
                                            <p:cond delay="0"/>
                                          </p:stCondLst>
                                        </p:cTn>
                                        <p:tgtEl>
                                          <p:spTgt spid="66571"/>
                                        </p:tgtEl>
                                        <p:attrNameLst>
                                          <p:attrName>style.visibility</p:attrName>
                                        </p:attrNameLst>
                                      </p:cBhvr>
                                      <p:to>
                                        <p:strVal val="visible"/>
                                      </p:to>
                                    </p:set>
                                    <p:animEffect transition="in" filter="fade">
                                      <p:cBhvr>
                                        <p:cTn id="9" dur="30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bldLst>
      <p:bldP spid="6657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Text Box 2"/>
          <p:cNvSpPr txBox="1">
            <a:spLocks noChangeArrowheads="1"/>
          </p:cNvSpPr>
          <p:nvPr/>
        </p:nvSpPr>
        <p:spPr bwMode="auto">
          <a:xfrm>
            <a:off x="365125" y="298450"/>
            <a:ext cx="8542338" cy="701675"/>
          </a:xfrm>
          <a:prstGeom prst="rect">
            <a:avLst/>
          </a:prstGeom>
          <a:noFill/>
          <a:ln w="9525">
            <a:noFill/>
            <a:miter lim="800000"/>
            <a:headEnd/>
            <a:tailEnd/>
          </a:ln>
          <a:effectLst/>
        </p:spPr>
        <p:txBody>
          <a:bodyPr wrap="none">
            <a:spAutoFit/>
          </a:bodyPr>
          <a:lstStyle/>
          <a:p>
            <a:pPr>
              <a:spcBef>
                <a:spcPct val="0"/>
              </a:spcBef>
              <a:buFontTx/>
              <a:buNone/>
              <a:defRPr/>
            </a:pPr>
            <a:r>
              <a:rPr lang="en-US" sz="4000">
                <a:effectLst>
                  <a:outerShdw blurRad="38100" dist="38100" dir="2700000" algn="tl">
                    <a:srgbClr val="C0C0C0"/>
                  </a:outerShdw>
                </a:effectLst>
              </a:rPr>
              <a:t>Findings from Adventist Health Study</a:t>
            </a:r>
          </a:p>
        </p:txBody>
      </p:sp>
      <p:sp>
        <p:nvSpPr>
          <p:cNvPr id="43018" name="Text Box 10"/>
          <p:cNvSpPr txBox="1">
            <a:spLocks noChangeArrowheads="1"/>
          </p:cNvSpPr>
          <p:nvPr/>
        </p:nvSpPr>
        <p:spPr bwMode="auto">
          <a:xfrm>
            <a:off x="427832" y="6140450"/>
            <a:ext cx="1576072" cy="276999"/>
          </a:xfrm>
          <a:prstGeom prst="rect">
            <a:avLst/>
          </a:prstGeom>
          <a:noFill/>
          <a:ln w="9525">
            <a:noFill/>
            <a:miter lim="800000"/>
            <a:headEnd/>
            <a:tailEnd/>
          </a:ln>
        </p:spPr>
        <p:txBody>
          <a:bodyPr wrap="none">
            <a:spAutoFit/>
          </a:bodyPr>
          <a:lstStyle/>
          <a:p>
            <a:pPr>
              <a:spcBef>
                <a:spcPct val="0"/>
              </a:spcBef>
              <a:buFontTx/>
              <a:buNone/>
            </a:pPr>
            <a:r>
              <a:rPr lang="en-US" sz="1200" dirty="0">
                <a:solidFill>
                  <a:schemeClr val="tx1"/>
                </a:solidFill>
                <a:latin typeface="+mn-lt"/>
              </a:rPr>
              <a:t>Chan, Knutsen et al.</a:t>
            </a:r>
          </a:p>
        </p:txBody>
      </p:sp>
      <p:graphicFrame>
        <p:nvGraphicFramePr>
          <p:cNvPr id="11" name="Table 10"/>
          <p:cNvGraphicFramePr>
            <a:graphicFrameLocks noGrp="1"/>
          </p:cNvGraphicFramePr>
          <p:nvPr/>
        </p:nvGraphicFramePr>
        <p:xfrm>
          <a:off x="539550" y="1397000"/>
          <a:ext cx="7920880" cy="3472158"/>
        </p:xfrm>
        <a:graphic>
          <a:graphicData uri="http://schemas.openxmlformats.org/drawingml/2006/table">
            <a:tbl>
              <a:tblPr firstRow="1" bandRow="1">
                <a:tableStyleId>{5940675A-B579-460E-94D1-54222C63F5DA}</a:tableStyleId>
              </a:tblPr>
              <a:tblGrid>
                <a:gridCol w="1584176"/>
                <a:gridCol w="1584176"/>
                <a:gridCol w="1584176"/>
                <a:gridCol w="1584176"/>
                <a:gridCol w="1584176"/>
              </a:tblGrid>
              <a:tr h="578693">
                <a:tc>
                  <a:txBody>
                    <a:bodyPr/>
                    <a:lstStyle/>
                    <a:p>
                      <a:pPr algn="ctr"/>
                      <a:r>
                        <a:rPr lang="en-US" b="1" dirty="0" smtClean="0">
                          <a:solidFill>
                            <a:srgbClr val="0070C0"/>
                          </a:solidFill>
                        </a:rPr>
                        <a:t>Water intake</a:t>
                      </a:r>
                      <a:endParaRPr lang="en-US" b="1" dirty="0">
                        <a:solidFill>
                          <a:srgbClr val="0070C0"/>
                        </a:solidFill>
                      </a:endParaRPr>
                    </a:p>
                  </a:txBody>
                  <a:tcPr anchor="ctr">
                    <a:lnR w="28575" cap="flat" cmpd="sng" algn="ctr">
                      <a:solidFill>
                        <a:schemeClr val="tx1"/>
                      </a:solidFill>
                      <a:prstDash val="solid"/>
                      <a:round/>
                      <a:headEnd type="none" w="med" len="med"/>
                      <a:tailEnd type="none" w="med" len="med"/>
                    </a:lnR>
                  </a:tcPr>
                </a:tc>
                <a:tc gridSpan="2">
                  <a:txBody>
                    <a:bodyPr/>
                    <a:lstStyle/>
                    <a:p>
                      <a:pPr algn="ctr"/>
                      <a:r>
                        <a:rPr lang="en-US" b="1" dirty="0" smtClean="0">
                          <a:solidFill>
                            <a:srgbClr val="0070C0"/>
                          </a:solidFill>
                        </a:rPr>
                        <a:t>Risk of CHD</a:t>
                      </a:r>
                      <a:endParaRPr lang="en-US" b="1" dirty="0">
                        <a:solidFill>
                          <a:srgbClr val="0070C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hMerge="1">
                  <a:txBody>
                    <a:bodyPr/>
                    <a:lstStyle/>
                    <a:p>
                      <a:endParaRPr lang="en-US" dirty="0"/>
                    </a:p>
                  </a:txBody>
                  <a:tcPr/>
                </a:tc>
                <a:tc gridSpan="2">
                  <a:txBody>
                    <a:bodyPr/>
                    <a:lstStyle/>
                    <a:p>
                      <a:pPr algn="ctr"/>
                      <a:r>
                        <a:rPr lang="en-US" b="1" dirty="0" smtClean="0">
                          <a:solidFill>
                            <a:srgbClr val="0070C0"/>
                          </a:solidFill>
                        </a:rPr>
                        <a:t>Adjusted* risk of CHD </a:t>
                      </a:r>
                      <a:endParaRPr lang="en-US" b="1" dirty="0">
                        <a:solidFill>
                          <a:srgbClr val="0070C0"/>
                        </a:solidFill>
                      </a:endParaRPr>
                    </a:p>
                  </a:txBody>
                  <a:tcPr anchor="ctr">
                    <a:lnL w="28575" cap="flat" cmpd="sng" algn="ctr">
                      <a:solidFill>
                        <a:schemeClr val="tx1"/>
                      </a:solidFill>
                      <a:prstDash val="solid"/>
                      <a:round/>
                      <a:headEnd type="none" w="med" len="med"/>
                      <a:tailEnd type="none" w="med" len="med"/>
                    </a:lnL>
                  </a:tcPr>
                </a:tc>
                <a:tc hMerge="1">
                  <a:txBody>
                    <a:bodyPr/>
                    <a:lstStyle/>
                    <a:p>
                      <a:endParaRPr lang="en-US" dirty="0"/>
                    </a:p>
                  </a:txBody>
                  <a:tcPr/>
                </a:tc>
              </a:tr>
              <a:tr h="578693">
                <a:tc>
                  <a:txBody>
                    <a:bodyPr/>
                    <a:lstStyle/>
                    <a:p>
                      <a:pPr algn="ctr"/>
                      <a:r>
                        <a:rPr lang="en-US" b="1" dirty="0" smtClean="0">
                          <a:solidFill>
                            <a:srgbClr val="0070C0"/>
                          </a:solidFill>
                        </a:rPr>
                        <a:t>Glasses/day</a:t>
                      </a:r>
                      <a:endParaRPr lang="en-US" b="1" dirty="0">
                        <a:solidFill>
                          <a:srgbClr val="0070C0"/>
                        </a:solidFill>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rPr>
                        <a:t>RR</a:t>
                      </a:r>
                      <a:endParaRPr lang="en-US" b="1" dirty="0">
                        <a:solidFill>
                          <a:srgbClr val="0070C0"/>
                        </a:solidFill>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rPr>
                        <a:t>95% CI</a:t>
                      </a:r>
                      <a:endParaRPr lang="en-US" b="1" dirty="0">
                        <a:solidFill>
                          <a:srgbClr val="0070C0"/>
                        </a:solidFill>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rPr>
                        <a:t>RR</a:t>
                      </a:r>
                      <a:endParaRPr lang="en-US" b="1" dirty="0">
                        <a:solidFill>
                          <a:srgbClr val="0070C0"/>
                        </a:solidFill>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rPr>
                        <a:t>95% CI</a:t>
                      </a:r>
                      <a:endParaRPr lang="en-US" b="1" dirty="0">
                        <a:solidFill>
                          <a:srgbClr val="0070C0"/>
                        </a:solidFill>
                      </a:endParaRPr>
                    </a:p>
                  </a:txBody>
                  <a:tcPr anchor="ctr">
                    <a:lnB w="28575" cap="flat" cmpd="sng" algn="ctr">
                      <a:solidFill>
                        <a:schemeClr val="tx1"/>
                      </a:solidFill>
                      <a:prstDash val="solid"/>
                      <a:round/>
                      <a:headEnd type="none" w="med" len="med"/>
                      <a:tailEnd type="none" w="med" len="med"/>
                    </a:lnB>
                  </a:tcPr>
                </a:tc>
              </a:tr>
              <a:tr h="578693">
                <a:tc>
                  <a:txBody>
                    <a:bodyPr/>
                    <a:lstStyle/>
                    <a:p>
                      <a:pPr algn="ctr"/>
                      <a:r>
                        <a:rPr lang="en-US" dirty="0" smtClean="0"/>
                        <a:t>&lt;2</a:t>
                      </a:r>
                      <a:endParaRPr lang="en-US" dirty="0"/>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dirty="0" smtClean="0"/>
                        <a:t>1.00</a:t>
                      </a:r>
                      <a:endParaRPr lang="en-US"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endParaRPr lang="en-US" dirty="0"/>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dirty="0" smtClean="0"/>
                        <a:t>1.00</a:t>
                      </a:r>
                      <a:endParaRPr lang="en-US"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endParaRPr lang="en-US" dirty="0"/>
                    </a:p>
                  </a:txBody>
                  <a:tcPr anchor="ctr">
                    <a:lnT w="28575" cap="flat" cmpd="sng" algn="ctr">
                      <a:solidFill>
                        <a:schemeClr val="tx1"/>
                      </a:solidFill>
                      <a:prstDash val="solid"/>
                      <a:round/>
                      <a:headEnd type="none" w="med" len="med"/>
                      <a:tailEnd type="none" w="med" len="med"/>
                    </a:lnT>
                  </a:tcPr>
                </a:tc>
              </a:tr>
              <a:tr h="578693">
                <a:tc>
                  <a:txBody>
                    <a:bodyPr/>
                    <a:lstStyle/>
                    <a:p>
                      <a:pPr algn="ctr"/>
                      <a:r>
                        <a:rPr lang="en-US" dirty="0" smtClean="0">
                          <a:solidFill>
                            <a:srgbClr val="7030A0"/>
                          </a:solidFill>
                        </a:rPr>
                        <a:t>3-4</a:t>
                      </a:r>
                      <a:endParaRPr lang="en-US" dirty="0">
                        <a:solidFill>
                          <a:srgbClr val="7030A0"/>
                        </a:solidFill>
                      </a:endParaRPr>
                    </a:p>
                  </a:txBody>
                  <a:tcPr anchor="ctr">
                    <a:lnR w="28575" cap="flat" cmpd="sng" algn="ctr">
                      <a:solidFill>
                        <a:schemeClr val="tx1"/>
                      </a:solidFill>
                      <a:prstDash val="solid"/>
                      <a:round/>
                      <a:headEnd type="none" w="med" len="med"/>
                      <a:tailEnd type="none" w="med" len="med"/>
                    </a:lnR>
                  </a:tcPr>
                </a:tc>
                <a:tc>
                  <a:txBody>
                    <a:bodyPr/>
                    <a:lstStyle/>
                    <a:p>
                      <a:pPr algn="ctr"/>
                      <a:r>
                        <a:rPr lang="en-US" dirty="0" smtClean="0">
                          <a:solidFill>
                            <a:srgbClr val="7030A0"/>
                          </a:solidFill>
                        </a:rPr>
                        <a:t>0.73</a:t>
                      </a:r>
                      <a:endParaRPr lang="en-US" dirty="0">
                        <a:solidFill>
                          <a:srgbClr val="7030A0"/>
                        </a:solidFill>
                      </a:endParaRPr>
                    </a:p>
                  </a:txBody>
                  <a:tcPr anchor="ctr">
                    <a:lnL w="28575" cap="flat" cmpd="sng" algn="ctr">
                      <a:solidFill>
                        <a:schemeClr val="tx1"/>
                      </a:solidFill>
                      <a:prstDash val="solid"/>
                      <a:round/>
                      <a:headEnd type="none" w="med" len="med"/>
                      <a:tailEnd type="none" w="med" len="med"/>
                    </a:lnL>
                  </a:tcPr>
                </a:tc>
                <a:tc>
                  <a:txBody>
                    <a:bodyPr/>
                    <a:lstStyle/>
                    <a:p>
                      <a:pPr algn="ctr"/>
                      <a:r>
                        <a:rPr lang="en-US" dirty="0" smtClean="0">
                          <a:solidFill>
                            <a:srgbClr val="7030A0"/>
                          </a:solidFill>
                        </a:rPr>
                        <a:t>0.45-1.01</a:t>
                      </a:r>
                      <a:endParaRPr lang="en-US" dirty="0">
                        <a:solidFill>
                          <a:srgbClr val="7030A0"/>
                        </a:solidFill>
                      </a:endParaRPr>
                    </a:p>
                  </a:txBody>
                  <a:tcPr anchor="ctr">
                    <a:lnR w="28575" cap="flat" cmpd="sng" algn="ctr">
                      <a:solidFill>
                        <a:schemeClr val="tx1"/>
                      </a:solidFill>
                      <a:prstDash val="solid"/>
                      <a:round/>
                      <a:headEnd type="none" w="med" len="med"/>
                      <a:tailEnd type="none" w="med" len="med"/>
                    </a:lnR>
                  </a:tcPr>
                </a:tc>
                <a:tc>
                  <a:txBody>
                    <a:bodyPr/>
                    <a:lstStyle/>
                    <a:p>
                      <a:pPr algn="ctr"/>
                      <a:r>
                        <a:rPr lang="en-US" dirty="0" smtClean="0">
                          <a:solidFill>
                            <a:srgbClr val="7030A0"/>
                          </a:solidFill>
                        </a:rPr>
                        <a:t>0.75</a:t>
                      </a:r>
                      <a:endParaRPr lang="en-US" dirty="0">
                        <a:solidFill>
                          <a:srgbClr val="7030A0"/>
                        </a:solidFill>
                      </a:endParaRPr>
                    </a:p>
                  </a:txBody>
                  <a:tcPr anchor="ctr">
                    <a:lnL w="28575" cap="flat" cmpd="sng" algn="ctr">
                      <a:solidFill>
                        <a:schemeClr val="tx1"/>
                      </a:solidFill>
                      <a:prstDash val="solid"/>
                      <a:round/>
                      <a:headEnd type="none" w="med" len="med"/>
                      <a:tailEnd type="none" w="med" len="med"/>
                    </a:lnL>
                  </a:tcPr>
                </a:tc>
                <a:tc>
                  <a:txBody>
                    <a:bodyPr/>
                    <a:lstStyle/>
                    <a:p>
                      <a:pPr algn="ctr"/>
                      <a:r>
                        <a:rPr lang="en-US" dirty="0" smtClean="0">
                          <a:solidFill>
                            <a:srgbClr val="7030A0"/>
                          </a:solidFill>
                        </a:rPr>
                        <a:t>0.42-1.02</a:t>
                      </a:r>
                      <a:endParaRPr lang="en-US" dirty="0">
                        <a:solidFill>
                          <a:srgbClr val="7030A0"/>
                        </a:solidFill>
                      </a:endParaRPr>
                    </a:p>
                  </a:txBody>
                  <a:tcPr anchor="ctr"/>
                </a:tc>
              </a:tr>
              <a:tr h="578693">
                <a:tc>
                  <a:txBody>
                    <a:bodyPr/>
                    <a:lstStyle/>
                    <a:p>
                      <a:pPr algn="ctr"/>
                      <a:r>
                        <a:rPr lang="en-US" b="1" dirty="0" smtClean="0">
                          <a:solidFill>
                            <a:srgbClr val="CC0066"/>
                          </a:solidFill>
                        </a:rPr>
                        <a:t>≥5</a:t>
                      </a:r>
                      <a:endParaRPr lang="en-US" b="1" dirty="0">
                        <a:solidFill>
                          <a:srgbClr val="CC0066"/>
                        </a:solidFill>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CC0066"/>
                          </a:solidFill>
                        </a:rPr>
                        <a:t>0.58</a:t>
                      </a:r>
                      <a:endParaRPr lang="en-US" b="1" dirty="0">
                        <a:solidFill>
                          <a:srgbClr val="CC0066"/>
                        </a:solidFill>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CC0066"/>
                          </a:solidFill>
                        </a:rPr>
                        <a:t>0.27-0.89</a:t>
                      </a:r>
                      <a:endParaRPr lang="en-US" b="1" dirty="0">
                        <a:solidFill>
                          <a:srgbClr val="CC0066"/>
                        </a:solidFill>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CC0066"/>
                          </a:solidFill>
                        </a:rPr>
                        <a:t>0.61</a:t>
                      </a:r>
                      <a:endParaRPr lang="en-US" b="1" dirty="0">
                        <a:solidFill>
                          <a:srgbClr val="CC0066"/>
                        </a:solidFill>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r>
                        <a:rPr lang="en-US" b="1" dirty="0" smtClean="0">
                          <a:solidFill>
                            <a:srgbClr val="CC0066"/>
                          </a:solidFill>
                        </a:rPr>
                        <a:t>0.25-0.90</a:t>
                      </a:r>
                      <a:endParaRPr lang="en-US" b="1" dirty="0">
                        <a:solidFill>
                          <a:srgbClr val="CC0066"/>
                        </a:solidFill>
                      </a:endParaRPr>
                    </a:p>
                  </a:txBody>
                  <a:tcPr anchor="ctr">
                    <a:lnB w="28575" cap="flat" cmpd="sng" algn="ctr">
                      <a:solidFill>
                        <a:schemeClr val="tx1"/>
                      </a:solidFill>
                      <a:prstDash val="solid"/>
                      <a:round/>
                      <a:headEnd type="none" w="med" len="med"/>
                      <a:tailEnd type="none" w="med" len="med"/>
                    </a:lnB>
                  </a:tcPr>
                </a:tc>
              </a:tr>
              <a:tr h="578693">
                <a:tc>
                  <a:txBody>
                    <a:bodyPr/>
                    <a:lstStyle/>
                    <a:p>
                      <a:pPr algn="ctr"/>
                      <a:r>
                        <a:rPr lang="en-US" dirty="0" smtClean="0">
                          <a:solidFill>
                            <a:srgbClr val="0070C0"/>
                          </a:solidFill>
                        </a:rPr>
                        <a:t>P(trend)</a:t>
                      </a:r>
                      <a:endParaRPr lang="en-US" dirty="0">
                        <a:solidFill>
                          <a:srgbClr val="0070C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dirty="0" smtClean="0">
                          <a:solidFill>
                            <a:srgbClr val="0070C0"/>
                          </a:solidFill>
                        </a:rPr>
                        <a:t>0.0051</a:t>
                      </a:r>
                      <a:endParaRPr lang="en-US" dirty="0">
                        <a:solidFill>
                          <a:srgbClr val="0070C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endParaRPr lang="en-US" dirty="0">
                        <a:solidFill>
                          <a:srgbClr val="0070C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dirty="0" smtClean="0">
                          <a:solidFill>
                            <a:srgbClr val="0070C0"/>
                          </a:solidFill>
                        </a:rPr>
                        <a:t>0.0073</a:t>
                      </a:r>
                      <a:endParaRPr lang="en-US" dirty="0">
                        <a:solidFill>
                          <a:srgbClr val="0070C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endParaRPr lang="en-US" dirty="0">
                        <a:solidFill>
                          <a:srgbClr val="0070C0"/>
                        </a:solidFill>
                      </a:endParaRPr>
                    </a:p>
                  </a:txBody>
                  <a:tcPr anchor="ctr">
                    <a:lnT w="28575" cap="flat" cmpd="sng" algn="ctr">
                      <a:solidFill>
                        <a:schemeClr val="tx1"/>
                      </a:solidFill>
                      <a:prstDash val="solid"/>
                      <a:round/>
                      <a:headEnd type="none" w="med" len="med"/>
                      <a:tailEnd type="none" w="med" len="med"/>
                    </a:lnT>
                  </a:tcPr>
                </a:tc>
              </a:tr>
            </a:tbl>
          </a:graphicData>
        </a:graphic>
      </p:graphicFrame>
      <p:sp>
        <p:nvSpPr>
          <p:cNvPr id="12" name="Text Box 14"/>
          <p:cNvSpPr txBox="1">
            <a:spLocks noChangeArrowheads="1"/>
          </p:cNvSpPr>
          <p:nvPr/>
        </p:nvSpPr>
        <p:spPr bwMode="auto">
          <a:xfrm>
            <a:off x="395536" y="5085184"/>
            <a:ext cx="2693173" cy="461665"/>
          </a:xfrm>
          <a:prstGeom prst="rect">
            <a:avLst/>
          </a:prstGeom>
          <a:noFill/>
          <a:ln w="9525">
            <a:noFill/>
            <a:miter lim="800000"/>
            <a:headEnd/>
            <a:tailEnd/>
          </a:ln>
        </p:spPr>
        <p:txBody>
          <a:bodyPr wrap="none">
            <a:spAutoFit/>
          </a:bodyPr>
          <a:lstStyle/>
          <a:p>
            <a:pPr>
              <a:spcBef>
                <a:spcPct val="0"/>
              </a:spcBef>
              <a:buFontTx/>
              <a:buNone/>
            </a:pPr>
            <a:r>
              <a:rPr lang="en-US" sz="1200" dirty="0">
                <a:solidFill>
                  <a:schemeClr val="tx1"/>
                </a:solidFill>
                <a:latin typeface="+mn-lt"/>
              </a:rPr>
              <a:t>* Age, hypertension, diet, exercise,</a:t>
            </a:r>
          </a:p>
          <a:p>
            <a:pPr>
              <a:spcBef>
                <a:spcPct val="0"/>
              </a:spcBef>
              <a:buFontTx/>
              <a:buNone/>
            </a:pPr>
            <a:r>
              <a:rPr lang="en-US" sz="1200" dirty="0">
                <a:solidFill>
                  <a:schemeClr val="tx1"/>
                </a:solidFill>
                <a:latin typeface="+mn-lt"/>
              </a:rPr>
              <a:t>  other fluids, family history, smoking.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7" name="Rectangle 5"/>
          <p:cNvSpPr>
            <a:spLocks noGrp="1" noChangeArrowheads="1"/>
          </p:cNvSpPr>
          <p:nvPr>
            <p:ph type="title"/>
          </p:nvPr>
        </p:nvSpPr>
        <p:spPr>
          <a:xfrm>
            <a:off x="685800" y="333375"/>
            <a:ext cx="7772400" cy="762000"/>
          </a:xfrm>
        </p:spPr>
        <p:txBody>
          <a:bodyPr anchor="t">
            <a:spAutoFit/>
          </a:bodyPr>
          <a:lstStyle/>
          <a:p>
            <a:pPr eaLnBrk="1" hangingPunct="1">
              <a:defRPr/>
            </a:pPr>
            <a:r>
              <a:rPr lang="en-US" smtClean="0">
                <a:solidFill>
                  <a:srgbClr val="990033"/>
                </a:solidFill>
                <a:effectLst>
                  <a:outerShdw blurRad="38100" dist="38100" dir="2700000" algn="tl">
                    <a:srgbClr val="C0C0C0"/>
                  </a:outerShdw>
                </a:effectLst>
              </a:rPr>
              <a:t>Summary</a:t>
            </a:r>
          </a:p>
        </p:txBody>
      </p:sp>
      <p:sp>
        <p:nvSpPr>
          <p:cNvPr id="68611" name="Rectangle 6"/>
          <p:cNvSpPr>
            <a:spLocks noChangeArrowheads="1"/>
          </p:cNvSpPr>
          <p:nvPr/>
        </p:nvSpPr>
        <p:spPr bwMode="auto">
          <a:xfrm>
            <a:off x="611188" y="1336675"/>
            <a:ext cx="2447925" cy="579438"/>
          </a:xfrm>
          <a:prstGeom prst="rect">
            <a:avLst/>
          </a:prstGeom>
          <a:noFill/>
          <a:ln w="9525">
            <a:noFill/>
            <a:miter lim="800000"/>
            <a:headEnd/>
            <a:tailEnd/>
          </a:ln>
        </p:spPr>
        <p:txBody>
          <a:bodyPr>
            <a:spAutoFit/>
          </a:bodyPr>
          <a:lstStyle/>
          <a:p>
            <a:pPr algn="ctr" eaLnBrk="1" hangingPunct="1">
              <a:spcBef>
                <a:spcPct val="0"/>
              </a:spcBef>
              <a:buFontTx/>
              <a:buNone/>
            </a:pPr>
            <a:r>
              <a:rPr lang="en-US" sz="3200">
                <a:solidFill>
                  <a:schemeClr val="accent2"/>
                </a:solidFill>
              </a:rPr>
              <a:t>Key points:</a:t>
            </a:r>
          </a:p>
        </p:txBody>
      </p:sp>
      <p:sp>
        <p:nvSpPr>
          <p:cNvPr id="68612" name="Rectangle 10"/>
          <p:cNvSpPr>
            <a:spLocks noGrp="1" noChangeArrowheads="1"/>
          </p:cNvSpPr>
          <p:nvPr>
            <p:ph type="body" idx="1"/>
          </p:nvPr>
        </p:nvSpPr>
        <p:spPr>
          <a:xfrm>
            <a:off x="755650" y="2085975"/>
            <a:ext cx="7772400" cy="2332038"/>
          </a:xfrm>
          <a:noFill/>
        </p:spPr>
        <p:txBody>
          <a:bodyPr>
            <a:spAutoFit/>
          </a:bodyPr>
          <a:lstStyle/>
          <a:p>
            <a:pPr eaLnBrk="1" hangingPunct="1"/>
            <a:r>
              <a:rPr lang="en-US" smtClean="0"/>
              <a:t>Selection bias</a:t>
            </a:r>
          </a:p>
          <a:p>
            <a:pPr eaLnBrk="1" hangingPunct="1"/>
            <a:r>
              <a:rPr lang="en-US" smtClean="0"/>
              <a:t>Information bias</a:t>
            </a:r>
          </a:p>
          <a:p>
            <a:pPr eaLnBrk="1" hangingPunct="1"/>
            <a:r>
              <a:rPr lang="en-US" smtClean="0"/>
              <a:t>Confounding</a:t>
            </a:r>
          </a:p>
          <a:p>
            <a:pPr eaLnBrk="1" hangingPunct="1"/>
            <a:r>
              <a:rPr lang="en-US" smtClean="0"/>
              <a:t>List methods to avoid or minimize bias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Text Box 2"/>
          <p:cNvSpPr txBox="1">
            <a:spLocks noChangeArrowheads="1"/>
          </p:cNvSpPr>
          <p:nvPr/>
        </p:nvSpPr>
        <p:spPr bwMode="auto">
          <a:xfrm>
            <a:off x="251520" y="50800"/>
            <a:ext cx="8713093" cy="762000"/>
          </a:xfrm>
          <a:prstGeom prst="rect">
            <a:avLst/>
          </a:prstGeom>
          <a:noFill/>
          <a:ln w="9525">
            <a:noFill/>
            <a:miter lim="800000"/>
            <a:headEnd/>
            <a:tailEnd/>
          </a:ln>
          <a:effectLst/>
        </p:spPr>
        <p:txBody>
          <a:bodyPr wrap="square">
            <a:spAutoFit/>
          </a:bodyPr>
          <a:lstStyle/>
          <a:p>
            <a:pPr algn="ctr">
              <a:spcBef>
                <a:spcPct val="0"/>
              </a:spcBef>
              <a:buFontTx/>
              <a:buNone/>
              <a:defRPr/>
            </a:pPr>
            <a:r>
              <a:rPr lang="en-US" sz="4400" u="sng" dirty="0">
                <a:effectLst>
                  <a:outerShdw blurRad="38100" dist="38100" dir="2700000" algn="tl">
                    <a:srgbClr val="C0C0C0"/>
                  </a:outerShdw>
                </a:effectLst>
              </a:rPr>
              <a:t>Inter</a:t>
            </a:r>
            <a:r>
              <a:rPr lang="en-US" sz="4400" dirty="0">
                <a:effectLst>
                  <a:outerShdw blurRad="38100" dist="38100" dir="2700000" algn="tl">
                    <a:srgbClr val="C0C0C0"/>
                  </a:outerShdw>
                </a:effectLst>
              </a:rPr>
              <a:t>-individual variability</a:t>
            </a:r>
          </a:p>
        </p:txBody>
      </p:sp>
      <p:sp>
        <p:nvSpPr>
          <p:cNvPr id="13318" name="Text Box 6"/>
          <p:cNvSpPr txBox="1">
            <a:spLocks noChangeArrowheads="1"/>
          </p:cNvSpPr>
          <p:nvPr/>
        </p:nvSpPr>
        <p:spPr bwMode="auto">
          <a:xfrm>
            <a:off x="539552" y="827088"/>
            <a:ext cx="8095307" cy="946150"/>
          </a:xfrm>
          <a:prstGeom prst="rect">
            <a:avLst/>
          </a:prstGeom>
          <a:noFill/>
          <a:ln w="9525">
            <a:noFill/>
            <a:miter lim="800000"/>
            <a:headEnd/>
            <a:tailEnd/>
          </a:ln>
        </p:spPr>
        <p:txBody>
          <a:bodyPr wrap="square">
            <a:spAutoFit/>
          </a:bodyPr>
          <a:lstStyle/>
          <a:p>
            <a:pPr>
              <a:spcBef>
                <a:spcPct val="0"/>
              </a:spcBef>
              <a:buFontTx/>
              <a:buNone/>
            </a:pPr>
            <a:r>
              <a:rPr lang="en-US" sz="2800" dirty="0">
                <a:solidFill>
                  <a:schemeClr val="bg2"/>
                </a:solidFill>
              </a:rPr>
              <a:t>Percent agreement of independent interpretations of Chest X-ray films by two radiologists</a:t>
            </a:r>
          </a:p>
        </p:txBody>
      </p:sp>
      <p:graphicFrame>
        <p:nvGraphicFramePr>
          <p:cNvPr id="7" name="Table 6"/>
          <p:cNvGraphicFramePr>
            <a:graphicFrameLocks noGrp="1"/>
          </p:cNvGraphicFramePr>
          <p:nvPr/>
        </p:nvGraphicFramePr>
        <p:xfrm>
          <a:off x="683568" y="2348881"/>
          <a:ext cx="7776864" cy="3827223"/>
        </p:xfrm>
        <a:graphic>
          <a:graphicData uri="http://schemas.openxmlformats.org/drawingml/2006/table">
            <a:tbl>
              <a:tblPr firstRow="1" bandRow="1">
                <a:tableStyleId>{5940675A-B579-460E-94D1-54222C63F5DA}</a:tableStyleId>
              </a:tblPr>
              <a:tblGrid>
                <a:gridCol w="1944216"/>
                <a:gridCol w="1944216"/>
                <a:gridCol w="1944216"/>
                <a:gridCol w="1944216"/>
              </a:tblGrid>
              <a:tr h="425247">
                <a:tc rowSpan="2">
                  <a:txBody>
                    <a:bodyPr/>
                    <a:lstStyle/>
                    <a:p>
                      <a:pPr algn="ctr"/>
                      <a:r>
                        <a:rPr lang="en-US" b="1" dirty="0" smtClean="0"/>
                        <a:t>Comparison</a:t>
                      </a:r>
                      <a:endParaRPr lang="en-US" b="1" dirty="0"/>
                    </a:p>
                  </a:txBody>
                  <a:tcPr anchor="ctr">
                    <a:lnB w="28575" cap="flat" cmpd="sng" algn="ctr">
                      <a:solidFill>
                        <a:schemeClr val="tx1"/>
                      </a:solidFill>
                      <a:prstDash val="solid"/>
                      <a:round/>
                      <a:headEnd type="none" w="med" len="med"/>
                      <a:tailEnd type="none" w="med" len="med"/>
                    </a:lnB>
                  </a:tcPr>
                </a:tc>
                <a:tc rowSpan="2">
                  <a:txBody>
                    <a:bodyPr/>
                    <a:lstStyle/>
                    <a:p>
                      <a:pPr algn="ctr"/>
                      <a:r>
                        <a:rPr lang="en-US" dirty="0" smtClean="0"/>
                        <a:t># of pairs</a:t>
                      </a:r>
                      <a:endParaRPr lang="en-US" dirty="0"/>
                    </a:p>
                  </a:txBody>
                  <a:tcPr anchor="ctr">
                    <a:lnB w="28575" cap="flat" cmpd="sng" algn="ctr">
                      <a:solidFill>
                        <a:schemeClr val="tx1"/>
                      </a:solidFill>
                      <a:prstDash val="solid"/>
                      <a:round/>
                      <a:headEnd type="none" w="med" len="med"/>
                      <a:tailEnd type="none" w="med" len="med"/>
                    </a:lnB>
                  </a:tcPr>
                </a:tc>
                <a:tc gridSpan="2">
                  <a:txBody>
                    <a:bodyPr/>
                    <a:lstStyle/>
                    <a:p>
                      <a:pPr algn="ctr"/>
                      <a:r>
                        <a:rPr lang="en-US" dirty="0" smtClean="0"/>
                        <a:t>% agreement</a:t>
                      </a:r>
                      <a:endParaRPr lang="en-US" dirty="0"/>
                    </a:p>
                  </a:txBody>
                  <a:tcPr anchor="ctr"/>
                </a:tc>
                <a:tc hMerge="1">
                  <a:txBody>
                    <a:bodyPr/>
                    <a:lstStyle/>
                    <a:p>
                      <a:endParaRPr lang="en-US" dirty="0"/>
                    </a:p>
                  </a:txBody>
                  <a:tcPr/>
                </a:tc>
              </a:tr>
              <a:tr h="425247">
                <a:tc vMerge="1">
                  <a:txBody>
                    <a:bodyPr/>
                    <a:lstStyle/>
                    <a:p>
                      <a:endParaRPr lang="en-US" dirty="0"/>
                    </a:p>
                  </a:txBody>
                  <a:tcPr/>
                </a:tc>
                <a:tc vMerge="1">
                  <a:txBody>
                    <a:bodyPr/>
                    <a:lstStyle/>
                    <a:p>
                      <a:endParaRPr lang="en-US" dirty="0"/>
                    </a:p>
                  </a:txBody>
                  <a:tcPr/>
                </a:tc>
                <a:tc>
                  <a:txBody>
                    <a:bodyPr/>
                    <a:lstStyle/>
                    <a:p>
                      <a:pPr algn="ctr"/>
                      <a:r>
                        <a:rPr lang="en-US" dirty="0" smtClean="0">
                          <a:solidFill>
                            <a:srgbClr val="FF0000"/>
                          </a:solidFill>
                        </a:rPr>
                        <a:t>Five categories</a:t>
                      </a:r>
                      <a:endParaRPr lang="en-US" dirty="0">
                        <a:solidFill>
                          <a:srgbClr val="FF0000"/>
                        </a:solidFill>
                      </a:endParaRPr>
                    </a:p>
                  </a:txBody>
                  <a:tcPr anchor="ctr">
                    <a:lnB w="28575" cap="flat" cmpd="sng" algn="ctr">
                      <a:solidFill>
                        <a:schemeClr val="tx1"/>
                      </a:solidFill>
                      <a:prstDash val="solid"/>
                      <a:round/>
                      <a:headEnd type="none" w="med" len="med"/>
                      <a:tailEnd type="none" w="med" len="med"/>
                    </a:lnB>
                  </a:tcPr>
                </a:tc>
                <a:tc>
                  <a:txBody>
                    <a:bodyPr/>
                    <a:lstStyle/>
                    <a:p>
                      <a:pPr algn="ctr"/>
                      <a:r>
                        <a:rPr lang="en-US" dirty="0" smtClean="0">
                          <a:solidFill>
                            <a:srgbClr val="0070C0"/>
                          </a:solidFill>
                        </a:rPr>
                        <a:t>Two categories</a:t>
                      </a:r>
                      <a:endParaRPr lang="en-US" dirty="0">
                        <a:solidFill>
                          <a:srgbClr val="0070C0"/>
                        </a:solidFill>
                      </a:endParaRPr>
                    </a:p>
                  </a:txBody>
                  <a:tcPr anchor="ctr">
                    <a:lnB w="28575" cap="flat" cmpd="sng" algn="ctr">
                      <a:solidFill>
                        <a:schemeClr val="tx1"/>
                      </a:solidFill>
                      <a:prstDash val="solid"/>
                      <a:round/>
                      <a:headEnd type="none" w="med" len="med"/>
                      <a:tailEnd type="none" w="med" len="med"/>
                    </a:lnB>
                  </a:tcPr>
                </a:tc>
              </a:tr>
              <a:tr h="425247">
                <a:tc>
                  <a:txBody>
                    <a:bodyPr/>
                    <a:lstStyle/>
                    <a:p>
                      <a:pPr algn="ctr"/>
                      <a:r>
                        <a:rPr lang="en-US" b="1" dirty="0" smtClean="0"/>
                        <a:t>A vs. B</a:t>
                      </a:r>
                      <a:endParaRPr lang="en-US" b="1" dirty="0"/>
                    </a:p>
                  </a:txBody>
                  <a:tcPr anchor="ctr">
                    <a:lnT w="28575" cap="flat" cmpd="sng" algn="ctr">
                      <a:solidFill>
                        <a:schemeClr val="tx1"/>
                      </a:solidFill>
                      <a:prstDash val="solid"/>
                      <a:round/>
                      <a:headEnd type="none" w="med" len="med"/>
                      <a:tailEnd type="none" w="med" len="med"/>
                    </a:lnT>
                  </a:tcPr>
                </a:tc>
                <a:tc>
                  <a:txBody>
                    <a:bodyPr/>
                    <a:lstStyle/>
                    <a:p>
                      <a:pPr algn="ctr"/>
                      <a:r>
                        <a:rPr lang="en-US" dirty="0" smtClean="0"/>
                        <a:t>19,795</a:t>
                      </a:r>
                      <a:endParaRPr lang="en-US" dirty="0"/>
                    </a:p>
                  </a:txBody>
                  <a:tcPr anchor="ctr">
                    <a:lnT w="28575" cap="flat" cmpd="sng" algn="ctr">
                      <a:solidFill>
                        <a:schemeClr val="tx1"/>
                      </a:solidFill>
                      <a:prstDash val="solid"/>
                      <a:round/>
                      <a:headEnd type="none" w="med" len="med"/>
                      <a:tailEnd type="none" w="med" len="med"/>
                    </a:lnT>
                  </a:tcPr>
                </a:tc>
                <a:tc>
                  <a:txBody>
                    <a:bodyPr/>
                    <a:lstStyle/>
                    <a:p>
                      <a:pPr algn="ctr"/>
                      <a:r>
                        <a:rPr lang="en-US" dirty="0" smtClean="0">
                          <a:solidFill>
                            <a:srgbClr val="FF0000"/>
                          </a:solidFill>
                        </a:rPr>
                        <a:t>65.1</a:t>
                      </a:r>
                      <a:endParaRPr lang="en-US" dirty="0">
                        <a:solidFill>
                          <a:srgbClr val="FF0000"/>
                        </a:solidFill>
                      </a:endParaRPr>
                    </a:p>
                  </a:txBody>
                  <a:tcPr anchor="ctr">
                    <a:lnT w="28575" cap="flat" cmpd="sng" algn="ctr">
                      <a:solidFill>
                        <a:schemeClr val="tx1"/>
                      </a:solidFill>
                      <a:prstDash val="solid"/>
                      <a:round/>
                      <a:headEnd type="none" w="med" len="med"/>
                      <a:tailEnd type="none" w="med" len="med"/>
                    </a:lnT>
                  </a:tcPr>
                </a:tc>
                <a:tc>
                  <a:txBody>
                    <a:bodyPr/>
                    <a:lstStyle/>
                    <a:p>
                      <a:pPr algn="ctr"/>
                      <a:r>
                        <a:rPr lang="en-US" dirty="0" smtClean="0">
                          <a:solidFill>
                            <a:srgbClr val="0070C0"/>
                          </a:solidFill>
                        </a:rPr>
                        <a:t>89.4</a:t>
                      </a:r>
                      <a:endParaRPr lang="en-US" dirty="0">
                        <a:solidFill>
                          <a:srgbClr val="0070C0"/>
                        </a:solidFill>
                      </a:endParaRPr>
                    </a:p>
                  </a:txBody>
                  <a:tcPr anchor="ctr">
                    <a:lnT w="28575" cap="flat" cmpd="sng" algn="ctr">
                      <a:solidFill>
                        <a:schemeClr val="tx1"/>
                      </a:solidFill>
                      <a:prstDash val="solid"/>
                      <a:round/>
                      <a:headEnd type="none" w="med" len="med"/>
                      <a:tailEnd type="none" w="med" len="med"/>
                    </a:lnT>
                  </a:tcPr>
                </a:tc>
              </a:tr>
              <a:tr h="425247">
                <a:tc>
                  <a:txBody>
                    <a:bodyPr/>
                    <a:lstStyle/>
                    <a:p>
                      <a:pPr algn="ctr"/>
                      <a:r>
                        <a:rPr lang="en-US" b="1" dirty="0" smtClean="0"/>
                        <a:t>A vs. C</a:t>
                      </a:r>
                      <a:endParaRPr lang="en-US" b="1" dirty="0"/>
                    </a:p>
                  </a:txBody>
                  <a:tcPr anchor="ctr"/>
                </a:tc>
                <a:tc>
                  <a:txBody>
                    <a:bodyPr/>
                    <a:lstStyle/>
                    <a:p>
                      <a:pPr algn="ctr"/>
                      <a:r>
                        <a:rPr lang="en-US" dirty="0" smtClean="0"/>
                        <a:t>  1,295</a:t>
                      </a:r>
                      <a:endParaRPr lang="en-US" dirty="0"/>
                    </a:p>
                  </a:txBody>
                  <a:tcPr anchor="ctr"/>
                </a:tc>
                <a:tc>
                  <a:txBody>
                    <a:bodyPr/>
                    <a:lstStyle/>
                    <a:p>
                      <a:pPr algn="ctr"/>
                      <a:r>
                        <a:rPr lang="en-US" dirty="0" smtClean="0">
                          <a:solidFill>
                            <a:srgbClr val="FF0000"/>
                          </a:solidFill>
                        </a:rPr>
                        <a:t>62.2</a:t>
                      </a:r>
                      <a:endParaRPr lang="en-US" dirty="0">
                        <a:solidFill>
                          <a:srgbClr val="FF0000"/>
                        </a:solidFill>
                      </a:endParaRPr>
                    </a:p>
                  </a:txBody>
                  <a:tcPr anchor="ctr"/>
                </a:tc>
                <a:tc>
                  <a:txBody>
                    <a:bodyPr/>
                    <a:lstStyle/>
                    <a:p>
                      <a:pPr algn="ctr"/>
                      <a:r>
                        <a:rPr lang="en-US" dirty="0" smtClean="0">
                          <a:solidFill>
                            <a:srgbClr val="0070C0"/>
                          </a:solidFill>
                        </a:rPr>
                        <a:t>85.1</a:t>
                      </a:r>
                      <a:endParaRPr lang="en-US" dirty="0">
                        <a:solidFill>
                          <a:srgbClr val="0070C0"/>
                        </a:solidFill>
                      </a:endParaRPr>
                    </a:p>
                  </a:txBody>
                  <a:tcPr anchor="ctr"/>
                </a:tc>
              </a:tr>
              <a:tr h="425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 vs. E</a:t>
                      </a:r>
                      <a:endParaRPr lang="en-US" b="1" dirty="0"/>
                    </a:p>
                  </a:txBody>
                  <a:tcPr anchor="ctr"/>
                </a:tc>
                <a:tc>
                  <a:txBody>
                    <a:bodyPr/>
                    <a:lstStyle/>
                    <a:p>
                      <a:pPr algn="ctr"/>
                      <a:r>
                        <a:rPr lang="en-US" dirty="0" smtClean="0"/>
                        <a:t>  8,183</a:t>
                      </a:r>
                      <a:endParaRPr lang="en-US" dirty="0"/>
                    </a:p>
                  </a:txBody>
                  <a:tcPr anchor="ctr"/>
                </a:tc>
                <a:tc>
                  <a:txBody>
                    <a:bodyPr/>
                    <a:lstStyle/>
                    <a:p>
                      <a:pPr algn="ctr"/>
                      <a:r>
                        <a:rPr lang="en-US" dirty="0" smtClean="0">
                          <a:solidFill>
                            <a:srgbClr val="FF0000"/>
                          </a:solidFill>
                        </a:rPr>
                        <a:t>59.0</a:t>
                      </a:r>
                      <a:endParaRPr lang="en-US" dirty="0">
                        <a:solidFill>
                          <a:srgbClr val="FF0000"/>
                        </a:solidFill>
                      </a:endParaRPr>
                    </a:p>
                  </a:txBody>
                  <a:tcPr anchor="ctr"/>
                </a:tc>
                <a:tc>
                  <a:txBody>
                    <a:bodyPr/>
                    <a:lstStyle/>
                    <a:p>
                      <a:pPr algn="ctr"/>
                      <a:r>
                        <a:rPr lang="en-US" dirty="0" smtClean="0">
                          <a:solidFill>
                            <a:srgbClr val="0070C0"/>
                          </a:solidFill>
                        </a:rPr>
                        <a:t>86.9</a:t>
                      </a:r>
                      <a:endParaRPr lang="en-US" dirty="0">
                        <a:solidFill>
                          <a:srgbClr val="0070C0"/>
                        </a:solidFill>
                      </a:endParaRPr>
                    </a:p>
                  </a:txBody>
                  <a:tcPr anchor="ctr"/>
                </a:tc>
              </a:tr>
              <a:tr h="425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 vs. F</a:t>
                      </a:r>
                      <a:endParaRPr lang="en-US" b="1" dirty="0"/>
                    </a:p>
                  </a:txBody>
                  <a:tcPr anchor="ctr"/>
                </a:tc>
                <a:tc>
                  <a:txBody>
                    <a:bodyPr/>
                    <a:lstStyle/>
                    <a:p>
                      <a:pPr algn="ctr"/>
                      <a:r>
                        <a:rPr lang="en-US" dirty="0" smtClean="0"/>
                        <a:t>      310</a:t>
                      </a:r>
                      <a:endParaRPr lang="en-US" dirty="0"/>
                    </a:p>
                  </a:txBody>
                  <a:tcPr anchor="ctr"/>
                </a:tc>
                <a:tc>
                  <a:txBody>
                    <a:bodyPr/>
                    <a:lstStyle/>
                    <a:p>
                      <a:pPr algn="ctr"/>
                      <a:r>
                        <a:rPr lang="en-US" dirty="0" smtClean="0">
                          <a:solidFill>
                            <a:srgbClr val="FF0000"/>
                          </a:solidFill>
                        </a:rPr>
                        <a:t>31.6</a:t>
                      </a:r>
                      <a:endParaRPr lang="en-US" dirty="0">
                        <a:solidFill>
                          <a:srgbClr val="FF0000"/>
                        </a:solidFill>
                      </a:endParaRPr>
                    </a:p>
                  </a:txBody>
                  <a:tcPr anchor="ctr"/>
                </a:tc>
                <a:tc>
                  <a:txBody>
                    <a:bodyPr/>
                    <a:lstStyle/>
                    <a:p>
                      <a:pPr algn="ctr"/>
                      <a:r>
                        <a:rPr lang="en-US" dirty="0" smtClean="0">
                          <a:solidFill>
                            <a:srgbClr val="0070C0"/>
                          </a:solidFill>
                        </a:rPr>
                        <a:t>87.1</a:t>
                      </a:r>
                      <a:endParaRPr lang="en-US" dirty="0">
                        <a:solidFill>
                          <a:srgbClr val="0070C0"/>
                        </a:solidFill>
                      </a:endParaRPr>
                    </a:p>
                  </a:txBody>
                  <a:tcPr anchor="ctr"/>
                </a:tc>
              </a:tr>
              <a:tr h="425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 vs. G</a:t>
                      </a:r>
                      <a:endParaRPr lang="en-US" b="1" dirty="0"/>
                    </a:p>
                  </a:txBody>
                  <a:tcPr anchor="ctr"/>
                </a:tc>
                <a:tc>
                  <a:txBody>
                    <a:bodyPr/>
                    <a:lstStyle/>
                    <a:p>
                      <a:pPr algn="ctr"/>
                      <a:r>
                        <a:rPr lang="en-US" dirty="0" smtClean="0"/>
                        <a:t>  1,438</a:t>
                      </a:r>
                      <a:endParaRPr lang="en-US" dirty="0"/>
                    </a:p>
                  </a:txBody>
                  <a:tcPr anchor="ctr"/>
                </a:tc>
                <a:tc>
                  <a:txBody>
                    <a:bodyPr/>
                    <a:lstStyle/>
                    <a:p>
                      <a:pPr algn="ctr"/>
                      <a:r>
                        <a:rPr lang="en-US" dirty="0" smtClean="0">
                          <a:solidFill>
                            <a:srgbClr val="FF0000"/>
                          </a:solidFill>
                        </a:rPr>
                        <a:t>55.2</a:t>
                      </a:r>
                      <a:endParaRPr lang="en-US" dirty="0">
                        <a:solidFill>
                          <a:srgbClr val="FF0000"/>
                        </a:solidFill>
                      </a:endParaRPr>
                    </a:p>
                  </a:txBody>
                  <a:tcPr anchor="ctr"/>
                </a:tc>
                <a:tc>
                  <a:txBody>
                    <a:bodyPr/>
                    <a:lstStyle/>
                    <a:p>
                      <a:pPr algn="ctr"/>
                      <a:r>
                        <a:rPr lang="en-US" dirty="0" smtClean="0">
                          <a:solidFill>
                            <a:srgbClr val="0070C0"/>
                          </a:solidFill>
                        </a:rPr>
                        <a:t>90.5</a:t>
                      </a:r>
                      <a:endParaRPr lang="en-US" dirty="0">
                        <a:solidFill>
                          <a:srgbClr val="0070C0"/>
                        </a:solidFill>
                      </a:endParaRPr>
                    </a:p>
                  </a:txBody>
                  <a:tcPr anchor="ctr"/>
                </a:tc>
              </a:tr>
              <a:tr h="425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 vs. H</a:t>
                      </a:r>
                      <a:endParaRPr lang="en-US" b="1" dirty="0"/>
                    </a:p>
                  </a:txBody>
                  <a:tcPr anchor="ctr"/>
                </a:tc>
                <a:tc>
                  <a:txBody>
                    <a:bodyPr/>
                    <a:lstStyle/>
                    <a:p>
                      <a:pPr algn="ctr"/>
                      <a:r>
                        <a:rPr lang="en-US" dirty="0" smtClean="0"/>
                        <a:t>     521</a:t>
                      </a:r>
                      <a:endParaRPr lang="en-US" dirty="0"/>
                    </a:p>
                  </a:txBody>
                  <a:tcPr anchor="ctr"/>
                </a:tc>
                <a:tc>
                  <a:txBody>
                    <a:bodyPr/>
                    <a:lstStyle/>
                    <a:p>
                      <a:pPr algn="ctr"/>
                      <a:r>
                        <a:rPr lang="en-US" dirty="0" smtClean="0">
                          <a:solidFill>
                            <a:srgbClr val="FF0000"/>
                          </a:solidFill>
                        </a:rPr>
                        <a:t>55.9</a:t>
                      </a:r>
                      <a:endParaRPr lang="en-US" dirty="0">
                        <a:solidFill>
                          <a:srgbClr val="FF0000"/>
                        </a:solidFill>
                      </a:endParaRPr>
                    </a:p>
                  </a:txBody>
                  <a:tcPr anchor="ctr"/>
                </a:tc>
                <a:tc>
                  <a:txBody>
                    <a:bodyPr/>
                    <a:lstStyle/>
                    <a:p>
                      <a:pPr algn="ctr"/>
                      <a:r>
                        <a:rPr lang="en-US" dirty="0" smtClean="0">
                          <a:solidFill>
                            <a:srgbClr val="0070C0"/>
                          </a:solidFill>
                        </a:rPr>
                        <a:t>89.4</a:t>
                      </a:r>
                      <a:endParaRPr lang="en-US" dirty="0">
                        <a:solidFill>
                          <a:srgbClr val="0070C0"/>
                        </a:solidFill>
                      </a:endParaRPr>
                    </a:p>
                  </a:txBody>
                  <a:tcPr anchor="ctr"/>
                </a:tc>
              </a:tr>
              <a:tr h="425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 vs. I</a:t>
                      </a:r>
                      <a:endParaRPr lang="en-US" b="1" dirty="0"/>
                    </a:p>
                  </a:txBody>
                  <a:tcPr anchor="ctr"/>
                </a:tc>
                <a:tc>
                  <a:txBody>
                    <a:bodyPr/>
                    <a:lstStyle/>
                    <a:p>
                      <a:pPr algn="ctr"/>
                      <a:r>
                        <a:rPr lang="en-US" dirty="0" smtClean="0"/>
                        <a:t>     213</a:t>
                      </a:r>
                      <a:endParaRPr lang="en-US" dirty="0"/>
                    </a:p>
                  </a:txBody>
                  <a:tcPr anchor="ctr"/>
                </a:tc>
                <a:tc>
                  <a:txBody>
                    <a:bodyPr/>
                    <a:lstStyle/>
                    <a:p>
                      <a:pPr algn="ctr"/>
                      <a:r>
                        <a:rPr lang="en-US" dirty="0" smtClean="0">
                          <a:solidFill>
                            <a:srgbClr val="FF0000"/>
                          </a:solidFill>
                        </a:rPr>
                        <a:t>76.1</a:t>
                      </a:r>
                      <a:endParaRPr lang="en-US" dirty="0">
                        <a:solidFill>
                          <a:srgbClr val="FF0000"/>
                        </a:solidFill>
                      </a:endParaRPr>
                    </a:p>
                  </a:txBody>
                  <a:tcPr anchor="ctr"/>
                </a:tc>
                <a:tc>
                  <a:txBody>
                    <a:bodyPr/>
                    <a:lstStyle/>
                    <a:p>
                      <a:pPr algn="ctr"/>
                      <a:r>
                        <a:rPr lang="en-US" dirty="0" smtClean="0">
                          <a:solidFill>
                            <a:srgbClr val="0070C0"/>
                          </a:solidFill>
                        </a:rPr>
                        <a:t>89.2</a:t>
                      </a:r>
                      <a:endParaRPr lang="en-US" dirty="0">
                        <a:solidFill>
                          <a:srgbClr val="0070C0"/>
                        </a:solidFill>
                      </a:endParaRPr>
                    </a:p>
                  </a:txBody>
                  <a:tcPr anchor="ct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Text Box 2"/>
          <p:cNvSpPr txBox="1">
            <a:spLocks noChangeArrowheads="1"/>
          </p:cNvSpPr>
          <p:nvPr/>
        </p:nvSpPr>
        <p:spPr bwMode="auto">
          <a:xfrm>
            <a:off x="251520" y="50800"/>
            <a:ext cx="8713093" cy="762000"/>
          </a:xfrm>
          <a:prstGeom prst="rect">
            <a:avLst/>
          </a:prstGeom>
          <a:noFill/>
          <a:ln w="9525">
            <a:noFill/>
            <a:miter lim="800000"/>
            <a:headEnd/>
            <a:tailEnd/>
          </a:ln>
          <a:effectLst/>
        </p:spPr>
        <p:txBody>
          <a:bodyPr wrap="square">
            <a:spAutoFit/>
          </a:bodyPr>
          <a:lstStyle/>
          <a:p>
            <a:pPr algn="ctr">
              <a:spcBef>
                <a:spcPct val="0"/>
              </a:spcBef>
              <a:buFontTx/>
              <a:buNone/>
              <a:defRPr/>
            </a:pPr>
            <a:r>
              <a:rPr lang="en-US" sz="4400" u="sng" dirty="0" smtClean="0">
                <a:effectLst>
                  <a:outerShdw blurRad="38100" dist="38100" dir="2700000" algn="tl">
                    <a:srgbClr val="C0C0C0"/>
                  </a:outerShdw>
                </a:effectLst>
              </a:rPr>
              <a:t>Intra</a:t>
            </a:r>
            <a:r>
              <a:rPr lang="en-US" sz="4400" dirty="0" smtClean="0">
                <a:effectLst>
                  <a:outerShdw blurRad="38100" dist="38100" dir="2700000" algn="tl">
                    <a:srgbClr val="C0C0C0"/>
                  </a:outerShdw>
                </a:effectLst>
              </a:rPr>
              <a:t>-individual </a:t>
            </a:r>
            <a:r>
              <a:rPr lang="en-US" sz="4400" dirty="0">
                <a:effectLst>
                  <a:outerShdw blurRad="38100" dist="38100" dir="2700000" algn="tl">
                    <a:srgbClr val="C0C0C0"/>
                  </a:outerShdw>
                </a:effectLst>
              </a:rPr>
              <a:t>variability</a:t>
            </a:r>
          </a:p>
        </p:txBody>
      </p:sp>
      <p:sp>
        <p:nvSpPr>
          <p:cNvPr id="13318" name="Text Box 6"/>
          <p:cNvSpPr txBox="1">
            <a:spLocks noChangeArrowheads="1"/>
          </p:cNvSpPr>
          <p:nvPr/>
        </p:nvSpPr>
        <p:spPr bwMode="auto">
          <a:xfrm>
            <a:off x="539552" y="827088"/>
            <a:ext cx="8095307" cy="1384995"/>
          </a:xfrm>
          <a:prstGeom prst="rect">
            <a:avLst/>
          </a:prstGeom>
          <a:noFill/>
          <a:ln w="9525">
            <a:noFill/>
            <a:miter lim="800000"/>
            <a:headEnd/>
            <a:tailEnd/>
          </a:ln>
        </p:spPr>
        <p:txBody>
          <a:bodyPr wrap="square">
            <a:spAutoFit/>
          </a:bodyPr>
          <a:lstStyle/>
          <a:p>
            <a:pPr>
              <a:spcBef>
                <a:spcPct val="0"/>
              </a:spcBef>
              <a:buFontTx/>
              <a:buNone/>
            </a:pPr>
            <a:r>
              <a:rPr lang="en-US" sz="2800" dirty="0">
                <a:solidFill>
                  <a:schemeClr val="bg2"/>
                </a:solidFill>
              </a:rPr>
              <a:t>Percent agreement of independent interpretations of Chest X-ray films by </a:t>
            </a:r>
            <a:r>
              <a:rPr lang="en-US" sz="2800" dirty="0" smtClean="0">
                <a:solidFill>
                  <a:schemeClr val="bg2"/>
                </a:solidFill>
              </a:rPr>
              <a:t>the same radiologist at different points in time</a:t>
            </a:r>
            <a:endParaRPr lang="en-US" sz="2800" dirty="0">
              <a:solidFill>
                <a:schemeClr val="bg2"/>
              </a:solidFill>
            </a:endParaRPr>
          </a:p>
        </p:txBody>
      </p:sp>
      <p:graphicFrame>
        <p:nvGraphicFramePr>
          <p:cNvPr id="7" name="Table 6"/>
          <p:cNvGraphicFramePr>
            <a:graphicFrameLocks noGrp="1"/>
          </p:cNvGraphicFramePr>
          <p:nvPr/>
        </p:nvGraphicFramePr>
        <p:xfrm>
          <a:off x="683568" y="2348881"/>
          <a:ext cx="7776864" cy="1700988"/>
        </p:xfrm>
        <a:graphic>
          <a:graphicData uri="http://schemas.openxmlformats.org/drawingml/2006/table">
            <a:tbl>
              <a:tblPr firstRow="1" bandRow="1">
                <a:tableStyleId>{5940675A-B579-460E-94D1-54222C63F5DA}</a:tableStyleId>
              </a:tblPr>
              <a:tblGrid>
                <a:gridCol w="1944216"/>
                <a:gridCol w="1944216"/>
                <a:gridCol w="1944216"/>
                <a:gridCol w="1944216"/>
              </a:tblGrid>
              <a:tr h="425247">
                <a:tc rowSpan="2">
                  <a:txBody>
                    <a:bodyPr/>
                    <a:lstStyle/>
                    <a:p>
                      <a:pPr algn="ctr"/>
                      <a:r>
                        <a:rPr lang="en-US" b="1" dirty="0" smtClean="0"/>
                        <a:t>Comparison</a:t>
                      </a:r>
                      <a:endParaRPr lang="en-US" b="1" dirty="0"/>
                    </a:p>
                  </a:txBody>
                  <a:tcPr anchor="ctr">
                    <a:lnB w="28575" cap="flat" cmpd="sng" algn="ctr">
                      <a:solidFill>
                        <a:schemeClr val="tx1"/>
                      </a:solidFill>
                      <a:prstDash val="solid"/>
                      <a:round/>
                      <a:headEnd type="none" w="med" len="med"/>
                      <a:tailEnd type="none" w="med" len="med"/>
                    </a:lnB>
                  </a:tcPr>
                </a:tc>
                <a:tc rowSpan="2">
                  <a:txBody>
                    <a:bodyPr/>
                    <a:lstStyle/>
                    <a:p>
                      <a:pPr algn="ctr"/>
                      <a:r>
                        <a:rPr lang="en-US" dirty="0" smtClean="0"/>
                        <a:t># of pairs</a:t>
                      </a:r>
                      <a:endParaRPr lang="en-US" dirty="0"/>
                    </a:p>
                  </a:txBody>
                  <a:tcPr anchor="ctr">
                    <a:lnB w="28575" cap="flat" cmpd="sng" algn="ctr">
                      <a:solidFill>
                        <a:schemeClr val="tx1"/>
                      </a:solidFill>
                      <a:prstDash val="solid"/>
                      <a:round/>
                      <a:headEnd type="none" w="med" len="med"/>
                      <a:tailEnd type="none" w="med" len="med"/>
                    </a:lnB>
                  </a:tcPr>
                </a:tc>
                <a:tc gridSpan="2">
                  <a:txBody>
                    <a:bodyPr/>
                    <a:lstStyle/>
                    <a:p>
                      <a:pPr algn="ctr"/>
                      <a:r>
                        <a:rPr lang="en-US" dirty="0" smtClean="0"/>
                        <a:t>% agreement</a:t>
                      </a:r>
                      <a:endParaRPr lang="en-US" dirty="0"/>
                    </a:p>
                  </a:txBody>
                  <a:tcPr anchor="ctr"/>
                </a:tc>
                <a:tc hMerge="1">
                  <a:txBody>
                    <a:bodyPr/>
                    <a:lstStyle/>
                    <a:p>
                      <a:endParaRPr lang="en-US" dirty="0"/>
                    </a:p>
                  </a:txBody>
                  <a:tcPr/>
                </a:tc>
              </a:tr>
              <a:tr h="425247">
                <a:tc vMerge="1">
                  <a:txBody>
                    <a:bodyPr/>
                    <a:lstStyle/>
                    <a:p>
                      <a:endParaRPr lang="en-US" dirty="0"/>
                    </a:p>
                  </a:txBody>
                  <a:tcPr/>
                </a:tc>
                <a:tc vMerge="1">
                  <a:txBody>
                    <a:bodyPr/>
                    <a:lstStyle/>
                    <a:p>
                      <a:endParaRPr lang="en-US" dirty="0"/>
                    </a:p>
                  </a:txBody>
                  <a:tcPr/>
                </a:tc>
                <a:tc>
                  <a:txBody>
                    <a:bodyPr/>
                    <a:lstStyle/>
                    <a:p>
                      <a:pPr algn="ctr"/>
                      <a:r>
                        <a:rPr lang="en-US" dirty="0" smtClean="0">
                          <a:solidFill>
                            <a:srgbClr val="FF0000"/>
                          </a:solidFill>
                        </a:rPr>
                        <a:t>Five categories</a:t>
                      </a:r>
                      <a:endParaRPr lang="en-US" dirty="0">
                        <a:solidFill>
                          <a:srgbClr val="FF0000"/>
                        </a:solidFill>
                      </a:endParaRPr>
                    </a:p>
                  </a:txBody>
                  <a:tcPr anchor="ctr">
                    <a:lnB w="28575" cap="flat" cmpd="sng" algn="ctr">
                      <a:solidFill>
                        <a:schemeClr val="tx1"/>
                      </a:solidFill>
                      <a:prstDash val="solid"/>
                      <a:round/>
                      <a:headEnd type="none" w="med" len="med"/>
                      <a:tailEnd type="none" w="med" len="med"/>
                    </a:lnB>
                  </a:tcPr>
                </a:tc>
                <a:tc>
                  <a:txBody>
                    <a:bodyPr/>
                    <a:lstStyle/>
                    <a:p>
                      <a:pPr algn="ctr"/>
                      <a:r>
                        <a:rPr lang="en-US" dirty="0" smtClean="0">
                          <a:solidFill>
                            <a:srgbClr val="0070C0"/>
                          </a:solidFill>
                        </a:rPr>
                        <a:t>Two categories</a:t>
                      </a:r>
                      <a:endParaRPr lang="en-US" dirty="0">
                        <a:solidFill>
                          <a:srgbClr val="0070C0"/>
                        </a:solidFill>
                      </a:endParaRPr>
                    </a:p>
                  </a:txBody>
                  <a:tcPr anchor="ctr">
                    <a:lnB w="28575" cap="flat" cmpd="sng" algn="ctr">
                      <a:solidFill>
                        <a:schemeClr val="tx1"/>
                      </a:solidFill>
                      <a:prstDash val="solid"/>
                      <a:round/>
                      <a:headEnd type="none" w="med" len="med"/>
                      <a:tailEnd type="none" w="med" len="med"/>
                    </a:lnB>
                  </a:tcPr>
                </a:tc>
              </a:tr>
              <a:tr h="425247">
                <a:tc>
                  <a:txBody>
                    <a:bodyPr/>
                    <a:lstStyle/>
                    <a:p>
                      <a:pPr algn="ctr"/>
                      <a:r>
                        <a:rPr lang="en-US" b="1" dirty="0" smtClean="0"/>
                        <a:t>A vs. A</a:t>
                      </a:r>
                      <a:endParaRPr lang="en-US" b="1" dirty="0"/>
                    </a:p>
                  </a:txBody>
                  <a:tcPr anchor="ctr">
                    <a:lnT w="28575" cap="flat" cmpd="sng" algn="ctr">
                      <a:solidFill>
                        <a:schemeClr val="tx1"/>
                      </a:solidFill>
                      <a:prstDash val="solid"/>
                      <a:round/>
                      <a:headEnd type="none" w="med" len="med"/>
                      <a:tailEnd type="none" w="med" len="med"/>
                    </a:lnT>
                  </a:tcPr>
                </a:tc>
                <a:tc>
                  <a:txBody>
                    <a:bodyPr/>
                    <a:lstStyle/>
                    <a:p>
                      <a:pPr algn="ctr"/>
                      <a:r>
                        <a:rPr lang="en-US" dirty="0" smtClean="0"/>
                        <a:t>69</a:t>
                      </a:r>
                      <a:endParaRPr lang="en-US" dirty="0"/>
                    </a:p>
                  </a:txBody>
                  <a:tcPr anchor="ctr">
                    <a:lnT w="28575" cap="flat" cmpd="sng" algn="ctr">
                      <a:solidFill>
                        <a:schemeClr val="tx1"/>
                      </a:solidFill>
                      <a:prstDash val="solid"/>
                      <a:round/>
                      <a:headEnd type="none" w="med" len="med"/>
                      <a:tailEnd type="none" w="med" len="med"/>
                    </a:lnT>
                  </a:tcPr>
                </a:tc>
                <a:tc>
                  <a:txBody>
                    <a:bodyPr/>
                    <a:lstStyle/>
                    <a:p>
                      <a:pPr algn="ctr"/>
                      <a:r>
                        <a:rPr lang="en-US" dirty="0" smtClean="0">
                          <a:solidFill>
                            <a:srgbClr val="FF0000"/>
                          </a:solidFill>
                        </a:rPr>
                        <a:t>55.1</a:t>
                      </a:r>
                      <a:endParaRPr lang="en-US" dirty="0">
                        <a:solidFill>
                          <a:srgbClr val="FF0000"/>
                        </a:solidFill>
                      </a:endParaRPr>
                    </a:p>
                  </a:txBody>
                  <a:tcPr anchor="ctr">
                    <a:lnT w="28575" cap="flat" cmpd="sng" algn="ctr">
                      <a:solidFill>
                        <a:schemeClr val="tx1"/>
                      </a:solidFill>
                      <a:prstDash val="solid"/>
                      <a:round/>
                      <a:headEnd type="none" w="med" len="med"/>
                      <a:tailEnd type="none" w="med" len="med"/>
                    </a:lnT>
                  </a:tcPr>
                </a:tc>
                <a:tc>
                  <a:txBody>
                    <a:bodyPr/>
                    <a:lstStyle/>
                    <a:p>
                      <a:pPr algn="ctr"/>
                      <a:r>
                        <a:rPr lang="en-US" dirty="0" smtClean="0">
                          <a:solidFill>
                            <a:srgbClr val="0070C0"/>
                          </a:solidFill>
                        </a:rPr>
                        <a:t>91.3</a:t>
                      </a:r>
                      <a:endParaRPr lang="en-US" dirty="0">
                        <a:solidFill>
                          <a:srgbClr val="0070C0"/>
                        </a:solidFill>
                      </a:endParaRPr>
                    </a:p>
                  </a:txBody>
                  <a:tcPr anchor="ctr">
                    <a:lnT w="28575" cap="flat" cmpd="sng" algn="ctr">
                      <a:solidFill>
                        <a:schemeClr val="tx1"/>
                      </a:solidFill>
                      <a:prstDash val="solid"/>
                      <a:round/>
                      <a:headEnd type="none" w="med" len="med"/>
                      <a:tailEnd type="none" w="med" len="med"/>
                    </a:lnT>
                  </a:tcPr>
                </a:tc>
              </a:tr>
              <a:tr h="425247">
                <a:tc>
                  <a:txBody>
                    <a:bodyPr/>
                    <a:lstStyle/>
                    <a:p>
                      <a:pPr algn="ctr"/>
                      <a:r>
                        <a:rPr lang="en-US" b="1" dirty="0" smtClean="0"/>
                        <a:t>B vs. B</a:t>
                      </a:r>
                      <a:endParaRPr lang="en-US" b="1" dirty="0"/>
                    </a:p>
                  </a:txBody>
                  <a:tcPr anchor="ctr"/>
                </a:tc>
                <a:tc>
                  <a:txBody>
                    <a:bodyPr/>
                    <a:lstStyle/>
                    <a:p>
                      <a:pPr algn="ctr"/>
                      <a:r>
                        <a:rPr lang="en-US" dirty="0" smtClean="0"/>
                        <a:t>26</a:t>
                      </a:r>
                      <a:endParaRPr lang="en-US" dirty="0"/>
                    </a:p>
                  </a:txBody>
                  <a:tcPr anchor="ctr"/>
                </a:tc>
                <a:tc>
                  <a:txBody>
                    <a:bodyPr/>
                    <a:lstStyle/>
                    <a:p>
                      <a:pPr algn="ctr"/>
                      <a:r>
                        <a:rPr lang="en-US" dirty="0" smtClean="0">
                          <a:solidFill>
                            <a:srgbClr val="FF0000"/>
                          </a:solidFill>
                        </a:rPr>
                        <a:t>46.2</a:t>
                      </a:r>
                      <a:endParaRPr lang="en-US" dirty="0">
                        <a:solidFill>
                          <a:srgbClr val="FF0000"/>
                        </a:solidFill>
                      </a:endParaRPr>
                    </a:p>
                  </a:txBody>
                  <a:tcPr anchor="ctr"/>
                </a:tc>
                <a:tc>
                  <a:txBody>
                    <a:bodyPr/>
                    <a:lstStyle/>
                    <a:p>
                      <a:pPr algn="ctr"/>
                      <a:r>
                        <a:rPr lang="en-US" dirty="0" smtClean="0">
                          <a:solidFill>
                            <a:srgbClr val="0070C0"/>
                          </a:solidFill>
                        </a:rPr>
                        <a:t>80.8</a:t>
                      </a:r>
                      <a:endParaRPr lang="en-US" dirty="0">
                        <a:solidFill>
                          <a:srgbClr val="0070C0"/>
                        </a:solidFill>
                      </a:endParaRPr>
                    </a:p>
                  </a:txBody>
                  <a:tcPr anchor="ct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ChangeArrowheads="1"/>
          </p:cNvSpPr>
          <p:nvPr>
            <p:ph type="title" idx="4294967295"/>
          </p:nvPr>
        </p:nvSpPr>
        <p:spPr>
          <a:xfrm>
            <a:off x="685800" y="44450"/>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Systematic Error </a:t>
            </a:r>
          </a:p>
        </p:txBody>
      </p:sp>
      <p:sp>
        <p:nvSpPr>
          <p:cNvPr id="12291" name="Text Box 4"/>
          <p:cNvSpPr txBox="1">
            <a:spLocks noChangeArrowheads="1"/>
          </p:cNvSpPr>
          <p:nvPr/>
        </p:nvSpPr>
        <p:spPr bwMode="auto">
          <a:xfrm>
            <a:off x="519113" y="1412875"/>
            <a:ext cx="4027064" cy="646331"/>
          </a:xfrm>
          <a:prstGeom prst="rect">
            <a:avLst/>
          </a:prstGeom>
          <a:noFill/>
          <a:ln w="9525">
            <a:noFill/>
            <a:miter lim="800000"/>
            <a:headEnd/>
            <a:tailEnd/>
          </a:ln>
        </p:spPr>
        <p:txBody>
          <a:bodyPr wrap="none">
            <a:spAutoFit/>
          </a:bodyPr>
          <a:lstStyle/>
          <a:p>
            <a:pPr>
              <a:spcBef>
                <a:spcPct val="0"/>
              </a:spcBef>
              <a:buClr>
                <a:srgbClr val="990033"/>
              </a:buClr>
              <a:buSzPct val="120000"/>
              <a:buFont typeface="Wingdings" pitchFamily="2" charset="2"/>
              <a:buChar char="§"/>
            </a:pPr>
            <a:r>
              <a:rPr lang="en-US" sz="3600" b="1" dirty="0">
                <a:solidFill>
                  <a:srgbClr val="000099"/>
                </a:solidFill>
                <a:latin typeface="Times New Roman" pitchFamily="18" charset="0"/>
              </a:rPr>
              <a:t> </a:t>
            </a:r>
            <a:r>
              <a:rPr lang="en-US" sz="3600" b="1" dirty="0" smtClean="0">
                <a:solidFill>
                  <a:srgbClr val="000099"/>
                </a:solidFill>
              </a:rPr>
              <a:t>2 main </a:t>
            </a:r>
            <a:r>
              <a:rPr lang="en-US" sz="3600" b="1" dirty="0">
                <a:solidFill>
                  <a:srgbClr val="000099"/>
                </a:solidFill>
              </a:rPr>
              <a:t>sources</a:t>
            </a:r>
            <a:r>
              <a:rPr lang="en-US" sz="3200" dirty="0">
                <a:solidFill>
                  <a:srgbClr val="000099"/>
                </a:solidFill>
              </a:rPr>
              <a:t>:</a:t>
            </a:r>
          </a:p>
        </p:txBody>
      </p:sp>
      <p:sp>
        <p:nvSpPr>
          <p:cNvPr id="12295" name="Text Box 5"/>
          <p:cNvSpPr txBox="1">
            <a:spLocks noChangeArrowheads="1"/>
          </p:cNvSpPr>
          <p:nvPr/>
        </p:nvSpPr>
        <p:spPr bwMode="auto">
          <a:xfrm>
            <a:off x="1355725" y="2058988"/>
            <a:ext cx="7284366" cy="1323439"/>
          </a:xfrm>
          <a:prstGeom prst="rect">
            <a:avLst/>
          </a:prstGeom>
          <a:noFill/>
          <a:ln w="9525">
            <a:noFill/>
            <a:miter lim="800000"/>
            <a:headEnd/>
            <a:tailEnd/>
          </a:ln>
        </p:spPr>
        <p:txBody>
          <a:bodyPr wrap="none">
            <a:spAutoFit/>
          </a:bodyPr>
          <a:lstStyle/>
          <a:p>
            <a:pPr marL="514350" indent="-514350">
              <a:spcBef>
                <a:spcPct val="0"/>
              </a:spcBef>
              <a:buFontTx/>
              <a:buAutoNum type="arabicPeriod"/>
            </a:pPr>
            <a:r>
              <a:rPr lang="en-US" sz="3200" dirty="0" smtClean="0">
                <a:solidFill>
                  <a:srgbClr val="9900CC"/>
                </a:solidFill>
              </a:rPr>
              <a:t>Selection Bias </a:t>
            </a:r>
            <a:r>
              <a:rPr lang="en-US" dirty="0" smtClean="0">
                <a:solidFill>
                  <a:schemeClr val="tx1"/>
                </a:solidFill>
              </a:rPr>
              <a:t>- How subjects are selected:</a:t>
            </a:r>
          </a:p>
          <a:p>
            <a:pPr marL="971550" lvl="1" indent="-514350">
              <a:spcBef>
                <a:spcPct val="0"/>
              </a:spcBef>
              <a:buFont typeface="+mj-lt"/>
              <a:buAutoNum type="alphaLcPeriod"/>
            </a:pPr>
            <a:r>
              <a:rPr lang="en-US" dirty="0" smtClean="0">
                <a:solidFill>
                  <a:schemeClr val="tx1"/>
                </a:solidFill>
              </a:rPr>
              <a:t>Probability sample</a:t>
            </a:r>
          </a:p>
          <a:p>
            <a:pPr marL="971550" lvl="1" indent="-514350">
              <a:spcBef>
                <a:spcPct val="0"/>
              </a:spcBef>
              <a:buFontTx/>
              <a:buAutoNum type="alphaLcPeriod"/>
            </a:pPr>
            <a:r>
              <a:rPr lang="en-US" dirty="0" smtClean="0">
                <a:solidFill>
                  <a:schemeClr val="tx1"/>
                </a:solidFill>
              </a:rPr>
              <a:t>Convenience sample	</a:t>
            </a:r>
            <a:endParaRPr lang="en-US" dirty="0">
              <a:solidFill>
                <a:schemeClr val="tx1"/>
              </a:solidFill>
            </a:endParaRPr>
          </a:p>
        </p:txBody>
      </p:sp>
      <p:sp>
        <p:nvSpPr>
          <p:cNvPr id="1074183" name="Text Box 7"/>
          <p:cNvSpPr txBox="1">
            <a:spLocks noChangeArrowheads="1"/>
          </p:cNvSpPr>
          <p:nvPr/>
        </p:nvSpPr>
        <p:spPr bwMode="auto">
          <a:xfrm>
            <a:off x="1371600" y="3420289"/>
            <a:ext cx="7448872" cy="1323439"/>
          </a:xfrm>
          <a:prstGeom prst="rect">
            <a:avLst/>
          </a:prstGeom>
          <a:noFill/>
          <a:ln w="9525">
            <a:noFill/>
            <a:miter lim="800000"/>
            <a:headEnd/>
            <a:tailEnd/>
          </a:ln>
        </p:spPr>
        <p:txBody>
          <a:bodyPr wrap="square">
            <a:spAutoFit/>
          </a:bodyPr>
          <a:lstStyle/>
          <a:p>
            <a:pPr marL="514350" indent="-514350">
              <a:spcBef>
                <a:spcPct val="0"/>
              </a:spcBef>
              <a:buFontTx/>
              <a:buAutoNum type="arabicPeriod" startAt="2"/>
            </a:pPr>
            <a:r>
              <a:rPr lang="en-US" sz="3200" dirty="0" smtClean="0">
                <a:solidFill>
                  <a:srgbClr val="9900CC"/>
                </a:solidFill>
              </a:rPr>
              <a:t>Information Bias</a:t>
            </a:r>
            <a:r>
              <a:rPr lang="en-US" dirty="0" smtClean="0">
                <a:solidFill>
                  <a:srgbClr val="9900CC"/>
                </a:solidFill>
              </a:rPr>
              <a:t> </a:t>
            </a:r>
            <a:r>
              <a:rPr lang="en-US" dirty="0" smtClean="0">
                <a:solidFill>
                  <a:schemeClr val="tx1"/>
                </a:solidFill>
              </a:rPr>
              <a:t>– Measurement flaws   causing misclassification of subjects with regard to exposure or outcome status  </a:t>
            </a:r>
            <a:endParaRPr lang="en-US" sz="2800" dirty="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1856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4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12291"/>
                                        </p:tgtEl>
                                        <p:attrNameLst>
                                          <p:attrName>style.visibility</p:attrName>
                                        </p:attrNameLst>
                                      </p:cBhvr>
                                      <p:to>
                                        <p:strVal val="visible"/>
                                      </p:to>
                                    </p:set>
                                    <p:animEffect transition="in" filter="fade">
                                      <p:cBhvr>
                                        <p:cTn id="9" dur="3000"/>
                                        <p:tgtEl>
                                          <p:spTgt spid="12291"/>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12295"/>
                                        </p:tgtEl>
                                        <p:attrNameLst>
                                          <p:attrName>style.visibility</p:attrName>
                                        </p:attrNameLst>
                                      </p:cBhvr>
                                      <p:to>
                                        <p:strVal val="visible"/>
                                      </p:to>
                                    </p:set>
                                    <p:animEffect transition="in" filter="fade">
                                      <p:cBhvr>
                                        <p:cTn id="12" dur="3000"/>
                                        <p:tgtEl>
                                          <p:spTgt spid="12295"/>
                                        </p:tgtEl>
                                      </p:cBhvr>
                                    </p:animEffect>
                                  </p:childTnLst>
                                </p:cTn>
                              </p:par>
                              <p:par>
                                <p:cTn id="13" presetID="10" presetClass="entr" presetSubtype="0" fill="hold" grpId="0" nodeType="withEffect">
                                  <p:stCondLst>
                                    <p:cond delay="44000"/>
                                  </p:stCondLst>
                                  <p:childTnLst>
                                    <p:set>
                                      <p:cBhvr>
                                        <p:cTn id="14" dur="1" fill="hold">
                                          <p:stCondLst>
                                            <p:cond delay="0"/>
                                          </p:stCondLst>
                                        </p:cTn>
                                        <p:tgtEl>
                                          <p:spTgt spid="1074183"/>
                                        </p:tgtEl>
                                        <p:attrNameLst>
                                          <p:attrName>style.visibility</p:attrName>
                                        </p:attrNameLst>
                                      </p:cBhvr>
                                      <p:to>
                                        <p:strVal val="visible"/>
                                      </p:to>
                                    </p:set>
                                    <p:animEffect transition="in" filter="fade">
                                      <p:cBhvr>
                                        <p:cTn id="15" dur="3000"/>
                                        <p:tgtEl>
                                          <p:spTgt spid="107418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12291" grpId="0"/>
      <p:bldP spid="12295" grpId="0"/>
      <p:bldP spid="1074183" grpId="0"/>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990033"/>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14173</TotalTime>
  <Words>8898</Words>
  <Application>Microsoft Office PowerPoint</Application>
  <PresentationFormat>On-screen Show (4:3)</PresentationFormat>
  <Paragraphs>1049</Paragraphs>
  <Slides>69</Slides>
  <Notes>69</Notes>
  <HiddenSlides>0</HiddenSlides>
  <MMClips>68</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5" baseType="lpstr">
      <vt:lpstr>Arial</vt:lpstr>
      <vt:lpstr>Symbol</vt:lpstr>
      <vt:lpstr>Times New Roman</vt:lpstr>
      <vt:lpstr>Wingdings</vt:lpstr>
      <vt:lpstr>Custom Design</vt:lpstr>
      <vt:lpstr>Clip</vt:lpstr>
      <vt:lpstr>EPDM 509</vt:lpstr>
      <vt:lpstr>Objectives</vt:lpstr>
      <vt:lpstr>From Association to Causation</vt:lpstr>
      <vt:lpstr>Variability in measurements</vt:lpstr>
      <vt:lpstr> Random error</vt:lpstr>
      <vt:lpstr>Random Error </vt:lpstr>
      <vt:lpstr>PowerPoint Presentation</vt:lpstr>
      <vt:lpstr>PowerPoint Presentation</vt:lpstr>
      <vt:lpstr>Systematic Error </vt:lpstr>
      <vt:lpstr>Systematic Error </vt:lpstr>
      <vt:lpstr>Systematic Error</vt:lpstr>
      <vt:lpstr>PowerPoint Presentation</vt:lpstr>
      <vt:lpstr>Selection bias</vt:lpstr>
      <vt:lpstr>Examples of selection bias</vt:lpstr>
      <vt:lpstr>Examples of selection bias</vt:lpstr>
      <vt:lpstr>Berksonian (Berkson’s) Bias</vt:lpstr>
      <vt:lpstr>Berksonian (Berkson’s) Bias – Example: Hospitalized cases and controls</vt:lpstr>
      <vt:lpstr>Berksonian Bias - example</vt:lpstr>
      <vt:lpstr>Selection Bias</vt:lpstr>
      <vt:lpstr>PowerPoint Presentation</vt:lpstr>
      <vt:lpstr>Examples of information bias</vt:lpstr>
      <vt:lpstr>Examples of information bias</vt:lpstr>
      <vt:lpstr>PowerPoint Presentation</vt:lpstr>
      <vt:lpstr>PowerPoint Presentation</vt:lpstr>
      <vt:lpstr>Non-differential Misclassification</vt:lpstr>
      <vt:lpstr>PowerPoint Presentation</vt:lpstr>
      <vt:lpstr>PowerPoint Presentation</vt:lpstr>
      <vt:lpstr>Differential Misclassification</vt:lpstr>
      <vt:lpstr>Recall Bias  and differential misclassification</vt:lpstr>
      <vt:lpstr>PowerPoint Presentation</vt:lpstr>
      <vt:lpstr>PowerPoint Presentation</vt:lpstr>
      <vt:lpstr>Recall Bias</vt:lpstr>
      <vt:lpstr>Report Bias - Patients’ Statements vs. clinical examination Findings. </vt:lpstr>
      <vt:lpstr>PowerPoint Presentation</vt:lpstr>
      <vt:lpstr>PowerPoint Presentation</vt:lpstr>
      <vt:lpstr>PowerPoint Presentation</vt:lpstr>
      <vt:lpstr>Minimizing measurement bias</vt:lpstr>
      <vt:lpstr>Confounding</vt:lpstr>
      <vt:lpstr>Confounding </vt:lpstr>
      <vt:lpstr>Criteria for a confounder</vt:lpstr>
      <vt:lpstr>Identification of possible confounders</vt:lpstr>
      <vt:lpstr>Crude ‘Rates’</vt:lpstr>
      <vt:lpstr>Mortality by US state </vt:lpstr>
      <vt:lpstr>PowerPoint Presentation</vt:lpstr>
      <vt:lpstr>Adventist Health Study -  34,000 persons followed for 6 years to assess incidence of CHD         </vt:lpstr>
      <vt:lpstr>Relationship between total serum cholesterol level and myocardial infarction,  confounded by obesity</vt:lpstr>
      <vt:lpstr>The relationship between alcohol intake and oral cancer, confounded by smoking.</vt:lpstr>
      <vt:lpstr>The relationship between coffee intake and CHD, confounded by smoking.</vt:lpstr>
      <vt:lpstr>Familial hyperlipidemia is not  a confounder in the relationship between water intake and CHD because it is not associated with water intake.   </vt:lpstr>
      <vt:lpstr>Pizza is not a confounder in the relationship between beer and colon cancer because pizza  is not a known risk factor for colon cancer.</vt:lpstr>
      <vt:lpstr>Serum cholesterol is not a confounder in the relationship between dietary fat and CHD. It is an intermediate step.</vt:lpstr>
      <vt:lpstr>Serum glucose is not a confounder in the relationship between diabetes and CHD. It is an intermediate step.</vt:lpstr>
      <vt:lpstr>Methods for Controlling the Effect of Confounding</vt:lpstr>
      <vt:lpstr>Methods for Controlling the Effect of Confounding</vt:lpstr>
      <vt:lpstr>PowerPoint Presentation</vt:lpstr>
      <vt:lpstr>PowerPoint Presentation</vt:lpstr>
      <vt:lpstr>PowerPoint Presentation</vt:lpstr>
      <vt:lpstr>C-C study of association between     tea drinking and renal cancer</vt:lpstr>
      <vt:lpstr>Stratification -Tea drinking and renal cancer stratified by smoking category shows that smoking is a confounder.</vt:lpstr>
      <vt:lpstr>PowerPoint Presentation</vt:lpstr>
      <vt:lpstr>Standardization to Control for Confounding</vt:lpstr>
      <vt:lpstr>Crude ‘Rates’</vt:lpstr>
      <vt:lpstr>Age-Adjusted ‘Rates’</vt:lpstr>
      <vt:lpstr>Example of Stratification and Adjustment</vt:lpstr>
      <vt:lpstr>Stratification:  Age-specific Death Rates in City A and City B</vt:lpstr>
      <vt:lpstr>PowerPoint Presentation</vt:lpstr>
      <vt:lpstr>Methods for Controlling the Effect of Confounding</vt:lpstr>
      <vt:lpstr>PowerPoint Presentation</vt:lpstr>
      <vt:lpstr>Summary</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666</cp:revision>
  <dcterms:created xsi:type="dcterms:W3CDTF">1999-01-07T03:11:36Z</dcterms:created>
  <dcterms:modified xsi:type="dcterms:W3CDTF">2014-11-18T17:10:50Z</dcterms:modified>
</cp:coreProperties>
</file>