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29"/>
  </p:notesMasterIdLst>
  <p:handoutMasterIdLst>
    <p:handoutMasterId r:id="rId30"/>
  </p:handoutMasterIdLst>
  <p:sldIdLst>
    <p:sldId id="256" r:id="rId3"/>
    <p:sldId id="366" r:id="rId4"/>
    <p:sldId id="515" r:id="rId5"/>
    <p:sldId id="517" r:id="rId6"/>
    <p:sldId id="518" r:id="rId7"/>
    <p:sldId id="443" r:id="rId8"/>
    <p:sldId id="516" r:id="rId9"/>
    <p:sldId id="519" r:id="rId10"/>
    <p:sldId id="444" r:id="rId11"/>
    <p:sldId id="505" r:id="rId12"/>
    <p:sldId id="520" r:id="rId13"/>
    <p:sldId id="522" r:id="rId14"/>
    <p:sldId id="506" r:id="rId15"/>
    <p:sldId id="523" r:id="rId16"/>
    <p:sldId id="508" r:id="rId17"/>
    <p:sldId id="524" r:id="rId18"/>
    <p:sldId id="507" r:id="rId19"/>
    <p:sldId id="525" r:id="rId20"/>
    <p:sldId id="509" r:id="rId21"/>
    <p:sldId id="526" r:id="rId22"/>
    <p:sldId id="510" r:id="rId23"/>
    <p:sldId id="512" r:id="rId24"/>
    <p:sldId id="511" r:id="rId25"/>
    <p:sldId id="513" r:id="rId26"/>
    <p:sldId id="514" r:id="rId27"/>
    <p:sldId id="475" r:id="rId28"/>
  </p:sldIdLst>
  <p:sldSz cx="9144000" cy="6858000" type="screen4x3"/>
  <p:notesSz cx="6797675" cy="9926638"/>
  <p:defaultTextStyle>
    <a:defPPr>
      <a:defRPr lang="en-US"/>
    </a:defPPr>
    <a:lvl1pPr algn="l" rtl="0" eaLnBrk="0" fontAlgn="base" hangingPunct="0">
      <a:spcBef>
        <a:spcPct val="20000"/>
      </a:spcBef>
      <a:spcAft>
        <a:spcPct val="0"/>
      </a:spcAft>
      <a:buChar char="•"/>
      <a:defRPr sz="12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12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12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12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1200" kern="1200">
        <a:solidFill>
          <a:srgbClr val="990033"/>
        </a:solidFill>
        <a:latin typeface="Arial" charset="0"/>
        <a:ea typeface="+mn-ea"/>
        <a:cs typeface="+mn-cs"/>
      </a:defRPr>
    </a:lvl5pPr>
    <a:lvl6pPr marL="2286000" algn="l" defTabSz="914400" rtl="0" eaLnBrk="1" latinLnBrk="0" hangingPunct="1">
      <a:defRPr sz="1200" kern="1200">
        <a:solidFill>
          <a:srgbClr val="990033"/>
        </a:solidFill>
        <a:latin typeface="Arial" charset="0"/>
        <a:ea typeface="+mn-ea"/>
        <a:cs typeface="+mn-cs"/>
      </a:defRPr>
    </a:lvl6pPr>
    <a:lvl7pPr marL="2743200" algn="l" defTabSz="914400" rtl="0" eaLnBrk="1" latinLnBrk="0" hangingPunct="1">
      <a:defRPr sz="1200" kern="1200">
        <a:solidFill>
          <a:srgbClr val="990033"/>
        </a:solidFill>
        <a:latin typeface="Arial" charset="0"/>
        <a:ea typeface="+mn-ea"/>
        <a:cs typeface="+mn-cs"/>
      </a:defRPr>
    </a:lvl7pPr>
    <a:lvl8pPr marL="3200400" algn="l" defTabSz="914400" rtl="0" eaLnBrk="1" latinLnBrk="0" hangingPunct="1">
      <a:defRPr sz="1200" kern="1200">
        <a:solidFill>
          <a:srgbClr val="990033"/>
        </a:solidFill>
        <a:latin typeface="Arial" charset="0"/>
        <a:ea typeface="+mn-ea"/>
        <a:cs typeface="+mn-cs"/>
      </a:defRPr>
    </a:lvl8pPr>
    <a:lvl9pPr marL="3657600" algn="l" defTabSz="914400" rtl="0" eaLnBrk="1" latinLnBrk="0" hangingPunct="1">
      <a:defRPr sz="12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FFCC00"/>
    <a:srgbClr val="990033"/>
    <a:srgbClr val="FFFFCC"/>
    <a:srgbClr val="FFFFFF"/>
    <a:srgbClr val="008080"/>
    <a:srgbClr val="00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5" autoAdjust="0"/>
    <p:restoredTop sz="50863" autoAdjust="0"/>
  </p:normalViewPr>
  <p:slideViewPr>
    <p:cSldViewPr>
      <p:cViewPr varScale="1">
        <p:scale>
          <a:sx n="59" d="100"/>
          <a:sy n="59" d="100"/>
        </p:scale>
        <p:origin x="250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264"/>
    </p:cViewPr>
  </p:sorterViewPr>
  <p:notesViewPr>
    <p:cSldViewPr>
      <p:cViewPr varScale="1">
        <p:scale>
          <a:sx n="82" d="100"/>
          <a:sy n="82" d="100"/>
        </p:scale>
        <p:origin x="3972"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fld id="{2DF413FF-4F9E-4EC2-AF84-BDAB6844B8A8}" type="slidenum">
              <a:rPr lang="en-US"/>
              <a:pPr>
                <a:defRPr/>
              </a:pPr>
              <a:t>‹#›</a:t>
            </a:fld>
            <a:endParaRPr lang="en-US"/>
          </a:p>
        </p:txBody>
      </p:sp>
    </p:spTree>
    <p:extLst>
      <p:ext uri="{BB962C8B-B14F-4D97-AF65-F5344CB8AC3E}">
        <p14:creationId xmlns:p14="http://schemas.microsoft.com/office/powerpoint/2010/main" val="1701251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81038" y="4714875"/>
            <a:ext cx="5435600" cy="4467225"/>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fld id="{22711CEF-F676-4451-8604-8B900047FD10}" type="slidenum">
              <a:rPr lang="en-US"/>
              <a:pPr>
                <a:defRPr/>
              </a:pPr>
              <a:t>‹#›</a:t>
            </a:fld>
            <a:endParaRPr lang="en-US"/>
          </a:p>
        </p:txBody>
      </p:sp>
    </p:spTree>
    <p:extLst>
      <p:ext uri="{BB962C8B-B14F-4D97-AF65-F5344CB8AC3E}">
        <p14:creationId xmlns:p14="http://schemas.microsoft.com/office/powerpoint/2010/main" val="3832761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2" name="Slide Number Placeholder 3"/>
          <p:cNvSpPr>
            <a:spLocks noGrp="1"/>
          </p:cNvSpPr>
          <p:nvPr>
            <p:ph type="sldNum" sz="quarter" idx="5"/>
          </p:nvPr>
        </p:nvSpPr>
        <p:spPr>
          <a:noFill/>
        </p:spPr>
        <p:txBody>
          <a:bodyPr/>
          <a:lstStyle/>
          <a:p>
            <a:fld id="{5485BD1A-3B39-45DC-AC2E-F0107429E332}" type="slidenum">
              <a:rPr lang="en-US" smtClean="0"/>
              <a:pPr/>
              <a:t>1</a:t>
            </a:fld>
            <a:endParaRPr lang="en-US" smtClean="0"/>
          </a:p>
        </p:txBody>
      </p:sp>
      <p:sp>
        <p:nvSpPr>
          <p:cNvPr id="2" name="Notes Placeholder 1"/>
          <p:cNvSpPr>
            <a:spLocks noGrp="1"/>
          </p:cNvSpPr>
          <p:nvPr>
            <p:ph type="body" sz="quarter" idx="10"/>
          </p:nvPr>
        </p:nvSpPr>
        <p:spPr/>
        <p:txBody>
          <a:bodyPr/>
          <a:lstStyle/>
          <a:p>
            <a:r>
              <a:rPr lang="en-US" dirty="0" smtClean="0"/>
              <a:t>Welcome to EPDM 509, Module 8, Lecture 8, Critical Evaluation of Journal Articles. Journal </a:t>
            </a:r>
            <a:r>
              <a:rPr lang="en-US" dirty="0"/>
              <a:t>articles are important sources of new information and knowledge on  every health issue, including new and old diseases, diagnosis, treatment, outcome and prevention. </a:t>
            </a:r>
            <a:r>
              <a:rPr lang="en-US" dirty="0" smtClean="0"/>
              <a:t>The amount of studies published is enormous, and even in selected areas of research we need to make our selection, because the variation in quality of</a:t>
            </a:r>
            <a:r>
              <a:rPr lang="en-US" baseline="0" dirty="0" smtClean="0"/>
              <a:t> the studies are also large. So</a:t>
            </a:r>
            <a:r>
              <a:rPr lang="en-US" dirty="0" smtClean="0"/>
              <a:t> </a:t>
            </a:r>
            <a:r>
              <a:rPr lang="en-US" dirty="0"/>
              <a:t>how do we go about the business of critically evaluating published scientific work? </a:t>
            </a:r>
          </a:p>
          <a:p>
            <a:endParaRPr lang="en-US" dirty="0"/>
          </a:p>
        </p:txBody>
      </p:sp>
    </p:spTree>
    <p:extLst>
      <p:ext uri="{BB962C8B-B14F-4D97-AF65-F5344CB8AC3E}">
        <p14:creationId xmlns:p14="http://schemas.microsoft.com/office/powerpoint/2010/main" val="16469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2" name="Slide Number Placeholder 3"/>
          <p:cNvSpPr>
            <a:spLocks noGrp="1"/>
          </p:cNvSpPr>
          <p:nvPr>
            <p:ph type="sldNum" sz="quarter" idx="5"/>
          </p:nvPr>
        </p:nvSpPr>
        <p:spPr>
          <a:noFill/>
        </p:spPr>
        <p:txBody>
          <a:bodyPr/>
          <a:lstStyle/>
          <a:p>
            <a:fld id="{79F8DEAA-C148-4C17-9490-7034527D7B86}" type="slidenum">
              <a:rPr lang="en-US" smtClean="0"/>
              <a:pPr/>
              <a:t>10</a:t>
            </a:fld>
            <a:endParaRPr lang="en-US" smtClean="0"/>
          </a:p>
        </p:txBody>
      </p:sp>
      <p:sp>
        <p:nvSpPr>
          <p:cNvPr id="2" name="Notes Placeholder 1"/>
          <p:cNvSpPr>
            <a:spLocks noGrp="1"/>
          </p:cNvSpPr>
          <p:nvPr>
            <p:ph type="body" sz="quarter" idx="10"/>
          </p:nvPr>
        </p:nvSpPr>
        <p:spPr/>
        <p:txBody>
          <a:bodyPr/>
          <a:lstStyle/>
          <a:p>
            <a:pPr eaLnBrk="1" hangingPunct="1">
              <a:defRPr/>
            </a:pPr>
            <a:r>
              <a:rPr lang="en-US" dirty="0"/>
              <a:t>Different types of significance may be used to describe research findings:</a:t>
            </a:r>
          </a:p>
          <a:p>
            <a:pPr marL="228600" indent="-228600" eaLnBrk="1" hangingPunct="1">
              <a:buFont typeface="+mj-lt"/>
              <a:buAutoNum type="arabicPeriod"/>
              <a:defRPr/>
            </a:pPr>
            <a:r>
              <a:rPr lang="en-US" b="1" u="sng" dirty="0"/>
              <a:t>Statistical significance </a:t>
            </a:r>
            <a:r>
              <a:rPr lang="en-US" dirty="0"/>
              <a:t>- only tells about the possibility that the results are obtained by chance alone.  It says nothing about the clinical  or biological relevance of the findings. A finding may be statistically significant, but biologically or clinically unimportant.</a:t>
            </a:r>
          </a:p>
          <a:p>
            <a:pPr marL="228600" indent="-228600" eaLnBrk="1" hangingPunct="1">
              <a:buFont typeface="+mj-lt"/>
              <a:buAutoNum type="arabicPeriod"/>
              <a:defRPr/>
            </a:pPr>
            <a:r>
              <a:rPr lang="en-US" b="1" u="sng" dirty="0"/>
              <a:t>Clinical significance </a:t>
            </a:r>
            <a:r>
              <a:rPr lang="en-US" dirty="0"/>
              <a:t>– will the results make it necessary to change current clinical practice?  Is the size of the change of clinical importance?  </a:t>
            </a:r>
          </a:p>
          <a:p>
            <a:pPr marL="228600" indent="-228600" eaLnBrk="1" hangingPunct="1">
              <a:buFont typeface="+mj-lt"/>
              <a:buAutoNum type="arabicPeriod"/>
              <a:defRPr/>
            </a:pPr>
            <a:r>
              <a:rPr lang="en-US" b="1" u="sng" dirty="0"/>
              <a:t>Biological importance </a:t>
            </a:r>
            <a:r>
              <a:rPr lang="en-US" dirty="0"/>
              <a:t>-  do the findings help us understand the causal mechanisms involved?  This question is best answered if we use biologic markers of exposure, susceptibility, and outcome. </a:t>
            </a:r>
          </a:p>
          <a:p>
            <a:endParaRPr lang="en-US" dirty="0"/>
          </a:p>
        </p:txBody>
      </p:sp>
    </p:spTree>
    <p:extLst>
      <p:ext uri="{BB962C8B-B14F-4D97-AF65-F5344CB8AC3E}">
        <p14:creationId xmlns:p14="http://schemas.microsoft.com/office/powerpoint/2010/main" val="253266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6" name="Slide Number Placeholder 3"/>
          <p:cNvSpPr>
            <a:spLocks noGrp="1"/>
          </p:cNvSpPr>
          <p:nvPr>
            <p:ph type="sldNum" sz="quarter" idx="5"/>
          </p:nvPr>
        </p:nvSpPr>
        <p:spPr>
          <a:noFill/>
        </p:spPr>
        <p:txBody>
          <a:bodyPr/>
          <a:lstStyle/>
          <a:p>
            <a:fld id="{0C60AA28-D6B2-4AD9-B5FC-532693D76828}" type="slidenum">
              <a:rPr lang="en-US" smtClean="0"/>
              <a:pPr/>
              <a:t>11</a:t>
            </a:fld>
            <a:endParaRPr lang="en-US" smtClean="0"/>
          </a:p>
        </p:txBody>
      </p:sp>
      <p:sp>
        <p:nvSpPr>
          <p:cNvPr id="2" name="Notes Placeholder 1"/>
          <p:cNvSpPr>
            <a:spLocks noGrp="1"/>
          </p:cNvSpPr>
          <p:nvPr>
            <p:ph type="body" sz="quarter" idx="10"/>
          </p:nvPr>
        </p:nvSpPr>
        <p:spPr/>
        <p:txBody>
          <a:bodyPr/>
          <a:lstStyle/>
          <a:p>
            <a:pPr eaLnBrk="1" hangingPunct="1">
              <a:defRPr/>
            </a:pPr>
            <a:r>
              <a:rPr lang="en-US" b="1" dirty="0"/>
              <a:t>The study design </a:t>
            </a:r>
            <a:r>
              <a:rPr lang="en-US" dirty="0"/>
              <a:t>is dependent on:</a:t>
            </a:r>
          </a:p>
          <a:p>
            <a:pPr marL="228600" indent="-228600" eaLnBrk="1" hangingPunct="1">
              <a:buFont typeface="+mj-lt"/>
              <a:buAutoNum type="alphaUcPeriod"/>
              <a:defRPr/>
            </a:pPr>
            <a:r>
              <a:rPr lang="en-US" dirty="0"/>
              <a:t>The </a:t>
            </a:r>
            <a:r>
              <a:rPr lang="en-US" b="1" dirty="0"/>
              <a:t>research </a:t>
            </a:r>
            <a:r>
              <a:rPr lang="en-US" b="1" dirty="0" smtClean="0"/>
              <a:t>questions or hypothesis </a:t>
            </a:r>
            <a:r>
              <a:rPr lang="en-US" dirty="0"/>
              <a:t>we want to </a:t>
            </a:r>
            <a:r>
              <a:rPr lang="en-US" dirty="0" smtClean="0"/>
              <a:t>address </a:t>
            </a:r>
            <a:r>
              <a:rPr lang="en-US" dirty="0"/>
              <a:t>– </a:t>
            </a:r>
            <a:r>
              <a:rPr lang="en-US" dirty="0" smtClean="0"/>
              <a:t>and the </a:t>
            </a:r>
            <a:r>
              <a:rPr lang="en-US" dirty="0"/>
              <a:t>incidence </a:t>
            </a:r>
            <a:r>
              <a:rPr lang="en-US" dirty="0" smtClean="0"/>
              <a:t>of </a:t>
            </a:r>
            <a:r>
              <a:rPr lang="en-US" dirty="0" smtClean="0"/>
              <a:t>the outcome.</a:t>
            </a:r>
            <a:endParaRPr lang="en-US" dirty="0"/>
          </a:p>
          <a:p>
            <a:pPr marL="685800" lvl="1" indent="-228600" eaLnBrk="1" hangingPunct="1">
              <a:buFont typeface="Wingdings" panose="05000000000000000000" pitchFamily="2" charset="2"/>
              <a:buChar char="§"/>
              <a:defRPr/>
            </a:pPr>
            <a:r>
              <a:rPr lang="en-US" dirty="0"/>
              <a:t>Breast cancer is the most common cancer among women in the US, but it is diagnosed among only a small proportion of women during a short period of time. A case-control design (starts with the disease) is therefore more appropriate than a cohort design (starts with the exposure) that in this case would require a very large cohort.    </a:t>
            </a:r>
          </a:p>
          <a:p>
            <a:pPr marL="0" indent="0" eaLnBrk="1" hangingPunct="1">
              <a:buFont typeface="+mj-lt"/>
              <a:buNone/>
              <a:defRPr/>
            </a:pPr>
            <a:endParaRPr lang="en-US" dirty="0"/>
          </a:p>
        </p:txBody>
      </p:sp>
    </p:spTree>
    <p:extLst>
      <p:ext uri="{BB962C8B-B14F-4D97-AF65-F5344CB8AC3E}">
        <p14:creationId xmlns:p14="http://schemas.microsoft.com/office/powerpoint/2010/main" val="220726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6" name="Slide Number Placeholder 3"/>
          <p:cNvSpPr>
            <a:spLocks noGrp="1"/>
          </p:cNvSpPr>
          <p:nvPr>
            <p:ph type="sldNum" sz="quarter" idx="5"/>
          </p:nvPr>
        </p:nvSpPr>
        <p:spPr>
          <a:noFill/>
        </p:spPr>
        <p:txBody>
          <a:bodyPr/>
          <a:lstStyle/>
          <a:p>
            <a:fld id="{0C60AA28-D6B2-4AD9-B5FC-532693D76828}" type="slidenum">
              <a:rPr lang="en-US" smtClean="0"/>
              <a:pPr/>
              <a:t>12</a:t>
            </a:fld>
            <a:endParaRPr lang="en-US" smtClean="0"/>
          </a:p>
        </p:txBody>
      </p:sp>
      <p:sp>
        <p:nvSpPr>
          <p:cNvPr id="2" name="Notes Placeholder 1"/>
          <p:cNvSpPr>
            <a:spLocks noGrp="1"/>
          </p:cNvSpPr>
          <p:nvPr>
            <p:ph type="body" sz="quarter" idx="10"/>
          </p:nvPr>
        </p:nvSpPr>
        <p:spPr/>
        <p:txBody>
          <a:bodyPr/>
          <a:lstStyle/>
          <a:p>
            <a:pPr eaLnBrk="1" hangingPunct="1">
              <a:defRPr/>
            </a:pPr>
            <a:r>
              <a:rPr lang="en-US" b="1" dirty="0"/>
              <a:t>The study design </a:t>
            </a:r>
            <a:r>
              <a:rPr lang="en-US" dirty="0"/>
              <a:t>is </a:t>
            </a:r>
            <a:r>
              <a:rPr lang="en-US" dirty="0" smtClean="0"/>
              <a:t>also dependent </a:t>
            </a:r>
            <a:r>
              <a:rPr lang="en-US" dirty="0"/>
              <a:t>on:</a:t>
            </a:r>
          </a:p>
          <a:p>
            <a:pPr marL="228600" indent="-228600" eaLnBrk="1" hangingPunct="1">
              <a:buFont typeface="+mj-lt"/>
              <a:buAutoNum type="alphaUcPeriod" startAt="2"/>
              <a:defRPr/>
            </a:pPr>
            <a:r>
              <a:rPr lang="en-US" b="0" dirty="0" smtClean="0"/>
              <a:t>The</a:t>
            </a:r>
            <a:r>
              <a:rPr lang="en-US" dirty="0" smtClean="0"/>
              <a:t> </a:t>
            </a:r>
            <a:r>
              <a:rPr lang="en-US" dirty="0"/>
              <a:t>current </a:t>
            </a:r>
            <a:r>
              <a:rPr lang="en-US" b="1" dirty="0"/>
              <a:t>state of knowledge</a:t>
            </a:r>
            <a:r>
              <a:rPr lang="en-US" dirty="0"/>
              <a:t>.</a:t>
            </a:r>
          </a:p>
          <a:p>
            <a:pPr marL="685800" lvl="1" indent="-228600" eaLnBrk="1" hangingPunct="1">
              <a:buFont typeface="Arial" panose="020B0604020202020204" pitchFamily="34" charset="0"/>
              <a:buChar char="•"/>
              <a:defRPr/>
            </a:pPr>
            <a:r>
              <a:rPr lang="en-US" dirty="0"/>
              <a:t>Early studies  may use simple design, like a descriptive </a:t>
            </a:r>
            <a:r>
              <a:rPr lang="en-US" dirty="0" smtClean="0"/>
              <a:t>study design, </a:t>
            </a:r>
            <a:r>
              <a:rPr lang="en-US" dirty="0"/>
              <a:t>to generate hypothesis to test. </a:t>
            </a:r>
          </a:p>
          <a:p>
            <a:pPr marL="685800" lvl="1" indent="-228600" eaLnBrk="1" hangingPunct="1">
              <a:buFont typeface="Arial" panose="020B0604020202020204" pitchFamily="34" charset="0"/>
              <a:buChar char="•"/>
              <a:defRPr/>
            </a:pPr>
            <a:r>
              <a:rPr lang="en-US" dirty="0"/>
              <a:t>More sophisticate designs may be used later when the hypothesis is </a:t>
            </a:r>
            <a:r>
              <a:rPr lang="en-US" dirty="0" smtClean="0"/>
              <a:t>refined to test whether a risk factor is</a:t>
            </a:r>
            <a:r>
              <a:rPr lang="en-US" baseline="0" dirty="0" smtClean="0"/>
              <a:t> causally related to a specific outcome, like a disease</a:t>
            </a:r>
            <a:r>
              <a:rPr lang="en-US" dirty="0" smtClean="0"/>
              <a:t>.</a:t>
            </a:r>
            <a:endParaRPr lang="en-US" dirty="0"/>
          </a:p>
          <a:p>
            <a:pPr marL="228600" indent="-228600" eaLnBrk="1" hangingPunct="1">
              <a:defRPr/>
            </a:pPr>
            <a:r>
              <a:rPr lang="en-US" b="1" dirty="0" smtClean="0"/>
              <a:t>	Descriptive</a:t>
            </a:r>
            <a:r>
              <a:rPr lang="en-US" b="1" dirty="0"/>
              <a:t>, hypothesis generating studies:</a:t>
            </a:r>
          </a:p>
          <a:p>
            <a:pPr marL="685800" lvl="1" indent="-228600" eaLnBrk="1" hangingPunct="1">
              <a:buFont typeface="Arial" pitchFamily="34" charset="0"/>
              <a:buChar char="•"/>
              <a:defRPr/>
            </a:pPr>
            <a:r>
              <a:rPr lang="en-US" dirty="0"/>
              <a:t>Case </a:t>
            </a:r>
            <a:r>
              <a:rPr lang="en-US" dirty="0" smtClean="0"/>
              <a:t>reports and case series</a:t>
            </a:r>
            <a:r>
              <a:rPr lang="en-US" dirty="0"/>
              <a:t>;  Prevalence surveys; Migrant studies</a:t>
            </a:r>
          </a:p>
          <a:p>
            <a:pPr marL="228600" indent="-228600" eaLnBrk="1" hangingPunct="1">
              <a:defRPr/>
            </a:pPr>
            <a:r>
              <a:rPr lang="en-US" b="1" dirty="0" smtClean="0"/>
              <a:t>	Studies </a:t>
            </a:r>
            <a:r>
              <a:rPr lang="en-US" b="1" dirty="0"/>
              <a:t>to test hypothesis and establish cause-and-effect relationships:</a:t>
            </a:r>
          </a:p>
          <a:p>
            <a:pPr marL="685800" lvl="1" indent="-228600" eaLnBrk="1" hangingPunct="1">
              <a:buFont typeface="Arial" pitchFamily="34" charset="0"/>
              <a:buChar char="•"/>
              <a:defRPr/>
            </a:pPr>
            <a:r>
              <a:rPr lang="en-US" dirty="0"/>
              <a:t>RCT (Randomized, </a:t>
            </a:r>
            <a:r>
              <a:rPr lang="en-US" dirty="0" smtClean="0"/>
              <a:t>Controlled </a:t>
            </a:r>
            <a:r>
              <a:rPr lang="en-US" dirty="0"/>
              <a:t>Trials</a:t>
            </a:r>
            <a:r>
              <a:rPr lang="en-US" dirty="0" smtClean="0"/>
              <a:t>); Cohort studies; Case-control studies</a:t>
            </a:r>
          </a:p>
          <a:p>
            <a:pPr marL="228600" lvl="0" indent="-228600" algn="l" eaLnBrk="1" hangingPunct="1">
              <a:buFont typeface="+mj-lt"/>
              <a:buAutoNum type="alphaUcPeriod" startAt="3"/>
              <a:defRPr/>
            </a:pPr>
            <a:r>
              <a:rPr lang="en-US" b="0" dirty="0" smtClean="0"/>
              <a:t>The study design is also dependent on whether earlier studies have produced</a:t>
            </a:r>
            <a:r>
              <a:rPr lang="en-US" b="1" dirty="0" smtClean="0"/>
              <a:t> conflicting</a:t>
            </a:r>
            <a:r>
              <a:rPr lang="en-US" b="1" baseline="0" dirty="0" smtClean="0"/>
              <a:t> results</a:t>
            </a:r>
            <a:r>
              <a:rPr lang="en-US" baseline="0" dirty="0" smtClean="0"/>
              <a:t>. Since the experimental design is the gold standard in research, it is used to settle important research questions. In cases where observational studies, or observational and experimental studies give conflicting results, the RCT sets the standard.    </a:t>
            </a:r>
            <a:endParaRPr lang="en-US" dirty="0" smtClean="0"/>
          </a:p>
        </p:txBody>
      </p:sp>
    </p:spTree>
    <p:extLst>
      <p:ext uri="{BB962C8B-B14F-4D97-AF65-F5344CB8AC3E}">
        <p14:creationId xmlns:p14="http://schemas.microsoft.com/office/powerpoint/2010/main" val="110191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700" name="Slide Number Placeholder 3"/>
          <p:cNvSpPr>
            <a:spLocks noGrp="1"/>
          </p:cNvSpPr>
          <p:nvPr>
            <p:ph type="sldNum" sz="quarter" idx="5"/>
          </p:nvPr>
        </p:nvSpPr>
        <p:spPr>
          <a:noFill/>
        </p:spPr>
        <p:txBody>
          <a:bodyPr/>
          <a:lstStyle/>
          <a:p>
            <a:fld id="{D9CF512B-9C10-4CFC-AA77-E0F9AF9AFFE9}" type="slidenum">
              <a:rPr lang="en-US" smtClean="0"/>
              <a:pPr/>
              <a:t>13</a:t>
            </a:fld>
            <a:endParaRPr lang="en-US" smtClean="0"/>
          </a:p>
        </p:txBody>
      </p:sp>
      <p:sp>
        <p:nvSpPr>
          <p:cNvPr id="2" name="Notes Placeholder 1"/>
          <p:cNvSpPr>
            <a:spLocks noGrp="1"/>
          </p:cNvSpPr>
          <p:nvPr>
            <p:ph type="body" sz="quarter" idx="10"/>
          </p:nvPr>
        </p:nvSpPr>
        <p:spPr/>
        <p:txBody>
          <a:bodyPr/>
          <a:lstStyle/>
          <a:p>
            <a:pPr eaLnBrk="1" hangingPunct="1">
              <a:defRPr/>
            </a:pPr>
            <a:r>
              <a:rPr lang="en-US" dirty="0"/>
              <a:t>In the Profile the outcome was the development of CVD. When we investigate the relationship between Hormonal Replacement Therapy (HRT) and risk of developing CVD, it is of uttermost importance to:</a:t>
            </a:r>
          </a:p>
          <a:p>
            <a:pPr marL="228600" indent="-228600" eaLnBrk="1" hangingPunct="1">
              <a:buFont typeface="+mj-lt"/>
              <a:buAutoNum type="arabicPeriod"/>
              <a:defRPr/>
            </a:pPr>
            <a:r>
              <a:rPr lang="en-US" u="sng" dirty="0"/>
              <a:t>Determine the relevance of the outcome variable (the </a:t>
            </a:r>
            <a:r>
              <a:rPr lang="nb-NO" u="sng" dirty="0"/>
              <a:t>disease) to clinical practice</a:t>
            </a:r>
            <a:r>
              <a:rPr lang="nb-NO" dirty="0"/>
              <a:t>: </a:t>
            </a:r>
          </a:p>
          <a:p>
            <a:pPr marL="685800" lvl="1" indent="-228600" eaLnBrk="1" hangingPunct="1">
              <a:buFont typeface="+mj-lt"/>
              <a:buAutoNum type="alphaLcPeriod"/>
              <a:defRPr/>
            </a:pPr>
            <a:r>
              <a:rPr lang="nb-NO" dirty="0" smtClean="0"/>
              <a:t>In our example, both </a:t>
            </a:r>
            <a:r>
              <a:rPr lang="nb-NO" dirty="0"/>
              <a:t>CHD and breast cancer </a:t>
            </a:r>
            <a:r>
              <a:rPr lang="nb-NO" dirty="0" smtClean="0"/>
              <a:t>would be </a:t>
            </a:r>
            <a:r>
              <a:rPr lang="nb-NO" dirty="0"/>
              <a:t>clinically very relevant outcomes.</a:t>
            </a:r>
          </a:p>
          <a:p>
            <a:pPr marL="685800" lvl="1" indent="-228600" eaLnBrk="1" hangingPunct="1">
              <a:buFont typeface="+mj-lt"/>
              <a:buAutoNum type="alphaLcPeriod"/>
              <a:defRPr/>
            </a:pPr>
            <a:r>
              <a:rPr lang="nb-NO" dirty="0" smtClean="0"/>
              <a:t>And we could determine </a:t>
            </a:r>
            <a:r>
              <a:rPr lang="nb-NO" dirty="0"/>
              <a:t>weather HRT may affect the risk of CVD or breast cancer.</a:t>
            </a:r>
          </a:p>
          <a:p>
            <a:pPr marL="228600" indent="-228600" eaLnBrk="1" hangingPunct="1">
              <a:buFont typeface="+mj-lt"/>
              <a:buAutoNum type="arabicPeriod"/>
              <a:defRPr/>
            </a:pPr>
            <a:r>
              <a:rPr lang="en-US" u="sng" dirty="0" smtClean="0"/>
              <a:t>It is important to precisely </a:t>
            </a:r>
            <a:r>
              <a:rPr lang="en-US" u="sng" dirty="0"/>
              <a:t>define the outcome variable(s) (the disease(s)) – to avoid that the subject is misclassified:</a:t>
            </a:r>
          </a:p>
          <a:p>
            <a:pPr marL="685800" lvl="1" indent="-228600" eaLnBrk="1" hangingPunct="1">
              <a:buFont typeface="+mj-lt"/>
              <a:buAutoNum type="alphaLcPeriod"/>
              <a:defRPr/>
            </a:pPr>
            <a:r>
              <a:rPr lang="en-US" dirty="0" smtClean="0"/>
              <a:t>Are we talking</a:t>
            </a:r>
            <a:r>
              <a:rPr lang="en-US" baseline="0" dirty="0" smtClean="0"/>
              <a:t> about t</a:t>
            </a:r>
            <a:r>
              <a:rPr lang="en-US" dirty="0" smtClean="0"/>
              <a:t>otal </a:t>
            </a:r>
            <a:r>
              <a:rPr lang="en-US" dirty="0"/>
              <a:t>CVD? Total CHD/IHD? Mortality from CVD or CHD/IHD? What is included or excluded (ICD-10 entities</a:t>
            </a:r>
            <a:r>
              <a:rPr lang="en-US" dirty="0" smtClean="0"/>
              <a:t>)?</a:t>
            </a:r>
            <a:endParaRPr lang="en-US" dirty="0"/>
          </a:p>
        </p:txBody>
      </p:sp>
    </p:spTree>
    <p:extLst>
      <p:ext uri="{BB962C8B-B14F-4D97-AF65-F5344CB8AC3E}">
        <p14:creationId xmlns:p14="http://schemas.microsoft.com/office/powerpoint/2010/main" val="231464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700" name="Slide Number Placeholder 3"/>
          <p:cNvSpPr>
            <a:spLocks noGrp="1"/>
          </p:cNvSpPr>
          <p:nvPr>
            <p:ph type="sldNum" sz="quarter" idx="5"/>
          </p:nvPr>
        </p:nvSpPr>
        <p:spPr>
          <a:noFill/>
        </p:spPr>
        <p:txBody>
          <a:bodyPr/>
          <a:lstStyle/>
          <a:p>
            <a:fld id="{D9CF512B-9C10-4CFC-AA77-E0F9AF9AFFE9}" type="slidenum">
              <a:rPr lang="en-US" smtClean="0"/>
              <a:pPr/>
              <a:t>14</a:t>
            </a:fld>
            <a:endParaRPr lang="en-US" smtClean="0"/>
          </a:p>
        </p:txBody>
      </p:sp>
      <p:sp>
        <p:nvSpPr>
          <p:cNvPr id="2" name="Notes Placeholder 1"/>
          <p:cNvSpPr>
            <a:spLocks noGrp="1"/>
          </p:cNvSpPr>
          <p:nvPr>
            <p:ph type="body" sz="quarter" idx="10"/>
          </p:nvPr>
        </p:nvSpPr>
        <p:spPr/>
        <p:txBody>
          <a:bodyPr/>
          <a:lstStyle/>
          <a:p>
            <a:pPr marL="228600" indent="-228600" eaLnBrk="1" hangingPunct="1">
              <a:buFont typeface="+mj-lt"/>
              <a:buAutoNum type="arabicPeriod" startAt="3"/>
              <a:defRPr/>
            </a:pPr>
            <a:r>
              <a:rPr lang="en-US" u="sng" dirty="0" smtClean="0"/>
              <a:t>It is important to precisely </a:t>
            </a:r>
            <a:r>
              <a:rPr lang="en-US" u="sng" dirty="0"/>
              <a:t>define the presence or absence of the outcome </a:t>
            </a:r>
            <a:r>
              <a:rPr lang="en-US" u="sng" dirty="0" smtClean="0"/>
              <a:t>variable, and we may have used several ways to determine the outcome. We could have used</a:t>
            </a:r>
            <a:r>
              <a:rPr lang="en-US" dirty="0" smtClean="0"/>
              <a:t>:</a:t>
            </a:r>
            <a:endParaRPr lang="en-US" dirty="0"/>
          </a:p>
          <a:p>
            <a:pPr marL="685800" lvl="1" indent="-228600" eaLnBrk="1" hangingPunct="1">
              <a:buFont typeface="+mj-lt"/>
              <a:buAutoNum type="alphaLcPeriod"/>
              <a:defRPr/>
            </a:pPr>
            <a:r>
              <a:rPr lang="en-US" b="1" dirty="0"/>
              <a:t>Death certificates:</a:t>
            </a:r>
            <a:r>
              <a:rPr lang="en-US" dirty="0"/>
              <a:t> Are often incomplete or inaccurate, possibly because the physicians may not have a definite diagnosis, have limited knowledge of  the patient, or may not have the time to gather all relevant data.  Besides, this kind of information is limited to deceased subjects. </a:t>
            </a:r>
          </a:p>
          <a:p>
            <a:pPr marL="685800" lvl="1" indent="-228600" eaLnBrk="1" hangingPunct="1">
              <a:buFont typeface="+mj-lt"/>
              <a:buAutoNum type="alphaLcPeriod"/>
              <a:defRPr/>
            </a:pPr>
            <a:r>
              <a:rPr lang="en-US" b="1" dirty="0"/>
              <a:t>Self-reports:</a:t>
            </a:r>
            <a:r>
              <a:rPr lang="en-US" dirty="0"/>
              <a:t>  May not be correct and may cause misclassification of subjects because patients may mistake the disease in question, or benign form of disease for cancer.  Self-reports are limited to subjects being alive, or to relatives able to give the information.</a:t>
            </a:r>
          </a:p>
          <a:p>
            <a:pPr marL="685800" lvl="1" indent="-228600" eaLnBrk="1" hangingPunct="1">
              <a:buFont typeface="+mj-lt"/>
              <a:buAutoNum type="alphaLcPeriod"/>
              <a:defRPr/>
            </a:pPr>
            <a:r>
              <a:rPr lang="en-US" b="1" dirty="0"/>
              <a:t>Medical records:  </a:t>
            </a:r>
            <a:r>
              <a:rPr lang="en-US" dirty="0"/>
              <a:t>May give fairly accurate information, but they are not made for research purposes, and are not intended to be standardized. They reflect time, culture, MD’s preferences, different diagnostic criteria </a:t>
            </a:r>
            <a:r>
              <a:rPr lang="en-US" dirty="0" err="1"/>
              <a:t>osv</a:t>
            </a:r>
            <a:r>
              <a:rPr lang="en-US" dirty="0"/>
              <a:t>.</a:t>
            </a:r>
          </a:p>
          <a:p>
            <a:pPr marL="685800" lvl="1" indent="-228600" eaLnBrk="1" hangingPunct="1">
              <a:buFont typeface="+mj-lt"/>
              <a:buAutoNum type="alphaLcPeriod"/>
              <a:defRPr/>
            </a:pPr>
            <a:r>
              <a:rPr lang="en-US" b="1" dirty="0" err="1"/>
              <a:t>Histopathologic</a:t>
            </a:r>
            <a:r>
              <a:rPr lang="en-US" b="1" dirty="0"/>
              <a:t> diagnosis:  </a:t>
            </a:r>
            <a:r>
              <a:rPr lang="en-US" dirty="0"/>
              <a:t>Has the most accurate and definitive information, if adequate tissue are available.</a:t>
            </a:r>
          </a:p>
        </p:txBody>
      </p:sp>
    </p:spTree>
    <p:extLst>
      <p:ext uri="{BB962C8B-B14F-4D97-AF65-F5344CB8AC3E}">
        <p14:creationId xmlns:p14="http://schemas.microsoft.com/office/powerpoint/2010/main" val="270772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4" name="Slide Number Placeholder 3"/>
          <p:cNvSpPr>
            <a:spLocks noGrp="1"/>
          </p:cNvSpPr>
          <p:nvPr>
            <p:ph type="sldNum" sz="quarter" idx="5"/>
          </p:nvPr>
        </p:nvSpPr>
        <p:spPr>
          <a:noFill/>
        </p:spPr>
        <p:txBody>
          <a:bodyPr/>
          <a:lstStyle/>
          <a:p>
            <a:fld id="{1D498B35-FB21-4B7A-BA54-2CDB01C19657}" type="slidenum">
              <a:rPr lang="en-US" smtClean="0"/>
              <a:pPr/>
              <a:t>15</a:t>
            </a:fld>
            <a:endParaRPr lang="en-US" smtClean="0"/>
          </a:p>
        </p:txBody>
      </p:sp>
      <p:sp>
        <p:nvSpPr>
          <p:cNvPr id="2" name="Notes Placeholder 1"/>
          <p:cNvSpPr>
            <a:spLocks noGrp="1"/>
          </p:cNvSpPr>
          <p:nvPr>
            <p:ph type="body" sz="quarter" idx="10"/>
          </p:nvPr>
        </p:nvSpPr>
        <p:spPr/>
        <p:txBody>
          <a:bodyPr/>
          <a:lstStyle/>
          <a:p>
            <a:pPr>
              <a:defRPr/>
            </a:pPr>
            <a:r>
              <a:rPr lang="en-US" b="1" u="sng" dirty="0" smtClean="0"/>
              <a:t>What about the risk </a:t>
            </a:r>
            <a:r>
              <a:rPr lang="en-US" b="1" u="sng" dirty="0"/>
              <a:t>factor(s</a:t>
            </a:r>
            <a:r>
              <a:rPr lang="en-US" b="1" u="sng" dirty="0" smtClean="0"/>
              <a:t>), also called exposure, predictor, or Independent variable(s) </a:t>
            </a:r>
            <a:r>
              <a:rPr lang="en-US" b="1" u="sng" dirty="0"/>
              <a:t>being </a:t>
            </a:r>
            <a:r>
              <a:rPr lang="en-US" b="1" u="sng" dirty="0" smtClean="0"/>
              <a:t>studied?</a:t>
            </a:r>
            <a:endParaRPr lang="en-US" b="1" u="sng" dirty="0"/>
          </a:p>
          <a:p>
            <a:pPr>
              <a:defRPr/>
            </a:pPr>
            <a:r>
              <a:rPr lang="en-US" dirty="0"/>
              <a:t>The predictor </a:t>
            </a:r>
            <a:r>
              <a:rPr lang="en-US" dirty="0" smtClean="0"/>
              <a:t>variable, </a:t>
            </a:r>
            <a:r>
              <a:rPr lang="en-US" dirty="0"/>
              <a:t>or risk </a:t>
            </a:r>
            <a:r>
              <a:rPr lang="en-US" dirty="0" smtClean="0"/>
              <a:t>factor </a:t>
            </a:r>
            <a:r>
              <a:rPr lang="en-US" dirty="0"/>
              <a:t>for CVD, in our Profile was primarily the high risk of genetic predisposition evident from the family history. Other such factors that could be studied would be physical activity, smoking history, serum levels of  TC, LDL-C, and HDL-C. We need to know which risk factor(s) are being studied and which are being controlled for to avoid erroneous results caused by confounders </a:t>
            </a:r>
            <a:r>
              <a:rPr lang="en-US" dirty="0" smtClean="0"/>
              <a:t>(i.e. other determinants or markers </a:t>
            </a:r>
            <a:r>
              <a:rPr lang="en-US" dirty="0"/>
              <a:t>of the outcome),  and because risk factors may be closely linked.  </a:t>
            </a:r>
          </a:p>
          <a:p>
            <a:pPr>
              <a:defRPr/>
            </a:pPr>
            <a:endParaRPr lang="en-US" dirty="0"/>
          </a:p>
        </p:txBody>
      </p:sp>
    </p:spTree>
    <p:extLst>
      <p:ext uri="{BB962C8B-B14F-4D97-AF65-F5344CB8AC3E}">
        <p14:creationId xmlns:p14="http://schemas.microsoft.com/office/powerpoint/2010/main" val="276043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4" name="Slide Number Placeholder 3"/>
          <p:cNvSpPr>
            <a:spLocks noGrp="1"/>
          </p:cNvSpPr>
          <p:nvPr>
            <p:ph type="sldNum" sz="quarter" idx="5"/>
          </p:nvPr>
        </p:nvSpPr>
        <p:spPr>
          <a:noFill/>
        </p:spPr>
        <p:txBody>
          <a:bodyPr/>
          <a:lstStyle/>
          <a:p>
            <a:fld id="{1D498B35-FB21-4B7A-BA54-2CDB01C19657}" type="slidenum">
              <a:rPr lang="en-US" smtClean="0"/>
              <a:pPr/>
              <a:t>16</a:t>
            </a:fld>
            <a:endParaRPr lang="en-US" smtClean="0"/>
          </a:p>
        </p:txBody>
      </p:sp>
      <p:sp>
        <p:nvSpPr>
          <p:cNvPr id="2" name="Notes Placeholder 1"/>
          <p:cNvSpPr>
            <a:spLocks noGrp="1"/>
          </p:cNvSpPr>
          <p:nvPr>
            <p:ph type="body" sz="quarter" idx="10"/>
          </p:nvPr>
        </p:nvSpPr>
        <p:spPr/>
        <p:txBody>
          <a:bodyPr/>
          <a:lstStyle/>
          <a:p>
            <a:pPr>
              <a:defRPr/>
            </a:pPr>
            <a:r>
              <a:rPr lang="en-US" b="1" u="sng" dirty="0" smtClean="0"/>
              <a:t>Regarding </a:t>
            </a:r>
            <a:r>
              <a:rPr lang="en-US" b="1" u="sng" dirty="0" smtClean="0"/>
              <a:t>the </a:t>
            </a:r>
            <a:r>
              <a:rPr lang="en-US" b="1" u="sng" dirty="0"/>
              <a:t>presence or absence of exposure or risk factor(s</a:t>
            </a:r>
            <a:r>
              <a:rPr lang="en-US" b="1" u="sng" dirty="0" smtClean="0"/>
              <a:t>), we need</a:t>
            </a:r>
            <a:r>
              <a:rPr lang="en-US" b="1" u="sng" baseline="0" dirty="0" smtClean="0"/>
              <a:t> to know</a:t>
            </a:r>
            <a:r>
              <a:rPr lang="en-US" b="1" u="sng" dirty="0" smtClean="0"/>
              <a:t>:</a:t>
            </a:r>
            <a:endParaRPr lang="en-US" b="1" u="sng" dirty="0"/>
          </a:p>
          <a:p>
            <a:pPr>
              <a:defRPr/>
            </a:pPr>
            <a:r>
              <a:rPr lang="en-US" dirty="0"/>
              <a:t>How reliable and accurate are the methods used to determine the presence or absence of exposure/risk factor(s)? </a:t>
            </a:r>
          </a:p>
          <a:p>
            <a:pPr marL="228600" indent="-228600">
              <a:buFont typeface="+mj-lt"/>
              <a:buAutoNum type="alphaLcPeriod"/>
              <a:defRPr/>
            </a:pPr>
            <a:r>
              <a:rPr lang="en-US" dirty="0"/>
              <a:t>A surrogate respondent report is much less reliable or accurate than a report obtained directly from the patient. </a:t>
            </a:r>
          </a:p>
          <a:p>
            <a:pPr marL="228600" indent="-228600">
              <a:buFont typeface="+mj-lt"/>
              <a:buAutoNum type="alphaLcPeriod"/>
              <a:defRPr/>
            </a:pPr>
            <a:r>
              <a:rPr lang="en-US" dirty="0"/>
              <a:t>A direct observation is more accurate than a recall.</a:t>
            </a:r>
          </a:p>
          <a:p>
            <a:pPr marL="228600" indent="-228600">
              <a:buFont typeface="+mj-lt"/>
              <a:buAutoNum type="alphaLcPeriod"/>
              <a:defRPr/>
            </a:pPr>
            <a:r>
              <a:rPr lang="en-US" dirty="0"/>
              <a:t>Measurement of a biologic marker with quantitative documentation of exposure is the most accurate information on the exposure. Ex. of  biologic markers:</a:t>
            </a:r>
          </a:p>
          <a:p>
            <a:pPr marL="685800" lvl="1" indent="-228600">
              <a:buFont typeface="Arial" pitchFamily="34" charset="0"/>
              <a:buChar char="•"/>
              <a:defRPr/>
            </a:pPr>
            <a:r>
              <a:rPr lang="en-US" dirty="0"/>
              <a:t>Fatty acid content in adipose tissue</a:t>
            </a:r>
          </a:p>
          <a:p>
            <a:pPr marL="685800" lvl="1" indent="-228600">
              <a:buFont typeface="Arial" pitchFamily="34" charset="0"/>
              <a:buChar char="•"/>
              <a:defRPr/>
            </a:pPr>
            <a:r>
              <a:rPr lang="en-US" dirty="0"/>
              <a:t>Serum Total cholesterol level</a:t>
            </a:r>
          </a:p>
          <a:p>
            <a:pPr marL="685800" lvl="1" indent="-228600">
              <a:buFont typeface="Arial" pitchFamily="34" charset="0"/>
              <a:buChar char="•"/>
              <a:defRPr/>
            </a:pPr>
            <a:r>
              <a:rPr lang="en-US" dirty="0"/>
              <a:t>Serum glucose level</a:t>
            </a:r>
          </a:p>
        </p:txBody>
      </p:sp>
    </p:spTree>
    <p:extLst>
      <p:ext uri="{BB962C8B-B14F-4D97-AF65-F5344CB8AC3E}">
        <p14:creationId xmlns:p14="http://schemas.microsoft.com/office/powerpoint/2010/main" val="20803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8" name="Slide Number Placeholder 3"/>
          <p:cNvSpPr>
            <a:spLocks noGrp="1"/>
          </p:cNvSpPr>
          <p:nvPr>
            <p:ph type="sldNum" sz="quarter" idx="5"/>
          </p:nvPr>
        </p:nvSpPr>
        <p:spPr>
          <a:noFill/>
        </p:spPr>
        <p:txBody>
          <a:bodyPr/>
          <a:lstStyle/>
          <a:p>
            <a:fld id="{DDC69D6F-BE09-4E57-89A4-792B7799028A}" type="slidenum">
              <a:rPr lang="en-US" smtClean="0"/>
              <a:pPr/>
              <a:t>17</a:t>
            </a:fld>
            <a:endParaRPr lang="en-US" smtClean="0"/>
          </a:p>
        </p:txBody>
      </p:sp>
      <p:sp>
        <p:nvSpPr>
          <p:cNvPr id="2" name="Notes Placeholder 1"/>
          <p:cNvSpPr>
            <a:spLocks noGrp="1"/>
          </p:cNvSpPr>
          <p:nvPr>
            <p:ph type="body" sz="quarter" idx="10"/>
          </p:nvPr>
        </p:nvSpPr>
        <p:spPr/>
        <p:txBody>
          <a:bodyPr/>
          <a:lstStyle/>
          <a:p>
            <a:pPr>
              <a:defRPr/>
            </a:pPr>
            <a:r>
              <a:rPr lang="en-US" b="1" dirty="0" smtClean="0"/>
              <a:t>An important question when reviewing a study is whether the assessment of exposure or risk</a:t>
            </a:r>
            <a:r>
              <a:rPr lang="en-US" b="1" baseline="0" dirty="0" smtClean="0"/>
              <a:t> factor(s) are p</a:t>
            </a:r>
            <a:r>
              <a:rPr lang="en-US" b="1" dirty="0" smtClean="0"/>
              <a:t>recise </a:t>
            </a:r>
            <a:r>
              <a:rPr lang="en-US" b="1" dirty="0"/>
              <a:t>and </a:t>
            </a:r>
            <a:r>
              <a:rPr lang="en-US" b="1" dirty="0" smtClean="0"/>
              <a:t>accurate. We will talk a little about dietary recall, current intake and change of diet:</a:t>
            </a:r>
            <a:endParaRPr lang="en-US" b="1" dirty="0"/>
          </a:p>
          <a:p>
            <a:pPr marL="228600" indent="-228600">
              <a:buFont typeface="+mj-lt"/>
              <a:buAutoNum type="alphaLcPeriod"/>
              <a:defRPr/>
            </a:pPr>
            <a:r>
              <a:rPr lang="en-US" b="1" i="1" u="sng" dirty="0"/>
              <a:t>Dietary </a:t>
            </a:r>
            <a:r>
              <a:rPr lang="en-US" b="1" i="1" u="sng" dirty="0" smtClean="0"/>
              <a:t>recall</a:t>
            </a:r>
            <a:r>
              <a:rPr lang="en-US" b="1" dirty="0" smtClean="0"/>
              <a:t> </a:t>
            </a:r>
            <a:r>
              <a:rPr lang="en-US" b="0" dirty="0" smtClean="0"/>
              <a:t>i</a:t>
            </a:r>
            <a:r>
              <a:rPr lang="en-US" dirty="0" smtClean="0"/>
              <a:t>s </a:t>
            </a:r>
            <a:r>
              <a:rPr lang="en-US" dirty="0"/>
              <a:t>challenging because subjects have to remember past dietary intakes of different foods and amounts eaten. However, such recall is shown to be accurate enough to decide if intakes are high, moderate or low. </a:t>
            </a:r>
          </a:p>
          <a:p>
            <a:pPr marL="228600" indent="-228600">
              <a:buFont typeface="+mj-lt"/>
              <a:buAutoNum type="alphaLcPeriod"/>
              <a:defRPr/>
            </a:pPr>
            <a:r>
              <a:rPr lang="en-US" b="1" i="1" u="sng" dirty="0" smtClean="0"/>
              <a:t>Recording of current intake</a:t>
            </a:r>
            <a:r>
              <a:rPr lang="en-US" dirty="0" smtClean="0"/>
              <a:t> </a:t>
            </a:r>
            <a:r>
              <a:rPr lang="en-US" dirty="0"/>
              <a:t>removes the recollection problem, but subjects still have to remember to record the information.</a:t>
            </a:r>
          </a:p>
          <a:p>
            <a:pPr marL="228600" indent="-228600">
              <a:buFont typeface="+mj-lt"/>
              <a:buAutoNum type="alphaLcPeriod"/>
              <a:defRPr/>
            </a:pPr>
            <a:r>
              <a:rPr lang="en-US" b="1" i="1" u="sng" dirty="0" smtClean="0"/>
              <a:t>Why is change </a:t>
            </a:r>
            <a:r>
              <a:rPr lang="en-US" b="1" i="1" u="sng" dirty="0"/>
              <a:t>of </a:t>
            </a:r>
            <a:r>
              <a:rPr lang="en-US" b="1" i="1" u="sng" dirty="0" smtClean="0"/>
              <a:t>diet a problem? </a:t>
            </a:r>
            <a:r>
              <a:rPr lang="en-US" dirty="0"/>
              <a:t>If a questionnaire asks for dietary fat intake to look for an association with breast cancer, we also need to know if the patient has changed </a:t>
            </a:r>
            <a:r>
              <a:rPr lang="en-US" dirty="0" smtClean="0"/>
              <a:t>his/her </a:t>
            </a:r>
            <a:r>
              <a:rPr lang="en-US" dirty="0"/>
              <a:t>diet because of:  a.) the disease, b.) side effects of treatment, or  c.) to influence prognosis. </a:t>
            </a:r>
          </a:p>
        </p:txBody>
      </p:sp>
    </p:spTree>
    <p:extLst>
      <p:ext uri="{BB962C8B-B14F-4D97-AF65-F5344CB8AC3E}">
        <p14:creationId xmlns:p14="http://schemas.microsoft.com/office/powerpoint/2010/main" val="55391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8" name="Slide Number Placeholder 3"/>
          <p:cNvSpPr>
            <a:spLocks noGrp="1"/>
          </p:cNvSpPr>
          <p:nvPr>
            <p:ph type="sldNum" sz="quarter" idx="5"/>
          </p:nvPr>
        </p:nvSpPr>
        <p:spPr>
          <a:noFill/>
        </p:spPr>
        <p:txBody>
          <a:bodyPr/>
          <a:lstStyle/>
          <a:p>
            <a:fld id="{DDC69D6F-BE09-4E57-89A4-792B7799028A}" type="slidenum">
              <a:rPr lang="en-US" smtClean="0"/>
              <a:pPr/>
              <a:t>18</a:t>
            </a:fld>
            <a:endParaRPr lang="en-US" smtClean="0"/>
          </a:p>
        </p:txBody>
      </p:sp>
      <p:sp>
        <p:nvSpPr>
          <p:cNvPr id="2" name="Notes Placeholder 1"/>
          <p:cNvSpPr>
            <a:spLocks noGrp="1"/>
          </p:cNvSpPr>
          <p:nvPr>
            <p:ph type="body" sz="quarter" idx="10"/>
          </p:nvPr>
        </p:nvSpPr>
        <p:spPr/>
        <p:txBody>
          <a:bodyPr/>
          <a:lstStyle/>
          <a:p>
            <a:pPr>
              <a:defRPr/>
            </a:pPr>
            <a:r>
              <a:rPr lang="en-US" b="1" dirty="0" smtClean="0"/>
              <a:t>Quantifying </a:t>
            </a:r>
            <a:r>
              <a:rPr lang="en-US" b="1" dirty="0"/>
              <a:t>the </a:t>
            </a:r>
            <a:r>
              <a:rPr lang="en-US" b="1" dirty="0" smtClean="0"/>
              <a:t>exposure is necessary</a:t>
            </a:r>
            <a:r>
              <a:rPr lang="en-US" b="1" baseline="0" dirty="0" smtClean="0"/>
              <a:t> </a:t>
            </a:r>
            <a:r>
              <a:rPr lang="en-US" b="1" dirty="0" smtClean="0"/>
              <a:t>to find dose-response relationships between exposure and outcome:</a:t>
            </a:r>
            <a:endParaRPr lang="en-US" b="1" dirty="0"/>
          </a:p>
          <a:p>
            <a:pPr>
              <a:defRPr/>
            </a:pPr>
            <a:r>
              <a:rPr lang="en-US" dirty="0"/>
              <a:t>On a population level we can use such recall to decide on high, moderate or low intake to get a dose-response relation to the outcome.</a:t>
            </a:r>
          </a:p>
          <a:p>
            <a:pPr>
              <a:defRPr/>
            </a:pPr>
            <a:r>
              <a:rPr lang="en-US" b="1" dirty="0"/>
              <a:t>Biological </a:t>
            </a:r>
            <a:r>
              <a:rPr lang="en-US" b="1" dirty="0" smtClean="0"/>
              <a:t>markers</a:t>
            </a:r>
            <a:r>
              <a:rPr lang="en-US" dirty="0" smtClean="0"/>
              <a:t> has </a:t>
            </a:r>
            <a:r>
              <a:rPr lang="en-US" dirty="0"/>
              <a:t>become increasingly important in clinical </a:t>
            </a:r>
            <a:r>
              <a:rPr lang="en-US" dirty="0" smtClean="0"/>
              <a:t>research because they provide</a:t>
            </a:r>
            <a:endParaRPr lang="en-US" dirty="0"/>
          </a:p>
          <a:p>
            <a:pPr>
              <a:defRPr/>
            </a:pPr>
            <a:r>
              <a:rPr lang="en-US" b="1" dirty="0"/>
              <a:t>    - </a:t>
            </a:r>
            <a:r>
              <a:rPr lang="en-US" i="1" u="sng" dirty="0"/>
              <a:t>Quantitative documentation</a:t>
            </a:r>
            <a:r>
              <a:rPr lang="en-US" dirty="0"/>
              <a:t> of exposure</a:t>
            </a:r>
            <a:endParaRPr lang="en-US" i="1" u="sng" dirty="0"/>
          </a:p>
          <a:p>
            <a:pPr>
              <a:defRPr/>
            </a:pPr>
            <a:r>
              <a:rPr lang="en-US" dirty="0"/>
              <a:t>    - </a:t>
            </a:r>
            <a:r>
              <a:rPr lang="en-US" i="1" u="sng" dirty="0"/>
              <a:t>Reliable exposure data,</a:t>
            </a:r>
            <a:r>
              <a:rPr lang="en-US" dirty="0"/>
              <a:t> e.g. compared to questionnaires</a:t>
            </a:r>
            <a:r>
              <a:rPr lang="en-US" i="1" u="sng" dirty="0"/>
              <a:t> </a:t>
            </a:r>
            <a:r>
              <a:rPr lang="en-US" dirty="0"/>
              <a:t> </a:t>
            </a:r>
            <a:endParaRPr lang="en-US" b="1" dirty="0"/>
          </a:p>
          <a:p>
            <a:endParaRPr lang="en-US" dirty="0"/>
          </a:p>
        </p:txBody>
      </p:sp>
    </p:spTree>
    <p:extLst>
      <p:ext uri="{BB962C8B-B14F-4D97-AF65-F5344CB8AC3E}">
        <p14:creationId xmlns:p14="http://schemas.microsoft.com/office/powerpoint/2010/main" val="1223204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2" name="Slide Number Placeholder 3"/>
          <p:cNvSpPr>
            <a:spLocks noGrp="1"/>
          </p:cNvSpPr>
          <p:nvPr>
            <p:ph type="sldNum" sz="quarter" idx="5"/>
          </p:nvPr>
        </p:nvSpPr>
        <p:spPr>
          <a:noFill/>
        </p:spPr>
        <p:txBody>
          <a:bodyPr/>
          <a:lstStyle/>
          <a:p>
            <a:fld id="{ED388463-2CAF-47E7-97B8-D91D5D2062A9}" type="slidenum">
              <a:rPr lang="en-US" smtClean="0"/>
              <a:pPr/>
              <a:t>19</a:t>
            </a:fld>
            <a:endParaRPr lang="en-US" smtClean="0"/>
          </a:p>
        </p:txBody>
      </p:sp>
      <p:sp>
        <p:nvSpPr>
          <p:cNvPr id="2" name="Notes Placeholder 1"/>
          <p:cNvSpPr>
            <a:spLocks noGrp="1"/>
          </p:cNvSpPr>
          <p:nvPr>
            <p:ph type="body" sz="quarter" idx="10"/>
          </p:nvPr>
        </p:nvSpPr>
        <p:spPr/>
        <p:txBody>
          <a:bodyPr/>
          <a:lstStyle/>
          <a:p>
            <a:r>
              <a:rPr lang="en-US" b="0" u="none" dirty="0" smtClean="0"/>
              <a:t>The statistical analysis is important in regard to answering</a:t>
            </a:r>
            <a:r>
              <a:rPr lang="en-US" b="0" u="none" baseline="0" dirty="0" smtClean="0"/>
              <a:t> whether the observed outcome could be caused by chance.</a:t>
            </a:r>
            <a:endParaRPr lang="en-US" b="0" u="none" dirty="0" smtClean="0"/>
          </a:p>
          <a:p>
            <a:r>
              <a:rPr lang="en-US" b="1" u="sng" dirty="0" smtClean="0"/>
              <a:t>The Statistical methods</a:t>
            </a:r>
            <a:r>
              <a:rPr lang="en-US" b="1" dirty="0" smtClean="0"/>
              <a:t> </a:t>
            </a:r>
            <a:r>
              <a:rPr lang="en-US" i="1" dirty="0" smtClean="0"/>
              <a:t>are </a:t>
            </a:r>
            <a:r>
              <a:rPr lang="en-US" i="1" dirty="0"/>
              <a:t>determined by the goal of the analysis: </a:t>
            </a:r>
            <a:r>
              <a:rPr lang="en-US" i="0" dirty="0" smtClean="0"/>
              <a:t>Either to </a:t>
            </a:r>
            <a:r>
              <a:rPr lang="en-US" dirty="0"/>
              <a:t>compare groups, explore associations, predict outcome. </a:t>
            </a:r>
            <a:endParaRPr lang="en-US" b="1" u="sng" dirty="0"/>
          </a:p>
          <a:p>
            <a:pPr marL="171450" indent="-171450">
              <a:buFont typeface="Arial" panose="020B0604020202020204" pitchFamily="34" charset="0"/>
              <a:buChar char="•"/>
            </a:pPr>
            <a:r>
              <a:rPr lang="en-US" b="1" i="1" u="sng" dirty="0"/>
              <a:t>Nominal </a:t>
            </a:r>
            <a:r>
              <a:rPr lang="en-US" b="1" i="1" u="sng" dirty="0" smtClean="0"/>
              <a:t>data</a:t>
            </a:r>
            <a:r>
              <a:rPr lang="en-US" i="1" dirty="0" smtClean="0"/>
              <a:t> </a:t>
            </a:r>
            <a:r>
              <a:rPr lang="en-US" dirty="0" smtClean="0"/>
              <a:t>have qualitative data values and </a:t>
            </a:r>
            <a:r>
              <a:rPr lang="en-US" dirty="0"/>
              <a:t>can be classified into categories, but without inherent order (no scale) - the categories have no specific ordering.</a:t>
            </a:r>
          </a:p>
          <a:p>
            <a:pPr marL="171450" indent="-171450">
              <a:buFont typeface="Arial" panose="020B0604020202020204" pitchFamily="34" charset="0"/>
              <a:buChar char="•"/>
            </a:pPr>
            <a:r>
              <a:rPr lang="en-US" b="1" i="1" u="sng" dirty="0"/>
              <a:t>Ordinal </a:t>
            </a:r>
            <a:r>
              <a:rPr lang="en-US" b="1" i="1" u="sng" dirty="0" smtClean="0"/>
              <a:t>data </a:t>
            </a:r>
            <a:r>
              <a:rPr lang="en-US" dirty="0" smtClean="0"/>
              <a:t>can </a:t>
            </a:r>
            <a:r>
              <a:rPr lang="en-US" dirty="0"/>
              <a:t>be ordered into a scale, e.g. from hi to low, but data values do not have specific numeric values.</a:t>
            </a:r>
          </a:p>
          <a:p>
            <a:pPr marL="171450" indent="-171450">
              <a:buFont typeface="Arial" panose="020B0604020202020204" pitchFamily="34" charset="0"/>
              <a:buChar char="•"/>
            </a:pPr>
            <a:r>
              <a:rPr lang="en-US" b="1" i="1" u="sng" dirty="0"/>
              <a:t>Continuous </a:t>
            </a:r>
            <a:r>
              <a:rPr lang="en-US" b="1" i="1" u="sng" dirty="0" smtClean="0"/>
              <a:t>data</a:t>
            </a:r>
            <a:r>
              <a:rPr lang="en-US" b="1" u="sng" dirty="0" smtClean="0"/>
              <a:t>,</a:t>
            </a:r>
            <a:r>
              <a:rPr lang="en-US" b="1" dirty="0" smtClean="0"/>
              <a:t> </a:t>
            </a:r>
            <a:r>
              <a:rPr lang="en-US" dirty="0" smtClean="0"/>
              <a:t>also </a:t>
            </a:r>
            <a:r>
              <a:rPr lang="en-US" dirty="0"/>
              <a:t>called quantitative variables, takes on unlimited number of responses.</a:t>
            </a:r>
          </a:p>
          <a:p>
            <a:endParaRPr lang="en-US" dirty="0"/>
          </a:p>
        </p:txBody>
      </p:sp>
    </p:spTree>
    <p:extLst>
      <p:ext uri="{BB962C8B-B14F-4D97-AF65-F5344CB8AC3E}">
        <p14:creationId xmlns:p14="http://schemas.microsoft.com/office/powerpoint/2010/main" val="414711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82A4CCB-CAAA-4B4B-B286-B5EA7F523E31}" type="slidenum">
              <a:rPr lang="en-US" smtClean="0"/>
              <a:pPr/>
              <a:t>2</a:t>
            </a:fld>
            <a:endParaRPr lang="en-US" smtClean="0"/>
          </a:p>
        </p:txBody>
      </p:sp>
      <p:sp>
        <p:nvSpPr>
          <p:cNvPr id="23555"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r>
              <a:rPr lang="nb-NO" dirty="0" smtClean="0"/>
              <a:t>The objectives of this</a:t>
            </a:r>
            <a:r>
              <a:rPr lang="nb-NO" baseline="0" dirty="0" smtClean="0"/>
              <a:t> lecture are to make you able t</a:t>
            </a:r>
            <a:r>
              <a:rPr lang="nb-NO" dirty="0" smtClean="0"/>
              <a:t>o </a:t>
            </a:r>
            <a:r>
              <a:rPr lang="nb-NO" dirty="0"/>
              <a:t>do a thorough and consistent evaluation of published scientific </a:t>
            </a:r>
            <a:r>
              <a:rPr lang="nb-NO" dirty="0" smtClean="0"/>
              <a:t>work. To do this </a:t>
            </a:r>
            <a:r>
              <a:rPr lang="nb-NO" dirty="0"/>
              <a:t>we need to adress key features of each study in a systematic manner. In this way it is possible to interpret the results of studies even if they are inconclusive and sometimes conflicting.</a:t>
            </a:r>
            <a:endParaRPr lang="en-US" dirty="0"/>
          </a:p>
        </p:txBody>
      </p:sp>
    </p:spTree>
    <p:extLst>
      <p:ext uri="{BB962C8B-B14F-4D97-AF65-F5344CB8AC3E}">
        <p14:creationId xmlns:p14="http://schemas.microsoft.com/office/powerpoint/2010/main" val="1640245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2" name="Slide Number Placeholder 3"/>
          <p:cNvSpPr>
            <a:spLocks noGrp="1"/>
          </p:cNvSpPr>
          <p:nvPr>
            <p:ph type="sldNum" sz="quarter" idx="5"/>
          </p:nvPr>
        </p:nvSpPr>
        <p:spPr>
          <a:noFill/>
        </p:spPr>
        <p:txBody>
          <a:bodyPr/>
          <a:lstStyle/>
          <a:p>
            <a:fld id="{ED388463-2CAF-47E7-97B8-D91D5D2062A9}" type="slidenum">
              <a:rPr lang="en-US" smtClean="0"/>
              <a:pPr/>
              <a:t>20</a:t>
            </a:fld>
            <a:endParaRPr lang="en-US" smtClean="0"/>
          </a:p>
        </p:txBody>
      </p:sp>
      <p:sp>
        <p:nvSpPr>
          <p:cNvPr id="2" name="Notes Placeholder 1"/>
          <p:cNvSpPr>
            <a:spLocks noGrp="1"/>
          </p:cNvSpPr>
          <p:nvPr>
            <p:ph type="body" sz="quarter" idx="10"/>
          </p:nvPr>
        </p:nvSpPr>
        <p:spPr/>
        <p:txBody>
          <a:bodyPr/>
          <a:lstStyle/>
          <a:p>
            <a:r>
              <a:rPr lang="en-US" b="1" dirty="0" smtClean="0"/>
              <a:t>We </a:t>
            </a:r>
            <a:r>
              <a:rPr lang="en-US" b="1" dirty="0" smtClean="0"/>
              <a:t>also have to consider the possibility of type</a:t>
            </a:r>
            <a:r>
              <a:rPr lang="en-US" b="1" baseline="0" dirty="0" smtClean="0"/>
              <a:t> 1 and type 2 errors:</a:t>
            </a:r>
          </a:p>
          <a:p>
            <a:pPr marL="171450" indent="-171450">
              <a:buFont typeface="Arial" panose="020B0604020202020204" pitchFamily="34" charset="0"/>
              <a:buChar char="•"/>
            </a:pPr>
            <a:r>
              <a:rPr lang="en-US" b="1" dirty="0" smtClean="0"/>
              <a:t>Type </a:t>
            </a:r>
            <a:r>
              <a:rPr lang="en-US" b="1" dirty="0"/>
              <a:t>I </a:t>
            </a:r>
            <a:r>
              <a:rPr lang="en-US" b="1" dirty="0" smtClean="0"/>
              <a:t>error, </a:t>
            </a:r>
            <a:r>
              <a:rPr lang="en-US" dirty="0" smtClean="0"/>
              <a:t>or </a:t>
            </a:r>
            <a:r>
              <a:rPr lang="el-GR" dirty="0" smtClean="0"/>
              <a:t>α</a:t>
            </a:r>
            <a:r>
              <a:rPr lang="en-US" dirty="0" smtClean="0"/>
              <a:t>-error, is to reject </a:t>
            </a:r>
            <a:r>
              <a:rPr lang="en-US" dirty="0"/>
              <a:t>the null hypothesis when it is true.</a:t>
            </a:r>
          </a:p>
          <a:p>
            <a:pPr marL="171450" indent="-171450">
              <a:buFont typeface="Arial" panose="020B0604020202020204" pitchFamily="34" charset="0"/>
              <a:buChar char="•"/>
            </a:pPr>
            <a:r>
              <a:rPr lang="en-US" b="1" dirty="0"/>
              <a:t>Type II </a:t>
            </a:r>
            <a:r>
              <a:rPr lang="en-US" b="1" dirty="0" smtClean="0"/>
              <a:t>error, </a:t>
            </a:r>
            <a:r>
              <a:rPr lang="en-US" dirty="0" smtClean="0"/>
              <a:t>or </a:t>
            </a:r>
            <a:r>
              <a:rPr lang="el-GR" dirty="0"/>
              <a:t>β</a:t>
            </a:r>
            <a:r>
              <a:rPr lang="en-US" dirty="0" smtClean="0"/>
              <a:t>-error, is to Reject </a:t>
            </a:r>
            <a:r>
              <a:rPr lang="en-US" dirty="0"/>
              <a:t>the alternative hypothesis when it is true.</a:t>
            </a:r>
          </a:p>
          <a:p>
            <a:r>
              <a:rPr lang="en-US" b="0" dirty="0" smtClean="0"/>
              <a:t>We also need to be sure that the</a:t>
            </a:r>
            <a:r>
              <a:rPr lang="en-US" b="1" dirty="0" smtClean="0"/>
              <a:t> sample size </a:t>
            </a:r>
            <a:r>
              <a:rPr lang="en-US" b="0" dirty="0" smtClean="0"/>
              <a:t>is adequate, so we</a:t>
            </a:r>
            <a:r>
              <a:rPr lang="en-US" b="0" baseline="0" dirty="0" smtClean="0"/>
              <a:t> need to look for </a:t>
            </a:r>
            <a:r>
              <a:rPr lang="en-US" dirty="0" smtClean="0"/>
              <a:t>Power calculation. </a:t>
            </a:r>
          </a:p>
          <a:p>
            <a:r>
              <a:rPr lang="en-US" dirty="0" smtClean="0"/>
              <a:t>Whether</a:t>
            </a:r>
            <a:r>
              <a:rPr lang="en-US" baseline="0" dirty="0" smtClean="0"/>
              <a:t> the assumptions underlying the </a:t>
            </a:r>
            <a:r>
              <a:rPr lang="en-US" b="1" baseline="0" dirty="0" smtClean="0"/>
              <a:t>statistical tests</a:t>
            </a:r>
            <a:r>
              <a:rPr lang="en-US" baseline="0" dirty="0" smtClean="0"/>
              <a:t> are met is another important issue that is not part of this course. </a:t>
            </a:r>
            <a:r>
              <a:rPr lang="en-US" dirty="0" smtClean="0"/>
              <a:t> </a:t>
            </a:r>
            <a:endParaRPr lang="en-US" dirty="0"/>
          </a:p>
          <a:p>
            <a:r>
              <a:rPr lang="en-US" b="1" dirty="0"/>
              <a:t>Could the results be cause by chance?</a:t>
            </a:r>
            <a:r>
              <a:rPr lang="en-US" dirty="0"/>
              <a:t>  </a:t>
            </a:r>
            <a:r>
              <a:rPr lang="en-US" dirty="0" smtClean="0"/>
              <a:t>That important question is answered by the P-value (i.e. the significance </a:t>
            </a:r>
            <a:r>
              <a:rPr lang="en-US" dirty="0"/>
              <a:t>level). </a:t>
            </a:r>
          </a:p>
          <a:p>
            <a:endParaRPr lang="en-US" dirty="0"/>
          </a:p>
        </p:txBody>
      </p:sp>
    </p:spTree>
    <p:extLst>
      <p:ext uri="{BB962C8B-B14F-4D97-AF65-F5344CB8AC3E}">
        <p14:creationId xmlns:p14="http://schemas.microsoft.com/office/powerpoint/2010/main" val="1510180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4" name="Notes Placeholder 2"/>
          <p:cNvSpPr>
            <a:spLocks noGrp="1"/>
          </p:cNvSpPr>
          <p:nvPr>
            <p:ph type="body" idx="3"/>
          </p:nvPr>
        </p:nvSpPr>
        <p:spPr>
          <a:xfrm>
            <a:off x="519113" y="4714875"/>
            <a:ext cx="5903912" cy="4467225"/>
          </a:xfrm>
          <a:ln/>
        </p:spPr>
        <p:txBody>
          <a:bodyPr/>
          <a:lstStyle/>
          <a:p>
            <a:pPr>
              <a:defRPr/>
            </a:pPr>
            <a:r>
              <a:rPr lang="en-US" b="0" u="none" dirty="0" smtClean="0"/>
              <a:t>It is </a:t>
            </a:r>
            <a:r>
              <a:rPr lang="en-US" b="0" u="none" dirty="0" smtClean="0"/>
              <a:t>always, </a:t>
            </a:r>
            <a:r>
              <a:rPr lang="en-US" b="0" u="none" dirty="0" smtClean="0"/>
              <a:t>in </a:t>
            </a:r>
            <a:r>
              <a:rPr lang="en-US" b="0" u="none" dirty="0" smtClean="0"/>
              <a:t>both clinical, epidemiological and other studies, </a:t>
            </a:r>
            <a:r>
              <a:rPr lang="en-US" b="0" u="none" dirty="0" smtClean="0"/>
              <a:t>of uttermost importance to see </a:t>
            </a:r>
            <a:r>
              <a:rPr lang="en-US" b="0" u="none" dirty="0" smtClean="0"/>
              <a:t>whether </a:t>
            </a:r>
            <a:r>
              <a:rPr lang="en-US" b="0" u="none" dirty="0" smtClean="0"/>
              <a:t>the researchers have really evaluated the possibility of bias in their study.</a:t>
            </a:r>
          </a:p>
          <a:p>
            <a:pPr>
              <a:defRPr/>
            </a:pPr>
            <a:r>
              <a:rPr lang="en-US" b="1" u="sng" dirty="0" smtClean="0"/>
              <a:t>A bias</a:t>
            </a:r>
            <a:r>
              <a:rPr lang="en-US" dirty="0" smtClean="0"/>
              <a:t> is a systematic error in study design or conduct (e.g. </a:t>
            </a:r>
            <a:r>
              <a:rPr lang="en-US" dirty="0" smtClean="0"/>
              <a:t>in sampling </a:t>
            </a:r>
            <a:r>
              <a:rPr lang="en-US" dirty="0" smtClean="0"/>
              <a:t>strategy or data collection procedures). A bias cannot be addressed by statistical tests. Usual biases are:</a:t>
            </a:r>
          </a:p>
          <a:p>
            <a:pPr marL="228600" indent="-228600">
              <a:buFontTx/>
              <a:buAutoNum type="arabicPeriod"/>
              <a:defRPr/>
            </a:pPr>
            <a:r>
              <a:rPr lang="en-US" b="1" dirty="0" smtClean="0"/>
              <a:t>Information / misclassification bias, </a:t>
            </a:r>
            <a:r>
              <a:rPr lang="en-US" b="0" dirty="0" smtClean="0"/>
              <a:t>which is errors </a:t>
            </a:r>
            <a:r>
              <a:rPr lang="en-US" dirty="0" smtClean="0"/>
              <a:t>in classification of exposure or disease outcome. There are two forms of misclassification:</a:t>
            </a:r>
          </a:p>
          <a:p>
            <a:pPr marL="685800" lvl="1" indent="-228600">
              <a:buFont typeface="+mj-lt"/>
              <a:buAutoNum type="alphaLcPeriod"/>
              <a:defRPr/>
            </a:pPr>
            <a:r>
              <a:rPr lang="en-US" b="1" i="1" dirty="0" smtClean="0"/>
              <a:t>Non-differential misclassification</a:t>
            </a:r>
            <a:r>
              <a:rPr lang="en-US" dirty="0" smtClean="0"/>
              <a:t> is </a:t>
            </a:r>
            <a:r>
              <a:rPr lang="en-US" baseline="0" dirty="0" smtClean="0"/>
              <a:t>when we have the</a:t>
            </a:r>
            <a:r>
              <a:rPr lang="en-US" dirty="0" smtClean="0"/>
              <a:t> same misclassification in both </a:t>
            </a:r>
            <a:r>
              <a:rPr lang="en-US" dirty="0" smtClean="0"/>
              <a:t>study groups (e.g. cases </a:t>
            </a:r>
            <a:r>
              <a:rPr lang="en-US" dirty="0" smtClean="0"/>
              <a:t>and controls). OR/RR underestimated, and will bias the</a:t>
            </a:r>
            <a:r>
              <a:rPr lang="en-US" baseline="0" dirty="0" smtClean="0"/>
              <a:t> result </a:t>
            </a:r>
            <a:r>
              <a:rPr lang="en-US" dirty="0" smtClean="0"/>
              <a:t>toward the null hypothesis.</a:t>
            </a:r>
            <a:endParaRPr lang="en-US" b="1" i="1" dirty="0" smtClean="0"/>
          </a:p>
          <a:p>
            <a:pPr marL="685800" lvl="1" indent="-228600">
              <a:buFont typeface="+mj-lt"/>
              <a:buAutoNum type="alphaLcPeriod"/>
              <a:defRPr/>
            </a:pPr>
            <a:r>
              <a:rPr lang="en-US" b="1" i="1" dirty="0" smtClean="0"/>
              <a:t>Differential misclassification</a:t>
            </a:r>
            <a:r>
              <a:rPr lang="en-US" dirty="0" smtClean="0"/>
              <a:t> is when</a:t>
            </a:r>
            <a:r>
              <a:rPr lang="en-US" baseline="0" dirty="0" smtClean="0"/>
              <a:t> we have m</a:t>
            </a:r>
            <a:r>
              <a:rPr lang="en-US" dirty="0" smtClean="0"/>
              <a:t>isclassification in only one group, or different misclassification in different study groups, and this will bias the result toward or away from the null hypothesis.</a:t>
            </a:r>
            <a:endParaRPr lang="en-US" b="1" i="1" dirty="0" smtClean="0"/>
          </a:p>
          <a:p>
            <a:pPr marL="228600" indent="-228600">
              <a:buFontTx/>
              <a:buAutoNum type="arabicPeriod"/>
              <a:defRPr/>
            </a:pPr>
            <a:r>
              <a:rPr lang="en-US" b="1" dirty="0" smtClean="0"/>
              <a:t>Selection bias </a:t>
            </a:r>
            <a:r>
              <a:rPr lang="en-US" b="0" dirty="0" smtClean="0"/>
              <a:t>is e</a:t>
            </a:r>
            <a:r>
              <a:rPr lang="en-US" dirty="0" smtClean="0"/>
              <a:t>rrors in selection procedures or in factors influencing participation.</a:t>
            </a:r>
          </a:p>
          <a:p>
            <a:pPr marL="228600" indent="-228600">
              <a:buFontTx/>
              <a:buAutoNum type="arabicPeriod"/>
              <a:defRPr/>
            </a:pPr>
            <a:r>
              <a:rPr lang="en-US" b="1" dirty="0" smtClean="0"/>
              <a:t>A Confounder </a:t>
            </a:r>
            <a:r>
              <a:rPr lang="en-US" dirty="0" smtClean="0"/>
              <a:t>is a factor that “mixes up” the effects under study</a:t>
            </a:r>
            <a:endParaRPr lang="en-US" b="1" dirty="0" smtClean="0"/>
          </a:p>
          <a:p>
            <a:pPr>
              <a:defRPr/>
            </a:pPr>
            <a:r>
              <a:rPr lang="en-US" dirty="0" smtClean="0"/>
              <a:t>   </a:t>
            </a:r>
          </a:p>
        </p:txBody>
      </p:sp>
      <p:grpSp>
        <p:nvGrpSpPr>
          <p:cNvPr id="5" name="Group 17"/>
          <p:cNvGrpSpPr>
            <a:grpSpLocks/>
          </p:cNvGrpSpPr>
          <p:nvPr/>
        </p:nvGrpSpPr>
        <p:grpSpPr bwMode="auto">
          <a:xfrm>
            <a:off x="1598613" y="7026275"/>
            <a:ext cx="3095625" cy="1203325"/>
            <a:chOff x="1598637" y="7025843"/>
            <a:chExt cx="3096344" cy="1204086"/>
          </a:xfrm>
        </p:grpSpPr>
        <p:sp>
          <p:nvSpPr>
            <p:cNvPr id="6" name="Rectangle 5"/>
            <p:cNvSpPr/>
            <p:nvPr/>
          </p:nvSpPr>
          <p:spPr>
            <a:xfrm>
              <a:off x="1598637" y="7267296"/>
              <a:ext cx="792346" cy="21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b="1" dirty="0">
                  <a:solidFill>
                    <a:schemeClr val="tx1"/>
                  </a:solidFill>
                </a:rPr>
                <a:t>Exposure</a:t>
              </a:r>
            </a:p>
          </p:txBody>
        </p:sp>
        <p:sp>
          <p:nvSpPr>
            <p:cNvPr id="7" name="Rectangle 6"/>
            <p:cNvSpPr/>
            <p:nvPr/>
          </p:nvSpPr>
          <p:spPr>
            <a:xfrm>
              <a:off x="3902634" y="7267296"/>
              <a:ext cx="792347" cy="21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b="1" dirty="0">
                  <a:solidFill>
                    <a:schemeClr val="tx1"/>
                  </a:solidFill>
                </a:rPr>
                <a:t>Outcome</a:t>
              </a:r>
            </a:p>
          </p:txBody>
        </p:sp>
        <p:sp>
          <p:nvSpPr>
            <p:cNvPr id="8" name="Rectangle 7"/>
            <p:cNvSpPr/>
            <p:nvPr/>
          </p:nvSpPr>
          <p:spPr>
            <a:xfrm>
              <a:off x="2641866" y="7770852"/>
              <a:ext cx="1062285" cy="21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b="1" dirty="0">
                  <a:solidFill>
                    <a:srgbClr val="FF0000"/>
                  </a:solidFill>
                </a:rPr>
                <a:t>Confounder</a:t>
              </a:r>
            </a:p>
          </p:txBody>
        </p:sp>
        <p:cxnSp>
          <p:nvCxnSpPr>
            <p:cNvPr id="9" name="Straight Arrow Connector 8"/>
            <p:cNvCxnSpPr/>
            <p:nvPr/>
          </p:nvCxnSpPr>
          <p:spPr>
            <a:xfrm>
              <a:off x="2030537" y="7554815"/>
              <a:ext cx="504942" cy="28910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31180" y="7554815"/>
              <a:ext cx="431900" cy="28910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73552" y="7373726"/>
              <a:ext cx="1368743" cy="1588"/>
            </a:xfrm>
            <a:prstGeom prst="straightConnector1">
              <a:avLst/>
            </a:prstGeom>
            <a:ln w="571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3"/>
            <p:cNvSpPr txBox="1">
              <a:spLocks noChangeArrowheads="1"/>
            </p:cNvSpPr>
            <p:nvPr/>
          </p:nvSpPr>
          <p:spPr bwMode="auto">
            <a:xfrm>
              <a:off x="1840375" y="7025843"/>
              <a:ext cx="295274" cy="276999"/>
            </a:xfrm>
            <a:prstGeom prst="rect">
              <a:avLst/>
            </a:prstGeom>
            <a:noFill/>
            <a:ln w="9525">
              <a:noFill/>
              <a:miter lim="800000"/>
              <a:headEnd/>
              <a:tailEnd/>
            </a:ln>
          </p:spPr>
          <p:txBody>
            <a:bodyPr wrap="none">
              <a:spAutoFit/>
            </a:bodyPr>
            <a:lstStyle/>
            <a:p>
              <a:pPr>
                <a:buFontTx/>
                <a:buNone/>
              </a:pPr>
              <a:r>
                <a:rPr lang="en-US" b="1">
                  <a:solidFill>
                    <a:schemeClr val="tx1"/>
                  </a:solidFill>
                </a:rPr>
                <a:t>A</a:t>
              </a:r>
            </a:p>
          </p:txBody>
        </p:sp>
        <p:sp>
          <p:nvSpPr>
            <p:cNvPr id="13" name="TextBox 14"/>
            <p:cNvSpPr txBox="1">
              <a:spLocks noChangeArrowheads="1"/>
            </p:cNvSpPr>
            <p:nvPr/>
          </p:nvSpPr>
          <p:spPr bwMode="auto">
            <a:xfrm>
              <a:off x="4118917" y="7025843"/>
              <a:ext cx="295274" cy="276999"/>
            </a:xfrm>
            <a:prstGeom prst="rect">
              <a:avLst/>
            </a:prstGeom>
            <a:noFill/>
            <a:ln w="9525">
              <a:noFill/>
              <a:miter lim="800000"/>
              <a:headEnd/>
              <a:tailEnd/>
            </a:ln>
          </p:spPr>
          <p:txBody>
            <a:bodyPr wrap="none">
              <a:spAutoFit/>
            </a:bodyPr>
            <a:lstStyle/>
            <a:p>
              <a:pPr>
                <a:buFontTx/>
                <a:buNone/>
              </a:pPr>
              <a:r>
                <a:rPr lang="en-US" b="1">
                  <a:solidFill>
                    <a:schemeClr val="tx1"/>
                  </a:solidFill>
                </a:rPr>
                <a:t>B</a:t>
              </a:r>
            </a:p>
          </p:txBody>
        </p:sp>
        <p:sp>
          <p:nvSpPr>
            <p:cNvPr id="14" name="TextBox 15"/>
            <p:cNvSpPr txBox="1">
              <a:spLocks noChangeArrowheads="1"/>
            </p:cNvSpPr>
            <p:nvPr/>
          </p:nvSpPr>
          <p:spPr bwMode="auto">
            <a:xfrm>
              <a:off x="3038797" y="7952930"/>
              <a:ext cx="295274" cy="276999"/>
            </a:xfrm>
            <a:prstGeom prst="rect">
              <a:avLst/>
            </a:prstGeom>
            <a:noFill/>
            <a:ln w="9525">
              <a:noFill/>
              <a:miter lim="800000"/>
              <a:headEnd/>
              <a:tailEnd/>
            </a:ln>
          </p:spPr>
          <p:txBody>
            <a:bodyPr wrap="none">
              <a:spAutoFit/>
            </a:bodyPr>
            <a:lstStyle/>
            <a:p>
              <a:pPr>
                <a:buFontTx/>
                <a:buNone/>
              </a:pPr>
              <a:r>
                <a:rPr lang="en-US" b="1">
                  <a:solidFill>
                    <a:schemeClr val="tx1"/>
                  </a:solidFill>
                </a:rPr>
                <a:t>C</a:t>
              </a:r>
            </a:p>
          </p:txBody>
        </p:sp>
      </p:grpSp>
      <p:sp>
        <p:nvSpPr>
          <p:cNvPr id="15" name="TextBox 14"/>
          <p:cNvSpPr txBox="1"/>
          <p:nvPr/>
        </p:nvSpPr>
        <p:spPr>
          <a:xfrm>
            <a:off x="950913" y="8070850"/>
            <a:ext cx="5543550" cy="1163638"/>
          </a:xfrm>
          <a:prstGeom prst="rect">
            <a:avLst/>
          </a:prstGeom>
          <a:noFill/>
        </p:spPr>
        <p:txBody>
          <a:bodyPr wrap="none">
            <a:spAutoFit/>
          </a:bodyPr>
          <a:lstStyle/>
          <a:p>
            <a:pPr>
              <a:buFontTx/>
              <a:buNone/>
              <a:defRPr/>
            </a:pPr>
            <a:r>
              <a:rPr lang="en-US" b="1" dirty="0">
                <a:solidFill>
                  <a:schemeClr val="tx1"/>
                </a:solidFill>
              </a:rPr>
              <a:t>A confounder:</a:t>
            </a:r>
          </a:p>
          <a:p>
            <a:pPr marL="228600" indent="-228600">
              <a:buFontTx/>
              <a:buAutoNum type="alphaLcPeriod"/>
              <a:defRPr/>
            </a:pPr>
            <a:r>
              <a:rPr lang="en-US" dirty="0">
                <a:solidFill>
                  <a:schemeClr val="tx1"/>
                </a:solidFill>
              </a:rPr>
              <a:t>Is a known risk factor for the outcome (B = disease).</a:t>
            </a:r>
          </a:p>
          <a:p>
            <a:pPr marL="228600" indent="-228600">
              <a:buFontTx/>
              <a:buAutoNum type="alphaLcPeriod"/>
              <a:defRPr/>
            </a:pPr>
            <a:r>
              <a:rPr lang="en-US" dirty="0">
                <a:solidFill>
                  <a:schemeClr val="tx1"/>
                </a:solidFill>
              </a:rPr>
              <a:t>Is associated with the exposure (A), but is not a result of the exposure.</a:t>
            </a:r>
          </a:p>
          <a:p>
            <a:pPr marL="228600" indent="-228600">
              <a:buFontTx/>
              <a:buAutoNum type="alphaLcPeriod"/>
              <a:defRPr/>
            </a:pPr>
            <a:r>
              <a:rPr lang="en-US" dirty="0">
                <a:solidFill>
                  <a:schemeClr val="tx1"/>
                </a:solidFill>
              </a:rPr>
              <a:t>Is not an intermediate step in the causal pathway between the exposure (A)</a:t>
            </a:r>
          </a:p>
          <a:p>
            <a:pPr marL="228600" indent="-228600">
              <a:buFontTx/>
              <a:buNone/>
              <a:defRPr/>
            </a:pPr>
            <a:r>
              <a:rPr lang="en-US" dirty="0">
                <a:solidFill>
                  <a:schemeClr val="tx1"/>
                </a:solidFill>
              </a:rPr>
              <a:t>	and the outcome (B = disease).</a:t>
            </a:r>
          </a:p>
        </p:txBody>
      </p:sp>
    </p:spTree>
    <p:extLst>
      <p:ext uri="{BB962C8B-B14F-4D97-AF65-F5344CB8AC3E}">
        <p14:creationId xmlns:p14="http://schemas.microsoft.com/office/powerpoint/2010/main" val="3425685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20" name="Slide Number Placeholder 3"/>
          <p:cNvSpPr>
            <a:spLocks noGrp="1"/>
          </p:cNvSpPr>
          <p:nvPr>
            <p:ph type="sldNum" sz="quarter" idx="5"/>
          </p:nvPr>
        </p:nvSpPr>
        <p:spPr>
          <a:noFill/>
        </p:spPr>
        <p:txBody>
          <a:bodyPr/>
          <a:lstStyle/>
          <a:p>
            <a:fld id="{5C722355-DA50-4005-B55F-2D15A6BB9C8F}" type="slidenum">
              <a:rPr lang="en-US" smtClean="0"/>
              <a:pPr/>
              <a:t>22</a:t>
            </a:fld>
            <a:endParaRPr lang="en-US" smtClean="0"/>
          </a:p>
        </p:txBody>
      </p:sp>
      <p:sp>
        <p:nvSpPr>
          <p:cNvPr id="2" name="Notes Placeholder 1"/>
          <p:cNvSpPr>
            <a:spLocks noGrp="1"/>
          </p:cNvSpPr>
          <p:nvPr>
            <p:ph type="body" sz="quarter" idx="10"/>
          </p:nvPr>
        </p:nvSpPr>
        <p:spPr/>
        <p:txBody>
          <a:bodyPr/>
          <a:lstStyle/>
          <a:p>
            <a:pPr>
              <a:defRPr/>
            </a:pPr>
            <a:r>
              <a:rPr lang="en-US" b="0" u="none" dirty="0" smtClean="0"/>
              <a:t>An</a:t>
            </a:r>
            <a:r>
              <a:rPr lang="en-US" b="0" u="none" baseline="0" dirty="0" smtClean="0"/>
              <a:t> important question is h</a:t>
            </a:r>
            <a:r>
              <a:rPr lang="en-US" b="0" u="none" dirty="0" smtClean="0"/>
              <a:t>ow </a:t>
            </a:r>
            <a:r>
              <a:rPr lang="en-US" b="0" u="none" dirty="0"/>
              <a:t>to </a:t>
            </a:r>
            <a:r>
              <a:rPr lang="en-US" b="0" u="none" dirty="0" smtClean="0"/>
              <a:t>avoid bias or confounding.</a:t>
            </a:r>
            <a:endParaRPr lang="en-US" b="0" u="none" dirty="0"/>
          </a:p>
          <a:p>
            <a:pPr marL="228600" indent="-228600">
              <a:buFont typeface="+mj-lt"/>
              <a:buAutoNum type="arabicPeriod"/>
              <a:defRPr/>
            </a:pPr>
            <a:r>
              <a:rPr lang="en-US" b="1" dirty="0" smtClean="0"/>
              <a:t>To avoid selection bias </a:t>
            </a:r>
            <a:r>
              <a:rPr lang="en-US" b="0" dirty="0" smtClean="0"/>
              <a:t>we need written </a:t>
            </a:r>
            <a:r>
              <a:rPr lang="en-US" dirty="0"/>
              <a:t>protocols. </a:t>
            </a:r>
            <a:r>
              <a:rPr lang="en-US" dirty="0" smtClean="0"/>
              <a:t>And we have to be sure </a:t>
            </a:r>
            <a:r>
              <a:rPr lang="en-US" dirty="0"/>
              <a:t>cases and controls:</a:t>
            </a:r>
          </a:p>
          <a:p>
            <a:pPr marL="685800" lvl="1" indent="-228600">
              <a:buFont typeface="+mj-lt"/>
              <a:buAutoNum type="alphaLcPeriod"/>
              <a:defRPr/>
            </a:pPr>
            <a:r>
              <a:rPr lang="en-US" dirty="0"/>
              <a:t>Comes from the same population and same time period</a:t>
            </a:r>
          </a:p>
          <a:p>
            <a:pPr marL="685800" lvl="1" indent="-228600">
              <a:buFont typeface="+mj-lt"/>
              <a:buAutoNum type="alphaLcPeriod"/>
              <a:defRPr/>
            </a:pPr>
            <a:r>
              <a:rPr lang="en-US" dirty="0"/>
              <a:t>Are not systematically different from one another.</a:t>
            </a:r>
          </a:p>
          <a:p>
            <a:pPr marL="685800" lvl="1" indent="-228600">
              <a:buFont typeface="+mj-lt"/>
              <a:buAutoNum type="alphaLcPeriod"/>
              <a:defRPr/>
            </a:pPr>
            <a:r>
              <a:rPr lang="en-US" dirty="0"/>
              <a:t>Are hospitalized to same degree. </a:t>
            </a:r>
            <a:r>
              <a:rPr lang="en-US" dirty="0" smtClean="0"/>
              <a:t>So the question is whether exposed </a:t>
            </a:r>
            <a:r>
              <a:rPr lang="en-US" dirty="0"/>
              <a:t>cases </a:t>
            </a:r>
            <a:r>
              <a:rPr lang="en-US" dirty="0" smtClean="0"/>
              <a:t>are more </a:t>
            </a:r>
            <a:r>
              <a:rPr lang="en-US" dirty="0"/>
              <a:t>or less likely to be hospitalized than non-exposed cases or </a:t>
            </a:r>
            <a:r>
              <a:rPr lang="en-US" dirty="0" smtClean="0"/>
              <a:t>controls. </a:t>
            </a:r>
            <a:endParaRPr lang="en-US" dirty="0"/>
          </a:p>
          <a:p>
            <a:pPr marL="685800" lvl="1" indent="-228600">
              <a:defRPr/>
            </a:pPr>
            <a:r>
              <a:rPr lang="en-US" dirty="0"/>
              <a:t>In experimental studies use random assignment. Avoid volunteers.</a:t>
            </a:r>
          </a:p>
          <a:p>
            <a:pPr marL="228600" indent="-228600">
              <a:buFont typeface="+mj-lt"/>
              <a:buAutoNum type="arabicPeriod"/>
              <a:defRPr/>
            </a:pPr>
            <a:r>
              <a:rPr lang="en-US" b="1" dirty="0" smtClean="0"/>
              <a:t>To avoid information bias</a:t>
            </a:r>
            <a:r>
              <a:rPr lang="en-US" dirty="0" smtClean="0"/>
              <a:t> we also need written </a:t>
            </a:r>
            <a:r>
              <a:rPr lang="en-US" dirty="0"/>
              <a:t>protocols. Standardization. Use validated instruments  (e.g. questionnaires) to avoid misclassification. </a:t>
            </a:r>
          </a:p>
          <a:p>
            <a:pPr marL="228600" indent="-228600">
              <a:buFont typeface="+mj-lt"/>
              <a:buAutoNum type="arabicPeriod"/>
              <a:defRPr/>
            </a:pPr>
            <a:r>
              <a:rPr lang="en-US" b="1" dirty="0" smtClean="0"/>
              <a:t>To avoid confounding</a:t>
            </a:r>
            <a:r>
              <a:rPr lang="en-US" dirty="0" smtClean="0"/>
              <a:t> we need careful </a:t>
            </a:r>
            <a:r>
              <a:rPr lang="en-US" dirty="0"/>
              <a:t>planning of:  </a:t>
            </a:r>
          </a:p>
          <a:p>
            <a:pPr marL="685800" lvl="1" indent="-228600">
              <a:buFont typeface="+mj-lt"/>
              <a:buAutoNum type="alphaLcPeriod"/>
              <a:defRPr/>
            </a:pPr>
            <a:r>
              <a:rPr lang="en-US" u="sng" dirty="0"/>
              <a:t>Study design </a:t>
            </a:r>
            <a:r>
              <a:rPr lang="en-US" dirty="0" smtClean="0"/>
              <a:t>(both the selection process, the matching process, and the randomization procedure)  </a:t>
            </a:r>
            <a:endParaRPr lang="en-US" dirty="0"/>
          </a:p>
          <a:p>
            <a:pPr marL="685800" lvl="1" indent="-228600">
              <a:buFont typeface="+mj-lt"/>
              <a:buAutoNum type="alphaLcPeriod"/>
              <a:defRPr/>
            </a:pPr>
            <a:r>
              <a:rPr lang="en-US" u="sng" dirty="0"/>
              <a:t>Data analysis </a:t>
            </a:r>
            <a:r>
              <a:rPr lang="en-US" dirty="0" smtClean="0"/>
              <a:t>(whether to use stratification</a:t>
            </a:r>
            <a:r>
              <a:rPr lang="en-US" dirty="0"/>
              <a:t>, multivariate regression, adjustments)</a:t>
            </a:r>
          </a:p>
          <a:p>
            <a:endParaRPr lang="en-US" dirty="0"/>
          </a:p>
        </p:txBody>
      </p:sp>
    </p:spTree>
    <p:extLst>
      <p:ext uri="{BB962C8B-B14F-4D97-AF65-F5344CB8AC3E}">
        <p14:creationId xmlns:p14="http://schemas.microsoft.com/office/powerpoint/2010/main" val="42280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4" name="Slide Number Placeholder 3"/>
          <p:cNvSpPr>
            <a:spLocks noGrp="1"/>
          </p:cNvSpPr>
          <p:nvPr>
            <p:ph type="sldNum" sz="quarter" idx="5"/>
          </p:nvPr>
        </p:nvSpPr>
        <p:spPr>
          <a:noFill/>
        </p:spPr>
        <p:txBody>
          <a:bodyPr/>
          <a:lstStyle/>
          <a:p>
            <a:fld id="{8A3A9D71-2BD2-45C3-AACE-8F1761866ABE}" type="slidenum">
              <a:rPr lang="en-US" smtClean="0"/>
              <a:pPr/>
              <a:t>23</a:t>
            </a:fld>
            <a:endParaRPr lang="en-US" smtClean="0"/>
          </a:p>
        </p:txBody>
      </p:sp>
      <p:sp>
        <p:nvSpPr>
          <p:cNvPr id="2" name="Notes Placeholder 1"/>
          <p:cNvSpPr>
            <a:spLocks noGrp="1"/>
          </p:cNvSpPr>
          <p:nvPr>
            <p:ph type="body" sz="quarter" idx="10"/>
          </p:nvPr>
        </p:nvSpPr>
        <p:spPr/>
        <p:txBody>
          <a:bodyPr/>
          <a:lstStyle/>
          <a:p>
            <a:pPr>
              <a:defRPr/>
            </a:pPr>
            <a:r>
              <a:rPr lang="en-US" dirty="0" smtClean="0"/>
              <a:t>How do we interpret the results of a study? The </a:t>
            </a:r>
            <a:r>
              <a:rPr lang="en-US" b="1" dirty="0"/>
              <a:t>size</a:t>
            </a:r>
            <a:r>
              <a:rPr lang="en-US" dirty="0"/>
              <a:t> of the observed effect has to be related </a:t>
            </a:r>
            <a:r>
              <a:rPr lang="en-US" dirty="0" smtClean="0"/>
              <a:t>to several factors:</a:t>
            </a:r>
            <a:endParaRPr lang="en-US" dirty="0"/>
          </a:p>
          <a:p>
            <a:pPr marL="228600" indent="-228600">
              <a:buFont typeface="+mj-lt"/>
              <a:buAutoNum type="arabicPeriod"/>
              <a:defRPr/>
            </a:pPr>
            <a:r>
              <a:rPr lang="en-US" dirty="0" smtClean="0"/>
              <a:t>To the </a:t>
            </a:r>
            <a:r>
              <a:rPr lang="en-US" b="1" dirty="0"/>
              <a:t>clinical importance </a:t>
            </a:r>
            <a:r>
              <a:rPr lang="en-US" dirty="0"/>
              <a:t>of the observed effect (outcome). </a:t>
            </a:r>
          </a:p>
          <a:p>
            <a:pPr marL="228600" indent="-228600">
              <a:buFont typeface="+mj-lt"/>
              <a:buAutoNum type="arabicPeriod"/>
              <a:defRPr/>
            </a:pPr>
            <a:r>
              <a:rPr lang="en-US" dirty="0" smtClean="0"/>
              <a:t>To the  </a:t>
            </a:r>
            <a:r>
              <a:rPr lang="en-US" b="1" dirty="0"/>
              <a:t>incidence</a:t>
            </a:r>
            <a:r>
              <a:rPr lang="en-US" dirty="0"/>
              <a:t> of the disease (outcome) in the population, regardless of the statistical significance of the findings.</a:t>
            </a:r>
          </a:p>
          <a:p>
            <a:pPr marL="228600" indent="-228600">
              <a:buFont typeface="+mj-lt"/>
              <a:buAutoNum type="arabicPeriod"/>
              <a:defRPr/>
            </a:pPr>
            <a:r>
              <a:rPr lang="en-US" dirty="0" smtClean="0"/>
              <a:t>To the </a:t>
            </a:r>
            <a:r>
              <a:rPr lang="en-US" b="1" dirty="0"/>
              <a:t>severity</a:t>
            </a:r>
            <a:r>
              <a:rPr lang="en-US" dirty="0"/>
              <a:t> of the disease. </a:t>
            </a:r>
          </a:p>
          <a:p>
            <a:pPr marL="228600" indent="-228600">
              <a:buFont typeface="+mj-lt"/>
              <a:buAutoNum type="arabicPeriod"/>
              <a:defRPr/>
            </a:pPr>
            <a:r>
              <a:rPr lang="en-US" dirty="0" smtClean="0"/>
              <a:t>To the </a:t>
            </a:r>
            <a:r>
              <a:rPr lang="en-US" b="1" dirty="0"/>
              <a:t>strength</a:t>
            </a:r>
            <a:r>
              <a:rPr lang="en-US" dirty="0"/>
              <a:t> of the association between risk factor and disease. </a:t>
            </a:r>
            <a:endParaRPr lang="en-US" dirty="0" smtClean="0"/>
          </a:p>
          <a:p>
            <a:pPr marL="0" indent="0">
              <a:buFont typeface="+mj-lt"/>
              <a:buNone/>
              <a:defRPr/>
            </a:pPr>
            <a:r>
              <a:rPr lang="en-US" dirty="0" smtClean="0"/>
              <a:t>A large effect, a dose-response</a:t>
            </a:r>
            <a:r>
              <a:rPr lang="en-US" baseline="0" dirty="0" smtClean="0"/>
              <a:t> relationship, findings consistent with laboratory models, and biologically plausible effects all strengthens the probability of a cause-and-effect relationship between risk factor and outcome.</a:t>
            </a:r>
            <a:endParaRPr lang="en-US" dirty="0"/>
          </a:p>
          <a:p>
            <a:pPr indent="-228600">
              <a:defRPr/>
            </a:pPr>
            <a:r>
              <a:rPr lang="en-US" b="0" u="none" dirty="0" smtClean="0"/>
              <a:t>How do we handle </a:t>
            </a:r>
            <a:r>
              <a:rPr lang="en-US" b="1" u="sng" dirty="0" smtClean="0"/>
              <a:t>negative findings? </a:t>
            </a:r>
            <a:r>
              <a:rPr lang="en-US" dirty="0"/>
              <a:t>Results that are not statistically significant may be valuable, and should be discussed in relation to a possible false-negative conclusion because of:</a:t>
            </a:r>
          </a:p>
          <a:p>
            <a:pPr marL="228600" indent="-228600">
              <a:buFont typeface="+mj-lt"/>
              <a:buAutoNum type="arabicPeriod"/>
              <a:defRPr/>
            </a:pPr>
            <a:r>
              <a:rPr lang="en-US" dirty="0"/>
              <a:t>A small </a:t>
            </a:r>
            <a:r>
              <a:rPr lang="en-US" b="1" dirty="0"/>
              <a:t>sample size</a:t>
            </a:r>
          </a:p>
          <a:p>
            <a:pPr marL="228600" indent="-228600">
              <a:buFont typeface="+mj-lt"/>
              <a:buAutoNum type="arabicPeriod"/>
              <a:defRPr/>
            </a:pPr>
            <a:r>
              <a:rPr lang="en-US" dirty="0"/>
              <a:t>A </a:t>
            </a:r>
            <a:r>
              <a:rPr lang="en-US" b="1" dirty="0"/>
              <a:t>weak relationship</a:t>
            </a:r>
            <a:r>
              <a:rPr lang="en-US" dirty="0"/>
              <a:t> between exposure and outcome</a:t>
            </a:r>
          </a:p>
          <a:p>
            <a:pPr marL="228600" indent="-228600">
              <a:buFont typeface="+mj-lt"/>
              <a:buAutoNum type="arabicPeriod"/>
              <a:defRPr/>
            </a:pPr>
            <a:r>
              <a:rPr lang="en-US" dirty="0"/>
              <a:t>The </a:t>
            </a:r>
            <a:r>
              <a:rPr lang="en-US" b="1" dirty="0"/>
              <a:t>statistical power </a:t>
            </a:r>
            <a:r>
              <a:rPr lang="en-US" dirty="0"/>
              <a:t>of the study may be too low to detect the effect or to draw a definitive conclusion. </a:t>
            </a:r>
          </a:p>
          <a:p>
            <a:endParaRPr lang="en-US" dirty="0"/>
          </a:p>
        </p:txBody>
      </p:sp>
    </p:spTree>
    <p:extLst>
      <p:ext uri="{BB962C8B-B14F-4D97-AF65-F5344CB8AC3E}">
        <p14:creationId xmlns:p14="http://schemas.microsoft.com/office/powerpoint/2010/main" val="1667752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8" name="Slide Number Placeholder 3"/>
          <p:cNvSpPr>
            <a:spLocks noGrp="1"/>
          </p:cNvSpPr>
          <p:nvPr>
            <p:ph type="sldNum" sz="quarter" idx="5"/>
          </p:nvPr>
        </p:nvSpPr>
        <p:spPr>
          <a:noFill/>
        </p:spPr>
        <p:txBody>
          <a:bodyPr/>
          <a:lstStyle/>
          <a:p>
            <a:fld id="{BCF28BF6-3561-4AF6-AAE6-771E0C16BE5E}" type="slidenum">
              <a:rPr lang="en-US" smtClean="0"/>
              <a:pPr/>
              <a:t>24</a:t>
            </a:fld>
            <a:endParaRPr lang="en-US" smtClean="0"/>
          </a:p>
        </p:txBody>
      </p:sp>
      <p:sp>
        <p:nvSpPr>
          <p:cNvPr id="2" name="Notes Placeholder 1"/>
          <p:cNvSpPr>
            <a:spLocks noGrp="1"/>
          </p:cNvSpPr>
          <p:nvPr>
            <p:ph type="body" sz="quarter" idx="10"/>
          </p:nvPr>
        </p:nvSpPr>
        <p:spPr/>
        <p:txBody>
          <a:bodyPr/>
          <a:lstStyle/>
          <a:p>
            <a:pPr>
              <a:defRPr/>
            </a:pPr>
            <a:r>
              <a:rPr lang="en-US" dirty="0"/>
              <a:t>The usefulness of research findings depends </a:t>
            </a:r>
            <a:r>
              <a:rPr lang="en-US" dirty="0" smtClean="0"/>
              <a:t>on several factors, It depends on:</a:t>
            </a:r>
            <a:endParaRPr lang="en-US" dirty="0"/>
          </a:p>
          <a:p>
            <a:pPr marL="228600" indent="-228600">
              <a:buFont typeface="+mj-lt"/>
              <a:buAutoNum type="arabicPeriod"/>
              <a:defRPr/>
            </a:pPr>
            <a:r>
              <a:rPr lang="en-US" dirty="0"/>
              <a:t>The research question that the study was designed to answer – the purpose of the study.</a:t>
            </a:r>
          </a:p>
          <a:p>
            <a:pPr marL="228600" indent="-228600">
              <a:buFont typeface="+mj-lt"/>
              <a:buAutoNum type="arabicPeriod"/>
              <a:defRPr/>
            </a:pPr>
            <a:r>
              <a:rPr lang="en-US" dirty="0"/>
              <a:t>The limitations of the study population</a:t>
            </a:r>
          </a:p>
          <a:p>
            <a:pPr marL="228600" indent="-228600">
              <a:buFont typeface="+mj-lt"/>
              <a:buAutoNum type="arabicPeriod"/>
              <a:defRPr/>
            </a:pPr>
            <a:r>
              <a:rPr lang="en-US" dirty="0"/>
              <a:t>The clinical and biologic importance of the results</a:t>
            </a:r>
          </a:p>
          <a:p>
            <a:pPr marL="228600" indent="-228600">
              <a:buFont typeface="+mj-lt"/>
              <a:buAutoNum type="arabicPeriod"/>
              <a:defRPr/>
            </a:pPr>
            <a:r>
              <a:rPr lang="en-US" dirty="0"/>
              <a:t>The consistency of the findings with other published studies.</a:t>
            </a:r>
          </a:p>
          <a:p>
            <a:pPr marL="228600" indent="-228600">
              <a:buFont typeface="+mj-lt"/>
              <a:buAutoNum type="arabicPeriod"/>
              <a:defRPr/>
            </a:pPr>
            <a:r>
              <a:rPr lang="en-US" dirty="0"/>
              <a:t>The strengths of the associations found</a:t>
            </a:r>
          </a:p>
          <a:p>
            <a:pPr marL="228600" indent="-228600">
              <a:buFont typeface="+mj-lt"/>
              <a:buAutoNum type="arabicPeriod"/>
              <a:defRPr/>
            </a:pPr>
            <a:r>
              <a:rPr lang="en-US" dirty="0"/>
              <a:t>The generalizability of the findings beyond the study population</a:t>
            </a:r>
          </a:p>
          <a:p>
            <a:endParaRPr lang="en-US" dirty="0"/>
          </a:p>
        </p:txBody>
      </p:sp>
    </p:spTree>
    <p:extLst>
      <p:ext uri="{BB962C8B-B14F-4D97-AF65-F5344CB8AC3E}">
        <p14:creationId xmlns:p14="http://schemas.microsoft.com/office/powerpoint/2010/main" val="2871185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2" name="Slide Number Placeholder 3"/>
          <p:cNvSpPr>
            <a:spLocks noGrp="1"/>
          </p:cNvSpPr>
          <p:nvPr>
            <p:ph type="sldNum" sz="quarter" idx="5"/>
          </p:nvPr>
        </p:nvSpPr>
        <p:spPr>
          <a:noFill/>
        </p:spPr>
        <p:txBody>
          <a:bodyPr/>
          <a:lstStyle/>
          <a:p>
            <a:fld id="{C7AE9EB2-9629-4DB7-9F3E-C2DD84DBE6D8}" type="slidenum">
              <a:rPr lang="en-US" smtClean="0"/>
              <a:pPr/>
              <a:t>25</a:t>
            </a:fld>
            <a:endParaRPr lang="en-US" smtClean="0"/>
          </a:p>
        </p:txBody>
      </p:sp>
      <p:sp>
        <p:nvSpPr>
          <p:cNvPr id="2" name="Notes Placeholder 1"/>
          <p:cNvSpPr>
            <a:spLocks noGrp="1"/>
          </p:cNvSpPr>
          <p:nvPr>
            <p:ph type="body" sz="quarter" idx="10"/>
          </p:nvPr>
        </p:nvSpPr>
        <p:spPr/>
        <p:txBody>
          <a:bodyPr/>
          <a:lstStyle/>
          <a:p>
            <a:r>
              <a:rPr lang="en-US" dirty="0"/>
              <a:t>The clinical application of research findings depends on the research hypothesis stated, which reflect the type of questions posed. The clinical relevance of the findings depends on the new knowledge gained concerning disease etiology, causation, diagnosis, treatment and prognosis. Clearly, the generalizability of the findings beyond the study population is the key to their clinical usability. </a:t>
            </a:r>
          </a:p>
          <a:p>
            <a:endParaRPr lang="en-US" dirty="0"/>
          </a:p>
        </p:txBody>
      </p:sp>
    </p:spTree>
    <p:extLst>
      <p:ext uri="{BB962C8B-B14F-4D97-AF65-F5344CB8AC3E}">
        <p14:creationId xmlns:p14="http://schemas.microsoft.com/office/powerpoint/2010/main" val="386334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901CBE9-6A95-46D4-8F1D-62059EAB3950}" type="slidenum">
              <a:rPr lang="en-US" smtClean="0"/>
              <a:pPr/>
              <a:t>26</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nb-NO" dirty="0" smtClean="0"/>
          </a:p>
        </p:txBody>
      </p:sp>
    </p:spTree>
    <p:extLst>
      <p:ext uri="{BB962C8B-B14F-4D97-AF65-F5344CB8AC3E}">
        <p14:creationId xmlns:p14="http://schemas.microsoft.com/office/powerpoint/2010/main" val="911123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9735B7C-A116-46D0-90F1-B68748A9C625}" type="slidenum">
              <a:rPr lang="en-US" smtClean="0"/>
              <a:pPr/>
              <a:t>3</a:t>
            </a:fld>
            <a:endParaRPr lang="en-US" smtClean="0"/>
          </a:p>
        </p:txBody>
      </p:sp>
      <p:sp>
        <p:nvSpPr>
          <p:cNvPr id="2457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b-NO" dirty="0" smtClean="0"/>
              <a:t>This slide refer to a woman with a family history of CVD who want to know if HRT may reduce her rrisk of CVD. The findings from observational studies are at odds with findings from randomized clinical trials. So what studies to trust and use to inform others may be a little difficult. What kind of advice should the woman get with respect to HRT</a:t>
            </a:r>
            <a:r>
              <a:rPr lang="nb-NO" dirty="0" smtClean="0"/>
              <a:t>?</a:t>
            </a:r>
            <a:endParaRPr lang="en-US" dirty="0" smtClean="0"/>
          </a:p>
        </p:txBody>
      </p:sp>
    </p:spTree>
    <p:extLst>
      <p:ext uri="{BB962C8B-B14F-4D97-AF65-F5344CB8AC3E}">
        <p14:creationId xmlns:p14="http://schemas.microsoft.com/office/powerpoint/2010/main" val="163721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9735B7C-A116-46D0-90F1-B68748A9C625}" type="slidenum">
              <a:rPr lang="en-US" smtClean="0"/>
              <a:pPr/>
              <a:t>4</a:t>
            </a:fld>
            <a:endParaRPr lang="en-US" smtClean="0"/>
          </a:p>
        </p:txBody>
      </p:sp>
      <p:sp>
        <p:nvSpPr>
          <p:cNvPr id="2457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eaLnBrk="1" hangingPunct="1">
              <a:defRPr/>
            </a:pPr>
            <a:r>
              <a:rPr lang="nb-NO" dirty="0" smtClean="0"/>
              <a:t>Specific </a:t>
            </a:r>
            <a:r>
              <a:rPr lang="nb-NO" dirty="0"/>
              <a:t>recommendations conserning health problems/diseases that health workers (i.e. physicians, nurses) gives to people depend on several </a:t>
            </a:r>
            <a:r>
              <a:rPr lang="nb-NO" dirty="0" smtClean="0"/>
              <a:t>factors. It depends on:</a:t>
            </a:r>
            <a:endParaRPr lang="nb-NO" dirty="0"/>
          </a:p>
          <a:p>
            <a:pPr marL="228600" indent="-228600" eaLnBrk="1" hangingPunct="1">
              <a:buFont typeface="+mj-lt"/>
              <a:buAutoNum type="arabicPeriod"/>
              <a:defRPr/>
            </a:pPr>
            <a:r>
              <a:rPr lang="nb-NO" dirty="0"/>
              <a:t>The current state of </a:t>
            </a:r>
            <a:r>
              <a:rPr lang="nb-NO" dirty="0" smtClean="0"/>
              <a:t>knowledge in the </a:t>
            </a:r>
            <a:r>
              <a:rPr lang="nb-NO" dirty="0" smtClean="0"/>
              <a:t>area. Recommendations has to be evidence-based, founded on high-quality research  </a:t>
            </a:r>
            <a:endParaRPr lang="nb-NO" dirty="0"/>
          </a:p>
          <a:p>
            <a:pPr marL="228600" indent="-228600" eaLnBrk="1" hangingPunct="1">
              <a:buFont typeface="+mj-lt"/>
              <a:buAutoNum type="arabicPeriod"/>
              <a:defRPr/>
            </a:pPr>
            <a:r>
              <a:rPr lang="nb-NO" dirty="0"/>
              <a:t>The pathophysiology of that health </a:t>
            </a:r>
            <a:r>
              <a:rPr lang="nb-NO" dirty="0" smtClean="0"/>
              <a:t>problem/disease – in other words: what we</a:t>
            </a:r>
            <a:r>
              <a:rPr lang="nb-NO" baseline="0" dirty="0" smtClean="0"/>
              <a:t> </a:t>
            </a:r>
            <a:r>
              <a:rPr lang="nb-NO" dirty="0" smtClean="0"/>
              <a:t>know about the biological mechanisms involved</a:t>
            </a:r>
          </a:p>
          <a:p>
            <a:pPr marL="228600" indent="-228600" eaLnBrk="1" hangingPunct="1">
              <a:buFont typeface="+mj-lt"/>
              <a:buAutoNum type="arabicPeriod"/>
              <a:defRPr/>
            </a:pPr>
            <a:r>
              <a:rPr lang="nb-NO" dirty="0" smtClean="0"/>
              <a:t>Whether the condition is preventable, by change in lifestyle, immunization, etc.</a:t>
            </a:r>
            <a:r>
              <a:rPr lang="nb-NO" baseline="0" dirty="0" smtClean="0"/>
              <a:t> </a:t>
            </a:r>
            <a:endParaRPr lang="nb-NO" dirty="0"/>
          </a:p>
          <a:p>
            <a:pPr marL="228600" indent="-228600" eaLnBrk="1" hangingPunct="1">
              <a:buFont typeface="+mj-lt"/>
              <a:buAutoNum type="arabicPeriod"/>
              <a:defRPr/>
            </a:pPr>
            <a:r>
              <a:rPr lang="nb-NO" dirty="0"/>
              <a:t>The  treatment options </a:t>
            </a:r>
            <a:r>
              <a:rPr lang="nb-NO" dirty="0" smtClean="0"/>
              <a:t>available</a:t>
            </a:r>
            <a:endParaRPr lang="nb-NO" dirty="0"/>
          </a:p>
        </p:txBody>
      </p:sp>
    </p:spTree>
    <p:extLst>
      <p:ext uri="{BB962C8B-B14F-4D97-AF65-F5344CB8AC3E}">
        <p14:creationId xmlns:p14="http://schemas.microsoft.com/office/powerpoint/2010/main" val="318691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9735B7C-A116-46D0-90F1-B68748A9C625}" type="slidenum">
              <a:rPr lang="en-US" smtClean="0"/>
              <a:pPr/>
              <a:t>5</a:t>
            </a:fld>
            <a:endParaRPr lang="en-US" smtClean="0"/>
          </a:p>
        </p:txBody>
      </p:sp>
      <p:sp>
        <p:nvSpPr>
          <p:cNvPr id="2457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228600" indent="-228600" eaLnBrk="1" hangingPunct="1">
              <a:defRPr/>
            </a:pPr>
            <a:r>
              <a:rPr lang="nb-NO" dirty="0" smtClean="0"/>
              <a:t>In all health-related areas, </a:t>
            </a:r>
            <a:r>
              <a:rPr lang="nb-NO" dirty="0" smtClean="0"/>
              <a:t>knowledge </a:t>
            </a:r>
            <a:r>
              <a:rPr lang="nb-NO" dirty="0"/>
              <a:t>is continuously expanding, making it hard to keep up with the flow of information, and how to apply new information.</a:t>
            </a:r>
          </a:p>
          <a:p>
            <a:pPr marL="228600" indent="-228600" eaLnBrk="1" hangingPunct="1">
              <a:defRPr/>
            </a:pPr>
            <a:r>
              <a:rPr lang="nb-NO" dirty="0"/>
              <a:t>In order to provide optimal partient care, health workers must know/be aware of:</a:t>
            </a:r>
          </a:p>
          <a:p>
            <a:pPr marL="228600" indent="-228600" eaLnBrk="1" hangingPunct="1">
              <a:buFont typeface="+mj-lt"/>
              <a:buAutoNum type="arabicPeriod"/>
              <a:defRPr/>
            </a:pPr>
            <a:r>
              <a:rPr lang="nb-NO" dirty="0"/>
              <a:t>Methods to seek out, evaluate and use new information.</a:t>
            </a:r>
          </a:p>
          <a:p>
            <a:pPr marL="228600" indent="-228600" eaLnBrk="1" hangingPunct="1">
              <a:buFont typeface="+mj-lt"/>
              <a:buAutoNum type="arabicPeriod"/>
              <a:defRPr/>
            </a:pPr>
            <a:r>
              <a:rPr lang="nb-NO" dirty="0"/>
              <a:t>How to relate to inconclusive or conflictilg results.</a:t>
            </a:r>
          </a:p>
          <a:p>
            <a:pPr marL="228600" indent="-228600" eaLnBrk="1" hangingPunct="1">
              <a:buFont typeface="+mj-lt"/>
              <a:buAutoNum type="arabicPeriod"/>
              <a:defRPr/>
            </a:pPr>
            <a:r>
              <a:rPr lang="nb-NO" dirty="0"/>
              <a:t>How to evaluate the validity of the conclusions drawn by investigators.</a:t>
            </a:r>
          </a:p>
          <a:p>
            <a:pPr marL="228600" indent="-228600" eaLnBrk="1" hangingPunct="1">
              <a:buFont typeface="+mj-lt"/>
              <a:buAutoNum type="arabicPeriod"/>
              <a:defRPr/>
            </a:pPr>
            <a:r>
              <a:rPr lang="nb-NO" dirty="0"/>
              <a:t>How to evaluate the relevance of new findings</a:t>
            </a:r>
            <a:r>
              <a:rPr lang="nb-NO" dirty="0" smtClean="0"/>
              <a:t>.</a:t>
            </a:r>
            <a:endParaRPr lang="nb-NO" dirty="0"/>
          </a:p>
        </p:txBody>
      </p:sp>
    </p:spTree>
    <p:extLst>
      <p:ext uri="{BB962C8B-B14F-4D97-AF65-F5344CB8AC3E}">
        <p14:creationId xmlns:p14="http://schemas.microsoft.com/office/powerpoint/2010/main" val="151092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4" name="Slide Number Placeholder 3"/>
          <p:cNvSpPr>
            <a:spLocks noGrp="1"/>
          </p:cNvSpPr>
          <p:nvPr>
            <p:ph type="sldNum" sz="quarter" idx="5"/>
          </p:nvPr>
        </p:nvSpPr>
        <p:spPr>
          <a:noFill/>
        </p:spPr>
        <p:txBody>
          <a:bodyPr/>
          <a:lstStyle/>
          <a:p>
            <a:fld id="{B90610EC-017F-481F-A5A7-45382D137A5B}" type="slidenum">
              <a:rPr lang="en-US" smtClean="0"/>
              <a:pPr/>
              <a:t>6</a:t>
            </a:fld>
            <a:endParaRPr lang="en-US" smtClean="0"/>
          </a:p>
        </p:txBody>
      </p:sp>
      <p:sp>
        <p:nvSpPr>
          <p:cNvPr id="2" name="Notes Placeholder 1"/>
          <p:cNvSpPr>
            <a:spLocks noGrp="1"/>
          </p:cNvSpPr>
          <p:nvPr>
            <p:ph type="body" sz="quarter" idx="10"/>
          </p:nvPr>
        </p:nvSpPr>
        <p:spPr/>
        <p:txBody>
          <a:bodyPr/>
          <a:lstStyle/>
          <a:p>
            <a:pPr eaLnBrk="1" hangingPunct="1">
              <a:defRPr/>
            </a:pPr>
            <a:r>
              <a:rPr lang="en-US" dirty="0"/>
              <a:t>To locate the appropriate literature becomes ever more difficult because of the shear  number of medical journals and articles available today. And that number is continually increasing. It is impossible for anyone to read everything relevant in a specific field.</a:t>
            </a:r>
          </a:p>
          <a:p>
            <a:pPr eaLnBrk="1" hangingPunct="1">
              <a:defRPr/>
            </a:pPr>
            <a:r>
              <a:rPr lang="en-US" dirty="0"/>
              <a:t>Computer technology is now used to search, to download, and to print out the information we want. </a:t>
            </a:r>
            <a:r>
              <a:rPr lang="en-US" b="1" dirty="0" smtClean="0"/>
              <a:t>MEDLINE,</a:t>
            </a:r>
            <a:r>
              <a:rPr lang="en-US" dirty="0" smtClean="0"/>
              <a:t> the US National Library of Medicine premier bibliographic database,</a:t>
            </a:r>
            <a:r>
              <a:rPr lang="en-US" baseline="0" dirty="0" smtClean="0"/>
              <a:t> </a:t>
            </a:r>
            <a:r>
              <a:rPr lang="en-US" dirty="0" smtClean="0"/>
              <a:t>contains</a:t>
            </a:r>
            <a:r>
              <a:rPr lang="en-US" baseline="0" dirty="0" smtClean="0"/>
              <a:t> journal citations and abstracts for biomedical literature internationally. MEDLINE contains more than 21 million references to journal articles. Since 2005 between 2,000 and 4,000 completed references have been added each day to the database. </a:t>
            </a:r>
            <a:r>
              <a:rPr lang="en-US" b="1" baseline="0" dirty="0" smtClean="0"/>
              <a:t>PubMed</a:t>
            </a:r>
            <a:r>
              <a:rPr lang="en-US" baseline="0" dirty="0" smtClean="0"/>
              <a:t> provides free access to MEDLINE and links to full text articles when possible. </a:t>
            </a:r>
          </a:p>
          <a:p>
            <a:pPr eaLnBrk="1" hangingPunct="1">
              <a:defRPr/>
            </a:pPr>
            <a:endParaRPr lang="en-US" baseline="0" dirty="0" smtClean="0"/>
          </a:p>
        </p:txBody>
      </p:sp>
    </p:spTree>
    <p:extLst>
      <p:ext uri="{BB962C8B-B14F-4D97-AF65-F5344CB8AC3E}">
        <p14:creationId xmlns:p14="http://schemas.microsoft.com/office/powerpoint/2010/main" val="1655171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4" name="Slide Number Placeholder 3"/>
          <p:cNvSpPr>
            <a:spLocks noGrp="1"/>
          </p:cNvSpPr>
          <p:nvPr>
            <p:ph type="sldNum" sz="quarter" idx="5"/>
          </p:nvPr>
        </p:nvSpPr>
        <p:spPr>
          <a:noFill/>
        </p:spPr>
        <p:txBody>
          <a:bodyPr/>
          <a:lstStyle/>
          <a:p>
            <a:fld id="{B90610EC-017F-481F-A5A7-45382D137A5B}" type="slidenum">
              <a:rPr lang="en-US" smtClean="0"/>
              <a:pPr/>
              <a:t>7</a:t>
            </a:fld>
            <a:endParaRPr lang="en-US" smtClean="0"/>
          </a:p>
        </p:txBody>
      </p:sp>
      <p:sp>
        <p:nvSpPr>
          <p:cNvPr id="2" name="Notes Placeholder 1"/>
          <p:cNvSpPr>
            <a:spLocks noGrp="1"/>
          </p:cNvSpPr>
          <p:nvPr>
            <p:ph type="body" sz="quarter" idx="10"/>
          </p:nvPr>
        </p:nvSpPr>
        <p:spPr/>
        <p:txBody>
          <a:bodyPr/>
          <a:lstStyle/>
          <a:p>
            <a:pPr eaLnBrk="1" hangingPunct="1">
              <a:defRPr/>
            </a:pPr>
            <a:r>
              <a:rPr lang="en-US" b="1" dirty="0" smtClean="0"/>
              <a:t>Web of Science</a:t>
            </a:r>
            <a:r>
              <a:rPr lang="en-US" b="1" baseline="0" dirty="0" smtClean="0"/>
              <a:t> </a:t>
            </a:r>
            <a:r>
              <a:rPr lang="en-US" baseline="0" dirty="0" smtClean="0"/>
              <a:t>is another important resource when searching for literature. Web of Science is owned by </a:t>
            </a:r>
            <a:r>
              <a:rPr lang="en-US" b="1" baseline="0" dirty="0" smtClean="0"/>
              <a:t>Thomson Reuters corporation, </a:t>
            </a:r>
            <a:r>
              <a:rPr lang="en-US" b="0" baseline="0" dirty="0" smtClean="0"/>
              <a:t>a multinational mass media and information firm created in 2008 when the Canadian Thomson Corporation purchased the British Reuters Group. According to its website, Web of Science is a “comprehensive and versatile research platform with multidisciplinary content, integrated content search, pattern and trend analysis, and citations of data, books, journals, proceedings and patents”. </a:t>
            </a:r>
            <a:endParaRPr lang="en-US" dirty="0"/>
          </a:p>
        </p:txBody>
      </p:sp>
    </p:spTree>
    <p:extLst>
      <p:ext uri="{BB962C8B-B14F-4D97-AF65-F5344CB8AC3E}">
        <p14:creationId xmlns:p14="http://schemas.microsoft.com/office/powerpoint/2010/main" val="195798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4" name="Slide Number Placeholder 3"/>
          <p:cNvSpPr>
            <a:spLocks noGrp="1"/>
          </p:cNvSpPr>
          <p:nvPr>
            <p:ph type="sldNum" sz="quarter" idx="5"/>
          </p:nvPr>
        </p:nvSpPr>
        <p:spPr>
          <a:noFill/>
        </p:spPr>
        <p:txBody>
          <a:bodyPr/>
          <a:lstStyle/>
          <a:p>
            <a:fld id="{B90610EC-017F-481F-A5A7-45382D137A5B}" type="slidenum">
              <a:rPr lang="en-US" smtClean="0"/>
              <a:pPr/>
              <a:t>8</a:t>
            </a:fld>
            <a:endParaRPr lang="en-US" smtClean="0"/>
          </a:p>
        </p:txBody>
      </p:sp>
      <p:sp>
        <p:nvSpPr>
          <p:cNvPr id="2" name="Notes Placeholder 1"/>
          <p:cNvSpPr>
            <a:spLocks noGrp="1"/>
          </p:cNvSpPr>
          <p:nvPr>
            <p:ph type="body" sz="quarter" idx="10"/>
          </p:nvPr>
        </p:nvSpPr>
        <p:spPr/>
        <p:txBody>
          <a:bodyPr/>
          <a:lstStyle/>
          <a:p>
            <a:pPr eaLnBrk="1" hangingPunct="1">
              <a:defRPr/>
            </a:pPr>
            <a:r>
              <a:rPr lang="en-US" baseline="0" dirty="0" smtClean="0"/>
              <a:t>With the </a:t>
            </a:r>
            <a:r>
              <a:rPr lang="en-US" baseline="0" dirty="0" smtClean="0"/>
              <a:t>vast information </a:t>
            </a:r>
            <a:r>
              <a:rPr lang="en-US" baseline="0" dirty="0" smtClean="0"/>
              <a:t>basket available, </a:t>
            </a:r>
            <a:r>
              <a:rPr lang="en-US" baseline="0" dirty="0" smtClean="0"/>
              <a:t>t</a:t>
            </a:r>
            <a:r>
              <a:rPr lang="en-US" dirty="0" smtClean="0"/>
              <a:t>he </a:t>
            </a:r>
            <a:r>
              <a:rPr lang="en-US" dirty="0"/>
              <a:t>question is:</a:t>
            </a:r>
          </a:p>
          <a:p>
            <a:pPr marL="228600" indent="-228600" eaLnBrk="1" hangingPunct="1">
              <a:buFont typeface="+mj-lt"/>
              <a:buAutoNum type="arabicPeriod"/>
              <a:defRPr/>
            </a:pPr>
            <a:r>
              <a:rPr lang="en-US" dirty="0"/>
              <a:t>How </a:t>
            </a:r>
            <a:r>
              <a:rPr lang="en-US" dirty="0" smtClean="0"/>
              <a:t>do </a:t>
            </a:r>
            <a:r>
              <a:rPr lang="en-US" dirty="0"/>
              <a:t>we get what we </a:t>
            </a:r>
            <a:r>
              <a:rPr lang="en-US" dirty="0" smtClean="0"/>
              <a:t>want?</a:t>
            </a:r>
            <a:endParaRPr lang="en-US" dirty="0"/>
          </a:p>
          <a:p>
            <a:pPr marL="228600" indent="-228600" eaLnBrk="1" hangingPunct="1">
              <a:buFont typeface="+mj-lt"/>
              <a:buAutoNum type="arabicPeriod"/>
              <a:defRPr/>
            </a:pPr>
            <a:r>
              <a:rPr lang="en-US" dirty="0"/>
              <a:t>How do we evaluate the quality of the research that is </a:t>
            </a:r>
            <a:r>
              <a:rPr lang="en-US" dirty="0" smtClean="0"/>
              <a:t>published?</a:t>
            </a:r>
            <a:endParaRPr lang="en-US" dirty="0"/>
          </a:p>
          <a:p>
            <a:pPr marL="228600" indent="-228600" eaLnBrk="1" hangingPunct="1">
              <a:buFont typeface="+mj-lt"/>
              <a:buAutoNum type="arabicPeriod"/>
              <a:defRPr/>
            </a:pPr>
            <a:r>
              <a:rPr lang="en-US" dirty="0"/>
              <a:t>What about the relevance of the design </a:t>
            </a:r>
            <a:r>
              <a:rPr lang="en-US" dirty="0" smtClean="0"/>
              <a:t>used?</a:t>
            </a:r>
            <a:endParaRPr lang="en-US" dirty="0"/>
          </a:p>
          <a:p>
            <a:pPr marL="228600" indent="-228600" eaLnBrk="1" hangingPunct="1">
              <a:buFont typeface="+mj-lt"/>
              <a:buAutoNum type="arabicPeriod"/>
              <a:defRPr/>
            </a:pPr>
            <a:r>
              <a:rPr lang="en-US" dirty="0"/>
              <a:t>How do we avoid </a:t>
            </a:r>
            <a:r>
              <a:rPr lang="en-US" dirty="0" smtClean="0"/>
              <a:t>research with serious bias </a:t>
            </a:r>
            <a:r>
              <a:rPr lang="en-US" dirty="0"/>
              <a:t>and </a:t>
            </a:r>
            <a:r>
              <a:rPr lang="en-US" dirty="0" smtClean="0"/>
              <a:t>errors?</a:t>
            </a:r>
            <a:endParaRPr lang="en-US" dirty="0"/>
          </a:p>
        </p:txBody>
      </p:sp>
    </p:spTree>
    <p:extLst>
      <p:ext uri="{BB962C8B-B14F-4D97-AF65-F5344CB8AC3E}">
        <p14:creationId xmlns:p14="http://schemas.microsoft.com/office/powerpoint/2010/main" val="334226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8" name="Slide Number Placeholder 3"/>
          <p:cNvSpPr>
            <a:spLocks noGrp="1"/>
          </p:cNvSpPr>
          <p:nvPr>
            <p:ph type="sldNum" sz="quarter" idx="5"/>
          </p:nvPr>
        </p:nvSpPr>
        <p:spPr>
          <a:noFill/>
        </p:spPr>
        <p:txBody>
          <a:bodyPr/>
          <a:lstStyle/>
          <a:p>
            <a:fld id="{57DF24CA-05A4-4432-A49D-E6CE9AF8E15E}" type="slidenum">
              <a:rPr lang="en-US" smtClean="0"/>
              <a:pPr/>
              <a:t>9</a:t>
            </a:fld>
            <a:endParaRPr lang="en-US" smtClean="0"/>
          </a:p>
        </p:txBody>
      </p:sp>
      <p:sp>
        <p:nvSpPr>
          <p:cNvPr id="2" name="Notes Placeholder 1"/>
          <p:cNvSpPr>
            <a:spLocks noGrp="1"/>
          </p:cNvSpPr>
          <p:nvPr>
            <p:ph type="body" sz="quarter" idx="10"/>
          </p:nvPr>
        </p:nvSpPr>
        <p:spPr/>
        <p:txBody>
          <a:bodyPr/>
          <a:lstStyle/>
          <a:p>
            <a:pPr eaLnBrk="1" hangingPunct="1">
              <a:defRPr/>
            </a:pPr>
            <a:r>
              <a:rPr lang="en-US" b="1" dirty="0"/>
              <a:t>The research hypothesis </a:t>
            </a:r>
            <a:r>
              <a:rPr lang="en-US" dirty="0"/>
              <a:t>is </a:t>
            </a:r>
            <a:r>
              <a:rPr lang="en-US" dirty="0" smtClean="0"/>
              <a:t>a very important part of a</a:t>
            </a:r>
            <a:r>
              <a:rPr lang="en-US" baseline="0" dirty="0" smtClean="0"/>
              <a:t> study, but it is </a:t>
            </a:r>
            <a:r>
              <a:rPr lang="en-US" dirty="0" smtClean="0"/>
              <a:t>often </a:t>
            </a:r>
            <a:r>
              <a:rPr lang="en-US" dirty="0"/>
              <a:t>not </a:t>
            </a:r>
            <a:r>
              <a:rPr lang="en-US" dirty="0" smtClean="0"/>
              <a:t>stated in the research paper. </a:t>
            </a:r>
            <a:r>
              <a:rPr lang="en-US" dirty="0"/>
              <a:t>You, the reader, often have to read through complicated descriptions of the methodology of the study, and of the analysis, in order to find the purpose of the study. This can be most frustrating, especially when you at the end find out that the design is very different from what the study started out as.</a:t>
            </a:r>
          </a:p>
          <a:p>
            <a:pPr eaLnBrk="1" hangingPunct="1">
              <a:defRPr/>
            </a:pPr>
            <a:endParaRPr lang="en-US" dirty="0"/>
          </a:p>
          <a:p>
            <a:pPr eaLnBrk="1" hangingPunct="1">
              <a:defRPr/>
            </a:pPr>
            <a:r>
              <a:rPr lang="en-US" dirty="0"/>
              <a:t>The next main question is if the study addresses a question of real </a:t>
            </a:r>
            <a:r>
              <a:rPr lang="en-US" b="1" dirty="0"/>
              <a:t>clinical importance</a:t>
            </a:r>
            <a:r>
              <a:rPr lang="en-US" dirty="0"/>
              <a:t>. If it does not, it may be of very limited, if any relevance for you. People do not eat mice, so weather eating mice is associated with increased risk of specific cancers is of no clinical value. However, people do eat beef, so to know if there is an  association between beef intake and colon cancer is of definite clinical importance. Examples of other important and clinically relevant questions:</a:t>
            </a:r>
          </a:p>
          <a:p>
            <a:pPr marL="228600" indent="-228600" eaLnBrk="1" hangingPunct="1">
              <a:buFont typeface="+mj-lt"/>
              <a:buAutoNum type="arabicPeriod"/>
              <a:defRPr/>
            </a:pPr>
            <a:r>
              <a:rPr lang="en-US" dirty="0"/>
              <a:t>Is fat intake related to breast cancer?</a:t>
            </a:r>
          </a:p>
          <a:p>
            <a:pPr marL="228600" indent="-228600" eaLnBrk="1" hangingPunct="1">
              <a:buFont typeface="+mj-lt"/>
              <a:buAutoNum type="arabicPeriod"/>
              <a:defRPr/>
            </a:pPr>
            <a:r>
              <a:rPr lang="en-US" dirty="0"/>
              <a:t>Do high-fat diet </a:t>
            </a:r>
            <a:r>
              <a:rPr lang="en-US" dirty="0" smtClean="0"/>
              <a:t>affect </a:t>
            </a:r>
            <a:r>
              <a:rPr lang="en-US" dirty="0"/>
              <a:t>circulating estrogen levels in women?</a:t>
            </a:r>
          </a:p>
        </p:txBody>
      </p:sp>
    </p:spTree>
    <p:extLst>
      <p:ext uri="{BB962C8B-B14F-4D97-AF65-F5344CB8AC3E}">
        <p14:creationId xmlns:p14="http://schemas.microsoft.com/office/powerpoint/2010/main" val="2340320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96975"/>
            <a:ext cx="8172450" cy="0"/>
          </a:xfrm>
          <a:prstGeom prst="line">
            <a:avLst/>
          </a:prstGeom>
          <a:noFill/>
          <a:ln w="50800">
            <a:solidFill>
              <a:srgbClr val="990033"/>
            </a:solidFill>
            <a:round/>
            <a:headEnd/>
            <a:tailEnd/>
          </a:ln>
        </p:spPr>
        <p:txBody>
          <a:bodyPr/>
          <a:lstStyle/>
          <a:p>
            <a:pPr>
              <a:defRPr/>
            </a:pPr>
            <a:endParaRPr lang="en-US"/>
          </a:p>
        </p:txBody>
      </p:sp>
      <p:sp>
        <p:nvSpPr>
          <p:cNvPr id="72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2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a:p>
            <a:pPr>
              <a:defRPr/>
            </a:pPr>
            <a:r>
              <a:rPr lang="en-US"/>
              <a:t>R Knutsen</a:t>
            </a:r>
          </a:p>
        </p:txBody>
      </p:sp>
      <p:sp>
        <p:nvSpPr>
          <p:cNvPr id="6"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62B01481-C028-4A6D-8937-82931D19FDD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FC65-4643-42D4-99B6-A860A8D4E7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D03F9-7D21-4897-8D96-BCD6BDA63B0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B97E6-0EEA-4025-A2EE-D5B75F3CDBA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968366-5108-4A9A-96F4-F476A809DF9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DA12FE-EF0A-4E74-A6FC-B2E415BACF2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48572-68CF-4210-BEFE-B31605F6F62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B496DA-8E52-4468-8B05-7AFC004EEDC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79D851-532D-4849-9045-352BD5EE568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38FAC9-9399-4935-AB42-998937B1B7F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736F23-F6A9-4695-A0C1-17BD6E779C1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39D12B-B898-415F-9C8B-B457D8076B2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4C040D-426E-425C-8420-7F51A147801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409C43-CC5B-4463-AB4D-6AE772B8BCD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894D4-E44E-4F74-9B6F-E74C752E0EF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DC050-6632-4A25-8305-1E6654D9EBD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FC8E93-4791-4AEA-8BB6-EA38BA1867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B61CB8-D3E1-4DB8-8390-A9AB21513CF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FBC840-67AE-4BA6-83ED-F39DEC7682B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551AF9-3F65-441D-A48B-57C58FF91F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F35090-4BAD-4DEB-B0A8-754D8F87A5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31D1DD-C5F9-4D35-B0C7-E5E435B01A7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a:latin typeface="Comic Sans MS" pitchFamily="66" charset="0"/>
              </a:defRPr>
            </a:lvl1pPr>
          </a:lstStyle>
          <a:p>
            <a:pPr>
              <a:defRPr/>
            </a:pPr>
            <a:endParaRPr lang="nb-NO"/>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mn-lt"/>
              </a:defRPr>
            </a:lvl1pPr>
          </a:lstStyle>
          <a:p>
            <a:pPr>
              <a:defRPr/>
            </a:pPr>
            <a:fld id="{5FA79665-7C89-45C3-9051-9EFA351F88F9}" type="slidenum">
              <a:rPr lang="en-US"/>
              <a:pPr>
                <a:defRPr/>
              </a:pPr>
              <a:t>‹#›</a:t>
            </a:fld>
            <a:endParaRPr lang="en-US"/>
          </a:p>
        </p:txBody>
      </p:sp>
      <p:sp>
        <p:nvSpPr>
          <p:cNvPr id="1031" name="Line 8"/>
          <p:cNvSpPr>
            <a:spLocks noChangeShapeType="1"/>
          </p:cNvSpPr>
          <p:nvPr userDrawn="1"/>
        </p:nvSpPr>
        <p:spPr bwMode="auto">
          <a:xfrm>
            <a:off x="0" y="1125538"/>
            <a:ext cx="8243888" cy="0"/>
          </a:xfrm>
          <a:prstGeom prst="line">
            <a:avLst/>
          </a:prstGeom>
          <a:noFill/>
          <a:ln w="50800">
            <a:solidFill>
              <a:srgbClr val="990033"/>
            </a:solidFill>
            <a:round/>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32"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Times New Roman" pitchFamily="18" charset="0"/>
              </a:defRPr>
            </a:lvl1pPr>
          </a:lstStyle>
          <a:p>
            <a:pPr>
              <a:defRPr/>
            </a:pPr>
            <a:fld id="{4A5B73DD-E482-4BB6-966C-B81787F4B1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15988" y="622300"/>
            <a:ext cx="7327900" cy="992188"/>
          </a:xfrm>
        </p:spPr>
        <p:txBody>
          <a:bodyPr/>
          <a:lstStyle/>
          <a:p>
            <a:pPr>
              <a:defRPr/>
            </a:pPr>
            <a:r>
              <a:rPr lang="en-US" dirty="0" smtClean="0">
                <a:solidFill>
                  <a:srgbClr val="990033"/>
                </a:solidFill>
                <a:effectLst>
                  <a:outerShdw blurRad="38100" dist="38100" dir="2700000" algn="tl">
                    <a:srgbClr val="C0C0C0"/>
                  </a:outerShdw>
                </a:effectLst>
                <a:latin typeface="Arial" charset="0"/>
              </a:rPr>
              <a:t>EPDM 509</a:t>
            </a:r>
          </a:p>
        </p:txBody>
      </p:sp>
      <p:sp>
        <p:nvSpPr>
          <p:cNvPr id="4099" name="Text Box 5"/>
          <p:cNvSpPr txBox="1">
            <a:spLocks noChangeArrowheads="1"/>
          </p:cNvSpPr>
          <p:nvPr/>
        </p:nvSpPr>
        <p:spPr bwMode="auto">
          <a:xfrm>
            <a:off x="2339975" y="1795463"/>
            <a:ext cx="4657725" cy="1431925"/>
          </a:xfrm>
          <a:prstGeom prst="rect">
            <a:avLst/>
          </a:prstGeom>
          <a:noFill/>
          <a:ln w="9525">
            <a:noFill/>
            <a:miter lim="800000"/>
            <a:headEnd/>
            <a:tailEnd/>
          </a:ln>
        </p:spPr>
        <p:txBody>
          <a:bodyPr wrap="none">
            <a:spAutoFit/>
          </a:bodyPr>
          <a:lstStyle/>
          <a:p>
            <a:pPr algn="ctr">
              <a:spcBef>
                <a:spcPct val="0"/>
              </a:spcBef>
              <a:buFontTx/>
              <a:buNone/>
            </a:pPr>
            <a:r>
              <a:rPr lang="en-US" sz="4400"/>
              <a:t>Critical Evaluation</a:t>
            </a:r>
          </a:p>
          <a:p>
            <a:pPr algn="ctr">
              <a:spcBef>
                <a:spcPct val="0"/>
              </a:spcBef>
              <a:buFontTx/>
              <a:buNone/>
            </a:pPr>
            <a:r>
              <a:rPr lang="en-US" sz="4400"/>
              <a:t>of Journal Articles</a:t>
            </a:r>
          </a:p>
        </p:txBody>
      </p:sp>
      <p:sp>
        <p:nvSpPr>
          <p:cNvPr id="4100" name="Text Box 6"/>
          <p:cNvSpPr txBox="1">
            <a:spLocks noChangeArrowheads="1"/>
          </p:cNvSpPr>
          <p:nvPr/>
        </p:nvSpPr>
        <p:spPr bwMode="auto">
          <a:xfrm>
            <a:off x="3851275" y="5199063"/>
            <a:ext cx="1468672" cy="461665"/>
          </a:xfrm>
          <a:prstGeom prst="rect">
            <a:avLst/>
          </a:prstGeom>
          <a:noFill/>
          <a:ln w="9525">
            <a:noFill/>
            <a:miter lim="800000"/>
            <a:headEnd/>
            <a:tailEnd/>
          </a:ln>
        </p:spPr>
        <p:txBody>
          <a:bodyPr wrap="none">
            <a:spAutoFit/>
          </a:bodyPr>
          <a:lstStyle/>
          <a:p>
            <a:pPr>
              <a:spcBef>
                <a:spcPct val="0"/>
              </a:spcBef>
              <a:buFontTx/>
              <a:buNone/>
            </a:pPr>
            <a:r>
              <a:rPr lang="en-US" sz="2400" dirty="0">
                <a:solidFill>
                  <a:schemeClr val="accent2"/>
                </a:solidFill>
              </a:rPr>
              <a:t>Lecture </a:t>
            </a:r>
            <a:r>
              <a:rPr lang="en-US" sz="2400" dirty="0" smtClean="0">
                <a:solidFill>
                  <a:schemeClr val="accent2"/>
                </a:solidFill>
              </a:rPr>
              <a:t>8</a:t>
            </a:r>
            <a:endParaRPr lang="en-US" sz="2400" dirty="0">
              <a:solidFill>
                <a:schemeClr val="accent2"/>
              </a:solidFill>
            </a:endParaRPr>
          </a:p>
        </p:txBody>
      </p:sp>
      <p:sp>
        <p:nvSpPr>
          <p:cNvPr id="4101" name="Text Box 7"/>
          <p:cNvSpPr txBox="1">
            <a:spLocks noChangeArrowheads="1"/>
          </p:cNvSpPr>
          <p:nvPr/>
        </p:nvSpPr>
        <p:spPr bwMode="auto">
          <a:xfrm>
            <a:off x="677863" y="6364288"/>
            <a:ext cx="1012825" cy="304800"/>
          </a:xfrm>
          <a:prstGeom prst="rect">
            <a:avLst/>
          </a:prstGeom>
          <a:noFill/>
          <a:ln w="9525">
            <a:noFill/>
            <a:miter lim="800000"/>
            <a:headEnd/>
            <a:tailEnd/>
          </a:ln>
        </p:spPr>
        <p:txBody>
          <a:bodyPr wrap="none">
            <a:spAutoFit/>
          </a:bodyPr>
          <a:lstStyle/>
          <a:p>
            <a:pPr>
              <a:spcBef>
                <a:spcPct val="0"/>
              </a:spcBef>
              <a:buFontTx/>
              <a:buNone/>
            </a:pPr>
            <a:r>
              <a:rPr lang="en-US" sz="1400"/>
              <a:t>R Knutsen</a:t>
            </a:r>
          </a:p>
        </p:txBody>
      </p:sp>
      <p:sp>
        <p:nvSpPr>
          <p:cNvPr id="4102" name="Text Box 8"/>
          <p:cNvSpPr txBox="1">
            <a:spLocks noChangeArrowheads="1"/>
          </p:cNvSpPr>
          <p:nvPr/>
        </p:nvSpPr>
        <p:spPr bwMode="auto">
          <a:xfrm>
            <a:off x="2188781" y="3716338"/>
            <a:ext cx="5134739" cy="1200329"/>
          </a:xfrm>
          <a:prstGeom prst="rect">
            <a:avLst/>
          </a:prstGeom>
          <a:noFill/>
          <a:ln w="9525">
            <a:noFill/>
            <a:miter lim="800000"/>
            <a:headEnd/>
            <a:tailEnd/>
          </a:ln>
        </p:spPr>
        <p:txBody>
          <a:bodyPr wrap="none">
            <a:spAutoFit/>
          </a:bodyPr>
          <a:lstStyle/>
          <a:p>
            <a:pPr algn="ctr">
              <a:spcBef>
                <a:spcPct val="0"/>
              </a:spcBef>
              <a:buFontTx/>
              <a:buNone/>
            </a:pPr>
            <a:r>
              <a:rPr lang="en-US" sz="3600" dirty="0">
                <a:solidFill>
                  <a:schemeClr val="accent2"/>
                </a:solidFill>
              </a:rPr>
              <a:t>Interpretation of </a:t>
            </a:r>
          </a:p>
          <a:p>
            <a:pPr algn="ctr">
              <a:spcBef>
                <a:spcPct val="0"/>
              </a:spcBef>
              <a:buFontTx/>
              <a:buNone/>
            </a:pPr>
            <a:r>
              <a:rPr lang="en-US" sz="3600" dirty="0" smtClean="0">
                <a:solidFill>
                  <a:schemeClr val="accent2"/>
                </a:solidFill>
              </a:rPr>
              <a:t>Epidemiologic </a:t>
            </a:r>
            <a:r>
              <a:rPr lang="en-US" sz="3600" dirty="0">
                <a:solidFill>
                  <a:schemeClr val="accent2"/>
                </a:solidFill>
              </a:rPr>
              <a:t>Literature</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7939"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sp>
        <p:nvSpPr>
          <p:cNvPr id="9221" name="Text Box 28"/>
          <p:cNvSpPr txBox="1">
            <a:spLocks noChangeArrowheads="1"/>
          </p:cNvSpPr>
          <p:nvPr/>
        </p:nvSpPr>
        <p:spPr bwMode="auto">
          <a:xfrm>
            <a:off x="755650" y="1268413"/>
            <a:ext cx="8092280" cy="904863"/>
          </a:xfrm>
          <a:prstGeom prst="rect">
            <a:avLst/>
          </a:prstGeom>
          <a:noFill/>
          <a:ln w="9525" algn="ctr">
            <a:noFill/>
            <a:miter lim="800000"/>
            <a:headEnd/>
            <a:tailEnd/>
          </a:ln>
        </p:spPr>
        <p:txBody>
          <a:bodyPr wrap="none">
            <a:spAutoFit/>
          </a:bodyPr>
          <a:lstStyle/>
          <a:p>
            <a:pPr>
              <a:buFontTx/>
              <a:buNone/>
            </a:pPr>
            <a:r>
              <a:rPr lang="en-US" sz="2400" dirty="0">
                <a:solidFill>
                  <a:schemeClr val="bg1">
                    <a:lumMod val="75000"/>
                  </a:schemeClr>
                </a:solidFill>
              </a:rPr>
              <a:t>Distinguish the types of significance that may be ascribed </a:t>
            </a:r>
          </a:p>
          <a:p>
            <a:pPr>
              <a:buFontTx/>
              <a:buNone/>
            </a:pPr>
            <a:r>
              <a:rPr lang="en-US" sz="2400" dirty="0">
                <a:solidFill>
                  <a:schemeClr val="bg1">
                    <a:lumMod val="75000"/>
                  </a:schemeClr>
                </a:solidFill>
              </a:rPr>
              <a:t>to a clinical research finding:</a:t>
            </a:r>
          </a:p>
        </p:txBody>
      </p:sp>
      <p:sp>
        <p:nvSpPr>
          <p:cNvPr id="9219" name="Line 33"/>
          <p:cNvSpPr>
            <a:spLocks noChangeShapeType="1"/>
          </p:cNvSpPr>
          <p:nvPr/>
        </p:nvSpPr>
        <p:spPr bwMode="auto">
          <a:xfrm>
            <a:off x="755650" y="2708275"/>
            <a:ext cx="7920038" cy="0"/>
          </a:xfrm>
          <a:prstGeom prst="line">
            <a:avLst/>
          </a:prstGeom>
          <a:noFill/>
          <a:ln w="28575">
            <a:solidFill>
              <a:schemeClr val="bg1">
                <a:lumMod val="75000"/>
              </a:schemeClr>
            </a:solidFill>
            <a:round/>
            <a:headEnd/>
            <a:tailEnd/>
          </a:ln>
        </p:spPr>
        <p:txBody>
          <a:bodyPr/>
          <a:lstStyle/>
          <a:p>
            <a:endParaRPr lang="en-US">
              <a:solidFill>
                <a:schemeClr val="bg1">
                  <a:lumMod val="75000"/>
                </a:schemeClr>
              </a:solidFill>
            </a:endParaRPr>
          </a:p>
        </p:txBody>
      </p:sp>
      <p:sp>
        <p:nvSpPr>
          <p:cNvPr id="9222" name="Text Box 29"/>
          <p:cNvSpPr txBox="1">
            <a:spLocks noChangeArrowheads="1"/>
          </p:cNvSpPr>
          <p:nvPr/>
        </p:nvSpPr>
        <p:spPr bwMode="auto">
          <a:xfrm>
            <a:off x="749300" y="2349500"/>
            <a:ext cx="7167563" cy="396875"/>
          </a:xfrm>
          <a:prstGeom prst="rect">
            <a:avLst/>
          </a:prstGeom>
          <a:noFill/>
          <a:ln w="9525" algn="ctr">
            <a:noFill/>
            <a:miter lim="800000"/>
            <a:headEnd/>
            <a:tailEnd/>
          </a:ln>
        </p:spPr>
        <p:txBody>
          <a:bodyPr wrap="none">
            <a:spAutoFit/>
          </a:bodyPr>
          <a:lstStyle/>
          <a:p>
            <a:pPr>
              <a:buFontTx/>
              <a:buNone/>
            </a:pPr>
            <a:r>
              <a:rPr lang="en-US" sz="2000" b="1" dirty="0">
                <a:solidFill>
                  <a:schemeClr val="bg1">
                    <a:lumMod val="75000"/>
                  </a:schemeClr>
                </a:solidFill>
              </a:rPr>
              <a:t>Type			Meaning		Assessment</a:t>
            </a:r>
          </a:p>
        </p:txBody>
      </p:sp>
      <p:sp>
        <p:nvSpPr>
          <p:cNvPr id="9223" name="Text Box 30"/>
          <p:cNvSpPr txBox="1">
            <a:spLocks noChangeArrowheads="1"/>
          </p:cNvSpPr>
          <p:nvPr/>
        </p:nvSpPr>
        <p:spPr bwMode="auto">
          <a:xfrm>
            <a:off x="755650" y="2795588"/>
            <a:ext cx="7235825" cy="762000"/>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Statistical 	Exclusion of chance as 		Statistical test</a:t>
            </a:r>
          </a:p>
          <a:p>
            <a:pPr>
              <a:buFontTx/>
              <a:buNone/>
            </a:pPr>
            <a:r>
              <a:rPr lang="en-US" sz="2000" dirty="0">
                <a:solidFill>
                  <a:schemeClr val="bg1">
                    <a:lumMod val="75000"/>
                  </a:schemeClr>
                </a:solidFill>
              </a:rPr>
              <a:t>		an explanation for findings</a:t>
            </a:r>
          </a:p>
        </p:txBody>
      </p:sp>
      <p:sp>
        <p:nvSpPr>
          <p:cNvPr id="9224" name="Text Box 31"/>
          <p:cNvSpPr txBox="1">
            <a:spLocks noChangeArrowheads="1"/>
          </p:cNvSpPr>
          <p:nvPr/>
        </p:nvSpPr>
        <p:spPr bwMode="auto">
          <a:xfrm>
            <a:off x="755650" y="3616325"/>
            <a:ext cx="8048998" cy="1138773"/>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Clinical	 	Importance of findings for 	Magnitude of clinical</a:t>
            </a:r>
          </a:p>
          <a:p>
            <a:pPr>
              <a:buFontTx/>
              <a:buNone/>
            </a:pPr>
            <a:r>
              <a:rPr lang="en-US" sz="2000" dirty="0">
                <a:solidFill>
                  <a:schemeClr val="bg1">
                    <a:lumMod val="75000"/>
                  </a:schemeClr>
                </a:solidFill>
              </a:rPr>
              <a:t>		changing current clinical		response to an </a:t>
            </a:r>
          </a:p>
          <a:p>
            <a:pPr>
              <a:buFontTx/>
              <a:buNone/>
            </a:pPr>
            <a:r>
              <a:rPr lang="en-US" sz="2000" dirty="0">
                <a:solidFill>
                  <a:schemeClr val="bg1">
                    <a:lumMod val="75000"/>
                  </a:schemeClr>
                </a:solidFill>
              </a:rPr>
              <a:t>		practice				intervention</a:t>
            </a:r>
          </a:p>
        </p:txBody>
      </p:sp>
      <p:sp>
        <p:nvSpPr>
          <p:cNvPr id="9225" name="Text Box 32"/>
          <p:cNvSpPr txBox="1">
            <a:spLocks noChangeArrowheads="1"/>
          </p:cNvSpPr>
          <p:nvPr/>
        </p:nvSpPr>
        <p:spPr bwMode="auto">
          <a:xfrm>
            <a:off x="755650" y="4808538"/>
            <a:ext cx="8231741" cy="1508105"/>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Biological	Findings help to clarify 	 	Compare findings to </a:t>
            </a:r>
          </a:p>
          <a:p>
            <a:pPr>
              <a:buFontTx/>
              <a:buNone/>
            </a:pPr>
            <a:r>
              <a:rPr lang="en-US" sz="2000" dirty="0">
                <a:solidFill>
                  <a:schemeClr val="bg1">
                    <a:lumMod val="75000"/>
                  </a:schemeClr>
                </a:solidFill>
              </a:rPr>
              <a:t>		mechanism of action		results from in vitro </a:t>
            </a:r>
          </a:p>
          <a:p>
            <a:pPr>
              <a:buFontTx/>
              <a:buNone/>
            </a:pPr>
            <a:r>
              <a:rPr lang="en-US" sz="2000" dirty="0">
                <a:solidFill>
                  <a:schemeClr val="bg1">
                    <a:lumMod val="75000"/>
                  </a:schemeClr>
                </a:solidFill>
              </a:rPr>
              <a:t>						and in vivo laboratory </a:t>
            </a:r>
          </a:p>
          <a:p>
            <a:pPr>
              <a:buFontTx/>
              <a:buNone/>
            </a:pPr>
            <a:r>
              <a:rPr lang="en-US" sz="2000" dirty="0">
                <a:solidFill>
                  <a:schemeClr val="bg1">
                    <a:lumMod val="75000"/>
                  </a:schemeClr>
                </a:solidFill>
              </a:rPr>
              <a:t>						experiments</a:t>
            </a:r>
          </a:p>
        </p:txBody>
      </p:sp>
      <p:sp>
        <p:nvSpPr>
          <p:cNvPr id="9226" name="Text Box 34"/>
          <p:cNvSpPr txBox="1">
            <a:spLocks noChangeArrowheads="1"/>
          </p:cNvSpPr>
          <p:nvPr/>
        </p:nvSpPr>
        <p:spPr bwMode="auto">
          <a:xfrm>
            <a:off x="447675" y="6538913"/>
            <a:ext cx="5170488" cy="274637"/>
          </a:xfrm>
          <a:prstGeom prst="rect">
            <a:avLst/>
          </a:prstGeom>
          <a:noFill/>
          <a:ln w="9525" algn="ctr">
            <a:noFill/>
            <a:miter lim="800000"/>
            <a:headEnd/>
            <a:tailEnd/>
          </a:ln>
        </p:spPr>
        <p:txBody>
          <a:bodyPr wrap="none">
            <a:spAutoFit/>
          </a:bodyPr>
          <a:lstStyle/>
          <a:p>
            <a:pPr>
              <a:buFontTx/>
              <a:buNone/>
            </a:pPr>
            <a:r>
              <a:rPr lang="en-US" dirty="0">
                <a:solidFill>
                  <a:schemeClr val="bg1">
                    <a:lumMod val="75000"/>
                  </a:schemeClr>
                </a:solidFill>
              </a:rPr>
              <a:t>Raymond S. Greenberg et. al.- Medical Epidemiology, 4 </a:t>
            </a:r>
            <a:r>
              <a:rPr lang="en-US" dirty="0" err="1">
                <a:solidFill>
                  <a:schemeClr val="bg1">
                    <a:lumMod val="75000"/>
                  </a:schemeClr>
                </a:solidFill>
              </a:rPr>
              <a:t>th</a:t>
            </a:r>
            <a:r>
              <a:rPr lang="en-US" dirty="0">
                <a:solidFill>
                  <a:schemeClr val="bg1">
                    <a:lumMod val="75000"/>
                  </a:schemeClr>
                </a:solidFill>
              </a:rPr>
              <a:t> </a:t>
            </a:r>
            <a:r>
              <a:rPr lang="en-US" dirty="0" err="1">
                <a:solidFill>
                  <a:schemeClr val="bg1">
                    <a:lumMod val="75000"/>
                  </a:schemeClr>
                </a:solidFill>
              </a:rPr>
              <a:t>ed</a:t>
            </a:r>
            <a:r>
              <a:rPr lang="en-US" dirty="0">
                <a:solidFill>
                  <a:schemeClr val="bg1">
                    <a:lumMod val="75000"/>
                  </a:schemeClr>
                </a:solidFill>
              </a:rPr>
              <a:t>, chapter 13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32" fill="hold"/>
                                        <p:tgtEl>
                                          <p:spTgt spid="3"/>
                                        </p:tgtEl>
                                      </p:cBhvr>
                                    </p:cmd>
                                  </p:childTnLst>
                                </p:cTn>
                              </p:par>
                              <p:par>
                                <p:cTn id="7" presetID="3" presetClass="emph" presetSubtype="2" fill="hold" grpId="0" nodeType="withEffect">
                                  <p:stCondLst>
                                    <p:cond delay="0"/>
                                  </p:stCondLst>
                                  <p:childTnLst>
                                    <p:animClr clrSpc="rgb" dir="cw">
                                      <p:cBhvr override="childStyle">
                                        <p:cTn id="8" dur="3000" fill="hold"/>
                                        <p:tgtEl>
                                          <p:spTgt spid="9221"/>
                                        </p:tgtEl>
                                        <p:attrNameLst>
                                          <p:attrName>style.color</p:attrName>
                                        </p:attrNameLst>
                                      </p:cBhvr>
                                      <p:to>
                                        <a:schemeClr val="tx1"/>
                                      </p:to>
                                    </p:animClr>
                                  </p:childTnLst>
                                </p:cTn>
                              </p:par>
                              <p:par>
                                <p:cTn id="9" presetID="3" presetClass="emph" presetSubtype="2" fill="hold" grpId="0" nodeType="withEffect">
                                  <p:stCondLst>
                                    <p:cond delay="4000"/>
                                  </p:stCondLst>
                                  <p:childTnLst>
                                    <p:animClr clrSpc="rgb" dir="cw">
                                      <p:cBhvr override="childStyle">
                                        <p:cTn id="10" dur="3000" fill="hold"/>
                                        <p:tgtEl>
                                          <p:spTgt spid="9222"/>
                                        </p:tgtEl>
                                        <p:attrNameLst>
                                          <p:attrName>style.color</p:attrName>
                                        </p:attrNameLst>
                                      </p:cBhvr>
                                      <p:to>
                                        <a:schemeClr val="tx1"/>
                                      </p:to>
                                    </p:animClr>
                                  </p:childTnLst>
                                </p:cTn>
                              </p:par>
                              <p:par>
                                <p:cTn id="11" presetID="7" presetClass="emph" presetSubtype="2" fill="hold" nodeType="withEffect">
                                  <p:stCondLst>
                                    <p:cond delay="4000"/>
                                  </p:stCondLst>
                                  <p:childTnLst>
                                    <p:animClr clrSpc="rgb" dir="cw">
                                      <p:cBhvr>
                                        <p:cTn id="12" dur="3000" fill="hold"/>
                                        <p:tgtEl>
                                          <p:spTgt spid="9219"/>
                                        </p:tgtEl>
                                        <p:attrNameLst>
                                          <p:attrName>stroke.color</p:attrName>
                                        </p:attrNameLst>
                                      </p:cBhvr>
                                      <p:to>
                                        <a:schemeClr val="tx1"/>
                                      </p:to>
                                    </p:animClr>
                                    <p:set>
                                      <p:cBhvr>
                                        <p:cTn id="13" dur="3000" fill="hold"/>
                                        <p:tgtEl>
                                          <p:spTgt spid="9219"/>
                                        </p:tgtEl>
                                        <p:attrNameLst>
                                          <p:attrName>stroke.on</p:attrName>
                                        </p:attrNameLst>
                                      </p:cBhvr>
                                      <p:to>
                                        <p:strVal val="true"/>
                                      </p:to>
                                    </p:set>
                                  </p:childTnLst>
                                </p:cTn>
                              </p:par>
                              <p:par>
                                <p:cTn id="14" presetID="3" presetClass="emph" presetSubtype="2" fill="hold" grpId="0" nodeType="withEffect">
                                  <p:stCondLst>
                                    <p:cond delay="6000"/>
                                  </p:stCondLst>
                                  <p:childTnLst>
                                    <p:animClr clrSpc="rgb" dir="cw">
                                      <p:cBhvr override="childStyle">
                                        <p:cTn id="15" dur="3000" fill="hold"/>
                                        <p:tgtEl>
                                          <p:spTgt spid="9223"/>
                                        </p:tgtEl>
                                        <p:attrNameLst>
                                          <p:attrName>style.color</p:attrName>
                                        </p:attrNameLst>
                                      </p:cBhvr>
                                      <p:to>
                                        <a:srgbClr val="008080"/>
                                      </p:to>
                                    </p:animClr>
                                  </p:childTnLst>
                                </p:cTn>
                              </p:par>
                              <p:par>
                                <p:cTn id="16" presetID="3" presetClass="emph" presetSubtype="2" fill="hold" grpId="0" nodeType="withEffect">
                                  <p:stCondLst>
                                    <p:cond delay="30000"/>
                                  </p:stCondLst>
                                  <p:childTnLst>
                                    <p:animClr clrSpc="rgb" dir="cw">
                                      <p:cBhvr override="childStyle">
                                        <p:cTn id="17" dur="3000" fill="hold"/>
                                        <p:tgtEl>
                                          <p:spTgt spid="9224"/>
                                        </p:tgtEl>
                                        <p:attrNameLst>
                                          <p:attrName>style.color</p:attrName>
                                        </p:attrNameLst>
                                      </p:cBhvr>
                                      <p:to>
                                        <a:schemeClr val="accent2"/>
                                      </p:to>
                                    </p:animClr>
                                  </p:childTnLst>
                                </p:cTn>
                              </p:par>
                              <p:par>
                                <p:cTn id="18" presetID="3" presetClass="emph" presetSubtype="2" fill="hold" grpId="0" nodeType="withEffect">
                                  <p:stCondLst>
                                    <p:cond delay="44000"/>
                                  </p:stCondLst>
                                  <p:childTnLst>
                                    <p:animClr clrSpc="rgb" dir="cw">
                                      <p:cBhvr override="childStyle">
                                        <p:cTn id="19" dur="3000" fill="hold"/>
                                        <p:tgtEl>
                                          <p:spTgt spid="9225"/>
                                        </p:tgtEl>
                                        <p:attrNameLst>
                                          <p:attrName>style.color</p:attrName>
                                        </p:attrNameLst>
                                      </p:cBhvr>
                                      <p:to>
                                        <a:schemeClr val="bg2"/>
                                      </p:to>
                                    </p:animClr>
                                  </p:childTnLst>
                                </p:cTn>
                              </p:par>
                              <p:par>
                                <p:cTn id="20" presetID="3" presetClass="emph" presetSubtype="2" fill="hold" grpId="0" nodeType="withEffect">
                                  <p:stCondLst>
                                    <p:cond delay="0"/>
                                  </p:stCondLst>
                                  <p:childTnLst>
                                    <p:animClr clrSpc="rgb" dir="cw">
                                      <p:cBhvr override="childStyle">
                                        <p:cTn id="21" dur="3000" fill="hold"/>
                                        <p:tgtEl>
                                          <p:spTgt spid="9226"/>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9221" grpId="0"/>
      <p:bldP spid="9222" grpId="0"/>
      <p:bldP spid="9223" grpId="0"/>
      <p:bldP spid="9224" grpId="0"/>
      <p:bldP spid="9225" grpId="0"/>
      <p:bldP spid="92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4867" name="Rectangle 3"/>
          <p:cNvSpPr>
            <a:spLocks noGrp="1" noChangeArrowheads="1"/>
          </p:cNvSpPr>
          <p:nvPr>
            <p:ph type="title"/>
          </p:nvPr>
        </p:nvSpPr>
        <p:spPr>
          <a:xfrm>
            <a:off x="685800" y="53975"/>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Reviewing a Study</a:t>
            </a:r>
          </a:p>
        </p:txBody>
      </p:sp>
      <p:sp>
        <p:nvSpPr>
          <p:cNvPr id="5" name="Rectangle 2"/>
          <p:cNvSpPr txBox="1">
            <a:spLocks noChangeArrowheads="1"/>
          </p:cNvSpPr>
          <p:nvPr/>
        </p:nvSpPr>
        <p:spPr bwMode="auto">
          <a:xfrm>
            <a:off x="683568" y="1407781"/>
            <a:ext cx="8350696" cy="437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609600" indent="-609600">
              <a:lnSpc>
                <a:spcPct val="80000"/>
              </a:lnSpc>
              <a:buClr>
                <a:srgbClr val="990033"/>
              </a:buClr>
              <a:buFont typeface="Wingdings" pitchFamily="2" charset="2"/>
              <a:buAutoNum type="arabicPeriod" startAt="2"/>
            </a:pPr>
            <a:r>
              <a:rPr lang="en-US" sz="2800" kern="0" dirty="0" smtClean="0">
                <a:solidFill>
                  <a:schemeClr val="accent2"/>
                </a:solidFill>
                <a:latin typeface="Arial" charset="0"/>
              </a:rPr>
              <a:t>The Study Design</a:t>
            </a:r>
          </a:p>
        </p:txBody>
      </p:sp>
      <p:sp>
        <p:nvSpPr>
          <p:cNvPr id="8" name="Rectangle 2"/>
          <p:cNvSpPr txBox="1">
            <a:spLocks noChangeArrowheads="1"/>
          </p:cNvSpPr>
          <p:nvPr/>
        </p:nvSpPr>
        <p:spPr bwMode="auto">
          <a:xfrm>
            <a:off x="469776" y="1916832"/>
            <a:ext cx="8350696" cy="14834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314450" lvl="2" indent="-457200">
              <a:lnSpc>
                <a:spcPct val="80000"/>
              </a:lnSpc>
              <a:buClr>
                <a:schemeClr val="accent2"/>
              </a:buClr>
              <a:buSzPct val="120000"/>
              <a:buFont typeface="+mj-lt"/>
              <a:buAutoNum type="alphaUcPeriod"/>
            </a:pPr>
            <a:r>
              <a:rPr lang="en-US" kern="0" dirty="0" smtClean="0">
                <a:latin typeface="Arial" charset="0"/>
              </a:rPr>
              <a:t>Is the study design appropriate for the hypothesis? </a:t>
            </a:r>
          </a:p>
          <a:p>
            <a:pPr marL="1314450" lvl="2" indent="-457200">
              <a:lnSpc>
                <a:spcPct val="80000"/>
              </a:lnSpc>
              <a:buClr>
                <a:schemeClr val="accent2"/>
              </a:buClr>
              <a:buSzPct val="120000"/>
              <a:buFont typeface="Wingdings" pitchFamily="2" charset="2"/>
              <a:buNone/>
            </a:pPr>
            <a:r>
              <a:rPr lang="en-US" sz="2000" kern="0" dirty="0" smtClean="0">
                <a:solidFill>
                  <a:srgbClr val="008080"/>
                </a:solidFill>
                <a:latin typeface="Arial" charset="0"/>
              </a:rPr>
              <a:t>	E.g.: Framingham Heart Study used a cohort design. Breast cancer studies often use case-control design. Incidence rates of disease may determine the design. If disease is rear, a cohort design is not appropriate.</a:t>
            </a:r>
            <a:r>
              <a:rPr lang="en-US" kern="0" dirty="0" smtClean="0">
                <a:latin typeface="Arial" charset="0"/>
              </a:rPr>
              <a:t> </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8932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507"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3000"/>
                                        <p:tgtEl>
                                          <p:spTgt spid="5">
                                            <p:txEl>
                                              <p:pRg st="0" end="0"/>
                                            </p:txEl>
                                          </p:spTgt>
                                        </p:tgtEl>
                                      </p:cBhvr>
                                    </p:animEffect>
                                  </p:childTnLst>
                                </p:cTn>
                              </p:par>
                              <p:par>
                                <p:cTn id="10" presetID="10" presetClass="entr" presetSubtype="0" fill="hold" nodeType="withEffect">
                                  <p:stCondLst>
                                    <p:cond delay="30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3000"/>
                                        <p:tgtEl>
                                          <p:spTgt spid="8">
                                            <p:txEl>
                                              <p:pRg st="0" end="0"/>
                                            </p:txEl>
                                          </p:spTgt>
                                        </p:tgtEl>
                                      </p:cBhvr>
                                    </p:animEffect>
                                  </p:childTnLst>
                                </p:cTn>
                              </p:par>
                              <p:par>
                                <p:cTn id="13" presetID="10" presetClass="entr" presetSubtype="0" fill="hold" nodeType="withEffect">
                                  <p:stCondLst>
                                    <p:cond delay="60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3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4867" name="Rectangle 3"/>
          <p:cNvSpPr>
            <a:spLocks noGrp="1" noChangeArrowheads="1"/>
          </p:cNvSpPr>
          <p:nvPr>
            <p:ph type="title"/>
          </p:nvPr>
        </p:nvSpPr>
        <p:spPr>
          <a:xfrm>
            <a:off x="685800" y="53975"/>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Reviewing a Study</a:t>
            </a:r>
          </a:p>
        </p:txBody>
      </p:sp>
      <p:sp>
        <p:nvSpPr>
          <p:cNvPr id="5" name="Rectangle 2"/>
          <p:cNvSpPr txBox="1">
            <a:spLocks noChangeArrowheads="1"/>
          </p:cNvSpPr>
          <p:nvPr/>
        </p:nvSpPr>
        <p:spPr bwMode="auto">
          <a:xfrm>
            <a:off x="683568" y="1407781"/>
            <a:ext cx="8350696" cy="437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609600" indent="-609600">
              <a:lnSpc>
                <a:spcPct val="80000"/>
              </a:lnSpc>
              <a:buClr>
                <a:srgbClr val="990033"/>
              </a:buClr>
              <a:buFont typeface="Wingdings" pitchFamily="2" charset="2"/>
              <a:buAutoNum type="arabicPeriod" startAt="2"/>
            </a:pPr>
            <a:r>
              <a:rPr lang="en-US" sz="2800" kern="0" dirty="0" smtClean="0">
                <a:solidFill>
                  <a:schemeClr val="accent2"/>
                </a:solidFill>
                <a:latin typeface="Arial" charset="0"/>
              </a:rPr>
              <a:t>The Study Design</a:t>
            </a:r>
          </a:p>
        </p:txBody>
      </p:sp>
      <p:sp>
        <p:nvSpPr>
          <p:cNvPr id="11" name="Rectangle 2"/>
          <p:cNvSpPr txBox="1">
            <a:spLocks noChangeArrowheads="1"/>
          </p:cNvSpPr>
          <p:nvPr/>
        </p:nvSpPr>
        <p:spPr bwMode="auto">
          <a:xfrm>
            <a:off x="467544" y="1988840"/>
            <a:ext cx="8350696" cy="683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314450" lvl="2" indent="-457200">
              <a:lnSpc>
                <a:spcPct val="80000"/>
              </a:lnSpc>
              <a:buClr>
                <a:schemeClr val="accent2"/>
              </a:buClr>
              <a:buSzPct val="120000"/>
              <a:buFont typeface="+mj-lt"/>
              <a:buAutoNum type="alphaUcPeriod" startAt="2"/>
            </a:pPr>
            <a:r>
              <a:rPr lang="en-US" kern="0" dirty="0" smtClean="0">
                <a:latin typeface="Arial" charset="0"/>
              </a:rPr>
              <a:t>Does the design represent an advance over prior approaches?</a:t>
            </a:r>
          </a:p>
        </p:txBody>
      </p:sp>
      <p:sp>
        <p:nvSpPr>
          <p:cNvPr id="6" name="Rectangle 2"/>
          <p:cNvSpPr txBox="1">
            <a:spLocks noChangeArrowheads="1"/>
          </p:cNvSpPr>
          <p:nvPr/>
        </p:nvSpPr>
        <p:spPr bwMode="auto">
          <a:xfrm>
            <a:off x="467544" y="2636912"/>
            <a:ext cx="8350696" cy="17912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771650" lvl="3" indent="-457200">
              <a:lnSpc>
                <a:spcPct val="80000"/>
              </a:lnSpc>
              <a:buClr>
                <a:schemeClr val="accent2"/>
              </a:buClr>
              <a:buSzPct val="120000"/>
              <a:buFont typeface="Arial" panose="020B0604020202020204" pitchFamily="34" charset="0"/>
              <a:buChar char="•"/>
            </a:pPr>
            <a:r>
              <a:rPr lang="en-US" sz="2400" kern="0" dirty="0" smtClean="0">
                <a:solidFill>
                  <a:srgbClr val="7030A0"/>
                </a:solidFill>
                <a:latin typeface="Arial" charset="0"/>
              </a:rPr>
              <a:t>Study design depends on current state of knowledge</a:t>
            </a:r>
          </a:p>
          <a:p>
            <a:pPr marL="2114550" lvl="4" indent="-342900">
              <a:lnSpc>
                <a:spcPct val="80000"/>
              </a:lnSpc>
              <a:buClr>
                <a:schemeClr val="accent2"/>
              </a:buClr>
              <a:buSzPct val="120000"/>
              <a:buFontTx/>
              <a:buChar char="-"/>
            </a:pPr>
            <a:r>
              <a:rPr lang="en-US" kern="0" dirty="0" smtClean="0">
                <a:latin typeface="Arial" charset="0"/>
              </a:rPr>
              <a:t>Early studies may use simple (descriptive) designs to generate hypothesis to test </a:t>
            </a:r>
          </a:p>
          <a:p>
            <a:pPr marL="2114550" lvl="4" indent="-342900">
              <a:lnSpc>
                <a:spcPct val="80000"/>
              </a:lnSpc>
              <a:buClr>
                <a:schemeClr val="accent2"/>
              </a:buClr>
              <a:buSzPct val="120000"/>
              <a:buFontTx/>
              <a:buChar char="-"/>
            </a:pPr>
            <a:r>
              <a:rPr lang="en-US" kern="0" dirty="0" smtClean="0">
                <a:latin typeface="Arial" charset="0"/>
              </a:rPr>
              <a:t>Later studies may use more sophisticated design to test cause-and-effect relationships</a:t>
            </a:r>
            <a:endParaRPr lang="en-US" kern="0" dirty="0" smtClean="0">
              <a:latin typeface="Arial" charset="0"/>
            </a:endParaRPr>
          </a:p>
        </p:txBody>
      </p:sp>
      <p:sp>
        <p:nvSpPr>
          <p:cNvPr id="9" name="Rectangle 2"/>
          <p:cNvSpPr txBox="1">
            <a:spLocks noChangeArrowheads="1"/>
          </p:cNvSpPr>
          <p:nvPr/>
        </p:nvSpPr>
        <p:spPr bwMode="auto">
          <a:xfrm>
            <a:off x="481399" y="4488561"/>
            <a:ext cx="7772400" cy="15327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314450" lvl="2" indent="-457200">
              <a:lnSpc>
                <a:spcPct val="80000"/>
              </a:lnSpc>
              <a:buClr>
                <a:schemeClr val="accent2"/>
              </a:buClr>
              <a:buSzPct val="120000"/>
              <a:buFont typeface="+mj-lt"/>
              <a:buAutoNum type="alphaUcPeriod" startAt="3"/>
            </a:pPr>
            <a:r>
              <a:rPr lang="en-US" kern="0" dirty="0" smtClean="0">
                <a:latin typeface="Arial" charset="0"/>
              </a:rPr>
              <a:t>Does the study use an experimental or an observational design?</a:t>
            </a:r>
            <a:endParaRPr lang="en-US" sz="2000" kern="0" dirty="0" smtClean="0">
              <a:latin typeface="Arial" charset="0"/>
            </a:endParaRPr>
          </a:p>
          <a:p>
            <a:pPr marL="1314450" lvl="2" indent="-457200">
              <a:lnSpc>
                <a:spcPct val="80000"/>
              </a:lnSpc>
              <a:buClr>
                <a:schemeClr val="accent2"/>
              </a:buClr>
              <a:buSzPct val="120000"/>
              <a:buFont typeface="Wingdings" pitchFamily="2" charset="2"/>
              <a:buNone/>
            </a:pPr>
            <a:r>
              <a:rPr lang="en-US" sz="2000" kern="0" dirty="0" smtClean="0">
                <a:latin typeface="Arial" charset="0"/>
              </a:rPr>
              <a:t>	</a:t>
            </a:r>
            <a:r>
              <a:rPr lang="en-US" sz="2000" kern="0" dirty="0" smtClean="0">
                <a:solidFill>
                  <a:srgbClr val="008080"/>
                </a:solidFill>
                <a:latin typeface="Arial" charset="0"/>
              </a:rPr>
              <a:t>If observational studies give conflicting results, experimental studies may be needed to settle important research questions (</a:t>
            </a:r>
            <a:r>
              <a:rPr lang="en-US" sz="2000" kern="0" dirty="0" smtClean="0">
                <a:solidFill>
                  <a:schemeClr val="bg2"/>
                </a:solidFill>
                <a:latin typeface="Arial" charset="0"/>
              </a:rPr>
              <a:t>e.g. fat intake and breast cancer?</a:t>
            </a:r>
            <a:r>
              <a:rPr lang="en-US" sz="2000" kern="0" dirty="0" smtClean="0">
                <a:solidFill>
                  <a:srgbClr val="008080"/>
                </a:solidFill>
                <a:latin typeface="Arial" charset="0"/>
              </a:rPr>
              <a:t>)</a:t>
            </a:r>
            <a:r>
              <a:rPr lang="en-US" kern="0" dirty="0" smtClean="0">
                <a:latin typeface="Arial" charset="0"/>
              </a:rPr>
              <a:t> </a:t>
            </a:r>
            <a:endParaRPr lang="en-US" kern="0" dirty="0" smtClean="0">
              <a:latin typeface="Arial"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8077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517"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fade">
                                      <p:cBhvr>
                                        <p:cTn id="9" dur="3000"/>
                                        <p:tgtEl>
                                          <p:spTgt spid="11">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3000"/>
                                        <p:tgtEl>
                                          <p:spTgt spid="6">
                                            <p:txEl>
                                              <p:pRg st="0" end="0"/>
                                            </p:txEl>
                                          </p:spTgt>
                                        </p:tgtEl>
                                      </p:cBhvr>
                                    </p:animEffect>
                                  </p:childTnLst>
                                </p:cTn>
                              </p:par>
                              <p:par>
                                <p:cTn id="13" presetID="10" presetClass="entr" presetSubtype="0" fill="hold" nodeType="withEffect">
                                  <p:stCondLst>
                                    <p:cond delay="500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3000"/>
                                        <p:tgtEl>
                                          <p:spTgt spid="6">
                                            <p:txEl>
                                              <p:pRg st="1" end="1"/>
                                            </p:txEl>
                                          </p:spTgt>
                                        </p:tgtEl>
                                      </p:cBhvr>
                                    </p:animEffect>
                                  </p:childTnLst>
                                </p:cTn>
                              </p:par>
                              <p:par>
                                <p:cTn id="16" presetID="10" presetClass="entr" presetSubtype="0" fill="hold" nodeType="withEffect">
                                  <p:stCondLst>
                                    <p:cond delay="1200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3000"/>
                                        <p:tgtEl>
                                          <p:spTgt spid="6">
                                            <p:txEl>
                                              <p:pRg st="2" end="2"/>
                                            </p:txEl>
                                          </p:spTgt>
                                        </p:tgtEl>
                                      </p:cBhvr>
                                    </p:animEffect>
                                  </p:childTnLst>
                                </p:cTn>
                              </p:par>
                              <p:par>
                                <p:cTn id="19" presetID="10" presetClass="entr" presetSubtype="0" fill="hold" nodeType="withEffect">
                                  <p:stCondLst>
                                    <p:cond delay="440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3000"/>
                                        <p:tgtEl>
                                          <p:spTgt spid="9">
                                            <p:txEl>
                                              <p:pRg st="0" end="0"/>
                                            </p:txEl>
                                          </p:spTgt>
                                        </p:tgtEl>
                                      </p:cBhvr>
                                    </p:animEffect>
                                  </p:childTnLst>
                                </p:cTn>
                              </p:par>
                              <p:par>
                                <p:cTn id="22" presetID="10" presetClass="entr" presetSubtype="0" fill="hold" nodeType="withEffect">
                                  <p:stCondLst>
                                    <p:cond delay="460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3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986" name="Rectangle 2"/>
          <p:cNvSpPr>
            <a:spLocks noGrp="1" noChangeArrowheads="1"/>
          </p:cNvSpPr>
          <p:nvPr>
            <p:ph type="body" idx="1"/>
          </p:nvPr>
        </p:nvSpPr>
        <p:spPr>
          <a:xfrm>
            <a:off x="685800" y="1362075"/>
            <a:ext cx="7772400" cy="2751522"/>
          </a:xfrm>
          <a:noFill/>
        </p:spPr>
        <p:txBody>
          <a:bodyPr>
            <a:spAutoFit/>
          </a:bodyPr>
          <a:lstStyle/>
          <a:p>
            <a:pPr marL="609600" indent="-609600">
              <a:lnSpc>
                <a:spcPct val="80000"/>
              </a:lnSpc>
              <a:buClr>
                <a:srgbClr val="990033"/>
              </a:buClr>
              <a:buFont typeface="Wingdings" pitchFamily="2" charset="2"/>
              <a:buAutoNum type="arabicPeriod" startAt="3"/>
            </a:pPr>
            <a:r>
              <a:rPr lang="en-US" sz="2800" dirty="0" smtClean="0">
                <a:solidFill>
                  <a:schemeClr val="accent2"/>
                </a:solidFill>
                <a:latin typeface="Arial" charset="0"/>
              </a:rPr>
              <a:t>The Outcome / Dependent Variable</a:t>
            </a:r>
          </a:p>
          <a:p>
            <a:pPr marL="1314450" lvl="2" indent="-457200">
              <a:lnSpc>
                <a:spcPct val="80000"/>
              </a:lnSpc>
              <a:buClr>
                <a:schemeClr val="accent2"/>
              </a:buClr>
              <a:buSzPct val="120000"/>
              <a:buFont typeface="Wingdings" pitchFamily="2" charset="2"/>
              <a:buChar char="§"/>
            </a:pPr>
            <a:r>
              <a:rPr lang="en-US" dirty="0" smtClean="0">
                <a:latin typeface="Arial" charset="0"/>
              </a:rPr>
              <a:t>Is the outcome variable relevant to clinical practice? </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 CHD</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 Breast cancer</a:t>
            </a:r>
            <a:endParaRPr lang="en-US" dirty="0" smtClean="0">
              <a:latin typeface="Arial" charset="0"/>
            </a:endParaRPr>
          </a:p>
          <a:p>
            <a:pPr marL="1314450" lvl="2" indent="-457200">
              <a:lnSpc>
                <a:spcPct val="80000"/>
              </a:lnSpc>
              <a:buClr>
                <a:schemeClr val="accent2"/>
              </a:buClr>
              <a:buSzPct val="120000"/>
              <a:buFont typeface="Wingdings" pitchFamily="2" charset="2"/>
              <a:buChar char="§"/>
            </a:pPr>
            <a:r>
              <a:rPr lang="en-US" dirty="0" smtClean="0">
                <a:latin typeface="Arial" charset="0"/>
              </a:rPr>
              <a:t>What criteria are used to define the outcome variable?</a:t>
            </a:r>
          </a:p>
          <a:p>
            <a:pPr marL="1314450" lvl="2" indent="-457200">
              <a:lnSpc>
                <a:spcPct val="80000"/>
              </a:lnSpc>
              <a:buClr>
                <a:schemeClr val="accent2"/>
              </a:buClr>
              <a:buSzPct val="120000"/>
              <a:buFont typeface="Wingdings" pitchFamily="2" charset="2"/>
              <a:buNone/>
            </a:pPr>
            <a:r>
              <a:rPr lang="en-US" dirty="0" smtClean="0">
                <a:latin typeface="Arial" charset="0"/>
              </a:rPr>
              <a:t>		</a:t>
            </a:r>
            <a:r>
              <a:rPr lang="en-US" dirty="0" smtClean="0">
                <a:solidFill>
                  <a:srgbClr val="008080"/>
                </a:solidFill>
                <a:latin typeface="Arial" charset="0"/>
              </a:rPr>
              <a:t>- One or more outcome variables?  </a:t>
            </a:r>
            <a:r>
              <a:rPr lang="en-US" dirty="0" smtClean="0">
                <a:latin typeface="Arial" charset="0"/>
              </a:rPr>
              <a:t>	 </a:t>
            </a:r>
          </a:p>
        </p:txBody>
      </p:sp>
      <p:sp>
        <p:nvSpPr>
          <p:cNvPr id="809987"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018"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09986">
                                            <p:txEl>
                                              <p:pRg st="0" end="0"/>
                                            </p:txEl>
                                          </p:spTgt>
                                        </p:tgtEl>
                                        <p:attrNameLst>
                                          <p:attrName>style.visibility</p:attrName>
                                        </p:attrNameLst>
                                      </p:cBhvr>
                                      <p:to>
                                        <p:strVal val="visible"/>
                                      </p:to>
                                    </p:set>
                                    <p:animEffect transition="in" filter="fade">
                                      <p:cBhvr>
                                        <p:cTn id="9" dur="3000"/>
                                        <p:tgtEl>
                                          <p:spTgt spid="809986">
                                            <p:txEl>
                                              <p:pRg st="0" end="0"/>
                                            </p:txEl>
                                          </p:spTgt>
                                        </p:tgtEl>
                                      </p:cBhvr>
                                    </p:animEffect>
                                  </p:childTnLst>
                                </p:cTn>
                              </p:par>
                              <p:par>
                                <p:cTn id="10" presetID="10" presetClass="entr" presetSubtype="0" fill="hold" nodeType="withEffect">
                                  <p:stCondLst>
                                    <p:cond delay="14000"/>
                                  </p:stCondLst>
                                  <p:childTnLst>
                                    <p:set>
                                      <p:cBhvr>
                                        <p:cTn id="11" dur="1" fill="hold">
                                          <p:stCondLst>
                                            <p:cond delay="0"/>
                                          </p:stCondLst>
                                        </p:cTn>
                                        <p:tgtEl>
                                          <p:spTgt spid="809986">
                                            <p:txEl>
                                              <p:pRg st="1" end="1"/>
                                            </p:txEl>
                                          </p:spTgt>
                                        </p:tgtEl>
                                        <p:attrNameLst>
                                          <p:attrName>style.visibility</p:attrName>
                                        </p:attrNameLst>
                                      </p:cBhvr>
                                      <p:to>
                                        <p:strVal val="visible"/>
                                      </p:to>
                                    </p:set>
                                    <p:animEffect transition="in" filter="fade">
                                      <p:cBhvr>
                                        <p:cTn id="12" dur="3000"/>
                                        <p:tgtEl>
                                          <p:spTgt spid="809986">
                                            <p:txEl>
                                              <p:pRg st="1" end="1"/>
                                            </p:txEl>
                                          </p:spTgt>
                                        </p:tgtEl>
                                      </p:cBhvr>
                                    </p:animEffect>
                                  </p:childTnLst>
                                </p:cTn>
                              </p:par>
                              <p:par>
                                <p:cTn id="13" presetID="10" presetClass="entr" presetSubtype="0" fill="hold" nodeType="withEffect">
                                  <p:stCondLst>
                                    <p:cond delay="14000"/>
                                  </p:stCondLst>
                                  <p:childTnLst>
                                    <p:set>
                                      <p:cBhvr>
                                        <p:cTn id="14" dur="1" fill="hold">
                                          <p:stCondLst>
                                            <p:cond delay="0"/>
                                          </p:stCondLst>
                                        </p:cTn>
                                        <p:tgtEl>
                                          <p:spTgt spid="809986">
                                            <p:txEl>
                                              <p:pRg st="2" end="2"/>
                                            </p:txEl>
                                          </p:spTgt>
                                        </p:tgtEl>
                                        <p:attrNameLst>
                                          <p:attrName>style.visibility</p:attrName>
                                        </p:attrNameLst>
                                      </p:cBhvr>
                                      <p:to>
                                        <p:strVal val="visible"/>
                                      </p:to>
                                    </p:set>
                                    <p:animEffect transition="in" filter="fade">
                                      <p:cBhvr>
                                        <p:cTn id="15" dur="3000"/>
                                        <p:tgtEl>
                                          <p:spTgt spid="809986">
                                            <p:txEl>
                                              <p:pRg st="2" end="2"/>
                                            </p:txEl>
                                          </p:spTgt>
                                        </p:tgtEl>
                                      </p:cBhvr>
                                    </p:animEffect>
                                  </p:childTnLst>
                                </p:cTn>
                              </p:par>
                              <p:par>
                                <p:cTn id="16" presetID="10" presetClass="entr" presetSubtype="0" fill="hold" nodeType="withEffect">
                                  <p:stCondLst>
                                    <p:cond delay="14000"/>
                                  </p:stCondLst>
                                  <p:childTnLst>
                                    <p:set>
                                      <p:cBhvr>
                                        <p:cTn id="17" dur="1" fill="hold">
                                          <p:stCondLst>
                                            <p:cond delay="0"/>
                                          </p:stCondLst>
                                        </p:cTn>
                                        <p:tgtEl>
                                          <p:spTgt spid="809986">
                                            <p:txEl>
                                              <p:pRg st="3" end="3"/>
                                            </p:txEl>
                                          </p:spTgt>
                                        </p:tgtEl>
                                        <p:attrNameLst>
                                          <p:attrName>style.visibility</p:attrName>
                                        </p:attrNameLst>
                                      </p:cBhvr>
                                      <p:to>
                                        <p:strVal val="visible"/>
                                      </p:to>
                                    </p:set>
                                    <p:animEffect transition="in" filter="fade">
                                      <p:cBhvr>
                                        <p:cTn id="18" dur="3000"/>
                                        <p:tgtEl>
                                          <p:spTgt spid="809986">
                                            <p:txEl>
                                              <p:pRg st="3" end="3"/>
                                            </p:txEl>
                                          </p:spTgt>
                                        </p:tgtEl>
                                      </p:cBhvr>
                                    </p:animEffect>
                                  </p:childTnLst>
                                </p:cTn>
                              </p:par>
                              <p:par>
                                <p:cTn id="19" presetID="10" presetClass="entr" presetSubtype="0" fill="hold" nodeType="withEffect">
                                  <p:stCondLst>
                                    <p:cond delay="36000"/>
                                  </p:stCondLst>
                                  <p:childTnLst>
                                    <p:set>
                                      <p:cBhvr>
                                        <p:cTn id="20" dur="1" fill="hold">
                                          <p:stCondLst>
                                            <p:cond delay="0"/>
                                          </p:stCondLst>
                                        </p:cTn>
                                        <p:tgtEl>
                                          <p:spTgt spid="809986">
                                            <p:txEl>
                                              <p:pRg st="4" end="4"/>
                                            </p:txEl>
                                          </p:spTgt>
                                        </p:tgtEl>
                                        <p:attrNameLst>
                                          <p:attrName>style.visibility</p:attrName>
                                        </p:attrNameLst>
                                      </p:cBhvr>
                                      <p:to>
                                        <p:strVal val="visible"/>
                                      </p:to>
                                    </p:set>
                                    <p:animEffect transition="in" filter="fade">
                                      <p:cBhvr>
                                        <p:cTn id="21" dur="3000"/>
                                        <p:tgtEl>
                                          <p:spTgt spid="809986">
                                            <p:txEl>
                                              <p:pRg st="4" end="4"/>
                                            </p:txEl>
                                          </p:spTgt>
                                        </p:tgtEl>
                                      </p:cBhvr>
                                    </p:animEffect>
                                  </p:childTnLst>
                                </p:cTn>
                              </p:par>
                              <p:par>
                                <p:cTn id="22" presetID="10" presetClass="entr" presetSubtype="0" fill="hold" nodeType="withEffect">
                                  <p:stCondLst>
                                    <p:cond delay="38000"/>
                                  </p:stCondLst>
                                  <p:childTnLst>
                                    <p:set>
                                      <p:cBhvr>
                                        <p:cTn id="23" dur="1" fill="hold">
                                          <p:stCondLst>
                                            <p:cond delay="0"/>
                                          </p:stCondLst>
                                        </p:cTn>
                                        <p:tgtEl>
                                          <p:spTgt spid="809986">
                                            <p:txEl>
                                              <p:pRg st="5" end="5"/>
                                            </p:txEl>
                                          </p:spTgt>
                                        </p:tgtEl>
                                        <p:attrNameLst>
                                          <p:attrName>style.visibility</p:attrName>
                                        </p:attrNameLst>
                                      </p:cBhvr>
                                      <p:to>
                                        <p:strVal val="visible"/>
                                      </p:to>
                                    </p:set>
                                    <p:animEffect transition="in" filter="fade">
                                      <p:cBhvr>
                                        <p:cTn id="24" dur="3000"/>
                                        <p:tgtEl>
                                          <p:spTgt spid="8099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986" name="Rectangle 2"/>
          <p:cNvSpPr>
            <a:spLocks noGrp="1" noChangeArrowheads="1"/>
          </p:cNvSpPr>
          <p:nvPr>
            <p:ph type="body" idx="1"/>
          </p:nvPr>
        </p:nvSpPr>
        <p:spPr>
          <a:xfrm>
            <a:off x="685800" y="1362075"/>
            <a:ext cx="7772400" cy="4903788"/>
          </a:xfrm>
          <a:noFill/>
        </p:spPr>
        <p:txBody>
          <a:bodyPr>
            <a:spAutoFit/>
          </a:bodyPr>
          <a:lstStyle/>
          <a:p>
            <a:pPr marL="609600" indent="-609600">
              <a:lnSpc>
                <a:spcPct val="80000"/>
              </a:lnSpc>
              <a:buClr>
                <a:srgbClr val="990033"/>
              </a:buClr>
              <a:buFont typeface="Wingdings" pitchFamily="2" charset="2"/>
              <a:buAutoNum type="arabicPeriod" startAt="3"/>
            </a:pPr>
            <a:r>
              <a:rPr lang="en-US" sz="2800" smtClean="0">
                <a:solidFill>
                  <a:schemeClr val="accent2"/>
                </a:solidFill>
                <a:latin typeface="Arial" charset="0"/>
              </a:rPr>
              <a:t>The Outcome / Dependent Variable</a:t>
            </a:r>
          </a:p>
          <a:p>
            <a:pPr marL="1314450" lvl="2" indent="-457200">
              <a:lnSpc>
                <a:spcPct val="80000"/>
              </a:lnSpc>
              <a:buClr>
                <a:schemeClr val="accent2"/>
              </a:buClr>
              <a:buSzPct val="120000"/>
              <a:buFont typeface="Wingdings" pitchFamily="2" charset="2"/>
              <a:buChar char="§"/>
            </a:pPr>
            <a:r>
              <a:rPr lang="en-US" smtClean="0">
                <a:latin typeface="Arial" charset="0"/>
              </a:rPr>
              <a:t>Is the outcome variable relevant to clinical practice? </a:t>
            </a:r>
          </a:p>
          <a:p>
            <a:pPr marL="1314450" lvl="2" indent="-457200">
              <a:lnSpc>
                <a:spcPct val="80000"/>
              </a:lnSpc>
              <a:buClr>
                <a:schemeClr val="accent2"/>
              </a:buClr>
              <a:buSzPct val="120000"/>
              <a:buFont typeface="Wingdings" pitchFamily="2" charset="2"/>
              <a:buNone/>
            </a:pPr>
            <a:r>
              <a:rPr lang="en-US" sz="2000" smtClean="0">
                <a:solidFill>
                  <a:srgbClr val="008080"/>
                </a:solidFill>
                <a:latin typeface="Arial" charset="0"/>
              </a:rPr>
              <a:t>		- CHD</a:t>
            </a:r>
          </a:p>
          <a:p>
            <a:pPr marL="1314450" lvl="2" indent="-457200">
              <a:lnSpc>
                <a:spcPct val="80000"/>
              </a:lnSpc>
              <a:buClr>
                <a:schemeClr val="accent2"/>
              </a:buClr>
              <a:buSzPct val="120000"/>
              <a:buFont typeface="Wingdings" pitchFamily="2" charset="2"/>
              <a:buNone/>
            </a:pPr>
            <a:r>
              <a:rPr lang="en-US" sz="2000" smtClean="0">
                <a:solidFill>
                  <a:srgbClr val="008080"/>
                </a:solidFill>
                <a:latin typeface="Arial" charset="0"/>
              </a:rPr>
              <a:t>		- Breast cancer</a:t>
            </a:r>
            <a:endParaRPr lang="en-US" smtClean="0">
              <a:latin typeface="Arial" charset="0"/>
            </a:endParaRPr>
          </a:p>
          <a:p>
            <a:pPr marL="1314450" lvl="2" indent="-457200">
              <a:lnSpc>
                <a:spcPct val="80000"/>
              </a:lnSpc>
              <a:buClr>
                <a:schemeClr val="accent2"/>
              </a:buClr>
              <a:buSzPct val="120000"/>
              <a:buFont typeface="Wingdings" pitchFamily="2" charset="2"/>
              <a:buChar char="§"/>
            </a:pPr>
            <a:r>
              <a:rPr lang="en-US" smtClean="0">
                <a:latin typeface="Arial" charset="0"/>
              </a:rPr>
              <a:t>What criteria are used to define the outcome variable?</a:t>
            </a:r>
          </a:p>
          <a:p>
            <a:pPr marL="1314450" lvl="2" indent="-457200">
              <a:lnSpc>
                <a:spcPct val="80000"/>
              </a:lnSpc>
              <a:buClr>
                <a:schemeClr val="accent2"/>
              </a:buClr>
              <a:buSzPct val="120000"/>
              <a:buFont typeface="Wingdings" pitchFamily="2" charset="2"/>
              <a:buNone/>
            </a:pPr>
            <a:r>
              <a:rPr lang="en-US" smtClean="0">
                <a:latin typeface="Arial" charset="0"/>
              </a:rPr>
              <a:t>		</a:t>
            </a:r>
            <a:r>
              <a:rPr lang="en-US" smtClean="0">
                <a:solidFill>
                  <a:srgbClr val="008080"/>
                </a:solidFill>
                <a:latin typeface="Arial" charset="0"/>
              </a:rPr>
              <a:t>- One or more outcome variables?  </a:t>
            </a:r>
            <a:endParaRPr lang="en-US" smtClean="0">
              <a:latin typeface="Arial" charset="0"/>
            </a:endParaRPr>
          </a:p>
          <a:p>
            <a:pPr marL="1314450" lvl="2" indent="-457200">
              <a:lnSpc>
                <a:spcPct val="80000"/>
              </a:lnSpc>
              <a:buClr>
                <a:schemeClr val="accent2"/>
              </a:buClr>
              <a:buSzPct val="120000"/>
              <a:buFont typeface="Wingdings" pitchFamily="2" charset="2"/>
              <a:buChar char="§"/>
            </a:pPr>
            <a:r>
              <a:rPr lang="en-US" smtClean="0">
                <a:latin typeface="Arial" charset="0"/>
              </a:rPr>
              <a:t>Is the determination of the presence or absence of the outcome variable accurate?</a:t>
            </a:r>
            <a:endParaRPr lang="en-US" sz="2000" smtClean="0">
              <a:latin typeface="Arial" charset="0"/>
            </a:endParaRPr>
          </a:p>
          <a:p>
            <a:pPr marL="1314450" lvl="2" indent="-457200">
              <a:lnSpc>
                <a:spcPct val="80000"/>
              </a:lnSpc>
              <a:buClr>
                <a:schemeClr val="accent2"/>
              </a:buClr>
              <a:buSzPct val="120000"/>
              <a:buFont typeface="Wingdings" pitchFamily="2" charset="2"/>
              <a:buNone/>
            </a:pPr>
            <a:r>
              <a:rPr lang="en-US" sz="2000" smtClean="0">
                <a:latin typeface="Arial" charset="0"/>
              </a:rPr>
              <a:t>		</a:t>
            </a:r>
            <a:r>
              <a:rPr lang="en-US" sz="2000" smtClean="0">
                <a:solidFill>
                  <a:srgbClr val="008080"/>
                </a:solidFill>
                <a:latin typeface="Arial" charset="0"/>
              </a:rPr>
              <a:t>- Death certificates (</a:t>
            </a:r>
            <a:r>
              <a:rPr lang="en-US" sz="2000" smtClean="0">
                <a:solidFill>
                  <a:schemeClr val="bg2"/>
                </a:solidFill>
                <a:latin typeface="Arial" charset="0"/>
              </a:rPr>
              <a:t>incomplete? inaccurate?</a:t>
            </a:r>
            <a:r>
              <a:rPr lang="en-US" sz="2000" smtClean="0">
                <a:solidFill>
                  <a:srgbClr val="008080"/>
                </a:solidFill>
                <a:latin typeface="Arial" charset="0"/>
              </a:rPr>
              <a:t>)</a:t>
            </a:r>
          </a:p>
          <a:p>
            <a:pPr marL="1314450" lvl="2" indent="-457200">
              <a:lnSpc>
                <a:spcPct val="80000"/>
              </a:lnSpc>
              <a:buClr>
                <a:schemeClr val="accent2"/>
              </a:buClr>
              <a:buSzPct val="120000"/>
              <a:buFont typeface="Wingdings" pitchFamily="2" charset="2"/>
              <a:buNone/>
            </a:pPr>
            <a:r>
              <a:rPr lang="en-US" sz="2000" smtClean="0">
                <a:solidFill>
                  <a:srgbClr val="008080"/>
                </a:solidFill>
                <a:latin typeface="Arial" charset="0"/>
              </a:rPr>
              <a:t>		- Self-reports (</a:t>
            </a:r>
            <a:r>
              <a:rPr lang="en-US" sz="2000" smtClean="0">
                <a:solidFill>
                  <a:schemeClr val="bg2"/>
                </a:solidFill>
                <a:latin typeface="Arial" charset="0"/>
              </a:rPr>
              <a:t>alive? misclassification?</a:t>
            </a:r>
            <a:r>
              <a:rPr lang="en-US" sz="2000" smtClean="0">
                <a:solidFill>
                  <a:srgbClr val="008080"/>
                </a:solidFill>
                <a:latin typeface="Arial" charset="0"/>
              </a:rPr>
              <a:t>)</a:t>
            </a:r>
          </a:p>
          <a:p>
            <a:pPr marL="1314450" lvl="2" indent="-457200">
              <a:lnSpc>
                <a:spcPct val="80000"/>
              </a:lnSpc>
              <a:buClr>
                <a:schemeClr val="accent2"/>
              </a:buClr>
              <a:buSzPct val="120000"/>
              <a:buFont typeface="Wingdings" pitchFamily="2" charset="2"/>
              <a:buNone/>
            </a:pPr>
            <a:r>
              <a:rPr lang="en-US" sz="2000" smtClean="0">
                <a:solidFill>
                  <a:srgbClr val="008080"/>
                </a:solidFill>
                <a:latin typeface="Arial" charset="0"/>
              </a:rPr>
              <a:t>		- Medical records (</a:t>
            </a:r>
            <a:r>
              <a:rPr lang="en-US" sz="2000" smtClean="0">
                <a:solidFill>
                  <a:schemeClr val="bg2"/>
                </a:solidFill>
                <a:latin typeface="Arial" charset="0"/>
              </a:rPr>
              <a:t>diagnostic criteria differ: MDs, 		time, geographic regions/countries</a:t>
            </a:r>
            <a:r>
              <a:rPr lang="en-US" sz="2000" smtClean="0">
                <a:solidFill>
                  <a:srgbClr val="008080"/>
                </a:solidFill>
                <a:latin typeface="Arial" charset="0"/>
              </a:rPr>
              <a:t>).</a:t>
            </a:r>
          </a:p>
          <a:p>
            <a:pPr marL="1314450" lvl="2" indent="-457200">
              <a:lnSpc>
                <a:spcPct val="80000"/>
              </a:lnSpc>
              <a:buClr>
                <a:schemeClr val="accent2"/>
              </a:buClr>
              <a:buSzPct val="120000"/>
              <a:buFont typeface="Wingdings" pitchFamily="2" charset="2"/>
              <a:buNone/>
            </a:pPr>
            <a:r>
              <a:rPr lang="en-US" sz="2000" smtClean="0">
                <a:solidFill>
                  <a:srgbClr val="008080"/>
                </a:solidFill>
                <a:latin typeface="Arial" charset="0"/>
              </a:rPr>
              <a:t>		- Histopathologic diagnosis (</a:t>
            </a:r>
            <a:r>
              <a:rPr lang="en-US" sz="2000" smtClean="0">
                <a:solidFill>
                  <a:schemeClr val="bg2"/>
                </a:solidFill>
                <a:latin typeface="Arial" charset="0"/>
              </a:rPr>
              <a:t>adequate tissue</a:t>
            </a:r>
            <a:r>
              <a:rPr lang="en-US" sz="2000" smtClean="0">
                <a:solidFill>
                  <a:srgbClr val="008080"/>
                </a:solidFill>
                <a:latin typeface="Arial" charset="0"/>
              </a:rPr>
              <a:t>) </a:t>
            </a:r>
            <a:r>
              <a:rPr lang="en-US" smtClean="0">
                <a:latin typeface="Arial" charset="0"/>
              </a:rPr>
              <a:t>	 </a:t>
            </a:r>
          </a:p>
        </p:txBody>
      </p:sp>
      <p:sp>
        <p:nvSpPr>
          <p:cNvPr id="809987"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47478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514"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09986">
                                            <p:txEl>
                                              <p:pRg st="6" end="6"/>
                                            </p:txEl>
                                          </p:spTgt>
                                        </p:tgtEl>
                                        <p:attrNameLst>
                                          <p:attrName>style.visibility</p:attrName>
                                        </p:attrNameLst>
                                      </p:cBhvr>
                                      <p:to>
                                        <p:strVal val="visible"/>
                                      </p:to>
                                    </p:set>
                                    <p:animEffect transition="in" filter="fade">
                                      <p:cBhvr>
                                        <p:cTn id="9" dur="5000"/>
                                        <p:tgtEl>
                                          <p:spTgt spid="809986">
                                            <p:txEl>
                                              <p:pRg st="6" end="6"/>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809986">
                                            <p:txEl>
                                              <p:pRg st="7" end="7"/>
                                            </p:txEl>
                                          </p:spTgt>
                                        </p:tgtEl>
                                        <p:attrNameLst>
                                          <p:attrName>style.visibility</p:attrName>
                                        </p:attrNameLst>
                                      </p:cBhvr>
                                      <p:to>
                                        <p:strVal val="visible"/>
                                      </p:to>
                                    </p:set>
                                    <p:animEffect transition="in" filter="fade">
                                      <p:cBhvr>
                                        <p:cTn id="12" dur="3000"/>
                                        <p:tgtEl>
                                          <p:spTgt spid="809986">
                                            <p:txEl>
                                              <p:pRg st="7" end="7"/>
                                            </p:txEl>
                                          </p:spTgt>
                                        </p:tgtEl>
                                      </p:cBhvr>
                                    </p:animEffect>
                                  </p:childTnLst>
                                </p:cTn>
                              </p:par>
                              <p:par>
                                <p:cTn id="13" presetID="10" presetClass="entr" presetSubtype="0" fill="hold" nodeType="withEffect">
                                  <p:stCondLst>
                                    <p:cond delay="27000"/>
                                  </p:stCondLst>
                                  <p:childTnLst>
                                    <p:set>
                                      <p:cBhvr>
                                        <p:cTn id="14" dur="1" fill="hold">
                                          <p:stCondLst>
                                            <p:cond delay="0"/>
                                          </p:stCondLst>
                                        </p:cTn>
                                        <p:tgtEl>
                                          <p:spTgt spid="809986">
                                            <p:txEl>
                                              <p:pRg st="8" end="8"/>
                                            </p:txEl>
                                          </p:spTgt>
                                        </p:tgtEl>
                                        <p:attrNameLst>
                                          <p:attrName>style.visibility</p:attrName>
                                        </p:attrNameLst>
                                      </p:cBhvr>
                                      <p:to>
                                        <p:strVal val="visible"/>
                                      </p:to>
                                    </p:set>
                                    <p:animEffect transition="in" filter="fade">
                                      <p:cBhvr>
                                        <p:cTn id="15" dur="3000"/>
                                        <p:tgtEl>
                                          <p:spTgt spid="809986">
                                            <p:txEl>
                                              <p:pRg st="8" end="8"/>
                                            </p:txEl>
                                          </p:spTgt>
                                        </p:tgtEl>
                                      </p:cBhvr>
                                    </p:animEffect>
                                  </p:childTnLst>
                                </p:cTn>
                              </p:par>
                              <p:par>
                                <p:cTn id="16" presetID="10" presetClass="entr" presetSubtype="0" fill="hold" nodeType="withEffect">
                                  <p:stCondLst>
                                    <p:cond delay="46000"/>
                                  </p:stCondLst>
                                  <p:childTnLst>
                                    <p:set>
                                      <p:cBhvr>
                                        <p:cTn id="17" dur="1" fill="hold">
                                          <p:stCondLst>
                                            <p:cond delay="0"/>
                                          </p:stCondLst>
                                        </p:cTn>
                                        <p:tgtEl>
                                          <p:spTgt spid="809986">
                                            <p:txEl>
                                              <p:pRg st="9" end="9"/>
                                            </p:txEl>
                                          </p:spTgt>
                                        </p:tgtEl>
                                        <p:attrNameLst>
                                          <p:attrName>style.visibility</p:attrName>
                                        </p:attrNameLst>
                                      </p:cBhvr>
                                      <p:to>
                                        <p:strVal val="visible"/>
                                      </p:to>
                                    </p:set>
                                    <p:animEffect transition="in" filter="fade">
                                      <p:cBhvr>
                                        <p:cTn id="18" dur="3000"/>
                                        <p:tgtEl>
                                          <p:spTgt spid="809986">
                                            <p:txEl>
                                              <p:pRg st="9" end="9"/>
                                            </p:txEl>
                                          </p:spTgt>
                                        </p:tgtEl>
                                      </p:cBhvr>
                                    </p:animEffect>
                                  </p:childTnLst>
                                </p:cTn>
                              </p:par>
                              <p:par>
                                <p:cTn id="19" presetID="10" presetClass="entr" presetSubtype="0" fill="hold" nodeType="withEffect">
                                  <p:stCondLst>
                                    <p:cond delay="60000"/>
                                  </p:stCondLst>
                                  <p:childTnLst>
                                    <p:set>
                                      <p:cBhvr>
                                        <p:cTn id="20" dur="1" fill="hold">
                                          <p:stCondLst>
                                            <p:cond delay="0"/>
                                          </p:stCondLst>
                                        </p:cTn>
                                        <p:tgtEl>
                                          <p:spTgt spid="809986">
                                            <p:txEl>
                                              <p:pRg st="10" end="10"/>
                                            </p:txEl>
                                          </p:spTgt>
                                        </p:tgtEl>
                                        <p:attrNameLst>
                                          <p:attrName>style.visibility</p:attrName>
                                        </p:attrNameLst>
                                      </p:cBhvr>
                                      <p:to>
                                        <p:strVal val="visible"/>
                                      </p:to>
                                    </p:set>
                                    <p:animEffect transition="in" filter="fade">
                                      <p:cBhvr>
                                        <p:cTn id="21" dur="3000"/>
                                        <p:tgtEl>
                                          <p:spTgt spid="80998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2034" name="Rectangle 2"/>
          <p:cNvSpPr>
            <a:spLocks noGrp="1" noChangeArrowheads="1"/>
          </p:cNvSpPr>
          <p:nvPr>
            <p:ph type="body" idx="1"/>
          </p:nvPr>
        </p:nvSpPr>
        <p:spPr>
          <a:xfrm>
            <a:off x="685800" y="1296988"/>
            <a:ext cx="8458200" cy="2394502"/>
          </a:xfrm>
          <a:noFill/>
        </p:spPr>
        <p:txBody>
          <a:bodyPr>
            <a:spAutoFit/>
          </a:bodyPr>
          <a:lstStyle/>
          <a:p>
            <a:pPr marL="609600" indent="-609600">
              <a:buClr>
                <a:srgbClr val="990033"/>
              </a:buClr>
              <a:buFont typeface="Wingdings" pitchFamily="2" charset="2"/>
              <a:buAutoNum type="arabicPeriod" startAt="4"/>
            </a:pPr>
            <a:r>
              <a:rPr lang="en-US" sz="2800" dirty="0" smtClean="0">
                <a:solidFill>
                  <a:schemeClr val="accent2"/>
                </a:solidFill>
                <a:latin typeface="Arial" charset="0"/>
              </a:rPr>
              <a:t>The Predictor / Independent Variable(s) </a:t>
            </a:r>
            <a:endParaRPr lang="en-US" sz="2000" dirty="0" smtClean="0">
              <a:solidFill>
                <a:schemeClr val="accent2"/>
              </a:solidFill>
              <a:latin typeface="Arial" charset="0"/>
            </a:endParaRPr>
          </a:p>
          <a:p>
            <a:pPr marL="1314450" lvl="2" indent="-457200">
              <a:buClr>
                <a:schemeClr val="accent2"/>
              </a:buClr>
              <a:buSzPct val="120000"/>
              <a:buFont typeface="Wingdings" pitchFamily="2" charset="2"/>
              <a:buChar char="§"/>
            </a:pPr>
            <a:r>
              <a:rPr lang="en-US" dirty="0" smtClean="0">
                <a:latin typeface="Arial" charset="0"/>
              </a:rPr>
              <a:t>How many exposures or risk factors are being studied? </a:t>
            </a:r>
            <a:r>
              <a:rPr lang="en-US" sz="2000" dirty="0" smtClean="0">
                <a:solidFill>
                  <a:srgbClr val="008080"/>
                </a:solidFill>
                <a:latin typeface="Arial" charset="0"/>
              </a:rPr>
              <a:t>E.g. Study of cause of breast cancer:</a:t>
            </a:r>
          </a:p>
          <a:p>
            <a:pPr marL="1314450" lvl="2" indent="-457200">
              <a:buClr>
                <a:schemeClr val="accent2"/>
              </a:buClr>
              <a:buSzPct val="120000"/>
              <a:buFont typeface="Wingdings" pitchFamily="2" charset="2"/>
              <a:buNone/>
            </a:pPr>
            <a:r>
              <a:rPr lang="en-US" dirty="0" smtClean="0">
                <a:latin typeface="Arial" charset="0"/>
              </a:rPr>
              <a:t>		</a:t>
            </a:r>
            <a:r>
              <a:rPr lang="en-US" dirty="0" smtClean="0">
                <a:solidFill>
                  <a:srgbClr val="008080"/>
                </a:solidFill>
                <a:latin typeface="Arial" charset="0"/>
              </a:rPr>
              <a:t>- </a:t>
            </a:r>
            <a:r>
              <a:rPr lang="en-US" sz="2000" dirty="0" smtClean="0">
                <a:solidFill>
                  <a:srgbClr val="008080"/>
                </a:solidFill>
                <a:latin typeface="Arial" charset="0"/>
              </a:rPr>
              <a:t>Reproductive factors </a:t>
            </a:r>
            <a:r>
              <a:rPr lang="en-US" sz="2000" dirty="0" smtClean="0">
                <a:solidFill>
                  <a:schemeClr val="bg2"/>
                </a:solidFill>
                <a:latin typeface="Arial" charset="0"/>
              </a:rPr>
              <a:t>(age at first pregnancy, # of  	 	   live births, age at menarche, age at menopause)</a:t>
            </a:r>
            <a:r>
              <a:rPr lang="en-US" sz="2000" dirty="0" smtClean="0">
                <a:solidFill>
                  <a:srgbClr val="008080"/>
                </a:solidFill>
                <a:latin typeface="Arial" charset="0"/>
              </a:rPr>
              <a:t>,</a:t>
            </a:r>
            <a:r>
              <a:rPr lang="en-US" sz="2000" dirty="0" smtClean="0">
                <a:solidFill>
                  <a:srgbClr val="FF00FF"/>
                </a:solidFill>
                <a:latin typeface="Arial" charset="0"/>
              </a:rPr>
              <a:t> </a:t>
            </a:r>
            <a:r>
              <a:rPr lang="en-US" sz="2000" dirty="0" smtClean="0">
                <a:solidFill>
                  <a:srgbClr val="008080"/>
                </a:solidFill>
                <a:latin typeface="Arial" charset="0"/>
              </a:rPr>
              <a:t>		   hormone levels, dietary fat, radiation</a:t>
            </a:r>
            <a:r>
              <a:rPr lang="en-US" sz="2000" dirty="0" smtClean="0">
                <a:solidFill>
                  <a:srgbClr val="008080"/>
                </a:solidFill>
                <a:latin typeface="Arial" charset="0"/>
              </a:rPr>
              <a:t>.</a:t>
            </a:r>
            <a:endParaRPr lang="en-US" sz="2000" dirty="0" smtClean="0">
              <a:latin typeface="Arial" charset="0"/>
            </a:endParaRPr>
          </a:p>
        </p:txBody>
      </p:sp>
      <p:sp>
        <p:nvSpPr>
          <p:cNvPr id="812035"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037"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12034">
                                            <p:txEl>
                                              <p:pRg st="0" end="0"/>
                                            </p:txEl>
                                          </p:spTgt>
                                        </p:tgtEl>
                                        <p:attrNameLst>
                                          <p:attrName>style.visibility</p:attrName>
                                        </p:attrNameLst>
                                      </p:cBhvr>
                                      <p:to>
                                        <p:strVal val="visible"/>
                                      </p:to>
                                    </p:set>
                                    <p:animEffect transition="in" filter="fade">
                                      <p:cBhvr>
                                        <p:cTn id="9" dur="3000"/>
                                        <p:tgtEl>
                                          <p:spTgt spid="812034">
                                            <p:txEl>
                                              <p:pRg st="0" end="0"/>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812034">
                                            <p:txEl>
                                              <p:pRg st="1" end="1"/>
                                            </p:txEl>
                                          </p:spTgt>
                                        </p:tgtEl>
                                        <p:attrNameLst>
                                          <p:attrName>style.visibility</p:attrName>
                                        </p:attrNameLst>
                                      </p:cBhvr>
                                      <p:to>
                                        <p:strVal val="visible"/>
                                      </p:to>
                                    </p:set>
                                    <p:animEffect transition="in" filter="fade">
                                      <p:cBhvr>
                                        <p:cTn id="12" dur="3000"/>
                                        <p:tgtEl>
                                          <p:spTgt spid="812034">
                                            <p:txEl>
                                              <p:pRg st="1" end="1"/>
                                            </p:txEl>
                                          </p:spTgt>
                                        </p:tgtEl>
                                      </p:cBhvr>
                                    </p:animEffect>
                                  </p:childTnLst>
                                </p:cTn>
                              </p:par>
                              <p:par>
                                <p:cTn id="13" presetID="10" presetClass="entr" presetSubtype="0" fill="hold" nodeType="withEffect">
                                  <p:stCondLst>
                                    <p:cond delay="12000"/>
                                  </p:stCondLst>
                                  <p:childTnLst>
                                    <p:set>
                                      <p:cBhvr>
                                        <p:cTn id="14" dur="1" fill="hold">
                                          <p:stCondLst>
                                            <p:cond delay="0"/>
                                          </p:stCondLst>
                                        </p:cTn>
                                        <p:tgtEl>
                                          <p:spTgt spid="812034">
                                            <p:txEl>
                                              <p:pRg st="2" end="2"/>
                                            </p:txEl>
                                          </p:spTgt>
                                        </p:tgtEl>
                                        <p:attrNameLst>
                                          <p:attrName>style.visibility</p:attrName>
                                        </p:attrNameLst>
                                      </p:cBhvr>
                                      <p:to>
                                        <p:strVal val="visible"/>
                                      </p:to>
                                    </p:set>
                                    <p:animEffect transition="in" filter="fade">
                                      <p:cBhvr>
                                        <p:cTn id="15" dur="3000"/>
                                        <p:tgtEl>
                                          <p:spTgt spid="8120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2034" name="Rectangle 2"/>
          <p:cNvSpPr>
            <a:spLocks noGrp="1" noChangeArrowheads="1"/>
          </p:cNvSpPr>
          <p:nvPr>
            <p:ph type="body" idx="1"/>
          </p:nvPr>
        </p:nvSpPr>
        <p:spPr>
          <a:xfrm>
            <a:off x="685800" y="1296988"/>
            <a:ext cx="8458200" cy="4341812"/>
          </a:xfrm>
          <a:noFill/>
        </p:spPr>
        <p:txBody>
          <a:bodyPr>
            <a:spAutoFit/>
          </a:bodyPr>
          <a:lstStyle/>
          <a:p>
            <a:pPr marL="609600" indent="-609600">
              <a:buClr>
                <a:srgbClr val="990033"/>
              </a:buClr>
              <a:buFont typeface="Wingdings" pitchFamily="2" charset="2"/>
              <a:buAutoNum type="arabicPeriod" startAt="4"/>
            </a:pPr>
            <a:r>
              <a:rPr lang="en-US" sz="2800" dirty="0" smtClean="0">
                <a:solidFill>
                  <a:schemeClr val="accent2"/>
                </a:solidFill>
                <a:latin typeface="Arial" charset="0"/>
              </a:rPr>
              <a:t>The Predictor / Independent Variable(s) </a:t>
            </a:r>
            <a:endParaRPr lang="en-US" sz="2000" dirty="0" smtClean="0">
              <a:solidFill>
                <a:schemeClr val="accent2"/>
              </a:solidFill>
              <a:latin typeface="Arial" charset="0"/>
            </a:endParaRPr>
          </a:p>
          <a:p>
            <a:pPr marL="1314450" lvl="2" indent="-457200">
              <a:buClr>
                <a:schemeClr val="accent2"/>
              </a:buClr>
              <a:buSzPct val="120000"/>
              <a:buFont typeface="Wingdings" pitchFamily="2" charset="2"/>
              <a:buChar char="§"/>
            </a:pPr>
            <a:r>
              <a:rPr lang="en-US" dirty="0" smtClean="0">
                <a:latin typeface="Arial" charset="0"/>
              </a:rPr>
              <a:t>How many exposures or risk factors are being studied? </a:t>
            </a:r>
            <a:r>
              <a:rPr lang="en-US" sz="2000" dirty="0" smtClean="0">
                <a:solidFill>
                  <a:srgbClr val="008080"/>
                </a:solidFill>
                <a:latin typeface="Arial" charset="0"/>
              </a:rPr>
              <a:t>E.g. Study of cause of breast cancer:</a:t>
            </a:r>
          </a:p>
          <a:p>
            <a:pPr marL="1314450" lvl="2" indent="-457200">
              <a:buClr>
                <a:schemeClr val="accent2"/>
              </a:buClr>
              <a:buSzPct val="120000"/>
              <a:buFont typeface="Wingdings" pitchFamily="2" charset="2"/>
              <a:buNone/>
            </a:pPr>
            <a:r>
              <a:rPr lang="en-US" dirty="0" smtClean="0">
                <a:latin typeface="Arial" charset="0"/>
              </a:rPr>
              <a:t>		</a:t>
            </a:r>
            <a:r>
              <a:rPr lang="en-US" dirty="0" smtClean="0">
                <a:solidFill>
                  <a:srgbClr val="008080"/>
                </a:solidFill>
                <a:latin typeface="Arial" charset="0"/>
              </a:rPr>
              <a:t>- </a:t>
            </a:r>
            <a:r>
              <a:rPr lang="en-US" sz="2000" dirty="0" smtClean="0">
                <a:solidFill>
                  <a:srgbClr val="008080"/>
                </a:solidFill>
                <a:latin typeface="Arial" charset="0"/>
              </a:rPr>
              <a:t>Reproductive factors </a:t>
            </a:r>
            <a:r>
              <a:rPr lang="en-US" sz="2000" dirty="0" smtClean="0">
                <a:solidFill>
                  <a:schemeClr val="bg2"/>
                </a:solidFill>
                <a:latin typeface="Arial" charset="0"/>
              </a:rPr>
              <a:t>(age at first pregnancy, # of  	 	   live births, age at menarche, age at menopause)</a:t>
            </a:r>
            <a:r>
              <a:rPr lang="en-US" sz="2000" dirty="0" smtClean="0">
                <a:solidFill>
                  <a:srgbClr val="008080"/>
                </a:solidFill>
                <a:latin typeface="Arial" charset="0"/>
              </a:rPr>
              <a:t>,</a:t>
            </a:r>
            <a:r>
              <a:rPr lang="en-US" sz="2000" dirty="0" smtClean="0">
                <a:solidFill>
                  <a:srgbClr val="FF00FF"/>
                </a:solidFill>
                <a:latin typeface="Arial" charset="0"/>
              </a:rPr>
              <a:t> </a:t>
            </a:r>
            <a:r>
              <a:rPr lang="en-US" sz="2000" dirty="0" smtClean="0">
                <a:solidFill>
                  <a:srgbClr val="008080"/>
                </a:solidFill>
                <a:latin typeface="Arial" charset="0"/>
              </a:rPr>
              <a:t>		   hormone levels, dietary fat, radiation.</a:t>
            </a:r>
            <a:endParaRPr lang="en-US" sz="2000" dirty="0" smtClean="0">
              <a:latin typeface="Arial" charset="0"/>
            </a:endParaRPr>
          </a:p>
          <a:p>
            <a:pPr marL="1314450" lvl="2" indent="-457200">
              <a:buClr>
                <a:schemeClr val="accent2"/>
              </a:buClr>
              <a:buSzPct val="120000"/>
              <a:buFont typeface="Wingdings" pitchFamily="2" charset="2"/>
              <a:buChar char="§"/>
            </a:pPr>
            <a:r>
              <a:rPr lang="en-US" dirty="0" smtClean="0">
                <a:latin typeface="Arial" charset="0"/>
              </a:rPr>
              <a:t>How is the presence or absence of exposure determined?</a:t>
            </a:r>
          </a:p>
          <a:p>
            <a:pPr marL="1314450" lvl="2" indent="-457200">
              <a:buClr>
                <a:schemeClr val="accent2"/>
              </a:buClr>
              <a:buSzPct val="120000"/>
              <a:buFont typeface="Wingdings" pitchFamily="2" charset="2"/>
              <a:buNone/>
            </a:pPr>
            <a:r>
              <a:rPr lang="en-US" dirty="0" smtClean="0">
                <a:latin typeface="Arial" charset="0"/>
              </a:rPr>
              <a:t>		</a:t>
            </a:r>
            <a:r>
              <a:rPr lang="en-US" dirty="0" smtClean="0">
                <a:solidFill>
                  <a:srgbClr val="008080"/>
                </a:solidFill>
                <a:latin typeface="Arial" charset="0"/>
              </a:rPr>
              <a:t>- </a:t>
            </a:r>
            <a:r>
              <a:rPr lang="en-US" sz="2000" dirty="0" smtClean="0">
                <a:solidFill>
                  <a:srgbClr val="008080"/>
                </a:solidFill>
                <a:latin typeface="Arial" charset="0"/>
              </a:rPr>
              <a:t>Subject or surrogate respondent reports</a:t>
            </a:r>
          </a:p>
          <a:p>
            <a:pPr marL="1314450" lvl="2" indent="-457200">
              <a:buClr>
                <a:schemeClr val="accent2"/>
              </a:buClr>
              <a:buSzPct val="120000"/>
              <a:buFont typeface="Wingdings" pitchFamily="2" charset="2"/>
              <a:buNone/>
            </a:pPr>
            <a:r>
              <a:rPr lang="en-US" sz="2000" dirty="0" smtClean="0">
                <a:solidFill>
                  <a:srgbClr val="008080"/>
                </a:solidFill>
                <a:latin typeface="Arial" charset="0"/>
              </a:rPr>
              <a:t>		- Direct observation</a:t>
            </a:r>
          </a:p>
          <a:p>
            <a:pPr marL="1314450" lvl="2" indent="-457200">
              <a:buClr>
                <a:schemeClr val="accent2"/>
              </a:buClr>
              <a:buSzPct val="120000"/>
              <a:buFont typeface="Wingdings" pitchFamily="2" charset="2"/>
              <a:buNone/>
            </a:pPr>
            <a:r>
              <a:rPr lang="en-US" sz="2000" dirty="0" smtClean="0">
                <a:solidFill>
                  <a:srgbClr val="008080"/>
                </a:solidFill>
                <a:latin typeface="Arial" charset="0"/>
              </a:rPr>
              <a:t>		- Measurement of biological marker</a:t>
            </a:r>
            <a:endParaRPr lang="en-US" sz="2000" dirty="0" smtClean="0">
              <a:latin typeface="Arial" charset="0"/>
            </a:endParaRPr>
          </a:p>
        </p:txBody>
      </p:sp>
      <p:sp>
        <p:nvSpPr>
          <p:cNvPr id="812035"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29771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040"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12034">
                                            <p:txEl>
                                              <p:pRg st="3" end="3"/>
                                            </p:txEl>
                                          </p:spTgt>
                                        </p:tgtEl>
                                        <p:attrNameLst>
                                          <p:attrName>style.visibility</p:attrName>
                                        </p:attrNameLst>
                                      </p:cBhvr>
                                      <p:to>
                                        <p:strVal val="visible"/>
                                      </p:to>
                                    </p:set>
                                    <p:animEffect transition="in" filter="fade">
                                      <p:cBhvr>
                                        <p:cTn id="9" dur="5000"/>
                                        <p:tgtEl>
                                          <p:spTgt spid="812034">
                                            <p:txEl>
                                              <p:pRg st="3" end="3"/>
                                            </p:txEl>
                                          </p:spTgt>
                                        </p:tgtEl>
                                      </p:cBhvr>
                                    </p:animEffect>
                                  </p:childTnLst>
                                </p:cTn>
                              </p:par>
                              <p:par>
                                <p:cTn id="10" presetID="10" presetClass="entr" presetSubtype="0" fill="hold" nodeType="withEffect">
                                  <p:stCondLst>
                                    <p:cond delay="17000"/>
                                  </p:stCondLst>
                                  <p:childTnLst>
                                    <p:set>
                                      <p:cBhvr>
                                        <p:cTn id="11" dur="1" fill="hold">
                                          <p:stCondLst>
                                            <p:cond delay="0"/>
                                          </p:stCondLst>
                                        </p:cTn>
                                        <p:tgtEl>
                                          <p:spTgt spid="812034">
                                            <p:txEl>
                                              <p:pRg st="4" end="4"/>
                                            </p:txEl>
                                          </p:spTgt>
                                        </p:tgtEl>
                                        <p:attrNameLst>
                                          <p:attrName>style.visibility</p:attrName>
                                        </p:attrNameLst>
                                      </p:cBhvr>
                                      <p:to>
                                        <p:strVal val="visible"/>
                                      </p:to>
                                    </p:set>
                                    <p:animEffect transition="in" filter="fade">
                                      <p:cBhvr>
                                        <p:cTn id="12" dur="3000"/>
                                        <p:tgtEl>
                                          <p:spTgt spid="812034">
                                            <p:txEl>
                                              <p:pRg st="4" end="4"/>
                                            </p:txEl>
                                          </p:spTgt>
                                        </p:tgtEl>
                                      </p:cBhvr>
                                    </p:animEffect>
                                  </p:childTnLst>
                                </p:cTn>
                              </p:par>
                              <p:par>
                                <p:cTn id="13" presetID="10" presetClass="entr" presetSubtype="0" fill="hold" nodeType="withEffect">
                                  <p:stCondLst>
                                    <p:cond delay="23000"/>
                                  </p:stCondLst>
                                  <p:childTnLst>
                                    <p:set>
                                      <p:cBhvr>
                                        <p:cTn id="14" dur="1" fill="hold">
                                          <p:stCondLst>
                                            <p:cond delay="0"/>
                                          </p:stCondLst>
                                        </p:cTn>
                                        <p:tgtEl>
                                          <p:spTgt spid="812034">
                                            <p:txEl>
                                              <p:pRg st="5" end="5"/>
                                            </p:txEl>
                                          </p:spTgt>
                                        </p:tgtEl>
                                        <p:attrNameLst>
                                          <p:attrName>style.visibility</p:attrName>
                                        </p:attrNameLst>
                                      </p:cBhvr>
                                      <p:to>
                                        <p:strVal val="visible"/>
                                      </p:to>
                                    </p:set>
                                    <p:animEffect transition="in" filter="fade">
                                      <p:cBhvr>
                                        <p:cTn id="15" dur="3000"/>
                                        <p:tgtEl>
                                          <p:spTgt spid="812034">
                                            <p:txEl>
                                              <p:pRg st="5" end="5"/>
                                            </p:txEl>
                                          </p:spTgt>
                                        </p:tgtEl>
                                      </p:cBhvr>
                                    </p:animEffect>
                                  </p:childTnLst>
                                </p:cTn>
                              </p:par>
                              <p:par>
                                <p:cTn id="16" presetID="10" presetClass="entr" presetSubtype="0" fill="hold" nodeType="withEffect">
                                  <p:stCondLst>
                                    <p:cond delay="30000"/>
                                  </p:stCondLst>
                                  <p:childTnLst>
                                    <p:set>
                                      <p:cBhvr>
                                        <p:cTn id="17" dur="1" fill="hold">
                                          <p:stCondLst>
                                            <p:cond delay="0"/>
                                          </p:stCondLst>
                                        </p:cTn>
                                        <p:tgtEl>
                                          <p:spTgt spid="812034">
                                            <p:txEl>
                                              <p:pRg st="6" end="6"/>
                                            </p:txEl>
                                          </p:spTgt>
                                        </p:tgtEl>
                                        <p:attrNameLst>
                                          <p:attrName>style.visibility</p:attrName>
                                        </p:attrNameLst>
                                      </p:cBhvr>
                                      <p:to>
                                        <p:strVal val="visible"/>
                                      </p:to>
                                    </p:set>
                                    <p:animEffect transition="in" filter="fade">
                                      <p:cBhvr>
                                        <p:cTn id="18" dur="3000"/>
                                        <p:tgtEl>
                                          <p:spTgt spid="8120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1010" name="Rectangle 2"/>
          <p:cNvSpPr>
            <a:spLocks noGrp="1" noChangeArrowheads="1"/>
          </p:cNvSpPr>
          <p:nvPr>
            <p:ph type="body" idx="1"/>
          </p:nvPr>
        </p:nvSpPr>
        <p:spPr>
          <a:xfrm>
            <a:off x="685800" y="1290638"/>
            <a:ext cx="8458200" cy="2751522"/>
          </a:xfrm>
          <a:noFill/>
        </p:spPr>
        <p:txBody>
          <a:bodyPr>
            <a:spAutoFit/>
          </a:bodyPr>
          <a:lstStyle/>
          <a:p>
            <a:pPr marL="609600" indent="-609600">
              <a:buClr>
                <a:srgbClr val="990033"/>
              </a:buClr>
              <a:buFont typeface="Wingdings" pitchFamily="2" charset="2"/>
              <a:buAutoNum type="arabicPeriod" startAt="4"/>
            </a:pPr>
            <a:r>
              <a:rPr lang="en-US" sz="2800" dirty="0" smtClean="0">
                <a:solidFill>
                  <a:schemeClr val="accent2"/>
                </a:solidFill>
                <a:latin typeface="Arial" charset="0"/>
              </a:rPr>
              <a:t>The Predictor Variable(s) </a:t>
            </a:r>
            <a:endParaRPr lang="en-US" sz="2000" dirty="0" smtClean="0">
              <a:solidFill>
                <a:schemeClr val="accent2"/>
              </a:solidFill>
              <a:latin typeface="Arial" charset="0"/>
            </a:endParaRPr>
          </a:p>
          <a:p>
            <a:pPr marL="1314450" lvl="2" indent="-457200">
              <a:buClr>
                <a:schemeClr val="accent2"/>
              </a:buClr>
              <a:buSzPct val="120000"/>
              <a:buFont typeface="Wingdings" pitchFamily="2" charset="2"/>
              <a:buChar char="§"/>
            </a:pPr>
            <a:r>
              <a:rPr lang="en-US" dirty="0" smtClean="0">
                <a:latin typeface="Arial" charset="0"/>
              </a:rPr>
              <a:t>Is the assessment of exposure likely to be precise and accurate?</a:t>
            </a:r>
            <a:endParaRPr lang="en-US" sz="2000" dirty="0" smtClean="0">
              <a:latin typeface="Arial" charset="0"/>
            </a:endParaRPr>
          </a:p>
          <a:p>
            <a:pPr marL="1314450" lvl="2" indent="-457200">
              <a:buClr>
                <a:schemeClr val="accent2"/>
              </a:buClr>
              <a:buSzPct val="120000"/>
              <a:buFont typeface="Wingdings" pitchFamily="2" charset="2"/>
              <a:buNone/>
            </a:pPr>
            <a:r>
              <a:rPr lang="en-US" sz="2000" dirty="0" smtClean="0">
                <a:latin typeface="Arial" charset="0"/>
              </a:rPr>
              <a:t>		</a:t>
            </a:r>
            <a:r>
              <a:rPr lang="en-US" sz="2000" dirty="0" smtClean="0">
                <a:solidFill>
                  <a:srgbClr val="008080"/>
                </a:solidFill>
                <a:latin typeface="Arial" charset="0"/>
              </a:rPr>
              <a:t>- Dietary recall</a:t>
            </a:r>
          </a:p>
          <a:p>
            <a:pPr marL="1314450" lvl="2" indent="-457200">
              <a:buClr>
                <a:schemeClr val="accent2"/>
              </a:buClr>
              <a:buSzPct val="120000"/>
              <a:buFont typeface="Wingdings" pitchFamily="2" charset="2"/>
              <a:buNone/>
            </a:pPr>
            <a:r>
              <a:rPr lang="en-US" sz="2000" dirty="0" smtClean="0">
                <a:solidFill>
                  <a:srgbClr val="008080"/>
                </a:solidFill>
                <a:latin typeface="Arial" charset="0"/>
              </a:rPr>
              <a:t>		- Current intake (</a:t>
            </a:r>
            <a:r>
              <a:rPr lang="en-US" sz="2000" dirty="0" smtClean="0">
                <a:solidFill>
                  <a:schemeClr val="bg2"/>
                </a:solidFill>
                <a:latin typeface="Arial" charset="0"/>
              </a:rPr>
              <a:t>diary, portion models, measure</a:t>
            </a:r>
            <a:r>
              <a:rPr lang="en-US" sz="2000" dirty="0" smtClean="0">
                <a:solidFill>
                  <a:srgbClr val="008080"/>
                </a:solidFill>
                <a:latin typeface="Arial" charset="0"/>
              </a:rPr>
              <a:t>) </a:t>
            </a:r>
          </a:p>
          <a:p>
            <a:pPr marL="1314450" lvl="2" indent="-457200">
              <a:buClr>
                <a:schemeClr val="accent2"/>
              </a:buClr>
              <a:buSzPct val="120000"/>
              <a:buFont typeface="Wingdings" pitchFamily="2" charset="2"/>
              <a:buNone/>
            </a:pPr>
            <a:r>
              <a:rPr lang="en-US" sz="2000" dirty="0" smtClean="0">
                <a:solidFill>
                  <a:srgbClr val="008080"/>
                </a:solidFill>
                <a:latin typeface="Arial" charset="0"/>
              </a:rPr>
              <a:t>		- Changed diets after diagnosis? (</a:t>
            </a:r>
            <a:r>
              <a:rPr lang="en-US" sz="2000" dirty="0" smtClean="0">
                <a:solidFill>
                  <a:schemeClr val="bg2"/>
                </a:solidFill>
                <a:latin typeface="Arial" charset="0"/>
              </a:rPr>
              <a:t>an issue in case-	 	   				control design</a:t>
            </a:r>
            <a:r>
              <a:rPr lang="en-US" sz="2000" dirty="0" smtClean="0">
                <a:solidFill>
                  <a:srgbClr val="008080"/>
                </a:solidFill>
                <a:latin typeface="Arial" charset="0"/>
              </a:rPr>
              <a:t>)</a:t>
            </a:r>
            <a:r>
              <a:rPr lang="en-US" sz="2000" dirty="0" smtClean="0">
                <a:latin typeface="Arial" charset="0"/>
              </a:rPr>
              <a:t> </a:t>
            </a:r>
            <a:endParaRPr lang="en-US" sz="2000" dirty="0" smtClean="0">
              <a:latin typeface="Arial" charset="0"/>
            </a:endParaRPr>
          </a:p>
        </p:txBody>
      </p:sp>
      <p:sp>
        <p:nvSpPr>
          <p:cNvPr id="811011"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11010">
                                            <p:txEl>
                                              <p:pRg st="1" end="1"/>
                                            </p:txEl>
                                          </p:spTgt>
                                        </p:tgtEl>
                                        <p:attrNameLst>
                                          <p:attrName>style.visibility</p:attrName>
                                        </p:attrNameLst>
                                      </p:cBhvr>
                                      <p:to>
                                        <p:strVal val="visible"/>
                                      </p:to>
                                    </p:set>
                                    <p:animEffect transition="in" filter="fade">
                                      <p:cBhvr>
                                        <p:cTn id="9" dur="3000"/>
                                        <p:tgtEl>
                                          <p:spTgt spid="811010">
                                            <p:txEl>
                                              <p:pRg st="1" end="1"/>
                                            </p:txEl>
                                          </p:spTgt>
                                        </p:tgtEl>
                                      </p:cBhvr>
                                    </p:animEffect>
                                  </p:childTnLst>
                                </p:cTn>
                              </p:par>
                              <p:par>
                                <p:cTn id="10" presetID="10" presetClass="entr" presetSubtype="0" fill="hold" nodeType="withEffect">
                                  <p:stCondLst>
                                    <p:cond delay="14000"/>
                                  </p:stCondLst>
                                  <p:childTnLst>
                                    <p:set>
                                      <p:cBhvr>
                                        <p:cTn id="11" dur="1" fill="hold">
                                          <p:stCondLst>
                                            <p:cond delay="0"/>
                                          </p:stCondLst>
                                        </p:cTn>
                                        <p:tgtEl>
                                          <p:spTgt spid="811010">
                                            <p:txEl>
                                              <p:pRg st="2" end="2"/>
                                            </p:txEl>
                                          </p:spTgt>
                                        </p:tgtEl>
                                        <p:attrNameLst>
                                          <p:attrName>style.visibility</p:attrName>
                                        </p:attrNameLst>
                                      </p:cBhvr>
                                      <p:to>
                                        <p:strVal val="visible"/>
                                      </p:to>
                                    </p:set>
                                    <p:animEffect transition="in" filter="fade">
                                      <p:cBhvr>
                                        <p:cTn id="12" dur="3000"/>
                                        <p:tgtEl>
                                          <p:spTgt spid="811010">
                                            <p:txEl>
                                              <p:pRg st="2" end="2"/>
                                            </p:txEl>
                                          </p:spTgt>
                                        </p:tgtEl>
                                      </p:cBhvr>
                                    </p:animEffect>
                                  </p:childTnLst>
                                </p:cTn>
                              </p:par>
                              <p:par>
                                <p:cTn id="13" presetID="10" presetClass="entr" presetSubtype="0" fill="hold" nodeType="withEffect">
                                  <p:stCondLst>
                                    <p:cond delay="30000"/>
                                  </p:stCondLst>
                                  <p:childTnLst>
                                    <p:set>
                                      <p:cBhvr>
                                        <p:cTn id="14" dur="1" fill="hold">
                                          <p:stCondLst>
                                            <p:cond delay="0"/>
                                          </p:stCondLst>
                                        </p:cTn>
                                        <p:tgtEl>
                                          <p:spTgt spid="811010">
                                            <p:txEl>
                                              <p:pRg st="3" end="3"/>
                                            </p:txEl>
                                          </p:spTgt>
                                        </p:tgtEl>
                                        <p:attrNameLst>
                                          <p:attrName>style.visibility</p:attrName>
                                        </p:attrNameLst>
                                      </p:cBhvr>
                                      <p:to>
                                        <p:strVal val="visible"/>
                                      </p:to>
                                    </p:set>
                                    <p:animEffect transition="in" filter="fade">
                                      <p:cBhvr>
                                        <p:cTn id="15" dur="3000"/>
                                        <p:tgtEl>
                                          <p:spTgt spid="811010">
                                            <p:txEl>
                                              <p:pRg st="3" end="3"/>
                                            </p:txEl>
                                          </p:spTgt>
                                        </p:tgtEl>
                                      </p:cBhvr>
                                    </p:animEffect>
                                  </p:childTnLst>
                                </p:cTn>
                              </p:par>
                              <p:par>
                                <p:cTn id="16" presetID="10" presetClass="entr" presetSubtype="0" fill="hold" nodeType="withEffect">
                                  <p:stCondLst>
                                    <p:cond delay="40000"/>
                                  </p:stCondLst>
                                  <p:childTnLst>
                                    <p:set>
                                      <p:cBhvr>
                                        <p:cTn id="17" dur="1" fill="hold">
                                          <p:stCondLst>
                                            <p:cond delay="0"/>
                                          </p:stCondLst>
                                        </p:cTn>
                                        <p:tgtEl>
                                          <p:spTgt spid="811010">
                                            <p:txEl>
                                              <p:pRg st="4" end="4"/>
                                            </p:txEl>
                                          </p:spTgt>
                                        </p:tgtEl>
                                        <p:attrNameLst>
                                          <p:attrName>style.visibility</p:attrName>
                                        </p:attrNameLst>
                                      </p:cBhvr>
                                      <p:to>
                                        <p:strVal val="visible"/>
                                      </p:to>
                                    </p:set>
                                    <p:animEffect transition="in" filter="fade">
                                      <p:cBhvr>
                                        <p:cTn id="18" dur="3000"/>
                                        <p:tgtEl>
                                          <p:spTgt spid="8110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1010" name="Rectangle 2"/>
          <p:cNvSpPr>
            <a:spLocks noGrp="1" noChangeArrowheads="1"/>
          </p:cNvSpPr>
          <p:nvPr>
            <p:ph type="body" idx="1"/>
          </p:nvPr>
        </p:nvSpPr>
        <p:spPr>
          <a:xfrm>
            <a:off x="685800" y="1290638"/>
            <a:ext cx="8458200" cy="5424487"/>
          </a:xfrm>
          <a:noFill/>
        </p:spPr>
        <p:txBody>
          <a:bodyPr>
            <a:spAutoFit/>
          </a:bodyPr>
          <a:lstStyle/>
          <a:p>
            <a:pPr marL="609600" indent="-609600">
              <a:buClr>
                <a:srgbClr val="990033"/>
              </a:buClr>
              <a:buFont typeface="Wingdings" pitchFamily="2" charset="2"/>
              <a:buAutoNum type="arabicPeriod" startAt="4"/>
            </a:pPr>
            <a:r>
              <a:rPr lang="en-US" sz="2800" smtClean="0">
                <a:solidFill>
                  <a:schemeClr val="accent2"/>
                </a:solidFill>
                <a:latin typeface="Arial" charset="0"/>
              </a:rPr>
              <a:t>The Predictor Variable(s) </a:t>
            </a:r>
            <a:endParaRPr lang="en-US" sz="2000" smtClean="0">
              <a:solidFill>
                <a:schemeClr val="accent2"/>
              </a:solidFill>
              <a:latin typeface="Arial" charset="0"/>
            </a:endParaRPr>
          </a:p>
          <a:p>
            <a:pPr marL="1314450" lvl="2" indent="-457200">
              <a:buClr>
                <a:schemeClr val="accent2"/>
              </a:buClr>
              <a:buSzPct val="120000"/>
              <a:buFont typeface="Wingdings" pitchFamily="2" charset="2"/>
              <a:buChar char="§"/>
            </a:pPr>
            <a:r>
              <a:rPr lang="en-US" smtClean="0">
                <a:latin typeface="Arial" charset="0"/>
              </a:rPr>
              <a:t>Is the assessment of exposure likely to be precise and accurate?</a:t>
            </a:r>
            <a:endParaRPr lang="en-US" sz="2000" smtClean="0">
              <a:latin typeface="Arial" charset="0"/>
            </a:endParaRPr>
          </a:p>
          <a:p>
            <a:pPr marL="1314450" lvl="2" indent="-457200">
              <a:buClr>
                <a:schemeClr val="accent2"/>
              </a:buClr>
              <a:buSzPct val="120000"/>
              <a:buFont typeface="Wingdings" pitchFamily="2" charset="2"/>
              <a:buNone/>
            </a:pPr>
            <a:r>
              <a:rPr lang="en-US" sz="2000" smtClean="0">
                <a:latin typeface="Arial" charset="0"/>
              </a:rPr>
              <a:t>		</a:t>
            </a:r>
            <a:r>
              <a:rPr lang="en-US" sz="2000" smtClean="0">
                <a:solidFill>
                  <a:srgbClr val="008080"/>
                </a:solidFill>
                <a:latin typeface="Arial" charset="0"/>
              </a:rPr>
              <a:t>- Dietary recall</a:t>
            </a:r>
          </a:p>
          <a:p>
            <a:pPr marL="1314450" lvl="2" indent="-457200">
              <a:buClr>
                <a:schemeClr val="accent2"/>
              </a:buClr>
              <a:buSzPct val="120000"/>
              <a:buFont typeface="Wingdings" pitchFamily="2" charset="2"/>
              <a:buNone/>
            </a:pPr>
            <a:r>
              <a:rPr lang="en-US" sz="2000" smtClean="0">
                <a:solidFill>
                  <a:srgbClr val="008080"/>
                </a:solidFill>
                <a:latin typeface="Arial" charset="0"/>
              </a:rPr>
              <a:t>		- Current intake (</a:t>
            </a:r>
            <a:r>
              <a:rPr lang="en-US" sz="2000" smtClean="0">
                <a:solidFill>
                  <a:schemeClr val="bg2"/>
                </a:solidFill>
                <a:latin typeface="Arial" charset="0"/>
              </a:rPr>
              <a:t>diary, portion models, measure</a:t>
            </a:r>
            <a:r>
              <a:rPr lang="en-US" sz="2000" smtClean="0">
                <a:solidFill>
                  <a:srgbClr val="008080"/>
                </a:solidFill>
                <a:latin typeface="Arial" charset="0"/>
              </a:rPr>
              <a:t>) </a:t>
            </a:r>
          </a:p>
          <a:p>
            <a:pPr marL="1314450" lvl="2" indent="-457200">
              <a:buClr>
                <a:schemeClr val="accent2"/>
              </a:buClr>
              <a:buSzPct val="120000"/>
              <a:buFont typeface="Wingdings" pitchFamily="2" charset="2"/>
              <a:buNone/>
            </a:pPr>
            <a:r>
              <a:rPr lang="en-US" sz="2000" smtClean="0">
                <a:solidFill>
                  <a:srgbClr val="008080"/>
                </a:solidFill>
                <a:latin typeface="Arial" charset="0"/>
              </a:rPr>
              <a:t>		- Changed diets after diagnosis? (</a:t>
            </a:r>
            <a:r>
              <a:rPr lang="en-US" sz="2000" smtClean="0">
                <a:solidFill>
                  <a:schemeClr val="bg2"/>
                </a:solidFill>
                <a:latin typeface="Arial" charset="0"/>
              </a:rPr>
              <a:t>an issue in case-	 	   				control design</a:t>
            </a:r>
            <a:r>
              <a:rPr lang="en-US" sz="2000" smtClean="0">
                <a:solidFill>
                  <a:srgbClr val="008080"/>
                </a:solidFill>
                <a:latin typeface="Arial" charset="0"/>
              </a:rPr>
              <a:t>)</a:t>
            </a:r>
            <a:endParaRPr lang="en-US" sz="2000" smtClean="0">
              <a:latin typeface="Arial" charset="0"/>
            </a:endParaRPr>
          </a:p>
          <a:p>
            <a:pPr marL="1314450" lvl="2" indent="-457200">
              <a:buClr>
                <a:schemeClr val="accent2"/>
              </a:buClr>
              <a:buSzPct val="120000"/>
              <a:buFont typeface="Wingdings" pitchFamily="2" charset="2"/>
              <a:buChar char="§"/>
            </a:pPr>
            <a:r>
              <a:rPr lang="en-US" smtClean="0">
                <a:latin typeface="Arial" charset="0"/>
              </a:rPr>
              <a:t>Is there an attempt to quantify the amount or duration of exposure?</a:t>
            </a:r>
            <a:endParaRPr lang="en-US" sz="2000" smtClean="0">
              <a:latin typeface="Arial" charset="0"/>
            </a:endParaRPr>
          </a:p>
          <a:p>
            <a:pPr marL="1314450" lvl="2" indent="-457200">
              <a:buClr>
                <a:schemeClr val="accent2"/>
              </a:buClr>
              <a:buSzPct val="120000"/>
              <a:buFont typeface="Wingdings" pitchFamily="2" charset="2"/>
              <a:buNone/>
            </a:pPr>
            <a:r>
              <a:rPr lang="en-US" sz="2000" smtClean="0">
                <a:latin typeface="Arial" charset="0"/>
              </a:rPr>
              <a:t>		</a:t>
            </a:r>
            <a:r>
              <a:rPr lang="en-US" sz="2000" smtClean="0">
                <a:solidFill>
                  <a:srgbClr val="008080"/>
                </a:solidFill>
                <a:latin typeface="Arial" charset="0"/>
              </a:rPr>
              <a:t>- Several levels </a:t>
            </a:r>
            <a:r>
              <a:rPr lang="en-US" sz="2000" smtClean="0">
                <a:solidFill>
                  <a:srgbClr val="008080"/>
                </a:solidFill>
                <a:latin typeface="Arial Unicode MS" pitchFamily="34" charset="-128"/>
                <a:ea typeface="Arial Unicode MS" pitchFamily="34" charset="-128"/>
                <a:cs typeface="Arial Unicode MS" pitchFamily="34" charset="-128"/>
              </a:rPr>
              <a:t>→</a:t>
            </a:r>
            <a:r>
              <a:rPr lang="en-US" sz="2000" smtClean="0">
                <a:solidFill>
                  <a:srgbClr val="008080"/>
                </a:solidFill>
                <a:latin typeface="Arial" charset="0"/>
              </a:rPr>
              <a:t> Dose-response relationship?</a:t>
            </a:r>
            <a:endParaRPr lang="en-US" sz="2000" smtClean="0">
              <a:latin typeface="Arial" charset="0"/>
            </a:endParaRPr>
          </a:p>
          <a:p>
            <a:pPr marL="1314450" lvl="2" indent="-457200">
              <a:buClr>
                <a:schemeClr val="accent2"/>
              </a:buClr>
              <a:buSzPct val="120000"/>
              <a:buFont typeface="Wingdings" pitchFamily="2" charset="2"/>
              <a:buChar char="§"/>
            </a:pPr>
            <a:r>
              <a:rPr lang="en-US" smtClean="0">
                <a:latin typeface="Arial" charset="0"/>
              </a:rPr>
              <a:t>Are biological markers of exposure used in the study? </a:t>
            </a:r>
            <a:endParaRPr lang="en-US" sz="2000" smtClean="0">
              <a:solidFill>
                <a:srgbClr val="008080"/>
              </a:solidFill>
              <a:latin typeface="Arial" charset="0"/>
            </a:endParaRPr>
          </a:p>
          <a:p>
            <a:pPr marL="1314450" lvl="2" indent="-457200">
              <a:buClr>
                <a:schemeClr val="accent2"/>
              </a:buClr>
              <a:buSzPct val="120000"/>
              <a:buFont typeface="Wingdings" pitchFamily="2" charset="2"/>
              <a:buNone/>
            </a:pPr>
            <a:r>
              <a:rPr lang="en-US" sz="2000" smtClean="0">
                <a:latin typeface="Arial" charset="0"/>
              </a:rPr>
              <a:t>		</a:t>
            </a:r>
            <a:r>
              <a:rPr lang="en-US" sz="2000" smtClean="0">
                <a:solidFill>
                  <a:srgbClr val="008080"/>
                </a:solidFill>
                <a:latin typeface="Arial" charset="0"/>
              </a:rPr>
              <a:t>- Quantitative documentation of exposure</a:t>
            </a:r>
          </a:p>
          <a:p>
            <a:pPr marL="1314450" lvl="2" indent="-457200">
              <a:buClr>
                <a:schemeClr val="accent2"/>
              </a:buClr>
              <a:buSzPct val="120000"/>
              <a:buFont typeface="Wingdings" pitchFamily="2" charset="2"/>
              <a:buNone/>
            </a:pPr>
            <a:r>
              <a:rPr lang="en-US" sz="2000" smtClean="0">
                <a:solidFill>
                  <a:srgbClr val="008080"/>
                </a:solidFill>
                <a:latin typeface="Arial" charset="0"/>
              </a:rPr>
              <a:t>		- Fatty acid content of adipose tissue</a:t>
            </a:r>
            <a:r>
              <a:rPr lang="en-US" sz="2000" smtClean="0">
                <a:latin typeface="Arial" charset="0"/>
              </a:rPr>
              <a:t>	 </a:t>
            </a:r>
          </a:p>
        </p:txBody>
      </p:sp>
      <p:sp>
        <p:nvSpPr>
          <p:cNvPr id="811011"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98549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11010">
                                            <p:txEl>
                                              <p:pRg st="5" end="5"/>
                                            </p:txEl>
                                          </p:spTgt>
                                        </p:tgtEl>
                                        <p:attrNameLst>
                                          <p:attrName>style.visibility</p:attrName>
                                        </p:attrNameLst>
                                      </p:cBhvr>
                                      <p:to>
                                        <p:strVal val="visible"/>
                                      </p:to>
                                    </p:set>
                                    <p:animEffect transition="in" filter="fade">
                                      <p:cBhvr>
                                        <p:cTn id="9" dur="5000"/>
                                        <p:tgtEl>
                                          <p:spTgt spid="811010">
                                            <p:txEl>
                                              <p:pRg st="5" end="5"/>
                                            </p:txEl>
                                          </p:spTgt>
                                        </p:tgtEl>
                                      </p:cBhvr>
                                    </p:animEffect>
                                  </p:childTnLst>
                                </p:cTn>
                              </p:par>
                              <p:par>
                                <p:cTn id="10" presetID="10" presetClass="entr" presetSubtype="0" fill="hold" nodeType="withEffect">
                                  <p:stCondLst>
                                    <p:cond delay="9000"/>
                                  </p:stCondLst>
                                  <p:childTnLst>
                                    <p:set>
                                      <p:cBhvr>
                                        <p:cTn id="11" dur="1" fill="hold">
                                          <p:stCondLst>
                                            <p:cond delay="0"/>
                                          </p:stCondLst>
                                        </p:cTn>
                                        <p:tgtEl>
                                          <p:spTgt spid="811010">
                                            <p:txEl>
                                              <p:pRg st="6" end="6"/>
                                            </p:txEl>
                                          </p:spTgt>
                                        </p:tgtEl>
                                        <p:attrNameLst>
                                          <p:attrName>style.visibility</p:attrName>
                                        </p:attrNameLst>
                                      </p:cBhvr>
                                      <p:to>
                                        <p:strVal val="visible"/>
                                      </p:to>
                                    </p:set>
                                    <p:animEffect transition="in" filter="fade">
                                      <p:cBhvr>
                                        <p:cTn id="12" dur="3000"/>
                                        <p:tgtEl>
                                          <p:spTgt spid="811010">
                                            <p:txEl>
                                              <p:pRg st="6" end="6"/>
                                            </p:txEl>
                                          </p:spTgt>
                                        </p:tgtEl>
                                      </p:cBhvr>
                                    </p:animEffect>
                                  </p:childTnLst>
                                </p:cTn>
                              </p:par>
                              <p:par>
                                <p:cTn id="13" presetID="10" presetClass="entr" presetSubtype="0" fill="hold" nodeType="withEffect">
                                  <p:stCondLst>
                                    <p:cond delay="17000"/>
                                  </p:stCondLst>
                                  <p:childTnLst>
                                    <p:set>
                                      <p:cBhvr>
                                        <p:cTn id="14" dur="1" fill="hold">
                                          <p:stCondLst>
                                            <p:cond delay="0"/>
                                          </p:stCondLst>
                                        </p:cTn>
                                        <p:tgtEl>
                                          <p:spTgt spid="811010">
                                            <p:txEl>
                                              <p:pRg st="7" end="7"/>
                                            </p:txEl>
                                          </p:spTgt>
                                        </p:tgtEl>
                                        <p:attrNameLst>
                                          <p:attrName>style.visibility</p:attrName>
                                        </p:attrNameLst>
                                      </p:cBhvr>
                                      <p:to>
                                        <p:strVal val="visible"/>
                                      </p:to>
                                    </p:set>
                                    <p:animEffect transition="in" filter="fade">
                                      <p:cBhvr>
                                        <p:cTn id="15" dur="3000"/>
                                        <p:tgtEl>
                                          <p:spTgt spid="811010">
                                            <p:txEl>
                                              <p:pRg st="7" end="7"/>
                                            </p:txEl>
                                          </p:spTgt>
                                        </p:tgtEl>
                                      </p:cBhvr>
                                    </p:animEffect>
                                  </p:childTnLst>
                                </p:cTn>
                              </p:par>
                              <p:par>
                                <p:cTn id="16" presetID="10" presetClass="entr" presetSubtype="0" fill="hold" nodeType="withEffect">
                                  <p:stCondLst>
                                    <p:cond delay="22000"/>
                                  </p:stCondLst>
                                  <p:childTnLst>
                                    <p:set>
                                      <p:cBhvr>
                                        <p:cTn id="17" dur="1" fill="hold">
                                          <p:stCondLst>
                                            <p:cond delay="0"/>
                                          </p:stCondLst>
                                        </p:cTn>
                                        <p:tgtEl>
                                          <p:spTgt spid="811010">
                                            <p:txEl>
                                              <p:pRg st="8" end="8"/>
                                            </p:txEl>
                                          </p:spTgt>
                                        </p:tgtEl>
                                        <p:attrNameLst>
                                          <p:attrName>style.visibility</p:attrName>
                                        </p:attrNameLst>
                                      </p:cBhvr>
                                      <p:to>
                                        <p:strVal val="visible"/>
                                      </p:to>
                                    </p:set>
                                    <p:animEffect transition="in" filter="fade">
                                      <p:cBhvr>
                                        <p:cTn id="18" dur="3000"/>
                                        <p:tgtEl>
                                          <p:spTgt spid="811010">
                                            <p:txEl>
                                              <p:pRg st="8" end="8"/>
                                            </p:txEl>
                                          </p:spTgt>
                                        </p:tgtEl>
                                      </p:cBhvr>
                                    </p:animEffect>
                                  </p:childTnLst>
                                </p:cTn>
                              </p:par>
                              <p:par>
                                <p:cTn id="19" presetID="10" presetClass="entr" presetSubtype="0" fill="hold" nodeType="withEffect">
                                  <p:stCondLst>
                                    <p:cond delay="25000"/>
                                  </p:stCondLst>
                                  <p:childTnLst>
                                    <p:set>
                                      <p:cBhvr>
                                        <p:cTn id="20" dur="1" fill="hold">
                                          <p:stCondLst>
                                            <p:cond delay="0"/>
                                          </p:stCondLst>
                                        </p:cTn>
                                        <p:tgtEl>
                                          <p:spTgt spid="811010">
                                            <p:txEl>
                                              <p:pRg st="9" end="9"/>
                                            </p:txEl>
                                          </p:spTgt>
                                        </p:tgtEl>
                                        <p:attrNameLst>
                                          <p:attrName>style.visibility</p:attrName>
                                        </p:attrNameLst>
                                      </p:cBhvr>
                                      <p:to>
                                        <p:strVal val="visible"/>
                                      </p:to>
                                    </p:set>
                                    <p:animEffect transition="in" filter="fade">
                                      <p:cBhvr>
                                        <p:cTn id="21" dur="3000"/>
                                        <p:tgtEl>
                                          <p:spTgt spid="8110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3058" name="Rectangle 2"/>
          <p:cNvSpPr>
            <a:spLocks noGrp="1" noChangeArrowheads="1"/>
          </p:cNvSpPr>
          <p:nvPr>
            <p:ph type="body" idx="1"/>
          </p:nvPr>
        </p:nvSpPr>
        <p:spPr>
          <a:xfrm>
            <a:off x="323528" y="1290638"/>
            <a:ext cx="8458200" cy="2597634"/>
          </a:xfrm>
          <a:noFill/>
        </p:spPr>
        <p:txBody>
          <a:bodyPr>
            <a:spAutoFit/>
          </a:bodyPr>
          <a:lstStyle/>
          <a:p>
            <a:pPr marL="609600" indent="-609600">
              <a:lnSpc>
                <a:spcPct val="90000"/>
              </a:lnSpc>
              <a:buClr>
                <a:srgbClr val="990033"/>
              </a:buClr>
              <a:buFont typeface="Wingdings" pitchFamily="2" charset="2"/>
              <a:buAutoNum type="arabicPeriod" startAt="5"/>
            </a:pPr>
            <a:r>
              <a:rPr lang="en-US" sz="2400" dirty="0" smtClean="0">
                <a:solidFill>
                  <a:schemeClr val="accent2"/>
                </a:solidFill>
                <a:latin typeface="Arial" charset="0"/>
              </a:rPr>
              <a:t>The Methods of Analysis </a:t>
            </a:r>
            <a:endParaRPr lang="en-US" sz="1800" dirty="0" smtClean="0">
              <a:solidFill>
                <a:schemeClr val="accent2"/>
              </a:solidFill>
              <a:latin typeface="Arial" charset="0"/>
            </a:endParaRPr>
          </a:p>
          <a:p>
            <a:pPr marL="1314450" lvl="2" indent="-457200">
              <a:lnSpc>
                <a:spcPct val="90000"/>
              </a:lnSpc>
              <a:buClr>
                <a:schemeClr val="accent2"/>
              </a:buClr>
              <a:buSzPct val="120000"/>
              <a:buFont typeface="Wingdings" pitchFamily="2" charset="2"/>
              <a:buChar char="§"/>
            </a:pPr>
            <a:r>
              <a:rPr lang="en-US" sz="2000" dirty="0">
                <a:latin typeface="Arial" charset="0"/>
              </a:rPr>
              <a:t>Is the statistical method  suitable to the goal of the analysis? </a:t>
            </a:r>
          </a:p>
          <a:p>
            <a:pPr marL="1314450" lvl="2" indent="-457200">
              <a:lnSpc>
                <a:spcPct val="90000"/>
              </a:lnSpc>
              <a:buClr>
                <a:schemeClr val="accent2"/>
              </a:buClr>
              <a:buSzPct val="120000"/>
              <a:buFont typeface="Wingdings" pitchFamily="2" charset="2"/>
              <a:buNone/>
            </a:pPr>
            <a:r>
              <a:rPr lang="en-US" sz="1600" dirty="0">
                <a:latin typeface="Arial" charset="0"/>
              </a:rPr>
              <a:t>		 </a:t>
            </a:r>
            <a:r>
              <a:rPr lang="en-US" sz="1800" dirty="0">
                <a:solidFill>
                  <a:srgbClr val="008080"/>
                </a:solidFill>
                <a:latin typeface="Arial" charset="0"/>
              </a:rPr>
              <a:t>- group comparison, association, predict outcome</a:t>
            </a:r>
            <a:r>
              <a:rPr lang="en-US" sz="1800" dirty="0">
                <a:latin typeface="Arial" charset="0"/>
              </a:rPr>
              <a:t> </a:t>
            </a:r>
            <a:endParaRPr lang="en-US" sz="1800" dirty="0" smtClean="0">
              <a:latin typeface="Arial" charset="0"/>
            </a:endParaRPr>
          </a:p>
          <a:p>
            <a:pPr marL="1314450" lvl="2" indent="-457200">
              <a:lnSpc>
                <a:spcPct val="90000"/>
              </a:lnSpc>
              <a:buClr>
                <a:schemeClr val="accent2"/>
              </a:buClr>
              <a:buSzPct val="120000"/>
              <a:buFont typeface="Wingdings" panose="05000000000000000000" pitchFamily="2" charset="2"/>
              <a:buChar char="§"/>
            </a:pPr>
            <a:r>
              <a:rPr lang="en-US" sz="2000" dirty="0" smtClean="0">
                <a:latin typeface="Arial" charset="0"/>
              </a:rPr>
              <a:t>Are the statistical methods used suitable for the types of variables in the study?</a:t>
            </a:r>
            <a:endParaRPr lang="en-US" sz="1800" dirty="0" smtClean="0">
              <a:latin typeface="Arial" charset="0"/>
            </a:endParaRPr>
          </a:p>
          <a:p>
            <a:pPr marL="1314450" lvl="2" indent="-457200">
              <a:lnSpc>
                <a:spcPct val="90000"/>
              </a:lnSpc>
              <a:buClr>
                <a:schemeClr val="accent2"/>
              </a:buClr>
              <a:buSzPct val="120000"/>
              <a:buFont typeface="Wingdings" pitchFamily="2" charset="2"/>
              <a:buNone/>
            </a:pPr>
            <a:r>
              <a:rPr lang="en-US" sz="1800" dirty="0" smtClean="0">
                <a:latin typeface="Arial" charset="0"/>
              </a:rPr>
              <a:t>		</a:t>
            </a:r>
            <a:r>
              <a:rPr lang="en-US" sz="1800" dirty="0" smtClean="0">
                <a:solidFill>
                  <a:srgbClr val="008080"/>
                </a:solidFill>
                <a:latin typeface="Arial" charset="0"/>
              </a:rPr>
              <a:t>- Nominal or categorical (race, gender, religion)</a:t>
            </a:r>
          </a:p>
          <a:p>
            <a:pPr marL="1314450" lvl="2" indent="-457200">
              <a:lnSpc>
                <a:spcPct val="90000"/>
              </a:lnSpc>
              <a:buClr>
                <a:schemeClr val="accent2"/>
              </a:buClr>
              <a:buSzPct val="120000"/>
              <a:buFont typeface="Wingdings" pitchFamily="2" charset="2"/>
              <a:buNone/>
            </a:pPr>
            <a:r>
              <a:rPr lang="en-US" sz="1800" dirty="0" smtClean="0">
                <a:solidFill>
                  <a:srgbClr val="008080"/>
                </a:solidFill>
                <a:latin typeface="Arial" charset="0"/>
              </a:rPr>
              <a:t>		- Ordinal or ordered qualitative (social class I, II, III, etc.) </a:t>
            </a:r>
          </a:p>
          <a:p>
            <a:pPr marL="1314450" lvl="2" indent="-457200">
              <a:lnSpc>
                <a:spcPct val="90000"/>
              </a:lnSpc>
              <a:buClr>
                <a:schemeClr val="accent2"/>
              </a:buClr>
              <a:buSzPct val="120000"/>
              <a:buFont typeface="Wingdings" pitchFamily="2" charset="2"/>
              <a:buNone/>
            </a:pPr>
            <a:r>
              <a:rPr lang="en-US" sz="1800" dirty="0" smtClean="0">
                <a:solidFill>
                  <a:srgbClr val="008080"/>
                </a:solidFill>
                <a:latin typeface="Arial" charset="0"/>
              </a:rPr>
              <a:t>		- Continuous (BP, Se glucose level)		</a:t>
            </a:r>
            <a:r>
              <a:rPr lang="en-US" sz="1800" dirty="0" smtClean="0">
                <a:latin typeface="Arial" charset="0"/>
              </a:rPr>
              <a:t>	 </a:t>
            </a:r>
          </a:p>
        </p:txBody>
      </p:sp>
      <p:sp>
        <p:nvSpPr>
          <p:cNvPr id="813059"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15"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813058">
                                            <p:txEl>
                                              <p:pRg st="0" end="0"/>
                                            </p:txEl>
                                          </p:spTgt>
                                        </p:tgtEl>
                                        <p:attrNameLst>
                                          <p:attrName>style.visibility</p:attrName>
                                        </p:attrNameLst>
                                      </p:cBhvr>
                                      <p:to>
                                        <p:strVal val="visible"/>
                                      </p:to>
                                    </p:set>
                                    <p:animEffect transition="in" filter="fade">
                                      <p:cBhvr>
                                        <p:cTn id="9" dur="3000"/>
                                        <p:tgtEl>
                                          <p:spTgt spid="813058">
                                            <p:txEl>
                                              <p:pRg st="0" end="0"/>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813058">
                                            <p:txEl>
                                              <p:pRg st="1" end="1"/>
                                            </p:txEl>
                                          </p:spTgt>
                                        </p:tgtEl>
                                        <p:attrNameLst>
                                          <p:attrName>style.visibility</p:attrName>
                                        </p:attrNameLst>
                                      </p:cBhvr>
                                      <p:to>
                                        <p:strVal val="visible"/>
                                      </p:to>
                                    </p:set>
                                    <p:animEffect transition="in" filter="fade">
                                      <p:cBhvr>
                                        <p:cTn id="12" dur="3000"/>
                                        <p:tgtEl>
                                          <p:spTgt spid="813058">
                                            <p:txEl>
                                              <p:pRg st="1" end="1"/>
                                            </p:txEl>
                                          </p:spTgt>
                                        </p:tgtEl>
                                      </p:cBhvr>
                                    </p:animEffect>
                                  </p:childTnLst>
                                </p:cTn>
                              </p:par>
                              <p:par>
                                <p:cTn id="13" presetID="10" presetClass="entr" presetSubtype="0" fill="hold" nodeType="withEffect">
                                  <p:stCondLst>
                                    <p:cond delay="12000"/>
                                  </p:stCondLst>
                                  <p:childTnLst>
                                    <p:set>
                                      <p:cBhvr>
                                        <p:cTn id="14" dur="1" fill="hold">
                                          <p:stCondLst>
                                            <p:cond delay="0"/>
                                          </p:stCondLst>
                                        </p:cTn>
                                        <p:tgtEl>
                                          <p:spTgt spid="813058">
                                            <p:txEl>
                                              <p:pRg st="2" end="2"/>
                                            </p:txEl>
                                          </p:spTgt>
                                        </p:tgtEl>
                                        <p:attrNameLst>
                                          <p:attrName>style.visibility</p:attrName>
                                        </p:attrNameLst>
                                      </p:cBhvr>
                                      <p:to>
                                        <p:strVal val="visible"/>
                                      </p:to>
                                    </p:set>
                                    <p:animEffect transition="in" filter="fade">
                                      <p:cBhvr>
                                        <p:cTn id="15" dur="3000"/>
                                        <p:tgtEl>
                                          <p:spTgt spid="813058">
                                            <p:txEl>
                                              <p:pRg st="2" end="2"/>
                                            </p:txEl>
                                          </p:spTgt>
                                        </p:tgtEl>
                                      </p:cBhvr>
                                    </p:animEffect>
                                  </p:childTnLst>
                                </p:cTn>
                              </p:par>
                              <p:par>
                                <p:cTn id="16" presetID="10" presetClass="entr" presetSubtype="0" fill="hold" nodeType="withEffect">
                                  <p:stCondLst>
                                    <p:cond delay="14000"/>
                                  </p:stCondLst>
                                  <p:childTnLst>
                                    <p:set>
                                      <p:cBhvr>
                                        <p:cTn id="17" dur="1" fill="hold">
                                          <p:stCondLst>
                                            <p:cond delay="0"/>
                                          </p:stCondLst>
                                        </p:cTn>
                                        <p:tgtEl>
                                          <p:spTgt spid="813058">
                                            <p:txEl>
                                              <p:pRg st="3" end="3"/>
                                            </p:txEl>
                                          </p:spTgt>
                                        </p:tgtEl>
                                        <p:attrNameLst>
                                          <p:attrName>style.visibility</p:attrName>
                                        </p:attrNameLst>
                                      </p:cBhvr>
                                      <p:to>
                                        <p:strVal val="visible"/>
                                      </p:to>
                                    </p:set>
                                    <p:animEffect transition="in" filter="fade">
                                      <p:cBhvr>
                                        <p:cTn id="18" dur="3000"/>
                                        <p:tgtEl>
                                          <p:spTgt spid="813058">
                                            <p:txEl>
                                              <p:pRg st="3" end="3"/>
                                            </p:txEl>
                                          </p:spTgt>
                                        </p:tgtEl>
                                      </p:cBhvr>
                                    </p:animEffect>
                                  </p:childTnLst>
                                </p:cTn>
                              </p:par>
                              <p:par>
                                <p:cTn id="19" presetID="10" presetClass="entr" presetSubtype="0" fill="hold" nodeType="withEffect">
                                  <p:stCondLst>
                                    <p:cond delay="18000"/>
                                  </p:stCondLst>
                                  <p:childTnLst>
                                    <p:set>
                                      <p:cBhvr>
                                        <p:cTn id="20" dur="1" fill="hold">
                                          <p:stCondLst>
                                            <p:cond delay="0"/>
                                          </p:stCondLst>
                                        </p:cTn>
                                        <p:tgtEl>
                                          <p:spTgt spid="813058">
                                            <p:txEl>
                                              <p:pRg st="4" end="4"/>
                                            </p:txEl>
                                          </p:spTgt>
                                        </p:tgtEl>
                                        <p:attrNameLst>
                                          <p:attrName>style.visibility</p:attrName>
                                        </p:attrNameLst>
                                      </p:cBhvr>
                                      <p:to>
                                        <p:strVal val="visible"/>
                                      </p:to>
                                    </p:set>
                                    <p:animEffect transition="in" filter="fade">
                                      <p:cBhvr>
                                        <p:cTn id="21" dur="3000"/>
                                        <p:tgtEl>
                                          <p:spTgt spid="813058">
                                            <p:txEl>
                                              <p:pRg st="4" end="4"/>
                                            </p:txEl>
                                          </p:spTgt>
                                        </p:tgtEl>
                                      </p:cBhvr>
                                    </p:animEffect>
                                  </p:childTnLst>
                                </p:cTn>
                              </p:par>
                              <p:par>
                                <p:cTn id="22" presetID="10" presetClass="entr" presetSubtype="0" fill="hold" nodeType="withEffect">
                                  <p:stCondLst>
                                    <p:cond delay="32000"/>
                                  </p:stCondLst>
                                  <p:childTnLst>
                                    <p:set>
                                      <p:cBhvr>
                                        <p:cTn id="23" dur="1" fill="hold">
                                          <p:stCondLst>
                                            <p:cond delay="0"/>
                                          </p:stCondLst>
                                        </p:cTn>
                                        <p:tgtEl>
                                          <p:spTgt spid="813058">
                                            <p:txEl>
                                              <p:pRg st="5" end="5"/>
                                            </p:txEl>
                                          </p:spTgt>
                                        </p:tgtEl>
                                        <p:attrNameLst>
                                          <p:attrName>style.visibility</p:attrName>
                                        </p:attrNameLst>
                                      </p:cBhvr>
                                      <p:to>
                                        <p:strVal val="visible"/>
                                      </p:to>
                                    </p:set>
                                    <p:animEffect transition="in" filter="fade">
                                      <p:cBhvr>
                                        <p:cTn id="24" dur="3000"/>
                                        <p:tgtEl>
                                          <p:spTgt spid="813058">
                                            <p:txEl>
                                              <p:pRg st="5" end="5"/>
                                            </p:txEl>
                                          </p:spTgt>
                                        </p:tgtEl>
                                      </p:cBhvr>
                                    </p:animEffect>
                                  </p:childTnLst>
                                </p:cTn>
                              </p:par>
                              <p:par>
                                <p:cTn id="25" presetID="10" presetClass="entr" presetSubtype="0" fill="hold" nodeType="withEffect">
                                  <p:stCondLst>
                                    <p:cond delay="42000"/>
                                  </p:stCondLst>
                                  <p:childTnLst>
                                    <p:set>
                                      <p:cBhvr>
                                        <p:cTn id="26" dur="1" fill="hold">
                                          <p:stCondLst>
                                            <p:cond delay="0"/>
                                          </p:stCondLst>
                                        </p:cTn>
                                        <p:tgtEl>
                                          <p:spTgt spid="813058">
                                            <p:txEl>
                                              <p:pRg st="6" end="6"/>
                                            </p:txEl>
                                          </p:spTgt>
                                        </p:tgtEl>
                                        <p:attrNameLst>
                                          <p:attrName>style.visibility</p:attrName>
                                        </p:attrNameLst>
                                      </p:cBhvr>
                                      <p:to>
                                        <p:strVal val="visible"/>
                                      </p:to>
                                    </p:set>
                                    <p:animEffect transition="in" filter="fade">
                                      <p:cBhvr>
                                        <p:cTn id="27" dur="3000"/>
                                        <p:tgtEl>
                                          <p:spTgt spid="8130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a:defRPr/>
            </a:pPr>
            <a:r>
              <a:rPr lang="en-US" dirty="0" smtClean="0">
                <a:solidFill>
                  <a:srgbClr val="990033"/>
                </a:solidFill>
                <a:effectLst>
                  <a:outerShdw blurRad="38100" dist="38100" dir="2700000" algn="tl">
                    <a:srgbClr val="C0C0C0"/>
                  </a:outerShdw>
                </a:effectLst>
                <a:latin typeface="Arial" charset="0"/>
              </a:rPr>
              <a:t>Objectives</a:t>
            </a:r>
          </a:p>
        </p:txBody>
      </p:sp>
      <p:sp>
        <p:nvSpPr>
          <p:cNvPr id="607235" name="Rectangle 3"/>
          <p:cNvSpPr>
            <a:spLocks noGrp="1" noChangeArrowheads="1"/>
          </p:cNvSpPr>
          <p:nvPr>
            <p:ph type="body" idx="1"/>
          </p:nvPr>
        </p:nvSpPr>
        <p:spPr>
          <a:xfrm>
            <a:off x="831850" y="2122488"/>
            <a:ext cx="7772400" cy="3970337"/>
          </a:xfrm>
        </p:spPr>
        <p:txBody>
          <a:bodyPr/>
          <a:lstStyle/>
          <a:p>
            <a:r>
              <a:rPr lang="en-US" dirty="0" smtClean="0">
                <a:latin typeface="Arial" charset="0"/>
              </a:rPr>
              <a:t>Apply a </a:t>
            </a:r>
            <a:r>
              <a:rPr lang="en-US" dirty="0" smtClean="0">
                <a:solidFill>
                  <a:srgbClr val="00B050"/>
                </a:solidFill>
                <a:latin typeface="Arial" charset="0"/>
              </a:rPr>
              <a:t>systematic</a:t>
            </a:r>
            <a:r>
              <a:rPr lang="en-US" dirty="0" smtClean="0">
                <a:latin typeface="Arial" charset="0"/>
              </a:rPr>
              <a:t> approach to evaluate the </a:t>
            </a:r>
            <a:r>
              <a:rPr lang="en-US" dirty="0" smtClean="0">
                <a:solidFill>
                  <a:srgbClr val="00B050"/>
                </a:solidFill>
                <a:latin typeface="Arial" charset="0"/>
              </a:rPr>
              <a:t>key features </a:t>
            </a:r>
            <a:r>
              <a:rPr lang="en-US" dirty="0" smtClean="0">
                <a:latin typeface="Arial" charset="0"/>
              </a:rPr>
              <a:t>of individual studies </a:t>
            </a:r>
          </a:p>
          <a:p>
            <a:r>
              <a:rPr lang="en-US" dirty="0" smtClean="0">
                <a:latin typeface="Arial" charset="0"/>
              </a:rPr>
              <a:t>Review the literature with </a:t>
            </a:r>
            <a:r>
              <a:rPr lang="en-US" dirty="0" smtClean="0">
                <a:solidFill>
                  <a:srgbClr val="00B050"/>
                </a:solidFill>
                <a:latin typeface="Arial" charset="0"/>
              </a:rPr>
              <a:t>consistency</a:t>
            </a:r>
            <a:r>
              <a:rPr lang="en-US" dirty="0" smtClean="0">
                <a:latin typeface="Arial" charset="0"/>
              </a:rPr>
              <a:t> and thoroughness</a:t>
            </a:r>
          </a:p>
          <a:p>
            <a:r>
              <a:rPr lang="en-US" dirty="0" smtClean="0">
                <a:latin typeface="Arial" charset="0"/>
              </a:rPr>
              <a:t>Interpret the results of </a:t>
            </a:r>
            <a:r>
              <a:rPr lang="en-US" dirty="0" smtClean="0">
                <a:solidFill>
                  <a:srgbClr val="00B050"/>
                </a:solidFill>
                <a:latin typeface="Arial" charset="0"/>
              </a:rPr>
              <a:t>conflicting</a:t>
            </a:r>
            <a:r>
              <a:rPr lang="en-US" dirty="0" smtClean="0">
                <a:latin typeface="Arial" charset="0"/>
              </a:rPr>
              <a:t> and </a:t>
            </a:r>
            <a:r>
              <a:rPr lang="en-US" dirty="0" smtClean="0">
                <a:solidFill>
                  <a:srgbClr val="00B050"/>
                </a:solidFill>
                <a:latin typeface="Arial" charset="0"/>
              </a:rPr>
              <a:t>inconclusive</a:t>
            </a:r>
            <a:r>
              <a:rPr lang="en-US" dirty="0" smtClean="0">
                <a:latin typeface="Arial" charset="0"/>
              </a:rPr>
              <a:t> studies</a:t>
            </a:r>
            <a:r>
              <a:rPr lang="en-US" dirty="0" smtClean="0"/>
              <a:t> </a:t>
            </a:r>
          </a:p>
          <a:p>
            <a:endParaRPr lang="en-US" dirty="0" smtClean="0">
              <a:latin typeface="Arial" charset="0"/>
            </a:endParaRPr>
          </a:p>
        </p:txBody>
      </p:sp>
      <p:sp>
        <p:nvSpPr>
          <p:cNvPr id="5124" name="Rectangle 4"/>
          <p:cNvSpPr>
            <a:spLocks noChangeArrowheads="1"/>
          </p:cNvSpPr>
          <p:nvPr/>
        </p:nvSpPr>
        <p:spPr bwMode="auto">
          <a:xfrm>
            <a:off x="827088" y="1349375"/>
            <a:ext cx="7772400" cy="579438"/>
          </a:xfrm>
          <a:prstGeom prst="rect">
            <a:avLst/>
          </a:prstGeom>
          <a:noFill/>
          <a:ln w="9525">
            <a:noFill/>
            <a:miter lim="800000"/>
            <a:headEnd/>
            <a:tailEnd/>
          </a:ln>
        </p:spPr>
        <p:txBody>
          <a:bodyPr>
            <a:spAutoFit/>
          </a:bodyPr>
          <a:lstStyle/>
          <a:p>
            <a:pPr>
              <a:spcBef>
                <a:spcPct val="0"/>
              </a:spcBef>
              <a:buFontTx/>
              <a:buNone/>
            </a:pPr>
            <a:r>
              <a:rPr lang="en-US" sz="3200">
                <a:solidFill>
                  <a:schemeClr val="accent2"/>
                </a:solidFill>
              </a:rPr>
              <a:t>You will be able to:</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3058" name="Rectangle 2"/>
          <p:cNvSpPr>
            <a:spLocks noGrp="1" noChangeArrowheads="1"/>
          </p:cNvSpPr>
          <p:nvPr>
            <p:ph type="body" idx="1"/>
          </p:nvPr>
        </p:nvSpPr>
        <p:spPr>
          <a:xfrm>
            <a:off x="323528" y="1290638"/>
            <a:ext cx="8458200" cy="5281446"/>
          </a:xfrm>
          <a:noFill/>
        </p:spPr>
        <p:txBody>
          <a:bodyPr>
            <a:spAutoFit/>
          </a:bodyPr>
          <a:lstStyle/>
          <a:p>
            <a:pPr marL="609600" indent="-609600">
              <a:lnSpc>
                <a:spcPct val="90000"/>
              </a:lnSpc>
              <a:buClr>
                <a:srgbClr val="990033"/>
              </a:buClr>
              <a:buFont typeface="Wingdings" pitchFamily="2" charset="2"/>
              <a:buAutoNum type="arabicPeriod" startAt="5"/>
            </a:pPr>
            <a:r>
              <a:rPr lang="en-US" sz="2400" dirty="0" smtClean="0">
                <a:solidFill>
                  <a:schemeClr val="accent2"/>
                </a:solidFill>
                <a:latin typeface="Arial" charset="0"/>
              </a:rPr>
              <a:t>The Methods of Analysis </a:t>
            </a:r>
            <a:endParaRPr lang="en-US" sz="1800" dirty="0" smtClean="0">
              <a:solidFill>
                <a:schemeClr val="accent2"/>
              </a:solidFill>
              <a:latin typeface="Arial" charset="0"/>
            </a:endParaRPr>
          </a:p>
          <a:p>
            <a:pPr marL="1314450" lvl="2" indent="-457200">
              <a:lnSpc>
                <a:spcPct val="90000"/>
              </a:lnSpc>
              <a:buClr>
                <a:schemeClr val="accent2"/>
              </a:buClr>
              <a:buSzPct val="120000"/>
              <a:buFont typeface="Wingdings" pitchFamily="2" charset="2"/>
              <a:buChar char="§"/>
            </a:pPr>
            <a:r>
              <a:rPr lang="en-US" sz="2000" dirty="0">
                <a:latin typeface="Arial" charset="0"/>
              </a:rPr>
              <a:t>Is the statistical method  suitable to the goal of the analysis? </a:t>
            </a:r>
          </a:p>
          <a:p>
            <a:pPr marL="1314450" lvl="2" indent="-457200">
              <a:lnSpc>
                <a:spcPct val="90000"/>
              </a:lnSpc>
              <a:buClr>
                <a:schemeClr val="accent2"/>
              </a:buClr>
              <a:buSzPct val="120000"/>
              <a:buFont typeface="Wingdings" pitchFamily="2" charset="2"/>
              <a:buNone/>
            </a:pPr>
            <a:r>
              <a:rPr lang="en-US" sz="1600" dirty="0">
                <a:latin typeface="Arial" charset="0"/>
              </a:rPr>
              <a:t>		 </a:t>
            </a:r>
            <a:r>
              <a:rPr lang="en-US" sz="1800" dirty="0">
                <a:solidFill>
                  <a:srgbClr val="008080"/>
                </a:solidFill>
                <a:latin typeface="Arial" charset="0"/>
              </a:rPr>
              <a:t>- group comparison, association, predict outcome</a:t>
            </a:r>
            <a:r>
              <a:rPr lang="en-US" sz="1800" dirty="0">
                <a:latin typeface="Arial" charset="0"/>
              </a:rPr>
              <a:t> </a:t>
            </a:r>
            <a:endParaRPr lang="en-US" sz="1800" dirty="0" smtClean="0">
              <a:latin typeface="Arial" charset="0"/>
            </a:endParaRPr>
          </a:p>
          <a:p>
            <a:pPr marL="1314450" lvl="2" indent="-457200">
              <a:lnSpc>
                <a:spcPct val="90000"/>
              </a:lnSpc>
              <a:buClr>
                <a:schemeClr val="accent2"/>
              </a:buClr>
              <a:buSzPct val="120000"/>
              <a:buFont typeface="Wingdings" panose="05000000000000000000" pitchFamily="2" charset="2"/>
              <a:buChar char="§"/>
            </a:pPr>
            <a:r>
              <a:rPr lang="en-US" sz="2000" dirty="0" smtClean="0">
                <a:latin typeface="Arial" charset="0"/>
              </a:rPr>
              <a:t>Are the statistical methods used suitable for the types of variables in the study?</a:t>
            </a:r>
            <a:endParaRPr lang="en-US" sz="1800" dirty="0" smtClean="0">
              <a:latin typeface="Arial" charset="0"/>
            </a:endParaRPr>
          </a:p>
          <a:p>
            <a:pPr marL="1314450" lvl="2" indent="-457200">
              <a:lnSpc>
                <a:spcPct val="90000"/>
              </a:lnSpc>
              <a:buClr>
                <a:schemeClr val="accent2"/>
              </a:buClr>
              <a:buSzPct val="120000"/>
              <a:buFont typeface="Wingdings" pitchFamily="2" charset="2"/>
              <a:buNone/>
            </a:pPr>
            <a:r>
              <a:rPr lang="en-US" sz="1800" dirty="0" smtClean="0">
                <a:latin typeface="Arial" charset="0"/>
              </a:rPr>
              <a:t>		</a:t>
            </a:r>
            <a:r>
              <a:rPr lang="en-US" sz="1800" dirty="0" smtClean="0">
                <a:solidFill>
                  <a:srgbClr val="008080"/>
                </a:solidFill>
                <a:latin typeface="Arial" charset="0"/>
              </a:rPr>
              <a:t>- Nominal or categorical (race, gender, religion)</a:t>
            </a:r>
          </a:p>
          <a:p>
            <a:pPr marL="1314450" lvl="2" indent="-457200">
              <a:lnSpc>
                <a:spcPct val="90000"/>
              </a:lnSpc>
              <a:buClr>
                <a:schemeClr val="accent2"/>
              </a:buClr>
              <a:buSzPct val="120000"/>
              <a:buFont typeface="Wingdings" pitchFamily="2" charset="2"/>
              <a:buNone/>
            </a:pPr>
            <a:r>
              <a:rPr lang="en-US" sz="1800" dirty="0" smtClean="0">
                <a:solidFill>
                  <a:srgbClr val="008080"/>
                </a:solidFill>
                <a:latin typeface="Arial" charset="0"/>
              </a:rPr>
              <a:t>		- Ordinal or ordered qualitative (social class I, II, III, etc.) </a:t>
            </a:r>
          </a:p>
          <a:p>
            <a:pPr marL="1314450" lvl="2" indent="-457200">
              <a:lnSpc>
                <a:spcPct val="90000"/>
              </a:lnSpc>
              <a:buClr>
                <a:schemeClr val="accent2"/>
              </a:buClr>
              <a:buSzPct val="120000"/>
              <a:buFont typeface="Wingdings" pitchFamily="2" charset="2"/>
              <a:buNone/>
            </a:pPr>
            <a:r>
              <a:rPr lang="en-US" sz="1800" dirty="0" smtClean="0">
                <a:solidFill>
                  <a:srgbClr val="008080"/>
                </a:solidFill>
                <a:latin typeface="Arial" charset="0"/>
              </a:rPr>
              <a:t>		- Continuous (BP, Se glucose level)		</a:t>
            </a:r>
            <a:endParaRPr lang="en-US" sz="1800" dirty="0" smtClean="0">
              <a:latin typeface="Arial" charset="0"/>
            </a:endParaRPr>
          </a:p>
          <a:p>
            <a:pPr marL="1314450" lvl="2" indent="-457200">
              <a:lnSpc>
                <a:spcPct val="90000"/>
              </a:lnSpc>
              <a:buClr>
                <a:schemeClr val="accent2"/>
              </a:buClr>
              <a:buSzPct val="120000"/>
              <a:buFont typeface="Wingdings" pitchFamily="2" charset="2"/>
              <a:buChar char="§"/>
            </a:pPr>
            <a:r>
              <a:rPr lang="en-US" sz="2000" dirty="0" smtClean="0">
                <a:latin typeface="Arial" charset="0"/>
              </a:rPr>
              <a:t>Have the levels of type I and type II errors been discussed appropriately?</a:t>
            </a:r>
            <a:r>
              <a:rPr lang="en-US" sz="1800" dirty="0" smtClean="0">
                <a:latin typeface="Arial" charset="0"/>
              </a:rPr>
              <a:t>		</a:t>
            </a:r>
          </a:p>
          <a:p>
            <a:pPr marL="1314450" lvl="2" indent="-457200">
              <a:lnSpc>
                <a:spcPct val="90000"/>
              </a:lnSpc>
              <a:buClr>
                <a:schemeClr val="accent2"/>
              </a:buClr>
              <a:buSzPct val="120000"/>
              <a:buFont typeface="Wingdings" pitchFamily="2" charset="2"/>
              <a:buChar char="§"/>
            </a:pPr>
            <a:r>
              <a:rPr lang="en-US" sz="2000" dirty="0" smtClean="0">
                <a:latin typeface="Arial" charset="0"/>
              </a:rPr>
              <a:t>Is the sample size adequate to answer the research question?</a:t>
            </a:r>
          </a:p>
          <a:p>
            <a:pPr marL="1314450" lvl="2" indent="-457200">
              <a:lnSpc>
                <a:spcPct val="90000"/>
              </a:lnSpc>
              <a:buClr>
                <a:schemeClr val="accent2"/>
              </a:buClr>
              <a:buSzPct val="120000"/>
              <a:buFont typeface="Wingdings" pitchFamily="2" charset="2"/>
              <a:buChar char="§"/>
            </a:pPr>
            <a:r>
              <a:rPr lang="en-US" sz="2000" dirty="0" smtClean="0">
                <a:latin typeface="Arial" charset="0"/>
              </a:rPr>
              <a:t>Have the assumptions underlying the statistical tests been met? </a:t>
            </a:r>
            <a:r>
              <a:rPr lang="en-US" sz="2000" dirty="0" smtClean="0">
                <a:solidFill>
                  <a:srgbClr val="008080"/>
                </a:solidFill>
                <a:latin typeface="Arial" charset="0"/>
              </a:rPr>
              <a:t>- </a:t>
            </a:r>
            <a:r>
              <a:rPr lang="en-US" sz="1800" dirty="0" smtClean="0">
                <a:solidFill>
                  <a:srgbClr val="008080"/>
                </a:solidFill>
                <a:latin typeface="Arial" charset="0"/>
              </a:rPr>
              <a:t>Normal distribution, parametric vs. non-parametric tests, 			matching </a:t>
            </a:r>
            <a:endParaRPr lang="en-US" sz="2000" dirty="0" smtClean="0">
              <a:solidFill>
                <a:srgbClr val="008080"/>
              </a:solidFill>
              <a:latin typeface="Arial" charset="0"/>
            </a:endParaRPr>
          </a:p>
          <a:p>
            <a:pPr marL="1314450" lvl="2" indent="-457200">
              <a:lnSpc>
                <a:spcPct val="90000"/>
              </a:lnSpc>
              <a:buClr>
                <a:schemeClr val="accent2"/>
              </a:buClr>
              <a:buSzPct val="120000"/>
              <a:buFont typeface="Wingdings" pitchFamily="2" charset="2"/>
              <a:buChar char="§"/>
            </a:pPr>
            <a:r>
              <a:rPr lang="en-US" sz="2000" dirty="0" smtClean="0">
                <a:latin typeface="Arial" charset="0"/>
              </a:rPr>
              <a:t>Has chance been evaluated as a potential explanation of the results?</a:t>
            </a:r>
            <a:r>
              <a:rPr lang="en-US" sz="1800" dirty="0" smtClean="0">
                <a:latin typeface="Arial" charset="0"/>
              </a:rPr>
              <a:t>			 </a:t>
            </a:r>
          </a:p>
        </p:txBody>
      </p:sp>
      <p:sp>
        <p:nvSpPr>
          <p:cNvPr id="813059"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523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043"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13058">
                                            <p:txEl>
                                              <p:pRg st="7" end="7"/>
                                            </p:txEl>
                                          </p:spTgt>
                                        </p:tgtEl>
                                        <p:attrNameLst>
                                          <p:attrName>style.visibility</p:attrName>
                                        </p:attrNameLst>
                                      </p:cBhvr>
                                      <p:to>
                                        <p:strVal val="visible"/>
                                      </p:to>
                                    </p:set>
                                    <p:animEffect transition="in" filter="fade">
                                      <p:cBhvr>
                                        <p:cTn id="9" dur="5000"/>
                                        <p:tgtEl>
                                          <p:spTgt spid="813058">
                                            <p:txEl>
                                              <p:pRg st="7" end="7"/>
                                            </p:txEl>
                                          </p:spTgt>
                                        </p:tgtEl>
                                      </p:cBhvr>
                                    </p:animEffect>
                                  </p:childTnLst>
                                </p:cTn>
                              </p:par>
                              <p:par>
                                <p:cTn id="10" presetID="10" presetClass="entr" presetSubtype="0" fill="hold" nodeType="withEffect">
                                  <p:stCondLst>
                                    <p:cond delay="20000"/>
                                  </p:stCondLst>
                                  <p:childTnLst>
                                    <p:set>
                                      <p:cBhvr>
                                        <p:cTn id="11" dur="1" fill="hold">
                                          <p:stCondLst>
                                            <p:cond delay="0"/>
                                          </p:stCondLst>
                                        </p:cTn>
                                        <p:tgtEl>
                                          <p:spTgt spid="813058">
                                            <p:txEl>
                                              <p:pRg st="8" end="8"/>
                                            </p:txEl>
                                          </p:spTgt>
                                        </p:tgtEl>
                                        <p:attrNameLst>
                                          <p:attrName>style.visibility</p:attrName>
                                        </p:attrNameLst>
                                      </p:cBhvr>
                                      <p:to>
                                        <p:strVal val="visible"/>
                                      </p:to>
                                    </p:set>
                                    <p:animEffect transition="in" filter="fade">
                                      <p:cBhvr>
                                        <p:cTn id="12" dur="3000"/>
                                        <p:tgtEl>
                                          <p:spTgt spid="813058">
                                            <p:txEl>
                                              <p:pRg st="8" end="8"/>
                                            </p:txEl>
                                          </p:spTgt>
                                        </p:tgtEl>
                                      </p:cBhvr>
                                    </p:animEffect>
                                  </p:childTnLst>
                                </p:cTn>
                              </p:par>
                              <p:par>
                                <p:cTn id="13" presetID="10" presetClass="entr" presetSubtype="0" fill="hold" nodeType="withEffect">
                                  <p:stCondLst>
                                    <p:cond delay="26000"/>
                                  </p:stCondLst>
                                  <p:childTnLst>
                                    <p:set>
                                      <p:cBhvr>
                                        <p:cTn id="14" dur="1" fill="hold">
                                          <p:stCondLst>
                                            <p:cond delay="0"/>
                                          </p:stCondLst>
                                        </p:cTn>
                                        <p:tgtEl>
                                          <p:spTgt spid="813058">
                                            <p:txEl>
                                              <p:pRg st="9" end="9"/>
                                            </p:txEl>
                                          </p:spTgt>
                                        </p:tgtEl>
                                        <p:attrNameLst>
                                          <p:attrName>style.visibility</p:attrName>
                                        </p:attrNameLst>
                                      </p:cBhvr>
                                      <p:to>
                                        <p:strVal val="visible"/>
                                      </p:to>
                                    </p:set>
                                    <p:animEffect transition="in" filter="fade">
                                      <p:cBhvr>
                                        <p:cTn id="15" dur="3000"/>
                                        <p:tgtEl>
                                          <p:spTgt spid="813058">
                                            <p:txEl>
                                              <p:pRg st="9" end="9"/>
                                            </p:txEl>
                                          </p:spTgt>
                                        </p:tgtEl>
                                      </p:cBhvr>
                                    </p:animEffect>
                                  </p:childTnLst>
                                </p:cTn>
                              </p:par>
                              <p:par>
                                <p:cTn id="16" presetID="10" presetClass="entr" presetSubtype="0" fill="hold" nodeType="withEffect">
                                  <p:stCondLst>
                                    <p:cond delay="36000"/>
                                  </p:stCondLst>
                                  <p:childTnLst>
                                    <p:set>
                                      <p:cBhvr>
                                        <p:cTn id="17" dur="1" fill="hold">
                                          <p:stCondLst>
                                            <p:cond delay="0"/>
                                          </p:stCondLst>
                                        </p:cTn>
                                        <p:tgtEl>
                                          <p:spTgt spid="813058">
                                            <p:txEl>
                                              <p:pRg st="10" end="10"/>
                                            </p:txEl>
                                          </p:spTgt>
                                        </p:tgtEl>
                                        <p:attrNameLst>
                                          <p:attrName>style.visibility</p:attrName>
                                        </p:attrNameLst>
                                      </p:cBhvr>
                                      <p:to>
                                        <p:strVal val="visible"/>
                                      </p:to>
                                    </p:set>
                                    <p:animEffect transition="in" filter="fade">
                                      <p:cBhvr>
                                        <p:cTn id="18" dur="3000"/>
                                        <p:tgtEl>
                                          <p:spTgt spid="81305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5106" name="Rectangle 2"/>
          <p:cNvSpPr>
            <a:spLocks noGrp="1" noChangeArrowheads="1"/>
          </p:cNvSpPr>
          <p:nvPr>
            <p:ph type="body" idx="1"/>
          </p:nvPr>
        </p:nvSpPr>
        <p:spPr>
          <a:xfrm>
            <a:off x="685800" y="1290638"/>
            <a:ext cx="8458200" cy="5327650"/>
          </a:xfrm>
          <a:noFill/>
        </p:spPr>
        <p:txBody>
          <a:bodyPr>
            <a:spAutoFit/>
          </a:bodyPr>
          <a:lstStyle/>
          <a:p>
            <a:pPr marL="609600" indent="-609600">
              <a:buClr>
                <a:srgbClr val="990033"/>
              </a:buClr>
              <a:buFont typeface="Wingdings" pitchFamily="2" charset="2"/>
              <a:buAutoNum type="arabicPeriod" startAt="6"/>
            </a:pPr>
            <a:r>
              <a:rPr lang="en-US" sz="2800" smtClean="0">
                <a:solidFill>
                  <a:schemeClr val="accent2"/>
                </a:solidFill>
                <a:latin typeface="Arial" charset="0"/>
              </a:rPr>
              <a:t>The Sources of Bias </a:t>
            </a:r>
            <a:r>
              <a:rPr lang="en-US" sz="2000" smtClean="0">
                <a:solidFill>
                  <a:srgbClr val="008080"/>
                </a:solidFill>
                <a:latin typeface="Arial" charset="0"/>
              </a:rPr>
              <a:t>(systematic errors related to the sampling strategy or to data collection procedures)</a:t>
            </a:r>
            <a:r>
              <a:rPr lang="en-US" sz="2800" smtClean="0">
                <a:solidFill>
                  <a:schemeClr val="accent2"/>
                </a:solidFill>
                <a:latin typeface="Arial" charset="0"/>
              </a:rPr>
              <a:t> </a:t>
            </a:r>
            <a:endParaRPr lang="en-US" sz="2000" smtClean="0">
              <a:solidFill>
                <a:schemeClr val="accent2"/>
              </a:solidFill>
              <a:latin typeface="Arial" charset="0"/>
            </a:endParaRPr>
          </a:p>
          <a:p>
            <a:pPr marL="1314450" lvl="2" indent="-457200">
              <a:buClr>
                <a:schemeClr val="accent2"/>
              </a:buClr>
              <a:buSzPct val="120000"/>
              <a:buFont typeface="Wingdings" pitchFamily="2" charset="2"/>
              <a:buChar char="§"/>
            </a:pPr>
            <a:r>
              <a:rPr lang="en-US" smtClean="0">
                <a:latin typeface="Arial" charset="0"/>
              </a:rPr>
              <a:t>Is the method of subjects selection likely to have biased the results? </a:t>
            </a:r>
          </a:p>
          <a:p>
            <a:pPr marL="1314450" lvl="2" indent="-457200">
              <a:buClr>
                <a:schemeClr val="accent2"/>
              </a:buClr>
              <a:buSzPct val="120000"/>
              <a:buFont typeface="Wingdings" pitchFamily="2" charset="2"/>
              <a:buNone/>
            </a:pPr>
            <a:r>
              <a:rPr lang="en-US" sz="2000" smtClean="0">
                <a:solidFill>
                  <a:srgbClr val="008080"/>
                </a:solidFill>
                <a:latin typeface="Arial" charset="0"/>
              </a:rPr>
              <a:t>		  - Information / misclassification bias		</a:t>
            </a:r>
            <a:endParaRPr lang="en-US" sz="2000" smtClean="0">
              <a:latin typeface="Arial" charset="0"/>
            </a:endParaRPr>
          </a:p>
          <a:p>
            <a:pPr marL="1314450" lvl="2" indent="-457200">
              <a:buClr>
                <a:schemeClr val="accent2"/>
              </a:buClr>
              <a:buSzPct val="120000"/>
              <a:buFont typeface="Wingdings" pitchFamily="2" charset="2"/>
              <a:buChar char="§"/>
            </a:pPr>
            <a:r>
              <a:rPr lang="en-US" smtClean="0">
                <a:latin typeface="Arial" charset="0"/>
              </a:rPr>
              <a:t>Is the measurement of either the exposure or the outcome (disease) likely to be biased?</a:t>
            </a:r>
            <a:r>
              <a:rPr lang="en-US" sz="2000" smtClean="0">
                <a:latin typeface="Arial" charset="0"/>
              </a:rPr>
              <a:t>		</a:t>
            </a:r>
          </a:p>
          <a:p>
            <a:pPr marL="1314450" lvl="2" indent="-457200">
              <a:buClr>
                <a:schemeClr val="accent2"/>
              </a:buClr>
              <a:buSzPct val="120000"/>
              <a:buFont typeface="Wingdings" pitchFamily="2" charset="2"/>
              <a:buChar char="§"/>
            </a:pPr>
            <a:r>
              <a:rPr lang="en-US" smtClean="0">
                <a:latin typeface="Arial" charset="0"/>
              </a:rPr>
              <a:t>Have the investigators considered whether confounders could account for the observed results? </a:t>
            </a:r>
            <a:endParaRPr lang="en-US" sz="2000" smtClean="0">
              <a:latin typeface="Arial" charset="0"/>
            </a:endParaRPr>
          </a:p>
          <a:p>
            <a:pPr marL="1314450" lvl="2" indent="-457200">
              <a:buClr>
                <a:schemeClr val="accent2"/>
              </a:buClr>
              <a:buSzPct val="120000"/>
              <a:buFont typeface="Wingdings" pitchFamily="2" charset="2"/>
              <a:buNone/>
            </a:pPr>
            <a:r>
              <a:rPr lang="en-US" sz="2000" smtClean="0">
                <a:latin typeface="Arial" charset="0"/>
              </a:rPr>
              <a:t>		 </a:t>
            </a:r>
            <a:r>
              <a:rPr lang="en-US" sz="2000" smtClean="0">
                <a:solidFill>
                  <a:srgbClr val="008080"/>
                </a:solidFill>
                <a:latin typeface="Arial" charset="0"/>
              </a:rPr>
              <a:t>- Age, gender, education, smoking, BMI</a:t>
            </a:r>
            <a:r>
              <a:rPr lang="en-US" smtClean="0">
                <a:latin typeface="Arial" charset="0"/>
              </a:rPr>
              <a:t> </a:t>
            </a:r>
          </a:p>
          <a:p>
            <a:pPr marL="1314450" lvl="2" indent="-457200">
              <a:buClr>
                <a:schemeClr val="accent2"/>
              </a:buClr>
              <a:buSzPct val="120000"/>
              <a:buFont typeface="Wingdings" pitchFamily="2" charset="2"/>
              <a:buChar char="§"/>
            </a:pPr>
            <a:r>
              <a:rPr lang="en-US" smtClean="0">
                <a:latin typeface="Arial" charset="0"/>
              </a:rPr>
              <a:t>In what direction would each potential bias influence the results?</a:t>
            </a:r>
            <a:r>
              <a:rPr lang="en-US" sz="2000" smtClean="0">
                <a:latin typeface="Arial" charset="0"/>
              </a:rPr>
              <a:t>			 </a:t>
            </a:r>
          </a:p>
        </p:txBody>
      </p:sp>
      <p:sp>
        <p:nvSpPr>
          <p:cNvPr id="815107"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7155"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sp>
        <p:nvSpPr>
          <p:cNvPr id="16388" name="Text Box 6"/>
          <p:cNvSpPr txBox="1">
            <a:spLocks noChangeArrowheads="1"/>
          </p:cNvSpPr>
          <p:nvPr/>
        </p:nvSpPr>
        <p:spPr bwMode="auto">
          <a:xfrm>
            <a:off x="755650" y="1458913"/>
            <a:ext cx="4676775" cy="457200"/>
          </a:xfrm>
          <a:prstGeom prst="rect">
            <a:avLst/>
          </a:prstGeom>
          <a:noFill/>
          <a:ln w="9525" algn="ctr">
            <a:noFill/>
            <a:miter lim="800000"/>
            <a:headEnd/>
            <a:tailEnd/>
          </a:ln>
        </p:spPr>
        <p:txBody>
          <a:bodyPr wrap="none">
            <a:spAutoFit/>
          </a:bodyPr>
          <a:lstStyle/>
          <a:p>
            <a:pPr>
              <a:buFontTx/>
              <a:buNone/>
            </a:pPr>
            <a:r>
              <a:rPr lang="en-US" sz="2400" dirty="0">
                <a:solidFill>
                  <a:schemeClr val="bg1">
                    <a:lumMod val="75000"/>
                  </a:schemeClr>
                </a:solidFill>
              </a:rPr>
              <a:t>Types of bias in clinical research:</a:t>
            </a:r>
          </a:p>
        </p:txBody>
      </p:sp>
      <p:sp>
        <p:nvSpPr>
          <p:cNvPr id="16389" name="Text Box 7"/>
          <p:cNvSpPr txBox="1">
            <a:spLocks noChangeArrowheads="1"/>
          </p:cNvSpPr>
          <p:nvPr/>
        </p:nvSpPr>
        <p:spPr bwMode="auto">
          <a:xfrm>
            <a:off x="749300" y="2349500"/>
            <a:ext cx="6584950" cy="396875"/>
          </a:xfrm>
          <a:prstGeom prst="rect">
            <a:avLst/>
          </a:prstGeom>
          <a:noFill/>
          <a:ln w="9525" algn="ctr">
            <a:noFill/>
            <a:miter lim="800000"/>
            <a:headEnd/>
            <a:tailEnd/>
          </a:ln>
        </p:spPr>
        <p:txBody>
          <a:bodyPr wrap="none">
            <a:spAutoFit/>
          </a:bodyPr>
          <a:lstStyle/>
          <a:p>
            <a:pPr>
              <a:buFontTx/>
              <a:buNone/>
            </a:pPr>
            <a:r>
              <a:rPr lang="en-US" sz="2000" b="1" dirty="0">
                <a:solidFill>
                  <a:schemeClr val="bg1">
                    <a:lumMod val="75000"/>
                  </a:schemeClr>
                </a:solidFill>
              </a:rPr>
              <a:t>Bias				Source of Error	</a:t>
            </a:r>
          </a:p>
        </p:txBody>
      </p:sp>
      <p:sp>
        <p:nvSpPr>
          <p:cNvPr id="16390" name="Text Box 8"/>
          <p:cNvSpPr txBox="1">
            <a:spLocks noChangeArrowheads="1"/>
          </p:cNvSpPr>
          <p:nvPr/>
        </p:nvSpPr>
        <p:spPr bwMode="auto">
          <a:xfrm>
            <a:off x="755650" y="2924175"/>
            <a:ext cx="8413750" cy="396875"/>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Selection bias 		Sample distorted by selection process		</a:t>
            </a:r>
          </a:p>
        </p:txBody>
      </p:sp>
      <p:sp>
        <p:nvSpPr>
          <p:cNvPr id="16391" name="Text Box 9"/>
          <p:cNvSpPr txBox="1">
            <a:spLocks noChangeArrowheads="1"/>
          </p:cNvSpPr>
          <p:nvPr/>
        </p:nvSpPr>
        <p:spPr bwMode="auto">
          <a:xfrm>
            <a:off x="755650" y="3429000"/>
            <a:ext cx="6554788" cy="396875"/>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Information bias	 	Misclassification of the variables</a:t>
            </a:r>
          </a:p>
        </p:txBody>
      </p:sp>
      <p:sp>
        <p:nvSpPr>
          <p:cNvPr id="16392" name="Text Box 10"/>
          <p:cNvSpPr txBox="1">
            <a:spLocks noChangeArrowheads="1"/>
          </p:cNvSpPr>
          <p:nvPr/>
        </p:nvSpPr>
        <p:spPr bwMode="auto">
          <a:xfrm>
            <a:off x="755650" y="3933825"/>
            <a:ext cx="7539243" cy="1138773"/>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Confounding		An extraneous variable that accounts for</a:t>
            </a:r>
          </a:p>
          <a:p>
            <a:pPr>
              <a:buFontTx/>
              <a:buNone/>
            </a:pPr>
            <a:r>
              <a:rPr lang="en-US" sz="2000" dirty="0">
                <a:solidFill>
                  <a:schemeClr val="bg1">
                    <a:lumMod val="75000"/>
                  </a:schemeClr>
                </a:solidFill>
              </a:rPr>
              <a:t>			the observed result rather than the risk</a:t>
            </a:r>
          </a:p>
          <a:p>
            <a:pPr>
              <a:buFontTx/>
              <a:buNone/>
            </a:pPr>
            <a:r>
              <a:rPr lang="en-US" sz="2000" dirty="0">
                <a:solidFill>
                  <a:schemeClr val="bg1">
                    <a:lumMod val="75000"/>
                  </a:schemeClr>
                </a:solidFill>
              </a:rPr>
              <a:t>			factor of interest</a:t>
            </a:r>
          </a:p>
        </p:txBody>
      </p:sp>
      <p:sp>
        <p:nvSpPr>
          <p:cNvPr id="16393" name="Text Box 11"/>
          <p:cNvSpPr txBox="1">
            <a:spLocks noChangeArrowheads="1"/>
          </p:cNvSpPr>
          <p:nvPr/>
        </p:nvSpPr>
        <p:spPr bwMode="auto">
          <a:xfrm>
            <a:off x="447675" y="6538913"/>
            <a:ext cx="5170488" cy="274637"/>
          </a:xfrm>
          <a:prstGeom prst="rect">
            <a:avLst/>
          </a:prstGeom>
          <a:noFill/>
          <a:ln w="9525" algn="ctr">
            <a:noFill/>
            <a:miter lim="800000"/>
            <a:headEnd/>
            <a:tailEnd/>
          </a:ln>
        </p:spPr>
        <p:txBody>
          <a:bodyPr wrap="none">
            <a:spAutoFit/>
          </a:bodyPr>
          <a:lstStyle/>
          <a:p>
            <a:pPr>
              <a:buFontTx/>
              <a:buNone/>
            </a:pPr>
            <a:r>
              <a:rPr lang="en-US" dirty="0">
                <a:solidFill>
                  <a:schemeClr val="bg1">
                    <a:lumMod val="75000"/>
                  </a:schemeClr>
                </a:solidFill>
              </a:rPr>
              <a:t>Raymond S. Greenberg et. al.- Medical Epidemiology, 4 </a:t>
            </a:r>
            <a:r>
              <a:rPr lang="en-US" dirty="0" err="1">
                <a:solidFill>
                  <a:schemeClr val="bg1">
                    <a:lumMod val="75000"/>
                  </a:schemeClr>
                </a:solidFill>
              </a:rPr>
              <a:t>th</a:t>
            </a:r>
            <a:r>
              <a:rPr lang="en-US" dirty="0">
                <a:solidFill>
                  <a:schemeClr val="bg1">
                    <a:lumMod val="75000"/>
                  </a:schemeClr>
                </a:solidFill>
              </a:rPr>
              <a:t> </a:t>
            </a:r>
            <a:r>
              <a:rPr lang="en-US" dirty="0" err="1">
                <a:solidFill>
                  <a:schemeClr val="bg1">
                    <a:lumMod val="75000"/>
                  </a:schemeClr>
                </a:solidFill>
              </a:rPr>
              <a:t>ed</a:t>
            </a:r>
            <a:r>
              <a:rPr lang="en-US" dirty="0">
                <a:solidFill>
                  <a:schemeClr val="bg1">
                    <a:lumMod val="75000"/>
                  </a:schemeClr>
                </a:solidFill>
              </a:rPr>
              <a:t>, chapter 13 </a:t>
            </a:r>
          </a:p>
        </p:txBody>
      </p:sp>
      <p:sp>
        <p:nvSpPr>
          <p:cNvPr id="16394" name="Line 12"/>
          <p:cNvSpPr>
            <a:spLocks noChangeShapeType="1"/>
          </p:cNvSpPr>
          <p:nvPr/>
        </p:nvSpPr>
        <p:spPr bwMode="auto">
          <a:xfrm>
            <a:off x="755650" y="2708275"/>
            <a:ext cx="7920038" cy="0"/>
          </a:xfrm>
          <a:prstGeom prst="line">
            <a:avLst/>
          </a:prstGeom>
          <a:noFill/>
          <a:ln w="28575">
            <a:solidFill>
              <a:schemeClr val="bg1">
                <a:lumMod val="75000"/>
              </a:schemeClr>
            </a:solidFill>
            <a:round/>
            <a:headEnd/>
            <a:tailEnd/>
          </a:ln>
        </p:spPr>
        <p:txBody>
          <a:bodyPr/>
          <a:lstStyle/>
          <a:p>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5" fill="hold"/>
                                        <p:tgtEl>
                                          <p:spTgt spid="4"/>
                                        </p:tgtEl>
                                      </p:cBhvr>
                                    </p:cmd>
                                  </p:childTnLst>
                                </p:cTn>
                              </p:par>
                              <p:par>
                                <p:cTn id="7" presetID="3" presetClass="emph" presetSubtype="2" fill="hold" grpId="0" nodeType="withEffect">
                                  <p:stCondLst>
                                    <p:cond delay="0"/>
                                  </p:stCondLst>
                                  <p:childTnLst>
                                    <p:animClr clrSpc="rgb" dir="cw">
                                      <p:cBhvr override="childStyle">
                                        <p:cTn id="8" dur="3000" fill="hold"/>
                                        <p:tgtEl>
                                          <p:spTgt spid="16388"/>
                                        </p:tgtEl>
                                        <p:attrNameLst>
                                          <p:attrName>style.color</p:attrName>
                                        </p:attrNameLst>
                                      </p:cBhvr>
                                      <p:to>
                                        <a:schemeClr val="tx1"/>
                                      </p:to>
                                    </p:animClr>
                                  </p:childTnLst>
                                </p:cTn>
                              </p:par>
                              <p:par>
                                <p:cTn id="9" presetID="3" presetClass="emph" presetSubtype="2" fill="hold" grpId="0" nodeType="withEffect">
                                  <p:stCondLst>
                                    <p:cond delay="0"/>
                                  </p:stCondLst>
                                  <p:childTnLst>
                                    <p:animClr clrSpc="rgb" dir="cw">
                                      <p:cBhvr override="childStyle">
                                        <p:cTn id="10" dur="3000" fill="hold"/>
                                        <p:tgtEl>
                                          <p:spTgt spid="16389"/>
                                        </p:tgtEl>
                                        <p:attrNameLst>
                                          <p:attrName>style.color</p:attrName>
                                        </p:attrNameLst>
                                      </p:cBhvr>
                                      <p:to>
                                        <a:schemeClr val="tx1"/>
                                      </p:to>
                                    </p:animClr>
                                  </p:childTnLst>
                                </p:cTn>
                              </p:par>
                              <p:par>
                                <p:cTn id="11" presetID="7" presetClass="emph" presetSubtype="2" fill="hold" nodeType="withEffect">
                                  <p:stCondLst>
                                    <p:cond delay="0"/>
                                  </p:stCondLst>
                                  <p:childTnLst>
                                    <p:animClr clrSpc="rgb" dir="cw">
                                      <p:cBhvr>
                                        <p:cTn id="12" dur="3000" fill="hold"/>
                                        <p:tgtEl>
                                          <p:spTgt spid="16394"/>
                                        </p:tgtEl>
                                        <p:attrNameLst>
                                          <p:attrName>stroke.color</p:attrName>
                                        </p:attrNameLst>
                                      </p:cBhvr>
                                      <p:to>
                                        <a:schemeClr val="tx1"/>
                                      </p:to>
                                    </p:animClr>
                                    <p:set>
                                      <p:cBhvr>
                                        <p:cTn id="13" dur="3000" fill="hold"/>
                                        <p:tgtEl>
                                          <p:spTgt spid="16394"/>
                                        </p:tgtEl>
                                        <p:attrNameLst>
                                          <p:attrName>stroke.on</p:attrName>
                                        </p:attrNameLst>
                                      </p:cBhvr>
                                      <p:to>
                                        <p:strVal val="true"/>
                                      </p:to>
                                    </p:set>
                                  </p:childTnLst>
                                </p:cTn>
                              </p:par>
                              <p:par>
                                <p:cTn id="14" presetID="3" presetClass="emph" presetSubtype="2" fill="hold" grpId="0" nodeType="withEffect">
                                  <p:stCondLst>
                                    <p:cond delay="6000"/>
                                  </p:stCondLst>
                                  <p:childTnLst>
                                    <p:animClr clrSpc="rgb" dir="cw">
                                      <p:cBhvr override="childStyle">
                                        <p:cTn id="15" dur="3000" fill="hold"/>
                                        <p:tgtEl>
                                          <p:spTgt spid="16390"/>
                                        </p:tgtEl>
                                        <p:attrNameLst>
                                          <p:attrName>style.color</p:attrName>
                                        </p:attrNameLst>
                                      </p:cBhvr>
                                      <p:to>
                                        <a:srgbClr val="008080"/>
                                      </p:to>
                                    </p:animClr>
                                  </p:childTnLst>
                                </p:cTn>
                              </p:par>
                              <p:par>
                                <p:cTn id="16" presetID="3" presetClass="emph" presetSubtype="2" fill="hold" grpId="0" nodeType="withEffect">
                                  <p:stCondLst>
                                    <p:cond delay="40000"/>
                                  </p:stCondLst>
                                  <p:childTnLst>
                                    <p:animClr clrSpc="rgb" dir="cw">
                                      <p:cBhvr override="childStyle">
                                        <p:cTn id="17" dur="3000" fill="hold"/>
                                        <p:tgtEl>
                                          <p:spTgt spid="16391"/>
                                        </p:tgtEl>
                                        <p:attrNameLst>
                                          <p:attrName>style.color</p:attrName>
                                        </p:attrNameLst>
                                      </p:cBhvr>
                                      <p:to>
                                        <a:schemeClr val="accent2"/>
                                      </p:to>
                                    </p:animClr>
                                  </p:childTnLst>
                                </p:cTn>
                              </p:par>
                              <p:par>
                                <p:cTn id="18" presetID="3" presetClass="emph" presetSubtype="2" fill="hold" grpId="0" nodeType="withEffect">
                                  <p:stCondLst>
                                    <p:cond delay="54000"/>
                                  </p:stCondLst>
                                  <p:childTnLst>
                                    <p:animClr clrSpc="rgb" dir="cw">
                                      <p:cBhvr override="childStyle">
                                        <p:cTn id="19" dur="3000" fill="hold"/>
                                        <p:tgtEl>
                                          <p:spTgt spid="16392"/>
                                        </p:tgtEl>
                                        <p:attrNameLst>
                                          <p:attrName>style.color</p:attrName>
                                        </p:attrNameLst>
                                      </p:cBhvr>
                                      <p:to>
                                        <a:schemeClr val="bg2"/>
                                      </p:to>
                                    </p:animClr>
                                  </p:childTnLst>
                                </p:cTn>
                              </p:par>
                              <p:par>
                                <p:cTn id="20" presetID="3" presetClass="emph" presetSubtype="2" fill="hold" grpId="0" nodeType="withEffect">
                                  <p:stCondLst>
                                    <p:cond delay="0"/>
                                  </p:stCondLst>
                                  <p:childTnLst>
                                    <p:animClr clrSpc="rgb" dir="cw">
                                      <p:cBhvr override="childStyle">
                                        <p:cTn id="21" dur="3000" fill="hold"/>
                                        <p:tgtEl>
                                          <p:spTgt spid="16393"/>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4"/>
                </p:tgtEl>
              </p:cMediaNode>
            </p:audio>
          </p:childTnLst>
        </p:cTn>
      </p:par>
    </p:tnLst>
    <p:bldLst>
      <p:bldP spid="16388" grpId="0"/>
      <p:bldP spid="16389" grpId="0"/>
      <p:bldP spid="16390" grpId="0"/>
      <p:bldP spid="16391" grpId="0"/>
      <p:bldP spid="16392" grpId="0"/>
      <p:bldP spid="1639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6130" name="Rectangle 2"/>
          <p:cNvSpPr>
            <a:spLocks noGrp="1" noChangeArrowheads="1"/>
          </p:cNvSpPr>
          <p:nvPr>
            <p:ph type="body" idx="1"/>
          </p:nvPr>
        </p:nvSpPr>
        <p:spPr>
          <a:xfrm>
            <a:off x="685800" y="1290638"/>
            <a:ext cx="8278813" cy="4110037"/>
          </a:xfrm>
          <a:noFill/>
        </p:spPr>
        <p:txBody>
          <a:bodyPr>
            <a:spAutoFit/>
          </a:bodyPr>
          <a:lstStyle/>
          <a:p>
            <a:pPr marL="609600" indent="-609600">
              <a:buClr>
                <a:srgbClr val="990033"/>
              </a:buClr>
              <a:buFont typeface="Wingdings" pitchFamily="2" charset="2"/>
              <a:buAutoNum type="arabicPeriod" startAt="7"/>
            </a:pPr>
            <a:r>
              <a:rPr lang="en-US" sz="2800" smtClean="0">
                <a:solidFill>
                  <a:schemeClr val="accent2"/>
                </a:solidFill>
                <a:latin typeface="Arial" charset="0"/>
              </a:rPr>
              <a:t>The Interpretation of Results </a:t>
            </a:r>
            <a:endParaRPr lang="en-US" sz="2000" smtClean="0">
              <a:solidFill>
                <a:schemeClr val="accent2"/>
              </a:solidFill>
              <a:latin typeface="Arial" charset="0"/>
            </a:endParaRPr>
          </a:p>
          <a:p>
            <a:pPr marL="1314450" lvl="2" indent="-457200">
              <a:buClr>
                <a:schemeClr val="accent2"/>
              </a:buClr>
              <a:buSzPct val="120000"/>
              <a:buFont typeface="Wingdings" pitchFamily="2" charset="2"/>
              <a:buChar char="§"/>
            </a:pPr>
            <a:r>
              <a:rPr lang="en-US" smtClean="0">
                <a:latin typeface="Arial" charset="0"/>
              </a:rPr>
              <a:t>How large is the observed effect?</a:t>
            </a:r>
            <a:r>
              <a:rPr lang="en-US" sz="2000" smtClean="0">
                <a:solidFill>
                  <a:srgbClr val="008080"/>
                </a:solidFill>
                <a:latin typeface="Arial" charset="0"/>
              </a:rPr>
              <a:t>		</a:t>
            </a:r>
            <a:endParaRPr lang="en-US" sz="2000" smtClean="0">
              <a:latin typeface="Arial" charset="0"/>
            </a:endParaRPr>
          </a:p>
          <a:p>
            <a:pPr marL="1314450" lvl="2" indent="-457200">
              <a:buClr>
                <a:schemeClr val="accent2"/>
              </a:buClr>
              <a:buSzPct val="120000"/>
              <a:buFont typeface="Wingdings" pitchFamily="2" charset="2"/>
              <a:buChar char="§"/>
            </a:pPr>
            <a:r>
              <a:rPr lang="en-US" smtClean="0">
                <a:latin typeface="Arial" charset="0"/>
              </a:rPr>
              <a:t>Is there evidence of a dose-response relationship?</a:t>
            </a:r>
            <a:r>
              <a:rPr lang="en-US" sz="2000" smtClean="0">
                <a:latin typeface="Arial" charset="0"/>
              </a:rPr>
              <a:t>		</a:t>
            </a:r>
          </a:p>
          <a:p>
            <a:pPr marL="1314450" lvl="2" indent="-457200">
              <a:buClr>
                <a:schemeClr val="accent2"/>
              </a:buClr>
              <a:buSzPct val="120000"/>
              <a:buFont typeface="Wingdings" pitchFamily="2" charset="2"/>
              <a:buChar char="§"/>
            </a:pPr>
            <a:r>
              <a:rPr lang="en-US" smtClean="0">
                <a:latin typeface="Arial" charset="0"/>
              </a:rPr>
              <a:t>Are the findings consistent with laboratory models? </a:t>
            </a:r>
          </a:p>
          <a:p>
            <a:pPr marL="1314450" lvl="2" indent="-457200">
              <a:buClr>
                <a:schemeClr val="accent2"/>
              </a:buClr>
              <a:buSzPct val="120000"/>
              <a:buFont typeface="Wingdings" pitchFamily="2" charset="2"/>
              <a:buChar char="§"/>
            </a:pPr>
            <a:r>
              <a:rPr lang="en-US" smtClean="0">
                <a:latin typeface="Arial" charset="0"/>
              </a:rPr>
              <a:t>Are the effects biologically plausible?</a:t>
            </a:r>
          </a:p>
          <a:p>
            <a:pPr marL="1314450" lvl="2" indent="-457200">
              <a:buClr>
                <a:schemeClr val="accent2"/>
              </a:buClr>
              <a:buSzPct val="120000"/>
              <a:buFont typeface="Wingdings" pitchFamily="2" charset="2"/>
              <a:buChar char="§"/>
            </a:pPr>
            <a:r>
              <a:rPr lang="en-US" smtClean="0">
                <a:latin typeface="Arial" charset="0"/>
              </a:rPr>
              <a:t>If the findings are negative, was there sufficient statistical power to detect an effect?</a:t>
            </a:r>
            <a:r>
              <a:rPr lang="en-US" sz="2000" smtClean="0">
                <a:latin typeface="Arial" charset="0"/>
              </a:rPr>
              <a:t>			 </a:t>
            </a:r>
          </a:p>
        </p:txBody>
      </p:sp>
      <p:sp>
        <p:nvSpPr>
          <p:cNvPr id="816131"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8178" name="Rectangle 2"/>
          <p:cNvSpPr>
            <a:spLocks noGrp="1" noChangeArrowheads="1"/>
          </p:cNvSpPr>
          <p:nvPr>
            <p:ph type="body" idx="1"/>
          </p:nvPr>
        </p:nvSpPr>
        <p:spPr>
          <a:xfrm>
            <a:off x="685800" y="1290638"/>
            <a:ext cx="8278813" cy="3355975"/>
          </a:xfrm>
          <a:noFill/>
        </p:spPr>
        <p:txBody>
          <a:bodyPr>
            <a:spAutoFit/>
          </a:bodyPr>
          <a:lstStyle/>
          <a:p>
            <a:pPr marL="609600" indent="-609600">
              <a:buClr>
                <a:srgbClr val="990033"/>
              </a:buClr>
              <a:buFont typeface="Wingdings" pitchFamily="2" charset="2"/>
              <a:buAutoNum type="arabicPeriod" startAt="8"/>
            </a:pPr>
            <a:r>
              <a:rPr lang="en-US" sz="2800" smtClean="0">
                <a:solidFill>
                  <a:schemeClr val="accent2"/>
                </a:solidFill>
                <a:latin typeface="Arial" charset="0"/>
              </a:rPr>
              <a:t>How can the results of the study be used in practice? </a:t>
            </a:r>
            <a:endParaRPr lang="en-US" sz="2000" smtClean="0">
              <a:solidFill>
                <a:schemeClr val="accent2"/>
              </a:solidFill>
              <a:latin typeface="Arial" charset="0"/>
            </a:endParaRPr>
          </a:p>
          <a:p>
            <a:pPr marL="1314450" lvl="2" indent="-457200">
              <a:buClr>
                <a:schemeClr val="accent2"/>
              </a:buClr>
              <a:buSzPct val="120000"/>
              <a:buFont typeface="Wingdings" pitchFamily="2" charset="2"/>
              <a:buChar char="§"/>
            </a:pPr>
            <a:r>
              <a:rPr lang="en-US" smtClean="0">
                <a:latin typeface="Arial" charset="0"/>
              </a:rPr>
              <a:t>Are the findings consistent with other studies of the same questions?</a:t>
            </a:r>
            <a:r>
              <a:rPr lang="en-US" sz="2000" smtClean="0">
                <a:solidFill>
                  <a:srgbClr val="008080"/>
                </a:solidFill>
                <a:latin typeface="Arial" charset="0"/>
              </a:rPr>
              <a:t>		</a:t>
            </a:r>
            <a:endParaRPr lang="en-US" sz="2000" smtClean="0">
              <a:latin typeface="Arial" charset="0"/>
            </a:endParaRPr>
          </a:p>
          <a:p>
            <a:pPr marL="1314450" lvl="2" indent="-457200">
              <a:buClr>
                <a:schemeClr val="accent2"/>
              </a:buClr>
              <a:buSzPct val="120000"/>
              <a:buFont typeface="Wingdings" pitchFamily="2" charset="2"/>
              <a:buChar char="§"/>
            </a:pPr>
            <a:r>
              <a:rPr lang="en-US" smtClean="0">
                <a:latin typeface="Arial" charset="0"/>
              </a:rPr>
              <a:t>Can the findings be generalized to other human populations?</a:t>
            </a:r>
            <a:r>
              <a:rPr lang="en-US" sz="2000" smtClean="0">
                <a:latin typeface="Arial" charset="0"/>
              </a:rPr>
              <a:t>		</a:t>
            </a:r>
          </a:p>
          <a:p>
            <a:pPr marL="1314450" lvl="2" indent="-457200">
              <a:buClr>
                <a:schemeClr val="accent2"/>
              </a:buClr>
              <a:buSzPct val="120000"/>
              <a:buFont typeface="Wingdings" pitchFamily="2" charset="2"/>
              <a:buChar char="§"/>
            </a:pPr>
            <a:r>
              <a:rPr lang="en-US" smtClean="0">
                <a:latin typeface="Arial" charset="0"/>
              </a:rPr>
              <a:t>Do the findings warrant a change in current clinical practice?</a:t>
            </a:r>
            <a:r>
              <a:rPr lang="en-US" sz="2000" smtClean="0">
                <a:latin typeface="Arial" charset="0"/>
              </a:rPr>
              <a:t>			 </a:t>
            </a:r>
          </a:p>
        </p:txBody>
      </p:sp>
      <p:sp>
        <p:nvSpPr>
          <p:cNvPr id="818179" name="Rectangle 3"/>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a:xfrm>
            <a:off x="685800" y="53975"/>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Reviewing a Study</a:t>
            </a:r>
          </a:p>
        </p:txBody>
      </p:sp>
      <p:sp>
        <p:nvSpPr>
          <p:cNvPr id="19460" name="Text Box 3"/>
          <p:cNvSpPr txBox="1">
            <a:spLocks noChangeArrowheads="1"/>
          </p:cNvSpPr>
          <p:nvPr/>
        </p:nvSpPr>
        <p:spPr bwMode="auto">
          <a:xfrm>
            <a:off x="755650" y="1458913"/>
            <a:ext cx="6559550" cy="457200"/>
          </a:xfrm>
          <a:prstGeom prst="rect">
            <a:avLst/>
          </a:prstGeom>
          <a:noFill/>
          <a:ln w="9525" algn="ctr">
            <a:noFill/>
            <a:miter lim="800000"/>
            <a:headEnd/>
            <a:tailEnd/>
          </a:ln>
        </p:spPr>
        <p:txBody>
          <a:bodyPr wrap="none">
            <a:spAutoFit/>
          </a:bodyPr>
          <a:lstStyle/>
          <a:p>
            <a:pPr>
              <a:buFontTx/>
              <a:buNone/>
            </a:pPr>
            <a:r>
              <a:rPr lang="en-US" sz="2400" dirty="0">
                <a:solidFill>
                  <a:schemeClr val="bg1">
                    <a:lumMod val="75000"/>
                  </a:schemeClr>
                </a:solidFill>
              </a:rPr>
              <a:t>Clinical applications of various types of studies:</a:t>
            </a:r>
          </a:p>
        </p:txBody>
      </p:sp>
      <p:sp>
        <p:nvSpPr>
          <p:cNvPr id="19461" name="Text Box 4"/>
          <p:cNvSpPr txBox="1">
            <a:spLocks noChangeArrowheads="1"/>
          </p:cNvSpPr>
          <p:nvPr/>
        </p:nvSpPr>
        <p:spPr bwMode="auto">
          <a:xfrm>
            <a:off x="749300" y="2349500"/>
            <a:ext cx="7499350" cy="396875"/>
          </a:xfrm>
          <a:prstGeom prst="rect">
            <a:avLst/>
          </a:prstGeom>
          <a:noFill/>
          <a:ln w="9525" algn="ctr">
            <a:noFill/>
            <a:miter lim="800000"/>
            <a:headEnd/>
            <a:tailEnd/>
          </a:ln>
        </p:spPr>
        <p:txBody>
          <a:bodyPr wrap="none">
            <a:spAutoFit/>
          </a:bodyPr>
          <a:lstStyle/>
          <a:p>
            <a:pPr>
              <a:buFontTx/>
              <a:buNone/>
            </a:pPr>
            <a:r>
              <a:rPr lang="en-US" sz="2000" b="1" dirty="0">
                <a:solidFill>
                  <a:schemeClr val="bg1">
                    <a:lumMod val="75000"/>
                  </a:schemeClr>
                </a:solidFill>
              </a:rPr>
              <a:t>Type of Study		Application to Clinical Practice	</a:t>
            </a:r>
          </a:p>
        </p:txBody>
      </p:sp>
      <p:sp>
        <p:nvSpPr>
          <p:cNvPr id="19462" name="Text Box 5"/>
          <p:cNvSpPr txBox="1">
            <a:spLocks noChangeArrowheads="1"/>
          </p:cNvSpPr>
          <p:nvPr/>
        </p:nvSpPr>
        <p:spPr bwMode="auto">
          <a:xfrm>
            <a:off x="755650" y="2924175"/>
            <a:ext cx="7456488" cy="762000"/>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Etiologic 		Can risk be reduced among susceptible </a:t>
            </a:r>
          </a:p>
          <a:p>
            <a:pPr>
              <a:buFontTx/>
              <a:buNone/>
            </a:pPr>
            <a:r>
              <a:rPr lang="en-US" sz="2000" dirty="0">
                <a:solidFill>
                  <a:schemeClr val="bg1">
                    <a:lumMod val="75000"/>
                  </a:schemeClr>
                </a:solidFill>
              </a:rPr>
              <a:t>			persons?		</a:t>
            </a:r>
          </a:p>
        </p:txBody>
      </p:sp>
      <p:sp>
        <p:nvSpPr>
          <p:cNvPr id="19463" name="Text Box 6"/>
          <p:cNvSpPr txBox="1">
            <a:spLocks noChangeArrowheads="1"/>
          </p:cNvSpPr>
          <p:nvPr/>
        </p:nvSpPr>
        <p:spPr bwMode="auto">
          <a:xfrm>
            <a:off x="755650" y="3716338"/>
            <a:ext cx="7599363" cy="762000"/>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Diagnostic	 	Can accuracy and timeliness of diagnosis</a:t>
            </a:r>
          </a:p>
          <a:p>
            <a:pPr>
              <a:buFontTx/>
              <a:buNone/>
            </a:pPr>
            <a:r>
              <a:rPr lang="en-US" sz="2000" dirty="0">
                <a:solidFill>
                  <a:schemeClr val="bg1">
                    <a:lumMod val="75000"/>
                  </a:schemeClr>
                </a:solidFill>
              </a:rPr>
              <a:t>			be improved?</a:t>
            </a:r>
          </a:p>
        </p:txBody>
      </p:sp>
      <p:sp>
        <p:nvSpPr>
          <p:cNvPr id="19464" name="Text Box 7"/>
          <p:cNvSpPr txBox="1">
            <a:spLocks noChangeArrowheads="1"/>
          </p:cNvSpPr>
          <p:nvPr/>
        </p:nvSpPr>
        <p:spPr bwMode="auto">
          <a:xfrm>
            <a:off x="755650" y="4941168"/>
            <a:ext cx="6975475" cy="762000"/>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Prognostic		Can prognosis be determined more </a:t>
            </a:r>
          </a:p>
          <a:p>
            <a:pPr>
              <a:buFontTx/>
              <a:buNone/>
            </a:pPr>
            <a:r>
              <a:rPr lang="en-US" sz="2000" dirty="0">
                <a:solidFill>
                  <a:schemeClr val="bg1">
                    <a:lumMod val="75000"/>
                  </a:schemeClr>
                </a:solidFill>
              </a:rPr>
              <a:t>			definitively?</a:t>
            </a:r>
          </a:p>
        </p:txBody>
      </p:sp>
      <p:sp>
        <p:nvSpPr>
          <p:cNvPr id="19465" name="Text Box 8"/>
          <p:cNvSpPr txBox="1">
            <a:spLocks noChangeArrowheads="1"/>
          </p:cNvSpPr>
          <p:nvPr/>
        </p:nvSpPr>
        <p:spPr bwMode="auto">
          <a:xfrm>
            <a:off x="447675" y="6538913"/>
            <a:ext cx="5170488" cy="274637"/>
          </a:xfrm>
          <a:prstGeom prst="rect">
            <a:avLst/>
          </a:prstGeom>
          <a:noFill/>
          <a:ln w="9525" algn="ctr">
            <a:noFill/>
            <a:miter lim="800000"/>
            <a:headEnd/>
            <a:tailEnd/>
          </a:ln>
        </p:spPr>
        <p:txBody>
          <a:bodyPr wrap="none">
            <a:spAutoFit/>
          </a:bodyPr>
          <a:lstStyle/>
          <a:p>
            <a:pPr>
              <a:buFontTx/>
              <a:buNone/>
            </a:pPr>
            <a:r>
              <a:rPr lang="en-US" dirty="0">
                <a:solidFill>
                  <a:schemeClr val="bg1">
                    <a:lumMod val="75000"/>
                  </a:schemeClr>
                </a:solidFill>
              </a:rPr>
              <a:t>Raymond S. Greenberg et. al.- Medical Epidemiology, 4 </a:t>
            </a:r>
            <a:r>
              <a:rPr lang="en-US" dirty="0" err="1">
                <a:solidFill>
                  <a:schemeClr val="bg1">
                    <a:lumMod val="75000"/>
                  </a:schemeClr>
                </a:solidFill>
              </a:rPr>
              <a:t>th</a:t>
            </a:r>
            <a:r>
              <a:rPr lang="en-US" dirty="0">
                <a:solidFill>
                  <a:schemeClr val="bg1">
                    <a:lumMod val="75000"/>
                  </a:schemeClr>
                </a:solidFill>
              </a:rPr>
              <a:t> </a:t>
            </a:r>
            <a:r>
              <a:rPr lang="en-US" dirty="0" err="1">
                <a:solidFill>
                  <a:schemeClr val="bg1">
                    <a:lumMod val="75000"/>
                  </a:schemeClr>
                </a:solidFill>
              </a:rPr>
              <a:t>ed</a:t>
            </a:r>
            <a:r>
              <a:rPr lang="en-US" dirty="0">
                <a:solidFill>
                  <a:schemeClr val="bg1">
                    <a:lumMod val="75000"/>
                  </a:schemeClr>
                </a:solidFill>
              </a:rPr>
              <a:t>, chapter 13 </a:t>
            </a:r>
          </a:p>
        </p:txBody>
      </p:sp>
      <p:sp>
        <p:nvSpPr>
          <p:cNvPr id="19466" name="Line 9"/>
          <p:cNvSpPr>
            <a:spLocks noChangeShapeType="1"/>
          </p:cNvSpPr>
          <p:nvPr/>
        </p:nvSpPr>
        <p:spPr bwMode="auto">
          <a:xfrm>
            <a:off x="755650" y="2708275"/>
            <a:ext cx="7920038" cy="0"/>
          </a:xfrm>
          <a:prstGeom prst="line">
            <a:avLst/>
          </a:prstGeom>
          <a:noFill/>
          <a:ln w="28575">
            <a:solidFill>
              <a:schemeClr val="bg1">
                <a:lumMod val="85000"/>
              </a:schemeClr>
            </a:solidFill>
            <a:round/>
            <a:headEnd/>
            <a:tailEnd/>
          </a:ln>
        </p:spPr>
        <p:txBody>
          <a:bodyPr/>
          <a:lstStyle/>
          <a:p>
            <a:endParaRPr lang="en-US"/>
          </a:p>
        </p:txBody>
      </p:sp>
      <p:sp>
        <p:nvSpPr>
          <p:cNvPr id="19467" name="Text Box 10"/>
          <p:cNvSpPr txBox="1">
            <a:spLocks noChangeArrowheads="1"/>
          </p:cNvSpPr>
          <p:nvPr/>
        </p:nvSpPr>
        <p:spPr bwMode="auto">
          <a:xfrm>
            <a:off x="755650" y="4509120"/>
            <a:ext cx="6142038" cy="396875"/>
          </a:xfrm>
          <a:prstGeom prst="rect">
            <a:avLst/>
          </a:prstGeom>
          <a:noFill/>
          <a:ln w="9525" algn="ctr">
            <a:noFill/>
            <a:miter lim="800000"/>
            <a:headEnd/>
            <a:tailEnd/>
          </a:ln>
        </p:spPr>
        <p:txBody>
          <a:bodyPr wrap="none">
            <a:spAutoFit/>
          </a:bodyPr>
          <a:lstStyle/>
          <a:p>
            <a:pPr>
              <a:buFontTx/>
              <a:buNone/>
            </a:pPr>
            <a:r>
              <a:rPr lang="en-US" sz="2000" dirty="0">
                <a:solidFill>
                  <a:schemeClr val="bg1">
                    <a:lumMod val="75000"/>
                  </a:schemeClr>
                </a:solidFill>
              </a:rPr>
              <a:t>Therapeutic		Can treatment be improved?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2" fill="hold"/>
                                        <p:tgtEl>
                                          <p:spTgt spid="3"/>
                                        </p:tgtEl>
                                      </p:cBhvr>
                                    </p:cmd>
                                  </p:childTnLst>
                                </p:cTn>
                              </p:par>
                              <p:par>
                                <p:cTn id="7" presetID="3" presetClass="emph" presetSubtype="2" fill="hold" grpId="0" nodeType="withEffect">
                                  <p:stCondLst>
                                    <p:cond delay="0"/>
                                  </p:stCondLst>
                                  <p:childTnLst>
                                    <p:animClr clrSpc="rgb" dir="cw">
                                      <p:cBhvr override="childStyle">
                                        <p:cTn id="8" dur="3000" fill="hold"/>
                                        <p:tgtEl>
                                          <p:spTgt spid="19460"/>
                                        </p:tgtEl>
                                        <p:attrNameLst>
                                          <p:attrName>style.color</p:attrName>
                                        </p:attrNameLst>
                                      </p:cBhvr>
                                      <p:to>
                                        <a:schemeClr val="tx1"/>
                                      </p:to>
                                    </p:animClr>
                                  </p:childTnLst>
                                </p:cTn>
                              </p:par>
                              <p:par>
                                <p:cTn id="9" presetID="3" presetClass="emph" presetSubtype="2" fill="hold" grpId="0" nodeType="withEffect">
                                  <p:stCondLst>
                                    <p:cond delay="0"/>
                                  </p:stCondLst>
                                  <p:childTnLst>
                                    <p:animClr clrSpc="rgb" dir="cw">
                                      <p:cBhvr override="childStyle">
                                        <p:cTn id="10" dur="3000" fill="hold"/>
                                        <p:tgtEl>
                                          <p:spTgt spid="19461"/>
                                        </p:tgtEl>
                                        <p:attrNameLst>
                                          <p:attrName>style.color</p:attrName>
                                        </p:attrNameLst>
                                      </p:cBhvr>
                                      <p:to>
                                        <a:schemeClr val="tx1"/>
                                      </p:to>
                                    </p:animClr>
                                  </p:childTnLst>
                                </p:cTn>
                              </p:par>
                              <p:par>
                                <p:cTn id="11" presetID="7" presetClass="emph" presetSubtype="2" fill="hold" nodeType="withEffect">
                                  <p:stCondLst>
                                    <p:cond delay="0"/>
                                  </p:stCondLst>
                                  <p:childTnLst>
                                    <p:animClr clrSpc="rgb" dir="cw">
                                      <p:cBhvr>
                                        <p:cTn id="12" dur="3000" fill="hold"/>
                                        <p:tgtEl>
                                          <p:spTgt spid="19466"/>
                                        </p:tgtEl>
                                        <p:attrNameLst>
                                          <p:attrName>stroke.color</p:attrName>
                                        </p:attrNameLst>
                                      </p:cBhvr>
                                      <p:to>
                                        <a:schemeClr val="tx1"/>
                                      </p:to>
                                    </p:animClr>
                                    <p:set>
                                      <p:cBhvr>
                                        <p:cTn id="13" dur="3000" fill="hold"/>
                                        <p:tgtEl>
                                          <p:spTgt spid="19466"/>
                                        </p:tgtEl>
                                        <p:attrNameLst>
                                          <p:attrName>stroke.on</p:attrName>
                                        </p:attrNameLst>
                                      </p:cBhvr>
                                      <p:to>
                                        <p:strVal val="true"/>
                                      </p:to>
                                    </p:set>
                                  </p:childTnLst>
                                </p:cTn>
                              </p:par>
                              <p:par>
                                <p:cTn id="14" presetID="3" presetClass="emph" presetSubtype="2" fill="hold" grpId="0" nodeType="withEffect">
                                  <p:stCondLst>
                                    <p:cond delay="16000"/>
                                  </p:stCondLst>
                                  <p:childTnLst>
                                    <p:animClr clrSpc="rgb" dir="cw">
                                      <p:cBhvr override="childStyle">
                                        <p:cTn id="15" dur="3000" fill="hold"/>
                                        <p:tgtEl>
                                          <p:spTgt spid="19462"/>
                                        </p:tgtEl>
                                        <p:attrNameLst>
                                          <p:attrName>style.color</p:attrName>
                                        </p:attrNameLst>
                                      </p:cBhvr>
                                      <p:to>
                                        <a:srgbClr val="008080"/>
                                      </p:to>
                                    </p:animClr>
                                  </p:childTnLst>
                                </p:cTn>
                              </p:par>
                              <p:par>
                                <p:cTn id="16" presetID="3" presetClass="emph" presetSubtype="2" fill="hold" grpId="0" nodeType="withEffect">
                                  <p:stCondLst>
                                    <p:cond delay="17000"/>
                                  </p:stCondLst>
                                  <p:childTnLst>
                                    <p:animClr clrSpc="rgb" dir="cw">
                                      <p:cBhvr override="childStyle">
                                        <p:cTn id="17" dur="3000" fill="hold"/>
                                        <p:tgtEl>
                                          <p:spTgt spid="19463"/>
                                        </p:tgtEl>
                                        <p:attrNameLst>
                                          <p:attrName>style.color</p:attrName>
                                        </p:attrNameLst>
                                      </p:cBhvr>
                                      <p:to>
                                        <a:schemeClr val="accent2"/>
                                      </p:to>
                                    </p:animClr>
                                  </p:childTnLst>
                                </p:cTn>
                              </p:par>
                              <p:par>
                                <p:cTn id="18" presetID="3" presetClass="emph" presetSubtype="2" fill="hold" grpId="0" nodeType="withEffect">
                                  <p:stCondLst>
                                    <p:cond delay="18000"/>
                                  </p:stCondLst>
                                  <p:childTnLst>
                                    <p:animClr clrSpc="rgb" dir="cw">
                                      <p:cBhvr override="childStyle">
                                        <p:cTn id="19" dur="3000" fill="hold"/>
                                        <p:tgtEl>
                                          <p:spTgt spid="19467"/>
                                        </p:tgtEl>
                                        <p:attrNameLst>
                                          <p:attrName>style.color</p:attrName>
                                        </p:attrNameLst>
                                      </p:cBhvr>
                                      <p:to>
                                        <a:schemeClr val="tx1"/>
                                      </p:to>
                                    </p:animClr>
                                  </p:childTnLst>
                                </p:cTn>
                              </p:par>
                              <p:par>
                                <p:cTn id="20" presetID="3" presetClass="emph" presetSubtype="2" fill="hold" grpId="0" nodeType="withEffect">
                                  <p:stCondLst>
                                    <p:cond delay="19000"/>
                                  </p:stCondLst>
                                  <p:childTnLst>
                                    <p:animClr clrSpc="rgb" dir="cw">
                                      <p:cBhvr override="childStyle">
                                        <p:cTn id="21" dur="3000" fill="hold"/>
                                        <p:tgtEl>
                                          <p:spTgt spid="19464"/>
                                        </p:tgtEl>
                                        <p:attrNameLst>
                                          <p:attrName>style.color</p:attrName>
                                        </p:attrNameLst>
                                      </p:cBhvr>
                                      <p:to>
                                        <a:schemeClr val="bg2"/>
                                      </p:to>
                                    </p:animClr>
                                  </p:childTnLst>
                                </p:cTn>
                              </p:par>
                              <p:par>
                                <p:cTn id="22" presetID="3" presetClass="emph" presetSubtype="2" fill="hold" grpId="0" nodeType="withEffect">
                                  <p:stCondLst>
                                    <p:cond delay="0"/>
                                  </p:stCondLst>
                                  <p:childTnLst>
                                    <p:animClr clrSpc="rgb" dir="cw">
                                      <p:cBhvr override="childStyle">
                                        <p:cTn id="23" dur="3000" fill="hold"/>
                                        <p:tgtEl>
                                          <p:spTgt spid="19465"/>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StopAudio" delay="0">
                      <p:tgtEl>
                        <p:sldTgt/>
                      </p:tgtEl>
                    </p:cond>
                  </p:endCondLst>
                </p:cTn>
                <p:tgtEl>
                  <p:spTgt spid="3"/>
                </p:tgtEl>
              </p:cMediaNode>
            </p:audio>
          </p:childTnLst>
        </p:cTn>
      </p:par>
    </p:tnLst>
    <p:bldLst>
      <p:bldP spid="19460" grpId="0"/>
      <p:bldP spid="19461" grpId="0"/>
      <p:bldP spid="19462" grpId="0"/>
      <p:bldP spid="19463" grpId="0"/>
      <p:bldP spid="19464" grpId="0"/>
      <p:bldP spid="19465" grpId="0"/>
      <p:bldP spid="1946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685800" y="1981200"/>
            <a:ext cx="8458200" cy="3630613"/>
          </a:xfrm>
          <a:noFill/>
        </p:spPr>
        <p:txBody>
          <a:bodyPr>
            <a:spAutoFit/>
          </a:bodyPr>
          <a:lstStyle/>
          <a:p>
            <a:r>
              <a:rPr lang="en-US" smtClean="0">
                <a:latin typeface="Arial" charset="0"/>
              </a:rPr>
              <a:t>To evaluate the key features of published medical studies, consider the research:</a:t>
            </a:r>
          </a:p>
          <a:p>
            <a:pPr lvl="1"/>
            <a:r>
              <a:rPr lang="en-US" smtClean="0">
                <a:latin typeface="Arial" charset="0"/>
              </a:rPr>
              <a:t>hypothesis and study design</a:t>
            </a:r>
          </a:p>
          <a:p>
            <a:pPr lvl="1"/>
            <a:r>
              <a:rPr lang="en-US" smtClean="0">
                <a:latin typeface="Arial" charset="0"/>
              </a:rPr>
              <a:t>outcome and predictor variables</a:t>
            </a:r>
          </a:p>
          <a:p>
            <a:pPr lvl="1"/>
            <a:r>
              <a:rPr lang="en-US" smtClean="0">
                <a:latin typeface="Arial" charset="0"/>
              </a:rPr>
              <a:t>methods of analysis and sources of bias</a:t>
            </a:r>
          </a:p>
          <a:p>
            <a:pPr lvl="1"/>
            <a:r>
              <a:rPr lang="en-US" smtClean="0">
                <a:latin typeface="Arial" charset="0"/>
              </a:rPr>
              <a:t>interpretation of results</a:t>
            </a:r>
          </a:p>
          <a:p>
            <a:pPr lvl="1"/>
            <a:r>
              <a:rPr lang="en-US" smtClean="0">
                <a:latin typeface="Arial" charset="0"/>
              </a:rPr>
              <a:t>practical use</a:t>
            </a:r>
            <a:endParaRPr lang="en-US" smtClean="0"/>
          </a:p>
        </p:txBody>
      </p:sp>
      <p:sp>
        <p:nvSpPr>
          <p:cNvPr id="760837" name="Rectangle 5"/>
          <p:cNvSpPr>
            <a:spLocks noGrp="1" noChangeArrowheads="1"/>
          </p:cNvSpPr>
          <p:nvPr>
            <p:ph type="title"/>
          </p:nvPr>
        </p:nvSpPr>
        <p:spPr>
          <a:xfrm>
            <a:off x="685800" y="333375"/>
            <a:ext cx="7772400" cy="762000"/>
          </a:xfrm>
        </p:spPr>
        <p:txBody>
          <a:bodyPr anchor="t">
            <a:spAutoFit/>
          </a:bodyPr>
          <a:lstStyle/>
          <a:p>
            <a:pPr>
              <a:defRPr/>
            </a:pPr>
            <a:r>
              <a:rPr lang="en-US" smtClean="0">
                <a:solidFill>
                  <a:srgbClr val="990033"/>
                </a:solidFill>
                <a:effectLst>
                  <a:outerShdw blurRad="38100" dist="38100" dir="2700000" algn="tl">
                    <a:srgbClr val="C0C0C0"/>
                  </a:outerShdw>
                </a:effectLst>
                <a:latin typeface="Arial" charset="0"/>
              </a:rPr>
              <a:t>Summary</a:t>
            </a:r>
          </a:p>
        </p:txBody>
      </p:sp>
      <p:sp>
        <p:nvSpPr>
          <p:cNvPr id="20484" name="Rectangle 6"/>
          <p:cNvSpPr>
            <a:spLocks noChangeArrowheads="1"/>
          </p:cNvSpPr>
          <p:nvPr/>
        </p:nvSpPr>
        <p:spPr bwMode="auto">
          <a:xfrm>
            <a:off x="611188" y="1336675"/>
            <a:ext cx="2447925" cy="579438"/>
          </a:xfrm>
          <a:prstGeom prst="rect">
            <a:avLst/>
          </a:prstGeom>
          <a:noFill/>
          <a:ln w="9525">
            <a:noFill/>
            <a:miter lim="800000"/>
            <a:headEnd/>
            <a:tailEnd/>
          </a:ln>
        </p:spPr>
        <p:txBody>
          <a:bodyPr>
            <a:spAutoFit/>
          </a:bodyPr>
          <a:lstStyle/>
          <a:p>
            <a:pPr algn="ctr">
              <a:spcBef>
                <a:spcPct val="0"/>
              </a:spcBef>
              <a:buFontTx/>
              <a:buNone/>
            </a:pPr>
            <a:r>
              <a:rPr lang="en-US" sz="3200">
                <a:solidFill>
                  <a:schemeClr val="accent2"/>
                </a:solidFill>
              </a:rPr>
              <a:t>Key points: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584200"/>
          </a:xfrm>
        </p:spPr>
        <p:txBody>
          <a:bodyPr anchor="t">
            <a:spAutoFit/>
          </a:bodyPr>
          <a:lstStyle/>
          <a:p>
            <a:pPr>
              <a:defRPr/>
            </a:pPr>
            <a:r>
              <a:rPr lang="en-US" sz="3200" dirty="0" smtClean="0">
                <a:solidFill>
                  <a:srgbClr val="990033"/>
                </a:solidFill>
                <a:effectLst>
                  <a:outerShdw blurRad="38100" dist="38100" dir="2700000" algn="tl">
                    <a:srgbClr val="C0C0C0"/>
                  </a:outerShdw>
                </a:effectLst>
                <a:latin typeface="Arial" charset="0"/>
              </a:rPr>
              <a:t>Profile: HRT and CVD risk</a:t>
            </a:r>
          </a:p>
        </p:txBody>
      </p:sp>
      <p:sp>
        <p:nvSpPr>
          <p:cNvPr id="6147" name="TextBox 4"/>
          <p:cNvSpPr txBox="1">
            <a:spLocks noChangeArrowheads="1"/>
          </p:cNvSpPr>
          <p:nvPr/>
        </p:nvSpPr>
        <p:spPr bwMode="auto">
          <a:xfrm>
            <a:off x="684213" y="1125538"/>
            <a:ext cx="8280400" cy="4967287"/>
          </a:xfrm>
          <a:prstGeom prst="rect">
            <a:avLst/>
          </a:prstGeom>
          <a:noFill/>
          <a:ln w="9525">
            <a:noFill/>
            <a:miter lim="800000"/>
            <a:headEnd/>
            <a:tailEnd/>
          </a:ln>
        </p:spPr>
        <p:txBody>
          <a:bodyPr>
            <a:spAutoFit/>
          </a:bodyPr>
          <a:lstStyle/>
          <a:p>
            <a:pPr>
              <a:buFontTx/>
              <a:buNone/>
            </a:pPr>
            <a:r>
              <a:rPr lang="en-US" sz="1800" dirty="0">
                <a:solidFill>
                  <a:schemeClr val="tx1"/>
                </a:solidFill>
              </a:rPr>
              <a:t>A 60-year-old woman is attending a risk-reduction program for CVD run by nurses. Her </a:t>
            </a:r>
            <a:r>
              <a:rPr lang="en-US" sz="1800" dirty="0">
                <a:solidFill>
                  <a:srgbClr val="00B050"/>
                </a:solidFill>
              </a:rPr>
              <a:t>mother</a:t>
            </a:r>
            <a:r>
              <a:rPr lang="en-US" sz="1800" dirty="0">
                <a:solidFill>
                  <a:schemeClr val="tx1"/>
                </a:solidFill>
              </a:rPr>
              <a:t> had an acute myocardial infarction (</a:t>
            </a:r>
            <a:r>
              <a:rPr lang="en-US" sz="1800" dirty="0">
                <a:solidFill>
                  <a:srgbClr val="00B050"/>
                </a:solidFill>
              </a:rPr>
              <a:t>AMI)</a:t>
            </a:r>
            <a:r>
              <a:rPr lang="en-US" sz="1800" dirty="0">
                <a:solidFill>
                  <a:schemeClr val="tx1"/>
                </a:solidFill>
              </a:rPr>
              <a:t> at age 62, and her 55-year-old </a:t>
            </a:r>
            <a:r>
              <a:rPr lang="en-US" sz="1800" dirty="0">
                <a:solidFill>
                  <a:srgbClr val="00B050"/>
                </a:solidFill>
              </a:rPr>
              <a:t>brother</a:t>
            </a:r>
            <a:r>
              <a:rPr lang="en-US" sz="1800" dirty="0">
                <a:solidFill>
                  <a:schemeClr val="tx1"/>
                </a:solidFill>
              </a:rPr>
              <a:t> has a stable </a:t>
            </a:r>
            <a:r>
              <a:rPr lang="en-US" sz="1800" dirty="0">
                <a:solidFill>
                  <a:srgbClr val="00B050"/>
                </a:solidFill>
              </a:rPr>
              <a:t>angina</a:t>
            </a:r>
            <a:r>
              <a:rPr lang="en-US" sz="1800" dirty="0">
                <a:solidFill>
                  <a:schemeClr val="tx1"/>
                </a:solidFill>
              </a:rPr>
              <a:t>. She has two grown-up children, is in good health, postmenopausal, and had a resent normal (for her age) </a:t>
            </a:r>
            <a:r>
              <a:rPr lang="en-US" sz="1800" dirty="0" err="1">
                <a:solidFill>
                  <a:schemeClr val="tx1"/>
                </a:solidFill>
              </a:rPr>
              <a:t>Papanicolaou</a:t>
            </a:r>
            <a:r>
              <a:rPr lang="en-US" sz="1800" dirty="0">
                <a:solidFill>
                  <a:schemeClr val="tx1"/>
                </a:solidFill>
              </a:rPr>
              <a:t> smear and mammogram.  She has earlier used </a:t>
            </a:r>
            <a:r>
              <a:rPr lang="en-US" sz="1800" dirty="0">
                <a:solidFill>
                  <a:srgbClr val="00B050"/>
                </a:solidFill>
              </a:rPr>
              <a:t>oral contraceptives</a:t>
            </a:r>
            <a:r>
              <a:rPr lang="en-US" sz="1800" dirty="0">
                <a:solidFill>
                  <a:schemeClr val="tx1"/>
                </a:solidFill>
              </a:rPr>
              <a:t>, and have heard that Estrogen protects against the risk of CVD. </a:t>
            </a:r>
          </a:p>
          <a:p>
            <a:pPr>
              <a:buFontTx/>
              <a:buNone/>
            </a:pPr>
            <a:endParaRPr lang="en-US" sz="1800" dirty="0">
              <a:solidFill>
                <a:schemeClr val="tx1"/>
              </a:solidFill>
            </a:endParaRPr>
          </a:p>
          <a:p>
            <a:pPr>
              <a:buFontTx/>
              <a:buNone/>
            </a:pPr>
            <a:r>
              <a:rPr lang="en-US" sz="1800" dirty="0">
                <a:solidFill>
                  <a:schemeClr val="tx1"/>
                </a:solidFill>
              </a:rPr>
              <a:t>In responding to the woman’s question about hormonal replacement therapy (HRT) as a mean to reduce her risk of CVD, the nurses confirmed that her </a:t>
            </a:r>
            <a:r>
              <a:rPr lang="en-US" sz="1800" dirty="0">
                <a:solidFill>
                  <a:srgbClr val="00B050"/>
                </a:solidFill>
              </a:rPr>
              <a:t>family history </a:t>
            </a:r>
            <a:r>
              <a:rPr lang="en-US" sz="1800" dirty="0">
                <a:solidFill>
                  <a:schemeClr val="tx1"/>
                </a:solidFill>
              </a:rPr>
              <a:t>increases her risk of developing the disease. They give advice to reduce her risk by </a:t>
            </a:r>
            <a:r>
              <a:rPr lang="en-US" sz="1800" dirty="0">
                <a:solidFill>
                  <a:srgbClr val="00B050"/>
                </a:solidFill>
              </a:rPr>
              <a:t>life-style changes</a:t>
            </a:r>
            <a:r>
              <a:rPr lang="en-US" sz="1800" dirty="0">
                <a:solidFill>
                  <a:schemeClr val="tx1"/>
                </a:solidFill>
              </a:rPr>
              <a:t>. Concerning </a:t>
            </a:r>
            <a:r>
              <a:rPr lang="en-US" sz="1800" dirty="0">
                <a:solidFill>
                  <a:srgbClr val="0070C0"/>
                </a:solidFill>
              </a:rPr>
              <a:t>HRT</a:t>
            </a:r>
            <a:r>
              <a:rPr lang="en-US" sz="1800" dirty="0">
                <a:solidFill>
                  <a:schemeClr val="tx1"/>
                </a:solidFill>
              </a:rPr>
              <a:t> the nurses are aware of the controversial evidence presented by observational studies and clinical trials,</a:t>
            </a:r>
          </a:p>
          <a:p>
            <a:pPr>
              <a:buFontTx/>
              <a:buNone/>
            </a:pPr>
            <a:r>
              <a:rPr lang="en-US" sz="1800" dirty="0">
                <a:solidFill>
                  <a:schemeClr val="tx1"/>
                </a:solidFill>
              </a:rPr>
              <a:t>where  </a:t>
            </a:r>
            <a:r>
              <a:rPr lang="en-US" sz="1800" dirty="0">
                <a:solidFill>
                  <a:srgbClr val="0070C0"/>
                </a:solidFill>
              </a:rPr>
              <a:t>observational studies</a:t>
            </a:r>
            <a:r>
              <a:rPr lang="en-US" sz="1800" dirty="0">
                <a:solidFill>
                  <a:srgbClr val="CC0066"/>
                </a:solidFill>
              </a:rPr>
              <a:t>*</a:t>
            </a:r>
            <a:r>
              <a:rPr lang="en-US" sz="1800" dirty="0">
                <a:solidFill>
                  <a:schemeClr val="tx1"/>
                </a:solidFill>
              </a:rPr>
              <a:t> have shown a marked protective effect of both Estrogen and Estrogen + Progestin, while </a:t>
            </a:r>
            <a:r>
              <a:rPr lang="en-US" sz="1800" dirty="0">
                <a:solidFill>
                  <a:srgbClr val="0070C0"/>
                </a:solidFill>
              </a:rPr>
              <a:t>Randomized Clinical Trials</a:t>
            </a:r>
            <a:r>
              <a:rPr lang="en-US" sz="1800" dirty="0">
                <a:solidFill>
                  <a:srgbClr val="CC0066"/>
                </a:solidFill>
              </a:rPr>
              <a:t>**</a:t>
            </a:r>
            <a:r>
              <a:rPr lang="en-US" sz="1800" dirty="0">
                <a:solidFill>
                  <a:schemeClr val="tx1"/>
                </a:solidFill>
              </a:rPr>
              <a:t> show no effect or increased risk of CVD. Before giving any advice, they want to consult a physician the group uses. They also want to review the pertinent medical literature on the subject.         </a:t>
            </a:r>
          </a:p>
        </p:txBody>
      </p:sp>
      <p:grpSp>
        <p:nvGrpSpPr>
          <p:cNvPr id="2" name="Group 5"/>
          <p:cNvGrpSpPr>
            <a:grpSpLocks/>
          </p:cNvGrpSpPr>
          <p:nvPr/>
        </p:nvGrpSpPr>
        <p:grpSpPr bwMode="auto">
          <a:xfrm>
            <a:off x="539750" y="6075363"/>
            <a:ext cx="8489950" cy="571500"/>
            <a:chOff x="539750" y="6075363"/>
            <a:chExt cx="8489950" cy="571500"/>
          </a:xfrm>
        </p:grpSpPr>
        <p:sp>
          <p:nvSpPr>
            <p:cNvPr id="6149" name="TextBox 6"/>
            <p:cNvSpPr txBox="1">
              <a:spLocks noChangeArrowheads="1"/>
            </p:cNvSpPr>
            <p:nvPr/>
          </p:nvSpPr>
          <p:spPr bwMode="auto">
            <a:xfrm>
              <a:off x="539750" y="6075363"/>
              <a:ext cx="3432175" cy="554037"/>
            </a:xfrm>
            <a:prstGeom prst="rect">
              <a:avLst/>
            </a:prstGeom>
            <a:noFill/>
            <a:ln w="9525">
              <a:noFill/>
              <a:miter lim="800000"/>
              <a:headEnd/>
              <a:tailEnd/>
            </a:ln>
          </p:spPr>
          <p:txBody>
            <a:bodyPr wrap="none">
              <a:spAutoFit/>
            </a:bodyPr>
            <a:lstStyle/>
            <a:p>
              <a:pPr>
                <a:buFontTx/>
                <a:buNone/>
              </a:pPr>
              <a:r>
                <a:rPr lang="en-US" sz="1800"/>
                <a:t>*</a:t>
              </a:r>
              <a:r>
                <a:rPr lang="en-US" sz="1000"/>
                <a:t>Nurses Health Study (Ann Intern Med 2000;133:933-41)</a:t>
              </a:r>
            </a:p>
            <a:p>
              <a:pPr>
                <a:buFontTx/>
                <a:buNone/>
              </a:pPr>
              <a:r>
                <a:rPr lang="en-US" sz="1000"/>
                <a:t>   Uppsala, Sweden (Epidemiology 1999;10:476-80) </a:t>
              </a:r>
            </a:p>
          </p:txBody>
        </p:sp>
        <p:sp>
          <p:nvSpPr>
            <p:cNvPr id="6150" name="TextBox 7"/>
            <p:cNvSpPr txBox="1">
              <a:spLocks noChangeArrowheads="1"/>
            </p:cNvSpPr>
            <p:nvPr/>
          </p:nvSpPr>
          <p:spPr bwMode="auto">
            <a:xfrm>
              <a:off x="3995738" y="6092825"/>
              <a:ext cx="5033962" cy="554038"/>
            </a:xfrm>
            <a:prstGeom prst="rect">
              <a:avLst/>
            </a:prstGeom>
            <a:noFill/>
            <a:ln w="9525">
              <a:noFill/>
              <a:miter lim="800000"/>
              <a:headEnd/>
              <a:tailEnd/>
            </a:ln>
          </p:spPr>
          <p:txBody>
            <a:bodyPr wrap="none">
              <a:spAutoFit/>
            </a:bodyPr>
            <a:lstStyle/>
            <a:p>
              <a:pPr>
                <a:buFontTx/>
                <a:buNone/>
              </a:pPr>
              <a:r>
                <a:rPr lang="en-US" sz="1800"/>
                <a:t>**</a:t>
              </a:r>
              <a:r>
                <a:rPr lang="en-US" sz="1000"/>
                <a:t>HERS-Heart and Estrogen/progestin Replacement Study (JAMA 1998;280:605-13)</a:t>
              </a:r>
            </a:p>
            <a:p>
              <a:pPr>
                <a:buFontTx/>
                <a:buNone/>
              </a:pPr>
              <a:r>
                <a:rPr lang="en-US" sz="1000"/>
                <a:t>      WHI-Women’s Health Initiative (JAMA 2002;288:321-12)</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6147">
                                            <p:txEl>
                                              <p:pRg st="0" end="0"/>
                                            </p:txEl>
                                          </p:spTgt>
                                        </p:tgtEl>
                                        <p:attrNameLst>
                                          <p:attrName>style.visibility</p:attrName>
                                        </p:attrNameLst>
                                      </p:cBhvr>
                                      <p:to>
                                        <p:strVal val="visible"/>
                                      </p:to>
                                    </p:set>
                                    <p:animEffect transition="in" filter="fade">
                                      <p:cBhvr>
                                        <p:cTn id="9" dur="3000"/>
                                        <p:tgtEl>
                                          <p:spTgt spid="6147">
                                            <p:txEl>
                                              <p:pRg st="0" end="0"/>
                                            </p:txEl>
                                          </p:spTgt>
                                        </p:tgtEl>
                                      </p:cBhvr>
                                    </p:animEffect>
                                  </p:childTnLst>
                                </p:cTn>
                              </p:par>
                              <p:par>
                                <p:cTn id="10" presetID="10" presetClass="entr" presetSubtype="0" fill="hold" nodeType="withEffect">
                                  <p:stCondLst>
                                    <p:cond delay="600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fade">
                                      <p:cBhvr>
                                        <p:cTn id="12" dur="3000"/>
                                        <p:tgtEl>
                                          <p:spTgt spid="6147">
                                            <p:txEl>
                                              <p:pRg st="2" end="2"/>
                                            </p:txEl>
                                          </p:spTgt>
                                        </p:tgtEl>
                                      </p:cBhvr>
                                    </p:animEffect>
                                  </p:childTnLst>
                                </p:cTn>
                              </p:par>
                              <p:par>
                                <p:cTn id="13" presetID="10" presetClass="entr" presetSubtype="0" fill="hold" nodeType="withEffect">
                                  <p:stCondLst>
                                    <p:cond delay="10000"/>
                                  </p:stCondLst>
                                  <p:childTnLst>
                                    <p:set>
                                      <p:cBhvr>
                                        <p:cTn id="14" dur="1" fill="hold">
                                          <p:stCondLst>
                                            <p:cond delay="0"/>
                                          </p:stCondLst>
                                        </p:cTn>
                                        <p:tgtEl>
                                          <p:spTgt spid="6147">
                                            <p:txEl>
                                              <p:pRg st="3" end="3"/>
                                            </p:txEl>
                                          </p:spTgt>
                                        </p:tgtEl>
                                        <p:attrNameLst>
                                          <p:attrName>style.visibility</p:attrName>
                                        </p:attrNameLst>
                                      </p:cBhvr>
                                      <p:to>
                                        <p:strVal val="visible"/>
                                      </p:to>
                                    </p:set>
                                    <p:animEffect transition="in" filter="fade">
                                      <p:cBhvr>
                                        <p:cTn id="15" dur="3000"/>
                                        <p:tgtEl>
                                          <p:spTgt spid="6147">
                                            <p:txEl>
                                              <p:pRg st="3" end="3"/>
                                            </p:txEl>
                                          </p:spTgt>
                                        </p:tgtEl>
                                      </p:cBhvr>
                                    </p:animEffect>
                                  </p:childTnLst>
                                </p:cTn>
                              </p:par>
                              <p:par>
                                <p:cTn id="16" presetID="10" presetClass="entr" presetSubtype="0" fill="hold" nodeType="withEffect">
                                  <p:stCondLst>
                                    <p:cond delay="10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9441"/>
          </a:xfrm>
        </p:spPr>
        <p:txBody>
          <a:bodyPr anchor="t">
            <a:spAutoFit/>
          </a:bodyPr>
          <a:lstStyle/>
          <a:p>
            <a:pPr>
              <a:defRPr/>
            </a:pPr>
            <a:r>
              <a:rPr lang="en-US" dirty="0" smtClean="0">
                <a:solidFill>
                  <a:srgbClr val="990033"/>
                </a:solidFill>
                <a:effectLst>
                  <a:outerShdw blurRad="38100" dist="38100" dir="2700000" algn="tl">
                    <a:srgbClr val="C0C0C0"/>
                  </a:outerShdw>
                </a:effectLst>
                <a:latin typeface="Arial" charset="0"/>
              </a:rPr>
              <a:t>Advice - based on knowledge</a:t>
            </a:r>
            <a:endParaRPr lang="en-US" dirty="0" smtClean="0">
              <a:solidFill>
                <a:srgbClr val="990033"/>
              </a:solidFill>
              <a:effectLst>
                <a:outerShdw blurRad="38100" dist="38100" dir="2700000" algn="tl">
                  <a:srgbClr val="C0C0C0"/>
                </a:outerShdw>
              </a:effectLst>
              <a:latin typeface="Arial" charset="0"/>
            </a:endParaRPr>
          </a:p>
        </p:txBody>
      </p:sp>
      <p:sp>
        <p:nvSpPr>
          <p:cNvPr id="4" name="TextBox 3"/>
          <p:cNvSpPr txBox="1"/>
          <p:nvPr/>
        </p:nvSpPr>
        <p:spPr>
          <a:xfrm>
            <a:off x="1115616" y="1556792"/>
            <a:ext cx="7244291" cy="584775"/>
          </a:xfrm>
          <a:prstGeom prst="rect">
            <a:avLst/>
          </a:prstGeom>
          <a:noFill/>
        </p:spPr>
        <p:txBody>
          <a:bodyPr wrap="none" rtlCol="0">
            <a:spAutoFit/>
          </a:bodyPr>
          <a:lstStyle/>
          <a:p>
            <a:pPr>
              <a:buNone/>
            </a:pPr>
            <a:r>
              <a:rPr lang="en-US" sz="3200" dirty="0" smtClean="0">
                <a:solidFill>
                  <a:schemeClr val="tx1"/>
                </a:solidFill>
              </a:rPr>
              <a:t>Advice in health problems depends on:</a:t>
            </a:r>
            <a:endParaRPr lang="en-US" sz="3200" dirty="0">
              <a:solidFill>
                <a:schemeClr val="tx1"/>
              </a:solidFill>
            </a:endParaRPr>
          </a:p>
        </p:txBody>
      </p:sp>
      <p:sp>
        <p:nvSpPr>
          <p:cNvPr id="6" name="TextBox 5"/>
          <p:cNvSpPr txBox="1"/>
          <p:nvPr/>
        </p:nvSpPr>
        <p:spPr>
          <a:xfrm>
            <a:off x="1713757" y="2348880"/>
            <a:ext cx="4708340" cy="523220"/>
          </a:xfrm>
          <a:prstGeom prst="rect">
            <a:avLst/>
          </a:prstGeom>
          <a:noFill/>
        </p:spPr>
        <p:txBody>
          <a:bodyPr wrap="none" rtlCol="0">
            <a:spAutoFit/>
          </a:bodyPr>
          <a:lstStyle/>
          <a:p>
            <a:r>
              <a:rPr lang="en-US" sz="2800" dirty="0" smtClean="0">
                <a:solidFill>
                  <a:srgbClr val="0070C0"/>
                </a:solidFill>
              </a:rPr>
              <a:t> Current state of knowledge</a:t>
            </a:r>
          </a:p>
        </p:txBody>
      </p:sp>
      <p:sp>
        <p:nvSpPr>
          <p:cNvPr id="11" name="TextBox 10"/>
          <p:cNvSpPr txBox="1"/>
          <p:nvPr/>
        </p:nvSpPr>
        <p:spPr>
          <a:xfrm>
            <a:off x="1713757" y="3049796"/>
            <a:ext cx="5588389" cy="523220"/>
          </a:xfrm>
          <a:prstGeom prst="rect">
            <a:avLst/>
          </a:prstGeom>
          <a:noFill/>
        </p:spPr>
        <p:txBody>
          <a:bodyPr wrap="none" rtlCol="0">
            <a:spAutoFit/>
          </a:bodyPr>
          <a:lstStyle/>
          <a:p>
            <a:r>
              <a:rPr lang="en-US" sz="2800" dirty="0" smtClean="0">
                <a:solidFill>
                  <a:srgbClr val="0070C0"/>
                </a:solidFill>
              </a:rPr>
              <a:t> Pathophysiology of the condition</a:t>
            </a:r>
          </a:p>
        </p:txBody>
      </p:sp>
      <p:sp>
        <p:nvSpPr>
          <p:cNvPr id="12" name="TextBox 11"/>
          <p:cNvSpPr txBox="1"/>
          <p:nvPr/>
        </p:nvSpPr>
        <p:spPr>
          <a:xfrm>
            <a:off x="1720256" y="3717032"/>
            <a:ext cx="5309467" cy="523220"/>
          </a:xfrm>
          <a:prstGeom prst="rect">
            <a:avLst/>
          </a:prstGeom>
          <a:noFill/>
        </p:spPr>
        <p:txBody>
          <a:bodyPr wrap="none" rtlCol="0">
            <a:spAutoFit/>
          </a:bodyPr>
          <a:lstStyle/>
          <a:p>
            <a:r>
              <a:rPr lang="en-US" sz="2800" dirty="0" smtClean="0">
                <a:solidFill>
                  <a:srgbClr val="0070C0"/>
                </a:solidFill>
              </a:rPr>
              <a:t> Preventive measures available</a:t>
            </a:r>
            <a:endParaRPr lang="en-US" sz="2800" dirty="0">
              <a:solidFill>
                <a:srgbClr val="0070C0"/>
              </a:solidFill>
            </a:endParaRPr>
          </a:p>
        </p:txBody>
      </p:sp>
      <p:sp>
        <p:nvSpPr>
          <p:cNvPr id="13" name="TextBox 12"/>
          <p:cNvSpPr txBox="1"/>
          <p:nvPr/>
        </p:nvSpPr>
        <p:spPr>
          <a:xfrm>
            <a:off x="1726763" y="4345940"/>
            <a:ext cx="4810356" cy="523220"/>
          </a:xfrm>
          <a:prstGeom prst="rect">
            <a:avLst/>
          </a:prstGeom>
          <a:noFill/>
        </p:spPr>
        <p:txBody>
          <a:bodyPr wrap="none" rtlCol="0">
            <a:spAutoFit/>
          </a:bodyPr>
          <a:lstStyle/>
          <a:p>
            <a:r>
              <a:rPr lang="en-US" sz="2800" dirty="0" smtClean="0">
                <a:solidFill>
                  <a:srgbClr val="0070C0"/>
                </a:solidFill>
              </a:rPr>
              <a:t> Treatment options available</a:t>
            </a:r>
            <a:endParaRPr lang="en-US" sz="2800" dirty="0">
              <a:solidFill>
                <a:srgbClr val="0070C0"/>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559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43"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par>
                                <p:cTn id="16" presetID="10" presetClass="entr" presetSubtype="0" fill="hold" grpId="0" nodeType="withEffect">
                                  <p:stCondLst>
                                    <p:cond delay="32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3000"/>
                                        <p:tgtEl>
                                          <p:spTgt spid="12"/>
                                        </p:tgtEl>
                                      </p:cBhvr>
                                    </p:animEffect>
                                  </p:childTnLst>
                                </p:cTn>
                              </p:par>
                              <p:par>
                                <p:cTn id="19" presetID="10" presetClass="entr" presetSubtype="0" fill="hold" grpId="0" nodeType="withEffect">
                                  <p:stCondLst>
                                    <p:cond delay="42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7"/>
                </p:tgtEl>
              </p:cMediaNode>
            </p:audio>
          </p:childTnLst>
        </p:cTn>
      </p:par>
    </p:tnLst>
    <p:bldLst>
      <p:bldP spid="4" grpId="0"/>
      <p:bldP spid="6"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9441"/>
          </a:xfrm>
        </p:spPr>
        <p:txBody>
          <a:bodyPr anchor="t">
            <a:spAutoFit/>
          </a:bodyPr>
          <a:lstStyle/>
          <a:p>
            <a:pPr>
              <a:defRPr/>
            </a:pPr>
            <a:r>
              <a:rPr lang="en-US" dirty="0" smtClean="0">
                <a:solidFill>
                  <a:srgbClr val="990033"/>
                </a:solidFill>
                <a:effectLst>
                  <a:outerShdw blurRad="38100" dist="38100" dir="2700000" algn="tl">
                    <a:srgbClr val="C0C0C0"/>
                  </a:outerShdw>
                </a:effectLst>
                <a:latin typeface="Arial" charset="0"/>
              </a:rPr>
              <a:t>The information explosion</a:t>
            </a:r>
            <a:endParaRPr lang="en-US" dirty="0" smtClean="0">
              <a:solidFill>
                <a:srgbClr val="990033"/>
              </a:solidFill>
              <a:effectLst>
                <a:outerShdw blurRad="38100" dist="38100" dir="2700000" algn="tl">
                  <a:srgbClr val="C0C0C0"/>
                </a:outerShdw>
              </a:effectLst>
              <a:latin typeface="Arial" charset="0"/>
            </a:endParaRPr>
          </a:p>
        </p:txBody>
      </p:sp>
      <p:sp>
        <p:nvSpPr>
          <p:cNvPr id="4" name="TextBox 3"/>
          <p:cNvSpPr txBox="1"/>
          <p:nvPr/>
        </p:nvSpPr>
        <p:spPr>
          <a:xfrm>
            <a:off x="1115616" y="1556792"/>
            <a:ext cx="6425157" cy="584775"/>
          </a:xfrm>
          <a:prstGeom prst="rect">
            <a:avLst/>
          </a:prstGeom>
          <a:noFill/>
        </p:spPr>
        <p:txBody>
          <a:bodyPr wrap="none" rtlCol="0">
            <a:spAutoFit/>
          </a:bodyPr>
          <a:lstStyle/>
          <a:p>
            <a:pPr>
              <a:buNone/>
            </a:pPr>
            <a:r>
              <a:rPr lang="en-US" sz="3200" dirty="0" smtClean="0">
                <a:solidFill>
                  <a:schemeClr val="tx1"/>
                </a:solidFill>
              </a:rPr>
              <a:t>Health workers must know how to:</a:t>
            </a:r>
            <a:endParaRPr lang="en-US" sz="3200" dirty="0">
              <a:solidFill>
                <a:schemeClr val="tx1"/>
              </a:solidFill>
            </a:endParaRPr>
          </a:p>
        </p:txBody>
      </p:sp>
      <p:sp>
        <p:nvSpPr>
          <p:cNvPr id="6" name="TextBox 5"/>
          <p:cNvSpPr txBox="1"/>
          <p:nvPr/>
        </p:nvSpPr>
        <p:spPr>
          <a:xfrm>
            <a:off x="1713757" y="2348880"/>
            <a:ext cx="7407797" cy="523220"/>
          </a:xfrm>
          <a:prstGeom prst="rect">
            <a:avLst/>
          </a:prstGeom>
          <a:noFill/>
        </p:spPr>
        <p:txBody>
          <a:bodyPr wrap="none" rtlCol="0">
            <a:spAutoFit/>
          </a:bodyPr>
          <a:lstStyle/>
          <a:p>
            <a:r>
              <a:rPr lang="en-US" sz="2800" dirty="0" smtClean="0">
                <a:solidFill>
                  <a:srgbClr val="0070C0"/>
                </a:solidFill>
              </a:rPr>
              <a:t> Seek out, evaluate and use new information</a:t>
            </a:r>
          </a:p>
        </p:txBody>
      </p:sp>
      <p:sp>
        <p:nvSpPr>
          <p:cNvPr id="11" name="TextBox 10"/>
          <p:cNvSpPr txBox="1"/>
          <p:nvPr/>
        </p:nvSpPr>
        <p:spPr>
          <a:xfrm>
            <a:off x="1713757" y="3049796"/>
            <a:ext cx="6966972" cy="523220"/>
          </a:xfrm>
          <a:prstGeom prst="rect">
            <a:avLst/>
          </a:prstGeom>
          <a:noFill/>
        </p:spPr>
        <p:txBody>
          <a:bodyPr wrap="none" rtlCol="0">
            <a:spAutoFit/>
          </a:bodyPr>
          <a:lstStyle/>
          <a:p>
            <a:r>
              <a:rPr lang="en-US" sz="2800" dirty="0" smtClean="0">
                <a:solidFill>
                  <a:srgbClr val="0070C0"/>
                </a:solidFill>
              </a:rPr>
              <a:t> Relate to inconclusive/conflicting results</a:t>
            </a:r>
          </a:p>
        </p:txBody>
      </p:sp>
      <p:sp>
        <p:nvSpPr>
          <p:cNvPr id="12" name="TextBox 11"/>
          <p:cNvSpPr txBox="1"/>
          <p:nvPr/>
        </p:nvSpPr>
        <p:spPr>
          <a:xfrm>
            <a:off x="1720256" y="3717032"/>
            <a:ext cx="5445722" cy="523220"/>
          </a:xfrm>
          <a:prstGeom prst="rect">
            <a:avLst/>
          </a:prstGeom>
          <a:noFill/>
        </p:spPr>
        <p:txBody>
          <a:bodyPr wrap="none" rtlCol="0">
            <a:spAutoFit/>
          </a:bodyPr>
          <a:lstStyle/>
          <a:p>
            <a:r>
              <a:rPr lang="en-US" sz="2800" dirty="0" smtClean="0">
                <a:solidFill>
                  <a:srgbClr val="0070C0"/>
                </a:solidFill>
              </a:rPr>
              <a:t> Evaluate the validity of studies</a:t>
            </a:r>
            <a:endParaRPr lang="en-US" sz="2800" dirty="0">
              <a:solidFill>
                <a:srgbClr val="0070C0"/>
              </a:solidFill>
            </a:endParaRPr>
          </a:p>
        </p:txBody>
      </p:sp>
      <p:sp>
        <p:nvSpPr>
          <p:cNvPr id="13" name="TextBox 12"/>
          <p:cNvSpPr txBox="1"/>
          <p:nvPr/>
        </p:nvSpPr>
        <p:spPr>
          <a:xfrm>
            <a:off x="1726763" y="4345940"/>
            <a:ext cx="6768199" cy="523220"/>
          </a:xfrm>
          <a:prstGeom prst="rect">
            <a:avLst/>
          </a:prstGeom>
          <a:noFill/>
        </p:spPr>
        <p:txBody>
          <a:bodyPr wrap="none" rtlCol="0">
            <a:spAutoFit/>
          </a:bodyPr>
          <a:lstStyle/>
          <a:p>
            <a:r>
              <a:rPr lang="en-US" sz="2800" dirty="0" smtClean="0">
                <a:solidFill>
                  <a:srgbClr val="0070C0"/>
                </a:solidFill>
              </a:rPr>
              <a:t> Evaluate the relevance of new findings</a:t>
            </a:r>
            <a:endParaRPr lang="en-US" sz="2800" dirty="0">
              <a:solidFill>
                <a:srgbClr val="0070C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95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5"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07234"/>
                                        </p:tgtEl>
                                        <p:attrNameLst>
                                          <p:attrName>style.visibility</p:attrName>
                                        </p:attrNameLst>
                                      </p:cBhvr>
                                      <p:to>
                                        <p:strVal val="visible"/>
                                      </p:to>
                                    </p:set>
                                    <p:animEffect transition="in" filter="fade">
                                      <p:cBhvr>
                                        <p:cTn id="9" dur="3000"/>
                                        <p:tgtEl>
                                          <p:spTgt spid="607234"/>
                                        </p:tgtEl>
                                      </p:cBhvr>
                                    </p:animEffect>
                                  </p:childTnLst>
                                </p:cTn>
                              </p:par>
                              <p:par>
                                <p:cTn id="10" presetID="10" presetClass="entr" presetSubtype="0" fill="hold" grpId="0" nodeType="withEffect">
                                  <p:stCondLst>
                                    <p:cond delay="13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par>
                                <p:cTn id="16" presetID="10" presetClass="entr" presetSubtype="0" fill="hold" grpId="0" nodeType="withEffect">
                                  <p:stCondLst>
                                    <p:cond delay="24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3000"/>
                                        <p:tgtEl>
                                          <p:spTgt spid="11"/>
                                        </p:tgtEl>
                                      </p:cBhvr>
                                    </p:animEffect>
                                  </p:childTnLst>
                                </p:cTn>
                              </p:par>
                              <p:par>
                                <p:cTn id="19" presetID="10" presetClass="entr" presetSubtype="0" fill="hold" grpId="0" nodeType="withEffect">
                                  <p:stCondLst>
                                    <p:cond delay="28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3000"/>
                                        <p:tgtEl>
                                          <p:spTgt spid="12"/>
                                        </p:tgtEl>
                                      </p:cBhvr>
                                    </p:animEffect>
                                  </p:childTnLst>
                                </p:cTn>
                              </p:par>
                              <p:par>
                                <p:cTn id="22" presetID="10" presetClass="entr" presetSubtype="0" fill="hold" grpId="0" nodeType="withEffect">
                                  <p:stCondLst>
                                    <p:cond delay="34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2"/>
                </p:tgtEl>
              </p:cMediaNode>
            </p:audio>
          </p:childTnLst>
        </p:cTn>
      </p:par>
    </p:tnLst>
    <p:bldLst>
      <p:bldP spid="607234" grpId="0"/>
      <p:bldP spid="4" grpId="0"/>
      <p:bldP spid="6"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43" name="Rectangle 3"/>
          <p:cNvSpPr>
            <a:spLocks noGrp="1" noChangeArrowheads="1"/>
          </p:cNvSpPr>
          <p:nvPr>
            <p:ph type="body" idx="1"/>
          </p:nvPr>
        </p:nvSpPr>
        <p:spPr>
          <a:xfrm>
            <a:off x="468313" y="1341438"/>
            <a:ext cx="8458200" cy="1604962"/>
          </a:xfrm>
        </p:spPr>
        <p:txBody>
          <a:bodyPr>
            <a:spAutoFit/>
          </a:bodyPr>
          <a:lstStyle/>
          <a:p>
            <a:pPr>
              <a:buClr>
                <a:srgbClr val="990033"/>
              </a:buClr>
              <a:defRPr/>
            </a:pPr>
            <a:r>
              <a:rPr lang="en-US" dirty="0" smtClean="0">
                <a:solidFill>
                  <a:schemeClr val="accent2"/>
                </a:solidFill>
                <a:effectLst>
                  <a:outerShdw blurRad="38100" dist="38100" dir="2700000" algn="tl">
                    <a:srgbClr val="C0C0C0"/>
                  </a:outerShdw>
                </a:effectLst>
                <a:latin typeface="Arial" charset="0"/>
              </a:rPr>
              <a:t>Medical journals</a:t>
            </a:r>
          </a:p>
          <a:p>
            <a:pPr lvl="1">
              <a:buClr>
                <a:schemeClr val="accent2"/>
              </a:buClr>
              <a:buFont typeface="Wingdings" pitchFamily="2" charset="2"/>
              <a:buChar char="§"/>
              <a:defRPr/>
            </a:pPr>
            <a:r>
              <a:rPr lang="en-US" dirty="0" smtClean="0">
                <a:latin typeface="Arial Unicode MS" pitchFamily="34" charset="-128"/>
                <a:ea typeface="Arial Unicode MS" pitchFamily="34" charset="-128"/>
                <a:cs typeface="Arial Unicode MS" pitchFamily="34" charset="-128"/>
              </a:rPr>
              <a:t>↑number (each year)</a:t>
            </a:r>
          </a:p>
          <a:p>
            <a:pPr lvl="1">
              <a:buClr>
                <a:schemeClr val="accent2"/>
              </a:buClr>
              <a:buFont typeface="Wingdings" pitchFamily="2" charset="2"/>
              <a:buChar char="§"/>
              <a:defRPr/>
            </a:pPr>
            <a:r>
              <a:rPr lang="en-US" dirty="0" smtClean="0">
                <a:latin typeface="Arial" charset="0"/>
              </a:rPr>
              <a:t> Impossible to read everything relevant </a:t>
            </a:r>
          </a:p>
        </p:txBody>
      </p:sp>
      <p:sp>
        <p:nvSpPr>
          <p:cNvPr id="727045" name="Rectangle 5"/>
          <p:cNvSpPr>
            <a:spLocks noGrp="1" noChangeArrowheads="1"/>
          </p:cNvSpPr>
          <p:nvPr>
            <p:ph type="title"/>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Appropriate literature</a:t>
            </a:r>
          </a:p>
        </p:txBody>
      </p:sp>
      <p:sp>
        <p:nvSpPr>
          <p:cNvPr id="727046" name="Rectangle 6"/>
          <p:cNvSpPr>
            <a:spLocks noChangeArrowheads="1"/>
          </p:cNvSpPr>
          <p:nvPr/>
        </p:nvSpPr>
        <p:spPr bwMode="auto">
          <a:xfrm>
            <a:off x="468313" y="3097213"/>
            <a:ext cx="8675687" cy="3349625"/>
          </a:xfrm>
          <a:prstGeom prst="rect">
            <a:avLst/>
          </a:prstGeom>
          <a:noFill/>
          <a:ln w="9525">
            <a:noFill/>
            <a:miter lim="800000"/>
            <a:headEnd/>
            <a:tailEnd/>
          </a:ln>
          <a:effectLst/>
        </p:spPr>
        <p:txBody>
          <a:bodyPr>
            <a:spAutoFit/>
          </a:bodyPr>
          <a:lstStyle/>
          <a:p>
            <a:pPr marL="342900" indent="-342900">
              <a:lnSpc>
                <a:spcPct val="90000"/>
              </a:lnSpc>
              <a:buClr>
                <a:srgbClr val="990033"/>
              </a:buClr>
              <a:defRPr/>
            </a:pPr>
            <a:r>
              <a:rPr lang="en-US" sz="3200" dirty="0" smtClean="0">
                <a:solidFill>
                  <a:schemeClr val="accent2"/>
                </a:solidFill>
                <a:effectLst>
                  <a:outerShdw blurRad="38100" dist="38100" dir="2700000" algn="tl">
                    <a:srgbClr val="C0C0C0"/>
                  </a:outerShdw>
                </a:effectLst>
              </a:rPr>
              <a:t>Medline (</a:t>
            </a:r>
            <a:r>
              <a:rPr lang="en-US" sz="3200" dirty="0" err="1" smtClean="0">
                <a:solidFill>
                  <a:schemeClr val="accent2"/>
                </a:solidFill>
                <a:effectLst>
                  <a:outerShdw blurRad="38100" dist="38100" dir="2700000" algn="tl">
                    <a:srgbClr val="C0C0C0"/>
                  </a:outerShdw>
                </a:effectLst>
              </a:rPr>
              <a:t>Pubmed</a:t>
            </a:r>
            <a:r>
              <a:rPr lang="en-US" sz="3200" dirty="0" smtClean="0">
                <a:solidFill>
                  <a:schemeClr val="accent2"/>
                </a:solidFill>
                <a:effectLst>
                  <a:outerShdw blurRad="38100" dist="38100" dir="2700000" algn="tl">
                    <a:srgbClr val="C0C0C0"/>
                  </a:outerShdw>
                </a:effectLst>
              </a:rPr>
              <a:t>) </a:t>
            </a:r>
            <a:r>
              <a:rPr lang="en-US" sz="3200" dirty="0">
                <a:solidFill>
                  <a:schemeClr val="accent2"/>
                </a:solidFill>
                <a:effectLst>
                  <a:outerShdw blurRad="38100" dist="38100" dir="2700000" algn="tl">
                    <a:srgbClr val="C0C0C0"/>
                  </a:outerShdw>
                </a:effectLst>
              </a:rPr>
              <a:t>– a standard database</a:t>
            </a:r>
          </a:p>
          <a:p>
            <a:pPr marL="742950" lvl="1" indent="-285750">
              <a:lnSpc>
                <a:spcPct val="90000"/>
              </a:lnSpc>
              <a:buClr>
                <a:schemeClr val="accent2"/>
              </a:buClr>
              <a:buFont typeface="Wingdings" pitchFamily="2" charset="2"/>
              <a:buChar char="§"/>
              <a:defRPr/>
            </a:pPr>
            <a:r>
              <a:rPr lang="en-US" sz="2800" dirty="0">
                <a:solidFill>
                  <a:schemeClr val="tx1"/>
                </a:solidFill>
              </a:rPr>
              <a:t> &gt;</a:t>
            </a:r>
            <a:r>
              <a:rPr lang="en-US" sz="2800" dirty="0" smtClean="0">
                <a:solidFill>
                  <a:schemeClr val="tx1"/>
                </a:solidFill>
              </a:rPr>
              <a:t>5,600 </a:t>
            </a:r>
            <a:r>
              <a:rPr lang="en-US" sz="2800" dirty="0">
                <a:solidFill>
                  <a:schemeClr val="tx1"/>
                </a:solidFill>
              </a:rPr>
              <a:t>biomedical journals from &gt;80 countries</a:t>
            </a:r>
          </a:p>
          <a:p>
            <a:pPr marL="742950" lvl="1" indent="-285750">
              <a:lnSpc>
                <a:spcPct val="90000"/>
              </a:lnSpc>
              <a:buClr>
                <a:schemeClr val="accent2"/>
              </a:buClr>
              <a:buFont typeface="Wingdings" pitchFamily="2" charset="2"/>
              <a:buChar char="§"/>
              <a:defRPr/>
            </a:pPr>
            <a:r>
              <a:rPr lang="en-US" sz="2800" dirty="0">
                <a:solidFill>
                  <a:schemeClr val="tx1"/>
                </a:solidFill>
              </a:rPr>
              <a:t> Indexed from 1950s</a:t>
            </a:r>
          </a:p>
          <a:p>
            <a:pPr marL="742950" lvl="1" indent="-285750">
              <a:lnSpc>
                <a:spcPct val="90000"/>
              </a:lnSpc>
              <a:buClr>
                <a:schemeClr val="accent2"/>
              </a:buClr>
              <a:buFont typeface="Wingdings" pitchFamily="2" charset="2"/>
              <a:buChar char="§"/>
              <a:defRPr/>
            </a:pPr>
            <a:r>
              <a:rPr lang="en-US" sz="2800" dirty="0">
                <a:solidFill>
                  <a:schemeClr val="tx1"/>
                </a:solidFill>
              </a:rPr>
              <a:t> Large majority in English</a:t>
            </a:r>
          </a:p>
          <a:p>
            <a:pPr marL="742950" lvl="1" indent="-285750">
              <a:lnSpc>
                <a:spcPct val="90000"/>
              </a:lnSpc>
              <a:buClr>
                <a:schemeClr val="accent2"/>
              </a:buClr>
              <a:buFont typeface="Wingdings" pitchFamily="2" charset="2"/>
              <a:buChar char="§"/>
              <a:defRPr/>
            </a:pPr>
            <a:r>
              <a:rPr lang="en-US" sz="2800" dirty="0">
                <a:solidFill>
                  <a:schemeClr val="tx1"/>
                </a:solidFill>
              </a:rPr>
              <a:t> Abstracts</a:t>
            </a:r>
          </a:p>
          <a:p>
            <a:pPr marL="742950" lvl="1" indent="-285750">
              <a:lnSpc>
                <a:spcPct val="90000"/>
              </a:lnSpc>
              <a:buClr>
                <a:schemeClr val="accent2"/>
              </a:buClr>
              <a:buFont typeface="Wingdings" pitchFamily="2" charset="2"/>
              <a:buChar char="§"/>
              <a:defRPr/>
            </a:pPr>
            <a:r>
              <a:rPr lang="en-US" sz="2800" dirty="0">
                <a:solidFill>
                  <a:schemeClr val="tx1"/>
                </a:solidFill>
              </a:rPr>
              <a:t> Study design: </a:t>
            </a:r>
            <a:r>
              <a:rPr lang="en-US" sz="2800" dirty="0">
                <a:solidFill>
                  <a:srgbClr val="008080"/>
                </a:solidFill>
              </a:rPr>
              <a:t>animal, descriptive, case-control,</a:t>
            </a:r>
          </a:p>
          <a:p>
            <a:pPr marL="742950" lvl="1" indent="-285750">
              <a:lnSpc>
                <a:spcPct val="90000"/>
              </a:lnSpc>
              <a:buClr>
                <a:schemeClr val="accent2"/>
              </a:buClr>
              <a:buFont typeface="Wingdings" pitchFamily="2" charset="2"/>
              <a:buNone/>
              <a:defRPr/>
            </a:pPr>
            <a:r>
              <a:rPr lang="en-US" sz="2800" dirty="0">
                <a:solidFill>
                  <a:srgbClr val="008080"/>
                </a:solidFill>
              </a:rPr>
              <a:t>		cohort, RCT, reviews, meta-analysis</a:t>
            </a:r>
            <a:r>
              <a:rPr lang="en-US" sz="2800" dirty="0">
                <a:solidFill>
                  <a:schemeClr val="tx1"/>
                </a:solidFill>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9" fill="hold"/>
                                        <p:tgtEl>
                                          <p:spTgt spid="2"/>
                                        </p:tgtEl>
                                      </p:cBhvr>
                                    </p:cmd>
                                  </p:childTnLst>
                                </p:cTn>
                              </p:par>
                              <p:par>
                                <p:cTn id="7" presetID="10" presetClass="entr" presetSubtype="0" fill="hold" grpId="0" nodeType="withEffect">
                                  <p:stCondLst>
                                    <p:cond delay="4000"/>
                                  </p:stCondLst>
                                  <p:childTnLst>
                                    <p:set>
                                      <p:cBhvr>
                                        <p:cTn id="8" dur="1" fill="hold">
                                          <p:stCondLst>
                                            <p:cond delay="0"/>
                                          </p:stCondLst>
                                        </p:cTn>
                                        <p:tgtEl>
                                          <p:spTgt spid="727043">
                                            <p:txEl>
                                              <p:pRg st="0" end="0"/>
                                            </p:txEl>
                                          </p:spTgt>
                                        </p:tgtEl>
                                        <p:attrNameLst>
                                          <p:attrName>style.visibility</p:attrName>
                                        </p:attrNameLst>
                                      </p:cBhvr>
                                      <p:to>
                                        <p:strVal val="visible"/>
                                      </p:to>
                                    </p:set>
                                    <p:animEffect transition="in" filter="fade">
                                      <p:cBhvr>
                                        <p:cTn id="9" dur="3000"/>
                                        <p:tgtEl>
                                          <p:spTgt spid="727043">
                                            <p:txEl>
                                              <p:pRg st="0" end="0"/>
                                            </p:txEl>
                                          </p:spTgt>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727043">
                                            <p:txEl>
                                              <p:pRg st="1" end="1"/>
                                            </p:txEl>
                                          </p:spTgt>
                                        </p:tgtEl>
                                        <p:attrNameLst>
                                          <p:attrName>style.visibility</p:attrName>
                                        </p:attrNameLst>
                                      </p:cBhvr>
                                      <p:to>
                                        <p:strVal val="visible"/>
                                      </p:to>
                                    </p:set>
                                    <p:animEffect transition="in" filter="fade">
                                      <p:cBhvr>
                                        <p:cTn id="12" dur="3000"/>
                                        <p:tgtEl>
                                          <p:spTgt spid="727043">
                                            <p:txEl>
                                              <p:pRg st="1" end="1"/>
                                            </p:txEl>
                                          </p:spTgt>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727043">
                                            <p:txEl>
                                              <p:pRg st="2" end="2"/>
                                            </p:txEl>
                                          </p:spTgt>
                                        </p:tgtEl>
                                        <p:attrNameLst>
                                          <p:attrName>style.visibility</p:attrName>
                                        </p:attrNameLst>
                                      </p:cBhvr>
                                      <p:to>
                                        <p:strVal val="visible"/>
                                      </p:to>
                                    </p:set>
                                    <p:animEffect transition="in" filter="fade">
                                      <p:cBhvr>
                                        <p:cTn id="15" dur="3000"/>
                                        <p:tgtEl>
                                          <p:spTgt spid="727043">
                                            <p:txEl>
                                              <p:pRg st="2" end="2"/>
                                            </p:txEl>
                                          </p:spTgt>
                                        </p:tgtEl>
                                      </p:cBhvr>
                                    </p:animEffect>
                                  </p:childTnLst>
                                </p:cTn>
                              </p:par>
                              <p:par>
                                <p:cTn id="16" presetID="10" presetClass="entr" presetSubtype="0" fill="hold" grpId="0" nodeType="withEffect">
                                  <p:stCondLst>
                                    <p:cond delay="24000"/>
                                  </p:stCondLst>
                                  <p:childTnLst>
                                    <p:set>
                                      <p:cBhvr>
                                        <p:cTn id="17" dur="1" fill="hold">
                                          <p:stCondLst>
                                            <p:cond delay="0"/>
                                          </p:stCondLst>
                                        </p:cTn>
                                        <p:tgtEl>
                                          <p:spTgt spid="727046"/>
                                        </p:tgtEl>
                                        <p:attrNameLst>
                                          <p:attrName>style.visibility</p:attrName>
                                        </p:attrNameLst>
                                      </p:cBhvr>
                                      <p:to>
                                        <p:strVal val="visible"/>
                                      </p:to>
                                    </p:set>
                                    <p:animEffect transition="in" filter="fade">
                                      <p:cBhvr>
                                        <p:cTn id="18" dur="3000"/>
                                        <p:tgtEl>
                                          <p:spTgt spid="7270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727043" grpId="0" uiExpand="1" build="p"/>
      <p:bldP spid="72704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43" name="Rectangle 3"/>
          <p:cNvSpPr>
            <a:spLocks noGrp="1" noChangeArrowheads="1"/>
          </p:cNvSpPr>
          <p:nvPr>
            <p:ph type="body" idx="1"/>
          </p:nvPr>
        </p:nvSpPr>
        <p:spPr>
          <a:xfrm>
            <a:off x="468313" y="1341438"/>
            <a:ext cx="8458200" cy="4942892"/>
          </a:xfrm>
        </p:spPr>
        <p:txBody>
          <a:bodyPr>
            <a:spAutoFit/>
          </a:bodyPr>
          <a:lstStyle/>
          <a:p>
            <a:pPr>
              <a:buClr>
                <a:srgbClr val="990033"/>
              </a:buClr>
              <a:defRPr/>
            </a:pPr>
            <a:r>
              <a:rPr lang="en-US" dirty="0" smtClean="0">
                <a:solidFill>
                  <a:schemeClr val="accent2"/>
                </a:solidFill>
                <a:effectLst>
                  <a:outerShdw blurRad="38100" dist="38100" dir="2700000" algn="tl">
                    <a:srgbClr val="C0C0C0"/>
                  </a:outerShdw>
                </a:effectLst>
                <a:latin typeface="Arial" charset="0"/>
              </a:rPr>
              <a:t>Web of Science (Thomson Reuters)</a:t>
            </a:r>
          </a:p>
          <a:p>
            <a:pPr lvl="1">
              <a:buClr>
                <a:schemeClr val="accent2"/>
              </a:buClr>
              <a:buFont typeface="Wingdings" pitchFamily="2" charset="2"/>
              <a:buChar char="§"/>
              <a:defRPr/>
            </a:pPr>
            <a:r>
              <a:rPr lang="en-US" dirty="0">
                <a:latin typeface="Arial Unicode MS" pitchFamily="34" charset="-128"/>
                <a:ea typeface="Arial Unicode MS" pitchFamily="34" charset="-128"/>
                <a:cs typeface="Arial Unicode MS" pitchFamily="34" charset="-128"/>
              </a:rPr>
              <a:t> </a:t>
            </a:r>
            <a:r>
              <a:rPr lang="en-US" dirty="0" smtClean="0">
                <a:latin typeface="Arial Unicode MS" pitchFamily="34" charset="-128"/>
                <a:ea typeface="Arial Unicode MS" pitchFamily="34" charset="-128"/>
                <a:cs typeface="Arial Unicode MS" pitchFamily="34" charset="-128"/>
              </a:rPr>
              <a:t>Comprehensive  </a:t>
            </a:r>
            <a:endParaRPr lang="en-US" dirty="0" smtClean="0">
              <a:latin typeface="Arial" charset="0"/>
            </a:endParaRPr>
          </a:p>
          <a:p>
            <a:pPr lvl="1">
              <a:buClr>
                <a:schemeClr val="accent2"/>
              </a:buClr>
              <a:buFont typeface="Wingdings" pitchFamily="2" charset="2"/>
              <a:buChar char="§"/>
              <a:defRPr/>
            </a:pPr>
            <a:r>
              <a:rPr lang="en-US" dirty="0" smtClean="0">
                <a:latin typeface="Arial" charset="0"/>
              </a:rPr>
              <a:t> </a:t>
            </a:r>
            <a:r>
              <a:rPr lang="en-US" dirty="0" err="1" smtClean="0">
                <a:latin typeface="Arial" charset="0"/>
              </a:rPr>
              <a:t>Multidisiplinary</a:t>
            </a:r>
            <a:endParaRPr lang="en-US" dirty="0" smtClean="0">
              <a:latin typeface="Arial" charset="0"/>
            </a:endParaRPr>
          </a:p>
          <a:p>
            <a:pPr lvl="1">
              <a:buClr>
                <a:schemeClr val="accent2"/>
              </a:buClr>
              <a:buFont typeface="Wingdings" pitchFamily="2" charset="2"/>
              <a:buChar char="§"/>
              <a:defRPr/>
            </a:pPr>
            <a:r>
              <a:rPr lang="en-US" dirty="0">
                <a:latin typeface="Arial" charset="0"/>
              </a:rPr>
              <a:t> </a:t>
            </a:r>
            <a:r>
              <a:rPr lang="en-US" dirty="0" smtClean="0">
                <a:latin typeface="Arial" charset="0"/>
              </a:rPr>
              <a:t>Integrated content</a:t>
            </a:r>
          </a:p>
          <a:p>
            <a:pPr lvl="1">
              <a:buClr>
                <a:schemeClr val="accent2"/>
              </a:buClr>
              <a:buFont typeface="Wingdings" pitchFamily="2" charset="2"/>
              <a:buChar char="§"/>
              <a:defRPr/>
            </a:pPr>
            <a:r>
              <a:rPr lang="en-US" dirty="0">
                <a:latin typeface="Arial" charset="0"/>
              </a:rPr>
              <a:t> </a:t>
            </a:r>
            <a:r>
              <a:rPr lang="en-US" dirty="0" smtClean="0">
                <a:latin typeface="Arial" charset="0"/>
              </a:rPr>
              <a:t>Pattern and trend analysis</a:t>
            </a:r>
          </a:p>
          <a:p>
            <a:pPr lvl="1">
              <a:buClr>
                <a:schemeClr val="accent2"/>
              </a:buClr>
              <a:buFont typeface="Wingdings" pitchFamily="2" charset="2"/>
              <a:buChar char="§"/>
              <a:defRPr/>
            </a:pPr>
            <a:r>
              <a:rPr lang="en-US" dirty="0" smtClean="0">
                <a:latin typeface="Arial" charset="0"/>
              </a:rPr>
              <a:t> Citations of </a:t>
            </a:r>
          </a:p>
          <a:p>
            <a:pPr lvl="2">
              <a:buClr>
                <a:schemeClr val="accent2"/>
              </a:buClr>
              <a:buFont typeface="Wingdings" pitchFamily="2" charset="2"/>
              <a:buChar char="§"/>
              <a:defRPr/>
            </a:pPr>
            <a:r>
              <a:rPr lang="en-US" dirty="0" smtClean="0">
                <a:latin typeface="Arial" charset="0"/>
              </a:rPr>
              <a:t>Books</a:t>
            </a:r>
          </a:p>
          <a:p>
            <a:pPr lvl="2">
              <a:buClr>
                <a:schemeClr val="accent2"/>
              </a:buClr>
              <a:buFont typeface="Wingdings" pitchFamily="2" charset="2"/>
              <a:buChar char="§"/>
              <a:defRPr/>
            </a:pPr>
            <a:r>
              <a:rPr lang="en-US" dirty="0" smtClean="0">
                <a:latin typeface="Arial" charset="0"/>
              </a:rPr>
              <a:t>Journals</a:t>
            </a:r>
          </a:p>
          <a:p>
            <a:pPr lvl="2">
              <a:buClr>
                <a:schemeClr val="accent2"/>
              </a:buClr>
              <a:buFont typeface="Wingdings" pitchFamily="2" charset="2"/>
              <a:buChar char="§"/>
              <a:defRPr/>
            </a:pPr>
            <a:r>
              <a:rPr lang="en-US" dirty="0" smtClean="0">
                <a:latin typeface="Arial" charset="0"/>
              </a:rPr>
              <a:t>Proceedings</a:t>
            </a:r>
          </a:p>
          <a:p>
            <a:pPr lvl="2">
              <a:buClr>
                <a:schemeClr val="accent2"/>
              </a:buClr>
              <a:buFont typeface="Wingdings" pitchFamily="2" charset="2"/>
              <a:buChar char="§"/>
              <a:defRPr/>
            </a:pPr>
            <a:r>
              <a:rPr lang="en-US" dirty="0" smtClean="0">
                <a:latin typeface="Arial" charset="0"/>
              </a:rPr>
              <a:t>Patents </a:t>
            </a:r>
          </a:p>
        </p:txBody>
      </p:sp>
      <p:sp>
        <p:nvSpPr>
          <p:cNvPr id="727045" name="Rectangle 5"/>
          <p:cNvSpPr>
            <a:spLocks noGrp="1" noChangeArrowheads="1"/>
          </p:cNvSpPr>
          <p:nvPr>
            <p:ph type="title"/>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Appropriate literature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553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45" name="Rectangle 5"/>
          <p:cNvSpPr>
            <a:spLocks noGrp="1" noChangeArrowheads="1"/>
          </p:cNvSpPr>
          <p:nvPr>
            <p:ph type="title"/>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Appropriate literature</a:t>
            </a:r>
          </a:p>
        </p:txBody>
      </p:sp>
      <p:sp>
        <p:nvSpPr>
          <p:cNvPr id="7" name="TextBox 6"/>
          <p:cNvSpPr txBox="1"/>
          <p:nvPr/>
        </p:nvSpPr>
        <p:spPr>
          <a:xfrm>
            <a:off x="1115616" y="1556792"/>
            <a:ext cx="7062959" cy="584775"/>
          </a:xfrm>
          <a:prstGeom prst="rect">
            <a:avLst/>
          </a:prstGeom>
          <a:noFill/>
        </p:spPr>
        <p:txBody>
          <a:bodyPr wrap="none" rtlCol="0">
            <a:spAutoFit/>
          </a:bodyPr>
          <a:lstStyle/>
          <a:p>
            <a:pPr>
              <a:buNone/>
            </a:pPr>
            <a:r>
              <a:rPr lang="en-US" sz="3200" dirty="0" smtClean="0">
                <a:solidFill>
                  <a:schemeClr val="tx1"/>
                </a:solidFill>
              </a:rPr>
              <a:t>A vast information basket, how do we:</a:t>
            </a:r>
            <a:endParaRPr lang="en-US" sz="3200" dirty="0">
              <a:solidFill>
                <a:schemeClr val="tx1"/>
              </a:solidFill>
            </a:endParaRPr>
          </a:p>
        </p:txBody>
      </p:sp>
      <p:sp>
        <p:nvSpPr>
          <p:cNvPr id="8" name="TextBox 7"/>
          <p:cNvSpPr txBox="1"/>
          <p:nvPr/>
        </p:nvSpPr>
        <p:spPr>
          <a:xfrm>
            <a:off x="1713757" y="2348880"/>
            <a:ext cx="3587842" cy="523220"/>
          </a:xfrm>
          <a:prstGeom prst="rect">
            <a:avLst/>
          </a:prstGeom>
          <a:noFill/>
        </p:spPr>
        <p:txBody>
          <a:bodyPr wrap="none" rtlCol="0">
            <a:spAutoFit/>
          </a:bodyPr>
          <a:lstStyle/>
          <a:p>
            <a:r>
              <a:rPr lang="en-US" sz="2800" dirty="0" smtClean="0">
                <a:solidFill>
                  <a:srgbClr val="0070C0"/>
                </a:solidFill>
              </a:rPr>
              <a:t> Find what we want?</a:t>
            </a:r>
          </a:p>
        </p:txBody>
      </p:sp>
      <p:sp>
        <p:nvSpPr>
          <p:cNvPr id="9" name="TextBox 8"/>
          <p:cNvSpPr txBox="1"/>
          <p:nvPr/>
        </p:nvSpPr>
        <p:spPr>
          <a:xfrm>
            <a:off x="1713757" y="3049796"/>
            <a:ext cx="7027886" cy="523220"/>
          </a:xfrm>
          <a:prstGeom prst="rect">
            <a:avLst/>
          </a:prstGeom>
          <a:noFill/>
        </p:spPr>
        <p:txBody>
          <a:bodyPr wrap="none" rtlCol="0">
            <a:spAutoFit/>
          </a:bodyPr>
          <a:lstStyle/>
          <a:p>
            <a:r>
              <a:rPr lang="en-US" sz="2800" dirty="0" smtClean="0">
                <a:solidFill>
                  <a:srgbClr val="0070C0"/>
                </a:solidFill>
              </a:rPr>
              <a:t> Evaluate the quality of published studies?</a:t>
            </a:r>
          </a:p>
        </p:txBody>
      </p:sp>
      <p:sp>
        <p:nvSpPr>
          <p:cNvPr id="10" name="TextBox 9"/>
          <p:cNvSpPr txBox="1"/>
          <p:nvPr/>
        </p:nvSpPr>
        <p:spPr>
          <a:xfrm>
            <a:off x="1720256" y="3717032"/>
            <a:ext cx="7308411" cy="523220"/>
          </a:xfrm>
          <a:prstGeom prst="rect">
            <a:avLst/>
          </a:prstGeom>
          <a:noFill/>
        </p:spPr>
        <p:txBody>
          <a:bodyPr wrap="none" rtlCol="0">
            <a:spAutoFit/>
          </a:bodyPr>
          <a:lstStyle/>
          <a:p>
            <a:r>
              <a:rPr lang="en-US" sz="2800" dirty="0" smtClean="0">
                <a:solidFill>
                  <a:srgbClr val="0070C0"/>
                </a:solidFill>
              </a:rPr>
              <a:t> Evaluate the relevance of the design used?</a:t>
            </a:r>
            <a:endParaRPr lang="en-US" sz="2800" dirty="0">
              <a:solidFill>
                <a:srgbClr val="0070C0"/>
              </a:solidFill>
            </a:endParaRPr>
          </a:p>
        </p:txBody>
      </p:sp>
      <p:sp>
        <p:nvSpPr>
          <p:cNvPr id="11" name="TextBox 10"/>
          <p:cNvSpPr txBox="1"/>
          <p:nvPr/>
        </p:nvSpPr>
        <p:spPr>
          <a:xfrm>
            <a:off x="1726763" y="4345940"/>
            <a:ext cx="6881371" cy="523220"/>
          </a:xfrm>
          <a:prstGeom prst="rect">
            <a:avLst/>
          </a:prstGeom>
          <a:noFill/>
        </p:spPr>
        <p:txBody>
          <a:bodyPr wrap="none" rtlCol="0">
            <a:spAutoFit/>
          </a:bodyPr>
          <a:lstStyle/>
          <a:p>
            <a:r>
              <a:rPr lang="en-US" sz="2800" dirty="0" smtClean="0">
                <a:solidFill>
                  <a:srgbClr val="0070C0"/>
                </a:solidFill>
              </a:rPr>
              <a:t> Avoid research with serious bias/errors?</a:t>
            </a:r>
            <a:endParaRPr lang="en-US" sz="2800" dirty="0">
              <a:solidFill>
                <a:srgbClr val="0070C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14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13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8067" name="Rectangle 3"/>
          <p:cNvSpPr>
            <a:spLocks noGrp="1" noChangeArrowheads="1"/>
          </p:cNvSpPr>
          <p:nvPr>
            <p:ph type="body" idx="1"/>
          </p:nvPr>
        </p:nvSpPr>
        <p:spPr>
          <a:xfrm>
            <a:off x="685800" y="1362075"/>
            <a:ext cx="7772400" cy="4450449"/>
          </a:xfrm>
          <a:noFill/>
        </p:spPr>
        <p:txBody>
          <a:bodyPr>
            <a:spAutoFit/>
          </a:bodyPr>
          <a:lstStyle/>
          <a:p>
            <a:pPr marL="609600" indent="-609600">
              <a:lnSpc>
                <a:spcPct val="80000"/>
              </a:lnSpc>
              <a:buClr>
                <a:srgbClr val="990033"/>
              </a:buClr>
              <a:buFont typeface="Wingdings" pitchFamily="2" charset="2"/>
              <a:buAutoNum type="arabicPeriod"/>
            </a:pPr>
            <a:r>
              <a:rPr lang="en-US" dirty="0" smtClean="0">
                <a:solidFill>
                  <a:schemeClr val="accent2"/>
                </a:solidFill>
                <a:latin typeface="Arial" charset="0"/>
              </a:rPr>
              <a:t>The Research Hypothesis</a:t>
            </a:r>
          </a:p>
          <a:p>
            <a:pPr marL="1314450" lvl="2" indent="-457200">
              <a:lnSpc>
                <a:spcPct val="80000"/>
              </a:lnSpc>
              <a:buClr>
                <a:schemeClr val="accent2"/>
              </a:buClr>
              <a:buSzPct val="120000"/>
              <a:buFont typeface="Wingdings" pitchFamily="2" charset="2"/>
              <a:buChar char="§"/>
            </a:pPr>
            <a:r>
              <a:rPr lang="en-US" dirty="0" smtClean="0">
                <a:latin typeface="Arial" charset="0"/>
              </a:rPr>
              <a:t>Is the research hypothesis </a:t>
            </a:r>
            <a:r>
              <a:rPr lang="en-US" u="sng" dirty="0" smtClean="0">
                <a:latin typeface="Arial" charset="0"/>
              </a:rPr>
              <a:t>clearly stated</a:t>
            </a:r>
            <a:r>
              <a:rPr lang="en-US" dirty="0" smtClean="0">
                <a:latin typeface="Arial" charset="0"/>
              </a:rPr>
              <a:t>? </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E.g.: Annual MRI scans of women age 30+ with high risk of breast cancer will decrease their risk of dying from breast cancer by 30%.</a:t>
            </a:r>
            <a:r>
              <a:rPr lang="en-US" dirty="0" smtClean="0">
                <a:latin typeface="Arial" charset="0"/>
              </a:rPr>
              <a:t> </a:t>
            </a:r>
          </a:p>
          <a:p>
            <a:pPr marL="1314450" lvl="2" indent="-457200">
              <a:lnSpc>
                <a:spcPct val="80000"/>
              </a:lnSpc>
              <a:buClr>
                <a:schemeClr val="accent2"/>
              </a:buClr>
              <a:buSzPct val="120000"/>
              <a:buFont typeface="Wingdings" pitchFamily="2" charset="2"/>
              <a:buChar char="§"/>
            </a:pPr>
            <a:r>
              <a:rPr lang="en-US" dirty="0" smtClean="0">
                <a:latin typeface="Arial" charset="0"/>
              </a:rPr>
              <a:t>Does the study address a question that has </a:t>
            </a:r>
            <a:r>
              <a:rPr lang="en-US" u="sng" dirty="0" smtClean="0">
                <a:latin typeface="Arial" charset="0"/>
              </a:rPr>
              <a:t>clinical importance</a:t>
            </a:r>
            <a:r>
              <a:rPr lang="en-US" dirty="0" smtClean="0">
                <a:latin typeface="Arial" charset="0"/>
              </a:rPr>
              <a:t>?</a:t>
            </a:r>
            <a:endParaRPr lang="en-US" sz="2000" dirty="0" smtClean="0">
              <a:latin typeface="Arial" charset="0"/>
            </a:endParaRPr>
          </a:p>
          <a:p>
            <a:pPr marL="1314450" lvl="2" indent="-457200">
              <a:lnSpc>
                <a:spcPct val="80000"/>
              </a:lnSpc>
              <a:buClr>
                <a:schemeClr val="accent2"/>
              </a:buClr>
              <a:buSzPct val="120000"/>
              <a:buFont typeface="Wingdings" pitchFamily="2" charset="2"/>
              <a:buNone/>
            </a:pPr>
            <a:r>
              <a:rPr lang="en-US" sz="2000" dirty="0" smtClean="0">
                <a:latin typeface="Arial" charset="0"/>
              </a:rPr>
              <a:t>	</a:t>
            </a:r>
            <a:r>
              <a:rPr lang="en-US" sz="2000" dirty="0" smtClean="0">
                <a:solidFill>
                  <a:srgbClr val="008080"/>
                </a:solidFill>
                <a:latin typeface="Arial" charset="0"/>
              </a:rPr>
              <a:t>Is eating mice associated with increased risk of specific cancers? </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Is intake of beef associated with risk of colon cancer? </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Animal studies:</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  More tightly controlled </a:t>
            </a:r>
          </a:p>
          <a:p>
            <a:pPr marL="1314450" lvl="2" indent="-457200">
              <a:lnSpc>
                <a:spcPct val="80000"/>
              </a:lnSpc>
              <a:buClr>
                <a:schemeClr val="accent2"/>
              </a:buClr>
              <a:buSzPct val="120000"/>
              <a:buFont typeface="Wingdings" pitchFamily="2" charset="2"/>
              <a:buNone/>
            </a:pPr>
            <a:r>
              <a:rPr lang="en-US" sz="2000" dirty="0" smtClean="0">
                <a:solidFill>
                  <a:srgbClr val="008080"/>
                </a:solidFill>
                <a:latin typeface="Arial" charset="0"/>
              </a:rPr>
              <a:t>		-  Models for mechanisms involved in disease 			development and prevention.</a:t>
            </a:r>
            <a:r>
              <a:rPr lang="en-US" dirty="0" smtClean="0">
                <a:latin typeface="Arial" charset="0"/>
              </a:rPr>
              <a:t>	 </a:t>
            </a:r>
          </a:p>
        </p:txBody>
      </p:sp>
      <p:sp>
        <p:nvSpPr>
          <p:cNvPr id="728069" name="Rectangle 5"/>
          <p:cNvSpPr>
            <a:spLocks noGrp="1" noChangeArrowheads="1"/>
          </p:cNvSpPr>
          <p:nvPr>
            <p:ph type="title"/>
          </p:nvPr>
        </p:nvSpPr>
        <p:spPr>
          <a:xfrm>
            <a:off x="685800" y="53975"/>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Reviewing a Study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05"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728067">
                                            <p:txEl>
                                              <p:pRg st="0" end="0"/>
                                            </p:txEl>
                                          </p:spTgt>
                                        </p:tgtEl>
                                        <p:attrNameLst>
                                          <p:attrName>style.visibility</p:attrName>
                                        </p:attrNameLst>
                                      </p:cBhvr>
                                      <p:to>
                                        <p:strVal val="visible"/>
                                      </p:to>
                                    </p:set>
                                    <p:animEffect transition="in" filter="fade">
                                      <p:cBhvr>
                                        <p:cTn id="9" dur="3000"/>
                                        <p:tgtEl>
                                          <p:spTgt spid="728067">
                                            <p:txEl>
                                              <p:pRg st="0" end="0"/>
                                            </p:txEl>
                                          </p:spTgt>
                                        </p:tgtEl>
                                      </p:cBhvr>
                                    </p:animEffect>
                                  </p:childTnLst>
                                </p:cTn>
                              </p:par>
                              <p:par>
                                <p:cTn id="10" presetID="10" presetClass="entr" presetSubtype="0" fill="hold" nodeType="withEffect">
                                  <p:stCondLst>
                                    <p:cond delay="3500"/>
                                  </p:stCondLst>
                                  <p:childTnLst>
                                    <p:set>
                                      <p:cBhvr>
                                        <p:cTn id="11" dur="1" fill="hold">
                                          <p:stCondLst>
                                            <p:cond delay="0"/>
                                          </p:stCondLst>
                                        </p:cTn>
                                        <p:tgtEl>
                                          <p:spTgt spid="728067">
                                            <p:txEl>
                                              <p:pRg st="1" end="1"/>
                                            </p:txEl>
                                          </p:spTgt>
                                        </p:tgtEl>
                                        <p:attrNameLst>
                                          <p:attrName>style.visibility</p:attrName>
                                        </p:attrNameLst>
                                      </p:cBhvr>
                                      <p:to>
                                        <p:strVal val="visible"/>
                                      </p:to>
                                    </p:set>
                                    <p:animEffect transition="in" filter="fade">
                                      <p:cBhvr>
                                        <p:cTn id="12" dur="3000"/>
                                        <p:tgtEl>
                                          <p:spTgt spid="728067">
                                            <p:txEl>
                                              <p:pRg st="1" end="1"/>
                                            </p:txEl>
                                          </p:spTgt>
                                        </p:tgtEl>
                                      </p:cBhvr>
                                    </p:animEffect>
                                  </p:childTnLst>
                                </p:cTn>
                              </p:par>
                              <p:par>
                                <p:cTn id="13" presetID="10" presetClass="entr" presetSubtype="0" fill="hold" nodeType="withEffect">
                                  <p:stCondLst>
                                    <p:cond delay="8000"/>
                                  </p:stCondLst>
                                  <p:childTnLst>
                                    <p:set>
                                      <p:cBhvr>
                                        <p:cTn id="14" dur="1" fill="hold">
                                          <p:stCondLst>
                                            <p:cond delay="0"/>
                                          </p:stCondLst>
                                        </p:cTn>
                                        <p:tgtEl>
                                          <p:spTgt spid="728067">
                                            <p:txEl>
                                              <p:pRg st="2" end="2"/>
                                            </p:txEl>
                                          </p:spTgt>
                                        </p:tgtEl>
                                        <p:attrNameLst>
                                          <p:attrName>style.visibility</p:attrName>
                                        </p:attrNameLst>
                                      </p:cBhvr>
                                      <p:to>
                                        <p:strVal val="visible"/>
                                      </p:to>
                                    </p:set>
                                    <p:animEffect transition="in" filter="fade">
                                      <p:cBhvr>
                                        <p:cTn id="15" dur="3000"/>
                                        <p:tgtEl>
                                          <p:spTgt spid="728067">
                                            <p:txEl>
                                              <p:pRg st="2" end="2"/>
                                            </p:txEl>
                                          </p:spTgt>
                                        </p:tgtEl>
                                      </p:cBhvr>
                                    </p:animEffect>
                                  </p:childTnLst>
                                </p:cTn>
                              </p:par>
                              <p:par>
                                <p:cTn id="16" presetID="10" presetClass="entr" presetSubtype="0" fill="hold" nodeType="withEffect">
                                  <p:stCondLst>
                                    <p:cond delay="30000"/>
                                  </p:stCondLst>
                                  <p:childTnLst>
                                    <p:set>
                                      <p:cBhvr>
                                        <p:cTn id="17" dur="1" fill="hold">
                                          <p:stCondLst>
                                            <p:cond delay="0"/>
                                          </p:stCondLst>
                                        </p:cTn>
                                        <p:tgtEl>
                                          <p:spTgt spid="728067">
                                            <p:txEl>
                                              <p:pRg st="3" end="3"/>
                                            </p:txEl>
                                          </p:spTgt>
                                        </p:tgtEl>
                                        <p:attrNameLst>
                                          <p:attrName>style.visibility</p:attrName>
                                        </p:attrNameLst>
                                      </p:cBhvr>
                                      <p:to>
                                        <p:strVal val="visible"/>
                                      </p:to>
                                    </p:set>
                                    <p:animEffect transition="in" filter="fade">
                                      <p:cBhvr>
                                        <p:cTn id="18" dur="3000"/>
                                        <p:tgtEl>
                                          <p:spTgt spid="728067">
                                            <p:txEl>
                                              <p:pRg st="3" end="3"/>
                                            </p:txEl>
                                          </p:spTgt>
                                        </p:tgtEl>
                                      </p:cBhvr>
                                    </p:animEffect>
                                  </p:childTnLst>
                                </p:cTn>
                              </p:par>
                              <p:par>
                                <p:cTn id="19" presetID="10" presetClass="entr" presetSubtype="0" fill="hold" nodeType="withEffect">
                                  <p:stCondLst>
                                    <p:cond delay="40000"/>
                                  </p:stCondLst>
                                  <p:childTnLst>
                                    <p:set>
                                      <p:cBhvr>
                                        <p:cTn id="20" dur="1" fill="hold">
                                          <p:stCondLst>
                                            <p:cond delay="0"/>
                                          </p:stCondLst>
                                        </p:cTn>
                                        <p:tgtEl>
                                          <p:spTgt spid="728067">
                                            <p:txEl>
                                              <p:pRg st="4" end="4"/>
                                            </p:txEl>
                                          </p:spTgt>
                                        </p:tgtEl>
                                        <p:attrNameLst>
                                          <p:attrName>style.visibility</p:attrName>
                                        </p:attrNameLst>
                                      </p:cBhvr>
                                      <p:to>
                                        <p:strVal val="visible"/>
                                      </p:to>
                                    </p:set>
                                    <p:animEffect transition="in" filter="fade">
                                      <p:cBhvr>
                                        <p:cTn id="21" dur="3000"/>
                                        <p:tgtEl>
                                          <p:spTgt spid="728067">
                                            <p:txEl>
                                              <p:pRg st="4" end="4"/>
                                            </p:txEl>
                                          </p:spTgt>
                                        </p:tgtEl>
                                      </p:cBhvr>
                                    </p:animEffect>
                                  </p:childTnLst>
                                </p:cTn>
                              </p:par>
                              <p:par>
                                <p:cTn id="22" presetID="10" presetClass="entr" presetSubtype="0" fill="hold" nodeType="withEffect">
                                  <p:stCondLst>
                                    <p:cond delay="50000"/>
                                  </p:stCondLst>
                                  <p:childTnLst>
                                    <p:set>
                                      <p:cBhvr>
                                        <p:cTn id="23" dur="1" fill="hold">
                                          <p:stCondLst>
                                            <p:cond delay="0"/>
                                          </p:stCondLst>
                                        </p:cTn>
                                        <p:tgtEl>
                                          <p:spTgt spid="728067">
                                            <p:txEl>
                                              <p:pRg st="5" end="5"/>
                                            </p:txEl>
                                          </p:spTgt>
                                        </p:tgtEl>
                                        <p:attrNameLst>
                                          <p:attrName>style.visibility</p:attrName>
                                        </p:attrNameLst>
                                      </p:cBhvr>
                                      <p:to>
                                        <p:strVal val="visible"/>
                                      </p:to>
                                    </p:set>
                                    <p:animEffect transition="in" filter="fade">
                                      <p:cBhvr>
                                        <p:cTn id="24" dur="3000"/>
                                        <p:tgtEl>
                                          <p:spTgt spid="728067">
                                            <p:txEl>
                                              <p:pRg st="5" end="5"/>
                                            </p:txEl>
                                          </p:spTgt>
                                        </p:tgtEl>
                                      </p:cBhvr>
                                    </p:animEffect>
                                  </p:childTnLst>
                                </p:cTn>
                              </p:par>
                              <p:par>
                                <p:cTn id="25" presetID="10" presetClass="entr" presetSubtype="0" fill="hold" nodeType="withEffect">
                                  <p:stCondLst>
                                    <p:cond delay="60000"/>
                                  </p:stCondLst>
                                  <p:childTnLst>
                                    <p:set>
                                      <p:cBhvr>
                                        <p:cTn id="26" dur="1" fill="hold">
                                          <p:stCondLst>
                                            <p:cond delay="0"/>
                                          </p:stCondLst>
                                        </p:cTn>
                                        <p:tgtEl>
                                          <p:spTgt spid="728067">
                                            <p:txEl>
                                              <p:pRg st="6" end="6"/>
                                            </p:txEl>
                                          </p:spTgt>
                                        </p:tgtEl>
                                        <p:attrNameLst>
                                          <p:attrName>style.visibility</p:attrName>
                                        </p:attrNameLst>
                                      </p:cBhvr>
                                      <p:to>
                                        <p:strVal val="visible"/>
                                      </p:to>
                                    </p:set>
                                    <p:animEffect transition="in" filter="fade">
                                      <p:cBhvr>
                                        <p:cTn id="27" dur="3000"/>
                                        <p:tgtEl>
                                          <p:spTgt spid="728067">
                                            <p:txEl>
                                              <p:pRg st="6" end="6"/>
                                            </p:txEl>
                                          </p:spTgt>
                                        </p:tgtEl>
                                      </p:cBhvr>
                                    </p:animEffect>
                                  </p:childTnLst>
                                </p:cTn>
                              </p:par>
                              <p:par>
                                <p:cTn id="28" presetID="10" presetClass="entr" presetSubtype="0" fill="hold" nodeType="withEffect">
                                  <p:stCondLst>
                                    <p:cond delay="60000"/>
                                  </p:stCondLst>
                                  <p:childTnLst>
                                    <p:set>
                                      <p:cBhvr>
                                        <p:cTn id="29" dur="1" fill="hold">
                                          <p:stCondLst>
                                            <p:cond delay="0"/>
                                          </p:stCondLst>
                                        </p:cTn>
                                        <p:tgtEl>
                                          <p:spTgt spid="728067">
                                            <p:txEl>
                                              <p:pRg st="7" end="7"/>
                                            </p:txEl>
                                          </p:spTgt>
                                        </p:tgtEl>
                                        <p:attrNameLst>
                                          <p:attrName>style.visibility</p:attrName>
                                        </p:attrNameLst>
                                      </p:cBhvr>
                                      <p:to>
                                        <p:strVal val="visible"/>
                                      </p:to>
                                    </p:set>
                                    <p:animEffect transition="in" filter="fade">
                                      <p:cBhvr>
                                        <p:cTn id="30" dur="3000"/>
                                        <p:tgtEl>
                                          <p:spTgt spid="728067">
                                            <p:txEl>
                                              <p:pRg st="7" end="7"/>
                                            </p:txEl>
                                          </p:spTgt>
                                        </p:tgtEl>
                                      </p:cBhvr>
                                    </p:animEffect>
                                  </p:childTnLst>
                                </p:cTn>
                              </p:par>
                              <p:par>
                                <p:cTn id="31" presetID="10" presetClass="entr" presetSubtype="0" fill="hold" nodeType="withEffect">
                                  <p:stCondLst>
                                    <p:cond delay="60000"/>
                                  </p:stCondLst>
                                  <p:childTnLst>
                                    <p:set>
                                      <p:cBhvr>
                                        <p:cTn id="32" dur="1" fill="hold">
                                          <p:stCondLst>
                                            <p:cond delay="0"/>
                                          </p:stCondLst>
                                        </p:cTn>
                                        <p:tgtEl>
                                          <p:spTgt spid="728067">
                                            <p:txEl>
                                              <p:pRg st="8" end="8"/>
                                            </p:txEl>
                                          </p:spTgt>
                                        </p:tgtEl>
                                        <p:attrNameLst>
                                          <p:attrName>style.visibility</p:attrName>
                                        </p:attrNameLst>
                                      </p:cBhvr>
                                      <p:to>
                                        <p:strVal val="visible"/>
                                      </p:to>
                                    </p:set>
                                    <p:animEffect transition="in" filter="fade">
                                      <p:cBhvr>
                                        <p:cTn id="33" dur="3000"/>
                                        <p:tgtEl>
                                          <p:spTgt spid="7280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10521</TotalTime>
  <Words>3792</Words>
  <Application>Microsoft Office PowerPoint</Application>
  <PresentationFormat>On-screen Show (4:3)</PresentationFormat>
  <Paragraphs>369</Paragraphs>
  <Slides>26</Slides>
  <Notes>26</Notes>
  <HiddenSlides>0</HiddenSlides>
  <MMClips>25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 Unicode MS</vt:lpstr>
      <vt:lpstr>Arial</vt:lpstr>
      <vt:lpstr>Calibri</vt:lpstr>
      <vt:lpstr>Comic Sans MS</vt:lpstr>
      <vt:lpstr>Times New Roman</vt:lpstr>
      <vt:lpstr>Wingdings</vt:lpstr>
      <vt:lpstr>Blank Presentation</vt:lpstr>
      <vt:lpstr>Custom Design</vt:lpstr>
      <vt:lpstr>EPDM 509</vt:lpstr>
      <vt:lpstr>Objectives</vt:lpstr>
      <vt:lpstr>Profile: HRT and CVD risk</vt:lpstr>
      <vt:lpstr>Advice - based on knowledge</vt:lpstr>
      <vt:lpstr>The information explosion</vt:lpstr>
      <vt:lpstr>Appropriate literature</vt:lpstr>
      <vt:lpstr>Appropriate literature</vt:lpstr>
      <vt:lpstr>Appropriate literature</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Reviewing a Study</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496</cp:revision>
  <cp:lastPrinted>2011-02-25T06:16:33Z</cp:lastPrinted>
  <dcterms:created xsi:type="dcterms:W3CDTF">1999-01-07T03:11:36Z</dcterms:created>
  <dcterms:modified xsi:type="dcterms:W3CDTF">2014-11-06T22:00:21Z</dcterms:modified>
</cp:coreProperties>
</file>