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71"/>
  </p:notesMasterIdLst>
  <p:handoutMasterIdLst>
    <p:handoutMasterId r:id="rId72"/>
  </p:handoutMasterIdLst>
  <p:sldIdLst>
    <p:sldId id="256" r:id="rId3"/>
    <p:sldId id="515" r:id="rId4"/>
    <p:sldId id="366" r:id="rId5"/>
    <p:sldId id="374" r:id="rId6"/>
    <p:sldId id="512" r:id="rId7"/>
    <p:sldId id="514" r:id="rId8"/>
    <p:sldId id="513" r:id="rId9"/>
    <p:sldId id="487" r:id="rId10"/>
    <p:sldId id="488" r:id="rId11"/>
    <p:sldId id="489" r:id="rId12"/>
    <p:sldId id="548" r:id="rId13"/>
    <p:sldId id="490" r:id="rId14"/>
    <p:sldId id="491" r:id="rId15"/>
    <p:sldId id="492" r:id="rId16"/>
    <p:sldId id="493" r:id="rId17"/>
    <p:sldId id="552" r:id="rId18"/>
    <p:sldId id="554" r:id="rId19"/>
    <p:sldId id="555" r:id="rId20"/>
    <p:sldId id="494" r:id="rId21"/>
    <p:sldId id="495" r:id="rId22"/>
    <p:sldId id="553" r:id="rId23"/>
    <p:sldId id="516" r:id="rId24"/>
    <p:sldId id="517" r:id="rId25"/>
    <p:sldId id="518" r:id="rId26"/>
    <p:sldId id="519" r:id="rId27"/>
    <p:sldId id="520" r:id="rId28"/>
    <p:sldId id="521" r:id="rId29"/>
    <p:sldId id="522" r:id="rId30"/>
    <p:sldId id="523" r:id="rId31"/>
    <p:sldId id="524" r:id="rId32"/>
    <p:sldId id="525" r:id="rId33"/>
    <p:sldId id="526" r:id="rId34"/>
    <p:sldId id="527" r:id="rId35"/>
    <p:sldId id="528" r:id="rId36"/>
    <p:sldId id="497" r:id="rId37"/>
    <p:sldId id="529" r:id="rId38"/>
    <p:sldId id="498" r:id="rId39"/>
    <p:sldId id="499" r:id="rId40"/>
    <p:sldId id="500" r:id="rId41"/>
    <p:sldId id="501" r:id="rId42"/>
    <p:sldId id="502" r:id="rId43"/>
    <p:sldId id="503" r:id="rId44"/>
    <p:sldId id="504" r:id="rId45"/>
    <p:sldId id="505" r:id="rId46"/>
    <p:sldId id="530" r:id="rId47"/>
    <p:sldId id="550" r:id="rId48"/>
    <p:sldId id="549" r:id="rId49"/>
    <p:sldId id="531" r:id="rId50"/>
    <p:sldId id="532" r:id="rId51"/>
    <p:sldId id="533" r:id="rId52"/>
    <p:sldId id="534" r:id="rId53"/>
    <p:sldId id="535" r:id="rId54"/>
    <p:sldId id="506" r:id="rId55"/>
    <p:sldId id="536" r:id="rId56"/>
    <p:sldId id="551" r:id="rId57"/>
    <p:sldId id="539" r:id="rId58"/>
    <p:sldId id="540" r:id="rId59"/>
    <p:sldId id="508" r:id="rId60"/>
    <p:sldId id="509" r:id="rId61"/>
    <p:sldId id="510" r:id="rId62"/>
    <p:sldId id="541" r:id="rId63"/>
    <p:sldId id="542" r:id="rId64"/>
    <p:sldId id="543" r:id="rId65"/>
    <p:sldId id="544" r:id="rId66"/>
    <p:sldId id="545" r:id="rId67"/>
    <p:sldId id="546" r:id="rId68"/>
    <p:sldId id="547" r:id="rId69"/>
    <p:sldId id="475" r:id="rId70"/>
  </p:sldIdLst>
  <p:sldSz cx="9144000" cy="6858000" type="screen4x3"/>
  <p:notesSz cx="7026275" cy="9312275"/>
  <p:defaultTextStyle>
    <a:defPPr>
      <a:defRPr lang="en-US"/>
    </a:defPPr>
    <a:lvl1pPr algn="l" rtl="0" eaLnBrk="0" fontAlgn="base" hangingPunct="0">
      <a:spcBef>
        <a:spcPct val="20000"/>
      </a:spcBef>
      <a:spcAft>
        <a:spcPct val="0"/>
      </a:spcAft>
      <a:buChar char="•"/>
      <a:defRPr sz="24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24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24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24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2400" kern="1200">
        <a:solidFill>
          <a:srgbClr val="990033"/>
        </a:solidFill>
        <a:latin typeface="Arial" charset="0"/>
        <a:ea typeface="+mn-ea"/>
        <a:cs typeface="+mn-cs"/>
      </a:defRPr>
    </a:lvl5pPr>
    <a:lvl6pPr marL="2286000" algn="l" defTabSz="914400" rtl="0" eaLnBrk="1" latinLnBrk="0" hangingPunct="1">
      <a:defRPr sz="2400" kern="1200">
        <a:solidFill>
          <a:srgbClr val="990033"/>
        </a:solidFill>
        <a:latin typeface="Arial" charset="0"/>
        <a:ea typeface="+mn-ea"/>
        <a:cs typeface="+mn-cs"/>
      </a:defRPr>
    </a:lvl6pPr>
    <a:lvl7pPr marL="2743200" algn="l" defTabSz="914400" rtl="0" eaLnBrk="1" latinLnBrk="0" hangingPunct="1">
      <a:defRPr sz="2400" kern="1200">
        <a:solidFill>
          <a:srgbClr val="990033"/>
        </a:solidFill>
        <a:latin typeface="Arial" charset="0"/>
        <a:ea typeface="+mn-ea"/>
        <a:cs typeface="+mn-cs"/>
      </a:defRPr>
    </a:lvl7pPr>
    <a:lvl8pPr marL="3200400" algn="l" defTabSz="914400" rtl="0" eaLnBrk="1" latinLnBrk="0" hangingPunct="1">
      <a:defRPr sz="2400" kern="1200">
        <a:solidFill>
          <a:srgbClr val="990033"/>
        </a:solidFill>
        <a:latin typeface="Arial" charset="0"/>
        <a:ea typeface="+mn-ea"/>
        <a:cs typeface="+mn-cs"/>
      </a:defRPr>
    </a:lvl8pPr>
    <a:lvl9pPr marL="3657600" algn="l" defTabSz="914400" rtl="0" eaLnBrk="1" latinLnBrk="0" hangingPunct="1">
      <a:defRPr sz="24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8080"/>
    <a:srgbClr val="CC0066"/>
    <a:srgbClr val="FFCC00"/>
    <a:srgbClr val="990033"/>
    <a:srgbClr val="FFFFCC"/>
    <a:srgbClr val="FFFF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8" autoAdjust="0"/>
    <p:restoredTop sz="70514" autoAdjust="0"/>
  </p:normalViewPr>
  <p:slideViewPr>
    <p:cSldViewPr>
      <p:cViewPr varScale="1">
        <p:scale>
          <a:sx n="82" d="100"/>
          <a:sy n="82" d="100"/>
        </p:scale>
        <p:origin x="2388"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752" y="240"/>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fld id="{166F39F8-639B-4201-BBEB-D8B590A1B8D9}" type="slidenum">
              <a:rPr lang="en-US"/>
              <a:pPr>
                <a:defRPr/>
              </a:pPr>
              <a:t>‹#›</a:t>
            </a:fld>
            <a:endParaRPr lang="en-US"/>
          </a:p>
        </p:txBody>
      </p:sp>
    </p:spTree>
    <p:extLst>
      <p:ext uri="{BB962C8B-B14F-4D97-AF65-F5344CB8AC3E}">
        <p14:creationId xmlns:p14="http://schemas.microsoft.com/office/powerpoint/2010/main" val="3255495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endParaRPr lang="en-US"/>
          </a:p>
        </p:txBody>
      </p:sp>
      <p:sp>
        <p:nvSpPr>
          <p:cNvPr id="73732"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fld id="{A84EBA34-F3AC-4D66-865A-5AC463B4E8D9}" type="slidenum">
              <a:rPr lang="en-US"/>
              <a:pPr>
                <a:defRPr/>
              </a:pPr>
              <a:t>‹#›</a:t>
            </a:fld>
            <a:endParaRPr lang="en-US"/>
          </a:p>
        </p:txBody>
      </p:sp>
    </p:spTree>
    <p:extLst>
      <p:ext uri="{BB962C8B-B14F-4D97-AF65-F5344CB8AC3E}">
        <p14:creationId xmlns:p14="http://schemas.microsoft.com/office/powerpoint/2010/main" val="4046648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8ADD5C1-2AE0-4448-9ABC-F7CE886BD4B3}" type="slidenum">
              <a:rPr lang="en-US" sz="1200" smtClean="0">
                <a:solidFill>
                  <a:schemeClr val="tx1"/>
                </a:solidFill>
                <a:latin typeface="Times New Roman" pitchFamily="18" charset="0"/>
              </a:rPr>
              <a:pPr/>
              <a:t>1</a:t>
            </a:fld>
            <a:endParaRPr lang="en-US" sz="1200" dirty="0" smtClean="0">
              <a:solidFill>
                <a:schemeClr val="tx1"/>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Welcome to EPDM 509, Module 7, lecture 7A-Cohort Studies. The cohort design is the last study design we will explore. It is an observational, analytic design that is used very much in epidemiology to determine cause-and-effect relationships between an exposure and an outcome. </a:t>
            </a:r>
          </a:p>
        </p:txBody>
      </p:sp>
    </p:spTree>
    <p:extLst>
      <p:ext uri="{BB962C8B-B14F-4D97-AF65-F5344CB8AC3E}">
        <p14:creationId xmlns:p14="http://schemas.microsoft.com/office/powerpoint/2010/main" val="384476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8D1D6BB7-DEF0-43BD-B424-405FCE8B23FF}" type="slidenum">
              <a:rPr lang="en-US" sz="1200" smtClean="0">
                <a:solidFill>
                  <a:schemeClr val="tx1"/>
                </a:solidFill>
                <a:latin typeface="Times New Roman" pitchFamily="18" charset="0"/>
              </a:rPr>
              <a:pPr/>
              <a:t>10</a:t>
            </a:fld>
            <a:endParaRPr lang="en-US" sz="1200" dirty="0" smtClean="0">
              <a:solidFill>
                <a:schemeClr val="tx1"/>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Cohort studies</a:t>
            </a:r>
            <a:r>
              <a:rPr lang="en-US" baseline="0" dirty="0" smtClean="0"/>
              <a:t> are also called </a:t>
            </a:r>
            <a:r>
              <a:rPr lang="en-US" u="sng" baseline="0" dirty="0" smtClean="0"/>
              <a:t>incidence studies</a:t>
            </a:r>
            <a:r>
              <a:rPr lang="en-US" baseline="0" dirty="0" smtClean="0"/>
              <a:t> (</a:t>
            </a:r>
            <a:r>
              <a:rPr lang="en-US" baseline="0" dirty="0" err="1" smtClean="0"/>
              <a:t>i</a:t>
            </a:r>
            <a:r>
              <a:rPr lang="en-US" baseline="0" dirty="0" smtClean="0"/>
              <a:t>,.e. indicating that subjects are followed over time), </a:t>
            </a:r>
            <a:r>
              <a:rPr lang="en-US" u="sng" baseline="0" dirty="0" smtClean="0"/>
              <a:t>prospective studies</a:t>
            </a:r>
            <a:r>
              <a:rPr lang="en-US" u="none" baseline="0" dirty="0" smtClean="0"/>
              <a:t> (i.e. indicating the forward direction of the study)</a:t>
            </a:r>
            <a:r>
              <a:rPr lang="en-US" baseline="0" dirty="0" smtClean="0"/>
              <a:t>, </a:t>
            </a:r>
            <a:r>
              <a:rPr lang="en-US" u="sng" baseline="0" dirty="0" smtClean="0"/>
              <a:t>follow-up studies</a:t>
            </a:r>
            <a:r>
              <a:rPr lang="en-US" u="none" baseline="0" dirty="0" smtClean="0"/>
              <a:t> (i.e. indicating that the study group is followed and kept track of</a:t>
            </a:r>
            <a:r>
              <a:rPr lang="en-US" baseline="0" dirty="0" smtClean="0"/>
              <a:t>, </a:t>
            </a:r>
            <a:r>
              <a:rPr lang="en-US" u="sng" baseline="0" dirty="0" smtClean="0"/>
              <a:t>longitudinal studies</a:t>
            </a:r>
            <a:r>
              <a:rPr lang="en-US" baseline="0" dirty="0" smtClean="0"/>
              <a:t> (i.e. indicating the basic measure of new disease events over time), and forward-looking studies because the study group is followed forward in time. At the start of a cohort study exposure measurements and demographics are registered, and the cohort is followed for the outcome/disease. </a:t>
            </a:r>
            <a:r>
              <a:rPr lang="en-US" dirty="0" smtClean="0"/>
              <a:t>  </a:t>
            </a:r>
          </a:p>
        </p:txBody>
      </p:sp>
    </p:spTree>
    <p:extLst>
      <p:ext uri="{BB962C8B-B14F-4D97-AF65-F5344CB8AC3E}">
        <p14:creationId xmlns:p14="http://schemas.microsoft.com/office/powerpoint/2010/main" val="256830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5F65A0D-75C9-4CF1-AC98-67869604C857}" type="slidenum">
              <a:rPr lang="en-US" sz="1200" smtClean="0">
                <a:solidFill>
                  <a:schemeClr val="tx1"/>
                </a:solidFill>
                <a:latin typeface="Times New Roman" pitchFamily="18" charset="0"/>
              </a:rPr>
              <a:pPr/>
              <a:t>11</a:t>
            </a:fld>
            <a:endParaRPr lang="en-US" sz="1200" smtClean="0">
              <a:solidFill>
                <a:schemeClr val="tx1"/>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cohort study starts with </a:t>
            </a:r>
            <a:r>
              <a:rPr lang="en-US" b="1" dirty="0" smtClean="0"/>
              <a:t>exposure status </a:t>
            </a:r>
            <a:r>
              <a:rPr lang="en-US" dirty="0" smtClean="0"/>
              <a:t>in study subjects, and register information on those </a:t>
            </a:r>
            <a:r>
              <a:rPr lang="en-US" b="1" i="1" dirty="0" smtClean="0"/>
              <a:t>exposed</a:t>
            </a:r>
            <a:r>
              <a:rPr lang="en-US" baseline="0" dirty="0" smtClean="0"/>
              <a:t> to the risk factor under study and those </a:t>
            </a:r>
            <a:r>
              <a:rPr lang="en-US" b="1" i="1" baseline="0" dirty="0" smtClean="0"/>
              <a:t>not exposed </a:t>
            </a:r>
            <a:r>
              <a:rPr lang="en-US" baseline="0" dirty="0" smtClean="0"/>
              <a:t>to the risk factor. All members of the cohort are then followed over time for the outcome. Remember that subjects in a cohort are </a:t>
            </a:r>
            <a:r>
              <a:rPr lang="en-US" b="1" baseline="0" dirty="0" smtClean="0"/>
              <a:t>not randomized</a:t>
            </a:r>
            <a:r>
              <a:rPr lang="en-US" baseline="0" dirty="0" smtClean="0"/>
              <a:t>, they rather self-selects their lifestyle, etc. Therefore, if we find an association between exposure and outcome it may not be caused by the exposure, but by the factors that led people to be exposed, and that are associated with the disease.    </a:t>
            </a:r>
            <a:r>
              <a:rPr lang="en-US" dirty="0" smtClean="0"/>
              <a:t> </a:t>
            </a:r>
          </a:p>
        </p:txBody>
      </p:sp>
    </p:spTree>
    <p:extLst>
      <p:ext uri="{BB962C8B-B14F-4D97-AF65-F5344CB8AC3E}">
        <p14:creationId xmlns:p14="http://schemas.microsoft.com/office/powerpoint/2010/main" val="2019104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19A528A-C827-45C8-8B47-21C35F6B69B1}" type="slidenum">
              <a:rPr lang="en-US" sz="1200" smtClean="0">
                <a:solidFill>
                  <a:schemeClr val="tx1"/>
                </a:solidFill>
                <a:latin typeface="Times New Roman" pitchFamily="18" charset="0"/>
              </a:rPr>
              <a:pPr/>
              <a:t>12</a:t>
            </a:fld>
            <a:endParaRPr lang="en-US" sz="1200" smtClean="0">
              <a:solidFill>
                <a:schemeClr val="tx1"/>
              </a:solidFill>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There are two ways to conduct</a:t>
            </a:r>
            <a:r>
              <a:rPr lang="en-US" baseline="0" dirty="0" smtClean="0"/>
              <a:t> a cohort study, either by a prospective or concurrent design, or by a retrospective or non-concurrent design. </a:t>
            </a:r>
            <a:endParaRPr lang="en-US" dirty="0" smtClean="0"/>
          </a:p>
        </p:txBody>
      </p:sp>
    </p:spTree>
    <p:extLst>
      <p:ext uri="{BB962C8B-B14F-4D97-AF65-F5344CB8AC3E}">
        <p14:creationId xmlns:p14="http://schemas.microsoft.com/office/powerpoint/2010/main" val="2856691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8980B99-F6C3-4EA4-B1E9-2D3D68EB1C60}" type="slidenum">
              <a:rPr lang="en-US" sz="1200" smtClean="0">
                <a:solidFill>
                  <a:schemeClr val="tx1"/>
                </a:solidFill>
                <a:latin typeface="Times New Roman" pitchFamily="18" charset="0"/>
              </a:rPr>
              <a:pPr/>
              <a:t>13</a:t>
            </a:fld>
            <a:endParaRPr lang="en-US" sz="1200" smtClean="0">
              <a:solidFill>
                <a:schemeClr val="tx1"/>
              </a:solidFill>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schematic presentation of a prospective cohort study, also called a </a:t>
            </a:r>
            <a:r>
              <a:rPr lang="en-US" b="1" dirty="0" smtClean="0"/>
              <a:t>concurrent</a:t>
            </a:r>
            <a:r>
              <a:rPr lang="en-US" dirty="0" smtClean="0"/>
              <a:t> cohort study or longitudinal cohort study. In</a:t>
            </a:r>
            <a:r>
              <a:rPr lang="en-US" baseline="0" dirty="0" smtClean="0"/>
              <a:t> this design all the information can be collected in a standardized manner at the start of the study, thus minimizing measurement bias. The study </a:t>
            </a:r>
            <a:r>
              <a:rPr lang="en-US" b="0" baseline="0" dirty="0" smtClean="0"/>
              <a:t>is concurrent </a:t>
            </a:r>
            <a:r>
              <a:rPr lang="en-US" baseline="0" dirty="0" smtClean="0"/>
              <a:t>because </a:t>
            </a:r>
            <a:r>
              <a:rPr lang="en-US" b="0" baseline="0" dirty="0" smtClean="0"/>
              <a:t>the investigator selects the cohort </a:t>
            </a:r>
            <a:r>
              <a:rPr lang="en-US" baseline="0" dirty="0" smtClean="0"/>
              <a:t>at the start of the study, and follow the study subjects concurrently through calendar time until outcome occur at a specified time point. Outcome usually is disease (called case) or not disease (called non-case). </a:t>
            </a:r>
            <a:r>
              <a:rPr lang="en-US" dirty="0" smtClean="0"/>
              <a:t>The investigator start</a:t>
            </a:r>
            <a:r>
              <a:rPr lang="en-US" baseline="0" dirty="0" smtClean="0"/>
              <a:t> out with </a:t>
            </a:r>
            <a:r>
              <a:rPr lang="en-US" b="1" baseline="0" dirty="0" smtClean="0"/>
              <a:t>a defined population </a:t>
            </a:r>
            <a:r>
              <a:rPr lang="en-US" baseline="0" dirty="0" smtClean="0"/>
              <a:t>(i.e. a cohort), some of whom are </a:t>
            </a:r>
            <a:r>
              <a:rPr lang="en-US" b="1" i="1" baseline="0" dirty="0" smtClean="0"/>
              <a:t>exposed</a:t>
            </a:r>
            <a:r>
              <a:rPr lang="en-US" baseline="0" dirty="0" smtClean="0"/>
              <a:t> to the risk factor in question (e.g. high serum cholesterol levels) and some of whom are </a:t>
            </a:r>
            <a:r>
              <a:rPr lang="en-US" b="1" i="1" baseline="0" dirty="0" smtClean="0"/>
              <a:t>not exposed</a:t>
            </a:r>
            <a:r>
              <a:rPr lang="en-US" baseline="0" dirty="0" smtClean="0"/>
              <a:t>. None of them, however, have the outcome (e.g. CHD) at the start of the study, but all of them are at risk for the outcome. The cohort (both exposed and not exposed) are followed forward in time to find out who get the outcome (becomes cases) and who do not get the outcome (becomes non-cases).  </a:t>
            </a:r>
            <a:endParaRPr lang="en-US" dirty="0" smtClean="0"/>
          </a:p>
        </p:txBody>
      </p:sp>
    </p:spTree>
    <p:extLst>
      <p:ext uri="{BB962C8B-B14F-4D97-AF65-F5344CB8AC3E}">
        <p14:creationId xmlns:p14="http://schemas.microsoft.com/office/powerpoint/2010/main" val="4131105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31A2E75-2FDC-49F6-B1A6-19CC70628788}" type="slidenum">
              <a:rPr lang="en-US" sz="1200" smtClean="0">
                <a:solidFill>
                  <a:schemeClr val="tx1"/>
                </a:solidFill>
                <a:latin typeface="Times New Roman" pitchFamily="18" charset="0"/>
              </a:rPr>
              <a:pPr/>
              <a:t>14</a:t>
            </a:fld>
            <a:endParaRPr lang="en-US" sz="1200" smtClean="0">
              <a:solidFill>
                <a:schemeClr val="tx1"/>
              </a:solidFill>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schematic presentation of a </a:t>
            </a:r>
            <a:r>
              <a:rPr lang="en-US" b="1" dirty="0" smtClean="0"/>
              <a:t>retrospective </a:t>
            </a:r>
            <a:r>
              <a:rPr lang="en-US" dirty="0" smtClean="0"/>
              <a:t>cohort study, also called a historic cohort study. This design is </a:t>
            </a:r>
            <a:r>
              <a:rPr lang="en-US" b="1" dirty="0" smtClean="0"/>
              <a:t>easier to do </a:t>
            </a:r>
            <a:r>
              <a:rPr lang="en-US" dirty="0" smtClean="0"/>
              <a:t>and </a:t>
            </a:r>
            <a:r>
              <a:rPr lang="en-US" b="1" dirty="0" smtClean="0"/>
              <a:t>take less time </a:t>
            </a:r>
            <a:r>
              <a:rPr lang="en-US" dirty="0" smtClean="0"/>
              <a:t>as compared to the prospective design. The investigator again start</a:t>
            </a:r>
            <a:r>
              <a:rPr lang="en-US" baseline="0" dirty="0" smtClean="0"/>
              <a:t> out with a </a:t>
            </a:r>
            <a:r>
              <a:rPr lang="en-US" b="1" baseline="0" dirty="0" smtClean="0"/>
              <a:t>defined population </a:t>
            </a:r>
            <a:r>
              <a:rPr lang="en-US" baseline="0" dirty="0" smtClean="0"/>
              <a:t>(i.e. a cohort), but in a retrospective study the defined population (i.e. cohort) is identified from </a:t>
            </a:r>
            <a:r>
              <a:rPr lang="en-US" b="1" baseline="0" dirty="0" smtClean="0"/>
              <a:t>old records </a:t>
            </a:r>
            <a:r>
              <a:rPr lang="en-US" baseline="0" dirty="0" smtClean="0"/>
              <a:t>where we find information on the </a:t>
            </a:r>
            <a:r>
              <a:rPr lang="en-US" b="1" baseline="0" dirty="0" smtClean="0"/>
              <a:t>exposure status </a:t>
            </a:r>
            <a:r>
              <a:rPr lang="en-US" baseline="0" dirty="0" smtClean="0"/>
              <a:t>(e.g. hypertension or not hypertension) of each study subject. This obviously limit this study design to factors that are already recorded. None of the study subjects, however, have the outcome (e.g. stroke) at the start of the study (i.e. when the population is defined), but all of them are </a:t>
            </a:r>
            <a:r>
              <a:rPr lang="en-US" b="1" baseline="0" dirty="0" smtClean="0"/>
              <a:t>at risk </a:t>
            </a:r>
            <a:r>
              <a:rPr lang="en-US" baseline="0" dirty="0" smtClean="0"/>
              <a:t>for the outcome. Again, the defined population/cohort (exposed and not exposed) is followed forward in time to find out who get the outcome (e.g. stroke) and who do not.</a:t>
            </a:r>
            <a:endParaRPr lang="en-US" dirty="0" smtClean="0"/>
          </a:p>
        </p:txBody>
      </p:sp>
    </p:spTree>
    <p:extLst>
      <p:ext uri="{BB962C8B-B14F-4D97-AF65-F5344CB8AC3E}">
        <p14:creationId xmlns:p14="http://schemas.microsoft.com/office/powerpoint/2010/main" val="389753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6DACC2F-2BD9-40C5-A2DE-3348A4A2FB86}" type="slidenum">
              <a:rPr lang="en-US" sz="1200" smtClean="0">
                <a:solidFill>
                  <a:schemeClr val="tx1"/>
                </a:solidFill>
                <a:latin typeface="Times New Roman" pitchFamily="18" charset="0"/>
              </a:rPr>
              <a:pPr/>
              <a:t>15</a:t>
            </a:fld>
            <a:endParaRPr lang="en-US" sz="1200" smtClean="0">
              <a:solidFill>
                <a:schemeClr val="tx1"/>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Remember that in both prospective and retrospective cohort</a:t>
            </a:r>
            <a:r>
              <a:rPr lang="en-US" baseline="0" dirty="0" smtClean="0"/>
              <a:t> studies the investigator start with the defined population, record the exposure status (i.e. exposed to the risk factor or not) of each study subject, and then follow them forward in time for the outcome (i.e. disease or not disease). The difference is that a prospective study start and chronologically goes forward in time, while a retrospective study start back in time (i.e. is historic) and then go forward in time up to the present.     </a:t>
            </a:r>
            <a:endParaRPr lang="en-US" dirty="0" smtClean="0"/>
          </a:p>
        </p:txBody>
      </p:sp>
    </p:spTree>
    <p:extLst>
      <p:ext uri="{BB962C8B-B14F-4D97-AF65-F5344CB8AC3E}">
        <p14:creationId xmlns:p14="http://schemas.microsoft.com/office/powerpoint/2010/main" val="2106370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cohort study subjects are selected on the basis of</a:t>
            </a:r>
            <a:r>
              <a:rPr lang="en-US" baseline="0" dirty="0" smtClean="0"/>
              <a:t> their exposure status, and the researcher has to decide which exposures to study. Therefore, the cohort design is particularly efficient for studying rare exposures. In fact, rare exposures can only be studied through the cohort design. </a:t>
            </a:r>
            <a:endParaRPr lang="en-US" dirty="0"/>
          </a:p>
        </p:txBody>
      </p:sp>
      <p:sp>
        <p:nvSpPr>
          <p:cNvPr id="4" name="Slide Number Placeholder 3"/>
          <p:cNvSpPr>
            <a:spLocks noGrp="1"/>
          </p:cNvSpPr>
          <p:nvPr>
            <p:ph type="sldNum" sz="quarter" idx="10"/>
          </p:nvPr>
        </p:nvSpPr>
        <p:spPr/>
        <p:txBody>
          <a:bodyPr/>
          <a:lstStyle/>
          <a:p>
            <a:pPr>
              <a:defRPr/>
            </a:pPr>
            <a:fld id="{A84EBA34-F3AC-4D66-865A-5AC463B4E8D9}" type="slidenum">
              <a:rPr lang="en-US" smtClean="0"/>
              <a:pPr>
                <a:defRPr/>
              </a:pPr>
              <a:t>16</a:t>
            </a:fld>
            <a:endParaRPr lang="en-US"/>
          </a:p>
        </p:txBody>
      </p:sp>
    </p:spTree>
    <p:extLst>
      <p:ext uri="{BB962C8B-B14F-4D97-AF65-F5344CB8AC3E}">
        <p14:creationId xmlns:p14="http://schemas.microsoft.com/office/powerpoint/2010/main" val="373701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in case-control studies we started with a defined population of cases (i.e. subjects</a:t>
            </a:r>
            <a:r>
              <a:rPr lang="en-US" baseline="0" dirty="0" smtClean="0"/>
              <a:t> with the disease in question) </a:t>
            </a:r>
            <a:r>
              <a:rPr lang="en-US" dirty="0" smtClean="0"/>
              <a:t>and controls (i.e. subjects without the disease). Then we went back in time to measure their exposure status. The case-control design starts with the disease status of the population and then explores the exposure status.   </a:t>
            </a:r>
            <a:endParaRPr lang="en-US" dirty="0"/>
          </a:p>
        </p:txBody>
      </p:sp>
      <p:sp>
        <p:nvSpPr>
          <p:cNvPr id="4" name="Slide Number Placeholder 3"/>
          <p:cNvSpPr>
            <a:spLocks noGrp="1"/>
          </p:cNvSpPr>
          <p:nvPr>
            <p:ph type="sldNum" sz="quarter" idx="10"/>
          </p:nvPr>
        </p:nvSpPr>
        <p:spPr/>
        <p:txBody>
          <a:bodyPr/>
          <a:lstStyle/>
          <a:p>
            <a:pPr>
              <a:defRPr/>
            </a:pPr>
            <a:fld id="{A84EBA34-F3AC-4D66-865A-5AC463B4E8D9}" type="slidenum">
              <a:rPr lang="en-US" smtClean="0"/>
              <a:pPr>
                <a:defRPr/>
              </a:pPr>
              <a:t>17</a:t>
            </a:fld>
            <a:endParaRPr lang="en-US"/>
          </a:p>
        </p:txBody>
      </p:sp>
    </p:spTree>
    <p:extLst>
      <p:ext uri="{BB962C8B-B14F-4D97-AF65-F5344CB8AC3E}">
        <p14:creationId xmlns:p14="http://schemas.microsoft.com/office/powerpoint/2010/main" val="1772931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case-control design start with the disease status of the population, defining cases and non-cases/controls, and then explores the exposure status. The cohort design start with the exposure status of the population, and then explores the outcome status.    </a:t>
            </a:r>
          </a:p>
          <a:p>
            <a:endParaRPr lang="en-US" dirty="0"/>
          </a:p>
        </p:txBody>
      </p:sp>
      <p:sp>
        <p:nvSpPr>
          <p:cNvPr id="4" name="Slide Number Placeholder 3"/>
          <p:cNvSpPr>
            <a:spLocks noGrp="1"/>
          </p:cNvSpPr>
          <p:nvPr>
            <p:ph type="sldNum" sz="quarter" idx="10"/>
          </p:nvPr>
        </p:nvSpPr>
        <p:spPr/>
        <p:txBody>
          <a:bodyPr/>
          <a:lstStyle/>
          <a:p>
            <a:pPr>
              <a:defRPr/>
            </a:pPr>
            <a:fld id="{A84EBA34-F3AC-4D66-865A-5AC463B4E8D9}" type="slidenum">
              <a:rPr lang="en-US" smtClean="0"/>
              <a:pPr>
                <a:defRPr/>
              </a:pPr>
              <a:t>18</a:t>
            </a:fld>
            <a:endParaRPr lang="en-US"/>
          </a:p>
        </p:txBody>
      </p:sp>
    </p:spTree>
    <p:extLst>
      <p:ext uri="{BB962C8B-B14F-4D97-AF65-F5344CB8AC3E}">
        <p14:creationId xmlns:p14="http://schemas.microsoft.com/office/powerpoint/2010/main" val="4176613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8CD26C2-1F57-4530-B882-84AE98AD8E89}" type="slidenum">
              <a:rPr lang="en-US" sz="1200" smtClean="0">
                <a:solidFill>
                  <a:schemeClr val="tx1"/>
                </a:solidFill>
                <a:latin typeface="Times New Roman" pitchFamily="18" charset="0"/>
              </a:rPr>
              <a:pPr/>
              <a:t>19</a:t>
            </a:fld>
            <a:endParaRPr lang="en-US" sz="1200" smtClean="0">
              <a:solidFill>
                <a:schemeClr val="tx1"/>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Over the time period determined for a cohort study the disease in question will occur in some subjects,</a:t>
            </a:r>
            <a:r>
              <a:rPr lang="en-US" baseline="0" dirty="0" smtClean="0"/>
              <a:t> and some subjects will be lost to follow-up.</a:t>
            </a:r>
            <a:r>
              <a:rPr lang="en-US" dirty="0" smtClean="0"/>
              <a:t> The longer a cohort study goes on, the more subjects we will expect to get the disease, or be lost</a:t>
            </a:r>
            <a:r>
              <a:rPr lang="en-US" baseline="0" dirty="0" smtClean="0"/>
              <a:t> to follow-up.</a:t>
            </a:r>
            <a:r>
              <a:rPr lang="en-US" dirty="0" smtClean="0"/>
              <a:t> </a:t>
            </a:r>
          </a:p>
        </p:txBody>
      </p:sp>
    </p:spTree>
    <p:extLst>
      <p:ext uri="{BB962C8B-B14F-4D97-AF65-F5344CB8AC3E}">
        <p14:creationId xmlns:p14="http://schemas.microsoft.com/office/powerpoint/2010/main" val="96389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B6C1168D-908B-41C0-940F-2B2138166008}" type="slidenum">
              <a:rPr lang="en-US" sz="1200" smtClean="0">
                <a:solidFill>
                  <a:schemeClr val="tx1"/>
                </a:solidFill>
                <a:latin typeface="Times New Roman" pitchFamily="18" charset="0"/>
              </a:rPr>
              <a:pPr/>
              <a:t>2</a:t>
            </a:fld>
            <a:endParaRPr lang="en-US" sz="1200" dirty="0" smtClean="0">
              <a:solidFill>
                <a:schemeClr val="tx1"/>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44627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1421BFC-1D43-4226-92A3-7FE71CE299E0}" type="slidenum">
              <a:rPr lang="en-US" sz="1200" smtClean="0">
                <a:solidFill>
                  <a:schemeClr val="tx1"/>
                </a:solidFill>
                <a:latin typeface="Times New Roman" pitchFamily="18" charset="0"/>
              </a:rPr>
              <a:pPr/>
              <a:t>20</a:t>
            </a:fld>
            <a:endParaRPr lang="en-US" sz="1200" smtClean="0">
              <a:solidFill>
                <a:schemeClr val="tx1"/>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study cohort is selected according</a:t>
            </a:r>
            <a:r>
              <a:rPr lang="en-US" baseline="0" dirty="0" smtClean="0"/>
              <a:t> to the study hypothesis. If we are studying pregnant women, a cohort of pregnant women are selected. If we are studying a specific cancer risk in uranium mine workers, we select a cohort of uranium mine workers.</a:t>
            </a:r>
            <a:endParaRPr lang="en-US" dirty="0" smtClean="0"/>
          </a:p>
        </p:txBody>
      </p:sp>
    </p:spTree>
    <p:extLst>
      <p:ext uri="{BB962C8B-B14F-4D97-AF65-F5344CB8AC3E}">
        <p14:creationId xmlns:p14="http://schemas.microsoft.com/office/powerpoint/2010/main" val="185290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AHS-2 is a large cohort study of about 96,000 SDAs. But how did this study start? Did it start as a cohort study, or as a ross-sectional or case-control study? It actually started as a cross-sectional study of exposure status, because</a:t>
            </a:r>
            <a:r>
              <a:rPr lang="en-US" baseline="0" dirty="0" smtClean="0"/>
              <a:t> at the start we only had cross-sectional data available (i.e. lifestyle data, demographics, </a:t>
            </a:r>
            <a:r>
              <a:rPr lang="en-US" baseline="0" dirty="0" err="1" smtClean="0"/>
              <a:t>etc</a:t>
            </a:r>
            <a:r>
              <a:rPr lang="en-US" baseline="0" dirty="0" smtClean="0"/>
              <a:t>). AHS-2 became a cohort study when followed up for outcomes (i.e. breast cancer, prostate cancer, and other disease outcomes). At that point in time we had a time-line and could compute incidences.</a:t>
            </a:r>
            <a:endParaRPr lang="en-US" dirty="0"/>
          </a:p>
        </p:txBody>
      </p:sp>
      <p:sp>
        <p:nvSpPr>
          <p:cNvPr id="4" name="Slide Number Placeholder 3"/>
          <p:cNvSpPr>
            <a:spLocks noGrp="1"/>
          </p:cNvSpPr>
          <p:nvPr>
            <p:ph type="sldNum" sz="quarter" idx="10"/>
          </p:nvPr>
        </p:nvSpPr>
        <p:spPr/>
        <p:txBody>
          <a:bodyPr/>
          <a:lstStyle/>
          <a:p>
            <a:pPr>
              <a:defRPr/>
            </a:pPr>
            <a:fld id="{A84EBA34-F3AC-4D66-865A-5AC463B4E8D9}" type="slidenum">
              <a:rPr lang="en-US" smtClean="0"/>
              <a:pPr>
                <a:defRPr/>
              </a:pPr>
              <a:t>21</a:t>
            </a:fld>
            <a:endParaRPr lang="en-US"/>
          </a:p>
        </p:txBody>
      </p:sp>
    </p:spTree>
    <p:extLst>
      <p:ext uri="{BB962C8B-B14F-4D97-AF65-F5344CB8AC3E}">
        <p14:creationId xmlns:p14="http://schemas.microsoft.com/office/powerpoint/2010/main" val="3822292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CE89D03-453C-4421-9159-BFCB702F6C3F}" type="slidenum">
              <a:rPr lang="en-US" sz="1200" smtClean="0">
                <a:solidFill>
                  <a:schemeClr val="tx1"/>
                </a:solidFill>
                <a:latin typeface="Times New Roman" pitchFamily="18" charset="0"/>
              </a:rPr>
              <a:pPr/>
              <a:t>22</a:t>
            </a:fld>
            <a:endParaRPr lang="en-US" sz="1200" smtClean="0">
              <a:solidFill>
                <a:schemeClr val="tx1"/>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This figure show</a:t>
            </a:r>
            <a:r>
              <a:rPr lang="en-US" b="0" baseline="0" dirty="0" smtClean="0"/>
              <a:t> CHD deaths per 100,000 Norwegian men aged 35-54 according to coffee consumption. A positive correlation is seen between coffee consumption and CHD deaths.</a:t>
            </a:r>
            <a:endParaRPr lang="en-US" b="0" dirty="0" smtClean="0"/>
          </a:p>
          <a:p>
            <a:pPr eaLnBrk="1" hangingPunct="1"/>
            <a:r>
              <a:rPr lang="en-US" b="0" dirty="0" smtClean="0"/>
              <a:t>The </a:t>
            </a:r>
            <a:r>
              <a:rPr lang="en-US" b="1" dirty="0" smtClean="0"/>
              <a:t>background </a:t>
            </a:r>
            <a:r>
              <a:rPr lang="en-US" b="0" dirty="0" smtClean="0"/>
              <a:t>was that a</a:t>
            </a:r>
            <a:r>
              <a:rPr lang="en-US" dirty="0" smtClean="0"/>
              <a:t> cross-sectional study in </a:t>
            </a:r>
            <a:r>
              <a:rPr lang="en-US" dirty="0" err="1" smtClean="0"/>
              <a:t>Tromsoe</a:t>
            </a:r>
            <a:r>
              <a:rPr lang="en-US" dirty="0" smtClean="0"/>
              <a:t> (</a:t>
            </a:r>
            <a:r>
              <a:rPr lang="en-US" dirty="0" err="1" smtClean="0"/>
              <a:t>Thelle</a:t>
            </a:r>
            <a:r>
              <a:rPr lang="en-US" dirty="0" smtClean="0"/>
              <a:t> DS et al. N </a:t>
            </a:r>
            <a:r>
              <a:rPr lang="en-US" dirty="0" err="1" smtClean="0"/>
              <a:t>Engl</a:t>
            </a:r>
            <a:r>
              <a:rPr lang="en-US" dirty="0" smtClean="0"/>
              <a:t> J Med 1983;308:1454-7) had shown that those who drank a lot of coffee had higher se. total Cholesterol levels than those who drank less.</a:t>
            </a:r>
          </a:p>
          <a:p>
            <a:pPr eaLnBrk="1" hangingPunct="1"/>
            <a:r>
              <a:rPr lang="en-US" b="1" dirty="0" smtClean="0"/>
              <a:t>For the present study: </a:t>
            </a:r>
            <a:r>
              <a:rPr lang="en-US" dirty="0" smtClean="0"/>
              <a:t> It was hypothesized that those who drank much coffee had increased risk of CHD. This hypothesis was tested in this cohort study done by the Norwegian National Health Screening Service in three counties in Norway (</a:t>
            </a:r>
            <a:r>
              <a:rPr lang="en-US" dirty="0" err="1" smtClean="0"/>
              <a:t>Finnmark</a:t>
            </a:r>
            <a:r>
              <a:rPr lang="en-US" dirty="0" smtClean="0"/>
              <a:t>, </a:t>
            </a:r>
            <a:r>
              <a:rPr lang="en-US" dirty="0" err="1" smtClean="0"/>
              <a:t>Sogn</a:t>
            </a:r>
            <a:r>
              <a:rPr lang="en-US" dirty="0" smtClean="0"/>
              <a:t> </a:t>
            </a:r>
            <a:r>
              <a:rPr lang="en-US" dirty="0" err="1" smtClean="0"/>
              <a:t>og</a:t>
            </a:r>
            <a:r>
              <a:rPr lang="en-US" dirty="0" smtClean="0"/>
              <a:t> </a:t>
            </a:r>
            <a:r>
              <a:rPr lang="en-US" dirty="0" err="1" smtClean="0"/>
              <a:t>Fjordane</a:t>
            </a:r>
            <a:r>
              <a:rPr lang="en-US" dirty="0" smtClean="0"/>
              <a:t>, </a:t>
            </a:r>
            <a:r>
              <a:rPr lang="en-US" dirty="0" err="1" smtClean="0"/>
              <a:t>Oppland</a:t>
            </a:r>
            <a:r>
              <a:rPr lang="en-US" dirty="0" smtClean="0"/>
              <a:t>). The study consisted of 19,398 men and 19,166 women, 35-54 </a:t>
            </a:r>
            <a:r>
              <a:rPr lang="en-US" dirty="0" err="1" smtClean="0"/>
              <a:t>yrs</a:t>
            </a:r>
            <a:r>
              <a:rPr lang="en-US" dirty="0" smtClean="0"/>
              <a:t> of age at baseline, examined during 1977-82. Mean follow-up was 6.4 </a:t>
            </a:r>
            <a:r>
              <a:rPr lang="en-US" dirty="0" err="1" smtClean="0"/>
              <a:t>yrs</a:t>
            </a:r>
            <a:r>
              <a:rPr lang="en-US" dirty="0" smtClean="0"/>
              <a:t> (to the end of 1986).</a:t>
            </a:r>
          </a:p>
          <a:p>
            <a:pPr eaLnBrk="1" hangingPunct="1">
              <a:buFontTx/>
              <a:buNone/>
            </a:pPr>
            <a:r>
              <a:rPr lang="en-US" dirty="0" smtClean="0"/>
              <a:t>Adjustments for cholesterol concentration and age reduced the linear trend, but the relation between coffee intake and mortality from CHD remained significant. According to the authors, “this suggests that there is an effect of coffee consumption on mortality from CHD over and above the effect on serum cholesterol concentration”.   </a:t>
            </a:r>
          </a:p>
          <a:p>
            <a:pPr eaLnBrk="1" hangingPunct="1"/>
            <a:r>
              <a:rPr lang="en-US" dirty="0" smtClean="0"/>
              <a:t>  </a:t>
            </a:r>
          </a:p>
        </p:txBody>
      </p:sp>
    </p:spTree>
    <p:extLst>
      <p:ext uri="{BB962C8B-B14F-4D97-AF65-F5344CB8AC3E}">
        <p14:creationId xmlns:p14="http://schemas.microsoft.com/office/powerpoint/2010/main" val="661271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DE995E68-D756-4A6A-AB33-8A8A2BA34F65}" type="slidenum">
              <a:rPr lang="en-US" sz="1200" smtClean="0">
                <a:solidFill>
                  <a:schemeClr val="tx1"/>
                </a:solidFill>
                <a:latin typeface="Times New Roman" pitchFamily="18" charset="0"/>
              </a:rPr>
              <a:pPr/>
              <a:t>23</a:t>
            </a:fld>
            <a:endParaRPr lang="en-US" sz="1200" smtClean="0">
              <a:solidFill>
                <a:schemeClr val="tx1"/>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hypothesis that coffee intake was associated with increased risk of CHD was also tested in this study from the US. In white males 19-35 years old a strong, positive correlation was found between coffee consumption and RR of CHD.  </a:t>
            </a:r>
          </a:p>
        </p:txBody>
      </p:sp>
    </p:spTree>
    <p:extLst>
      <p:ext uri="{BB962C8B-B14F-4D97-AF65-F5344CB8AC3E}">
        <p14:creationId xmlns:p14="http://schemas.microsoft.com/office/powerpoint/2010/main" val="1257059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84B9A4FE-136C-4CBA-BAAC-AB34158EAC56}" type="slidenum">
              <a:rPr lang="en-US" sz="1200" smtClean="0">
                <a:solidFill>
                  <a:schemeClr val="tx1"/>
                </a:solidFill>
                <a:latin typeface="Times New Roman" pitchFamily="18" charset="0"/>
              </a:rPr>
              <a:pPr/>
              <a:t>24</a:t>
            </a:fld>
            <a:endParaRPr lang="en-US" sz="1200" smtClean="0">
              <a:solidFill>
                <a:schemeClr val="tx1"/>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remember this ecologic study on total dietary fat intake and breast cancer mortality. It is</a:t>
            </a:r>
            <a:r>
              <a:rPr lang="en-US" baseline="0" dirty="0" smtClean="0"/>
              <a:t> a strong, positive correlation between dietary fat intake and breast cancer mortality, but is dietary fat intake really a risk factor for breast cancer mortality?   </a:t>
            </a:r>
            <a:endParaRPr lang="en-US" dirty="0" smtClean="0"/>
          </a:p>
        </p:txBody>
      </p:sp>
    </p:spTree>
    <p:extLst>
      <p:ext uri="{BB962C8B-B14F-4D97-AF65-F5344CB8AC3E}">
        <p14:creationId xmlns:p14="http://schemas.microsoft.com/office/powerpoint/2010/main" val="1083173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5B6672C-8551-45B1-B647-B758A6993159}" type="slidenum">
              <a:rPr lang="en-US" sz="1200" smtClean="0">
                <a:solidFill>
                  <a:schemeClr val="tx1"/>
                </a:solidFill>
                <a:latin typeface="Times New Roman" pitchFamily="18" charset="0"/>
              </a:rPr>
              <a:pPr/>
              <a:t>25</a:t>
            </a:fld>
            <a:endParaRPr lang="en-US" sz="1200" smtClean="0">
              <a:solidFill>
                <a:schemeClr val="tx1"/>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The risk of breast cancer according to fat intake was tested in this NIH funded original </a:t>
            </a:r>
            <a:r>
              <a:rPr lang="en-US" b="1" u="sng" dirty="0" smtClean="0"/>
              <a:t>Nurses Health Study,</a:t>
            </a:r>
            <a:r>
              <a:rPr lang="en-US" b="0" u="none" dirty="0" smtClean="0"/>
              <a:t> e</a:t>
            </a:r>
            <a:r>
              <a:rPr lang="en-US" dirty="0" smtClean="0"/>
              <a:t>stablished in 1976 by Dr. Frank </a:t>
            </a:r>
            <a:r>
              <a:rPr lang="en-US" dirty="0" err="1" smtClean="0"/>
              <a:t>Speizer</a:t>
            </a:r>
            <a:r>
              <a:rPr lang="en-US" dirty="0" smtClean="0"/>
              <a:t> to investigate long-term consequences of oral contraceptives. 122,000 married nurses (30-55 in 1976) responded out of 170,000. They are followed-up every 2 </a:t>
            </a:r>
            <a:r>
              <a:rPr lang="en-US" dirty="0" err="1" smtClean="0"/>
              <a:t>yr</a:t>
            </a:r>
            <a:r>
              <a:rPr lang="en-US" dirty="0" smtClean="0"/>
              <a:t> (with a response rate of </a:t>
            </a:r>
            <a:r>
              <a:rPr lang="en-US" dirty="0" smtClean="0">
                <a:cs typeface="Times New Roman" pitchFamily="18" charset="0"/>
              </a:rPr>
              <a:t>~90%), and the researchers have collected food frequency data from 1980 and quality of life data from 1992. 33,000 blood samples.</a:t>
            </a:r>
          </a:p>
          <a:p>
            <a:pPr eaLnBrk="1" hangingPunct="1"/>
            <a:r>
              <a:rPr lang="en-US" b="1" u="sng" dirty="0" smtClean="0"/>
              <a:t>Nurses Health Study II</a:t>
            </a:r>
            <a:r>
              <a:rPr lang="en-US" b="0" u="none" dirty="0" smtClean="0"/>
              <a:t> was e</a:t>
            </a:r>
            <a:r>
              <a:rPr lang="en-US" dirty="0" smtClean="0"/>
              <a:t>stablished in 1989 by Dr. Walter Willett (NIH) to investigate oral contraceptives, diet, and lifestyle in 116,686 nurses (25-42 in 1989). </a:t>
            </a:r>
          </a:p>
          <a:p>
            <a:pPr eaLnBrk="1" hangingPunct="1"/>
            <a:r>
              <a:rPr lang="en-US" dirty="0" smtClean="0"/>
              <a:t>This</a:t>
            </a:r>
            <a:r>
              <a:rPr lang="en-US" baseline="0" dirty="0" smtClean="0"/>
              <a:t> figure from the original study show the relation of beef, pork or lamb intake to the incidence of breast cancer in 85,500 women. No difference and no trend is seen. </a:t>
            </a:r>
            <a:r>
              <a:rPr lang="en-US" dirty="0" smtClean="0"/>
              <a:t> </a:t>
            </a:r>
            <a:endParaRPr lang="en-US" b="1" u="sng" dirty="0" smtClean="0"/>
          </a:p>
        </p:txBody>
      </p:sp>
    </p:spTree>
    <p:extLst>
      <p:ext uri="{BB962C8B-B14F-4D97-AF65-F5344CB8AC3E}">
        <p14:creationId xmlns:p14="http://schemas.microsoft.com/office/powerpoint/2010/main" val="3026456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71219E5-2EAD-490C-ACBD-63434BF4533A}" type="slidenum">
              <a:rPr lang="en-US" sz="1200" smtClean="0">
                <a:solidFill>
                  <a:schemeClr val="tx1"/>
                </a:solidFill>
                <a:latin typeface="Times New Roman" pitchFamily="18" charset="0"/>
              </a:rPr>
              <a:pPr/>
              <a:t>26</a:t>
            </a:fld>
            <a:endParaRPr lang="en-US" sz="1200" smtClean="0">
              <a:solidFill>
                <a:schemeClr val="tx1"/>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dirty="0" smtClean="0"/>
              <a:t>This figure show RR of breast cancer according to total fat intake. Still no difference, and no trend.</a:t>
            </a:r>
          </a:p>
          <a:p>
            <a:pPr marL="228600" indent="-228600" eaLnBrk="1" hangingPunct="1"/>
            <a:r>
              <a:rPr lang="en-US" dirty="0" smtClean="0"/>
              <a:t>There are three possible explanations for the negative findings:</a:t>
            </a:r>
          </a:p>
          <a:p>
            <a:pPr marL="228600" indent="-228600" eaLnBrk="1" hangingPunct="1">
              <a:buFontTx/>
              <a:buAutoNum type="arabicPeriod"/>
            </a:pPr>
            <a:r>
              <a:rPr lang="en-US" dirty="0" smtClean="0"/>
              <a:t>There is no relationship between fat intake and risk of breast cancer.</a:t>
            </a:r>
          </a:p>
          <a:p>
            <a:pPr marL="228600" indent="-228600" eaLnBrk="1" hangingPunct="1">
              <a:buFontTx/>
              <a:buAutoNum type="arabicPeriod"/>
            </a:pPr>
            <a:r>
              <a:rPr lang="en-US" dirty="0" smtClean="0"/>
              <a:t>There may be too small spread in intake (between lowest and highest intake).</a:t>
            </a:r>
          </a:p>
          <a:p>
            <a:pPr marL="228600" indent="-228600" eaLnBrk="1" hangingPunct="1">
              <a:buFontTx/>
              <a:buAutoNum type="arabicPeriod"/>
            </a:pPr>
            <a:r>
              <a:rPr lang="en-US" dirty="0" smtClean="0"/>
              <a:t>A third factor is the real cause, and it is highly associated with fat intake in different populations/nations (which may be the reason for the findings in ecologic studies).  </a:t>
            </a:r>
          </a:p>
        </p:txBody>
      </p:sp>
    </p:spTree>
    <p:extLst>
      <p:ext uri="{BB962C8B-B14F-4D97-AF65-F5344CB8AC3E}">
        <p14:creationId xmlns:p14="http://schemas.microsoft.com/office/powerpoint/2010/main" val="865244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C6B67B4-15CA-4CE6-817D-78978D22240E}" type="slidenum">
              <a:rPr lang="en-US" sz="1200" smtClean="0">
                <a:solidFill>
                  <a:schemeClr val="tx1"/>
                </a:solidFill>
                <a:latin typeface="Times New Roman" pitchFamily="18" charset="0"/>
              </a:rPr>
              <a:pPr/>
              <a:t>27</a:t>
            </a:fld>
            <a:endParaRPr lang="en-US" sz="1200" smtClean="0">
              <a:solidFill>
                <a:schemeClr val="tx1"/>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figure</a:t>
            </a:r>
            <a:r>
              <a:rPr lang="en-US" baseline="0" dirty="0" smtClean="0"/>
              <a:t> show RR of breast cancer according to intake of saturated fat.</a:t>
            </a:r>
            <a:r>
              <a:rPr lang="en-US" dirty="0" smtClean="0"/>
              <a:t> No difference, and no trend is seen.</a:t>
            </a:r>
          </a:p>
          <a:p>
            <a:pPr eaLnBrk="1" hangingPunct="1"/>
            <a:r>
              <a:rPr lang="en-US" baseline="0" dirty="0" smtClean="0"/>
              <a:t> </a:t>
            </a:r>
            <a:endParaRPr lang="en-US" dirty="0" smtClean="0"/>
          </a:p>
        </p:txBody>
      </p:sp>
    </p:spTree>
    <p:extLst>
      <p:ext uri="{BB962C8B-B14F-4D97-AF65-F5344CB8AC3E}">
        <p14:creationId xmlns:p14="http://schemas.microsoft.com/office/powerpoint/2010/main" val="2781878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C85AC0D-BA15-4EA6-8AB4-115649983A8B}" type="slidenum">
              <a:rPr lang="en-US" sz="1200" smtClean="0">
                <a:solidFill>
                  <a:schemeClr val="tx1"/>
                </a:solidFill>
                <a:latin typeface="Times New Roman" pitchFamily="18" charset="0"/>
              </a:rPr>
              <a:pPr/>
              <a:t>28</a:t>
            </a:fld>
            <a:endParaRPr lang="en-US" sz="1200" smtClean="0">
              <a:solidFill>
                <a:schemeClr val="tx1"/>
              </a:solidFill>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this figure</a:t>
            </a:r>
            <a:r>
              <a:rPr lang="en-US" baseline="0" dirty="0" smtClean="0"/>
              <a:t> RR of breast cancer is displayed according to intake of linoleic acid.</a:t>
            </a:r>
            <a:r>
              <a:rPr lang="en-US" dirty="0" smtClean="0"/>
              <a:t> No difference, and no trend is seen.</a:t>
            </a:r>
          </a:p>
          <a:p>
            <a:pPr eaLnBrk="1" hangingPunct="1"/>
            <a:endParaRPr lang="en-US" dirty="0" smtClean="0"/>
          </a:p>
        </p:txBody>
      </p:sp>
    </p:spTree>
    <p:extLst>
      <p:ext uri="{BB962C8B-B14F-4D97-AF65-F5344CB8AC3E}">
        <p14:creationId xmlns:p14="http://schemas.microsoft.com/office/powerpoint/2010/main" val="963231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F83B732-66DF-4112-AFDD-36B5601ACBF7}" type="slidenum">
              <a:rPr lang="en-US" sz="1200" smtClean="0">
                <a:solidFill>
                  <a:schemeClr val="tx1"/>
                </a:solidFill>
                <a:latin typeface="Times New Roman" pitchFamily="18" charset="0"/>
              </a:rPr>
              <a:pPr/>
              <a:t>29</a:t>
            </a:fld>
            <a:endParaRPr lang="en-US" sz="1200" smtClean="0">
              <a:solidFill>
                <a:schemeClr val="tx1"/>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Here are</a:t>
            </a:r>
            <a:r>
              <a:rPr lang="en-US" baseline="0" dirty="0" smtClean="0"/>
              <a:t> the findings from the Nurses Health Study regarding RR of breast cancer according to intake of cholesterol.</a:t>
            </a:r>
            <a:r>
              <a:rPr lang="en-US" dirty="0" smtClean="0"/>
              <a:t> No difference, and no trend is seen. The conclusion</a:t>
            </a:r>
            <a:r>
              <a:rPr lang="en-US" baseline="0" dirty="0" smtClean="0"/>
              <a:t> is that w</a:t>
            </a:r>
            <a:r>
              <a:rPr lang="en-US" dirty="0" smtClean="0"/>
              <a:t>e</a:t>
            </a:r>
            <a:r>
              <a:rPr lang="en-US" baseline="0" dirty="0" smtClean="0"/>
              <a:t> are unable to support the findings from the ecologic study. </a:t>
            </a:r>
            <a:endParaRPr lang="en-US" dirty="0" smtClean="0"/>
          </a:p>
          <a:p>
            <a:pPr eaLnBrk="1" hangingPunct="1"/>
            <a:endParaRPr lang="en-US" dirty="0" smtClean="0"/>
          </a:p>
        </p:txBody>
      </p:sp>
    </p:spTree>
    <p:extLst>
      <p:ext uri="{BB962C8B-B14F-4D97-AF65-F5344CB8AC3E}">
        <p14:creationId xmlns:p14="http://schemas.microsoft.com/office/powerpoint/2010/main" val="173172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8B9A17F-C7E8-4524-BF7E-613F743D60E0}" type="slidenum">
              <a:rPr lang="en-US" sz="1200" smtClean="0">
                <a:solidFill>
                  <a:schemeClr val="tx1"/>
                </a:solidFill>
                <a:latin typeface="Times New Roman" pitchFamily="18" charset="0"/>
              </a:rPr>
              <a:pPr/>
              <a:t>3</a:t>
            </a:fld>
            <a:endParaRPr lang="en-US" sz="1200" dirty="0" smtClean="0">
              <a:solidFill>
                <a:schemeClr val="tx1"/>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objectives of this lecture is to make you able to characterize and to list</a:t>
            </a:r>
            <a:r>
              <a:rPr lang="en-US" baseline="0" dirty="0" smtClean="0"/>
              <a:t> advantages and disadvantages of cohort studies in order to describe how this design is different from other study designs, and to calculate and interpret relative risk.  </a:t>
            </a:r>
            <a:endParaRPr lang="en-US" dirty="0" smtClean="0"/>
          </a:p>
        </p:txBody>
      </p:sp>
    </p:spTree>
    <p:extLst>
      <p:ext uri="{BB962C8B-B14F-4D97-AF65-F5344CB8AC3E}">
        <p14:creationId xmlns:p14="http://schemas.microsoft.com/office/powerpoint/2010/main" val="137832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2808C14-18A8-4795-8279-163A14C5E7B8}" type="slidenum">
              <a:rPr lang="en-US" sz="1200" smtClean="0">
                <a:solidFill>
                  <a:schemeClr val="tx1"/>
                </a:solidFill>
                <a:latin typeface="Times New Roman" pitchFamily="18" charset="0"/>
              </a:rPr>
              <a:pPr/>
              <a:t>30</a:t>
            </a:fld>
            <a:endParaRPr lang="en-US" sz="1200" smtClean="0">
              <a:solidFill>
                <a:schemeClr val="tx1"/>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ecologic</a:t>
            </a:r>
            <a:r>
              <a:rPr lang="en-US" baseline="0" dirty="0" smtClean="0"/>
              <a:t> study wine consumption was negatively correlated to mortality: The higher wine consumption, the lower mortality. But is it true?</a:t>
            </a:r>
            <a:endParaRPr lang="en-US" dirty="0" smtClean="0"/>
          </a:p>
        </p:txBody>
      </p:sp>
    </p:spTree>
    <p:extLst>
      <p:ext uri="{BB962C8B-B14F-4D97-AF65-F5344CB8AC3E}">
        <p14:creationId xmlns:p14="http://schemas.microsoft.com/office/powerpoint/2010/main" val="403178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3DFD6B5-2A29-4860-8847-093AD0C7246B}" type="slidenum">
              <a:rPr lang="en-US" sz="1200" smtClean="0">
                <a:solidFill>
                  <a:schemeClr val="tx1"/>
                </a:solidFill>
                <a:latin typeface="Times New Roman" pitchFamily="18" charset="0"/>
              </a:rPr>
              <a:pPr/>
              <a:t>31</a:t>
            </a:fld>
            <a:endParaRPr lang="en-US" sz="1200" smtClean="0">
              <a:solidFill>
                <a:schemeClr val="tx1"/>
              </a:solidFill>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large</a:t>
            </a:r>
            <a:r>
              <a:rPr lang="en-US" baseline="0" dirty="0" smtClean="0"/>
              <a:t> study by the American Cancer Society, 276,802 men aged 40-59 participated, to find the relation between alcohol consumption and RR of death. The most favorable effect was found for CHD, but even here RR started increase again with intake of 5 or more drinks. For cancer, Accidents and violence, cerebrovascular diseases and all causes, alcohol intake increased the RR of death with intake of 2 or more drinks.</a:t>
            </a:r>
            <a:endParaRPr lang="en-US" dirty="0" smtClean="0"/>
          </a:p>
        </p:txBody>
      </p:sp>
    </p:spTree>
    <p:extLst>
      <p:ext uri="{BB962C8B-B14F-4D97-AF65-F5344CB8AC3E}">
        <p14:creationId xmlns:p14="http://schemas.microsoft.com/office/powerpoint/2010/main" val="2408409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D531C01-EB11-4E01-86BA-7EB114CC863C}" type="slidenum">
              <a:rPr lang="en-US" sz="1200" smtClean="0">
                <a:solidFill>
                  <a:schemeClr val="tx1"/>
                </a:solidFill>
                <a:latin typeface="Times New Roman" pitchFamily="18" charset="0"/>
              </a:rPr>
              <a:pPr/>
              <a:t>32</a:t>
            </a:fld>
            <a:endParaRPr lang="en-US" sz="1200" smtClean="0">
              <a:solidFill>
                <a:schemeClr val="tx1"/>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Honolulu</a:t>
            </a:r>
            <a:r>
              <a:rPr lang="en-US" baseline="0" dirty="0" smtClean="0"/>
              <a:t> Heart study mainly reported the same findings. SBP decreased slightly with low alcohol intake, but increased significantly with increasing intake of alcohol. DBP also increased with increasing intake.</a:t>
            </a:r>
            <a:endParaRPr lang="en-US" dirty="0" smtClean="0"/>
          </a:p>
        </p:txBody>
      </p:sp>
    </p:spTree>
    <p:extLst>
      <p:ext uri="{BB962C8B-B14F-4D97-AF65-F5344CB8AC3E}">
        <p14:creationId xmlns:p14="http://schemas.microsoft.com/office/powerpoint/2010/main" val="295329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29D29B7-A5CE-466B-9A4F-7D163203CEBB}" type="slidenum">
              <a:rPr lang="en-US" sz="1200" smtClean="0">
                <a:solidFill>
                  <a:schemeClr val="tx1"/>
                </a:solidFill>
                <a:latin typeface="Times New Roman" pitchFamily="18" charset="0"/>
              </a:rPr>
              <a:pPr/>
              <a:t>33</a:t>
            </a:fld>
            <a:endParaRPr lang="en-US" sz="1200" smtClean="0">
              <a:solidFill>
                <a:schemeClr val="tx1"/>
              </a:solidFill>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Death</a:t>
            </a:r>
            <a:r>
              <a:rPr lang="en-US" baseline="0" dirty="0" smtClean="0"/>
              <a:t> rate from CHD and </a:t>
            </a:r>
            <a:r>
              <a:rPr lang="en-US" baseline="0" dirty="0" err="1" smtClean="0"/>
              <a:t>thrombo</a:t>
            </a:r>
            <a:r>
              <a:rPr lang="en-US" baseline="0" dirty="0" smtClean="0"/>
              <a:t>-embolic stroke first decreased with low intake of alcohol, but increased with higher intake. Death from hemorrhagic stroke increased sharply with increasing alcohol intake. </a:t>
            </a:r>
            <a:endParaRPr lang="en-US" dirty="0" smtClean="0"/>
          </a:p>
        </p:txBody>
      </p:sp>
    </p:spTree>
    <p:extLst>
      <p:ext uri="{BB962C8B-B14F-4D97-AF65-F5344CB8AC3E}">
        <p14:creationId xmlns:p14="http://schemas.microsoft.com/office/powerpoint/2010/main" val="1911969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E6DD6FA-67FA-4A7C-9A78-7CA164260038}" type="slidenum">
              <a:rPr lang="en-US" sz="1200" smtClean="0">
                <a:solidFill>
                  <a:schemeClr val="tx1"/>
                </a:solidFill>
                <a:latin typeface="Times New Roman" pitchFamily="18" charset="0"/>
              </a:rPr>
              <a:pPr/>
              <a:t>34</a:t>
            </a:fld>
            <a:endParaRPr lang="en-US" sz="1200" smtClean="0">
              <a:solidFill>
                <a:schemeClr val="tx1"/>
              </a:solidFill>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better way to reduce the risk of CHD is reported from the AHS-1. Intake of nuts may lower the risk of CHD by 40-50% in both men and women, irrespective</a:t>
            </a:r>
            <a:r>
              <a:rPr lang="en-US" baseline="0" dirty="0" smtClean="0"/>
              <a:t> of age.</a:t>
            </a:r>
            <a:r>
              <a:rPr lang="en-US" dirty="0" smtClean="0"/>
              <a:t> </a:t>
            </a:r>
          </a:p>
        </p:txBody>
      </p:sp>
    </p:spTree>
    <p:extLst>
      <p:ext uri="{BB962C8B-B14F-4D97-AF65-F5344CB8AC3E}">
        <p14:creationId xmlns:p14="http://schemas.microsoft.com/office/powerpoint/2010/main" val="1604573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46DE8803-7F6D-4816-8C01-0F2012DAAC4B}" type="slidenum">
              <a:rPr lang="en-US" sz="1200" smtClean="0">
                <a:solidFill>
                  <a:schemeClr val="tx1"/>
                </a:solidFill>
                <a:latin typeface="Times New Roman" pitchFamily="18" charset="0"/>
              </a:rPr>
              <a:pPr/>
              <a:t>35</a:t>
            </a:fld>
            <a:endParaRPr lang="en-US" sz="1200" smtClean="0">
              <a:solidFill>
                <a:schemeClr val="tx1"/>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nb-NO" b="0" u="none" dirty="0" smtClean="0"/>
              <a:t>In this example two different hypothesis are raised. We want to test whether pre-natal passive smoking 1) May result</a:t>
            </a:r>
            <a:r>
              <a:rPr lang="nb-NO" b="0" u="none" baseline="0" dirty="0" smtClean="0"/>
              <a:t> in low birth weight, and 2) May result in lung cancer. W</a:t>
            </a:r>
            <a:r>
              <a:rPr lang="nb-NO" b="0" u="none" dirty="0" smtClean="0"/>
              <a:t>e want to know</a:t>
            </a:r>
            <a:r>
              <a:rPr lang="nb-NO" b="0" u="none" baseline="0" dirty="0" smtClean="0"/>
              <a:t> whether it is possible to test these two hypothesis in a prospective and/or a retrospective cohort design. </a:t>
            </a:r>
            <a:endParaRPr lang="nb-NO" b="0" u="none" dirty="0" smtClean="0"/>
          </a:p>
          <a:p>
            <a:pPr marL="228600" indent="-228600" eaLnBrk="1" hangingPunct="1">
              <a:buFontTx/>
              <a:buAutoNum type="arabicPeriod"/>
            </a:pPr>
            <a:r>
              <a:rPr lang="nb-NO" b="0" u="none" dirty="0" smtClean="0"/>
              <a:t>A </a:t>
            </a:r>
            <a:r>
              <a:rPr lang="nb-NO" b="1" u="sng" dirty="0" smtClean="0"/>
              <a:t>Concurrent (prospective) cohort study </a:t>
            </a:r>
            <a:r>
              <a:rPr lang="nb-NO" b="0" u="none" dirty="0" smtClean="0"/>
              <a:t>design can be used to study</a:t>
            </a:r>
            <a:r>
              <a:rPr lang="nb-NO" b="0" u="none" baseline="0" dirty="0" smtClean="0"/>
              <a:t> pre-natal passive smoking on the outcome of low birth weight. Such a study would be f</a:t>
            </a:r>
            <a:r>
              <a:rPr lang="nb-NO" dirty="0" smtClean="0"/>
              <a:t>airly easy to do, and it would have a short duration (9 months at the most). We could register smoking habits among pregnant women and assess birth weight at birth. The design would be inexpencive, and with almost 100% follow-up.</a:t>
            </a:r>
          </a:p>
          <a:p>
            <a:pPr marL="228600" indent="-228600" eaLnBrk="1" hangingPunct="1">
              <a:buFontTx/>
              <a:buChar char="•"/>
            </a:pPr>
            <a:endParaRPr lang="nb-NO" dirty="0" smtClean="0"/>
          </a:p>
          <a:p>
            <a:pPr marL="228600" indent="-228600" eaLnBrk="1" hangingPunct="1"/>
            <a:r>
              <a:rPr lang="nb-NO" b="0" dirty="0" smtClean="0"/>
              <a:t>2.</a:t>
            </a:r>
            <a:r>
              <a:rPr lang="nb-NO" b="1" dirty="0" smtClean="0"/>
              <a:t> </a:t>
            </a:r>
            <a:r>
              <a:rPr lang="nb-NO" b="0" dirty="0" smtClean="0"/>
              <a:t>A </a:t>
            </a:r>
            <a:r>
              <a:rPr lang="nb-NO" b="1" u="sng" dirty="0" smtClean="0"/>
              <a:t>Historical, non-concurrent (retrospective) cohort study</a:t>
            </a:r>
            <a:r>
              <a:rPr lang="nb-NO" b="0" u="none" baseline="0" dirty="0" smtClean="0"/>
              <a:t> design could theoretically be used to study the effect of pre-natal passive smoking on the outcome of lung cancer. However, this study would be d</a:t>
            </a:r>
            <a:r>
              <a:rPr lang="nb-NO" dirty="0" smtClean="0"/>
              <a:t>ifficult or impossible to do. The outcome (lung cancer) is rare and takes a long time (50-60 years). A study like this would require a huge cohort, and the effect of active smoking in the offspring will overshadow any in-utero effect, and there will be no information on smoking habits in off-spring in this study design. </a:t>
            </a:r>
          </a:p>
          <a:p>
            <a:pPr marL="0" indent="0" eaLnBrk="1" hangingPunct="1">
              <a:buFontTx/>
              <a:buNone/>
            </a:pPr>
            <a:endParaRPr lang="en-US" dirty="0" smtClean="0"/>
          </a:p>
        </p:txBody>
      </p:sp>
    </p:spTree>
    <p:extLst>
      <p:ext uri="{BB962C8B-B14F-4D97-AF65-F5344CB8AC3E}">
        <p14:creationId xmlns:p14="http://schemas.microsoft.com/office/powerpoint/2010/main" val="3722427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9816E74-0224-4FEE-84D6-6D1D49609121}" type="slidenum">
              <a:rPr lang="en-US" sz="1200" smtClean="0">
                <a:solidFill>
                  <a:schemeClr val="tx1"/>
                </a:solidFill>
                <a:latin typeface="Times New Roman" pitchFamily="18" charset="0"/>
              </a:rPr>
              <a:pPr/>
              <a:t>36</a:t>
            </a:fld>
            <a:endParaRPr lang="en-US" sz="1200" smtClean="0">
              <a:solidFill>
                <a:schemeClr val="tx1"/>
              </a:solidFill>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How can we use the knowledge of risk factors identified in cohort studies in relation to patients in clinical setting?</a:t>
            </a:r>
          </a:p>
          <a:p>
            <a:pPr eaLnBrk="1" hangingPunct="1"/>
            <a:r>
              <a:rPr lang="en-US" dirty="0" smtClean="0"/>
              <a:t>Knowledge of a risk factor in a patient make the clinician more alert to looking for that disease, because the risk factor predict a probability of the disease in the patient.</a:t>
            </a:r>
          </a:p>
          <a:p>
            <a:pPr eaLnBrk="1" hangingPunct="1"/>
            <a:r>
              <a:rPr lang="en-US" dirty="0" smtClean="0"/>
              <a:t>A </a:t>
            </a:r>
            <a:r>
              <a:rPr lang="en-US" b="1" u="sng" dirty="0" smtClean="0"/>
              <a:t>marker</a:t>
            </a:r>
            <a:r>
              <a:rPr lang="en-US" dirty="0" smtClean="0"/>
              <a:t> is a risk factor that is not a cause of a specific outcome (disease), but it marks the increased probability of the outcome. Removing this marker may not remove the risk associated with it. Examples of markers of risk:</a:t>
            </a:r>
          </a:p>
          <a:p>
            <a:pPr marL="171450" indent="-171450" eaLnBrk="1" hangingPunct="1">
              <a:buFont typeface="Arial" pitchFamily="34" charset="0"/>
              <a:buChar char="•"/>
            </a:pPr>
            <a:r>
              <a:rPr lang="en-US" dirty="0" smtClean="0"/>
              <a:t>Men who are bald have increased risk of CHD.</a:t>
            </a:r>
          </a:p>
          <a:p>
            <a:pPr marL="171450" indent="-171450" eaLnBrk="1" hangingPunct="1">
              <a:buFont typeface="Arial" pitchFamily="34" charset="0"/>
              <a:buChar char="•"/>
            </a:pPr>
            <a:r>
              <a:rPr lang="en-US" dirty="0" smtClean="0"/>
              <a:t>Hair transplant does not change the risk!</a:t>
            </a:r>
          </a:p>
          <a:p>
            <a:pPr marL="171450" indent="-171450" eaLnBrk="1" hangingPunct="1">
              <a:buFont typeface="Arial" pitchFamily="34" charset="0"/>
              <a:buChar char="•"/>
            </a:pPr>
            <a:r>
              <a:rPr lang="en-US" dirty="0" smtClean="0"/>
              <a:t>Do baldness and CHD have a common risk factor?</a:t>
            </a:r>
          </a:p>
          <a:p>
            <a:pPr eaLnBrk="1" hangingPunct="1"/>
            <a:r>
              <a:rPr lang="en-US" dirty="0" smtClean="0"/>
              <a:t>Presence of a risk factor increases the probability of disease.</a:t>
            </a:r>
          </a:p>
          <a:p>
            <a:pPr eaLnBrk="1" hangingPunct="1"/>
            <a:r>
              <a:rPr lang="en-US" dirty="0" smtClean="0"/>
              <a:t>Many years back my wife and I were working in a primary care setting in a rural area in southern Norway. One day a flight attendant consulted us because of skin lesions. She had just arrived from India, at that time an endemic area for smallpox. A friend of us had recently died in Copenhagen after contracting smallpox in the same area. None of us had seen smallpox, and we were unable to conclude. We shut off the area and called in experts from Oslo. It finally turned out to be Erythema </a:t>
            </a:r>
            <a:r>
              <a:rPr lang="en-US" dirty="0" err="1" smtClean="0"/>
              <a:t>multiforme</a:t>
            </a:r>
            <a:r>
              <a:rPr lang="en-US" dirty="0" smtClean="0"/>
              <a:t>. However, the attendant coming from an endemic area raised our awareness of the possibility of smallpox, and we reacted accordingly.</a:t>
            </a:r>
          </a:p>
          <a:p>
            <a:pPr eaLnBrk="1" hangingPunct="1"/>
            <a:r>
              <a:rPr lang="en-US" dirty="0" smtClean="0"/>
              <a:t>In clinical setting the use of risk is also used for preventive and intervention purposes.     </a:t>
            </a:r>
          </a:p>
          <a:p>
            <a:pPr eaLnBrk="1" hangingPunct="1"/>
            <a:endParaRPr lang="en-US" dirty="0" smtClean="0"/>
          </a:p>
        </p:txBody>
      </p:sp>
    </p:spTree>
    <p:extLst>
      <p:ext uri="{BB962C8B-B14F-4D97-AF65-F5344CB8AC3E}">
        <p14:creationId xmlns:p14="http://schemas.microsoft.com/office/powerpoint/2010/main" val="3431538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3DC26E9-EDE6-471F-B525-F62CA8EBC38E}" type="slidenum">
              <a:rPr lang="en-US" sz="1200" smtClean="0">
                <a:solidFill>
                  <a:schemeClr val="tx1"/>
                </a:solidFill>
                <a:latin typeface="Times New Roman" pitchFamily="18" charset="0"/>
              </a:rPr>
              <a:pPr/>
              <a:t>37</a:t>
            </a:fld>
            <a:endParaRPr lang="en-US" sz="1200" smtClean="0">
              <a:solidFill>
                <a:schemeClr val="tx1"/>
              </a:solidFill>
              <a:latin typeface="Times New Roman"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Relative Risk = Risk Ratio = Incidence in the exposed / Incidence in the unexposed, if cumulative incidence is used. </a:t>
            </a:r>
          </a:p>
          <a:p>
            <a:pPr eaLnBrk="1" hangingPunct="1"/>
            <a:r>
              <a:rPr lang="en-US" dirty="0" smtClean="0"/>
              <a:t>Rate Ratio = Incidence Rate in the exposed / Incidence Rate in the unexposed, cumulative incidence rate is used.</a:t>
            </a:r>
          </a:p>
          <a:p>
            <a:pPr eaLnBrk="1" hangingPunct="1"/>
            <a:r>
              <a:rPr lang="en-US" dirty="0" smtClean="0"/>
              <a:t>Relative Risk/Risk Ratio/Rate Ratio are measures of the strength of the association found, and is an important criterion in evaluating a possible causal relationship. </a:t>
            </a:r>
          </a:p>
        </p:txBody>
      </p:sp>
    </p:spTree>
    <p:extLst>
      <p:ext uri="{BB962C8B-B14F-4D97-AF65-F5344CB8AC3E}">
        <p14:creationId xmlns:p14="http://schemas.microsoft.com/office/powerpoint/2010/main" val="2478957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EDF9355-2D26-44E3-8BEC-EC865432999C}" type="slidenum">
              <a:rPr lang="en-US" sz="1200" smtClean="0">
                <a:solidFill>
                  <a:schemeClr val="tx1"/>
                </a:solidFill>
                <a:latin typeface="Times New Roman" pitchFamily="18" charset="0"/>
              </a:rPr>
              <a:pPr/>
              <a:t>38</a:t>
            </a:fld>
            <a:endParaRPr lang="en-US" sz="1200" smtClean="0">
              <a:solidFill>
                <a:schemeClr val="tx1"/>
              </a:solidFill>
              <a:latin typeface="Times New Roman" pitchFamily="18" charset="0"/>
            </a:endParaRPr>
          </a:p>
        </p:txBody>
      </p:sp>
      <p:sp>
        <p:nvSpPr>
          <p:cNvPr id="108547" name="Rectangle 2"/>
          <p:cNvSpPr>
            <a:spLocks noGrp="1" noRot="1" noChangeAspect="1" noChangeArrowheads="1" noTextEdit="1"/>
          </p:cNvSpPr>
          <p:nvPr>
            <p:ph type="sldImg"/>
          </p:nvPr>
        </p:nvSpPr>
        <p:spPr>
          <a:ln w="12700" cap="flat"/>
        </p:spPr>
      </p:sp>
      <p:sp>
        <p:nvSpPr>
          <p:cNvPr id="108548"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09" tIns="47005" rIns="94009" bIns="47005"/>
          <a:lstStyle/>
          <a:p>
            <a:pPr eaLnBrk="1" hangingPunct="1"/>
            <a:r>
              <a:rPr lang="en-US" dirty="0" smtClean="0"/>
              <a:t>This is the simplest possible model.  It may be desirable to divide exposure into different levels (number of cigarettes smoked) or by disease (levels of CHD).</a:t>
            </a:r>
          </a:p>
          <a:p>
            <a:pPr eaLnBrk="1" hangingPunct="1"/>
            <a:r>
              <a:rPr lang="en-US" dirty="0" smtClean="0"/>
              <a:t>However, in this case we use this 2x2 table to calculate the relative risk of the outcome according to exposure status.</a:t>
            </a:r>
          </a:p>
        </p:txBody>
      </p:sp>
    </p:spTree>
    <p:extLst>
      <p:ext uri="{BB962C8B-B14F-4D97-AF65-F5344CB8AC3E}">
        <p14:creationId xmlns:p14="http://schemas.microsoft.com/office/powerpoint/2010/main" val="1170949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2C7ACF1-5D0C-4BD2-9B7E-4BFD1936855B}" type="slidenum">
              <a:rPr lang="en-US" sz="1200" smtClean="0">
                <a:solidFill>
                  <a:schemeClr val="tx1"/>
                </a:solidFill>
                <a:latin typeface="Times New Roman" pitchFamily="18" charset="0"/>
              </a:rPr>
              <a:pPr/>
              <a:t>39</a:t>
            </a:fld>
            <a:endParaRPr lang="en-US" sz="1200" smtClean="0">
              <a:solidFill>
                <a:schemeClr val="tx1"/>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 calculate</a:t>
            </a:r>
            <a:r>
              <a:rPr lang="en-US" baseline="0" dirty="0" smtClean="0"/>
              <a:t> RR we need incidences. RR is incidence in the exposed divided by incidence in the unexposed. In this 2x2 table, </a:t>
            </a:r>
            <a:r>
              <a:rPr lang="en-US" b="1" baseline="0" dirty="0" smtClean="0"/>
              <a:t>incidence in exposed </a:t>
            </a:r>
            <a:r>
              <a:rPr lang="en-US" baseline="0" dirty="0" smtClean="0"/>
              <a:t>subjects is </a:t>
            </a:r>
            <a:r>
              <a:rPr lang="en-US" b="1" baseline="0" dirty="0" smtClean="0"/>
              <a:t>a</a:t>
            </a:r>
            <a:r>
              <a:rPr lang="en-US" baseline="0" dirty="0" smtClean="0"/>
              <a:t> (exposed who get the disease) divided by </a:t>
            </a:r>
            <a:r>
              <a:rPr lang="en-US" b="1" baseline="0" dirty="0" err="1" smtClean="0"/>
              <a:t>a+b</a:t>
            </a:r>
            <a:r>
              <a:rPr lang="en-US" baseline="0" dirty="0" smtClean="0"/>
              <a:t> (everyone exposed). </a:t>
            </a:r>
            <a:r>
              <a:rPr lang="en-US" b="1" baseline="0" dirty="0" smtClean="0"/>
              <a:t>Incidence in unexposed </a:t>
            </a:r>
            <a:r>
              <a:rPr lang="en-US" baseline="0" dirty="0" smtClean="0"/>
              <a:t>subjects is </a:t>
            </a:r>
            <a:r>
              <a:rPr lang="en-US" b="1" baseline="0" dirty="0" smtClean="0"/>
              <a:t>c </a:t>
            </a:r>
            <a:r>
              <a:rPr lang="en-US" baseline="0" dirty="0" smtClean="0"/>
              <a:t>(unexposed who get the disease) divided by </a:t>
            </a:r>
            <a:r>
              <a:rPr lang="en-US" b="1" baseline="0" dirty="0" err="1" smtClean="0"/>
              <a:t>c+d</a:t>
            </a:r>
            <a:r>
              <a:rPr lang="en-US" baseline="0" dirty="0" smtClean="0"/>
              <a:t> (everyone unexposed). </a:t>
            </a:r>
            <a:endParaRPr lang="en-US" dirty="0" smtClean="0"/>
          </a:p>
        </p:txBody>
      </p:sp>
    </p:spTree>
    <p:extLst>
      <p:ext uri="{BB962C8B-B14F-4D97-AF65-F5344CB8AC3E}">
        <p14:creationId xmlns:p14="http://schemas.microsoft.com/office/powerpoint/2010/main" val="168366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81D6F0C-7573-4DA3-BFE7-477C449C76BA}" type="slidenum">
              <a:rPr lang="en-US" sz="1200" smtClean="0">
                <a:solidFill>
                  <a:schemeClr val="tx1"/>
                </a:solidFill>
                <a:latin typeface="Times New Roman" pitchFamily="18" charset="0"/>
              </a:rPr>
              <a:pPr/>
              <a:t>4</a:t>
            </a:fld>
            <a:endParaRPr lang="en-US" sz="1200" dirty="0" smtClean="0">
              <a:solidFill>
                <a:schemeClr val="tx1"/>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overview over study designs we are now dealing with </a:t>
            </a:r>
            <a:r>
              <a:rPr lang="en-US" baseline="0" dirty="0" smtClean="0"/>
              <a:t>the cohort design, a powerful and very important design in epidemiology because it can answer the basic question of cause-and-effect relationships. </a:t>
            </a:r>
            <a:endParaRPr lang="en-US" dirty="0" smtClean="0"/>
          </a:p>
        </p:txBody>
      </p:sp>
    </p:spTree>
    <p:extLst>
      <p:ext uri="{BB962C8B-B14F-4D97-AF65-F5344CB8AC3E}">
        <p14:creationId xmlns:p14="http://schemas.microsoft.com/office/powerpoint/2010/main" val="1579517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B13D5C8-DAAD-4A25-A14C-929BBE2B5A95}" type="slidenum">
              <a:rPr lang="en-US" sz="1200" smtClean="0">
                <a:solidFill>
                  <a:schemeClr val="tx1"/>
                </a:solidFill>
                <a:latin typeface="Times New Roman" pitchFamily="18" charset="0"/>
              </a:rPr>
              <a:pPr/>
              <a:t>40</a:t>
            </a:fld>
            <a:endParaRPr lang="en-US" sz="1200" smtClean="0">
              <a:solidFill>
                <a:schemeClr val="tx1"/>
              </a:solidFill>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need to know how to interpret RR. If RR&gt;1 the effect of the exposure is harmful. If RR=1 there is no effect of the exposure. If RR&lt;1</a:t>
            </a:r>
            <a:r>
              <a:rPr lang="en-US" baseline="0" dirty="0" smtClean="0"/>
              <a:t> the effect of the exposure is preventive of the outcome.</a:t>
            </a:r>
            <a:endParaRPr lang="en-US" dirty="0" smtClean="0"/>
          </a:p>
        </p:txBody>
      </p:sp>
    </p:spTree>
    <p:extLst>
      <p:ext uri="{BB962C8B-B14F-4D97-AF65-F5344CB8AC3E}">
        <p14:creationId xmlns:p14="http://schemas.microsoft.com/office/powerpoint/2010/main" val="234328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42D84B9-1E3A-4883-A613-17C5D42AD7BA}" type="slidenum">
              <a:rPr lang="en-US" sz="1200" smtClean="0">
                <a:solidFill>
                  <a:schemeClr val="tx1"/>
                </a:solidFill>
                <a:latin typeface="Times New Roman" pitchFamily="18" charset="0"/>
              </a:rPr>
              <a:pPr/>
              <a:t>41</a:t>
            </a:fld>
            <a:endParaRPr lang="en-US" sz="1200" smtClean="0">
              <a:solidFill>
                <a:schemeClr val="tx1"/>
              </a:solidFill>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example we have a population of 10,000, and 3,000 of them are smokers, obviously leaving 7,000</a:t>
            </a:r>
            <a:r>
              <a:rPr lang="en-US" baseline="0" dirty="0" smtClean="0"/>
              <a:t> non-smokers. Of the smokers, 80 are diagnosed with lung cancer, and of non-smokers 20 are diagnosed with the disease. The numbers have to be put into a 2x2 table, and we have to find RR, which is incidence of lung cancer in the exposed (i.e. smokers) divided with Incidence of lung cancer in unexposed (i.e. non-smokers).  </a:t>
            </a:r>
            <a:endParaRPr lang="en-US" dirty="0" smtClean="0"/>
          </a:p>
        </p:txBody>
      </p:sp>
    </p:spTree>
    <p:extLst>
      <p:ext uri="{BB962C8B-B14F-4D97-AF65-F5344CB8AC3E}">
        <p14:creationId xmlns:p14="http://schemas.microsoft.com/office/powerpoint/2010/main" val="1725004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2192C26-8EBC-419D-9B6A-510FBC736908}" type="slidenum">
              <a:rPr lang="en-US" sz="1200" smtClean="0">
                <a:solidFill>
                  <a:schemeClr val="tx1"/>
                </a:solidFill>
                <a:latin typeface="Times New Roman" pitchFamily="18" charset="0"/>
              </a:rPr>
              <a:pPr/>
              <a:t>42</a:t>
            </a:fld>
            <a:endParaRPr lang="en-US" sz="1200" smtClean="0">
              <a:solidFill>
                <a:schemeClr val="tx1"/>
              </a:solidFill>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And here are the numbers. RR is 9.21, telling us that the risk of lung cancer is more</a:t>
            </a:r>
            <a:r>
              <a:rPr lang="en-US" baseline="0" dirty="0" smtClean="0"/>
              <a:t> than 9 times higher in smokers as compared to non-smokers. </a:t>
            </a:r>
            <a:endParaRPr lang="en-US" dirty="0" smtClean="0"/>
          </a:p>
        </p:txBody>
      </p:sp>
    </p:spTree>
    <p:extLst>
      <p:ext uri="{BB962C8B-B14F-4D97-AF65-F5344CB8AC3E}">
        <p14:creationId xmlns:p14="http://schemas.microsoft.com/office/powerpoint/2010/main" val="838460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EBA180A-7627-461C-A34F-A2E9998C4756}" type="slidenum">
              <a:rPr lang="en-US" sz="1200" smtClean="0">
                <a:solidFill>
                  <a:schemeClr val="tx1"/>
                </a:solidFill>
                <a:latin typeface="Times New Roman" pitchFamily="18" charset="0"/>
              </a:rPr>
              <a:pPr/>
              <a:t>43</a:t>
            </a:fld>
            <a:endParaRPr lang="en-US" sz="1200" smtClean="0">
              <a:solidFill>
                <a:schemeClr val="tx1"/>
              </a:solidFill>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example confuses us</a:t>
            </a:r>
            <a:r>
              <a:rPr lang="en-US" baseline="0" dirty="0" smtClean="0"/>
              <a:t> a little because we get the impression that our cohort has 20,000 people. However, the population studied is the 10,000 eating very little nuts and the 5,000 eating nuts &gt; 4/week, totaling 15,000 subjects. Among the 10,000 there were 200 cases of CHD, and among the 5,000 there were 50 CHD cases. Again, to find RR of CHD for higher consumption of nuts compared to lower consumption we need to find incidence in the exposed (i.e. eating nuts &gt;4x/week) divided by incidence in unexposed (i.e. eating nuts &lt;1/week).       </a:t>
            </a:r>
            <a:endParaRPr lang="en-US" dirty="0" smtClean="0"/>
          </a:p>
        </p:txBody>
      </p:sp>
    </p:spTree>
    <p:extLst>
      <p:ext uri="{BB962C8B-B14F-4D97-AF65-F5344CB8AC3E}">
        <p14:creationId xmlns:p14="http://schemas.microsoft.com/office/powerpoint/2010/main" val="1441909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23DD845-3FED-4E8E-8E11-C57D4A5395B3}" type="slidenum">
              <a:rPr lang="en-US" sz="1200" smtClean="0">
                <a:solidFill>
                  <a:schemeClr val="tx1"/>
                </a:solidFill>
                <a:latin typeface="Times New Roman" pitchFamily="18" charset="0"/>
              </a:rPr>
              <a:pPr/>
              <a:t>44</a:t>
            </a:fld>
            <a:endParaRPr lang="en-US" sz="1200" smtClean="0">
              <a:solidFill>
                <a:schemeClr val="tx1"/>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RR is incidence in the exposed (i.e. those eating nuts &gt;4/</a:t>
            </a:r>
            <a:r>
              <a:rPr lang="en-US" dirty="0" err="1" smtClean="0"/>
              <a:t>wk</a:t>
            </a:r>
            <a:r>
              <a:rPr lang="en-US" dirty="0" smtClean="0"/>
              <a:t>, which is 50/5,000)</a:t>
            </a:r>
            <a:r>
              <a:rPr lang="en-US" baseline="0" dirty="0" smtClean="0"/>
              <a:t> divided by incidence in the unexposed (i.e. those eating nuts &lt;1/</a:t>
            </a:r>
            <a:r>
              <a:rPr lang="en-US" baseline="0" dirty="0" err="1" smtClean="0"/>
              <a:t>wk</a:t>
            </a:r>
            <a:r>
              <a:rPr lang="en-US" baseline="0" dirty="0" smtClean="0"/>
              <a:t>, which is 200/10,000). RR in this case in 0.5 telling us that eating nuts &gt;4/</a:t>
            </a:r>
            <a:r>
              <a:rPr lang="en-US" baseline="0" dirty="0" err="1" smtClean="0"/>
              <a:t>wk</a:t>
            </a:r>
            <a:r>
              <a:rPr lang="en-US" baseline="0" dirty="0" smtClean="0"/>
              <a:t> is preventive of CHD, actually preventing 50% of the CHD cases from occurring.                      </a:t>
            </a:r>
            <a:endParaRPr lang="en-US" dirty="0" smtClean="0"/>
          </a:p>
        </p:txBody>
      </p:sp>
    </p:spTree>
    <p:extLst>
      <p:ext uri="{BB962C8B-B14F-4D97-AF65-F5344CB8AC3E}">
        <p14:creationId xmlns:p14="http://schemas.microsoft.com/office/powerpoint/2010/main" val="3641087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149EB1F-F6FD-48A0-8088-FF81C8ED5A2C}" type="slidenum">
              <a:rPr lang="en-US" sz="1200" smtClean="0">
                <a:solidFill>
                  <a:schemeClr val="tx1"/>
                </a:solidFill>
                <a:latin typeface="Times New Roman" pitchFamily="18" charset="0"/>
              </a:rPr>
              <a:pPr/>
              <a:t>45</a:t>
            </a:fld>
            <a:endParaRPr lang="en-US" sz="1200" smtClean="0">
              <a:solidFill>
                <a:schemeClr val="tx1"/>
              </a:solidFill>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Attributable</a:t>
            </a:r>
            <a:r>
              <a:rPr lang="en-US" baseline="0" dirty="0" smtClean="0"/>
              <a:t> Risk is the risk that can be attributed to a specific risk factor. E.g. what is the additional risk (i.e. incidence=absolute risk) of lung cancer in smokers, as compared to the risk of lung cancer in non-smokers? What effect would occur at lung cancer incidence if we could prevent smoking? The attributable risk for the exposed group tells us how much of the total risk of the disease is due to the exposure in the exposed persons. The attributable risk for the total population tells us how much of the disease incidence in the total population is due to the exposure. It also gives clues to the total impact of a prevention program in that population/community.</a:t>
            </a:r>
            <a:endParaRPr lang="en-US" dirty="0" smtClean="0"/>
          </a:p>
        </p:txBody>
      </p:sp>
    </p:spTree>
    <p:extLst>
      <p:ext uri="{BB962C8B-B14F-4D97-AF65-F5344CB8AC3E}">
        <p14:creationId xmlns:p14="http://schemas.microsoft.com/office/powerpoint/2010/main" val="1673541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9E48269-1D75-4B4F-B261-4A109D792338}" type="slidenum">
              <a:rPr lang="en-US" sz="1200" smtClean="0">
                <a:solidFill>
                  <a:schemeClr val="tx1"/>
                </a:solidFill>
                <a:latin typeface="Times New Roman" pitchFamily="18" charset="0"/>
              </a:rPr>
              <a:pPr/>
              <a:t>46</a:t>
            </a:fld>
            <a:endParaRPr lang="en-US" sz="1200" smtClean="0">
              <a:solidFill>
                <a:schemeClr val="tx1"/>
              </a:solidFill>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figure explains the attributable risk in the exposed group as dependent on both the total risk in the exposed group and the background risk. In the exposed group we have to subtract the incidence not due to the exposure (i.e. the background risk) in order to know the incidence due to the exposure, i.e. the attributable risk.</a:t>
            </a:r>
          </a:p>
        </p:txBody>
      </p:sp>
    </p:spTree>
    <p:extLst>
      <p:ext uri="{BB962C8B-B14F-4D97-AF65-F5344CB8AC3E}">
        <p14:creationId xmlns:p14="http://schemas.microsoft.com/office/powerpoint/2010/main" val="3096691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B735613-A7E9-4F43-B1D5-6094D04B332D}" type="slidenum">
              <a:rPr lang="en-US" sz="1200" smtClean="0">
                <a:solidFill>
                  <a:schemeClr val="tx1"/>
                </a:solidFill>
                <a:latin typeface="Times New Roman" pitchFamily="18" charset="0"/>
              </a:rPr>
              <a:pPr/>
              <a:t>47</a:t>
            </a:fld>
            <a:endParaRPr lang="en-US" sz="1200" smtClean="0">
              <a:solidFill>
                <a:schemeClr val="tx1"/>
              </a:solidFill>
              <a:latin typeface="Times New Roman"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attributable risk in the exposed group is the risk in the exposed minus the risk in the unexposed, which is incidence in the exposed minus incidence in the unexposed. Attributable Risk Percent (ARP) is the same thing, expressed as a percentage.</a:t>
            </a:r>
          </a:p>
        </p:txBody>
      </p:sp>
    </p:spTree>
    <p:extLst>
      <p:ext uri="{BB962C8B-B14F-4D97-AF65-F5344CB8AC3E}">
        <p14:creationId xmlns:p14="http://schemas.microsoft.com/office/powerpoint/2010/main" val="3084603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101F205-6E75-4EF9-AABF-525E7E9D0047}" type="slidenum">
              <a:rPr lang="en-US" sz="1200" smtClean="0">
                <a:solidFill>
                  <a:schemeClr val="tx1"/>
                </a:solidFill>
                <a:latin typeface="Times New Roman" pitchFamily="18" charset="0"/>
              </a:rPr>
              <a:pPr/>
              <a:t>48</a:t>
            </a:fld>
            <a:endParaRPr lang="en-US" sz="1200" smtClean="0">
              <a:solidFill>
                <a:schemeClr val="tx1"/>
              </a:solidFill>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attributable risk for the total population is expressed as </a:t>
            </a:r>
            <a:r>
              <a:rPr lang="en-US" b="1" u="sng" dirty="0" smtClean="0"/>
              <a:t>Population Attributable Risk </a:t>
            </a:r>
            <a:r>
              <a:rPr lang="en-US" dirty="0" smtClean="0"/>
              <a:t>(</a:t>
            </a:r>
            <a:r>
              <a:rPr lang="en-US" dirty="0" err="1" smtClean="0"/>
              <a:t>Ar</a:t>
            </a:r>
            <a:r>
              <a:rPr lang="en-US" baseline="-25000" dirty="0" err="1" smtClean="0"/>
              <a:t>pop</a:t>
            </a:r>
            <a:r>
              <a:rPr lang="en-US" baseline="0" dirty="0" smtClean="0"/>
              <a:t>)</a:t>
            </a:r>
            <a:r>
              <a:rPr lang="en-US" dirty="0" smtClean="0"/>
              <a:t>, or </a:t>
            </a:r>
            <a:r>
              <a:rPr lang="en-US" b="1" u="sng" baseline="0" dirty="0" smtClean="0"/>
              <a:t>Population Attributable Fraction.</a:t>
            </a:r>
            <a:r>
              <a:rPr lang="en-US" b="0" u="none" baseline="0" dirty="0" smtClean="0"/>
              <a:t> </a:t>
            </a:r>
            <a:r>
              <a:rPr lang="en-US" b="1" u="sng" dirty="0" smtClean="0"/>
              <a:t>Population Attributable Risk </a:t>
            </a:r>
            <a:r>
              <a:rPr lang="en-US" dirty="0" smtClean="0"/>
              <a:t>(</a:t>
            </a:r>
            <a:r>
              <a:rPr lang="en-US" dirty="0" err="1" smtClean="0"/>
              <a:t>Ar</a:t>
            </a:r>
            <a:r>
              <a:rPr lang="en-US" baseline="-25000" dirty="0" err="1" smtClean="0"/>
              <a:t>pop</a:t>
            </a:r>
            <a:r>
              <a:rPr lang="en-US" baseline="0" dirty="0" smtClean="0"/>
              <a:t>)</a:t>
            </a:r>
            <a:r>
              <a:rPr lang="en-US" dirty="0" smtClean="0"/>
              <a:t> is the Attributable Risk times the prevalence</a:t>
            </a:r>
            <a:r>
              <a:rPr lang="en-US" baseline="0" dirty="0" smtClean="0"/>
              <a:t> (i.e. the proportion of population exposed, or the incidence of the disease in the population that is associated with the exposure). </a:t>
            </a:r>
            <a:r>
              <a:rPr lang="en-US" b="1" u="sng" baseline="0" dirty="0" smtClean="0"/>
              <a:t>Population Attributable Fraction</a:t>
            </a:r>
            <a:r>
              <a:rPr lang="en-US" baseline="0" dirty="0" smtClean="0"/>
              <a:t> is the proportion of the disease in the population attributable to the exposure</a:t>
            </a:r>
            <a:r>
              <a:rPr lang="en-US" dirty="0" smtClean="0"/>
              <a:t>.</a:t>
            </a:r>
          </a:p>
          <a:p>
            <a:pPr eaLnBrk="1" hangingPunct="1"/>
            <a:endParaRPr lang="en-US" dirty="0" smtClean="0"/>
          </a:p>
        </p:txBody>
      </p:sp>
    </p:spTree>
    <p:extLst>
      <p:ext uri="{BB962C8B-B14F-4D97-AF65-F5344CB8AC3E}">
        <p14:creationId xmlns:p14="http://schemas.microsoft.com/office/powerpoint/2010/main" val="3328594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CA4D75D-646D-4EF0-8B02-D272A5EB2175}" type="slidenum">
              <a:rPr lang="en-US" sz="1200" smtClean="0">
                <a:solidFill>
                  <a:schemeClr val="tx1"/>
                </a:solidFill>
                <a:latin typeface="Times New Roman" pitchFamily="18" charset="0"/>
              </a:rPr>
              <a:pPr/>
              <a:t>49</a:t>
            </a:fld>
            <a:endParaRPr lang="en-US" sz="1200" smtClean="0">
              <a:solidFill>
                <a:schemeClr val="tx1"/>
              </a:solidFill>
              <a:latin typeface="Times New Roman" pitchFamily="18"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This example you should try to solve before looking at the answers. </a:t>
            </a:r>
          </a:p>
          <a:p>
            <a:pPr eaLnBrk="1" hangingPunct="1"/>
            <a:r>
              <a:rPr lang="en-US" b="1" dirty="0" smtClean="0"/>
              <a:t>ARP (Attributable Risk Percent) = 37.9%</a:t>
            </a:r>
            <a:r>
              <a:rPr lang="en-US" dirty="0" smtClean="0"/>
              <a:t> telling that 37.9 % of the disease in the exposed is due to (attributable to) the exposure</a:t>
            </a:r>
          </a:p>
          <a:p>
            <a:pPr eaLnBrk="1" hangingPunct="1"/>
            <a:endParaRPr lang="en-US" dirty="0" smtClean="0"/>
          </a:p>
          <a:p>
            <a:pPr eaLnBrk="1" hangingPunct="1"/>
            <a:r>
              <a:rPr lang="en-US" b="1" dirty="0" err="1" smtClean="0"/>
              <a:t>AR</a:t>
            </a:r>
            <a:r>
              <a:rPr lang="en-US" b="1" baseline="-25000" dirty="0" err="1" smtClean="0"/>
              <a:t>pop</a:t>
            </a:r>
            <a:r>
              <a:rPr lang="en-US" b="1" dirty="0" smtClean="0"/>
              <a:t> (Population Attributable Risk) = 4.7 per 1,000 per year</a:t>
            </a:r>
            <a:r>
              <a:rPr lang="en-US" b="0" dirty="0" smtClean="0"/>
              <a:t>.</a:t>
            </a:r>
            <a:r>
              <a:rPr lang="en-US" b="0" baseline="0" dirty="0" smtClean="0"/>
              <a:t> In this case a </a:t>
            </a:r>
            <a:r>
              <a:rPr lang="en-US" dirty="0" smtClean="0"/>
              <a:t>population incidence of CHD of 4.7 per 1,000 per year is associated with (attributed to) smoking. </a:t>
            </a:r>
          </a:p>
          <a:p>
            <a:pPr eaLnBrk="1" hangingPunct="1"/>
            <a:endParaRPr lang="en-US" dirty="0" smtClean="0"/>
          </a:p>
          <a:p>
            <a:pPr eaLnBrk="1" hangingPunct="1"/>
            <a:r>
              <a:rPr lang="en-US" b="1" dirty="0" err="1" smtClean="0"/>
              <a:t>AF</a:t>
            </a:r>
            <a:r>
              <a:rPr lang="en-US" b="1" baseline="-25000" dirty="0" err="1" smtClean="0"/>
              <a:t>pop</a:t>
            </a:r>
            <a:r>
              <a:rPr lang="en-US" b="1" dirty="0" smtClean="0"/>
              <a:t> (Population Attributable Fraction) = 21.3%</a:t>
            </a:r>
            <a:r>
              <a:rPr lang="en-US" b="0" dirty="0" smtClean="0"/>
              <a:t> meaning that</a:t>
            </a:r>
            <a:r>
              <a:rPr lang="en-US" b="0" baseline="0" dirty="0" smtClean="0"/>
              <a:t> </a:t>
            </a:r>
            <a:r>
              <a:rPr lang="en-US" dirty="0" smtClean="0"/>
              <a:t>21.3% of the disease (CHD) in the population is attributed to the risk factor (smoking).  </a:t>
            </a:r>
          </a:p>
        </p:txBody>
      </p:sp>
    </p:spTree>
    <p:extLst>
      <p:ext uri="{BB962C8B-B14F-4D97-AF65-F5344CB8AC3E}">
        <p14:creationId xmlns:p14="http://schemas.microsoft.com/office/powerpoint/2010/main" val="3987105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9B54489-C693-44D8-B004-3ABAEC067A4E}" type="slidenum">
              <a:rPr lang="en-US" sz="1200" smtClean="0">
                <a:solidFill>
                  <a:schemeClr val="tx1"/>
                </a:solidFill>
                <a:latin typeface="Times New Roman" pitchFamily="18" charset="0"/>
              </a:rPr>
              <a:pPr/>
              <a:t>5</a:t>
            </a:fld>
            <a:endParaRPr lang="en-US" sz="1200" dirty="0" smtClean="0">
              <a:solidFill>
                <a:schemeClr val="tx1"/>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During the second half of the 19-th century and the first half of</a:t>
            </a:r>
            <a:r>
              <a:rPr lang="en-US" baseline="0" dirty="0" smtClean="0"/>
              <a:t> the 20-iet century CVD became the leading cause of serious morbidity and mortality in the US. In order to understand why death rates for CVD (i.e. heart disease and stroke) was increasing steadily, reaching epidemic proportions, the Framingham Heart Study was started in 1949.  The </a:t>
            </a:r>
            <a:r>
              <a:rPr lang="en-US" b="1" baseline="0" dirty="0" smtClean="0"/>
              <a:t>objective</a:t>
            </a:r>
            <a:r>
              <a:rPr lang="en-US" baseline="0" dirty="0" smtClean="0"/>
              <a:t> was to identify the common factors contributing to CVD by following a cohort over a long period of time.     </a:t>
            </a:r>
            <a:endParaRPr lang="en-US" dirty="0" smtClean="0"/>
          </a:p>
        </p:txBody>
      </p:sp>
    </p:spTree>
    <p:extLst>
      <p:ext uri="{BB962C8B-B14F-4D97-AF65-F5344CB8AC3E}">
        <p14:creationId xmlns:p14="http://schemas.microsoft.com/office/powerpoint/2010/main" val="2652159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BE1F323-A036-4A2B-AB09-9E82D15C17A8}" type="slidenum">
              <a:rPr lang="en-US" sz="1200" smtClean="0">
                <a:solidFill>
                  <a:schemeClr val="tx1"/>
                </a:solidFill>
                <a:latin typeface="Times New Roman" pitchFamily="18" charset="0"/>
              </a:rPr>
              <a:pPr/>
              <a:t>50</a:t>
            </a:fld>
            <a:endParaRPr lang="en-US" sz="1200" smtClean="0">
              <a:solidFill>
                <a:schemeClr val="tx1"/>
              </a:solidFill>
              <a:latin typeface="Times New Roman"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There may be</a:t>
            </a:r>
            <a:r>
              <a:rPr lang="en-US" baseline="0" dirty="0" smtClean="0"/>
              <a:t> different factors for risk and prognosis. In this example of AMI, the risk factors are listed to the left, and prognostic factors after an </a:t>
            </a:r>
            <a:r>
              <a:rPr lang="en-US" baseline="0" smtClean="0"/>
              <a:t>AMI are </a:t>
            </a:r>
            <a:r>
              <a:rPr lang="en-US" baseline="0" dirty="0" smtClean="0"/>
              <a:t>listed to the right. Age and male sex are important both as risk factors and prognostic factors. The LDL/HDL risk profile, smoking, hypertension and inactivity are important risk factors for AMI. However, when an AMI has occurred, anterior infarction, hypotension, congestive heart failure and ventricular arrhythmia are important prognostic factors.     </a:t>
            </a:r>
            <a:endParaRPr lang="en-US" dirty="0" smtClean="0"/>
          </a:p>
        </p:txBody>
      </p:sp>
    </p:spTree>
    <p:extLst>
      <p:ext uri="{BB962C8B-B14F-4D97-AF65-F5344CB8AC3E}">
        <p14:creationId xmlns:p14="http://schemas.microsoft.com/office/powerpoint/2010/main" val="2506541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AB7D3EA-3C04-41B4-9180-13381FE45A0D}" type="slidenum">
              <a:rPr lang="en-US" sz="1200" smtClean="0">
                <a:solidFill>
                  <a:schemeClr val="tx1"/>
                </a:solidFill>
                <a:latin typeface="Times New Roman" pitchFamily="18" charset="0"/>
              </a:rPr>
              <a:pPr/>
              <a:t>51</a:t>
            </a:fld>
            <a:endParaRPr lang="en-US" sz="1200" smtClean="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b="0" dirty="0" smtClean="0"/>
              <a:t>Prognosis may be studied either through the natural history of a disease, or by the clinical course when treatment is given.</a:t>
            </a:r>
          </a:p>
          <a:p>
            <a:pPr eaLnBrk="1" hangingPunct="1"/>
            <a:r>
              <a:rPr lang="nb-NO" b="0" dirty="0" smtClean="0"/>
              <a:t>A </a:t>
            </a:r>
            <a:r>
              <a:rPr lang="nb-NO" b="1" dirty="0" smtClean="0"/>
              <a:t>prognostic study</a:t>
            </a:r>
            <a:r>
              <a:rPr lang="nb-NO" dirty="0" smtClean="0"/>
              <a:t> is a study where all participants are diagnosed with the disease in question when the study starts.</a:t>
            </a:r>
          </a:p>
          <a:p>
            <a:pPr eaLnBrk="1" hangingPunct="1"/>
            <a:r>
              <a:rPr lang="nb-NO" b="1" dirty="0" smtClean="0"/>
              <a:t>Zero time</a:t>
            </a:r>
            <a:r>
              <a:rPr lang="nb-NO" dirty="0" smtClean="0"/>
              <a:t> is</a:t>
            </a:r>
            <a:r>
              <a:rPr lang="nb-NO" baseline="0" dirty="0" smtClean="0"/>
              <a:t> w</a:t>
            </a:r>
            <a:r>
              <a:rPr lang="nb-NO" dirty="0" smtClean="0"/>
              <a:t>hen each participant (patient) start to contribute to the study, e.g. at a certain stage of the disease. Zero time represent the start of the study for each individual participant. </a:t>
            </a:r>
          </a:p>
          <a:p>
            <a:pPr eaLnBrk="1" hangingPunct="1"/>
            <a:r>
              <a:rPr lang="nb-NO" b="1" dirty="0" smtClean="0"/>
              <a:t>When is zero time?</a:t>
            </a:r>
            <a:r>
              <a:rPr lang="nb-NO" dirty="0" smtClean="0"/>
              <a:t> That is up to the investigator to decide and define.</a:t>
            </a:r>
          </a:p>
          <a:p>
            <a:pPr eaLnBrk="1" hangingPunct="1"/>
            <a:r>
              <a:rPr lang="nb-NO" b="0" dirty="0" smtClean="0"/>
              <a:t>An </a:t>
            </a:r>
            <a:r>
              <a:rPr lang="nb-NO" b="1" dirty="0" smtClean="0"/>
              <a:t>inception cohort</a:t>
            </a:r>
            <a:r>
              <a:rPr lang="nb-NO" dirty="0" smtClean="0"/>
              <a:t> is a cohort (group of people) identified for subsequent study at an early, uniform point in the course of a diesase (or a specified health problem), or before the disease (condition) develops. </a:t>
            </a:r>
          </a:p>
          <a:p>
            <a:pPr eaLnBrk="1" hangingPunct="1"/>
            <a:r>
              <a:rPr lang="nb-NO" dirty="0" smtClean="0"/>
              <a:t>Usually the inception cohort:</a:t>
            </a:r>
          </a:p>
          <a:p>
            <a:pPr marL="228600" indent="-228600" eaLnBrk="1" hangingPunct="1">
              <a:buFont typeface="+mj-lt"/>
              <a:buAutoNum type="arabicParenR"/>
            </a:pPr>
            <a:r>
              <a:rPr lang="nb-NO" dirty="0" smtClean="0"/>
              <a:t>Is included in the study at the start of the disease, when they are diagnosed with the disease.</a:t>
            </a:r>
          </a:p>
          <a:p>
            <a:pPr marL="228600" indent="-228600" eaLnBrk="1" hangingPunct="1">
              <a:buFont typeface="+mj-lt"/>
              <a:buAutoNum type="arabicParenR"/>
            </a:pPr>
            <a:r>
              <a:rPr lang="nb-NO" dirty="0" smtClean="0"/>
              <a:t>Includes only patients who were enrolled at the time of diagnosis.</a:t>
            </a:r>
          </a:p>
          <a:p>
            <a:pPr marL="228600" indent="-228600" eaLnBrk="1" hangingPunct="1">
              <a:buFont typeface="+mj-lt"/>
              <a:buAutoNum type="arabicParenR"/>
            </a:pPr>
            <a:r>
              <a:rPr lang="nb-NO" dirty="0" smtClean="0"/>
              <a:t>Is more representative of the patient population.   </a:t>
            </a:r>
            <a:endParaRPr lang="en-US" dirty="0" smtClean="0"/>
          </a:p>
        </p:txBody>
      </p:sp>
    </p:spTree>
    <p:extLst>
      <p:ext uri="{BB962C8B-B14F-4D97-AF65-F5344CB8AC3E}">
        <p14:creationId xmlns:p14="http://schemas.microsoft.com/office/powerpoint/2010/main" val="921271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EE5E23C-7EE7-4741-A012-4652D8F73BE3}" type="slidenum">
              <a:rPr lang="en-US" sz="1200" smtClean="0">
                <a:solidFill>
                  <a:schemeClr val="tx1"/>
                </a:solidFill>
                <a:latin typeface="Times New Roman" pitchFamily="18" charset="0"/>
              </a:rPr>
              <a:pPr/>
              <a:t>52</a:t>
            </a:fld>
            <a:endParaRPr lang="en-US" sz="1200" smtClean="0">
              <a:solidFill>
                <a:schemeClr val="tx1"/>
              </a:solidFill>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These measures of effect used in prognostic studies are proportions:</a:t>
            </a:r>
          </a:p>
          <a:p>
            <a:pPr eaLnBrk="1" hangingPunct="1">
              <a:buFontTx/>
              <a:buChar char="•"/>
            </a:pPr>
            <a:r>
              <a:rPr lang="en-US" dirty="0" smtClean="0"/>
              <a:t> </a:t>
            </a:r>
            <a:r>
              <a:rPr lang="en-US" b="1" dirty="0" smtClean="0"/>
              <a:t>X-year survival:      </a:t>
            </a:r>
            <a:r>
              <a:rPr lang="en-US" dirty="0" smtClean="0"/>
              <a:t>E.g.</a:t>
            </a:r>
            <a:r>
              <a:rPr lang="en-US" b="1" dirty="0" smtClean="0"/>
              <a:t> </a:t>
            </a:r>
            <a:r>
              <a:rPr lang="en-US" b="0" dirty="0" smtClean="0"/>
              <a:t>for </a:t>
            </a:r>
            <a:r>
              <a:rPr lang="en-US" dirty="0" smtClean="0"/>
              <a:t>cancer we look at 5 year survival “rate”.</a:t>
            </a:r>
          </a:p>
          <a:p>
            <a:pPr eaLnBrk="1" hangingPunct="1">
              <a:buFontTx/>
              <a:buChar char="•"/>
            </a:pPr>
            <a:r>
              <a:rPr lang="en-US" dirty="0" smtClean="0"/>
              <a:t> </a:t>
            </a:r>
            <a:r>
              <a:rPr lang="en-US" b="1" dirty="0" smtClean="0"/>
              <a:t>Case-fatality:</a:t>
            </a:r>
            <a:r>
              <a:rPr lang="en-US" dirty="0" smtClean="0"/>
              <a:t>          E.g. in infectious diseases</a:t>
            </a:r>
          </a:p>
          <a:p>
            <a:pPr eaLnBrk="1" hangingPunct="1">
              <a:buFontTx/>
              <a:buChar char="•"/>
            </a:pPr>
            <a:r>
              <a:rPr lang="en-US" dirty="0" smtClean="0"/>
              <a:t> </a:t>
            </a:r>
            <a:r>
              <a:rPr lang="en-US" b="1" dirty="0" smtClean="0"/>
              <a:t>Response “Rate”:</a:t>
            </a:r>
            <a:r>
              <a:rPr lang="en-US" dirty="0" smtClean="0"/>
              <a:t>   Often used in Leukemia</a:t>
            </a:r>
          </a:p>
          <a:p>
            <a:pPr eaLnBrk="1" hangingPunct="1">
              <a:buFontTx/>
              <a:buChar char="•"/>
            </a:pPr>
            <a:r>
              <a:rPr lang="en-US" dirty="0" smtClean="0"/>
              <a:t> </a:t>
            </a:r>
            <a:r>
              <a:rPr lang="en-US" b="1" dirty="0" smtClean="0"/>
              <a:t>Remission “Rate”: </a:t>
            </a:r>
            <a:r>
              <a:rPr lang="en-US" dirty="0" smtClean="0"/>
              <a:t> Often used in Leukemia</a:t>
            </a:r>
          </a:p>
          <a:p>
            <a:pPr eaLnBrk="1" hangingPunct="1">
              <a:buFontTx/>
              <a:buChar char="•"/>
            </a:pPr>
            <a:r>
              <a:rPr lang="en-US" dirty="0" smtClean="0"/>
              <a:t> </a:t>
            </a:r>
            <a:r>
              <a:rPr lang="en-US" b="1" dirty="0" err="1" smtClean="0"/>
              <a:t>Recurrens</a:t>
            </a:r>
            <a:r>
              <a:rPr lang="en-US" b="1" dirty="0" smtClean="0"/>
              <a:t>:</a:t>
            </a:r>
            <a:r>
              <a:rPr lang="en-US" dirty="0" smtClean="0"/>
              <a:t>               Often used in cancer cases</a:t>
            </a:r>
          </a:p>
        </p:txBody>
      </p:sp>
    </p:spTree>
    <p:extLst>
      <p:ext uri="{BB962C8B-B14F-4D97-AF65-F5344CB8AC3E}">
        <p14:creationId xmlns:p14="http://schemas.microsoft.com/office/powerpoint/2010/main" val="1182465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9275486-2E4B-4ABD-859D-0940ABD23324}" type="slidenum">
              <a:rPr lang="en-US" sz="1200" smtClean="0">
                <a:solidFill>
                  <a:schemeClr val="tx1"/>
                </a:solidFill>
                <a:latin typeface="Times New Roman" pitchFamily="18" charset="0"/>
              </a:rPr>
              <a:pPr/>
              <a:t>53</a:t>
            </a:fld>
            <a:endParaRPr lang="en-US" sz="1200" smtClean="0">
              <a:solidFill>
                <a:schemeClr val="tx1"/>
              </a:solidFill>
              <a:latin typeface="Times New Roman" pitchFamily="18"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Survival analysis is the most powerful analysis used in cohort studies. It utilizes all follow-up times, even in those who are censored (e.g. drop out or die) during the study. </a:t>
            </a:r>
          </a:p>
        </p:txBody>
      </p:sp>
    </p:spTree>
    <p:extLst>
      <p:ext uri="{BB962C8B-B14F-4D97-AF65-F5344CB8AC3E}">
        <p14:creationId xmlns:p14="http://schemas.microsoft.com/office/powerpoint/2010/main" val="2348215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5AF8D2E-FE0C-49F0-9E57-9F4D1DBFF06C}" type="slidenum">
              <a:rPr lang="en-US" sz="1200" smtClean="0">
                <a:solidFill>
                  <a:schemeClr val="tx1"/>
                </a:solidFill>
                <a:latin typeface="Times New Roman" pitchFamily="18" charset="0"/>
              </a:rPr>
              <a:pPr/>
              <a:t>54</a:t>
            </a:fld>
            <a:endParaRPr lang="en-US" sz="1200" smtClean="0">
              <a:solidFill>
                <a:schemeClr val="tx1"/>
              </a:solidFill>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Life tables </a:t>
            </a:r>
            <a:r>
              <a:rPr lang="en-US" dirty="0" smtClean="0"/>
              <a:t>describes the survival experience of a specific group of</a:t>
            </a:r>
            <a:r>
              <a:rPr lang="en-US" baseline="0" dirty="0" smtClean="0"/>
              <a:t> people, and calculates the probability of surviving for each time interval. The </a:t>
            </a:r>
            <a:r>
              <a:rPr lang="en-US" b="1" baseline="0" dirty="0" smtClean="0"/>
              <a:t>Kaplan-Meyer method </a:t>
            </a:r>
            <a:r>
              <a:rPr lang="en-US" baseline="0" dirty="0" smtClean="0"/>
              <a:t>is the usual method of estimating survival, and this method uses the exact data of outcome (e.g. death).</a:t>
            </a:r>
            <a:r>
              <a:rPr lang="en-US"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Survival analysis can be applied to any dichotomous (yes or no) outcome and occur only once during follow-up. In a survival curve, the vertical axis represents the estimated probability of surviving for the members of the cohort. The best estimate of the probability of survival for members of a cohort is given by</a:t>
            </a:r>
            <a:r>
              <a:rPr lang="en-US" baseline="0" dirty="0" smtClean="0"/>
              <a:t> points on the survival curve. The slope of the survival curve may flatten as time passes because rates of survival are being applied to a diminishing number of patients, even if the rate of outcome events do not change.  </a:t>
            </a:r>
            <a:r>
              <a:rPr lang="en-US" dirty="0" smtClean="0"/>
              <a:t>  </a:t>
            </a:r>
          </a:p>
          <a:p>
            <a:pPr eaLnBrk="1" hangingPunct="1"/>
            <a:endParaRPr lang="en-US" dirty="0" smtClean="0"/>
          </a:p>
        </p:txBody>
      </p:sp>
    </p:spTree>
    <p:extLst>
      <p:ext uri="{BB962C8B-B14F-4D97-AF65-F5344CB8AC3E}">
        <p14:creationId xmlns:p14="http://schemas.microsoft.com/office/powerpoint/2010/main" val="231302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88100E0-F2C6-47CC-B1ED-67F1C892B9CF}" type="slidenum">
              <a:rPr lang="en-US" sz="1200" smtClean="0">
                <a:solidFill>
                  <a:schemeClr val="tx1"/>
                </a:solidFill>
                <a:latin typeface="Times New Roman" pitchFamily="18" charset="0"/>
              </a:rPr>
              <a:pPr/>
              <a:t>55</a:t>
            </a:fld>
            <a:endParaRPr lang="en-US" sz="1200" smtClean="0">
              <a:solidFill>
                <a:schemeClr val="tx1"/>
              </a:solidFill>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survival curve for patients with leukemia in the US in 1983. The median (middle) survival time is when</a:t>
            </a:r>
            <a:r>
              <a:rPr lang="en-US" baseline="0" dirty="0" smtClean="0"/>
              <a:t> 50% of the leukemia cases are dead, in this case 2 years. The 4-year survival is 40%.   </a:t>
            </a:r>
            <a:r>
              <a:rPr lang="en-US" dirty="0" smtClean="0"/>
              <a:t> </a:t>
            </a:r>
          </a:p>
        </p:txBody>
      </p:sp>
    </p:spTree>
    <p:extLst>
      <p:ext uri="{BB962C8B-B14F-4D97-AF65-F5344CB8AC3E}">
        <p14:creationId xmlns:p14="http://schemas.microsoft.com/office/powerpoint/2010/main" val="3648981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6284B61-0222-4635-AEB1-CE48CEACB6A3}" type="slidenum">
              <a:rPr lang="en-US" sz="1200" smtClean="0">
                <a:solidFill>
                  <a:schemeClr val="tx1"/>
                </a:solidFill>
                <a:latin typeface="Times New Roman" pitchFamily="18" charset="0"/>
              </a:rPr>
              <a:pPr/>
              <a:t>56</a:t>
            </a:fld>
            <a:endParaRPr lang="en-US" sz="1200" smtClean="0">
              <a:solidFill>
                <a:schemeClr val="tx1"/>
              </a:solidFill>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study from Israel, involving 19,657 people (11,060 men and 8,597 women) = 90,899 person-years. The mean age (years) is for Men = 61.6</a:t>
            </a:r>
            <a:r>
              <a:rPr lang="en-US" dirty="0" smtClean="0">
                <a:cs typeface="Times New Roman" pitchFamily="18" charset="0"/>
              </a:rPr>
              <a:t>±14.6 and for Women = 59.3±14.2. The mortality rates given mirrors the survival rates,</a:t>
            </a:r>
            <a:r>
              <a:rPr lang="en-US" baseline="0" dirty="0" smtClean="0">
                <a:cs typeface="Times New Roman" pitchFamily="18" charset="0"/>
              </a:rPr>
              <a:t> and increases from about 40-45 years of age, most prominently in diabetic men followed by diabetic women.</a:t>
            </a:r>
            <a:endParaRPr lang="en-US" dirty="0" smtClean="0">
              <a:cs typeface="Times New Roman" pitchFamily="18" charset="0"/>
            </a:endParaRPr>
          </a:p>
          <a:p>
            <a:pPr eaLnBrk="1" hangingPunct="1"/>
            <a:endParaRPr lang="en-US" dirty="0" smtClean="0">
              <a:cs typeface="Times New Roman" pitchFamily="18" charset="0"/>
            </a:endParaRPr>
          </a:p>
        </p:txBody>
      </p:sp>
    </p:spTree>
    <p:extLst>
      <p:ext uri="{BB962C8B-B14F-4D97-AF65-F5344CB8AC3E}">
        <p14:creationId xmlns:p14="http://schemas.microsoft.com/office/powerpoint/2010/main" val="16258030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33EDB3C-8F33-4F9F-BAF2-79826597A80C}" type="slidenum">
              <a:rPr lang="en-US" sz="1200" smtClean="0">
                <a:solidFill>
                  <a:schemeClr val="tx1"/>
                </a:solidFill>
                <a:latin typeface="Times New Roman" pitchFamily="18" charset="0"/>
              </a:rPr>
              <a:pPr/>
              <a:t>57</a:t>
            </a:fld>
            <a:endParaRPr lang="en-US" sz="1200" smtClean="0">
              <a:solidFill>
                <a:schemeClr val="tx1"/>
              </a:solidFill>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These</a:t>
            </a:r>
            <a:r>
              <a:rPr lang="en-US" b="0" baseline="0" dirty="0" smtClean="0"/>
              <a:t> figures show the survival experience of men and women with melanoma. According to these data, both disease-free survival (i.e. no recurrence of melanoma), distant disease-free survival (i.e. no metastases), and overall survival is much better in women as compared to men. What could explain these differences in outcome?</a:t>
            </a:r>
            <a:endParaRPr lang="en-US" b="0" dirty="0" smtClean="0"/>
          </a:p>
        </p:txBody>
      </p:sp>
    </p:spTree>
    <p:extLst>
      <p:ext uri="{BB962C8B-B14F-4D97-AF65-F5344CB8AC3E}">
        <p14:creationId xmlns:p14="http://schemas.microsoft.com/office/powerpoint/2010/main" val="341193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FDC3A57-8CAC-4611-8E6A-5C57A8A39DA1}" type="slidenum">
              <a:rPr lang="en-US" sz="1200" smtClean="0">
                <a:solidFill>
                  <a:schemeClr val="tx1"/>
                </a:solidFill>
                <a:latin typeface="Times New Roman" pitchFamily="18" charset="0"/>
              </a:rPr>
              <a:pPr/>
              <a:t>58</a:t>
            </a:fld>
            <a:endParaRPr lang="en-US" sz="1200" smtClean="0">
              <a:solidFill>
                <a:schemeClr val="tx1"/>
              </a:solidFill>
              <a:latin typeface="Times New Roman"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b="0" i="0" dirty="0" smtClean="0"/>
              <a:t>Cohort Studies have the following main advantages: </a:t>
            </a:r>
          </a:p>
          <a:p>
            <a:pPr marL="228600" indent="-228600" eaLnBrk="1" hangingPunct="1">
              <a:buFont typeface="+mj-lt"/>
              <a:buAutoNum type="arabicPeriod"/>
            </a:pPr>
            <a:r>
              <a:rPr lang="en-US" b="1" dirty="0" smtClean="0"/>
              <a:t>Can measure incidence and RR</a:t>
            </a:r>
            <a:r>
              <a:rPr lang="en-US" b="0" dirty="0" smtClean="0"/>
              <a:t>, because the cohort design imply following</a:t>
            </a:r>
            <a:r>
              <a:rPr lang="en-US" b="0" baseline="0" dirty="0" smtClean="0"/>
              <a:t> a cohort over time. This gives us a direct measure of effect.</a:t>
            </a:r>
          </a:p>
          <a:p>
            <a:pPr marL="228600" indent="-228600" eaLnBrk="1" hangingPunct="1">
              <a:buFont typeface="+mj-lt"/>
              <a:buAutoNum type="arabicPeriod"/>
            </a:pPr>
            <a:r>
              <a:rPr lang="en-US" b="1" baseline="0" dirty="0" smtClean="0"/>
              <a:t>Correct time-line, </a:t>
            </a:r>
            <a:r>
              <a:rPr lang="en-US" b="0" baseline="0" dirty="0" smtClean="0"/>
              <a:t>since subjects are followed from exposure to outcome.</a:t>
            </a:r>
          </a:p>
          <a:p>
            <a:pPr marL="228600" indent="-228600" eaLnBrk="1" hangingPunct="1">
              <a:buFont typeface="+mj-lt"/>
              <a:buAutoNum type="arabicPeriod"/>
            </a:pPr>
            <a:r>
              <a:rPr lang="en-US" b="1" baseline="0" dirty="0" smtClean="0"/>
              <a:t>Several outcomes can be studied</a:t>
            </a:r>
            <a:r>
              <a:rPr lang="en-US" b="0" baseline="0" dirty="0" smtClean="0"/>
              <a:t>, since we started with the exposure and are following the cohort for effects of the exposure.</a:t>
            </a:r>
            <a:endParaRPr lang="en-US" b="1" dirty="0" smtClean="0"/>
          </a:p>
          <a:p>
            <a:pPr marL="228600" indent="-228600" eaLnBrk="1" hangingPunct="1">
              <a:buFontTx/>
              <a:buAutoNum type="arabicPeriod"/>
            </a:pPr>
            <a:r>
              <a:rPr lang="en-US" b="1" dirty="0" smtClean="0"/>
              <a:t>Reduced information bias</a:t>
            </a:r>
            <a:r>
              <a:rPr lang="en-US" dirty="0" smtClean="0"/>
              <a:t>, because information on exposure and other factors are collected before disease (outcome) occurred.</a:t>
            </a:r>
          </a:p>
          <a:p>
            <a:pPr marL="228600" indent="-228600" eaLnBrk="1" hangingPunct="1">
              <a:buFontTx/>
              <a:buAutoNum type="arabicPeriod"/>
            </a:pPr>
            <a:r>
              <a:rPr lang="en-US" b="1" dirty="0" smtClean="0"/>
              <a:t>Rare exposures </a:t>
            </a:r>
            <a:r>
              <a:rPr lang="en-US" dirty="0" smtClean="0"/>
              <a:t>may be studied. </a:t>
            </a:r>
          </a:p>
          <a:p>
            <a:pPr marL="228600" indent="-228600" eaLnBrk="1" hangingPunct="1">
              <a:buFontTx/>
              <a:buAutoNum type="arabicPeriod" startAt="6"/>
            </a:pPr>
            <a:r>
              <a:rPr lang="en-US" b="1" dirty="0" smtClean="0"/>
              <a:t>Quality control in data collection</a:t>
            </a:r>
            <a:r>
              <a:rPr lang="en-US" dirty="0" smtClean="0"/>
              <a:t>, because all data were collected before the outcome occurred.</a:t>
            </a:r>
          </a:p>
          <a:p>
            <a:pPr marL="228600" indent="-228600" eaLnBrk="1" hangingPunct="1">
              <a:buFontTx/>
              <a:buAutoNum type="arabicPeriod" startAt="6"/>
            </a:pPr>
            <a:r>
              <a:rPr lang="en-US" b="1" dirty="0" smtClean="0"/>
              <a:t>Historic cohort study</a:t>
            </a:r>
            <a:r>
              <a:rPr lang="en-US" dirty="0" smtClean="0"/>
              <a:t> – is faster to do.</a:t>
            </a:r>
          </a:p>
          <a:p>
            <a:pPr marL="0" indent="0" eaLnBrk="1" hangingPunct="1">
              <a:buFontTx/>
              <a:buNone/>
            </a:pPr>
            <a:r>
              <a:rPr lang="en-US" dirty="0" smtClean="0"/>
              <a:t>The cohort design</a:t>
            </a:r>
            <a:r>
              <a:rPr lang="en-US" baseline="0" dirty="0" smtClean="0"/>
              <a:t> is the strongest observational design for cause-and-effect because exposure/risk factor is observed before the outcome occurs. </a:t>
            </a:r>
            <a:endParaRPr lang="en-US" dirty="0" smtClean="0"/>
          </a:p>
        </p:txBody>
      </p:sp>
    </p:spTree>
    <p:extLst>
      <p:ext uri="{BB962C8B-B14F-4D97-AF65-F5344CB8AC3E}">
        <p14:creationId xmlns:p14="http://schemas.microsoft.com/office/powerpoint/2010/main" val="3067365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69FDCD7-80E7-4D67-988C-4729173CE494}" type="slidenum">
              <a:rPr lang="en-US" sz="1200" smtClean="0">
                <a:solidFill>
                  <a:schemeClr val="tx1"/>
                </a:solidFill>
                <a:latin typeface="Times New Roman" pitchFamily="18" charset="0"/>
              </a:rPr>
              <a:pPr/>
              <a:t>59</a:t>
            </a:fld>
            <a:endParaRPr lang="en-US" sz="1200" smtClean="0">
              <a:solidFill>
                <a:schemeClr val="tx1"/>
              </a:solidFill>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dirty="0" smtClean="0"/>
              <a:t>Cohort Studies have the following disadvantages:</a:t>
            </a:r>
          </a:p>
          <a:p>
            <a:pPr marL="228600" indent="-228600" eaLnBrk="1" hangingPunct="1">
              <a:buFont typeface="+mj-lt"/>
              <a:buAutoNum type="arabicPeriod"/>
            </a:pPr>
            <a:r>
              <a:rPr lang="en-US" b="1" dirty="0" smtClean="0"/>
              <a:t>Long follow-up </a:t>
            </a:r>
            <a:r>
              <a:rPr lang="en-US" dirty="0" smtClean="0"/>
              <a:t>– Usually take many years from</a:t>
            </a:r>
            <a:r>
              <a:rPr lang="en-US" baseline="0" dirty="0" smtClean="0"/>
              <a:t> exposure to enough cases has occurred.</a:t>
            </a:r>
          </a:p>
          <a:p>
            <a:pPr marL="228600" indent="-228600" eaLnBrk="1" hangingPunct="1">
              <a:buFont typeface="+mj-lt"/>
              <a:buAutoNum type="arabicPeriod"/>
            </a:pPr>
            <a:r>
              <a:rPr lang="en-US" b="1" baseline="0" dirty="0" smtClean="0"/>
              <a:t>Costly </a:t>
            </a:r>
            <a:r>
              <a:rPr lang="en-US" baseline="0" dirty="0" smtClean="0"/>
              <a:t>– both in time and money to follow a large group of people over many years, and to “keep the cohort together and going”</a:t>
            </a:r>
          </a:p>
          <a:p>
            <a:pPr marL="228600" indent="-228600" eaLnBrk="1" hangingPunct="1">
              <a:buFontTx/>
              <a:buAutoNum type="arabicPeriod"/>
            </a:pPr>
            <a:r>
              <a:rPr lang="en-US" b="1" dirty="0" smtClean="0"/>
              <a:t>Need large sample size </a:t>
            </a:r>
            <a:r>
              <a:rPr lang="en-US" dirty="0" smtClean="0"/>
              <a:t>– Because the incidence of the outcome (disease) we are looking for is low.</a:t>
            </a:r>
          </a:p>
          <a:p>
            <a:pPr marL="228600" indent="-228600" eaLnBrk="1" hangingPunct="1">
              <a:buFontTx/>
              <a:buAutoNum type="arabicPeriod"/>
            </a:pPr>
            <a:r>
              <a:rPr lang="en-US" b="1" dirty="0" smtClean="0"/>
              <a:t>Loss to follow-up </a:t>
            </a:r>
            <a:r>
              <a:rPr lang="en-US" dirty="0" smtClean="0"/>
              <a:t>– is a problem in cohort</a:t>
            </a:r>
            <a:r>
              <a:rPr lang="en-US" baseline="0" dirty="0" smtClean="0"/>
              <a:t> studies because people move, looses interest in the study, etc. </a:t>
            </a:r>
          </a:p>
          <a:p>
            <a:pPr marL="228600" indent="-228600" eaLnBrk="1" hangingPunct="1">
              <a:buFontTx/>
              <a:buAutoNum type="arabicPeriod"/>
            </a:pPr>
            <a:r>
              <a:rPr lang="en-US" b="1" baseline="0" dirty="0" smtClean="0"/>
              <a:t>Change in exposure under study </a:t>
            </a:r>
            <a:r>
              <a:rPr lang="en-US" baseline="0" dirty="0" smtClean="0"/>
              <a:t>– happens fairly often, and may be caused by diseases that people try to “cure” by changing their lifestyle in some way. </a:t>
            </a:r>
          </a:p>
          <a:p>
            <a:pPr marL="228600" indent="-228600" eaLnBrk="1" hangingPunct="1">
              <a:buFontTx/>
              <a:buAutoNum type="arabicPeriod"/>
            </a:pPr>
            <a:r>
              <a:rPr lang="en-US" b="1" dirty="0" smtClean="0"/>
              <a:t>Limited number of exposures </a:t>
            </a:r>
            <a:r>
              <a:rPr lang="en-US" dirty="0" smtClean="0"/>
              <a:t>– Because we may only assess the associations with the exposures we recorded or identified at the start of the study.</a:t>
            </a:r>
          </a:p>
          <a:p>
            <a:pPr marL="228600" indent="-228600" eaLnBrk="1" hangingPunct="1">
              <a:buFontTx/>
              <a:buAutoNum type="arabicPeriod"/>
            </a:pPr>
            <a:r>
              <a:rPr lang="en-US" b="1" dirty="0" smtClean="0"/>
              <a:t>Not appropriate for rare diseases </a:t>
            </a:r>
            <a:r>
              <a:rPr lang="en-US" dirty="0" smtClean="0"/>
              <a:t>– Because that would require millions of participants! Cohort studies can only be done on diseases that are fairly common. </a:t>
            </a:r>
          </a:p>
        </p:txBody>
      </p:sp>
    </p:spTree>
    <p:extLst>
      <p:ext uri="{BB962C8B-B14F-4D97-AF65-F5344CB8AC3E}">
        <p14:creationId xmlns:p14="http://schemas.microsoft.com/office/powerpoint/2010/main" val="378154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3523E67-1B90-4F41-8065-B730FF9611CC}" type="slidenum">
              <a:rPr lang="en-US" sz="1200" smtClean="0">
                <a:solidFill>
                  <a:schemeClr val="tx1"/>
                </a:solidFill>
                <a:latin typeface="Times New Roman" pitchFamily="18" charset="0"/>
              </a:rPr>
              <a:pPr/>
              <a:t>6</a:t>
            </a:fld>
            <a:endParaRPr lang="en-US" sz="1200" dirty="0" smtClean="0">
              <a:solidFill>
                <a:schemeClr val="tx1"/>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a:t>
            </a:r>
            <a:r>
              <a:rPr lang="en-US" b="1" dirty="0" smtClean="0"/>
              <a:t>original cohort </a:t>
            </a:r>
            <a:r>
              <a:rPr lang="en-US" dirty="0" smtClean="0"/>
              <a:t>consisted of 5,209 men and women aged 30 to 62 from Framingham, Massachusetts. Detailed medical history, physical examination and laboratory tests was done at baseline and every 2 years. In 1971 a </a:t>
            </a:r>
            <a:r>
              <a:rPr lang="en-US" b="1" dirty="0" smtClean="0"/>
              <a:t>second generation</a:t>
            </a:r>
            <a:r>
              <a:rPr lang="en-US" dirty="0" smtClean="0"/>
              <a:t> study was started, and lately a </a:t>
            </a:r>
            <a:r>
              <a:rPr lang="en-US" b="1" dirty="0" smtClean="0"/>
              <a:t>third generation </a:t>
            </a:r>
            <a:r>
              <a:rPr lang="en-US" dirty="0" smtClean="0"/>
              <a:t>has been recruited to study genetic factors</a:t>
            </a:r>
            <a:r>
              <a:rPr lang="en-US" baseline="0" dirty="0" smtClean="0"/>
              <a:t> in relation to CVD.</a:t>
            </a:r>
            <a:r>
              <a:rPr lang="en-US" dirty="0" smtClean="0"/>
              <a:t>    </a:t>
            </a:r>
          </a:p>
        </p:txBody>
      </p:sp>
    </p:spTree>
    <p:extLst>
      <p:ext uri="{BB962C8B-B14F-4D97-AF65-F5344CB8AC3E}">
        <p14:creationId xmlns:p14="http://schemas.microsoft.com/office/powerpoint/2010/main" val="1473590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7C21166-EC4B-4894-832A-D5E67E815F91}" type="slidenum">
              <a:rPr lang="en-US" sz="1200" smtClean="0">
                <a:solidFill>
                  <a:schemeClr val="tx1"/>
                </a:solidFill>
                <a:latin typeface="Times New Roman" pitchFamily="18" charset="0"/>
              </a:rPr>
              <a:pPr/>
              <a:t>60</a:t>
            </a:fld>
            <a:endParaRPr lang="en-US" sz="1200" smtClean="0">
              <a:solidFill>
                <a:schemeClr val="tx1"/>
              </a:solidFill>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Cohort studies may have several potential biases:</a:t>
            </a:r>
          </a:p>
          <a:p>
            <a:pPr marL="228600" indent="-228600" eaLnBrk="1" hangingPunct="1">
              <a:buFont typeface="+mj-lt"/>
              <a:buAutoNum type="arabicPeriod"/>
            </a:pPr>
            <a:r>
              <a:rPr lang="en-US" b="1" dirty="0" smtClean="0"/>
              <a:t>Selection bias</a:t>
            </a:r>
            <a:r>
              <a:rPr lang="en-US" dirty="0" smtClean="0"/>
              <a:t> may be a problem if the frequency of exposure</a:t>
            </a:r>
            <a:r>
              <a:rPr lang="en-US" baseline="0" dirty="0" smtClean="0"/>
              <a:t> or outcome in the sample is systematically different from the source population, or if we have not stratified</a:t>
            </a:r>
            <a:r>
              <a:rPr lang="en-US" dirty="0" smtClean="0"/>
              <a:t> on factors (e.g.</a:t>
            </a:r>
            <a:r>
              <a:rPr lang="en-US" baseline="0" dirty="0" smtClean="0"/>
              <a:t> stage of disease) </a:t>
            </a:r>
            <a:r>
              <a:rPr lang="en-US" dirty="0" smtClean="0"/>
              <a:t>that may cause bias.  </a:t>
            </a:r>
          </a:p>
          <a:p>
            <a:pPr marL="228600" indent="-228600" eaLnBrk="1" hangingPunct="1">
              <a:buFont typeface="+mj-lt"/>
              <a:buAutoNum type="arabicPeriod"/>
            </a:pPr>
            <a:r>
              <a:rPr lang="en-US" b="1" dirty="0" smtClean="0"/>
              <a:t>Bias in assessment of the outcome</a:t>
            </a:r>
            <a:r>
              <a:rPr lang="en-US" b="0" dirty="0" smtClean="0"/>
              <a:t>, e.g. s</a:t>
            </a:r>
            <a:r>
              <a:rPr lang="en-US" dirty="0" smtClean="0"/>
              <a:t>mokers with symptoms (cough) are more prone to be diagnosed, and the people assessing disease should not know about exposure in individuals, they should be </a:t>
            </a:r>
            <a:r>
              <a:rPr lang="en-US" baseline="0" dirty="0" smtClean="0"/>
              <a:t>b</a:t>
            </a:r>
            <a:r>
              <a:rPr lang="en-US" dirty="0" smtClean="0"/>
              <a:t>linded for disease or exposure in study subjects.</a:t>
            </a:r>
          </a:p>
          <a:p>
            <a:pPr marL="228600" indent="-228600">
              <a:spcBef>
                <a:spcPct val="0"/>
              </a:spcBef>
              <a:buFont typeface="+mj-lt"/>
              <a:buAutoNum type="arabicPeriod"/>
            </a:pPr>
            <a:r>
              <a:rPr lang="en-US" b="1" dirty="0" smtClean="0"/>
              <a:t>Information bias</a:t>
            </a:r>
            <a:r>
              <a:rPr lang="en-US" dirty="0" smtClean="0"/>
              <a:t> may be caused by different information gathered in exposed and un-exposed subjects.</a:t>
            </a:r>
            <a:r>
              <a:rPr lang="en-US" sz="1200" dirty="0" smtClean="0">
                <a:solidFill>
                  <a:schemeClr val="tx1"/>
                </a:solidFill>
              </a:rPr>
              <a:t> </a:t>
            </a:r>
            <a:endParaRPr lang="en-US" dirty="0" smtClean="0"/>
          </a:p>
          <a:p>
            <a:pPr marL="228600" indent="-228600" eaLnBrk="1" hangingPunct="1">
              <a:buFont typeface="+mj-lt"/>
              <a:buAutoNum type="arabicPeriod"/>
            </a:pPr>
            <a:r>
              <a:rPr lang="en-US" b="1" dirty="0" smtClean="0"/>
              <a:t>Bias from non-response and loss to follow-up</a:t>
            </a:r>
            <a:r>
              <a:rPr lang="en-US" b="0" baseline="0" dirty="0" smtClean="0"/>
              <a:t> may occur if subjects with the outcome are selectively lost to follow-up.</a:t>
            </a:r>
            <a:r>
              <a:rPr lang="en-US" dirty="0" smtClean="0"/>
              <a:t> </a:t>
            </a:r>
          </a:p>
          <a:p>
            <a:pPr marL="228600" indent="-228600" eaLnBrk="1" hangingPunct="1">
              <a:buFont typeface="+mj-lt"/>
              <a:buAutoNum type="arabicPeriod"/>
            </a:pPr>
            <a:r>
              <a:rPr lang="en-US" b="1" dirty="0" smtClean="0"/>
              <a:t>Analytical and interpretation bias:</a:t>
            </a:r>
          </a:p>
        </p:txBody>
      </p:sp>
    </p:spTree>
    <p:extLst>
      <p:ext uri="{BB962C8B-B14F-4D97-AF65-F5344CB8AC3E}">
        <p14:creationId xmlns:p14="http://schemas.microsoft.com/office/powerpoint/2010/main" val="1268640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0AD5F1A-1B60-43B5-92D1-FD100CD9BAD5}" type="slidenum">
              <a:rPr lang="en-US" sz="1200" smtClean="0">
                <a:solidFill>
                  <a:schemeClr val="tx1"/>
                </a:solidFill>
                <a:latin typeface="Times New Roman" pitchFamily="18" charset="0"/>
              </a:rPr>
              <a:pPr/>
              <a:t>61</a:t>
            </a:fld>
            <a:endParaRPr lang="en-US" sz="1200" smtClean="0">
              <a:solidFill>
                <a:schemeClr val="tx1"/>
              </a:solidFill>
              <a:latin typeface="Times New Roman"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a:t>
            </a:r>
            <a:r>
              <a:rPr lang="en-US" b="1" dirty="0" smtClean="0"/>
              <a:t>selection bias </a:t>
            </a:r>
            <a:r>
              <a:rPr lang="en-US" dirty="0" smtClean="0"/>
              <a:t>is a systematic error in the selection of study subjects. It may happen when the </a:t>
            </a:r>
            <a:r>
              <a:rPr lang="en-US" b="1" dirty="0" smtClean="0"/>
              <a:t>characteristics</a:t>
            </a:r>
            <a:r>
              <a:rPr lang="en-US" dirty="0" smtClean="0"/>
              <a:t> of the subjects included in the study differ systematically from those in the source population, e.g. if the frequency of exposure</a:t>
            </a:r>
            <a:r>
              <a:rPr lang="en-US" baseline="0" dirty="0" smtClean="0"/>
              <a:t> or outcome in the sample is systematically different from the source population</a:t>
            </a:r>
            <a:r>
              <a:rPr lang="en-US" dirty="0" smtClean="0"/>
              <a:t>. The result of a selection bias may be that </a:t>
            </a:r>
            <a:r>
              <a:rPr lang="en-US" b="1" dirty="0" smtClean="0"/>
              <a:t>differences</a:t>
            </a:r>
            <a:r>
              <a:rPr lang="en-US" dirty="0" smtClean="0"/>
              <a:t> observed at the end of the study</a:t>
            </a:r>
            <a:r>
              <a:rPr lang="en-US" baseline="0" dirty="0" smtClean="0"/>
              <a:t> is just a reflection of differences at the start of the study.</a:t>
            </a:r>
            <a:r>
              <a:rPr lang="en-US" dirty="0" smtClean="0"/>
              <a:t> </a:t>
            </a:r>
            <a:r>
              <a:rPr lang="en-US" baseline="0" dirty="0" smtClean="0"/>
              <a:t> </a:t>
            </a:r>
            <a:r>
              <a:rPr lang="en-US" dirty="0" smtClean="0"/>
              <a:t> </a:t>
            </a:r>
          </a:p>
        </p:txBody>
      </p:sp>
    </p:spTree>
    <p:extLst>
      <p:ext uri="{BB962C8B-B14F-4D97-AF65-F5344CB8AC3E}">
        <p14:creationId xmlns:p14="http://schemas.microsoft.com/office/powerpoint/2010/main" val="5242810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E6E1C88-41EC-4561-9D81-A80B417F7730}" type="slidenum">
              <a:rPr lang="en-US" sz="1200" smtClean="0">
                <a:solidFill>
                  <a:schemeClr val="tx1"/>
                </a:solidFill>
                <a:latin typeface="Times New Roman" pitchFamily="18" charset="0"/>
              </a:rPr>
              <a:pPr/>
              <a:t>62</a:t>
            </a:fld>
            <a:endParaRPr lang="en-US" sz="1200" smtClean="0">
              <a:solidFill>
                <a:schemeClr val="tx1"/>
              </a:solidFill>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dirty="0" smtClean="0"/>
              <a:t>This</a:t>
            </a:r>
            <a:r>
              <a:rPr lang="en-US" baseline="0" dirty="0" smtClean="0"/>
              <a:t> table show risk of recurrence of Hodgkin’s disease according to size of mediastinal mass, stratified for stage and symptoms. Recurrence “rate” obviously is dependent on size of </a:t>
            </a:r>
            <a:r>
              <a:rPr lang="en-US" baseline="0" dirty="0" err="1" smtClean="0"/>
              <a:t>mediastinal</a:t>
            </a:r>
            <a:r>
              <a:rPr lang="en-US" baseline="0" dirty="0" smtClean="0"/>
              <a:t> mass, but it is also very dependent on disease stage and symptoms. If selection of subjects to the study was done by </a:t>
            </a:r>
            <a:r>
              <a:rPr lang="en-US" dirty="0" smtClean="0"/>
              <a:t>size of mediastinal mass only, the study results would</a:t>
            </a:r>
            <a:r>
              <a:rPr lang="en-US" baseline="0" dirty="0" smtClean="0"/>
              <a:t> be distorted because </a:t>
            </a:r>
            <a:r>
              <a:rPr lang="en-US" dirty="0" smtClean="0"/>
              <a:t>“stage” and “symptoms” are also powerful predictors of risk of recurrence. We therefore need to </a:t>
            </a:r>
            <a:r>
              <a:rPr lang="en-US" b="1" dirty="0" smtClean="0"/>
              <a:t>stratify</a:t>
            </a:r>
            <a:r>
              <a:rPr lang="en-US" dirty="0" smtClean="0"/>
              <a:t> on the factors (in this case stage or symptoms) that may cause bias.</a:t>
            </a:r>
          </a:p>
          <a:p>
            <a:pPr marL="228600" indent="-228600" eaLnBrk="1" hangingPunct="1"/>
            <a:r>
              <a:rPr lang="en-US" dirty="0" smtClean="0">
                <a:solidFill>
                  <a:srgbClr val="CC0066"/>
                </a:solidFill>
              </a:rPr>
              <a:t>Survival of patients with Diabetes type 1 and 2, must also be according to (take into account) complications to avoid bias. Stratify on complications.</a:t>
            </a:r>
            <a:r>
              <a:rPr lang="en-US" dirty="0" smtClean="0"/>
              <a:t> </a:t>
            </a:r>
          </a:p>
        </p:txBody>
      </p:sp>
    </p:spTree>
    <p:extLst>
      <p:ext uri="{BB962C8B-B14F-4D97-AF65-F5344CB8AC3E}">
        <p14:creationId xmlns:p14="http://schemas.microsoft.com/office/powerpoint/2010/main" val="1530202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A724C06-1FC2-4263-8333-984495CB6830}" type="slidenum">
              <a:rPr lang="en-US" sz="1200" smtClean="0">
                <a:solidFill>
                  <a:schemeClr val="tx1"/>
                </a:solidFill>
                <a:latin typeface="Times New Roman" pitchFamily="18" charset="0"/>
              </a:rPr>
              <a:pPr/>
              <a:t>63</a:t>
            </a:fld>
            <a:endParaRPr lang="en-US" sz="1200" smtClean="0">
              <a:solidFill>
                <a:schemeClr val="tx1"/>
              </a:solidFill>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Information bias may be caused by information</a:t>
            </a:r>
            <a:r>
              <a:rPr lang="en-US" baseline="0" dirty="0" smtClean="0"/>
              <a:t> on exposure that may affect the probability of diagnosis of the outcome. In the example information on use of birth control pill is associated with </a:t>
            </a:r>
            <a:r>
              <a:rPr lang="en-US" dirty="0" smtClean="0"/>
              <a:t>Deep Venous Thrombosis, and smoking is associated with lung cancer. </a:t>
            </a:r>
            <a:r>
              <a:rPr lang="en-US" b="0" dirty="0" smtClean="0"/>
              <a:t>The example from 1973 about the f</a:t>
            </a:r>
            <a:r>
              <a:rPr lang="en-US" dirty="0" smtClean="0"/>
              <a:t>light attendant with Erythema </a:t>
            </a:r>
            <a:r>
              <a:rPr lang="en-US" dirty="0" err="1" smtClean="0"/>
              <a:t>Multiforme</a:t>
            </a:r>
            <a:r>
              <a:rPr lang="en-US" dirty="0" smtClean="0"/>
              <a:t> from the only endemic area with smallpox (Northern India) is a good indication</a:t>
            </a:r>
            <a:r>
              <a:rPr lang="en-US" baseline="0" dirty="0" smtClean="0"/>
              <a:t> on how people in clinical medicine react in the face of a possible risk factor</a:t>
            </a:r>
            <a:r>
              <a:rPr lang="en-US" dirty="0" smtClean="0"/>
              <a:t>. </a:t>
            </a:r>
          </a:p>
          <a:p>
            <a:pPr eaLnBrk="1" hangingPunct="1"/>
            <a:endParaRPr lang="en-US" dirty="0" smtClean="0"/>
          </a:p>
        </p:txBody>
      </p:sp>
    </p:spTree>
    <p:extLst>
      <p:ext uri="{BB962C8B-B14F-4D97-AF65-F5344CB8AC3E}">
        <p14:creationId xmlns:p14="http://schemas.microsoft.com/office/powerpoint/2010/main" val="2479242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46FA8985-DE87-4E1C-A675-E0343461CF4D}" type="slidenum">
              <a:rPr lang="en-US" sz="1200" smtClean="0">
                <a:solidFill>
                  <a:schemeClr val="tx1"/>
                </a:solidFill>
                <a:latin typeface="Times New Roman" pitchFamily="18" charset="0"/>
              </a:rPr>
              <a:pPr/>
              <a:t>64</a:t>
            </a:fld>
            <a:endParaRPr lang="en-US" sz="1200" smtClean="0">
              <a:solidFill>
                <a:schemeClr val="tx1"/>
              </a:solidFill>
              <a:latin typeface="Times New Roman"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Information bias is avoided by blinding the assessors, and by using a detailed protocol for outcome assessment and classification. </a:t>
            </a:r>
            <a:endParaRPr lang="en-US" dirty="0" smtClean="0"/>
          </a:p>
        </p:txBody>
      </p:sp>
    </p:spTree>
    <p:extLst>
      <p:ext uri="{BB962C8B-B14F-4D97-AF65-F5344CB8AC3E}">
        <p14:creationId xmlns:p14="http://schemas.microsoft.com/office/powerpoint/2010/main" val="1407925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55B56B7-52FC-4976-9111-0B61DD1820CF}" type="slidenum">
              <a:rPr lang="en-US" sz="1200" smtClean="0">
                <a:solidFill>
                  <a:schemeClr val="tx1"/>
                </a:solidFill>
                <a:latin typeface="Times New Roman" pitchFamily="18" charset="0"/>
              </a:rPr>
              <a:pPr/>
              <a:t>65</a:t>
            </a:fld>
            <a:endParaRPr lang="en-US" sz="1200" smtClean="0">
              <a:solidFill>
                <a:schemeClr val="tx1"/>
              </a:solidFill>
              <a:latin typeface="Times New Roman" pitchFamily="18"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b="0" dirty="0" smtClean="0"/>
              <a:t>Migration bias occurs when study subjects</a:t>
            </a:r>
            <a:r>
              <a:rPr lang="en-US" b="0" baseline="0" dirty="0" smtClean="0"/>
              <a:t> are lost to follow-up.</a:t>
            </a:r>
            <a:r>
              <a:rPr lang="en-US" b="0" dirty="0" smtClean="0"/>
              <a:t> In such cases the question is whether they got the disease or not? In cohort studies we then do </a:t>
            </a:r>
            <a:r>
              <a:rPr lang="en-US" b="1" dirty="0" smtClean="0"/>
              <a:t>sensitivity analysis </a:t>
            </a:r>
            <a:r>
              <a:rPr lang="en-US" b="0" dirty="0" smtClean="0"/>
              <a:t>and c</a:t>
            </a:r>
            <a:r>
              <a:rPr lang="en-US" dirty="0" smtClean="0"/>
              <a:t>alculate the worst and best case scenario in all who are lost to follow-up.</a:t>
            </a:r>
            <a:r>
              <a:rPr lang="en-US" baseline="0" dirty="0" smtClean="0"/>
              <a:t> For the worst case scenario, i</a:t>
            </a:r>
            <a:r>
              <a:rPr lang="en-US" dirty="0" smtClean="0"/>
              <a:t>n the analysis, we let all who are lost to follow-up “get” the disease (be sick) and calculate RR. Then</a:t>
            </a:r>
            <a:r>
              <a:rPr lang="en-US" baseline="0" dirty="0" smtClean="0"/>
              <a:t> we calculate the best case scenario where, i</a:t>
            </a:r>
            <a:r>
              <a:rPr lang="en-US" dirty="0" smtClean="0"/>
              <a:t>n the analysis, we let all who are lost to follow-up “not get” the disease (be well) and calculate RR. If this</a:t>
            </a:r>
            <a:r>
              <a:rPr lang="en-US" baseline="0" dirty="0" smtClean="0"/>
              <a:t> does not change the main affect/outcome, the results are trustworthy. </a:t>
            </a:r>
            <a:r>
              <a:rPr lang="en-US" dirty="0" smtClean="0"/>
              <a:t>  </a:t>
            </a:r>
          </a:p>
        </p:txBody>
      </p:sp>
    </p:spTree>
    <p:extLst>
      <p:ext uri="{BB962C8B-B14F-4D97-AF65-F5344CB8AC3E}">
        <p14:creationId xmlns:p14="http://schemas.microsoft.com/office/powerpoint/2010/main" val="2097216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59A06E2-6A22-44EE-A4A4-C563D07AFE3A}" type="slidenum">
              <a:rPr lang="en-US" sz="1200" smtClean="0">
                <a:solidFill>
                  <a:schemeClr val="tx1"/>
                </a:solidFill>
                <a:latin typeface="Times New Roman" pitchFamily="18" charset="0"/>
              </a:rPr>
              <a:pPr/>
              <a:t>66</a:t>
            </a:fld>
            <a:endParaRPr lang="en-US" sz="1200" smtClean="0">
              <a:solidFill>
                <a:schemeClr val="tx1"/>
              </a:solidFill>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inception cohort are subjects enrolled in the study at the time of diagnosis, which is the best approach because they are incident cases, making</a:t>
            </a:r>
            <a:r>
              <a:rPr lang="en-US" baseline="0" dirty="0" smtClean="0"/>
              <a:t> the results more generalizable</a:t>
            </a:r>
            <a:r>
              <a:rPr lang="en-US" dirty="0" smtClean="0"/>
              <a:t>. However, if prevalent cases are used we may have a cohort of survivors, making the results less</a:t>
            </a:r>
            <a:r>
              <a:rPr lang="en-US" baseline="0" dirty="0" smtClean="0"/>
              <a:t> generalizable.</a:t>
            </a:r>
            <a:r>
              <a:rPr lang="en-US" dirty="0" smtClean="0"/>
              <a:t>   </a:t>
            </a:r>
          </a:p>
        </p:txBody>
      </p:sp>
    </p:spTree>
    <p:extLst>
      <p:ext uri="{BB962C8B-B14F-4D97-AF65-F5344CB8AC3E}">
        <p14:creationId xmlns:p14="http://schemas.microsoft.com/office/powerpoint/2010/main" val="2828484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 the effect of using a “true” cohort of incident cases as compared to a survival cohort. Suppose</a:t>
            </a:r>
            <a:r>
              <a:rPr lang="en-US" baseline="0" dirty="0" smtClean="0"/>
              <a:t> the two cohorts are identical, but </a:t>
            </a:r>
            <a:r>
              <a:rPr lang="en-US" dirty="0" smtClean="0"/>
              <a:t>the</a:t>
            </a:r>
            <a:r>
              <a:rPr lang="en-US" baseline="0" dirty="0" smtClean="0"/>
              <a:t> survival (</a:t>
            </a:r>
            <a:r>
              <a:rPr lang="en-US" baseline="0" smtClean="0"/>
              <a:t>i.e. prevalence</a:t>
            </a:r>
            <a:r>
              <a:rPr lang="en-US" baseline="0" dirty="0" smtClean="0"/>
              <a:t>) cohort is assembled somewhat later in time. The outcome is much better among the “survivors”. However, if we also could observe the rest of the cohort, we would get outcomes identical to the true cohort.   </a:t>
            </a:r>
            <a:endParaRPr lang="en-US" dirty="0"/>
          </a:p>
        </p:txBody>
      </p:sp>
      <p:sp>
        <p:nvSpPr>
          <p:cNvPr id="4" name="Slide Number Placeholder 3"/>
          <p:cNvSpPr>
            <a:spLocks noGrp="1"/>
          </p:cNvSpPr>
          <p:nvPr>
            <p:ph type="sldNum" sz="quarter" idx="10"/>
          </p:nvPr>
        </p:nvSpPr>
        <p:spPr/>
        <p:txBody>
          <a:bodyPr/>
          <a:lstStyle/>
          <a:p>
            <a:pPr>
              <a:defRPr/>
            </a:pPr>
            <a:fld id="{A84EBA34-F3AC-4D66-865A-5AC463B4E8D9}" type="slidenum">
              <a:rPr lang="en-US" smtClean="0"/>
              <a:pPr>
                <a:defRPr/>
              </a:pPr>
              <a:t>67</a:t>
            </a:fld>
            <a:endParaRPr lang="en-US"/>
          </a:p>
        </p:txBody>
      </p:sp>
    </p:spTree>
    <p:extLst>
      <p:ext uri="{BB962C8B-B14F-4D97-AF65-F5344CB8AC3E}">
        <p14:creationId xmlns:p14="http://schemas.microsoft.com/office/powerpoint/2010/main" val="3209115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44B10E58-B558-44F2-9461-5D9BBFDBF21C}" type="slidenum">
              <a:rPr lang="en-US" sz="1200" smtClean="0">
                <a:solidFill>
                  <a:schemeClr val="tx1"/>
                </a:solidFill>
                <a:latin typeface="Times New Roman" pitchFamily="18" charset="0"/>
              </a:rPr>
              <a:pPr/>
              <a:t>68</a:t>
            </a:fld>
            <a:endParaRPr lang="en-US" sz="1200" smtClean="0">
              <a:solidFill>
                <a:schemeClr val="tx1"/>
              </a:solidFill>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4499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E5C2AFB-FD3E-4B5F-9DBA-95E813854F0B}" type="slidenum">
              <a:rPr lang="en-US" sz="1200" smtClean="0">
                <a:solidFill>
                  <a:schemeClr val="tx1"/>
                </a:solidFill>
                <a:latin typeface="Times New Roman" pitchFamily="18" charset="0"/>
              </a:rPr>
              <a:pPr/>
              <a:t>7</a:t>
            </a:fld>
            <a:endParaRPr lang="en-US" sz="1200" dirty="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Framingham study has identified </a:t>
            </a:r>
            <a:r>
              <a:rPr lang="en-US" baseline="0" dirty="0" smtClean="0"/>
              <a:t>high BP, high se cholesterol, smoking, diabetes, and physical inactivity as major CVD risk factors, and has clarified the relation of other factors as well. This cohort is mainly white, but the risk factors identified are shown to be universal among ethnic groups. More than 1,200 articles have been published from the study.</a:t>
            </a:r>
            <a:endParaRPr lang="en-US" dirty="0" smtClean="0"/>
          </a:p>
        </p:txBody>
      </p:sp>
    </p:spTree>
    <p:extLst>
      <p:ext uri="{BB962C8B-B14F-4D97-AF65-F5344CB8AC3E}">
        <p14:creationId xmlns:p14="http://schemas.microsoft.com/office/powerpoint/2010/main" val="395839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AD0C7E2-41AF-4F8D-8E03-841292DCD102}" type="slidenum">
              <a:rPr lang="en-US" sz="1200" smtClean="0">
                <a:solidFill>
                  <a:schemeClr val="tx1"/>
                </a:solidFill>
                <a:latin typeface="Times New Roman" pitchFamily="18" charset="0"/>
              </a:rPr>
              <a:pPr/>
              <a:t>8</a:t>
            </a:fld>
            <a:endParaRPr lang="en-US" sz="1200" dirty="0"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list of some of</a:t>
            </a:r>
            <a:r>
              <a:rPr lang="en-US" baseline="0" dirty="0" smtClean="0"/>
              <a:t> the major findings by the Framingham Heart study. Several </a:t>
            </a:r>
            <a:r>
              <a:rPr lang="en-US" b="1" i="1" u="sng" baseline="0" dirty="0" smtClean="0">
                <a:solidFill>
                  <a:srgbClr val="FF0000"/>
                </a:solidFill>
              </a:rPr>
              <a:t>risk factors for CVD </a:t>
            </a:r>
            <a:r>
              <a:rPr lang="en-US" baseline="0" dirty="0" smtClean="0"/>
              <a:t>are identified, among them are </a:t>
            </a:r>
            <a:r>
              <a:rPr lang="en-US" b="1" baseline="0" dirty="0" smtClean="0"/>
              <a:t>cigarette</a:t>
            </a:r>
            <a:r>
              <a:rPr lang="en-US" baseline="0" dirty="0" smtClean="0"/>
              <a:t> smoking, high </a:t>
            </a:r>
            <a:r>
              <a:rPr lang="en-US" b="1" baseline="0" dirty="0" smtClean="0"/>
              <a:t>Cholesterol</a:t>
            </a:r>
            <a:r>
              <a:rPr lang="en-US" baseline="0" dirty="0" smtClean="0"/>
              <a:t> level, </a:t>
            </a:r>
            <a:r>
              <a:rPr lang="en-US" b="1" baseline="0" dirty="0" smtClean="0"/>
              <a:t>increased BP</a:t>
            </a:r>
            <a:r>
              <a:rPr lang="en-US" baseline="0" dirty="0" smtClean="0"/>
              <a:t>, </a:t>
            </a:r>
            <a:r>
              <a:rPr lang="en-US" b="1" baseline="0" dirty="0" smtClean="0"/>
              <a:t>ECG abnormalities</a:t>
            </a:r>
            <a:r>
              <a:rPr lang="en-US" baseline="0" dirty="0" smtClean="0"/>
              <a:t>, </a:t>
            </a:r>
            <a:r>
              <a:rPr lang="en-US" b="1" baseline="0" dirty="0" smtClean="0"/>
              <a:t>physical inactivity</a:t>
            </a:r>
            <a:r>
              <a:rPr lang="en-US" baseline="0" dirty="0" smtClean="0"/>
              <a:t>, </a:t>
            </a:r>
            <a:r>
              <a:rPr lang="en-US" b="1" baseline="0" dirty="0" smtClean="0"/>
              <a:t>menopause</a:t>
            </a:r>
            <a:r>
              <a:rPr lang="en-US" baseline="0" dirty="0" smtClean="0"/>
              <a:t>,  </a:t>
            </a:r>
            <a:r>
              <a:rPr lang="en-US" b="1" baseline="0" dirty="0" smtClean="0"/>
              <a:t>psychosocial </a:t>
            </a:r>
            <a:r>
              <a:rPr lang="en-US" baseline="0" dirty="0" smtClean="0"/>
              <a:t>factors and </a:t>
            </a:r>
            <a:r>
              <a:rPr lang="en-US" b="1" baseline="0" dirty="0" smtClean="0"/>
              <a:t>obesity</a:t>
            </a:r>
            <a:r>
              <a:rPr lang="en-US" baseline="0" dirty="0" smtClean="0"/>
              <a:t>. The Framingham study also reported that increased BP, as well as enlarged left heart ventricle increases the risk of </a:t>
            </a:r>
            <a:r>
              <a:rPr lang="en-US" b="1" i="1" u="sng" baseline="0" dirty="0" smtClean="0"/>
              <a:t>stroke</a:t>
            </a:r>
            <a:r>
              <a:rPr lang="en-US" baseline="0" dirty="0" smtClean="0"/>
              <a:t>, high HDL levels reduce CVD mortality, and hypertension may progress to </a:t>
            </a:r>
            <a:r>
              <a:rPr lang="en-US" b="1" i="1" u="sng" baseline="0" dirty="0" smtClean="0"/>
              <a:t>heart failure</a:t>
            </a:r>
            <a:r>
              <a:rPr lang="en-US" baseline="0" dirty="0" smtClean="0"/>
              <a:t>. </a:t>
            </a:r>
            <a:endParaRPr lang="en-US" dirty="0" smtClean="0"/>
          </a:p>
        </p:txBody>
      </p:sp>
    </p:spTree>
    <p:extLst>
      <p:ext uri="{BB962C8B-B14F-4D97-AF65-F5344CB8AC3E}">
        <p14:creationId xmlns:p14="http://schemas.microsoft.com/office/powerpoint/2010/main" val="410716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D96BA1F-8185-4C6C-BD37-7D0E02F2E18D}" type="slidenum">
              <a:rPr lang="en-US" sz="1200" smtClean="0">
                <a:solidFill>
                  <a:schemeClr val="tx1"/>
                </a:solidFill>
                <a:latin typeface="Times New Roman" pitchFamily="18" charset="0"/>
              </a:rPr>
              <a:pPr/>
              <a:t>9</a:t>
            </a:fld>
            <a:endParaRPr lang="en-US" sz="1200" dirty="0" smtClean="0">
              <a:solidFill>
                <a:schemeClr val="tx1"/>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cohort is a group of people with something in common, and in a cohort study the cohort subjects are followed over time. A birth cohort are people born during a specific time interval, e.g. in 1955. A work cohort are people sharing the same work, e.g. firefighters. The people exposed to the atomic bomb in Hiroshima is a specific exposure cohort, and SDAs are a denominational cohort. </a:t>
            </a:r>
          </a:p>
        </p:txBody>
      </p:sp>
    </p:spTree>
    <p:extLst>
      <p:ext uri="{BB962C8B-B14F-4D97-AF65-F5344CB8AC3E}">
        <p14:creationId xmlns:p14="http://schemas.microsoft.com/office/powerpoint/2010/main" val="48162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96975"/>
            <a:ext cx="8172450" cy="0"/>
          </a:xfrm>
          <a:prstGeom prst="line">
            <a:avLst/>
          </a:prstGeom>
          <a:noFill/>
          <a:ln w="50800">
            <a:solidFill>
              <a:srgbClr val="990033"/>
            </a:solidFill>
            <a:round/>
            <a:headEnd/>
            <a:tailEnd/>
          </a:ln>
          <a:effectLst/>
        </p:spPr>
        <p:txBody>
          <a:bodyPr/>
          <a:lstStyle/>
          <a:p>
            <a:pPr>
              <a:defRPr/>
            </a:pPr>
            <a:endParaRPr lang="en-US"/>
          </a:p>
        </p:txBody>
      </p:sp>
      <p:sp>
        <p:nvSpPr>
          <p:cNvPr id="72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2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a:p>
            <a:pPr>
              <a:defRPr/>
            </a:pPr>
            <a:r>
              <a:rPr lang="en-US"/>
              <a:t>R Knutsen</a:t>
            </a:r>
          </a:p>
        </p:txBody>
      </p:sp>
      <p:sp>
        <p:nvSpPr>
          <p:cNvPr id="6"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D630032E-707C-4D7B-9779-DF8924FEDB76}" type="slidenum">
              <a:rPr lang="en-US"/>
              <a:pPr>
                <a:defRPr/>
              </a:pPr>
              <a:t>‹#›</a:t>
            </a:fld>
            <a:endParaRPr lang="en-US"/>
          </a:p>
        </p:txBody>
      </p:sp>
    </p:spTree>
    <p:extLst>
      <p:ext uri="{BB962C8B-B14F-4D97-AF65-F5344CB8AC3E}">
        <p14:creationId xmlns:p14="http://schemas.microsoft.com/office/powerpoint/2010/main" val="1870861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6EC481-C19A-4FCB-BBE1-58844EE2BBBD}" type="slidenum">
              <a:rPr lang="en-US"/>
              <a:pPr>
                <a:defRPr/>
              </a:pPr>
              <a:t>‹#›</a:t>
            </a:fld>
            <a:endParaRPr lang="en-US"/>
          </a:p>
        </p:txBody>
      </p:sp>
    </p:spTree>
    <p:extLst>
      <p:ext uri="{BB962C8B-B14F-4D97-AF65-F5344CB8AC3E}">
        <p14:creationId xmlns:p14="http://schemas.microsoft.com/office/powerpoint/2010/main" val="414717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286205-B179-4D7B-B0C0-001E38F2A646}" type="slidenum">
              <a:rPr lang="en-US"/>
              <a:pPr>
                <a:defRPr/>
              </a:pPr>
              <a:t>‹#›</a:t>
            </a:fld>
            <a:endParaRPr lang="en-US"/>
          </a:p>
        </p:txBody>
      </p:sp>
    </p:spTree>
    <p:extLst>
      <p:ext uri="{BB962C8B-B14F-4D97-AF65-F5344CB8AC3E}">
        <p14:creationId xmlns:p14="http://schemas.microsoft.com/office/powerpoint/2010/main" val="93333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93FD9F-28D8-4992-845A-F34D36426FCB}" type="slidenum">
              <a:rPr lang="en-US"/>
              <a:pPr>
                <a:defRPr/>
              </a:pPr>
              <a:t>‹#›</a:t>
            </a:fld>
            <a:endParaRPr lang="en-US"/>
          </a:p>
        </p:txBody>
      </p:sp>
    </p:spTree>
    <p:extLst>
      <p:ext uri="{BB962C8B-B14F-4D97-AF65-F5344CB8AC3E}">
        <p14:creationId xmlns:p14="http://schemas.microsoft.com/office/powerpoint/2010/main" val="2672270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C5044-AD95-4A2D-931A-6352A3DB5BFA}" type="slidenum">
              <a:rPr lang="en-US"/>
              <a:pPr>
                <a:defRPr/>
              </a:pPr>
              <a:t>‹#›</a:t>
            </a:fld>
            <a:endParaRPr lang="en-US"/>
          </a:p>
        </p:txBody>
      </p:sp>
    </p:spTree>
    <p:extLst>
      <p:ext uri="{BB962C8B-B14F-4D97-AF65-F5344CB8AC3E}">
        <p14:creationId xmlns:p14="http://schemas.microsoft.com/office/powerpoint/2010/main" val="3845128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A3CDEF-D9EF-4914-95AF-B7D230677647}" type="slidenum">
              <a:rPr lang="en-US"/>
              <a:pPr>
                <a:defRPr/>
              </a:pPr>
              <a:t>‹#›</a:t>
            </a:fld>
            <a:endParaRPr lang="en-US"/>
          </a:p>
        </p:txBody>
      </p:sp>
    </p:spTree>
    <p:extLst>
      <p:ext uri="{BB962C8B-B14F-4D97-AF65-F5344CB8AC3E}">
        <p14:creationId xmlns:p14="http://schemas.microsoft.com/office/powerpoint/2010/main" val="645870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4E0F13-A0B8-4CEF-A942-322807B98FF2}" type="slidenum">
              <a:rPr lang="en-US"/>
              <a:pPr>
                <a:defRPr/>
              </a:pPr>
              <a:t>‹#›</a:t>
            </a:fld>
            <a:endParaRPr lang="en-US"/>
          </a:p>
        </p:txBody>
      </p:sp>
    </p:spTree>
    <p:extLst>
      <p:ext uri="{BB962C8B-B14F-4D97-AF65-F5344CB8AC3E}">
        <p14:creationId xmlns:p14="http://schemas.microsoft.com/office/powerpoint/2010/main" val="420291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A3766E-5542-4363-BE5D-FE542F72DCA1}" type="slidenum">
              <a:rPr lang="en-US"/>
              <a:pPr>
                <a:defRPr/>
              </a:pPr>
              <a:t>‹#›</a:t>
            </a:fld>
            <a:endParaRPr lang="en-US"/>
          </a:p>
        </p:txBody>
      </p:sp>
    </p:spTree>
    <p:extLst>
      <p:ext uri="{BB962C8B-B14F-4D97-AF65-F5344CB8AC3E}">
        <p14:creationId xmlns:p14="http://schemas.microsoft.com/office/powerpoint/2010/main" val="2825882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DF41DA-EAE7-4A5E-B5F2-8E3D3ECFCA92}" type="slidenum">
              <a:rPr lang="en-US"/>
              <a:pPr>
                <a:defRPr/>
              </a:pPr>
              <a:t>‹#›</a:t>
            </a:fld>
            <a:endParaRPr lang="en-US"/>
          </a:p>
        </p:txBody>
      </p:sp>
    </p:spTree>
    <p:extLst>
      <p:ext uri="{BB962C8B-B14F-4D97-AF65-F5344CB8AC3E}">
        <p14:creationId xmlns:p14="http://schemas.microsoft.com/office/powerpoint/2010/main" val="249169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0F2A1A-5295-4B8F-883D-699FA07A8DF9}" type="slidenum">
              <a:rPr lang="en-US"/>
              <a:pPr>
                <a:defRPr/>
              </a:pPr>
              <a:t>‹#›</a:t>
            </a:fld>
            <a:endParaRPr lang="en-US"/>
          </a:p>
        </p:txBody>
      </p:sp>
    </p:spTree>
    <p:extLst>
      <p:ext uri="{BB962C8B-B14F-4D97-AF65-F5344CB8AC3E}">
        <p14:creationId xmlns:p14="http://schemas.microsoft.com/office/powerpoint/2010/main" val="3698832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80578B-6A57-4D42-8DFB-DE5053640B28}" type="slidenum">
              <a:rPr lang="en-US"/>
              <a:pPr>
                <a:defRPr/>
              </a:pPr>
              <a:t>‹#›</a:t>
            </a:fld>
            <a:endParaRPr lang="en-US"/>
          </a:p>
        </p:txBody>
      </p:sp>
    </p:spTree>
    <p:extLst>
      <p:ext uri="{BB962C8B-B14F-4D97-AF65-F5344CB8AC3E}">
        <p14:creationId xmlns:p14="http://schemas.microsoft.com/office/powerpoint/2010/main" val="186604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8C09C-1559-46DF-BBE2-B4A51F3BBE97}" type="slidenum">
              <a:rPr lang="en-US"/>
              <a:pPr>
                <a:defRPr/>
              </a:pPr>
              <a:t>‹#›</a:t>
            </a:fld>
            <a:endParaRPr lang="en-US"/>
          </a:p>
        </p:txBody>
      </p:sp>
    </p:spTree>
    <p:extLst>
      <p:ext uri="{BB962C8B-B14F-4D97-AF65-F5344CB8AC3E}">
        <p14:creationId xmlns:p14="http://schemas.microsoft.com/office/powerpoint/2010/main" val="2071165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4097CC-0BC8-4286-9423-50D6A1DD8BD6}" type="slidenum">
              <a:rPr lang="en-US"/>
              <a:pPr>
                <a:defRPr/>
              </a:pPr>
              <a:t>‹#›</a:t>
            </a:fld>
            <a:endParaRPr lang="en-US"/>
          </a:p>
        </p:txBody>
      </p:sp>
    </p:spTree>
    <p:extLst>
      <p:ext uri="{BB962C8B-B14F-4D97-AF65-F5344CB8AC3E}">
        <p14:creationId xmlns:p14="http://schemas.microsoft.com/office/powerpoint/2010/main" val="761777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10FDF9-DDEC-462F-81A7-3585677735EB}" type="slidenum">
              <a:rPr lang="en-US"/>
              <a:pPr>
                <a:defRPr/>
              </a:pPr>
              <a:t>‹#›</a:t>
            </a:fld>
            <a:endParaRPr lang="en-US"/>
          </a:p>
        </p:txBody>
      </p:sp>
    </p:spTree>
    <p:extLst>
      <p:ext uri="{BB962C8B-B14F-4D97-AF65-F5344CB8AC3E}">
        <p14:creationId xmlns:p14="http://schemas.microsoft.com/office/powerpoint/2010/main" val="2357209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32C742-E5BF-4D1B-8DF1-6D55C1F93B59}" type="slidenum">
              <a:rPr lang="en-US"/>
              <a:pPr>
                <a:defRPr/>
              </a:pPr>
              <a:t>‹#›</a:t>
            </a:fld>
            <a:endParaRPr lang="en-US"/>
          </a:p>
        </p:txBody>
      </p:sp>
    </p:spTree>
    <p:extLst>
      <p:ext uri="{BB962C8B-B14F-4D97-AF65-F5344CB8AC3E}">
        <p14:creationId xmlns:p14="http://schemas.microsoft.com/office/powerpoint/2010/main" val="112285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32F86-532C-4C2C-923C-E8AA39B10381}" type="slidenum">
              <a:rPr lang="en-US"/>
              <a:pPr>
                <a:defRPr/>
              </a:pPr>
              <a:t>‹#›</a:t>
            </a:fld>
            <a:endParaRPr lang="en-US"/>
          </a:p>
        </p:txBody>
      </p:sp>
    </p:spTree>
    <p:extLst>
      <p:ext uri="{BB962C8B-B14F-4D97-AF65-F5344CB8AC3E}">
        <p14:creationId xmlns:p14="http://schemas.microsoft.com/office/powerpoint/2010/main" val="81508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9D828D-1920-42DB-ACA1-E5357A3A509C}" type="slidenum">
              <a:rPr lang="en-US"/>
              <a:pPr>
                <a:defRPr/>
              </a:pPr>
              <a:t>‹#›</a:t>
            </a:fld>
            <a:endParaRPr lang="en-US"/>
          </a:p>
        </p:txBody>
      </p:sp>
    </p:spTree>
    <p:extLst>
      <p:ext uri="{BB962C8B-B14F-4D97-AF65-F5344CB8AC3E}">
        <p14:creationId xmlns:p14="http://schemas.microsoft.com/office/powerpoint/2010/main" val="1963894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EE1F43-E4C8-4B61-BB3A-43C99C410B28}" type="slidenum">
              <a:rPr lang="en-US"/>
              <a:pPr>
                <a:defRPr/>
              </a:pPr>
              <a:t>‹#›</a:t>
            </a:fld>
            <a:endParaRPr lang="en-US"/>
          </a:p>
        </p:txBody>
      </p:sp>
    </p:spTree>
    <p:extLst>
      <p:ext uri="{BB962C8B-B14F-4D97-AF65-F5344CB8AC3E}">
        <p14:creationId xmlns:p14="http://schemas.microsoft.com/office/powerpoint/2010/main" val="389218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A9FF4A-0FAF-4F58-AB94-2C5A0AA1EDDD}" type="slidenum">
              <a:rPr lang="en-US"/>
              <a:pPr>
                <a:defRPr/>
              </a:pPr>
              <a:t>‹#›</a:t>
            </a:fld>
            <a:endParaRPr lang="en-US"/>
          </a:p>
        </p:txBody>
      </p:sp>
    </p:spTree>
    <p:extLst>
      <p:ext uri="{BB962C8B-B14F-4D97-AF65-F5344CB8AC3E}">
        <p14:creationId xmlns:p14="http://schemas.microsoft.com/office/powerpoint/2010/main" val="102229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1EFD10-5E27-4684-8024-A8448E1FFACE}" type="slidenum">
              <a:rPr lang="en-US"/>
              <a:pPr>
                <a:defRPr/>
              </a:pPr>
              <a:t>‹#›</a:t>
            </a:fld>
            <a:endParaRPr lang="en-US"/>
          </a:p>
        </p:txBody>
      </p:sp>
    </p:spTree>
    <p:extLst>
      <p:ext uri="{BB962C8B-B14F-4D97-AF65-F5344CB8AC3E}">
        <p14:creationId xmlns:p14="http://schemas.microsoft.com/office/powerpoint/2010/main" val="74208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0C277D-B821-47F5-AD9E-B7A03E2DEABA}" type="slidenum">
              <a:rPr lang="en-US"/>
              <a:pPr>
                <a:defRPr/>
              </a:pPr>
              <a:t>‹#›</a:t>
            </a:fld>
            <a:endParaRPr lang="en-US"/>
          </a:p>
        </p:txBody>
      </p:sp>
    </p:spTree>
    <p:extLst>
      <p:ext uri="{BB962C8B-B14F-4D97-AF65-F5344CB8AC3E}">
        <p14:creationId xmlns:p14="http://schemas.microsoft.com/office/powerpoint/2010/main" val="157070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85A01E-671C-479B-9E14-3C54C9E6878B}" type="slidenum">
              <a:rPr lang="en-US"/>
              <a:pPr>
                <a:defRPr/>
              </a:pPr>
              <a:t>‹#›</a:t>
            </a:fld>
            <a:endParaRPr lang="en-US"/>
          </a:p>
        </p:txBody>
      </p:sp>
    </p:spTree>
    <p:extLst>
      <p:ext uri="{BB962C8B-B14F-4D97-AF65-F5344CB8AC3E}">
        <p14:creationId xmlns:p14="http://schemas.microsoft.com/office/powerpoint/2010/main" val="296111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Comic Sans MS" pitchFamily="66"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mn-lt"/>
              </a:defRPr>
            </a:lvl1pPr>
          </a:lstStyle>
          <a:p>
            <a:pPr>
              <a:defRPr/>
            </a:pPr>
            <a:fld id="{885FD588-B1C6-40A2-91B3-FCEF10DC689F}" type="slidenum">
              <a:rPr lang="en-US"/>
              <a:pPr>
                <a:defRPr/>
              </a:pPr>
              <a:t>‹#›</a:t>
            </a:fld>
            <a:endParaRPr lang="en-US"/>
          </a:p>
        </p:txBody>
      </p:sp>
      <p:sp>
        <p:nvSpPr>
          <p:cNvPr id="1032" name="Line 8"/>
          <p:cNvSpPr>
            <a:spLocks noChangeShapeType="1"/>
          </p:cNvSpPr>
          <p:nvPr userDrawn="1"/>
        </p:nvSpPr>
        <p:spPr bwMode="auto">
          <a:xfrm>
            <a:off x="0" y="1125538"/>
            <a:ext cx="8243888" cy="0"/>
          </a:xfrm>
          <a:prstGeom prst="line">
            <a:avLst/>
          </a:prstGeom>
          <a:noFill/>
          <a:ln w="50800">
            <a:solidFill>
              <a:srgbClr val="990033"/>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63"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Times New Roman" pitchFamily="18" charset="0"/>
              </a:defRPr>
            </a:lvl1pPr>
          </a:lstStyle>
          <a:p>
            <a:pPr>
              <a:defRPr/>
            </a:pPr>
            <a:fld id="{A2AE2A21-F9D6-4883-BDED-9DC72332CE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22.wma"/><Relationship Id="rId7" Type="http://schemas.openxmlformats.org/officeDocument/2006/relationships/image" Target="../media/image6.emf"/><Relationship Id="rId2" Type="http://schemas.microsoft.com/office/2007/relationships/media" Target="../media/media22.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2.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4.wma"/><Relationship Id="rId7" Type="http://schemas.openxmlformats.org/officeDocument/2006/relationships/image" Target="../media/image8.emf"/><Relationship Id="rId2" Type="http://schemas.microsoft.com/office/2007/relationships/media" Target="../media/media24.wma"/><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5.wma"/><Relationship Id="rId7" Type="http://schemas.openxmlformats.org/officeDocument/2006/relationships/image" Target="../media/image9.emf"/><Relationship Id="rId2" Type="http://schemas.microsoft.com/office/2007/relationships/media" Target="../media/media25.wma"/><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6.wma"/><Relationship Id="rId7" Type="http://schemas.openxmlformats.org/officeDocument/2006/relationships/image" Target="../media/image10.emf"/><Relationship Id="rId2" Type="http://schemas.microsoft.com/office/2007/relationships/media" Target="../media/media26.wma"/><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7.wma"/><Relationship Id="rId7" Type="http://schemas.openxmlformats.org/officeDocument/2006/relationships/image" Target="../media/image11.emf"/><Relationship Id="rId2" Type="http://schemas.microsoft.com/office/2007/relationships/media" Target="../media/media27.wm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8.wma"/><Relationship Id="rId7" Type="http://schemas.openxmlformats.org/officeDocument/2006/relationships/image" Target="../media/image12.emf"/><Relationship Id="rId2" Type="http://schemas.microsoft.com/office/2007/relationships/media" Target="../media/media28.wma"/><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9.wma"/><Relationship Id="rId7" Type="http://schemas.openxmlformats.org/officeDocument/2006/relationships/image" Target="../media/image13.emf"/><Relationship Id="rId2" Type="http://schemas.microsoft.com/office/2007/relationships/media" Target="../media/media29.wma"/><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0.wma"/><Relationship Id="rId7" Type="http://schemas.openxmlformats.org/officeDocument/2006/relationships/image" Target="../media/image14.emf"/><Relationship Id="rId2" Type="http://schemas.microsoft.com/office/2007/relationships/media" Target="../media/media30.wma"/><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1.wma"/><Relationship Id="rId7" Type="http://schemas.openxmlformats.org/officeDocument/2006/relationships/image" Target="../media/image15.emf"/><Relationship Id="rId2" Type="http://schemas.microsoft.com/office/2007/relationships/media" Target="../media/media31.wma"/><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audio" Target="../media/media34.wma"/><Relationship Id="rId7" Type="http://schemas.openxmlformats.org/officeDocument/2006/relationships/image" Target="../media/image16.emf"/><Relationship Id="rId12" Type="http://schemas.openxmlformats.org/officeDocument/2006/relationships/image" Target="../media/image1.png"/><Relationship Id="rId2" Type="http://schemas.microsoft.com/office/2007/relationships/media" Target="../media/media34.wma"/><Relationship Id="rId1" Type="http://schemas.openxmlformats.org/officeDocument/2006/relationships/vmlDrawing" Target="../drawings/vmlDrawing10.vml"/><Relationship Id="rId6" Type="http://schemas.openxmlformats.org/officeDocument/2006/relationships/oleObject" Target="../embeddings/oleObject11.bin"/><Relationship Id="rId11" Type="http://schemas.openxmlformats.org/officeDocument/2006/relationships/image" Target="../media/image18.emf"/><Relationship Id="rId5" Type="http://schemas.openxmlformats.org/officeDocument/2006/relationships/notesSlide" Target="../notesSlides/notesSlide34.xml"/><Relationship Id="rId10" Type="http://schemas.openxmlformats.org/officeDocument/2006/relationships/oleObject" Target="../embeddings/oleObject13.bin"/><Relationship Id="rId4" Type="http://schemas.openxmlformats.org/officeDocument/2006/relationships/slideLayout" Target="../slideLayouts/slideLayout7.xml"/><Relationship Id="rId9" Type="http://schemas.openxmlformats.org/officeDocument/2006/relationships/image" Target="../media/image17.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15988" y="622300"/>
            <a:ext cx="7327900" cy="992188"/>
          </a:xfrm>
        </p:spPr>
        <p:txBody>
          <a:bodyPr/>
          <a:lstStyle/>
          <a:p>
            <a:pPr>
              <a:defRPr/>
            </a:pPr>
            <a:r>
              <a:rPr lang="en-US" dirty="0" smtClean="0">
                <a:solidFill>
                  <a:srgbClr val="990033"/>
                </a:solidFill>
                <a:effectLst>
                  <a:outerShdw blurRad="38100" dist="38100" dir="2700000" algn="tl">
                    <a:srgbClr val="C0C0C0"/>
                  </a:outerShdw>
                </a:effectLst>
                <a:latin typeface="Arial" charset="0"/>
              </a:rPr>
              <a:t>EPDM 509</a:t>
            </a:r>
          </a:p>
        </p:txBody>
      </p:sp>
      <p:sp>
        <p:nvSpPr>
          <p:cNvPr id="14339" name="Text Box 5"/>
          <p:cNvSpPr txBox="1">
            <a:spLocks noChangeArrowheads="1"/>
          </p:cNvSpPr>
          <p:nvPr/>
        </p:nvSpPr>
        <p:spPr bwMode="auto">
          <a:xfrm>
            <a:off x="2484438" y="2090738"/>
            <a:ext cx="4248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400" dirty="0"/>
              <a:t>Cohort Studies</a:t>
            </a:r>
          </a:p>
        </p:txBody>
      </p:sp>
      <p:sp>
        <p:nvSpPr>
          <p:cNvPr id="14340" name="Text Box 6"/>
          <p:cNvSpPr txBox="1">
            <a:spLocks noChangeArrowheads="1"/>
          </p:cNvSpPr>
          <p:nvPr/>
        </p:nvSpPr>
        <p:spPr bwMode="auto">
          <a:xfrm>
            <a:off x="2967038" y="4959350"/>
            <a:ext cx="1673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dirty="0">
                <a:solidFill>
                  <a:schemeClr val="accent2"/>
                </a:solidFill>
              </a:rPr>
              <a:t>Lecture </a:t>
            </a:r>
            <a:r>
              <a:rPr lang="en-US" dirty="0" smtClean="0">
                <a:solidFill>
                  <a:schemeClr val="accent2"/>
                </a:solidFill>
              </a:rPr>
              <a:t>7A</a:t>
            </a:r>
            <a:endParaRPr lang="en-US" dirty="0">
              <a:solidFill>
                <a:schemeClr val="accent2"/>
              </a:solidFill>
            </a:endParaRPr>
          </a:p>
        </p:txBody>
      </p:sp>
      <p:sp>
        <p:nvSpPr>
          <p:cNvPr id="14341" name="Text Box 7"/>
          <p:cNvSpPr txBox="1">
            <a:spLocks noChangeArrowheads="1"/>
          </p:cNvSpPr>
          <p:nvPr/>
        </p:nvSpPr>
        <p:spPr bwMode="auto">
          <a:xfrm>
            <a:off x="677863" y="6364288"/>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dirty="0"/>
              <a:t>R Knutsen</a:t>
            </a:r>
          </a:p>
        </p:txBody>
      </p:sp>
      <p:sp>
        <p:nvSpPr>
          <p:cNvPr id="14342" name="Text Box 8"/>
          <p:cNvSpPr txBox="1">
            <a:spLocks noChangeArrowheads="1"/>
          </p:cNvSpPr>
          <p:nvPr/>
        </p:nvSpPr>
        <p:spPr bwMode="auto">
          <a:xfrm>
            <a:off x="1692275" y="3879850"/>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000" dirty="0">
                <a:solidFill>
                  <a:schemeClr val="accent2"/>
                </a:solidFill>
                <a:latin typeface="Times New Roman" pitchFamily="18" charset="0"/>
              </a:rPr>
              <a:t>Observational Studies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986" name="Rectangle 2"/>
          <p:cNvSpPr>
            <a:spLocks noGrp="1" noChangeArrowheads="1"/>
          </p:cNvSpPr>
          <p:nvPr>
            <p:ph type="title" idx="4294967295"/>
          </p:nvPr>
        </p:nvSpPr>
        <p:spPr>
          <a:xfrm>
            <a:off x="685800" y="115888"/>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Cohort Study</a:t>
            </a:r>
          </a:p>
        </p:txBody>
      </p:sp>
      <p:grpSp>
        <p:nvGrpSpPr>
          <p:cNvPr id="2" name="Group 23"/>
          <p:cNvGrpSpPr>
            <a:grpSpLocks/>
          </p:cNvGrpSpPr>
          <p:nvPr/>
        </p:nvGrpSpPr>
        <p:grpSpPr bwMode="auto">
          <a:xfrm>
            <a:off x="0" y="4419600"/>
            <a:ext cx="7924800" cy="2209800"/>
            <a:chOff x="0" y="4419600"/>
            <a:chExt cx="7924800" cy="2209800"/>
          </a:xfrm>
        </p:grpSpPr>
        <p:sp>
          <p:nvSpPr>
            <p:cNvPr id="23562" name="Rectangle 6"/>
            <p:cNvSpPr>
              <a:spLocks noChangeArrowheads="1"/>
            </p:cNvSpPr>
            <p:nvPr/>
          </p:nvSpPr>
          <p:spPr bwMode="auto">
            <a:xfrm>
              <a:off x="3394075" y="6172200"/>
              <a:ext cx="399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Tx/>
                <a:buNone/>
              </a:pPr>
              <a:r>
                <a:rPr lang="en-US" dirty="0">
                  <a:solidFill>
                    <a:schemeClr val="tx1"/>
                  </a:solidFill>
                </a:rPr>
                <a:t>(From </a:t>
              </a:r>
              <a:r>
                <a:rPr lang="en-US" u="sng" dirty="0">
                  <a:solidFill>
                    <a:schemeClr val="tx1"/>
                  </a:solidFill>
                </a:rPr>
                <a:t>Exposure</a:t>
              </a:r>
              <a:r>
                <a:rPr lang="en-US" dirty="0">
                  <a:solidFill>
                    <a:schemeClr val="tx1"/>
                  </a:solidFill>
                </a:rPr>
                <a:t> to </a:t>
              </a:r>
              <a:r>
                <a:rPr lang="en-US" u="sng" dirty="0">
                  <a:solidFill>
                    <a:schemeClr val="tx1"/>
                  </a:solidFill>
                </a:rPr>
                <a:t>Disease</a:t>
              </a:r>
              <a:r>
                <a:rPr lang="en-US" dirty="0">
                  <a:solidFill>
                    <a:schemeClr val="tx1"/>
                  </a:solidFill>
                </a:rPr>
                <a:t>)</a:t>
              </a:r>
            </a:p>
          </p:txBody>
        </p:sp>
        <p:sp>
          <p:nvSpPr>
            <p:cNvPr id="23563" name="Line 7"/>
            <p:cNvSpPr>
              <a:spLocks noChangeShapeType="1"/>
            </p:cNvSpPr>
            <p:nvPr/>
          </p:nvSpPr>
          <p:spPr bwMode="auto">
            <a:xfrm>
              <a:off x="1600200" y="5475288"/>
              <a:ext cx="6324600" cy="0"/>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dirty="0"/>
            </a:p>
          </p:txBody>
        </p:sp>
        <p:sp>
          <p:nvSpPr>
            <p:cNvPr id="23564" name="Line 17"/>
            <p:cNvSpPr>
              <a:spLocks noChangeShapeType="1"/>
            </p:cNvSpPr>
            <p:nvPr/>
          </p:nvSpPr>
          <p:spPr bwMode="auto">
            <a:xfrm>
              <a:off x="1600200" y="4800600"/>
              <a:ext cx="3886200" cy="0"/>
            </a:xfrm>
            <a:prstGeom prst="line">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3565" name="Text Box 18"/>
            <p:cNvSpPr txBox="1">
              <a:spLocks noChangeArrowheads="1"/>
            </p:cNvSpPr>
            <p:nvPr/>
          </p:nvSpPr>
          <p:spPr bwMode="auto">
            <a:xfrm>
              <a:off x="5546725" y="4684713"/>
              <a:ext cx="1765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dirty="0">
                  <a:solidFill>
                    <a:schemeClr val="tx1"/>
                  </a:solidFill>
                </a:rPr>
                <a:t>Disease (+ or -)</a:t>
              </a:r>
            </a:p>
          </p:txBody>
        </p:sp>
        <p:grpSp>
          <p:nvGrpSpPr>
            <p:cNvPr id="23566" name="Group 22"/>
            <p:cNvGrpSpPr>
              <a:grpSpLocks/>
            </p:cNvGrpSpPr>
            <p:nvPr/>
          </p:nvGrpSpPr>
          <p:grpSpPr bwMode="auto">
            <a:xfrm>
              <a:off x="0" y="4419600"/>
              <a:ext cx="2878138" cy="1981200"/>
              <a:chOff x="0" y="4419600"/>
              <a:chExt cx="2878138" cy="1981200"/>
            </a:xfrm>
          </p:grpSpPr>
          <p:grpSp>
            <p:nvGrpSpPr>
              <p:cNvPr id="23567" name="Group 8"/>
              <p:cNvGrpSpPr>
                <a:grpSpLocks/>
              </p:cNvGrpSpPr>
              <p:nvPr/>
            </p:nvGrpSpPr>
            <p:grpSpPr bwMode="auto">
              <a:xfrm rot="-5400000">
                <a:off x="533400" y="4495800"/>
                <a:ext cx="762000" cy="609600"/>
                <a:chOff x="3648" y="2016"/>
                <a:chExt cx="480" cy="384"/>
              </a:xfrm>
            </p:grpSpPr>
            <p:sp>
              <p:nvSpPr>
                <p:cNvPr id="23571" name="Freeform 9"/>
                <p:cNvSpPr>
                  <a:spLocks/>
                </p:cNvSpPr>
                <p:nvPr/>
              </p:nvSpPr>
              <p:spPr bwMode="auto">
                <a:xfrm rot="-5400000">
                  <a:off x="3840" y="2160"/>
                  <a:ext cx="96" cy="384"/>
                </a:xfrm>
                <a:custGeom>
                  <a:avLst/>
                  <a:gdLst>
                    <a:gd name="T0" fmla="*/ 43 w 144"/>
                    <a:gd name="T1" fmla="*/ 0 h 432"/>
                    <a:gd name="T2" fmla="*/ 0 w 144"/>
                    <a:gd name="T3" fmla="*/ 135 h 432"/>
                    <a:gd name="T4" fmla="*/ 43 w 144"/>
                    <a:gd name="T5" fmla="*/ 303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72" y="60"/>
                        <a:pt x="0" y="120"/>
                        <a:pt x="0" y="192"/>
                      </a:cubicBezTo>
                      <a:cubicBezTo>
                        <a:pt x="0" y="264"/>
                        <a:pt x="120" y="400"/>
                        <a:pt x="144" y="4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nvGrpSpPr>
                <p:cNvPr id="23572" name="Group 10"/>
                <p:cNvGrpSpPr>
                  <a:grpSpLocks/>
                </p:cNvGrpSpPr>
                <p:nvPr/>
              </p:nvGrpSpPr>
              <p:grpSpPr bwMode="auto">
                <a:xfrm>
                  <a:off x="3648" y="2016"/>
                  <a:ext cx="480" cy="384"/>
                  <a:chOff x="3648" y="2016"/>
                  <a:chExt cx="480" cy="384"/>
                </a:xfrm>
              </p:grpSpPr>
              <p:sp>
                <p:nvSpPr>
                  <p:cNvPr id="23573" name="Freeform 11"/>
                  <p:cNvSpPr>
                    <a:spLocks/>
                  </p:cNvSpPr>
                  <p:nvPr/>
                </p:nvSpPr>
                <p:spPr bwMode="auto">
                  <a:xfrm rot="16200000" flipV="1">
                    <a:off x="384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574" name="Oval 12"/>
                  <p:cNvSpPr>
                    <a:spLocks noChangeArrowheads="1"/>
                  </p:cNvSpPr>
                  <p:nvPr/>
                </p:nvSpPr>
                <p:spPr bwMode="auto">
                  <a:xfrm rot="-5400000">
                    <a:off x="3816" y="2184"/>
                    <a:ext cx="144" cy="288"/>
                  </a:xfrm>
                  <a:prstGeom prst="ellipse">
                    <a:avLst/>
                  </a:prstGeom>
                  <a:solidFill>
                    <a:srgbClr val="66CCFF"/>
                  </a:solidFill>
                  <a:ln w="9525">
                    <a:solidFill>
                      <a:schemeClr val="tx1"/>
                    </a:solidFill>
                    <a:round/>
                    <a:headEnd/>
                    <a:tailEnd/>
                  </a:ln>
                </p:spPr>
                <p:txBody>
                  <a:bodyPr wrap="none" anchor="ctr"/>
                  <a:lstStyle/>
                  <a:p>
                    <a:endParaRPr lang="en-US" dirty="0"/>
                  </a:p>
                </p:txBody>
              </p:sp>
              <p:sp>
                <p:nvSpPr>
                  <p:cNvPr id="23575" name="Oval 13"/>
                  <p:cNvSpPr>
                    <a:spLocks noChangeArrowheads="1"/>
                  </p:cNvSpPr>
                  <p:nvPr/>
                </p:nvSpPr>
                <p:spPr bwMode="auto">
                  <a:xfrm rot="-5752014">
                    <a:off x="3888" y="2304"/>
                    <a:ext cx="48" cy="144"/>
                  </a:xfrm>
                  <a:prstGeom prst="ellipse">
                    <a:avLst/>
                  </a:prstGeom>
                  <a:solidFill>
                    <a:schemeClr val="tx2"/>
                  </a:solidFill>
                  <a:ln w="9525">
                    <a:solidFill>
                      <a:schemeClr val="tx1"/>
                    </a:solidFill>
                    <a:round/>
                    <a:headEnd/>
                    <a:tailEnd/>
                  </a:ln>
                </p:spPr>
                <p:txBody>
                  <a:bodyPr wrap="none" anchor="ctr"/>
                  <a:lstStyle/>
                  <a:p>
                    <a:endParaRPr lang="en-US" dirty="0"/>
                  </a:p>
                </p:txBody>
              </p:sp>
              <p:sp>
                <p:nvSpPr>
                  <p:cNvPr id="23576" name="Freeform 14"/>
                  <p:cNvSpPr>
                    <a:spLocks/>
                  </p:cNvSpPr>
                  <p:nvPr/>
                </p:nvSpPr>
                <p:spPr bwMode="auto">
                  <a:xfrm rot="-5400000">
                    <a:off x="360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sp>
            <p:nvSpPr>
              <p:cNvPr id="23568" name="Text Box 15"/>
              <p:cNvSpPr txBox="1">
                <a:spLocks noChangeArrowheads="1"/>
              </p:cNvSpPr>
              <p:nvPr/>
            </p:nvSpPr>
            <p:spPr bwMode="auto">
              <a:xfrm>
                <a:off x="698500" y="52578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dirty="0">
                    <a:solidFill>
                      <a:schemeClr val="tx1"/>
                    </a:solidFill>
                  </a:rPr>
                  <a:t>Time</a:t>
                </a:r>
              </a:p>
            </p:txBody>
          </p:sp>
          <p:sp>
            <p:nvSpPr>
              <p:cNvPr id="23569" name="Text Box 16"/>
              <p:cNvSpPr txBox="1">
                <a:spLocks noChangeArrowheads="1"/>
              </p:cNvSpPr>
              <p:nvPr/>
            </p:nvSpPr>
            <p:spPr bwMode="auto">
              <a:xfrm>
                <a:off x="0" y="5699125"/>
                <a:ext cx="2878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dirty="0">
                    <a:solidFill>
                      <a:schemeClr val="tx1"/>
                    </a:solidFill>
                  </a:rPr>
                  <a:t>Demographics</a:t>
                </a:r>
              </a:p>
              <a:p>
                <a:pPr>
                  <a:spcBef>
                    <a:spcPct val="0"/>
                  </a:spcBef>
                  <a:buFontTx/>
                  <a:buNone/>
                </a:pPr>
                <a:r>
                  <a:rPr lang="en-US" sz="2000" dirty="0">
                    <a:solidFill>
                      <a:schemeClr val="tx1"/>
                    </a:solidFill>
                  </a:rPr>
                  <a:t>Exposure measurement</a:t>
                </a:r>
              </a:p>
            </p:txBody>
          </p:sp>
          <p:sp>
            <p:nvSpPr>
              <p:cNvPr id="23570" name="Line 19"/>
              <p:cNvSpPr>
                <a:spLocks noChangeShapeType="1"/>
              </p:cNvSpPr>
              <p:nvPr/>
            </p:nvSpPr>
            <p:spPr bwMode="auto">
              <a:xfrm>
                <a:off x="1524000" y="5486400"/>
                <a:ext cx="0" cy="304800"/>
              </a:xfrm>
              <a:prstGeom prst="line">
                <a:avLst/>
              </a:prstGeom>
              <a:noFill/>
              <a:ln w="28575">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grpSp>
      <p:sp>
        <p:nvSpPr>
          <p:cNvPr id="23557" name="Text Box 3"/>
          <p:cNvSpPr txBox="1">
            <a:spLocks noChangeArrowheads="1"/>
          </p:cNvSpPr>
          <p:nvPr/>
        </p:nvSpPr>
        <p:spPr bwMode="auto">
          <a:xfrm>
            <a:off x="777875" y="1676400"/>
            <a:ext cx="3868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Prospective Study</a:t>
            </a:r>
          </a:p>
        </p:txBody>
      </p:sp>
      <p:sp>
        <p:nvSpPr>
          <p:cNvPr id="23558" name="Text Box 4"/>
          <p:cNvSpPr txBox="1">
            <a:spLocks noChangeArrowheads="1"/>
          </p:cNvSpPr>
          <p:nvPr/>
        </p:nvSpPr>
        <p:spPr bwMode="auto">
          <a:xfrm>
            <a:off x="793750" y="2205038"/>
            <a:ext cx="35067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Follow-up Study</a:t>
            </a:r>
          </a:p>
        </p:txBody>
      </p:sp>
      <p:sp>
        <p:nvSpPr>
          <p:cNvPr id="23559" name="Text Box 5"/>
          <p:cNvSpPr txBox="1">
            <a:spLocks noChangeArrowheads="1"/>
          </p:cNvSpPr>
          <p:nvPr/>
        </p:nvSpPr>
        <p:spPr bwMode="auto">
          <a:xfrm>
            <a:off x="793750" y="3295650"/>
            <a:ext cx="4656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Forward-looking Study</a:t>
            </a:r>
          </a:p>
        </p:txBody>
      </p:sp>
      <p:sp>
        <p:nvSpPr>
          <p:cNvPr id="23560" name="Text Box 20"/>
          <p:cNvSpPr txBox="1">
            <a:spLocks noChangeArrowheads="1"/>
          </p:cNvSpPr>
          <p:nvPr/>
        </p:nvSpPr>
        <p:spPr bwMode="auto">
          <a:xfrm>
            <a:off x="774700" y="1125538"/>
            <a:ext cx="348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Incidence Study</a:t>
            </a:r>
          </a:p>
        </p:txBody>
      </p:sp>
      <p:sp>
        <p:nvSpPr>
          <p:cNvPr id="23561" name="Text Box 21"/>
          <p:cNvSpPr txBox="1">
            <a:spLocks noChangeArrowheads="1"/>
          </p:cNvSpPr>
          <p:nvPr/>
        </p:nvSpPr>
        <p:spPr bwMode="auto">
          <a:xfrm>
            <a:off x="795338" y="2763838"/>
            <a:ext cx="39354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Longitudinal Study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021"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23560"/>
                                        </p:tgtEl>
                                        <p:attrNameLst>
                                          <p:attrName>style.visibility</p:attrName>
                                        </p:attrNameLst>
                                      </p:cBhvr>
                                      <p:to>
                                        <p:strVal val="visible"/>
                                      </p:to>
                                    </p:set>
                                    <p:animEffect transition="in" filter="fade">
                                      <p:cBhvr>
                                        <p:cTn id="9" dur="3000"/>
                                        <p:tgtEl>
                                          <p:spTgt spid="23560"/>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23557"/>
                                        </p:tgtEl>
                                        <p:attrNameLst>
                                          <p:attrName>style.visibility</p:attrName>
                                        </p:attrNameLst>
                                      </p:cBhvr>
                                      <p:to>
                                        <p:strVal val="visible"/>
                                      </p:to>
                                    </p:set>
                                    <p:animEffect transition="in" filter="fade">
                                      <p:cBhvr>
                                        <p:cTn id="12" dur="3000"/>
                                        <p:tgtEl>
                                          <p:spTgt spid="23557"/>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3000"/>
                                        <p:tgtEl>
                                          <p:spTgt spid="23558"/>
                                        </p:tgtEl>
                                      </p:cBhvr>
                                    </p:animEffect>
                                  </p:childTnLst>
                                </p:cTn>
                              </p:par>
                              <p:par>
                                <p:cTn id="16" presetID="10" presetClass="entr" presetSubtype="0" fill="hold" grpId="0" nodeType="withEffect">
                                  <p:stCondLst>
                                    <p:cond delay="20000"/>
                                  </p:stCondLst>
                                  <p:childTnLst>
                                    <p:set>
                                      <p:cBhvr>
                                        <p:cTn id="17" dur="1" fill="hold">
                                          <p:stCondLst>
                                            <p:cond delay="0"/>
                                          </p:stCondLst>
                                        </p:cTn>
                                        <p:tgtEl>
                                          <p:spTgt spid="23561"/>
                                        </p:tgtEl>
                                        <p:attrNameLst>
                                          <p:attrName>style.visibility</p:attrName>
                                        </p:attrNameLst>
                                      </p:cBhvr>
                                      <p:to>
                                        <p:strVal val="visible"/>
                                      </p:to>
                                    </p:set>
                                    <p:animEffect transition="in" filter="fade">
                                      <p:cBhvr>
                                        <p:cTn id="18" dur="3000"/>
                                        <p:tgtEl>
                                          <p:spTgt spid="23561"/>
                                        </p:tgtEl>
                                      </p:cBhvr>
                                    </p:animEffect>
                                  </p:childTnLst>
                                </p:cTn>
                              </p:par>
                              <p:par>
                                <p:cTn id="19" presetID="10" presetClass="entr" presetSubtype="0" fill="hold" grpId="0" nodeType="withEffect">
                                  <p:stCondLst>
                                    <p:cond delay="28000"/>
                                  </p:stCondLst>
                                  <p:childTnLst>
                                    <p:set>
                                      <p:cBhvr>
                                        <p:cTn id="20" dur="1" fill="hold">
                                          <p:stCondLst>
                                            <p:cond delay="0"/>
                                          </p:stCondLst>
                                        </p:cTn>
                                        <p:tgtEl>
                                          <p:spTgt spid="23559"/>
                                        </p:tgtEl>
                                        <p:attrNameLst>
                                          <p:attrName>style.visibility</p:attrName>
                                        </p:attrNameLst>
                                      </p:cBhvr>
                                      <p:to>
                                        <p:strVal val="visible"/>
                                      </p:to>
                                    </p:set>
                                    <p:animEffect transition="in" filter="fade">
                                      <p:cBhvr>
                                        <p:cTn id="21" dur="3000"/>
                                        <p:tgtEl>
                                          <p:spTgt spid="23559"/>
                                        </p:tgtEl>
                                      </p:cBhvr>
                                    </p:animEffect>
                                  </p:childTnLst>
                                </p:cTn>
                              </p:par>
                              <p:par>
                                <p:cTn id="22" presetID="22" presetClass="entr" presetSubtype="8" fill="hold" nodeType="withEffect">
                                  <p:stCondLst>
                                    <p:cond delay="3600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5"/>
                </p:tgtEl>
              </p:cMediaNode>
            </p:audio>
          </p:childTnLst>
        </p:cTn>
      </p:par>
    </p:tnLst>
    <p:bldLst>
      <p:bldP spid="23557" grpId="0"/>
      <p:bldP spid="23558" grpId="0"/>
      <p:bldP spid="23559" grpId="0"/>
      <p:bldP spid="23560" grpId="0"/>
      <p:bldP spid="2356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9618" name="Rectangle 2"/>
          <p:cNvSpPr>
            <a:spLocks noGrp="1" noChangeArrowheads="1"/>
          </p:cNvSpPr>
          <p:nvPr>
            <p:ph type="title" idx="4294967295"/>
          </p:nvPr>
        </p:nvSpPr>
        <p:spPr>
          <a:xfrm>
            <a:off x="685800" y="115888"/>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Cohort Study</a:t>
            </a:r>
          </a:p>
        </p:txBody>
      </p:sp>
      <p:grpSp>
        <p:nvGrpSpPr>
          <p:cNvPr id="2" name="Group 8"/>
          <p:cNvGrpSpPr>
            <a:grpSpLocks/>
          </p:cNvGrpSpPr>
          <p:nvPr/>
        </p:nvGrpSpPr>
        <p:grpSpPr bwMode="auto">
          <a:xfrm>
            <a:off x="777875" y="1268413"/>
            <a:ext cx="6181725" cy="1731962"/>
            <a:chOff x="777875" y="1268413"/>
            <a:chExt cx="6181725" cy="1731962"/>
          </a:xfrm>
        </p:grpSpPr>
        <p:sp>
          <p:nvSpPr>
            <p:cNvPr id="24583" name="Text Box 3"/>
            <p:cNvSpPr txBox="1">
              <a:spLocks noChangeArrowheads="1"/>
            </p:cNvSpPr>
            <p:nvPr/>
          </p:nvSpPr>
          <p:spPr bwMode="auto">
            <a:xfrm>
              <a:off x="777875" y="1268413"/>
              <a:ext cx="6181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dirty="0">
                  <a:solidFill>
                    <a:schemeClr val="tx1"/>
                  </a:solidFill>
                </a:rPr>
                <a:t>Compare two groups of persons: </a:t>
              </a:r>
            </a:p>
          </p:txBody>
        </p:sp>
        <p:sp>
          <p:nvSpPr>
            <p:cNvPr id="24584" name="Text Box 4"/>
            <p:cNvSpPr txBox="1">
              <a:spLocks noChangeArrowheads="1"/>
            </p:cNvSpPr>
            <p:nvPr/>
          </p:nvSpPr>
          <p:spPr bwMode="auto">
            <a:xfrm>
              <a:off x="793750" y="1844675"/>
              <a:ext cx="2176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a:t>
              </a:r>
              <a:r>
                <a:rPr lang="en-US" sz="3200" dirty="0">
                  <a:solidFill>
                    <a:schemeClr val="accent2"/>
                  </a:solidFill>
                </a:rPr>
                <a:t>Exposed</a:t>
              </a:r>
            </a:p>
          </p:txBody>
        </p:sp>
        <p:sp>
          <p:nvSpPr>
            <p:cNvPr id="24585" name="Text Box 21"/>
            <p:cNvSpPr txBox="1">
              <a:spLocks noChangeArrowheads="1"/>
            </p:cNvSpPr>
            <p:nvPr/>
          </p:nvSpPr>
          <p:spPr bwMode="auto">
            <a:xfrm>
              <a:off x="795338" y="2420938"/>
              <a:ext cx="28749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a:t>
              </a:r>
              <a:r>
                <a:rPr lang="en-US" sz="3200" dirty="0" err="1">
                  <a:solidFill>
                    <a:schemeClr val="accent2"/>
                  </a:solidFill>
                </a:rPr>
                <a:t>Nonexposed</a:t>
              </a:r>
              <a:endParaRPr lang="en-US" sz="3200">
                <a:solidFill>
                  <a:schemeClr val="accent2"/>
                </a:solidFill>
              </a:endParaRPr>
            </a:p>
          </p:txBody>
        </p:sp>
      </p:grpSp>
      <p:grpSp>
        <p:nvGrpSpPr>
          <p:cNvPr id="3" name="Group 23"/>
          <p:cNvGrpSpPr>
            <a:grpSpLocks/>
          </p:cNvGrpSpPr>
          <p:nvPr/>
        </p:nvGrpSpPr>
        <p:grpSpPr bwMode="auto">
          <a:xfrm>
            <a:off x="784225" y="3429000"/>
            <a:ext cx="8091488" cy="2876550"/>
            <a:chOff x="494" y="2160"/>
            <a:chExt cx="5097" cy="1812"/>
          </a:xfrm>
        </p:grpSpPr>
        <p:sp>
          <p:nvSpPr>
            <p:cNvPr id="24581" name="Text Box 5"/>
            <p:cNvSpPr txBox="1">
              <a:spLocks noChangeArrowheads="1"/>
            </p:cNvSpPr>
            <p:nvPr/>
          </p:nvSpPr>
          <p:spPr bwMode="auto">
            <a:xfrm>
              <a:off x="500" y="2840"/>
              <a:ext cx="5091" cy="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a:solidFill>
                    <a:schemeClr val="tx1"/>
                  </a:solidFill>
                </a:rPr>
                <a:t> </a:t>
              </a:r>
              <a:r>
                <a:rPr lang="en-US" sz="3200">
                  <a:solidFill>
                    <a:schemeClr val="accent2"/>
                  </a:solidFill>
                </a:rPr>
                <a:t>Not randomized</a:t>
              </a:r>
            </a:p>
            <a:p>
              <a:pPr>
                <a:spcBef>
                  <a:spcPct val="0"/>
                </a:spcBef>
                <a:buClr>
                  <a:srgbClr val="990033"/>
                </a:buClr>
                <a:buSzPct val="75000"/>
                <a:buFont typeface="Monotype Sorts" pitchFamily="2" charset="2"/>
                <a:buNone/>
              </a:pPr>
              <a:r>
                <a:rPr lang="en-US" sz="3200">
                  <a:solidFill>
                    <a:schemeClr val="tx1"/>
                  </a:solidFill>
                </a:rPr>
                <a:t>	</a:t>
              </a:r>
              <a:r>
                <a:rPr lang="en-US">
                  <a:solidFill>
                    <a:srgbClr val="008080"/>
                  </a:solidFill>
                </a:rPr>
                <a:t>An association may not be caused by the exposure,</a:t>
              </a:r>
            </a:p>
            <a:p>
              <a:pPr>
                <a:spcBef>
                  <a:spcPct val="0"/>
                </a:spcBef>
                <a:buClr>
                  <a:srgbClr val="990033"/>
                </a:buClr>
                <a:buSzPct val="75000"/>
                <a:buFont typeface="Monotype Sorts" pitchFamily="2" charset="2"/>
                <a:buNone/>
              </a:pPr>
              <a:r>
                <a:rPr lang="en-US">
                  <a:solidFill>
                    <a:srgbClr val="008080"/>
                  </a:solidFill>
                </a:rPr>
                <a:t>	but rather by the factors that led people to be  </a:t>
              </a:r>
            </a:p>
            <a:p>
              <a:pPr>
                <a:spcBef>
                  <a:spcPct val="0"/>
                </a:spcBef>
                <a:buClr>
                  <a:srgbClr val="990033"/>
                </a:buClr>
                <a:buSzPct val="75000"/>
                <a:buFont typeface="Monotype Sorts" pitchFamily="2" charset="2"/>
                <a:buNone/>
              </a:pPr>
              <a:r>
                <a:rPr lang="en-US">
                  <a:solidFill>
                    <a:srgbClr val="008080"/>
                  </a:solidFill>
                </a:rPr>
                <a:t>	exposed, that are associated with the disease</a:t>
              </a:r>
              <a:r>
                <a:rPr lang="en-US">
                  <a:solidFill>
                    <a:schemeClr val="tx1"/>
                  </a:solidFill>
                </a:rPr>
                <a:t>  </a:t>
              </a:r>
            </a:p>
          </p:txBody>
        </p:sp>
        <p:sp>
          <p:nvSpPr>
            <p:cNvPr id="24582" name="Text Box 22"/>
            <p:cNvSpPr txBox="1">
              <a:spLocks noChangeArrowheads="1"/>
            </p:cNvSpPr>
            <p:nvPr/>
          </p:nvSpPr>
          <p:spPr bwMode="auto">
            <a:xfrm>
              <a:off x="494" y="2160"/>
              <a:ext cx="471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a:solidFill>
                    <a:schemeClr val="tx1"/>
                  </a:solidFill>
                </a:rPr>
                <a:t>Differ in a critical way from experimental </a:t>
              </a:r>
            </a:p>
            <a:p>
              <a:pPr>
                <a:spcBef>
                  <a:spcPct val="0"/>
                </a:spcBef>
                <a:buClr>
                  <a:srgbClr val="990033"/>
                </a:buClr>
                <a:buSzPct val="75000"/>
                <a:buFont typeface="Monotype Sorts" pitchFamily="2" charset="2"/>
                <a:buNone/>
              </a:pPr>
              <a:r>
                <a:rPr lang="en-US" sz="3200">
                  <a:solidFill>
                    <a:schemeClr val="tx1"/>
                  </a:solidFill>
                </a:rPr>
                <a:t>studies (clinical trials): </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018"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par>
                                <p:cTn id="10" presetID="10" presetClass="entr" presetSubtype="0" fill="hold" nodeType="withEffect">
                                  <p:stCondLst>
                                    <p:cond delay="2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pPr>
              <a:defRPr/>
            </a:pPr>
            <a:r>
              <a:rPr lang="en-US" sz="4000" smtClean="0">
                <a:solidFill>
                  <a:srgbClr val="990033"/>
                </a:solidFill>
                <a:effectLst>
                  <a:outerShdw blurRad="38100" dist="38100" dir="2700000" algn="tl">
                    <a:srgbClr val="C0C0C0"/>
                  </a:outerShdw>
                </a:effectLst>
                <a:latin typeface="Arial" charset="0"/>
              </a:rPr>
              <a:t>Two Types of Cohort Studies</a:t>
            </a:r>
          </a:p>
        </p:txBody>
      </p:sp>
      <p:sp>
        <p:nvSpPr>
          <p:cNvPr id="25603" name="Rectangle 3"/>
          <p:cNvSpPr>
            <a:spLocks noGrp="1" noChangeArrowheads="1"/>
          </p:cNvSpPr>
          <p:nvPr>
            <p:ph type="body" idx="1"/>
          </p:nvPr>
        </p:nvSpPr>
        <p:spPr>
          <a:xfrm>
            <a:off x="685800" y="2217738"/>
            <a:ext cx="7772400" cy="1066800"/>
          </a:xfrm>
          <a:noFill/>
        </p:spPr>
        <p:txBody>
          <a:bodyPr>
            <a:spAutoFit/>
          </a:bodyPr>
          <a:lstStyle/>
          <a:p>
            <a:pPr marL="609600" indent="-609600">
              <a:buClr>
                <a:srgbClr val="990033"/>
              </a:buClr>
              <a:buFont typeface="Wingdings" pitchFamily="2" charset="2"/>
              <a:buAutoNum type="arabicPeriod"/>
            </a:pPr>
            <a:r>
              <a:rPr lang="en-US" smtClean="0">
                <a:solidFill>
                  <a:schemeClr val="accent2"/>
                </a:solidFill>
                <a:latin typeface="Arial" charset="0"/>
              </a:rPr>
              <a:t>PROSPECTIVE</a:t>
            </a:r>
            <a:r>
              <a:rPr lang="en-US" smtClean="0">
                <a:latin typeface="Arial" charset="0"/>
              </a:rPr>
              <a:t> or </a:t>
            </a:r>
            <a:r>
              <a:rPr lang="en-US" smtClean="0">
                <a:solidFill>
                  <a:schemeClr val="accent2"/>
                </a:solidFill>
                <a:latin typeface="Arial" charset="0"/>
              </a:rPr>
              <a:t>CONCURRENT</a:t>
            </a:r>
            <a:r>
              <a:rPr lang="en-US" smtClean="0">
                <a:latin typeface="Arial" charset="0"/>
              </a:rPr>
              <a:t> cohort study</a:t>
            </a:r>
          </a:p>
        </p:txBody>
      </p:sp>
      <p:sp>
        <p:nvSpPr>
          <p:cNvPr id="25604" name="Rectangle 4"/>
          <p:cNvSpPr>
            <a:spLocks noChangeArrowheads="1"/>
          </p:cNvSpPr>
          <p:nvPr/>
        </p:nvSpPr>
        <p:spPr bwMode="auto">
          <a:xfrm>
            <a:off x="698500" y="3875088"/>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buClr>
                <a:srgbClr val="990033"/>
              </a:buClr>
              <a:buFont typeface="Wingdings" pitchFamily="2" charset="2"/>
              <a:buAutoNum type="arabicPeriod" startAt="2"/>
            </a:pPr>
            <a:r>
              <a:rPr lang="en-US" sz="3200">
                <a:solidFill>
                  <a:schemeClr val="accent2"/>
                </a:solidFill>
              </a:rPr>
              <a:t>RETROSPECTIVE</a:t>
            </a:r>
            <a:r>
              <a:rPr lang="en-US" sz="3200">
                <a:solidFill>
                  <a:schemeClr val="tx1"/>
                </a:solidFill>
              </a:rPr>
              <a:t> or </a:t>
            </a:r>
            <a:r>
              <a:rPr lang="en-US" sz="3200">
                <a:solidFill>
                  <a:schemeClr val="accent2"/>
                </a:solidFill>
              </a:rPr>
              <a:t>HISTORICAL</a:t>
            </a:r>
            <a:r>
              <a:rPr lang="en-US" sz="3200">
                <a:solidFill>
                  <a:schemeClr val="tx1"/>
                </a:solidFill>
              </a:rPr>
              <a:t> or </a:t>
            </a:r>
            <a:r>
              <a:rPr lang="en-US" sz="3200">
                <a:solidFill>
                  <a:schemeClr val="accent2"/>
                </a:solidFill>
              </a:rPr>
              <a:t>NON-CONCURRENT</a:t>
            </a:r>
            <a:r>
              <a:rPr lang="en-US" sz="3200">
                <a:solidFill>
                  <a:schemeClr val="tx1"/>
                </a:solidFill>
              </a:rPr>
              <a:t> cohort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800" y="115888"/>
            <a:ext cx="7772400" cy="1143000"/>
          </a:xfrm>
        </p:spPr>
        <p:txBody>
          <a:bodyPr/>
          <a:lstStyle/>
          <a:p>
            <a:pPr>
              <a:defRPr/>
            </a:pPr>
            <a:r>
              <a:rPr lang="tr-TR" smtClean="0">
                <a:solidFill>
                  <a:srgbClr val="990033"/>
                </a:solidFill>
                <a:effectLst>
                  <a:outerShdw blurRad="38100" dist="38100" dir="2700000" algn="tl">
                    <a:srgbClr val="C0C0C0"/>
                  </a:outerShdw>
                </a:effectLst>
                <a:latin typeface="Arial" charset="0"/>
              </a:rPr>
              <a:t>Prospective cohort study</a:t>
            </a:r>
            <a:r>
              <a:rPr lang="en-US" smtClean="0"/>
              <a:t> </a:t>
            </a:r>
            <a:endParaRPr lang="tr-TR" smtClean="0"/>
          </a:p>
        </p:txBody>
      </p:sp>
      <p:sp>
        <p:nvSpPr>
          <p:cNvPr id="812037" name="Rectangle 5"/>
          <p:cNvSpPr>
            <a:spLocks noChangeArrowheads="1"/>
          </p:cNvSpPr>
          <p:nvPr/>
        </p:nvSpPr>
        <p:spPr bwMode="auto">
          <a:xfrm>
            <a:off x="609600" y="1196975"/>
            <a:ext cx="79232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800">
                <a:solidFill>
                  <a:schemeClr val="tx1"/>
                </a:solidFill>
              </a:rPr>
              <a:t>At the beginning of a </a:t>
            </a:r>
            <a:r>
              <a:rPr lang="en-US" sz="2800" b="1"/>
              <a:t>concurrent</a:t>
            </a:r>
            <a:r>
              <a:rPr lang="en-US" sz="2800"/>
              <a:t> </a:t>
            </a:r>
            <a:r>
              <a:rPr lang="en-US" sz="2800">
                <a:solidFill>
                  <a:schemeClr val="tx1"/>
                </a:solidFill>
              </a:rPr>
              <a:t>cohort study the </a:t>
            </a:r>
            <a:r>
              <a:rPr lang="en-US" sz="2800">
                <a:solidFill>
                  <a:schemeClr val="accent2"/>
                </a:solidFill>
              </a:rPr>
              <a:t>exposure</a:t>
            </a:r>
            <a:r>
              <a:rPr lang="en-US" sz="2800">
                <a:solidFill>
                  <a:schemeClr val="tx1"/>
                </a:solidFill>
              </a:rPr>
              <a:t> has occurred but the </a:t>
            </a:r>
            <a:r>
              <a:rPr lang="en-US" sz="2800">
                <a:solidFill>
                  <a:schemeClr val="accent2"/>
                </a:solidFill>
              </a:rPr>
              <a:t>outcome</a:t>
            </a:r>
            <a:r>
              <a:rPr lang="en-US" sz="2800"/>
              <a:t> </a:t>
            </a:r>
            <a:r>
              <a:rPr lang="en-US" sz="2800">
                <a:solidFill>
                  <a:schemeClr val="tx1"/>
                </a:solidFill>
              </a:rPr>
              <a:t>(disease) has not yet occurred </a:t>
            </a:r>
          </a:p>
        </p:txBody>
      </p:sp>
      <p:grpSp>
        <p:nvGrpSpPr>
          <p:cNvPr id="2" name="Group 50"/>
          <p:cNvGrpSpPr>
            <a:grpSpLocks/>
          </p:cNvGrpSpPr>
          <p:nvPr/>
        </p:nvGrpSpPr>
        <p:grpSpPr bwMode="auto">
          <a:xfrm>
            <a:off x="542925" y="2895600"/>
            <a:ext cx="3021013" cy="3911600"/>
            <a:chOff x="542925" y="2895600"/>
            <a:chExt cx="3021013" cy="3911600"/>
          </a:xfrm>
        </p:grpSpPr>
        <p:sp>
          <p:nvSpPr>
            <p:cNvPr id="26666" name="Text Box 3"/>
            <p:cNvSpPr txBox="1">
              <a:spLocks noChangeArrowheads="1"/>
            </p:cNvSpPr>
            <p:nvPr/>
          </p:nvSpPr>
          <p:spPr bwMode="auto">
            <a:xfrm>
              <a:off x="542925" y="6165850"/>
              <a:ext cx="222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tr-TR" sz="1800" b="1">
                  <a:solidFill>
                    <a:schemeClr val="tx1"/>
                  </a:solidFill>
                  <a:cs typeface="Arial" charset="0"/>
                </a:rPr>
                <a:t>Investigator</a:t>
              </a:r>
              <a:r>
                <a:rPr lang="en-US" sz="1800" b="1">
                  <a:solidFill>
                    <a:schemeClr val="tx1"/>
                  </a:solidFill>
                  <a:cs typeface="Arial" charset="0"/>
                </a:rPr>
                <a:t> </a:t>
              </a:r>
              <a:r>
                <a:rPr lang="tr-TR" sz="1800" b="1">
                  <a:solidFill>
                    <a:schemeClr val="tx1"/>
                  </a:solidFill>
                  <a:cs typeface="Arial" charset="0"/>
                </a:rPr>
                <a:t>at </a:t>
              </a:r>
              <a:endParaRPr lang="en-US" sz="1800" b="1">
                <a:solidFill>
                  <a:schemeClr val="tx1"/>
                </a:solidFill>
                <a:cs typeface="Arial" charset="0"/>
              </a:endParaRPr>
            </a:p>
            <a:p>
              <a:pPr>
                <a:spcBef>
                  <a:spcPct val="0"/>
                </a:spcBef>
                <a:buFontTx/>
                <a:buNone/>
              </a:pPr>
              <a:r>
                <a:rPr lang="tr-TR" sz="1800" b="1">
                  <a:solidFill>
                    <a:schemeClr val="tx1"/>
                  </a:solidFill>
                  <a:cs typeface="Arial" charset="0"/>
                </a:rPr>
                <a:t>beginning of study</a:t>
              </a:r>
              <a:endParaRPr lang="tr-TR" sz="1800">
                <a:solidFill>
                  <a:schemeClr val="tx1"/>
                </a:solidFill>
                <a:cs typeface="Arial" charset="0"/>
              </a:endParaRPr>
            </a:p>
          </p:txBody>
        </p:sp>
        <p:pic>
          <p:nvPicPr>
            <p:cNvPr id="266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416300"/>
              <a:ext cx="1600200" cy="2679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6668" name="Group 6"/>
            <p:cNvGrpSpPr>
              <a:grpSpLocks/>
            </p:cNvGrpSpPr>
            <p:nvPr/>
          </p:nvGrpSpPr>
          <p:grpSpPr bwMode="auto">
            <a:xfrm rot="-5400000">
              <a:off x="2057400" y="2971800"/>
              <a:ext cx="762000" cy="609600"/>
              <a:chOff x="3648" y="2016"/>
              <a:chExt cx="480" cy="384"/>
            </a:xfrm>
          </p:grpSpPr>
          <p:sp>
            <p:nvSpPr>
              <p:cNvPr id="26671" name="Freeform 7"/>
              <p:cNvSpPr>
                <a:spLocks/>
              </p:cNvSpPr>
              <p:nvPr/>
            </p:nvSpPr>
            <p:spPr bwMode="auto">
              <a:xfrm rot="-5400000">
                <a:off x="3840" y="2160"/>
                <a:ext cx="96" cy="384"/>
              </a:xfrm>
              <a:custGeom>
                <a:avLst/>
                <a:gdLst>
                  <a:gd name="T0" fmla="*/ 43 w 144"/>
                  <a:gd name="T1" fmla="*/ 0 h 432"/>
                  <a:gd name="T2" fmla="*/ 0 w 144"/>
                  <a:gd name="T3" fmla="*/ 135 h 432"/>
                  <a:gd name="T4" fmla="*/ 43 w 144"/>
                  <a:gd name="T5" fmla="*/ 303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72" y="60"/>
                      <a:pt x="0" y="120"/>
                      <a:pt x="0" y="192"/>
                    </a:cubicBezTo>
                    <a:cubicBezTo>
                      <a:pt x="0" y="264"/>
                      <a:pt x="120" y="400"/>
                      <a:pt x="144" y="4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6672" name="Group 8"/>
              <p:cNvGrpSpPr>
                <a:grpSpLocks/>
              </p:cNvGrpSpPr>
              <p:nvPr/>
            </p:nvGrpSpPr>
            <p:grpSpPr bwMode="auto">
              <a:xfrm>
                <a:off x="3648" y="2016"/>
                <a:ext cx="480" cy="384"/>
                <a:chOff x="3648" y="2016"/>
                <a:chExt cx="480" cy="384"/>
              </a:xfrm>
            </p:grpSpPr>
            <p:sp>
              <p:nvSpPr>
                <p:cNvPr id="26673" name="Freeform 9"/>
                <p:cNvSpPr>
                  <a:spLocks/>
                </p:cNvSpPr>
                <p:nvPr/>
              </p:nvSpPr>
              <p:spPr bwMode="auto">
                <a:xfrm rot="16200000" flipV="1">
                  <a:off x="384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4" name="Oval 10"/>
                <p:cNvSpPr>
                  <a:spLocks noChangeArrowheads="1"/>
                </p:cNvSpPr>
                <p:nvPr/>
              </p:nvSpPr>
              <p:spPr bwMode="auto">
                <a:xfrm rot="-5400000">
                  <a:off x="3816" y="2184"/>
                  <a:ext cx="144" cy="288"/>
                </a:xfrm>
                <a:prstGeom prst="ellipse">
                  <a:avLst/>
                </a:prstGeom>
                <a:solidFill>
                  <a:srgbClr val="66CCFF"/>
                </a:solidFill>
                <a:ln w="9525">
                  <a:solidFill>
                    <a:schemeClr val="tx1"/>
                  </a:solidFill>
                  <a:round/>
                  <a:headEnd/>
                  <a:tailEnd/>
                </a:ln>
              </p:spPr>
              <p:txBody>
                <a:bodyPr wrap="none" anchor="ctr"/>
                <a:lstStyle/>
                <a:p>
                  <a:endParaRPr lang="en-US"/>
                </a:p>
              </p:txBody>
            </p:sp>
            <p:sp>
              <p:nvSpPr>
                <p:cNvPr id="26675" name="Oval 11"/>
                <p:cNvSpPr>
                  <a:spLocks noChangeArrowheads="1"/>
                </p:cNvSpPr>
                <p:nvPr/>
              </p:nvSpPr>
              <p:spPr bwMode="auto">
                <a:xfrm rot="-5752014">
                  <a:off x="3888" y="2304"/>
                  <a:ext cx="48" cy="14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76" name="Freeform 12"/>
                <p:cNvSpPr>
                  <a:spLocks/>
                </p:cNvSpPr>
                <p:nvPr/>
              </p:nvSpPr>
              <p:spPr bwMode="auto">
                <a:xfrm rot="-5400000">
                  <a:off x="360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6669" name="Text Box 36"/>
            <p:cNvSpPr txBox="1">
              <a:spLocks noChangeArrowheads="1"/>
            </p:cNvSpPr>
            <p:nvPr/>
          </p:nvSpPr>
          <p:spPr bwMode="auto">
            <a:xfrm>
              <a:off x="2124075" y="4648200"/>
              <a:ext cx="1439863" cy="533400"/>
            </a:xfrm>
            <a:prstGeom prst="rect">
              <a:avLst/>
            </a:prstGeom>
            <a:solidFill>
              <a:srgbClr val="FFCC00"/>
            </a:solidFill>
            <a:ln w="28575">
              <a:solidFill>
                <a:srgbClr val="33CC33"/>
              </a:solidFill>
              <a:miter lim="800000"/>
              <a:headEnd/>
              <a:tailEnd/>
            </a:ln>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75000"/>
                </a:lnSpc>
                <a:spcBef>
                  <a:spcPct val="0"/>
                </a:spcBef>
                <a:buFontTx/>
                <a:buNone/>
              </a:pPr>
              <a:r>
                <a:rPr lang="en-US" sz="1800" b="1">
                  <a:solidFill>
                    <a:schemeClr val="tx1"/>
                  </a:solidFill>
                </a:rPr>
                <a:t>Defined</a:t>
              </a:r>
            </a:p>
            <a:p>
              <a:pPr>
                <a:lnSpc>
                  <a:spcPct val="75000"/>
                </a:lnSpc>
                <a:spcBef>
                  <a:spcPct val="0"/>
                </a:spcBef>
                <a:buFontTx/>
                <a:buNone/>
              </a:pPr>
              <a:r>
                <a:rPr lang="en-US" sz="1800" b="1">
                  <a:solidFill>
                    <a:schemeClr val="tx1"/>
                  </a:solidFill>
                </a:rPr>
                <a:t>Population</a:t>
              </a:r>
            </a:p>
          </p:txBody>
        </p:sp>
        <p:sp>
          <p:nvSpPr>
            <p:cNvPr id="26670" name="Text Box 42"/>
            <p:cNvSpPr txBox="1">
              <a:spLocks noChangeArrowheads="1"/>
            </p:cNvSpPr>
            <p:nvPr/>
          </p:nvSpPr>
          <p:spPr bwMode="auto">
            <a:xfrm>
              <a:off x="2411413" y="5157788"/>
              <a:ext cx="89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At risk</a:t>
              </a:r>
              <a:endParaRPr lang="en-US" sz="1800" b="1">
                <a:solidFill>
                  <a:srgbClr val="CC0066"/>
                </a:solidFill>
              </a:endParaRPr>
            </a:p>
          </p:txBody>
        </p:sp>
      </p:grpSp>
      <p:grpSp>
        <p:nvGrpSpPr>
          <p:cNvPr id="5" name="Group 53"/>
          <p:cNvGrpSpPr>
            <a:grpSpLocks/>
          </p:cNvGrpSpPr>
          <p:nvPr/>
        </p:nvGrpSpPr>
        <p:grpSpPr bwMode="auto">
          <a:xfrm>
            <a:off x="2824163" y="2795588"/>
            <a:ext cx="5659437" cy="4024312"/>
            <a:chOff x="2824163" y="2795588"/>
            <a:chExt cx="5659437" cy="4024312"/>
          </a:xfrm>
        </p:grpSpPr>
        <p:grpSp>
          <p:nvGrpSpPr>
            <p:cNvPr id="26630" name="Group 48"/>
            <p:cNvGrpSpPr>
              <a:grpSpLocks/>
            </p:cNvGrpSpPr>
            <p:nvPr/>
          </p:nvGrpSpPr>
          <p:grpSpPr bwMode="auto">
            <a:xfrm>
              <a:off x="3505200" y="3505200"/>
              <a:ext cx="4978400" cy="3314700"/>
              <a:chOff x="3505200" y="3505200"/>
              <a:chExt cx="4978400" cy="3314700"/>
            </a:xfrm>
          </p:grpSpPr>
          <p:grpSp>
            <p:nvGrpSpPr>
              <p:cNvPr id="26636" name="Group 45"/>
              <p:cNvGrpSpPr>
                <a:grpSpLocks/>
              </p:cNvGrpSpPr>
              <p:nvPr/>
            </p:nvGrpSpPr>
            <p:grpSpPr bwMode="auto">
              <a:xfrm>
                <a:off x="5559425" y="3733800"/>
                <a:ext cx="1752600" cy="2362200"/>
                <a:chOff x="5559425" y="3733800"/>
                <a:chExt cx="1752600" cy="2362200"/>
              </a:xfrm>
            </p:grpSpPr>
            <p:sp>
              <p:nvSpPr>
                <p:cNvPr id="26662" name="Line 32"/>
                <p:cNvSpPr>
                  <a:spLocks noChangeShapeType="1"/>
                </p:cNvSpPr>
                <p:nvPr/>
              </p:nvSpPr>
              <p:spPr bwMode="auto">
                <a:xfrm flipV="1">
                  <a:off x="5559425" y="37338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63" name="Line 33"/>
                <p:cNvSpPr>
                  <a:spLocks noChangeShapeType="1"/>
                </p:cNvSpPr>
                <p:nvPr/>
              </p:nvSpPr>
              <p:spPr bwMode="auto">
                <a:xfrm flipV="1">
                  <a:off x="5559425" y="53340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64" name="Line 34"/>
                <p:cNvSpPr>
                  <a:spLocks noChangeShapeType="1"/>
                </p:cNvSpPr>
                <p:nvPr/>
              </p:nvSpPr>
              <p:spPr bwMode="auto">
                <a:xfrm>
                  <a:off x="5559425" y="41910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65" name="Line 35"/>
                <p:cNvSpPr>
                  <a:spLocks noChangeShapeType="1"/>
                </p:cNvSpPr>
                <p:nvPr/>
              </p:nvSpPr>
              <p:spPr bwMode="auto">
                <a:xfrm>
                  <a:off x="5559425" y="57912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6637" name="Group 47"/>
              <p:cNvGrpSpPr>
                <a:grpSpLocks/>
              </p:cNvGrpSpPr>
              <p:nvPr/>
            </p:nvGrpSpPr>
            <p:grpSpPr bwMode="auto">
              <a:xfrm>
                <a:off x="3505200" y="4114800"/>
                <a:ext cx="533400" cy="1600200"/>
                <a:chOff x="3505200" y="4114800"/>
                <a:chExt cx="533400" cy="1600200"/>
              </a:xfrm>
            </p:grpSpPr>
            <p:sp>
              <p:nvSpPr>
                <p:cNvPr id="26660" name="Line 37"/>
                <p:cNvSpPr>
                  <a:spLocks noChangeShapeType="1"/>
                </p:cNvSpPr>
                <p:nvPr/>
              </p:nvSpPr>
              <p:spPr bwMode="auto">
                <a:xfrm flipV="1">
                  <a:off x="3505200" y="4114800"/>
                  <a:ext cx="533400" cy="685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61" name="Line 38"/>
                <p:cNvSpPr>
                  <a:spLocks noChangeShapeType="1"/>
                </p:cNvSpPr>
                <p:nvPr/>
              </p:nvSpPr>
              <p:spPr bwMode="auto">
                <a:xfrm>
                  <a:off x="3505200" y="5029200"/>
                  <a:ext cx="533400" cy="685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6638" name="Group 46"/>
              <p:cNvGrpSpPr>
                <a:grpSpLocks/>
              </p:cNvGrpSpPr>
              <p:nvPr/>
            </p:nvGrpSpPr>
            <p:grpSpPr bwMode="auto">
              <a:xfrm>
                <a:off x="3995738" y="3886200"/>
                <a:ext cx="1657350" cy="2927350"/>
                <a:chOff x="3995738" y="3886200"/>
                <a:chExt cx="1657350" cy="2927350"/>
              </a:xfrm>
            </p:grpSpPr>
            <p:grpSp>
              <p:nvGrpSpPr>
                <p:cNvPr id="26653" name="Group 14"/>
                <p:cNvGrpSpPr>
                  <a:grpSpLocks/>
                </p:cNvGrpSpPr>
                <p:nvPr/>
              </p:nvGrpSpPr>
              <p:grpSpPr bwMode="auto">
                <a:xfrm>
                  <a:off x="4111625" y="3886200"/>
                  <a:ext cx="1447800" cy="533400"/>
                  <a:chOff x="1776" y="2496"/>
                  <a:chExt cx="912" cy="336"/>
                </a:xfrm>
              </p:grpSpPr>
              <p:sp>
                <p:nvSpPr>
                  <p:cNvPr id="26658" name="Rectangle 15"/>
                  <p:cNvSpPr>
                    <a:spLocks noChangeArrowheads="1"/>
                  </p:cNvSpPr>
                  <p:nvPr/>
                </p:nvSpPr>
                <p:spPr bwMode="auto">
                  <a:xfrm>
                    <a:off x="1776" y="2496"/>
                    <a:ext cx="912" cy="336"/>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26659" name="Text Box 16"/>
                  <p:cNvSpPr txBox="1">
                    <a:spLocks noChangeArrowheads="1"/>
                  </p:cNvSpPr>
                  <p:nvPr/>
                </p:nvSpPr>
                <p:spPr bwMode="auto">
                  <a:xfrm>
                    <a:off x="1872" y="2544"/>
                    <a:ext cx="7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Exposed</a:t>
                    </a:r>
                  </a:p>
                </p:txBody>
              </p:sp>
            </p:grpSp>
            <p:grpSp>
              <p:nvGrpSpPr>
                <p:cNvPr id="26654" name="Group 17"/>
                <p:cNvGrpSpPr>
                  <a:grpSpLocks/>
                </p:cNvGrpSpPr>
                <p:nvPr/>
              </p:nvGrpSpPr>
              <p:grpSpPr bwMode="auto">
                <a:xfrm>
                  <a:off x="3995738" y="5410200"/>
                  <a:ext cx="1657350" cy="533400"/>
                  <a:chOff x="1632" y="3216"/>
                  <a:chExt cx="970" cy="336"/>
                </a:xfrm>
              </p:grpSpPr>
              <p:sp>
                <p:nvSpPr>
                  <p:cNvPr id="26656" name="Rectangle 18"/>
                  <p:cNvSpPr>
                    <a:spLocks noChangeArrowheads="1"/>
                  </p:cNvSpPr>
                  <p:nvPr/>
                </p:nvSpPr>
                <p:spPr bwMode="auto">
                  <a:xfrm>
                    <a:off x="1660" y="3216"/>
                    <a:ext cx="912" cy="336"/>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7" name="Text Box 19"/>
                  <p:cNvSpPr txBox="1">
                    <a:spLocks noChangeArrowheads="1"/>
                  </p:cNvSpPr>
                  <p:nvPr/>
                </p:nvSpPr>
                <p:spPr bwMode="auto">
                  <a:xfrm>
                    <a:off x="1632" y="3273"/>
                    <a:ext cx="97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Non-Exposed</a:t>
                    </a:r>
                  </a:p>
                </p:txBody>
              </p:sp>
            </p:grpSp>
            <p:sp>
              <p:nvSpPr>
                <p:cNvPr id="26655" name="Text Box 43"/>
                <p:cNvSpPr txBox="1">
                  <a:spLocks noChangeArrowheads="1"/>
                </p:cNvSpPr>
                <p:nvPr/>
              </p:nvSpPr>
              <p:spPr bwMode="auto">
                <a:xfrm>
                  <a:off x="4140200" y="6446838"/>
                  <a:ext cx="136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Risk factor</a:t>
                  </a:r>
                  <a:endParaRPr lang="en-US" sz="1800" b="1">
                    <a:solidFill>
                      <a:srgbClr val="CC0066"/>
                    </a:solidFill>
                  </a:endParaRPr>
                </a:p>
              </p:txBody>
            </p:sp>
          </p:grpSp>
          <p:grpSp>
            <p:nvGrpSpPr>
              <p:cNvPr id="26639" name="Group 44"/>
              <p:cNvGrpSpPr>
                <a:grpSpLocks/>
              </p:cNvGrpSpPr>
              <p:nvPr/>
            </p:nvGrpSpPr>
            <p:grpSpPr bwMode="auto">
              <a:xfrm>
                <a:off x="7308850" y="3505200"/>
                <a:ext cx="1174750" cy="3314700"/>
                <a:chOff x="7308850" y="3505200"/>
                <a:chExt cx="1174750" cy="3314700"/>
              </a:xfrm>
            </p:grpSpPr>
            <p:grpSp>
              <p:nvGrpSpPr>
                <p:cNvPr id="26640" name="Group 20"/>
                <p:cNvGrpSpPr>
                  <a:grpSpLocks/>
                </p:cNvGrpSpPr>
                <p:nvPr/>
              </p:nvGrpSpPr>
              <p:grpSpPr bwMode="auto">
                <a:xfrm>
                  <a:off x="7312025" y="3505200"/>
                  <a:ext cx="1143000" cy="533400"/>
                  <a:chOff x="3312" y="2496"/>
                  <a:chExt cx="720" cy="336"/>
                </a:xfrm>
              </p:grpSpPr>
              <p:sp>
                <p:nvSpPr>
                  <p:cNvPr id="26651" name="Rectangle 21"/>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6652" name="Text Box 22"/>
                  <p:cNvSpPr txBox="1">
                    <a:spLocks noChangeArrowheads="1"/>
                  </p:cNvSpPr>
                  <p:nvPr/>
                </p:nvSpPr>
                <p:spPr bwMode="auto">
                  <a:xfrm>
                    <a:off x="3360" y="2553"/>
                    <a:ext cx="636" cy="23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Disease</a:t>
                    </a:r>
                  </a:p>
                </p:txBody>
              </p:sp>
            </p:grpSp>
            <p:grpSp>
              <p:nvGrpSpPr>
                <p:cNvPr id="26641" name="Group 23"/>
                <p:cNvGrpSpPr>
                  <a:grpSpLocks/>
                </p:cNvGrpSpPr>
                <p:nvPr/>
              </p:nvGrpSpPr>
              <p:grpSpPr bwMode="auto">
                <a:xfrm>
                  <a:off x="7308850" y="4267200"/>
                  <a:ext cx="1146175" cy="533400"/>
                  <a:chOff x="3600" y="3456"/>
                  <a:chExt cx="722" cy="336"/>
                </a:xfrm>
              </p:grpSpPr>
              <p:sp>
                <p:nvSpPr>
                  <p:cNvPr id="26649" name="Rectangle 24"/>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0" name="Text Box 25"/>
                  <p:cNvSpPr txBox="1">
                    <a:spLocks noChangeArrowheads="1"/>
                  </p:cNvSpPr>
                  <p:nvPr/>
                </p:nvSpPr>
                <p:spPr bwMode="auto">
                  <a:xfrm>
                    <a:off x="3686" y="3456"/>
                    <a:ext cx="6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800">
                        <a:solidFill>
                          <a:schemeClr val="tx1"/>
                        </a:solidFill>
                      </a:rPr>
                      <a:t>No</a:t>
                    </a:r>
                  </a:p>
                  <a:p>
                    <a:pPr algn="ctr">
                      <a:lnSpc>
                        <a:spcPct val="75000"/>
                      </a:lnSpc>
                      <a:spcBef>
                        <a:spcPct val="0"/>
                      </a:spcBef>
                      <a:buFontTx/>
                      <a:buNone/>
                    </a:pPr>
                    <a:r>
                      <a:rPr lang="en-US" sz="1800">
                        <a:solidFill>
                          <a:schemeClr val="tx1"/>
                        </a:solidFill>
                      </a:rPr>
                      <a:t>Disease</a:t>
                    </a:r>
                  </a:p>
                </p:txBody>
              </p:sp>
            </p:grpSp>
            <p:grpSp>
              <p:nvGrpSpPr>
                <p:cNvPr id="26642" name="Group 26"/>
                <p:cNvGrpSpPr>
                  <a:grpSpLocks/>
                </p:cNvGrpSpPr>
                <p:nvPr/>
              </p:nvGrpSpPr>
              <p:grpSpPr bwMode="auto">
                <a:xfrm>
                  <a:off x="7312025" y="5105400"/>
                  <a:ext cx="1143000" cy="533400"/>
                  <a:chOff x="3312" y="2496"/>
                  <a:chExt cx="720" cy="336"/>
                </a:xfrm>
              </p:grpSpPr>
              <p:sp>
                <p:nvSpPr>
                  <p:cNvPr id="26647" name="Rectangle 27"/>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6648" name="Text Box 28"/>
                  <p:cNvSpPr txBox="1">
                    <a:spLocks noChangeArrowheads="1"/>
                  </p:cNvSpPr>
                  <p:nvPr/>
                </p:nvSpPr>
                <p:spPr bwMode="auto">
                  <a:xfrm>
                    <a:off x="3360" y="2553"/>
                    <a:ext cx="636" cy="23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Disease</a:t>
                    </a:r>
                  </a:p>
                </p:txBody>
              </p:sp>
            </p:grpSp>
            <p:grpSp>
              <p:nvGrpSpPr>
                <p:cNvPr id="26643" name="Group 29"/>
                <p:cNvGrpSpPr>
                  <a:grpSpLocks/>
                </p:cNvGrpSpPr>
                <p:nvPr/>
              </p:nvGrpSpPr>
              <p:grpSpPr bwMode="auto">
                <a:xfrm>
                  <a:off x="7312025" y="5867400"/>
                  <a:ext cx="1146175" cy="533400"/>
                  <a:chOff x="3600" y="3456"/>
                  <a:chExt cx="722" cy="336"/>
                </a:xfrm>
              </p:grpSpPr>
              <p:sp>
                <p:nvSpPr>
                  <p:cNvPr id="26645" name="Rectangle 30"/>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6" name="Text Box 31"/>
                  <p:cNvSpPr txBox="1">
                    <a:spLocks noChangeArrowheads="1"/>
                  </p:cNvSpPr>
                  <p:nvPr/>
                </p:nvSpPr>
                <p:spPr bwMode="auto">
                  <a:xfrm>
                    <a:off x="3686" y="3456"/>
                    <a:ext cx="6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800">
                        <a:solidFill>
                          <a:schemeClr val="tx1"/>
                        </a:solidFill>
                      </a:rPr>
                      <a:t>No</a:t>
                    </a:r>
                  </a:p>
                  <a:p>
                    <a:pPr algn="ctr">
                      <a:lnSpc>
                        <a:spcPct val="75000"/>
                      </a:lnSpc>
                      <a:spcBef>
                        <a:spcPct val="0"/>
                      </a:spcBef>
                      <a:buFontTx/>
                      <a:buNone/>
                    </a:pPr>
                    <a:r>
                      <a:rPr lang="en-US" sz="1800">
                        <a:solidFill>
                          <a:schemeClr val="tx1"/>
                        </a:solidFill>
                      </a:rPr>
                      <a:t>Disease</a:t>
                    </a:r>
                  </a:p>
                </p:txBody>
              </p:sp>
            </p:grpSp>
            <p:sp>
              <p:nvSpPr>
                <p:cNvPr id="26644" name="Text Box 44"/>
                <p:cNvSpPr txBox="1">
                  <a:spLocks noChangeArrowheads="1"/>
                </p:cNvSpPr>
                <p:nvPr/>
              </p:nvSpPr>
              <p:spPr bwMode="auto">
                <a:xfrm>
                  <a:off x="7308850" y="6453188"/>
                  <a:ext cx="117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Outcome</a:t>
                  </a:r>
                  <a:endParaRPr lang="en-US" sz="1800" b="1">
                    <a:solidFill>
                      <a:srgbClr val="CC0066"/>
                    </a:solidFill>
                  </a:endParaRPr>
                </a:p>
              </p:txBody>
            </p:sp>
          </p:grpSp>
        </p:grpSp>
        <p:grpSp>
          <p:nvGrpSpPr>
            <p:cNvPr id="26631" name="Group 52"/>
            <p:cNvGrpSpPr>
              <a:grpSpLocks/>
            </p:cNvGrpSpPr>
            <p:nvPr/>
          </p:nvGrpSpPr>
          <p:grpSpPr bwMode="auto">
            <a:xfrm>
              <a:off x="2824163" y="2795588"/>
              <a:ext cx="5353764" cy="481012"/>
              <a:chOff x="2824163" y="2795588"/>
              <a:chExt cx="5353764" cy="481012"/>
            </a:xfrm>
          </p:grpSpPr>
          <p:sp>
            <p:nvSpPr>
              <p:cNvPr id="26632" name="Line 13"/>
              <p:cNvSpPr>
                <a:spLocks noChangeShapeType="1"/>
              </p:cNvSpPr>
              <p:nvPr/>
            </p:nvSpPr>
            <p:spPr bwMode="auto">
              <a:xfrm>
                <a:off x="3124200" y="3276600"/>
                <a:ext cx="4876800" cy="0"/>
              </a:xfrm>
              <a:prstGeom prst="line">
                <a:avLst/>
              </a:prstGeom>
              <a:noFill/>
              <a:ln w="38100">
                <a:solidFill>
                  <a:srgbClr val="0033CC"/>
                </a:solidFill>
                <a:prstDash val="dash"/>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6633" name="Text Box 39"/>
              <p:cNvSpPr txBox="1">
                <a:spLocks noChangeArrowheads="1"/>
              </p:cNvSpPr>
              <p:nvPr/>
            </p:nvSpPr>
            <p:spPr bwMode="auto">
              <a:xfrm>
                <a:off x="2824163" y="2800350"/>
                <a:ext cx="684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chemeClr val="tx1"/>
                    </a:solidFill>
                  </a:rPr>
                  <a:t>2011</a:t>
                </a:r>
                <a:endParaRPr lang="en-US" sz="1800" b="1">
                  <a:solidFill>
                    <a:schemeClr val="tx1"/>
                  </a:solidFill>
                </a:endParaRPr>
              </a:p>
            </p:txBody>
          </p:sp>
          <p:sp>
            <p:nvSpPr>
              <p:cNvPr id="26634" name="Text Box 41"/>
              <p:cNvSpPr txBox="1">
                <a:spLocks noChangeArrowheads="1"/>
              </p:cNvSpPr>
              <p:nvPr/>
            </p:nvSpPr>
            <p:spPr bwMode="auto">
              <a:xfrm>
                <a:off x="7480300" y="279558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chemeClr val="tx1"/>
                    </a:solidFill>
                  </a:rPr>
                  <a:t>2020</a:t>
                </a:r>
                <a:endParaRPr lang="en-US" sz="1800" b="1">
                  <a:solidFill>
                    <a:schemeClr val="tx1"/>
                  </a:solidFill>
                </a:endParaRPr>
              </a:p>
            </p:txBody>
          </p:sp>
          <p:sp>
            <p:nvSpPr>
              <p:cNvPr id="26635" name="Text Box 39"/>
              <p:cNvSpPr txBox="1">
                <a:spLocks noChangeArrowheads="1"/>
              </p:cNvSpPr>
              <p:nvPr/>
            </p:nvSpPr>
            <p:spPr bwMode="auto">
              <a:xfrm>
                <a:off x="4788024" y="2804078"/>
                <a:ext cx="1180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chemeClr val="tx1"/>
                    </a:solidFill>
                  </a:rPr>
                  <a:t>Time line</a:t>
                </a:r>
                <a:endParaRPr lang="en-US" sz="1800" b="1">
                  <a:solidFill>
                    <a:schemeClr val="tx1"/>
                  </a:solidFill>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3529"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12037"/>
                                        </p:tgtEl>
                                        <p:attrNameLst>
                                          <p:attrName>style.visibility</p:attrName>
                                        </p:attrNameLst>
                                      </p:cBhvr>
                                      <p:to>
                                        <p:strVal val="visible"/>
                                      </p:to>
                                    </p:set>
                                    <p:animEffect transition="in" filter="fade">
                                      <p:cBhvr>
                                        <p:cTn id="9" dur="5000"/>
                                        <p:tgtEl>
                                          <p:spTgt spid="812037"/>
                                        </p:tgtEl>
                                      </p:cBhvr>
                                    </p:animEffect>
                                  </p:childTnLst>
                                </p:cTn>
                              </p:par>
                              <p:par>
                                <p:cTn id="10" presetID="10" presetClass="entr" presetSubtype="0" fill="hold" nodeType="withEffect">
                                  <p:stCondLst>
                                    <p:cond delay="46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0"/>
                                        <p:tgtEl>
                                          <p:spTgt spid="2"/>
                                        </p:tgtEl>
                                      </p:cBhvr>
                                    </p:animEffect>
                                  </p:childTnLst>
                                </p:cTn>
                              </p:par>
                              <p:par>
                                <p:cTn id="13" presetID="22" presetClass="entr" presetSubtype="8" fill="hold" nodeType="withEffect">
                                  <p:stCondLst>
                                    <p:cond delay="52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81203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323850" y="115888"/>
            <a:ext cx="8496300" cy="1143000"/>
          </a:xfrm>
        </p:spPr>
        <p:txBody>
          <a:bodyPr/>
          <a:lstStyle/>
          <a:p>
            <a:pPr>
              <a:defRPr/>
            </a:pPr>
            <a:r>
              <a:rPr lang="tr-TR" smtClean="0">
                <a:solidFill>
                  <a:srgbClr val="990033"/>
                </a:solidFill>
                <a:effectLst>
                  <a:outerShdw blurRad="38100" dist="38100" dir="2700000" algn="tl">
                    <a:srgbClr val="C0C0C0"/>
                  </a:outerShdw>
                </a:effectLst>
                <a:latin typeface="Arial" charset="0"/>
              </a:rPr>
              <a:t>Retrospective cohort study</a:t>
            </a:r>
          </a:p>
        </p:txBody>
      </p:sp>
      <p:sp>
        <p:nvSpPr>
          <p:cNvPr id="813061" name="Rectangle 5"/>
          <p:cNvSpPr>
            <a:spLocks noChangeArrowheads="1"/>
          </p:cNvSpPr>
          <p:nvPr/>
        </p:nvSpPr>
        <p:spPr bwMode="auto">
          <a:xfrm>
            <a:off x="457200" y="1196975"/>
            <a:ext cx="82184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Tx/>
              <a:buNone/>
            </a:pPr>
            <a:r>
              <a:rPr lang="en-US" sz="2800">
                <a:solidFill>
                  <a:schemeClr val="tx1"/>
                </a:solidFill>
              </a:rPr>
              <a:t>At the beginning of a </a:t>
            </a:r>
            <a:r>
              <a:rPr lang="en-US" sz="2800" b="1"/>
              <a:t>historical</a:t>
            </a:r>
            <a:r>
              <a:rPr lang="en-US" sz="2800">
                <a:solidFill>
                  <a:schemeClr val="tx1"/>
                </a:solidFill>
              </a:rPr>
              <a:t> cohort study both the </a:t>
            </a:r>
            <a:r>
              <a:rPr lang="en-US" sz="2800">
                <a:solidFill>
                  <a:schemeClr val="accent2"/>
                </a:solidFill>
              </a:rPr>
              <a:t>exposure</a:t>
            </a:r>
            <a:r>
              <a:rPr lang="en-US" sz="2800">
                <a:solidFill>
                  <a:schemeClr val="tx1"/>
                </a:solidFill>
              </a:rPr>
              <a:t> and </a:t>
            </a:r>
            <a:r>
              <a:rPr lang="en-US" sz="2800">
                <a:solidFill>
                  <a:schemeClr val="accent2"/>
                </a:solidFill>
              </a:rPr>
              <a:t>outcome</a:t>
            </a:r>
            <a:r>
              <a:rPr lang="en-US" sz="2800">
                <a:solidFill>
                  <a:schemeClr val="tx1"/>
                </a:solidFill>
              </a:rPr>
              <a:t> (disease) have already occurred</a:t>
            </a:r>
          </a:p>
        </p:txBody>
      </p:sp>
      <p:grpSp>
        <p:nvGrpSpPr>
          <p:cNvPr id="2" name="Group 49"/>
          <p:cNvGrpSpPr>
            <a:grpSpLocks/>
          </p:cNvGrpSpPr>
          <p:nvPr/>
        </p:nvGrpSpPr>
        <p:grpSpPr bwMode="auto">
          <a:xfrm>
            <a:off x="6248400" y="2667000"/>
            <a:ext cx="2716213" cy="4146550"/>
            <a:chOff x="6248400" y="2667000"/>
            <a:chExt cx="2716213" cy="4146550"/>
          </a:xfrm>
        </p:grpSpPr>
        <p:sp>
          <p:nvSpPr>
            <p:cNvPr id="27691" name="Text Box 3"/>
            <p:cNvSpPr txBox="1">
              <a:spLocks noChangeArrowheads="1"/>
            </p:cNvSpPr>
            <p:nvPr/>
          </p:nvSpPr>
          <p:spPr bwMode="auto">
            <a:xfrm>
              <a:off x="6756400" y="5897563"/>
              <a:ext cx="22082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tr-TR" sz="1800" b="1">
                  <a:solidFill>
                    <a:schemeClr val="tx1"/>
                  </a:solidFill>
                  <a:cs typeface="Arial" charset="0"/>
                </a:rPr>
                <a:t>Investigator</a:t>
              </a:r>
              <a:r>
                <a:rPr lang="en-US" sz="1800" b="1">
                  <a:solidFill>
                    <a:schemeClr val="tx1"/>
                  </a:solidFill>
                  <a:cs typeface="Arial" charset="0"/>
                </a:rPr>
                <a:t> </a:t>
              </a:r>
              <a:r>
                <a:rPr lang="tr-TR" sz="1800" b="1">
                  <a:solidFill>
                    <a:schemeClr val="tx1"/>
                  </a:solidFill>
                  <a:cs typeface="Arial" charset="0"/>
                </a:rPr>
                <a:t>at beginning</a:t>
              </a:r>
              <a:r>
                <a:rPr lang="en-US" sz="1800" b="1">
                  <a:solidFill>
                    <a:schemeClr val="tx1"/>
                  </a:solidFill>
                  <a:cs typeface="Arial" charset="0"/>
                </a:rPr>
                <a:t> </a:t>
              </a:r>
              <a:r>
                <a:rPr lang="tr-TR" sz="1800" b="1">
                  <a:solidFill>
                    <a:schemeClr val="tx1"/>
                  </a:solidFill>
                  <a:cs typeface="Arial" charset="0"/>
                </a:rPr>
                <a:t>of study</a:t>
              </a:r>
              <a:endParaRPr lang="tr-TR" sz="1800">
                <a:solidFill>
                  <a:schemeClr val="tx1"/>
                </a:solidFill>
                <a:cs typeface="Arial" charset="0"/>
              </a:endParaRPr>
            </a:p>
          </p:txBody>
        </p:sp>
        <p:pic>
          <p:nvPicPr>
            <p:cNvPr id="276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3190875"/>
              <a:ext cx="1582738" cy="2663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693" name="Group 6"/>
            <p:cNvGrpSpPr>
              <a:grpSpLocks/>
            </p:cNvGrpSpPr>
            <p:nvPr/>
          </p:nvGrpSpPr>
          <p:grpSpPr bwMode="auto">
            <a:xfrm rot="5400000">
              <a:off x="6172200" y="2743200"/>
              <a:ext cx="762000" cy="609600"/>
              <a:chOff x="3648" y="2016"/>
              <a:chExt cx="480" cy="384"/>
            </a:xfrm>
          </p:grpSpPr>
          <p:sp>
            <p:nvSpPr>
              <p:cNvPr id="27694" name="Freeform 7"/>
              <p:cNvSpPr>
                <a:spLocks/>
              </p:cNvSpPr>
              <p:nvPr/>
            </p:nvSpPr>
            <p:spPr bwMode="auto">
              <a:xfrm rot="-5400000">
                <a:off x="3840" y="2160"/>
                <a:ext cx="96" cy="384"/>
              </a:xfrm>
              <a:custGeom>
                <a:avLst/>
                <a:gdLst>
                  <a:gd name="T0" fmla="*/ 43 w 144"/>
                  <a:gd name="T1" fmla="*/ 0 h 432"/>
                  <a:gd name="T2" fmla="*/ 0 w 144"/>
                  <a:gd name="T3" fmla="*/ 135 h 432"/>
                  <a:gd name="T4" fmla="*/ 43 w 144"/>
                  <a:gd name="T5" fmla="*/ 303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72" y="60"/>
                      <a:pt x="0" y="120"/>
                      <a:pt x="0" y="192"/>
                    </a:cubicBezTo>
                    <a:cubicBezTo>
                      <a:pt x="0" y="264"/>
                      <a:pt x="120" y="400"/>
                      <a:pt x="144" y="4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7695" name="Group 8"/>
              <p:cNvGrpSpPr>
                <a:grpSpLocks/>
              </p:cNvGrpSpPr>
              <p:nvPr/>
            </p:nvGrpSpPr>
            <p:grpSpPr bwMode="auto">
              <a:xfrm>
                <a:off x="3648" y="2016"/>
                <a:ext cx="480" cy="384"/>
                <a:chOff x="3648" y="2016"/>
                <a:chExt cx="480" cy="384"/>
              </a:xfrm>
            </p:grpSpPr>
            <p:sp>
              <p:nvSpPr>
                <p:cNvPr id="27696" name="Freeform 9"/>
                <p:cNvSpPr>
                  <a:spLocks/>
                </p:cNvSpPr>
                <p:nvPr/>
              </p:nvSpPr>
              <p:spPr bwMode="auto">
                <a:xfrm rot="16200000" flipV="1">
                  <a:off x="384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7" name="Oval 10"/>
                <p:cNvSpPr>
                  <a:spLocks noChangeArrowheads="1"/>
                </p:cNvSpPr>
                <p:nvPr/>
              </p:nvSpPr>
              <p:spPr bwMode="auto">
                <a:xfrm rot="-5400000">
                  <a:off x="3816" y="2184"/>
                  <a:ext cx="144" cy="288"/>
                </a:xfrm>
                <a:prstGeom prst="ellipse">
                  <a:avLst/>
                </a:prstGeom>
                <a:solidFill>
                  <a:srgbClr val="66CCFF"/>
                </a:solidFill>
                <a:ln w="9525">
                  <a:solidFill>
                    <a:schemeClr val="tx1"/>
                  </a:solidFill>
                  <a:round/>
                  <a:headEnd/>
                  <a:tailEnd/>
                </a:ln>
              </p:spPr>
              <p:txBody>
                <a:bodyPr wrap="none" anchor="ctr"/>
                <a:lstStyle/>
                <a:p>
                  <a:endParaRPr lang="en-US"/>
                </a:p>
              </p:txBody>
            </p:sp>
            <p:sp>
              <p:nvSpPr>
                <p:cNvPr id="27698" name="Oval 11"/>
                <p:cNvSpPr>
                  <a:spLocks noChangeArrowheads="1"/>
                </p:cNvSpPr>
                <p:nvPr/>
              </p:nvSpPr>
              <p:spPr bwMode="auto">
                <a:xfrm rot="-5752014">
                  <a:off x="3888" y="2304"/>
                  <a:ext cx="48" cy="14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Freeform 12"/>
                <p:cNvSpPr>
                  <a:spLocks/>
                </p:cNvSpPr>
                <p:nvPr/>
              </p:nvSpPr>
              <p:spPr bwMode="auto">
                <a:xfrm rot="-5400000">
                  <a:off x="360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5" name="Group 50"/>
          <p:cNvGrpSpPr>
            <a:grpSpLocks/>
          </p:cNvGrpSpPr>
          <p:nvPr/>
        </p:nvGrpSpPr>
        <p:grpSpPr bwMode="auto">
          <a:xfrm>
            <a:off x="611188" y="2665413"/>
            <a:ext cx="5464175" cy="382587"/>
            <a:chOff x="611188" y="2665413"/>
            <a:chExt cx="5464829" cy="382587"/>
          </a:xfrm>
        </p:grpSpPr>
        <p:sp>
          <p:nvSpPr>
            <p:cNvPr id="27688" name="Line 13"/>
            <p:cNvSpPr>
              <a:spLocks noChangeShapeType="1"/>
            </p:cNvSpPr>
            <p:nvPr/>
          </p:nvSpPr>
          <p:spPr bwMode="auto">
            <a:xfrm rot="10800000">
              <a:off x="762000" y="3048000"/>
              <a:ext cx="5257800" cy="0"/>
            </a:xfrm>
            <a:prstGeom prst="line">
              <a:avLst/>
            </a:prstGeom>
            <a:noFill/>
            <a:ln w="38100">
              <a:solidFill>
                <a:srgbClr val="0033CC"/>
              </a:solidFill>
              <a:prstDash val="dash"/>
              <a:round/>
              <a:headEnd type="none"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89" name="Text Box 39"/>
            <p:cNvSpPr txBox="1">
              <a:spLocks noChangeArrowheads="1"/>
            </p:cNvSpPr>
            <p:nvPr/>
          </p:nvSpPr>
          <p:spPr bwMode="auto">
            <a:xfrm>
              <a:off x="5391150" y="2673350"/>
              <a:ext cx="684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chemeClr val="tx1"/>
                  </a:solidFill>
                </a:rPr>
                <a:t>2011</a:t>
              </a:r>
              <a:endParaRPr lang="en-US" sz="1800" b="1">
                <a:solidFill>
                  <a:schemeClr val="tx1"/>
                </a:solidFill>
              </a:endParaRPr>
            </a:p>
          </p:txBody>
        </p:sp>
        <p:sp>
          <p:nvSpPr>
            <p:cNvPr id="27690" name="Text Box 40"/>
            <p:cNvSpPr txBox="1">
              <a:spLocks noChangeArrowheads="1"/>
            </p:cNvSpPr>
            <p:nvPr/>
          </p:nvSpPr>
          <p:spPr bwMode="auto">
            <a:xfrm>
              <a:off x="611188" y="26654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chemeClr val="tx1"/>
                  </a:solidFill>
                </a:rPr>
                <a:t>1998</a:t>
              </a:r>
              <a:endParaRPr lang="en-US" sz="1800" b="1">
                <a:solidFill>
                  <a:schemeClr val="tx1"/>
                </a:solidFill>
              </a:endParaRPr>
            </a:p>
          </p:txBody>
        </p:sp>
      </p:grpSp>
      <p:grpSp>
        <p:nvGrpSpPr>
          <p:cNvPr id="6" name="Group 52"/>
          <p:cNvGrpSpPr>
            <a:grpSpLocks/>
          </p:cNvGrpSpPr>
          <p:nvPr/>
        </p:nvGrpSpPr>
        <p:grpSpPr bwMode="auto">
          <a:xfrm>
            <a:off x="107950" y="2660650"/>
            <a:ext cx="6300788" cy="4159250"/>
            <a:chOff x="107950" y="2660062"/>
            <a:chExt cx="6300788" cy="4159838"/>
          </a:xfrm>
        </p:grpSpPr>
        <p:sp>
          <p:nvSpPr>
            <p:cNvPr id="27655" name="Line 43"/>
            <p:cNvSpPr>
              <a:spLocks noChangeShapeType="1"/>
            </p:cNvSpPr>
            <p:nvPr/>
          </p:nvSpPr>
          <p:spPr bwMode="auto">
            <a:xfrm rot="10800000">
              <a:off x="798513" y="3221038"/>
              <a:ext cx="5257800" cy="0"/>
            </a:xfrm>
            <a:prstGeom prst="line">
              <a:avLst/>
            </a:prstGeom>
            <a:noFill/>
            <a:ln w="38100">
              <a:solidFill>
                <a:srgbClr val="CC0066"/>
              </a:solidFill>
              <a:prstDash val="dash"/>
              <a:round/>
              <a:headEnd type="stealth" w="lg" len="lg"/>
              <a:tailEnd type="none" w="lg" len="lg"/>
            </a:ln>
            <a:extLst>
              <a:ext uri="{909E8E84-426E-40DD-AFC4-6F175D3DCCD1}">
                <a14:hiddenFill xmlns:a14="http://schemas.microsoft.com/office/drawing/2010/main">
                  <a:noFill/>
                </a14:hiddenFill>
              </a:ext>
            </a:extLst>
          </p:spPr>
          <p:txBody>
            <a:bodyPr/>
            <a:lstStyle/>
            <a:p>
              <a:endParaRPr lang="en-US"/>
            </a:p>
          </p:txBody>
        </p:sp>
        <p:grpSp>
          <p:nvGrpSpPr>
            <p:cNvPr id="27656" name="Group 51"/>
            <p:cNvGrpSpPr>
              <a:grpSpLocks/>
            </p:cNvGrpSpPr>
            <p:nvPr/>
          </p:nvGrpSpPr>
          <p:grpSpPr bwMode="auto">
            <a:xfrm>
              <a:off x="107950" y="2660062"/>
              <a:ext cx="6300788" cy="4159838"/>
              <a:chOff x="107950" y="2660062"/>
              <a:chExt cx="6300788" cy="4159838"/>
            </a:xfrm>
          </p:grpSpPr>
          <p:sp>
            <p:nvSpPr>
              <p:cNvPr id="27657" name="Text Box 36"/>
              <p:cNvSpPr txBox="1">
                <a:spLocks noChangeArrowheads="1"/>
              </p:cNvSpPr>
              <p:nvPr/>
            </p:nvSpPr>
            <p:spPr bwMode="auto">
              <a:xfrm>
                <a:off x="107950" y="4648200"/>
                <a:ext cx="1512888" cy="533400"/>
              </a:xfrm>
              <a:prstGeom prst="rect">
                <a:avLst/>
              </a:prstGeom>
              <a:solidFill>
                <a:srgbClr val="FFCC00"/>
              </a:solidFill>
              <a:ln w="28575">
                <a:solidFill>
                  <a:srgbClr val="33CC33"/>
                </a:solidFill>
                <a:miter lim="800000"/>
                <a:headEnd/>
                <a:tailEnd/>
              </a:ln>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75000"/>
                  </a:lnSpc>
                  <a:spcBef>
                    <a:spcPct val="0"/>
                  </a:spcBef>
                  <a:buFontTx/>
                  <a:buNone/>
                </a:pPr>
                <a:r>
                  <a:rPr lang="en-US" sz="1800" b="1">
                    <a:solidFill>
                      <a:schemeClr val="tx1"/>
                    </a:solidFill>
                  </a:rPr>
                  <a:t>Defined</a:t>
                </a:r>
              </a:p>
              <a:p>
                <a:pPr>
                  <a:lnSpc>
                    <a:spcPct val="75000"/>
                  </a:lnSpc>
                  <a:spcBef>
                    <a:spcPct val="0"/>
                  </a:spcBef>
                  <a:buFontTx/>
                  <a:buNone/>
                </a:pPr>
                <a:r>
                  <a:rPr lang="en-US" sz="1800" b="1">
                    <a:solidFill>
                      <a:schemeClr val="tx1"/>
                    </a:solidFill>
                  </a:rPr>
                  <a:t>Population</a:t>
                </a:r>
              </a:p>
            </p:txBody>
          </p:sp>
          <p:sp>
            <p:nvSpPr>
              <p:cNvPr id="27658" name="Text Box 41"/>
              <p:cNvSpPr txBox="1">
                <a:spLocks noChangeArrowheads="1"/>
              </p:cNvSpPr>
              <p:nvPr/>
            </p:nvSpPr>
            <p:spPr bwMode="auto">
              <a:xfrm>
                <a:off x="107950" y="3573463"/>
                <a:ext cx="15128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75000"/>
                  </a:lnSpc>
                  <a:spcBef>
                    <a:spcPct val="0"/>
                  </a:spcBef>
                  <a:buFontTx/>
                  <a:buNone/>
                </a:pPr>
                <a:r>
                  <a:rPr lang="en-US" sz="2000" b="1">
                    <a:solidFill>
                      <a:srgbClr val="CC0066"/>
                    </a:solidFill>
                  </a:rPr>
                  <a:t>(From old records)</a:t>
                </a:r>
              </a:p>
            </p:txBody>
          </p:sp>
          <p:sp>
            <p:nvSpPr>
              <p:cNvPr id="27659" name="Line 42"/>
              <p:cNvSpPr>
                <a:spLocks noChangeShapeType="1"/>
              </p:cNvSpPr>
              <p:nvPr/>
            </p:nvSpPr>
            <p:spPr bwMode="auto">
              <a:xfrm>
                <a:off x="755650" y="4076700"/>
                <a:ext cx="0" cy="504825"/>
              </a:xfrm>
              <a:prstGeom prst="line">
                <a:avLst/>
              </a:prstGeom>
              <a:noFill/>
              <a:ln w="381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7660" name="Text Box 44"/>
              <p:cNvSpPr txBox="1">
                <a:spLocks noChangeArrowheads="1"/>
              </p:cNvSpPr>
              <p:nvPr/>
            </p:nvSpPr>
            <p:spPr bwMode="auto">
              <a:xfrm>
                <a:off x="395288" y="6446838"/>
                <a:ext cx="895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At risk</a:t>
                </a:r>
                <a:endParaRPr lang="en-US" sz="1800" b="1">
                  <a:solidFill>
                    <a:srgbClr val="CC0066"/>
                  </a:solidFill>
                </a:endParaRPr>
              </a:p>
            </p:txBody>
          </p:sp>
          <p:grpSp>
            <p:nvGrpSpPr>
              <p:cNvPr id="27661" name="Group 14"/>
              <p:cNvGrpSpPr>
                <a:grpSpLocks/>
              </p:cNvGrpSpPr>
              <p:nvPr/>
            </p:nvGrpSpPr>
            <p:grpSpPr bwMode="auto">
              <a:xfrm>
                <a:off x="2054226" y="3886200"/>
                <a:ext cx="1447800" cy="533400"/>
                <a:chOff x="1776" y="2496"/>
                <a:chExt cx="912" cy="336"/>
              </a:xfrm>
            </p:grpSpPr>
            <p:sp>
              <p:nvSpPr>
                <p:cNvPr id="27686" name="Rectangle 15"/>
                <p:cNvSpPr>
                  <a:spLocks noChangeArrowheads="1"/>
                </p:cNvSpPr>
                <p:nvPr/>
              </p:nvSpPr>
              <p:spPr bwMode="auto">
                <a:xfrm>
                  <a:off x="1776" y="2496"/>
                  <a:ext cx="912" cy="336"/>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27687" name="Text Box 16"/>
                <p:cNvSpPr txBox="1">
                  <a:spLocks noChangeArrowheads="1"/>
                </p:cNvSpPr>
                <p:nvPr/>
              </p:nvSpPr>
              <p:spPr bwMode="auto">
                <a:xfrm>
                  <a:off x="1872" y="2544"/>
                  <a:ext cx="7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Exposed</a:t>
                  </a:r>
                </a:p>
              </p:txBody>
            </p:sp>
          </p:grpSp>
          <p:grpSp>
            <p:nvGrpSpPr>
              <p:cNvPr id="27662" name="Group 17"/>
              <p:cNvGrpSpPr>
                <a:grpSpLocks/>
              </p:cNvGrpSpPr>
              <p:nvPr/>
            </p:nvGrpSpPr>
            <p:grpSpPr bwMode="auto">
              <a:xfrm>
                <a:off x="1978026" y="5410200"/>
                <a:ext cx="1657350" cy="533400"/>
                <a:chOff x="1632" y="3216"/>
                <a:chExt cx="960" cy="336"/>
              </a:xfrm>
            </p:grpSpPr>
            <p:sp>
              <p:nvSpPr>
                <p:cNvPr id="27684" name="Rectangle 18"/>
                <p:cNvSpPr>
                  <a:spLocks noChangeArrowheads="1"/>
                </p:cNvSpPr>
                <p:nvPr/>
              </p:nvSpPr>
              <p:spPr bwMode="auto">
                <a:xfrm>
                  <a:off x="1660" y="3216"/>
                  <a:ext cx="912" cy="336"/>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85" name="Text Box 19"/>
                <p:cNvSpPr txBox="1">
                  <a:spLocks noChangeArrowheads="1"/>
                </p:cNvSpPr>
                <p:nvPr/>
              </p:nvSpPr>
              <p:spPr bwMode="auto">
                <a:xfrm>
                  <a:off x="1632" y="3273"/>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Non-Exposed</a:t>
                  </a:r>
                </a:p>
              </p:txBody>
            </p:sp>
          </p:grpSp>
          <p:grpSp>
            <p:nvGrpSpPr>
              <p:cNvPr id="27663" name="Group 20"/>
              <p:cNvGrpSpPr>
                <a:grpSpLocks/>
              </p:cNvGrpSpPr>
              <p:nvPr/>
            </p:nvGrpSpPr>
            <p:grpSpPr bwMode="auto">
              <a:xfrm>
                <a:off x="5254626" y="3505200"/>
                <a:ext cx="1143000" cy="533400"/>
                <a:chOff x="3312" y="2496"/>
                <a:chExt cx="720" cy="336"/>
              </a:xfrm>
            </p:grpSpPr>
            <p:sp>
              <p:nvSpPr>
                <p:cNvPr id="27682" name="Rectangle 21"/>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7683" name="Text Box 22"/>
                <p:cNvSpPr txBox="1">
                  <a:spLocks noChangeArrowheads="1"/>
                </p:cNvSpPr>
                <p:nvPr/>
              </p:nvSpPr>
              <p:spPr bwMode="auto">
                <a:xfrm>
                  <a:off x="3360" y="2553"/>
                  <a:ext cx="636" cy="23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Disease</a:t>
                  </a:r>
                </a:p>
              </p:txBody>
            </p:sp>
          </p:grpSp>
          <p:grpSp>
            <p:nvGrpSpPr>
              <p:cNvPr id="27664" name="Group 23"/>
              <p:cNvGrpSpPr>
                <a:grpSpLocks/>
              </p:cNvGrpSpPr>
              <p:nvPr/>
            </p:nvGrpSpPr>
            <p:grpSpPr bwMode="auto">
              <a:xfrm>
                <a:off x="5251451" y="4267200"/>
                <a:ext cx="1146175" cy="533400"/>
                <a:chOff x="3600" y="3456"/>
                <a:chExt cx="722" cy="336"/>
              </a:xfrm>
            </p:grpSpPr>
            <p:sp>
              <p:nvSpPr>
                <p:cNvPr id="27680" name="Rectangle 24"/>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81" name="Text Box 25"/>
                <p:cNvSpPr txBox="1">
                  <a:spLocks noChangeArrowheads="1"/>
                </p:cNvSpPr>
                <p:nvPr/>
              </p:nvSpPr>
              <p:spPr bwMode="auto">
                <a:xfrm>
                  <a:off x="3686" y="3456"/>
                  <a:ext cx="6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800">
                      <a:solidFill>
                        <a:schemeClr val="tx1"/>
                      </a:solidFill>
                    </a:rPr>
                    <a:t>No</a:t>
                  </a:r>
                </a:p>
                <a:p>
                  <a:pPr algn="ctr">
                    <a:lnSpc>
                      <a:spcPct val="75000"/>
                    </a:lnSpc>
                    <a:spcBef>
                      <a:spcPct val="0"/>
                    </a:spcBef>
                    <a:buFontTx/>
                    <a:buNone/>
                  </a:pPr>
                  <a:r>
                    <a:rPr lang="en-US" sz="1800">
                      <a:solidFill>
                        <a:schemeClr val="tx1"/>
                      </a:solidFill>
                    </a:rPr>
                    <a:t>Disease</a:t>
                  </a:r>
                </a:p>
              </p:txBody>
            </p:sp>
          </p:grpSp>
          <p:grpSp>
            <p:nvGrpSpPr>
              <p:cNvPr id="27665" name="Group 26"/>
              <p:cNvGrpSpPr>
                <a:grpSpLocks/>
              </p:cNvGrpSpPr>
              <p:nvPr/>
            </p:nvGrpSpPr>
            <p:grpSpPr bwMode="auto">
              <a:xfrm>
                <a:off x="5254626" y="5105400"/>
                <a:ext cx="1143000" cy="533400"/>
                <a:chOff x="3312" y="2496"/>
                <a:chExt cx="720" cy="336"/>
              </a:xfrm>
            </p:grpSpPr>
            <p:sp>
              <p:nvSpPr>
                <p:cNvPr id="27678" name="Rectangle 27"/>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7679" name="Text Box 28"/>
                <p:cNvSpPr txBox="1">
                  <a:spLocks noChangeArrowheads="1"/>
                </p:cNvSpPr>
                <p:nvPr/>
              </p:nvSpPr>
              <p:spPr bwMode="auto">
                <a:xfrm>
                  <a:off x="3360" y="2553"/>
                  <a:ext cx="636" cy="23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Disease</a:t>
                  </a:r>
                </a:p>
              </p:txBody>
            </p:sp>
          </p:grpSp>
          <p:grpSp>
            <p:nvGrpSpPr>
              <p:cNvPr id="27666" name="Group 29"/>
              <p:cNvGrpSpPr>
                <a:grpSpLocks/>
              </p:cNvGrpSpPr>
              <p:nvPr/>
            </p:nvGrpSpPr>
            <p:grpSpPr bwMode="auto">
              <a:xfrm>
                <a:off x="5254626" y="5867400"/>
                <a:ext cx="1146175" cy="533400"/>
                <a:chOff x="3600" y="3456"/>
                <a:chExt cx="722" cy="336"/>
              </a:xfrm>
            </p:grpSpPr>
            <p:sp>
              <p:nvSpPr>
                <p:cNvPr id="27676" name="Rectangle 30"/>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7" name="Text Box 31"/>
                <p:cNvSpPr txBox="1">
                  <a:spLocks noChangeArrowheads="1"/>
                </p:cNvSpPr>
                <p:nvPr/>
              </p:nvSpPr>
              <p:spPr bwMode="auto">
                <a:xfrm>
                  <a:off x="3686" y="3456"/>
                  <a:ext cx="6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800">
                      <a:solidFill>
                        <a:schemeClr val="tx1"/>
                      </a:solidFill>
                    </a:rPr>
                    <a:t>No</a:t>
                  </a:r>
                </a:p>
                <a:p>
                  <a:pPr algn="ctr">
                    <a:lnSpc>
                      <a:spcPct val="75000"/>
                    </a:lnSpc>
                    <a:spcBef>
                      <a:spcPct val="0"/>
                    </a:spcBef>
                    <a:buFontTx/>
                    <a:buNone/>
                  </a:pPr>
                  <a:r>
                    <a:rPr lang="en-US" sz="1800">
                      <a:solidFill>
                        <a:schemeClr val="tx1"/>
                      </a:solidFill>
                    </a:rPr>
                    <a:t>Disease</a:t>
                  </a:r>
                </a:p>
              </p:txBody>
            </p:sp>
          </p:grpSp>
          <p:sp>
            <p:nvSpPr>
              <p:cNvPr id="27667" name="Line 32"/>
              <p:cNvSpPr>
                <a:spLocks noChangeShapeType="1"/>
              </p:cNvSpPr>
              <p:nvPr/>
            </p:nvSpPr>
            <p:spPr bwMode="auto">
              <a:xfrm flipV="1">
                <a:off x="3502026" y="37338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8" name="Line 33"/>
              <p:cNvSpPr>
                <a:spLocks noChangeShapeType="1"/>
              </p:cNvSpPr>
              <p:nvPr/>
            </p:nvSpPr>
            <p:spPr bwMode="auto">
              <a:xfrm flipV="1">
                <a:off x="3502026" y="53340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9" name="Line 34"/>
              <p:cNvSpPr>
                <a:spLocks noChangeShapeType="1"/>
              </p:cNvSpPr>
              <p:nvPr/>
            </p:nvSpPr>
            <p:spPr bwMode="auto">
              <a:xfrm>
                <a:off x="3502026" y="41910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0" name="Line 35"/>
              <p:cNvSpPr>
                <a:spLocks noChangeShapeType="1"/>
              </p:cNvSpPr>
              <p:nvPr/>
            </p:nvSpPr>
            <p:spPr bwMode="auto">
              <a:xfrm>
                <a:off x="3502026" y="5791200"/>
                <a:ext cx="17526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1" name="Line 37"/>
              <p:cNvSpPr>
                <a:spLocks noChangeShapeType="1"/>
              </p:cNvSpPr>
              <p:nvPr/>
            </p:nvSpPr>
            <p:spPr bwMode="auto">
              <a:xfrm flipV="1">
                <a:off x="1524001" y="4114800"/>
                <a:ext cx="533400" cy="685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2" name="Line 38"/>
              <p:cNvSpPr>
                <a:spLocks noChangeShapeType="1"/>
              </p:cNvSpPr>
              <p:nvPr/>
            </p:nvSpPr>
            <p:spPr bwMode="auto">
              <a:xfrm>
                <a:off x="1524001" y="5029200"/>
                <a:ext cx="533400" cy="685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3" name="Text Box 45"/>
              <p:cNvSpPr txBox="1">
                <a:spLocks noChangeArrowheads="1"/>
              </p:cNvSpPr>
              <p:nvPr/>
            </p:nvSpPr>
            <p:spPr bwMode="auto">
              <a:xfrm>
                <a:off x="2124076" y="6446838"/>
                <a:ext cx="136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Risk factor</a:t>
                </a:r>
                <a:endParaRPr lang="en-US" sz="1800" b="1">
                  <a:solidFill>
                    <a:srgbClr val="CC0066"/>
                  </a:solidFill>
                </a:endParaRPr>
              </a:p>
            </p:txBody>
          </p:sp>
          <p:sp>
            <p:nvSpPr>
              <p:cNvPr id="27674" name="Text Box 46"/>
              <p:cNvSpPr txBox="1">
                <a:spLocks noChangeArrowheads="1"/>
              </p:cNvSpPr>
              <p:nvPr/>
            </p:nvSpPr>
            <p:spPr bwMode="auto">
              <a:xfrm>
                <a:off x="5233988" y="6453188"/>
                <a:ext cx="117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Outcome</a:t>
                </a:r>
                <a:endParaRPr lang="en-US" sz="1800" b="1">
                  <a:solidFill>
                    <a:srgbClr val="CC0066"/>
                  </a:solidFill>
                </a:endParaRPr>
              </a:p>
            </p:txBody>
          </p:sp>
          <p:sp>
            <p:nvSpPr>
              <p:cNvPr id="27675" name="Text Box 40"/>
              <p:cNvSpPr txBox="1">
                <a:spLocks noChangeArrowheads="1"/>
              </p:cNvSpPr>
              <p:nvPr/>
            </p:nvSpPr>
            <p:spPr bwMode="auto">
              <a:xfrm>
                <a:off x="2599140" y="2660062"/>
                <a:ext cx="1180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1800" b="1">
                    <a:solidFill>
                      <a:srgbClr val="CC0066"/>
                    </a:solidFill>
                  </a:rPr>
                  <a:t>Time line</a:t>
                </a:r>
                <a:endParaRPr lang="en-US" sz="1800" b="1">
                  <a:solidFill>
                    <a:srgbClr val="CC0066"/>
                  </a:solidFill>
                </a:endParaRPr>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4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813061"/>
                                        </p:tgtEl>
                                        <p:attrNameLst>
                                          <p:attrName>style.visibility</p:attrName>
                                        </p:attrNameLst>
                                      </p:cBhvr>
                                      <p:to>
                                        <p:strVal val="visible"/>
                                      </p:to>
                                    </p:set>
                                    <p:animEffect transition="in" filter="fade">
                                      <p:cBhvr>
                                        <p:cTn id="9" dur="5000"/>
                                        <p:tgtEl>
                                          <p:spTgt spid="813061"/>
                                        </p:tgtEl>
                                      </p:cBhvr>
                                    </p:animEffect>
                                  </p:childTnLst>
                                </p:cTn>
                              </p:par>
                              <p:par>
                                <p:cTn id="10" presetID="10" presetClass="entr" presetSubtype="0" fill="hold" nodeType="withEffect">
                                  <p:stCondLst>
                                    <p:cond delay="16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0"/>
                                        <p:tgtEl>
                                          <p:spTgt spid="2"/>
                                        </p:tgtEl>
                                      </p:cBhvr>
                                    </p:animEffect>
                                  </p:childTnLst>
                                </p:cTn>
                              </p:par>
                              <p:par>
                                <p:cTn id="13" presetID="22" presetClass="entr" presetSubtype="2" fill="hold" nodeType="withEffect">
                                  <p:stCondLst>
                                    <p:cond delay="1600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0"/>
                                        <p:tgtEl>
                                          <p:spTgt spid="5"/>
                                        </p:tgtEl>
                                      </p:cBhvr>
                                    </p:animEffect>
                                  </p:childTnLst>
                                </p:cTn>
                              </p:par>
                              <p:par>
                                <p:cTn id="16" presetID="22" presetClass="entr" presetSubtype="8" fill="hold" nodeType="withEffect">
                                  <p:stCondLst>
                                    <p:cond delay="220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81306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65"/>
          <p:cNvGrpSpPr>
            <a:grpSpLocks/>
          </p:cNvGrpSpPr>
          <p:nvPr/>
        </p:nvGrpSpPr>
        <p:grpSpPr bwMode="auto">
          <a:xfrm>
            <a:off x="600075" y="4267200"/>
            <a:ext cx="4200525" cy="2514600"/>
            <a:chOff x="600075" y="4267200"/>
            <a:chExt cx="4200525" cy="2514600"/>
          </a:xfrm>
        </p:grpSpPr>
        <p:grpSp>
          <p:nvGrpSpPr>
            <p:cNvPr id="28714" name="Group 65"/>
            <p:cNvGrpSpPr>
              <a:grpSpLocks/>
            </p:cNvGrpSpPr>
            <p:nvPr/>
          </p:nvGrpSpPr>
          <p:grpSpPr bwMode="auto">
            <a:xfrm>
              <a:off x="3090863" y="4267200"/>
              <a:ext cx="1709737" cy="2514600"/>
              <a:chOff x="1947" y="2688"/>
              <a:chExt cx="1077" cy="1584"/>
            </a:xfrm>
          </p:grpSpPr>
          <p:grpSp>
            <p:nvGrpSpPr>
              <p:cNvPr id="28723" name="Group 7"/>
              <p:cNvGrpSpPr>
                <a:grpSpLocks/>
              </p:cNvGrpSpPr>
              <p:nvPr/>
            </p:nvGrpSpPr>
            <p:grpSpPr bwMode="auto">
              <a:xfrm>
                <a:off x="2404" y="2688"/>
                <a:ext cx="618" cy="292"/>
                <a:chOff x="3312" y="2496"/>
                <a:chExt cx="720" cy="336"/>
              </a:xfrm>
            </p:grpSpPr>
            <p:sp>
              <p:nvSpPr>
                <p:cNvPr id="28737" name="Rectangle 8"/>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8738" name="Text Box 9"/>
                <p:cNvSpPr txBox="1">
                  <a:spLocks noChangeArrowheads="1"/>
                </p:cNvSpPr>
                <p:nvPr/>
              </p:nvSpPr>
              <p:spPr bwMode="auto">
                <a:xfrm>
                  <a:off x="3360" y="2586"/>
                  <a:ext cx="605" cy="22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solidFill>
                        <a:schemeClr val="tx1"/>
                      </a:solidFill>
                    </a:rPr>
                    <a:t>Disease</a:t>
                  </a:r>
                </a:p>
              </p:txBody>
            </p:sp>
          </p:grpSp>
          <p:grpSp>
            <p:nvGrpSpPr>
              <p:cNvPr id="28724" name="Group 10"/>
              <p:cNvGrpSpPr>
                <a:grpSpLocks/>
              </p:cNvGrpSpPr>
              <p:nvPr/>
            </p:nvGrpSpPr>
            <p:grpSpPr bwMode="auto">
              <a:xfrm>
                <a:off x="2402" y="3105"/>
                <a:ext cx="620" cy="292"/>
                <a:chOff x="3600" y="3456"/>
                <a:chExt cx="722" cy="336"/>
              </a:xfrm>
            </p:grpSpPr>
            <p:sp>
              <p:nvSpPr>
                <p:cNvPr id="28735" name="Rectangle 11"/>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6" name="Text Box 12"/>
                <p:cNvSpPr txBox="1">
                  <a:spLocks noChangeArrowheads="1"/>
                </p:cNvSpPr>
                <p:nvPr/>
              </p:nvSpPr>
              <p:spPr bwMode="auto">
                <a:xfrm>
                  <a:off x="3683" y="3456"/>
                  <a:ext cx="639"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400">
                      <a:solidFill>
                        <a:schemeClr val="tx1"/>
                      </a:solidFill>
                    </a:rPr>
                    <a:t>No</a:t>
                  </a:r>
                </a:p>
                <a:p>
                  <a:pPr algn="ctr">
                    <a:lnSpc>
                      <a:spcPct val="75000"/>
                    </a:lnSpc>
                    <a:spcBef>
                      <a:spcPct val="0"/>
                    </a:spcBef>
                    <a:buFontTx/>
                    <a:buNone/>
                  </a:pPr>
                  <a:r>
                    <a:rPr lang="en-US" sz="1400">
                      <a:solidFill>
                        <a:schemeClr val="tx1"/>
                      </a:solidFill>
                    </a:rPr>
                    <a:t>Disease</a:t>
                  </a:r>
                </a:p>
              </p:txBody>
            </p:sp>
          </p:grpSp>
          <p:grpSp>
            <p:nvGrpSpPr>
              <p:cNvPr id="28725" name="Group 13"/>
              <p:cNvGrpSpPr>
                <a:grpSpLocks/>
              </p:cNvGrpSpPr>
              <p:nvPr/>
            </p:nvGrpSpPr>
            <p:grpSpPr bwMode="auto">
              <a:xfrm>
                <a:off x="2404" y="3563"/>
                <a:ext cx="618" cy="292"/>
                <a:chOff x="3312" y="2496"/>
                <a:chExt cx="720" cy="336"/>
              </a:xfrm>
            </p:grpSpPr>
            <p:sp>
              <p:nvSpPr>
                <p:cNvPr id="28733" name="Rectangle 14"/>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8734" name="Text Box 15"/>
                <p:cNvSpPr txBox="1">
                  <a:spLocks noChangeArrowheads="1"/>
                </p:cNvSpPr>
                <p:nvPr/>
              </p:nvSpPr>
              <p:spPr bwMode="auto">
                <a:xfrm>
                  <a:off x="3360" y="2585"/>
                  <a:ext cx="605" cy="22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solidFill>
                        <a:schemeClr val="tx1"/>
                      </a:solidFill>
                    </a:rPr>
                    <a:t>Disease</a:t>
                  </a:r>
                </a:p>
              </p:txBody>
            </p:sp>
          </p:grpSp>
          <p:grpSp>
            <p:nvGrpSpPr>
              <p:cNvPr id="28726" name="Group 16"/>
              <p:cNvGrpSpPr>
                <a:grpSpLocks/>
              </p:cNvGrpSpPr>
              <p:nvPr/>
            </p:nvGrpSpPr>
            <p:grpSpPr bwMode="auto">
              <a:xfrm>
                <a:off x="2404" y="3980"/>
                <a:ext cx="620" cy="292"/>
                <a:chOff x="3600" y="3456"/>
                <a:chExt cx="722" cy="336"/>
              </a:xfrm>
            </p:grpSpPr>
            <p:sp>
              <p:nvSpPr>
                <p:cNvPr id="28731" name="Rectangle 17"/>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32" name="Text Box 18"/>
                <p:cNvSpPr txBox="1">
                  <a:spLocks noChangeArrowheads="1"/>
                </p:cNvSpPr>
                <p:nvPr/>
              </p:nvSpPr>
              <p:spPr bwMode="auto">
                <a:xfrm>
                  <a:off x="3686" y="3456"/>
                  <a:ext cx="63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400">
                      <a:solidFill>
                        <a:schemeClr val="tx1"/>
                      </a:solidFill>
                    </a:rPr>
                    <a:t>No</a:t>
                  </a:r>
                </a:p>
                <a:p>
                  <a:pPr algn="ctr">
                    <a:lnSpc>
                      <a:spcPct val="75000"/>
                    </a:lnSpc>
                    <a:spcBef>
                      <a:spcPct val="0"/>
                    </a:spcBef>
                    <a:buFontTx/>
                    <a:buNone/>
                  </a:pPr>
                  <a:r>
                    <a:rPr lang="en-US" sz="1400">
                      <a:solidFill>
                        <a:schemeClr val="tx1"/>
                      </a:solidFill>
                    </a:rPr>
                    <a:t>Disease</a:t>
                  </a:r>
                </a:p>
              </p:txBody>
            </p:sp>
          </p:grpSp>
          <p:sp>
            <p:nvSpPr>
              <p:cNvPr id="28727" name="Line 19"/>
              <p:cNvSpPr>
                <a:spLocks noChangeShapeType="1"/>
              </p:cNvSpPr>
              <p:nvPr/>
            </p:nvSpPr>
            <p:spPr bwMode="auto">
              <a:xfrm flipV="1">
                <a:off x="1947" y="2855"/>
                <a:ext cx="455" cy="125"/>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28" name="Line 20"/>
              <p:cNvSpPr>
                <a:spLocks noChangeShapeType="1"/>
              </p:cNvSpPr>
              <p:nvPr/>
            </p:nvSpPr>
            <p:spPr bwMode="auto">
              <a:xfrm flipV="1">
                <a:off x="1947" y="3730"/>
                <a:ext cx="455" cy="125"/>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29" name="Line 21"/>
              <p:cNvSpPr>
                <a:spLocks noChangeShapeType="1"/>
              </p:cNvSpPr>
              <p:nvPr/>
            </p:nvSpPr>
            <p:spPr bwMode="auto">
              <a:xfrm>
                <a:off x="1947" y="3063"/>
                <a:ext cx="455" cy="167"/>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30" name="Line 22"/>
              <p:cNvSpPr>
                <a:spLocks noChangeShapeType="1"/>
              </p:cNvSpPr>
              <p:nvPr/>
            </p:nvSpPr>
            <p:spPr bwMode="auto">
              <a:xfrm>
                <a:off x="1947" y="3939"/>
                <a:ext cx="455" cy="166"/>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8715" name="Text Box 23"/>
            <p:cNvSpPr txBox="1">
              <a:spLocks noChangeArrowheads="1"/>
            </p:cNvSpPr>
            <p:nvPr/>
          </p:nvSpPr>
          <p:spPr bwMode="auto">
            <a:xfrm>
              <a:off x="600075" y="5259388"/>
              <a:ext cx="1112838" cy="441325"/>
            </a:xfrm>
            <a:prstGeom prst="rect">
              <a:avLst/>
            </a:prstGeom>
            <a:solidFill>
              <a:srgbClr val="FFCC00"/>
            </a:solidFill>
            <a:ln w="28575">
              <a:solidFill>
                <a:srgbClr val="33CC33"/>
              </a:solidFill>
              <a:miter lim="800000"/>
              <a:headEnd/>
              <a:tailEnd/>
            </a:ln>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75000"/>
                </a:lnSpc>
                <a:spcBef>
                  <a:spcPct val="0"/>
                </a:spcBef>
                <a:buFontTx/>
                <a:buNone/>
              </a:pPr>
              <a:r>
                <a:rPr lang="en-US" sz="1400">
                  <a:solidFill>
                    <a:schemeClr val="tx1"/>
                  </a:solidFill>
                </a:rPr>
                <a:t>Defined</a:t>
              </a:r>
            </a:p>
            <a:p>
              <a:pPr>
                <a:lnSpc>
                  <a:spcPct val="75000"/>
                </a:lnSpc>
                <a:spcBef>
                  <a:spcPct val="0"/>
                </a:spcBef>
                <a:buFontTx/>
                <a:buNone/>
              </a:pPr>
              <a:r>
                <a:rPr lang="en-US" sz="1400">
                  <a:solidFill>
                    <a:schemeClr val="tx1"/>
                  </a:solidFill>
                </a:rPr>
                <a:t>Population</a:t>
              </a:r>
            </a:p>
          </p:txBody>
        </p:sp>
        <p:grpSp>
          <p:nvGrpSpPr>
            <p:cNvPr id="28716" name="Group 64"/>
            <p:cNvGrpSpPr>
              <a:grpSpLocks/>
            </p:cNvGrpSpPr>
            <p:nvPr/>
          </p:nvGrpSpPr>
          <p:grpSpPr bwMode="auto">
            <a:xfrm>
              <a:off x="1712913" y="4597400"/>
              <a:ext cx="1387475" cy="1838325"/>
              <a:chOff x="1079" y="2896"/>
              <a:chExt cx="874" cy="1158"/>
            </a:xfrm>
          </p:grpSpPr>
          <p:sp>
            <p:nvSpPr>
              <p:cNvPr id="28717" name="Rectangle 3"/>
              <p:cNvSpPr>
                <a:spLocks noChangeArrowheads="1"/>
              </p:cNvSpPr>
              <p:nvPr/>
            </p:nvSpPr>
            <p:spPr bwMode="auto">
              <a:xfrm>
                <a:off x="1370" y="2896"/>
                <a:ext cx="583" cy="292"/>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28718" name="Text Box 4"/>
              <p:cNvSpPr txBox="1">
                <a:spLocks noChangeArrowheads="1"/>
              </p:cNvSpPr>
              <p:nvPr/>
            </p:nvSpPr>
            <p:spPr bwMode="auto">
              <a:xfrm>
                <a:off x="1370" y="2967"/>
                <a:ext cx="5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solidFill>
                      <a:schemeClr val="tx1"/>
                    </a:solidFill>
                  </a:rPr>
                  <a:t>Exposed</a:t>
                </a:r>
              </a:p>
            </p:txBody>
          </p:sp>
          <p:sp>
            <p:nvSpPr>
              <p:cNvPr id="28719" name="Rectangle 5"/>
              <p:cNvSpPr>
                <a:spLocks noChangeArrowheads="1"/>
              </p:cNvSpPr>
              <p:nvPr/>
            </p:nvSpPr>
            <p:spPr bwMode="auto">
              <a:xfrm>
                <a:off x="1389" y="3749"/>
                <a:ext cx="558" cy="292"/>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20" name="Text Box 6"/>
              <p:cNvSpPr txBox="1">
                <a:spLocks noChangeArrowheads="1"/>
              </p:cNvSpPr>
              <p:nvPr/>
            </p:nvSpPr>
            <p:spPr bwMode="auto">
              <a:xfrm>
                <a:off x="1385" y="3794"/>
                <a:ext cx="55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400">
                    <a:solidFill>
                      <a:schemeClr val="tx1"/>
                    </a:solidFill>
                  </a:rPr>
                  <a:t>Non</a:t>
                </a:r>
              </a:p>
              <a:p>
                <a:pPr algn="ctr">
                  <a:lnSpc>
                    <a:spcPct val="75000"/>
                  </a:lnSpc>
                  <a:spcBef>
                    <a:spcPct val="0"/>
                  </a:spcBef>
                  <a:buFontTx/>
                  <a:buNone/>
                </a:pPr>
                <a:r>
                  <a:rPr lang="en-US" sz="1400">
                    <a:solidFill>
                      <a:schemeClr val="tx1"/>
                    </a:solidFill>
                  </a:rPr>
                  <a:t>Exposed</a:t>
                </a:r>
              </a:p>
            </p:txBody>
          </p:sp>
          <p:sp>
            <p:nvSpPr>
              <p:cNvPr id="28721" name="Line 24"/>
              <p:cNvSpPr>
                <a:spLocks noChangeShapeType="1"/>
              </p:cNvSpPr>
              <p:nvPr/>
            </p:nvSpPr>
            <p:spPr bwMode="auto">
              <a:xfrm flipV="1">
                <a:off x="1079" y="3021"/>
                <a:ext cx="288" cy="376"/>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22" name="Line 25"/>
              <p:cNvSpPr>
                <a:spLocks noChangeShapeType="1"/>
              </p:cNvSpPr>
              <p:nvPr/>
            </p:nvSpPr>
            <p:spPr bwMode="auto">
              <a:xfrm>
                <a:off x="1079" y="3522"/>
                <a:ext cx="288" cy="375"/>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9" name="Group 64"/>
          <p:cNvGrpSpPr>
            <a:grpSpLocks/>
          </p:cNvGrpSpPr>
          <p:nvPr/>
        </p:nvGrpSpPr>
        <p:grpSpPr bwMode="auto">
          <a:xfrm>
            <a:off x="4191000" y="457200"/>
            <a:ext cx="4200525" cy="2514600"/>
            <a:chOff x="4191000" y="457200"/>
            <a:chExt cx="4200525" cy="2514600"/>
          </a:xfrm>
        </p:grpSpPr>
        <p:grpSp>
          <p:nvGrpSpPr>
            <p:cNvPr id="28689" name="Group 63"/>
            <p:cNvGrpSpPr>
              <a:grpSpLocks/>
            </p:cNvGrpSpPr>
            <p:nvPr/>
          </p:nvGrpSpPr>
          <p:grpSpPr bwMode="auto">
            <a:xfrm>
              <a:off x="6681788" y="457200"/>
              <a:ext cx="1709737" cy="2514600"/>
              <a:chOff x="4209" y="288"/>
              <a:chExt cx="1077" cy="1584"/>
            </a:xfrm>
          </p:grpSpPr>
          <p:grpSp>
            <p:nvGrpSpPr>
              <p:cNvPr id="28698" name="Group 31"/>
              <p:cNvGrpSpPr>
                <a:grpSpLocks/>
              </p:cNvGrpSpPr>
              <p:nvPr/>
            </p:nvGrpSpPr>
            <p:grpSpPr bwMode="auto">
              <a:xfrm>
                <a:off x="4666" y="288"/>
                <a:ext cx="618" cy="292"/>
                <a:chOff x="3312" y="2496"/>
                <a:chExt cx="720" cy="336"/>
              </a:xfrm>
            </p:grpSpPr>
            <p:sp>
              <p:nvSpPr>
                <p:cNvPr id="28712" name="Rectangle 32"/>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8713" name="Text Box 33"/>
                <p:cNvSpPr txBox="1">
                  <a:spLocks noChangeArrowheads="1"/>
                </p:cNvSpPr>
                <p:nvPr/>
              </p:nvSpPr>
              <p:spPr bwMode="auto">
                <a:xfrm>
                  <a:off x="3360" y="2586"/>
                  <a:ext cx="605" cy="22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solidFill>
                        <a:schemeClr val="tx1"/>
                      </a:solidFill>
                    </a:rPr>
                    <a:t>Disease</a:t>
                  </a:r>
                </a:p>
              </p:txBody>
            </p:sp>
          </p:grpSp>
          <p:grpSp>
            <p:nvGrpSpPr>
              <p:cNvPr id="28699" name="Group 34"/>
              <p:cNvGrpSpPr>
                <a:grpSpLocks/>
              </p:cNvGrpSpPr>
              <p:nvPr/>
            </p:nvGrpSpPr>
            <p:grpSpPr bwMode="auto">
              <a:xfrm>
                <a:off x="4664" y="705"/>
                <a:ext cx="620" cy="292"/>
                <a:chOff x="3600" y="3456"/>
                <a:chExt cx="722" cy="336"/>
              </a:xfrm>
            </p:grpSpPr>
            <p:sp>
              <p:nvSpPr>
                <p:cNvPr id="28710" name="Rectangle 35"/>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11" name="Text Box 36"/>
                <p:cNvSpPr txBox="1">
                  <a:spLocks noChangeArrowheads="1"/>
                </p:cNvSpPr>
                <p:nvPr/>
              </p:nvSpPr>
              <p:spPr bwMode="auto">
                <a:xfrm>
                  <a:off x="3683" y="3456"/>
                  <a:ext cx="639"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400">
                      <a:solidFill>
                        <a:schemeClr val="tx1"/>
                      </a:solidFill>
                    </a:rPr>
                    <a:t>No</a:t>
                  </a:r>
                </a:p>
                <a:p>
                  <a:pPr algn="ctr">
                    <a:lnSpc>
                      <a:spcPct val="75000"/>
                    </a:lnSpc>
                    <a:spcBef>
                      <a:spcPct val="0"/>
                    </a:spcBef>
                    <a:buFontTx/>
                    <a:buNone/>
                  </a:pPr>
                  <a:r>
                    <a:rPr lang="en-US" sz="1400">
                      <a:solidFill>
                        <a:schemeClr val="tx1"/>
                      </a:solidFill>
                    </a:rPr>
                    <a:t>Disease</a:t>
                  </a:r>
                </a:p>
              </p:txBody>
            </p:sp>
          </p:grpSp>
          <p:grpSp>
            <p:nvGrpSpPr>
              <p:cNvPr id="28700" name="Group 37"/>
              <p:cNvGrpSpPr>
                <a:grpSpLocks/>
              </p:cNvGrpSpPr>
              <p:nvPr/>
            </p:nvGrpSpPr>
            <p:grpSpPr bwMode="auto">
              <a:xfrm>
                <a:off x="4666" y="1163"/>
                <a:ext cx="618" cy="292"/>
                <a:chOff x="3312" y="2496"/>
                <a:chExt cx="720" cy="336"/>
              </a:xfrm>
            </p:grpSpPr>
            <p:sp>
              <p:nvSpPr>
                <p:cNvPr id="28708" name="Rectangle 38"/>
                <p:cNvSpPr>
                  <a:spLocks noChangeArrowheads="1"/>
                </p:cNvSpPr>
                <p:nvPr/>
              </p:nvSpPr>
              <p:spPr bwMode="auto">
                <a:xfrm>
                  <a:off x="3312" y="2496"/>
                  <a:ext cx="720" cy="336"/>
                </a:xfrm>
                <a:prstGeom prst="rect">
                  <a:avLst/>
                </a:prstGeom>
                <a:solidFill>
                  <a:srgbClr val="FF6699"/>
                </a:solidFill>
                <a:ln w="9525">
                  <a:solidFill>
                    <a:schemeClr val="tx1"/>
                  </a:solidFill>
                  <a:miter lim="800000"/>
                  <a:headEnd/>
                  <a:tailEnd/>
                </a:ln>
              </p:spPr>
              <p:txBody>
                <a:bodyPr wrap="none" anchor="ctr"/>
                <a:lstStyle/>
                <a:p>
                  <a:endParaRPr lang="en-US"/>
                </a:p>
              </p:txBody>
            </p:sp>
            <p:sp>
              <p:nvSpPr>
                <p:cNvPr id="28709" name="Text Box 39"/>
                <p:cNvSpPr txBox="1">
                  <a:spLocks noChangeArrowheads="1"/>
                </p:cNvSpPr>
                <p:nvPr/>
              </p:nvSpPr>
              <p:spPr bwMode="auto">
                <a:xfrm>
                  <a:off x="3360" y="2585"/>
                  <a:ext cx="605" cy="221"/>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solidFill>
                        <a:schemeClr val="tx1"/>
                      </a:solidFill>
                    </a:rPr>
                    <a:t>Disease</a:t>
                  </a:r>
                </a:p>
              </p:txBody>
            </p:sp>
          </p:grpSp>
          <p:grpSp>
            <p:nvGrpSpPr>
              <p:cNvPr id="28701" name="Group 40"/>
              <p:cNvGrpSpPr>
                <a:grpSpLocks/>
              </p:cNvGrpSpPr>
              <p:nvPr/>
            </p:nvGrpSpPr>
            <p:grpSpPr bwMode="auto">
              <a:xfrm>
                <a:off x="4666" y="1580"/>
                <a:ext cx="620" cy="292"/>
                <a:chOff x="3600" y="3456"/>
                <a:chExt cx="722" cy="336"/>
              </a:xfrm>
            </p:grpSpPr>
            <p:sp>
              <p:nvSpPr>
                <p:cNvPr id="28706" name="Rectangle 41"/>
                <p:cNvSpPr>
                  <a:spLocks noChangeArrowheads="1"/>
                </p:cNvSpPr>
                <p:nvPr/>
              </p:nvSpPr>
              <p:spPr bwMode="auto">
                <a:xfrm>
                  <a:off x="3600" y="3456"/>
                  <a:ext cx="72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707" name="Text Box 42"/>
                <p:cNvSpPr txBox="1">
                  <a:spLocks noChangeArrowheads="1"/>
                </p:cNvSpPr>
                <p:nvPr/>
              </p:nvSpPr>
              <p:spPr bwMode="auto">
                <a:xfrm>
                  <a:off x="3686" y="3456"/>
                  <a:ext cx="63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400">
                      <a:solidFill>
                        <a:schemeClr val="tx1"/>
                      </a:solidFill>
                    </a:rPr>
                    <a:t>No</a:t>
                  </a:r>
                </a:p>
                <a:p>
                  <a:pPr algn="ctr">
                    <a:lnSpc>
                      <a:spcPct val="75000"/>
                    </a:lnSpc>
                    <a:spcBef>
                      <a:spcPct val="0"/>
                    </a:spcBef>
                    <a:buFontTx/>
                    <a:buNone/>
                  </a:pPr>
                  <a:r>
                    <a:rPr lang="en-US" sz="1400">
                      <a:solidFill>
                        <a:schemeClr val="tx1"/>
                      </a:solidFill>
                    </a:rPr>
                    <a:t>Disease</a:t>
                  </a:r>
                </a:p>
              </p:txBody>
            </p:sp>
          </p:grpSp>
          <p:sp>
            <p:nvSpPr>
              <p:cNvPr id="28702" name="Line 43"/>
              <p:cNvSpPr>
                <a:spLocks noChangeShapeType="1"/>
              </p:cNvSpPr>
              <p:nvPr/>
            </p:nvSpPr>
            <p:spPr bwMode="auto">
              <a:xfrm flipV="1">
                <a:off x="4209" y="455"/>
                <a:ext cx="455" cy="125"/>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3" name="Line 44"/>
              <p:cNvSpPr>
                <a:spLocks noChangeShapeType="1"/>
              </p:cNvSpPr>
              <p:nvPr/>
            </p:nvSpPr>
            <p:spPr bwMode="auto">
              <a:xfrm flipV="1">
                <a:off x="4209" y="1330"/>
                <a:ext cx="455" cy="125"/>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4" name="Line 45"/>
              <p:cNvSpPr>
                <a:spLocks noChangeShapeType="1"/>
              </p:cNvSpPr>
              <p:nvPr/>
            </p:nvSpPr>
            <p:spPr bwMode="auto">
              <a:xfrm>
                <a:off x="4209" y="663"/>
                <a:ext cx="455" cy="167"/>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05" name="Line 46"/>
              <p:cNvSpPr>
                <a:spLocks noChangeShapeType="1"/>
              </p:cNvSpPr>
              <p:nvPr/>
            </p:nvSpPr>
            <p:spPr bwMode="auto">
              <a:xfrm>
                <a:off x="4209" y="1539"/>
                <a:ext cx="455" cy="166"/>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8690" name="Text Box 47"/>
            <p:cNvSpPr txBox="1">
              <a:spLocks noChangeArrowheads="1"/>
            </p:cNvSpPr>
            <p:nvPr/>
          </p:nvSpPr>
          <p:spPr bwMode="auto">
            <a:xfrm>
              <a:off x="4191000" y="1449388"/>
              <a:ext cx="1112838" cy="441325"/>
            </a:xfrm>
            <a:prstGeom prst="rect">
              <a:avLst/>
            </a:prstGeom>
            <a:solidFill>
              <a:srgbClr val="FFCC00"/>
            </a:solidFill>
            <a:ln w="28575">
              <a:solidFill>
                <a:srgbClr val="33CC33"/>
              </a:solidFill>
              <a:miter lim="800000"/>
              <a:headEnd/>
              <a:tailEnd/>
            </a:ln>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75000"/>
                </a:lnSpc>
                <a:spcBef>
                  <a:spcPct val="0"/>
                </a:spcBef>
                <a:buFontTx/>
                <a:buNone/>
              </a:pPr>
              <a:r>
                <a:rPr lang="en-US" sz="1400">
                  <a:solidFill>
                    <a:schemeClr val="tx1"/>
                  </a:solidFill>
                </a:rPr>
                <a:t>Defined</a:t>
              </a:r>
            </a:p>
            <a:p>
              <a:pPr>
                <a:lnSpc>
                  <a:spcPct val="75000"/>
                </a:lnSpc>
                <a:spcBef>
                  <a:spcPct val="0"/>
                </a:spcBef>
                <a:buFontTx/>
                <a:buNone/>
              </a:pPr>
              <a:r>
                <a:rPr lang="en-US" sz="1400">
                  <a:solidFill>
                    <a:schemeClr val="tx1"/>
                  </a:solidFill>
                </a:rPr>
                <a:t>Population</a:t>
              </a:r>
            </a:p>
          </p:txBody>
        </p:sp>
        <p:grpSp>
          <p:nvGrpSpPr>
            <p:cNvPr id="28691" name="Group 62"/>
            <p:cNvGrpSpPr>
              <a:grpSpLocks/>
            </p:cNvGrpSpPr>
            <p:nvPr/>
          </p:nvGrpSpPr>
          <p:grpSpPr bwMode="auto">
            <a:xfrm>
              <a:off x="5303838" y="787400"/>
              <a:ext cx="1387475" cy="1838325"/>
              <a:chOff x="3341" y="496"/>
              <a:chExt cx="874" cy="1158"/>
            </a:xfrm>
          </p:grpSpPr>
          <p:sp>
            <p:nvSpPr>
              <p:cNvPr id="28692" name="Rectangle 27"/>
              <p:cNvSpPr>
                <a:spLocks noChangeArrowheads="1"/>
              </p:cNvSpPr>
              <p:nvPr/>
            </p:nvSpPr>
            <p:spPr bwMode="auto">
              <a:xfrm>
                <a:off x="3632" y="496"/>
                <a:ext cx="583" cy="292"/>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28693" name="Text Box 28"/>
              <p:cNvSpPr txBox="1">
                <a:spLocks noChangeArrowheads="1"/>
              </p:cNvSpPr>
              <p:nvPr/>
            </p:nvSpPr>
            <p:spPr bwMode="auto">
              <a:xfrm>
                <a:off x="3632" y="567"/>
                <a:ext cx="5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solidFill>
                      <a:schemeClr val="tx1"/>
                    </a:solidFill>
                  </a:rPr>
                  <a:t>Exposed</a:t>
                </a:r>
              </a:p>
            </p:txBody>
          </p:sp>
          <p:sp>
            <p:nvSpPr>
              <p:cNvPr id="28694" name="Rectangle 29"/>
              <p:cNvSpPr>
                <a:spLocks noChangeArrowheads="1"/>
              </p:cNvSpPr>
              <p:nvPr/>
            </p:nvSpPr>
            <p:spPr bwMode="auto">
              <a:xfrm>
                <a:off x="3651" y="1349"/>
                <a:ext cx="558" cy="292"/>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95" name="Text Box 30"/>
              <p:cNvSpPr txBox="1">
                <a:spLocks noChangeArrowheads="1"/>
              </p:cNvSpPr>
              <p:nvPr/>
            </p:nvSpPr>
            <p:spPr bwMode="auto">
              <a:xfrm>
                <a:off x="3647" y="1394"/>
                <a:ext cx="55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r>
                  <a:rPr lang="en-US" sz="1400">
                    <a:solidFill>
                      <a:schemeClr val="tx1"/>
                    </a:solidFill>
                  </a:rPr>
                  <a:t>Non</a:t>
                </a:r>
              </a:p>
              <a:p>
                <a:pPr algn="ctr">
                  <a:lnSpc>
                    <a:spcPct val="75000"/>
                  </a:lnSpc>
                  <a:spcBef>
                    <a:spcPct val="0"/>
                  </a:spcBef>
                  <a:buFontTx/>
                  <a:buNone/>
                </a:pPr>
                <a:r>
                  <a:rPr lang="en-US" sz="1400">
                    <a:solidFill>
                      <a:schemeClr val="tx1"/>
                    </a:solidFill>
                  </a:rPr>
                  <a:t>Exposed</a:t>
                </a:r>
              </a:p>
            </p:txBody>
          </p:sp>
          <p:sp>
            <p:nvSpPr>
              <p:cNvPr id="28696" name="Line 48"/>
              <p:cNvSpPr>
                <a:spLocks noChangeShapeType="1"/>
              </p:cNvSpPr>
              <p:nvPr/>
            </p:nvSpPr>
            <p:spPr bwMode="auto">
              <a:xfrm flipV="1">
                <a:off x="3341" y="621"/>
                <a:ext cx="288" cy="376"/>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7" name="Line 49"/>
              <p:cNvSpPr>
                <a:spLocks noChangeShapeType="1"/>
              </p:cNvSpPr>
              <p:nvPr/>
            </p:nvSpPr>
            <p:spPr bwMode="auto">
              <a:xfrm>
                <a:off x="3341" y="1122"/>
                <a:ext cx="288" cy="375"/>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16" name="Group 62"/>
          <p:cNvGrpSpPr>
            <a:grpSpLocks/>
          </p:cNvGrpSpPr>
          <p:nvPr/>
        </p:nvGrpSpPr>
        <p:grpSpPr bwMode="auto">
          <a:xfrm>
            <a:off x="228600" y="3657600"/>
            <a:ext cx="8686800" cy="366713"/>
            <a:chOff x="228600" y="3657600"/>
            <a:chExt cx="8686800" cy="366713"/>
          </a:xfrm>
        </p:grpSpPr>
        <p:sp>
          <p:nvSpPr>
            <p:cNvPr id="28683" name="Line 50"/>
            <p:cNvSpPr>
              <a:spLocks noChangeShapeType="1"/>
            </p:cNvSpPr>
            <p:nvPr/>
          </p:nvSpPr>
          <p:spPr bwMode="auto">
            <a:xfrm>
              <a:off x="228600" y="3657600"/>
              <a:ext cx="8686800" cy="0"/>
            </a:xfrm>
            <a:prstGeom prst="line">
              <a:avLst/>
            </a:prstGeom>
            <a:noFill/>
            <a:ln w="3810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4" name="Text Box 52"/>
            <p:cNvSpPr txBox="1">
              <a:spLocks noChangeArrowheads="1"/>
            </p:cNvSpPr>
            <p:nvPr/>
          </p:nvSpPr>
          <p:spPr bwMode="auto">
            <a:xfrm>
              <a:off x="4184650" y="3657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2005</a:t>
              </a:r>
            </a:p>
          </p:txBody>
        </p:sp>
        <p:sp>
          <p:nvSpPr>
            <p:cNvPr id="28685" name="Text Box 53"/>
            <p:cNvSpPr txBox="1">
              <a:spLocks noChangeArrowheads="1"/>
            </p:cNvSpPr>
            <p:nvPr/>
          </p:nvSpPr>
          <p:spPr bwMode="auto">
            <a:xfrm>
              <a:off x="6096000" y="3657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2015</a:t>
              </a:r>
            </a:p>
          </p:txBody>
        </p:sp>
        <p:sp>
          <p:nvSpPr>
            <p:cNvPr id="28686" name="Text Box 54"/>
            <p:cNvSpPr txBox="1">
              <a:spLocks noChangeArrowheads="1"/>
            </p:cNvSpPr>
            <p:nvPr/>
          </p:nvSpPr>
          <p:spPr bwMode="auto">
            <a:xfrm>
              <a:off x="8070850" y="3657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2025</a:t>
              </a:r>
            </a:p>
          </p:txBody>
        </p:sp>
        <p:sp>
          <p:nvSpPr>
            <p:cNvPr id="28687" name="Text Box 55"/>
            <p:cNvSpPr txBox="1">
              <a:spLocks noChangeArrowheads="1"/>
            </p:cNvSpPr>
            <p:nvPr/>
          </p:nvSpPr>
          <p:spPr bwMode="auto">
            <a:xfrm>
              <a:off x="2133600" y="3657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1995</a:t>
              </a:r>
            </a:p>
          </p:txBody>
        </p:sp>
        <p:sp>
          <p:nvSpPr>
            <p:cNvPr id="28688" name="Text Box 56"/>
            <p:cNvSpPr txBox="1">
              <a:spLocks noChangeArrowheads="1"/>
            </p:cNvSpPr>
            <p:nvPr/>
          </p:nvSpPr>
          <p:spPr bwMode="auto">
            <a:xfrm>
              <a:off x="381000" y="36576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1985</a:t>
              </a:r>
            </a:p>
          </p:txBody>
        </p:sp>
      </p:grpSp>
      <p:sp>
        <p:nvSpPr>
          <p:cNvPr id="814138" name="Text Box 58"/>
          <p:cNvSpPr txBox="1">
            <a:spLocks noChangeArrowheads="1"/>
          </p:cNvSpPr>
          <p:nvPr/>
        </p:nvSpPr>
        <p:spPr bwMode="auto">
          <a:xfrm>
            <a:off x="1314450" y="3976688"/>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t>RETROSPECTIVE</a:t>
            </a:r>
          </a:p>
        </p:txBody>
      </p:sp>
      <p:grpSp>
        <p:nvGrpSpPr>
          <p:cNvPr id="17" name="Group 63"/>
          <p:cNvGrpSpPr>
            <a:grpSpLocks/>
          </p:cNvGrpSpPr>
          <p:nvPr/>
        </p:nvGrpSpPr>
        <p:grpSpPr bwMode="auto">
          <a:xfrm>
            <a:off x="4006850" y="2895600"/>
            <a:ext cx="3994150" cy="762000"/>
            <a:chOff x="4006850" y="2895600"/>
            <a:chExt cx="3994150" cy="762000"/>
          </a:xfrm>
        </p:grpSpPr>
        <p:sp>
          <p:nvSpPr>
            <p:cNvPr id="28680" name="Line 51"/>
            <p:cNvSpPr>
              <a:spLocks noChangeShapeType="1"/>
            </p:cNvSpPr>
            <p:nvPr/>
          </p:nvSpPr>
          <p:spPr bwMode="auto">
            <a:xfrm>
              <a:off x="4495800" y="3200400"/>
              <a:ext cx="0" cy="457200"/>
            </a:xfrm>
            <a:prstGeom prst="line">
              <a:avLst/>
            </a:prstGeom>
            <a:noFill/>
            <a:ln w="3810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1" name="Text Box 57"/>
            <p:cNvSpPr txBox="1">
              <a:spLocks noChangeArrowheads="1"/>
            </p:cNvSpPr>
            <p:nvPr/>
          </p:nvSpPr>
          <p:spPr bwMode="auto">
            <a:xfrm>
              <a:off x="4006850" y="289560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t>BEGIN</a:t>
              </a:r>
            </a:p>
          </p:txBody>
        </p:sp>
        <p:sp>
          <p:nvSpPr>
            <p:cNvPr id="28682" name="Text Box 59"/>
            <p:cNvSpPr txBox="1">
              <a:spLocks noChangeArrowheads="1"/>
            </p:cNvSpPr>
            <p:nvPr/>
          </p:nvSpPr>
          <p:spPr bwMode="auto">
            <a:xfrm>
              <a:off x="6191250" y="3200400"/>
              <a:ext cx="180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t>PROSPECTIVE</a:t>
              </a:r>
            </a:p>
          </p:txBody>
        </p:sp>
      </p:grpSp>
      <p:sp>
        <p:nvSpPr>
          <p:cNvPr id="28679" name="Text Box 60"/>
          <p:cNvSpPr txBox="1">
            <a:spLocks noChangeArrowheads="1"/>
          </p:cNvSpPr>
          <p:nvPr/>
        </p:nvSpPr>
        <p:spPr bwMode="auto">
          <a:xfrm>
            <a:off x="288925" y="722313"/>
            <a:ext cx="35115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Time Frames for a Prospective</a:t>
            </a:r>
          </a:p>
          <a:p>
            <a:pPr>
              <a:spcBef>
                <a:spcPct val="0"/>
              </a:spcBef>
              <a:buFontTx/>
              <a:buNone/>
            </a:pPr>
            <a:r>
              <a:rPr lang="en-US" sz="1800">
                <a:solidFill>
                  <a:schemeClr val="tx1"/>
                </a:solidFill>
              </a:rPr>
              <a:t>Study and a Retrospective Study</a:t>
            </a:r>
          </a:p>
          <a:p>
            <a:pPr>
              <a:spcBef>
                <a:spcPct val="0"/>
              </a:spcBef>
              <a:buFontTx/>
              <a:buNone/>
            </a:pPr>
            <a:r>
              <a:rPr lang="en-US" sz="1800">
                <a:solidFill>
                  <a:schemeClr val="tx1"/>
                </a:solidFill>
              </a:rPr>
              <a:t>Begun in 2005</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409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51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0"/>
                                        <p:tgtEl>
                                          <p:spTgt spid="16"/>
                                        </p:tgtEl>
                                      </p:cBhvr>
                                    </p:animEffect>
                                  </p:childTnLst>
                                </p:cTn>
                              </p:par>
                              <p:par>
                                <p:cTn id="10" presetID="10" presetClass="entr" presetSubtype="0" fill="hold" nodeType="withEffect">
                                  <p:stCondLst>
                                    <p:cond delay="28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0"/>
                                        <p:tgtEl>
                                          <p:spTgt spid="17"/>
                                        </p:tgtEl>
                                      </p:cBhvr>
                                    </p:animEffect>
                                  </p:childTnLst>
                                </p:cTn>
                              </p:par>
                              <p:par>
                                <p:cTn id="13" presetID="22" presetClass="entr" presetSubtype="8" fill="hold" nodeType="withEffect">
                                  <p:stCondLst>
                                    <p:cond delay="28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0"/>
                                        <p:tgtEl>
                                          <p:spTgt spid="9"/>
                                        </p:tgtEl>
                                      </p:cBhvr>
                                    </p:animEffect>
                                  </p:childTnLst>
                                </p:cTn>
                              </p:par>
                              <p:par>
                                <p:cTn id="16" presetID="10" presetClass="entr" presetSubtype="0" fill="hold" grpId="0" nodeType="withEffect">
                                  <p:stCondLst>
                                    <p:cond delay="34000"/>
                                  </p:stCondLst>
                                  <p:childTnLst>
                                    <p:set>
                                      <p:cBhvr>
                                        <p:cTn id="17" dur="1" fill="hold">
                                          <p:stCondLst>
                                            <p:cond delay="0"/>
                                          </p:stCondLst>
                                        </p:cTn>
                                        <p:tgtEl>
                                          <p:spTgt spid="814138"/>
                                        </p:tgtEl>
                                        <p:attrNameLst>
                                          <p:attrName>style.visibility</p:attrName>
                                        </p:attrNameLst>
                                      </p:cBhvr>
                                      <p:to>
                                        <p:strVal val="visible"/>
                                      </p:to>
                                    </p:set>
                                    <p:animEffect transition="in" filter="fade">
                                      <p:cBhvr>
                                        <p:cTn id="18" dur="5000"/>
                                        <p:tgtEl>
                                          <p:spTgt spid="814138"/>
                                        </p:tgtEl>
                                      </p:cBhvr>
                                    </p:animEffect>
                                  </p:childTnLst>
                                </p:cTn>
                              </p:par>
                              <p:par>
                                <p:cTn id="19" presetID="22" presetClass="entr" presetSubtype="8" fill="hold" nodeType="withEffect">
                                  <p:stCondLst>
                                    <p:cond delay="3400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5"/>
                </p:tgtEl>
              </p:cMediaNode>
            </p:audio>
          </p:childTnLst>
        </p:cTn>
      </p:par>
    </p:tnLst>
    <p:bldLst>
      <p:bldP spid="81413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4925" y="79375"/>
            <a:ext cx="3349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rgbClr val="FF33CC"/>
                </a:solidFill>
                <a:latin typeface="Comic Sans MS" pitchFamily="66" charset="0"/>
              </a:rPr>
              <a:t>Studies to test hypothesis</a:t>
            </a:r>
          </a:p>
        </p:txBody>
      </p:sp>
      <p:sp>
        <p:nvSpPr>
          <p:cNvPr id="943107" name="Rectangle 3"/>
          <p:cNvSpPr>
            <a:spLocks noChangeArrowheads="1"/>
          </p:cNvSpPr>
          <p:nvPr/>
        </p:nvSpPr>
        <p:spPr bwMode="auto">
          <a:xfrm>
            <a:off x="87313" y="341313"/>
            <a:ext cx="8229600" cy="1143000"/>
          </a:xfrm>
          <a:prstGeom prst="rect">
            <a:avLst/>
          </a:prstGeom>
          <a:noFill/>
          <a:ln w="9525">
            <a:noFill/>
            <a:miter lim="800000"/>
            <a:headEnd/>
            <a:tailEnd/>
          </a:ln>
          <a:effectLst/>
        </p:spPr>
        <p:txBody>
          <a:bodyPr anchor="ctr"/>
          <a:lstStyle/>
          <a:p>
            <a:pPr algn="ctr">
              <a:spcBef>
                <a:spcPct val="0"/>
              </a:spcBef>
              <a:buFontTx/>
              <a:buNone/>
              <a:defRPr/>
            </a:pPr>
            <a:r>
              <a:rPr lang="en-US" sz="4400">
                <a:solidFill>
                  <a:srgbClr val="A50021"/>
                </a:solidFill>
                <a:effectLst>
                  <a:outerShdw blurRad="38100" dist="38100" dir="2700000" algn="tl">
                    <a:srgbClr val="C0C0C0"/>
                  </a:outerShdw>
                </a:effectLst>
                <a:latin typeface="Times New Roman" pitchFamily="18" charset="0"/>
              </a:rPr>
              <a:t>Cohort Study</a:t>
            </a:r>
          </a:p>
        </p:txBody>
      </p:sp>
      <p:grpSp>
        <p:nvGrpSpPr>
          <p:cNvPr id="2" name="Group 10"/>
          <p:cNvGrpSpPr>
            <a:grpSpLocks/>
          </p:cNvGrpSpPr>
          <p:nvPr/>
        </p:nvGrpSpPr>
        <p:grpSpPr bwMode="auto">
          <a:xfrm>
            <a:off x="468313" y="1619250"/>
            <a:ext cx="8353425" cy="1304925"/>
            <a:chOff x="468313" y="1619250"/>
            <a:chExt cx="8353425" cy="1304925"/>
          </a:xfrm>
        </p:grpSpPr>
        <p:sp>
          <p:nvSpPr>
            <p:cNvPr id="29706" name="Text Box 4"/>
            <p:cNvSpPr txBox="1">
              <a:spLocks noChangeArrowheads="1"/>
            </p:cNvSpPr>
            <p:nvPr/>
          </p:nvSpPr>
          <p:spPr bwMode="auto">
            <a:xfrm>
              <a:off x="468313" y="1619250"/>
              <a:ext cx="8353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600">
                  <a:solidFill>
                    <a:schemeClr val="tx1"/>
                  </a:solidFill>
                </a:rPr>
                <a:t> Subjects selectet on the basis of their</a:t>
              </a:r>
              <a:endParaRPr lang="en-US" sz="3600" b="1">
                <a:solidFill>
                  <a:srgbClr val="0000FF"/>
                </a:solidFill>
              </a:endParaRPr>
            </a:p>
          </p:txBody>
        </p:sp>
        <p:sp>
          <p:nvSpPr>
            <p:cNvPr id="29707" name="Text Box 5"/>
            <p:cNvSpPr txBox="1">
              <a:spLocks noChangeArrowheads="1"/>
            </p:cNvSpPr>
            <p:nvPr/>
          </p:nvSpPr>
          <p:spPr bwMode="auto">
            <a:xfrm>
              <a:off x="900113" y="2282825"/>
              <a:ext cx="5113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b="1">
                  <a:solidFill>
                    <a:srgbClr val="0000FF"/>
                  </a:solidFill>
                </a:rPr>
                <a:t>EXPOSURE STATUS</a:t>
              </a:r>
            </a:p>
          </p:txBody>
        </p:sp>
      </p:grpSp>
      <p:grpSp>
        <p:nvGrpSpPr>
          <p:cNvPr id="3" name="Group 6"/>
          <p:cNvGrpSpPr>
            <a:grpSpLocks/>
          </p:cNvGrpSpPr>
          <p:nvPr/>
        </p:nvGrpSpPr>
        <p:grpSpPr bwMode="auto">
          <a:xfrm>
            <a:off x="468313" y="3219450"/>
            <a:ext cx="8353425" cy="2414588"/>
            <a:chOff x="295" y="2028"/>
            <a:chExt cx="5262" cy="1521"/>
          </a:xfrm>
        </p:grpSpPr>
        <p:sp>
          <p:nvSpPr>
            <p:cNvPr id="29702" name="Line 7"/>
            <p:cNvSpPr>
              <a:spLocks noChangeShapeType="1"/>
            </p:cNvSpPr>
            <p:nvPr/>
          </p:nvSpPr>
          <p:spPr bwMode="auto">
            <a:xfrm>
              <a:off x="839" y="2976"/>
              <a:ext cx="317"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9703" name="Text Box 8"/>
            <p:cNvSpPr txBox="1">
              <a:spLocks noChangeArrowheads="1"/>
            </p:cNvSpPr>
            <p:nvPr/>
          </p:nvSpPr>
          <p:spPr bwMode="auto">
            <a:xfrm>
              <a:off x="295" y="2028"/>
              <a:ext cx="526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600">
                  <a:solidFill>
                    <a:schemeClr val="tx1"/>
                  </a:solidFill>
                </a:rPr>
                <a:t> Particularly efficient for study of</a:t>
              </a:r>
              <a:endParaRPr lang="en-US" sz="3600" b="1">
                <a:solidFill>
                  <a:srgbClr val="0000FF"/>
                </a:solidFill>
              </a:endParaRPr>
            </a:p>
          </p:txBody>
        </p:sp>
        <p:sp>
          <p:nvSpPr>
            <p:cNvPr id="29704" name="Text Box 9"/>
            <p:cNvSpPr txBox="1">
              <a:spLocks noChangeArrowheads="1"/>
            </p:cNvSpPr>
            <p:nvPr/>
          </p:nvSpPr>
          <p:spPr bwMode="auto">
            <a:xfrm>
              <a:off x="567" y="2436"/>
              <a:ext cx="322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b="1">
                  <a:solidFill>
                    <a:srgbClr val="0000FF"/>
                  </a:solidFill>
                </a:rPr>
                <a:t>RARE EXPOSURES	 </a:t>
              </a:r>
            </a:p>
          </p:txBody>
        </p:sp>
        <p:sp>
          <p:nvSpPr>
            <p:cNvPr id="29705" name="Text Box 10"/>
            <p:cNvSpPr txBox="1">
              <a:spLocks noChangeArrowheads="1"/>
            </p:cNvSpPr>
            <p:nvPr/>
          </p:nvSpPr>
          <p:spPr bwMode="auto">
            <a:xfrm>
              <a:off x="1247" y="2799"/>
              <a:ext cx="421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None/>
              </a:pPr>
              <a:r>
                <a:rPr lang="en-US" sz="3600">
                  <a:solidFill>
                    <a:schemeClr val="tx1"/>
                  </a:solidFill>
                </a:rPr>
                <a:t>Can only be studied through cohort studies</a:t>
              </a:r>
              <a:endParaRPr lang="en-US" sz="3600" b="1">
                <a:solidFill>
                  <a:srgbClr val="0000FF"/>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45"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par>
                                <p:cTn id="10" presetID="10" presetClass="entr" presetSubtype="0" fill="hold" nodeType="withEffect">
                                  <p:stCondLst>
                                    <p:cond delay="1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85800" y="115888"/>
            <a:ext cx="7772400" cy="1143000"/>
          </a:xfrm>
        </p:spPr>
        <p:txBody>
          <a:bodyPr/>
          <a:lstStyle/>
          <a:p>
            <a:pPr>
              <a:defRPr/>
            </a:pPr>
            <a:r>
              <a:rPr lang="tr-TR" smtClean="0">
                <a:solidFill>
                  <a:srgbClr val="990033"/>
                </a:solidFill>
                <a:effectLst>
                  <a:outerShdw blurRad="38100" dist="38100" dir="2700000" algn="tl">
                    <a:srgbClr val="C0C0C0"/>
                  </a:outerShdw>
                </a:effectLst>
              </a:rPr>
              <a:t>Case-</a:t>
            </a:r>
            <a:r>
              <a:rPr lang="en-US" smtClean="0">
                <a:solidFill>
                  <a:srgbClr val="990033"/>
                </a:solidFill>
                <a:effectLst>
                  <a:outerShdw blurRad="38100" dist="38100" dir="2700000" algn="tl">
                    <a:srgbClr val="C0C0C0"/>
                  </a:outerShdw>
                </a:effectLst>
              </a:rPr>
              <a:t>C</a:t>
            </a:r>
            <a:r>
              <a:rPr lang="tr-TR" smtClean="0">
                <a:solidFill>
                  <a:srgbClr val="990033"/>
                </a:solidFill>
                <a:effectLst>
                  <a:outerShdw blurRad="38100" dist="38100" dir="2700000" algn="tl">
                    <a:srgbClr val="C0C0C0"/>
                  </a:outerShdw>
                </a:effectLst>
              </a:rPr>
              <a:t>ontrol study</a:t>
            </a:r>
            <a:r>
              <a:rPr lang="en-US" smtClean="0">
                <a:solidFill>
                  <a:srgbClr val="990033"/>
                </a:solidFill>
                <a:effectLst>
                  <a:outerShdw blurRad="38100" dist="38100" dir="2700000" algn="tl">
                    <a:srgbClr val="C0C0C0"/>
                  </a:outerShdw>
                </a:effectLst>
              </a:rPr>
              <a:t> design</a:t>
            </a:r>
            <a:endParaRPr lang="tr-TR" smtClean="0">
              <a:solidFill>
                <a:srgbClr val="990033"/>
              </a:solidFill>
              <a:effectLst>
                <a:outerShdw blurRad="38100" dist="38100" dir="2700000" algn="tl">
                  <a:srgbClr val="C0C0C0"/>
                </a:outerShdw>
              </a:effectLst>
            </a:endParaRPr>
          </a:p>
        </p:txBody>
      </p:sp>
      <p:sp>
        <p:nvSpPr>
          <p:cNvPr id="945155" name="Text Box 3"/>
          <p:cNvSpPr txBox="1">
            <a:spLocks noChangeArrowheads="1"/>
          </p:cNvSpPr>
          <p:nvPr/>
        </p:nvSpPr>
        <p:spPr bwMode="auto">
          <a:xfrm>
            <a:off x="533400" y="1371600"/>
            <a:ext cx="685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At the start of a case-control study we identify individuals with disease (</a:t>
            </a:r>
            <a:r>
              <a:rPr lang="en-US" sz="2000">
                <a:solidFill>
                  <a:schemeClr val="accent2"/>
                </a:solidFill>
              </a:rPr>
              <a:t>cases</a:t>
            </a:r>
            <a:r>
              <a:rPr lang="en-US" sz="2000">
                <a:solidFill>
                  <a:schemeClr val="tx1"/>
                </a:solidFill>
              </a:rPr>
              <a:t>) and a comparison group without the disease (</a:t>
            </a:r>
            <a:r>
              <a:rPr lang="en-US" sz="2000">
                <a:solidFill>
                  <a:schemeClr val="accent2"/>
                </a:solidFill>
              </a:rPr>
              <a:t>controls</a:t>
            </a:r>
            <a:r>
              <a:rPr lang="en-US" sz="2000">
                <a:solidFill>
                  <a:schemeClr val="tx1"/>
                </a:solidFill>
              </a:rPr>
              <a:t>)  and then measure their </a:t>
            </a:r>
            <a:r>
              <a:rPr lang="en-US" sz="2000">
                <a:solidFill>
                  <a:srgbClr val="9900CC"/>
                </a:solidFill>
              </a:rPr>
              <a:t>past exposure</a:t>
            </a:r>
            <a:r>
              <a:rPr lang="en-US" sz="2000">
                <a:solidFill>
                  <a:schemeClr val="tx1"/>
                </a:solidFill>
              </a:rPr>
              <a:t> for certain risk factors.</a:t>
            </a:r>
          </a:p>
        </p:txBody>
      </p:sp>
      <p:grpSp>
        <p:nvGrpSpPr>
          <p:cNvPr id="2" name="Group 42"/>
          <p:cNvGrpSpPr>
            <a:grpSpLocks/>
          </p:cNvGrpSpPr>
          <p:nvPr/>
        </p:nvGrpSpPr>
        <p:grpSpPr bwMode="auto">
          <a:xfrm>
            <a:off x="6781800" y="2743200"/>
            <a:ext cx="2057400" cy="3873500"/>
            <a:chOff x="6781800" y="2743200"/>
            <a:chExt cx="2057400" cy="3873500"/>
          </a:xfrm>
        </p:grpSpPr>
        <p:pic>
          <p:nvPicPr>
            <p:cNvPr id="30756"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467100"/>
              <a:ext cx="1676400" cy="270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7" name="Text Box 24"/>
            <p:cNvSpPr txBox="1">
              <a:spLocks noChangeArrowheads="1"/>
            </p:cNvSpPr>
            <p:nvPr/>
          </p:nvSpPr>
          <p:spPr bwMode="auto">
            <a:xfrm>
              <a:off x="7216775" y="6219825"/>
              <a:ext cx="1622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tr-TR" sz="2000" b="1">
                  <a:solidFill>
                    <a:schemeClr val="tx1"/>
                  </a:solidFill>
                  <a:cs typeface="Arial" charset="0"/>
                </a:rPr>
                <a:t>Investigator</a:t>
              </a:r>
            </a:p>
          </p:txBody>
        </p:sp>
        <p:grpSp>
          <p:nvGrpSpPr>
            <p:cNvPr id="30758" name="Group 27"/>
            <p:cNvGrpSpPr>
              <a:grpSpLocks/>
            </p:cNvGrpSpPr>
            <p:nvPr/>
          </p:nvGrpSpPr>
          <p:grpSpPr bwMode="auto">
            <a:xfrm rot="5400000" flipH="1">
              <a:off x="6705600" y="2819400"/>
              <a:ext cx="762000" cy="609600"/>
              <a:chOff x="3648" y="2016"/>
              <a:chExt cx="480" cy="384"/>
            </a:xfrm>
          </p:grpSpPr>
          <p:sp>
            <p:nvSpPr>
              <p:cNvPr id="30759" name="Freeform 28"/>
              <p:cNvSpPr>
                <a:spLocks/>
              </p:cNvSpPr>
              <p:nvPr/>
            </p:nvSpPr>
            <p:spPr bwMode="auto">
              <a:xfrm rot="-5400000">
                <a:off x="3840" y="2160"/>
                <a:ext cx="96" cy="384"/>
              </a:xfrm>
              <a:custGeom>
                <a:avLst/>
                <a:gdLst>
                  <a:gd name="T0" fmla="*/ 43 w 144"/>
                  <a:gd name="T1" fmla="*/ 0 h 432"/>
                  <a:gd name="T2" fmla="*/ 0 w 144"/>
                  <a:gd name="T3" fmla="*/ 135 h 432"/>
                  <a:gd name="T4" fmla="*/ 43 w 144"/>
                  <a:gd name="T5" fmla="*/ 303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72" y="60"/>
                      <a:pt x="0" y="120"/>
                      <a:pt x="0" y="192"/>
                    </a:cubicBezTo>
                    <a:cubicBezTo>
                      <a:pt x="0" y="264"/>
                      <a:pt x="120" y="400"/>
                      <a:pt x="144" y="4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760" name="Group 29"/>
              <p:cNvGrpSpPr>
                <a:grpSpLocks/>
              </p:cNvGrpSpPr>
              <p:nvPr/>
            </p:nvGrpSpPr>
            <p:grpSpPr bwMode="auto">
              <a:xfrm>
                <a:off x="3648" y="2016"/>
                <a:ext cx="480" cy="384"/>
                <a:chOff x="3648" y="2016"/>
                <a:chExt cx="480" cy="384"/>
              </a:xfrm>
            </p:grpSpPr>
            <p:sp>
              <p:nvSpPr>
                <p:cNvPr id="30761" name="Freeform 30"/>
                <p:cNvSpPr>
                  <a:spLocks/>
                </p:cNvSpPr>
                <p:nvPr/>
              </p:nvSpPr>
              <p:spPr bwMode="auto">
                <a:xfrm rot="16200000" flipV="1">
                  <a:off x="384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2" name="Oval 31"/>
                <p:cNvSpPr>
                  <a:spLocks noChangeArrowheads="1"/>
                </p:cNvSpPr>
                <p:nvPr/>
              </p:nvSpPr>
              <p:spPr bwMode="auto">
                <a:xfrm rot="-5400000">
                  <a:off x="3816" y="2184"/>
                  <a:ext cx="144" cy="288"/>
                </a:xfrm>
                <a:prstGeom prst="ellipse">
                  <a:avLst/>
                </a:prstGeom>
                <a:solidFill>
                  <a:srgbClr val="66CCFF"/>
                </a:solidFill>
                <a:ln w="9525">
                  <a:solidFill>
                    <a:schemeClr val="tx1"/>
                  </a:solidFill>
                  <a:round/>
                  <a:headEnd/>
                  <a:tailEnd/>
                </a:ln>
              </p:spPr>
              <p:txBody>
                <a:bodyPr wrap="none" anchor="ctr"/>
                <a:lstStyle/>
                <a:p>
                  <a:endParaRPr lang="en-US"/>
                </a:p>
              </p:txBody>
            </p:sp>
            <p:sp>
              <p:nvSpPr>
                <p:cNvPr id="30763" name="Oval 32"/>
                <p:cNvSpPr>
                  <a:spLocks noChangeArrowheads="1"/>
                </p:cNvSpPr>
                <p:nvPr/>
              </p:nvSpPr>
              <p:spPr bwMode="auto">
                <a:xfrm rot="-5752014">
                  <a:off x="3888" y="2304"/>
                  <a:ext cx="48" cy="14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Freeform 33"/>
                <p:cNvSpPr>
                  <a:spLocks/>
                </p:cNvSpPr>
                <p:nvPr/>
              </p:nvSpPr>
              <p:spPr bwMode="auto">
                <a:xfrm rot="-5400000">
                  <a:off x="3600" y="2064"/>
                  <a:ext cx="336" cy="240"/>
                </a:xfrm>
                <a:custGeom>
                  <a:avLst/>
                  <a:gdLst>
                    <a:gd name="T0" fmla="*/ 0 w 432"/>
                    <a:gd name="T1" fmla="*/ 0 h 240"/>
                    <a:gd name="T2" fmla="*/ 135 w 432"/>
                    <a:gd name="T3" fmla="*/ 192 h 240"/>
                    <a:gd name="T4" fmla="*/ 203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945192" name="Text Box 40"/>
          <p:cNvSpPr txBox="1">
            <a:spLocks noChangeArrowheads="1"/>
          </p:cNvSpPr>
          <p:nvPr/>
        </p:nvSpPr>
        <p:spPr bwMode="auto">
          <a:xfrm>
            <a:off x="5715000" y="4279900"/>
            <a:ext cx="1295400" cy="1358900"/>
          </a:xfrm>
          <a:prstGeom prst="rect">
            <a:avLst/>
          </a:prstGeom>
          <a:solidFill>
            <a:srgbClr val="FFCC00"/>
          </a:solidFill>
          <a:ln w="28575">
            <a:solidFill>
              <a:srgbClr val="33CC33"/>
            </a:solidFill>
            <a:miter lim="800000"/>
            <a:headEnd/>
            <a:tailEnd/>
          </a:ln>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endParaRPr lang="en-US" sz="1800">
              <a:solidFill>
                <a:schemeClr val="tx1"/>
              </a:solidFill>
            </a:endParaRPr>
          </a:p>
          <a:p>
            <a:pPr algn="ctr">
              <a:lnSpc>
                <a:spcPct val="75000"/>
              </a:lnSpc>
              <a:spcBef>
                <a:spcPct val="0"/>
              </a:spcBef>
              <a:buFontTx/>
              <a:buNone/>
            </a:pPr>
            <a:endParaRPr lang="en-US" sz="1800">
              <a:solidFill>
                <a:schemeClr val="tx1"/>
              </a:solidFill>
            </a:endParaRPr>
          </a:p>
          <a:p>
            <a:pPr algn="ctr">
              <a:lnSpc>
                <a:spcPct val="75000"/>
              </a:lnSpc>
              <a:spcBef>
                <a:spcPct val="0"/>
              </a:spcBef>
              <a:buFontTx/>
              <a:buNone/>
            </a:pPr>
            <a:r>
              <a:rPr lang="en-US" sz="1800">
                <a:solidFill>
                  <a:schemeClr val="tx1"/>
                </a:solidFill>
              </a:rPr>
              <a:t>Defined</a:t>
            </a:r>
          </a:p>
          <a:p>
            <a:pPr algn="ctr">
              <a:lnSpc>
                <a:spcPct val="75000"/>
              </a:lnSpc>
              <a:spcBef>
                <a:spcPct val="0"/>
              </a:spcBef>
              <a:buFontTx/>
              <a:buNone/>
            </a:pPr>
            <a:r>
              <a:rPr lang="en-US" sz="1800">
                <a:solidFill>
                  <a:schemeClr val="tx1"/>
                </a:solidFill>
              </a:rPr>
              <a:t>Population</a:t>
            </a:r>
          </a:p>
          <a:p>
            <a:pPr algn="ctr">
              <a:lnSpc>
                <a:spcPct val="75000"/>
              </a:lnSpc>
              <a:spcBef>
                <a:spcPct val="0"/>
              </a:spcBef>
              <a:buFontTx/>
              <a:buNone/>
            </a:pPr>
            <a:endParaRPr lang="en-US" sz="1800">
              <a:solidFill>
                <a:schemeClr val="tx1"/>
              </a:solidFill>
            </a:endParaRPr>
          </a:p>
          <a:p>
            <a:pPr algn="ctr">
              <a:lnSpc>
                <a:spcPct val="75000"/>
              </a:lnSpc>
              <a:spcBef>
                <a:spcPct val="0"/>
              </a:spcBef>
              <a:buFontTx/>
              <a:buNone/>
            </a:pPr>
            <a:endParaRPr lang="en-US" sz="1800">
              <a:solidFill>
                <a:schemeClr val="tx1"/>
              </a:solidFill>
            </a:endParaRPr>
          </a:p>
        </p:txBody>
      </p:sp>
      <p:grpSp>
        <p:nvGrpSpPr>
          <p:cNvPr id="5" name="Group 46"/>
          <p:cNvGrpSpPr>
            <a:grpSpLocks/>
          </p:cNvGrpSpPr>
          <p:nvPr/>
        </p:nvGrpSpPr>
        <p:grpSpPr bwMode="auto">
          <a:xfrm>
            <a:off x="1066800" y="3124200"/>
            <a:ext cx="5410200" cy="3581400"/>
            <a:chOff x="1066800" y="3124200"/>
            <a:chExt cx="5410200" cy="3581400"/>
          </a:xfrm>
        </p:grpSpPr>
        <p:grpSp>
          <p:nvGrpSpPr>
            <p:cNvPr id="30727" name="Group 44"/>
            <p:cNvGrpSpPr>
              <a:grpSpLocks/>
            </p:cNvGrpSpPr>
            <p:nvPr/>
          </p:nvGrpSpPr>
          <p:grpSpPr bwMode="auto">
            <a:xfrm>
              <a:off x="1066800" y="3352800"/>
              <a:ext cx="2743200" cy="3276600"/>
              <a:chOff x="1066800" y="3352800"/>
              <a:chExt cx="2743200" cy="3276600"/>
            </a:xfrm>
          </p:grpSpPr>
          <p:grpSp>
            <p:nvGrpSpPr>
              <p:cNvPr id="30740" name="Group 6"/>
              <p:cNvGrpSpPr>
                <a:grpSpLocks/>
              </p:cNvGrpSpPr>
              <p:nvPr/>
            </p:nvGrpSpPr>
            <p:grpSpPr bwMode="auto">
              <a:xfrm>
                <a:off x="1066800" y="3352800"/>
                <a:ext cx="1527175" cy="685800"/>
                <a:chOff x="2592" y="3216"/>
                <a:chExt cx="962" cy="432"/>
              </a:xfrm>
            </p:grpSpPr>
            <p:sp>
              <p:nvSpPr>
                <p:cNvPr id="30754" name="Rectangle 7"/>
                <p:cNvSpPr>
                  <a:spLocks noChangeArrowheads="1"/>
                </p:cNvSpPr>
                <p:nvPr/>
              </p:nvSpPr>
              <p:spPr bwMode="auto">
                <a:xfrm>
                  <a:off x="2592" y="3216"/>
                  <a:ext cx="962" cy="432"/>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30755" name="Text Box 8"/>
                <p:cNvSpPr txBox="1">
                  <a:spLocks noChangeArrowheads="1"/>
                </p:cNvSpPr>
                <p:nvPr/>
              </p:nvSpPr>
              <p:spPr bwMode="auto">
                <a:xfrm>
                  <a:off x="2732" y="3216"/>
                  <a:ext cx="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a:t>
                  </a:r>
                </a:p>
                <a:p>
                  <a:pPr algn="ctr">
                    <a:spcBef>
                      <a:spcPct val="0"/>
                    </a:spcBef>
                    <a:buFontTx/>
                    <a:buNone/>
                  </a:pPr>
                  <a:r>
                    <a:rPr lang="en-US" sz="1800">
                      <a:solidFill>
                        <a:schemeClr val="tx1"/>
                      </a:solidFill>
                    </a:rPr>
                    <a:t>Exposed</a:t>
                  </a:r>
                </a:p>
              </p:txBody>
            </p:sp>
          </p:grpSp>
          <p:grpSp>
            <p:nvGrpSpPr>
              <p:cNvPr id="30741" name="Group 9"/>
              <p:cNvGrpSpPr>
                <a:grpSpLocks/>
              </p:cNvGrpSpPr>
              <p:nvPr/>
            </p:nvGrpSpPr>
            <p:grpSpPr bwMode="auto">
              <a:xfrm>
                <a:off x="1066800" y="5943600"/>
                <a:ext cx="1527175" cy="685800"/>
                <a:chOff x="2592" y="3216"/>
                <a:chExt cx="962" cy="432"/>
              </a:xfrm>
            </p:grpSpPr>
            <p:sp>
              <p:nvSpPr>
                <p:cNvPr id="30752" name="Rectangle 10"/>
                <p:cNvSpPr>
                  <a:spLocks noChangeArrowheads="1"/>
                </p:cNvSpPr>
                <p:nvPr/>
              </p:nvSpPr>
              <p:spPr bwMode="auto">
                <a:xfrm>
                  <a:off x="2592" y="3216"/>
                  <a:ext cx="962" cy="432"/>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30753" name="Text Box 11"/>
                <p:cNvSpPr txBox="1">
                  <a:spLocks noChangeArrowheads="1"/>
                </p:cNvSpPr>
                <p:nvPr/>
              </p:nvSpPr>
              <p:spPr bwMode="auto">
                <a:xfrm>
                  <a:off x="2732" y="3216"/>
                  <a:ext cx="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a:t>
                  </a:r>
                </a:p>
                <a:p>
                  <a:pPr algn="ctr">
                    <a:spcBef>
                      <a:spcPct val="0"/>
                    </a:spcBef>
                    <a:buFontTx/>
                    <a:buNone/>
                  </a:pPr>
                  <a:r>
                    <a:rPr lang="en-US" sz="1800">
                      <a:solidFill>
                        <a:schemeClr val="tx1"/>
                      </a:solidFill>
                    </a:rPr>
                    <a:t>Exposed</a:t>
                  </a:r>
                </a:p>
              </p:txBody>
            </p:sp>
          </p:grpSp>
          <p:grpSp>
            <p:nvGrpSpPr>
              <p:cNvPr id="30742" name="Group 12"/>
              <p:cNvGrpSpPr>
                <a:grpSpLocks/>
              </p:cNvGrpSpPr>
              <p:nvPr/>
            </p:nvGrpSpPr>
            <p:grpSpPr bwMode="auto">
              <a:xfrm>
                <a:off x="1066800" y="4191000"/>
                <a:ext cx="1527175" cy="685800"/>
                <a:chOff x="3840" y="3456"/>
                <a:chExt cx="962" cy="432"/>
              </a:xfrm>
            </p:grpSpPr>
            <p:sp>
              <p:nvSpPr>
                <p:cNvPr id="30750" name="Rectangle 13"/>
                <p:cNvSpPr>
                  <a:spLocks noChangeArrowheads="1"/>
                </p:cNvSpPr>
                <p:nvPr/>
              </p:nvSpPr>
              <p:spPr bwMode="auto">
                <a:xfrm>
                  <a:off x="3840" y="3456"/>
                  <a:ext cx="962" cy="432"/>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51" name="Text Box 14"/>
                <p:cNvSpPr txBox="1">
                  <a:spLocks noChangeArrowheads="1"/>
                </p:cNvSpPr>
                <p:nvPr/>
              </p:nvSpPr>
              <p:spPr bwMode="auto">
                <a:xfrm>
                  <a:off x="3960" y="3456"/>
                  <a:ext cx="7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 Not</a:t>
                  </a:r>
                </a:p>
                <a:p>
                  <a:pPr algn="ctr">
                    <a:spcBef>
                      <a:spcPct val="0"/>
                    </a:spcBef>
                    <a:buFontTx/>
                    <a:buNone/>
                  </a:pPr>
                  <a:r>
                    <a:rPr lang="en-US" sz="1800">
                      <a:solidFill>
                        <a:schemeClr val="tx1"/>
                      </a:solidFill>
                    </a:rPr>
                    <a:t>Exposed</a:t>
                  </a:r>
                </a:p>
              </p:txBody>
            </p:sp>
          </p:grpSp>
          <p:grpSp>
            <p:nvGrpSpPr>
              <p:cNvPr id="30743" name="Group 15"/>
              <p:cNvGrpSpPr>
                <a:grpSpLocks/>
              </p:cNvGrpSpPr>
              <p:nvPr/>
            </p:nvGrpSpPr>
            <p:grpSpPr bwMode="auto">
              <a:xfrm>
                <a:off x="1066800" y="5105400"/>
                <a:ext cx="1527175" cy="685800"/>
                <a:chOff x="3840" y="3456"/>
                <a:chExt cx="962" cy="432"/>
              </a:xfrm>
            </p:grpSpPr>
            <p:sp>
              <p:nvSpPr>
                <p:cNvPr id="30748" name="Rectangle 16"/>
                <p:cNvSpPr>
                  <a:spLocks noChangeArrowheads="1"/>
                </p:cNvSpPr>
                <p:nvPr/>
              </p:nvSpPr>
              <p:spPr bwMode="auto">
                <a:xfrm>
                  <a:off x="3840" y="3456"/>
                  <a:ext cx="962" cy="432"/>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9" name="Text Box 17"/>
                <p:cNvSpPr txBox="1">
                  <a:spLocks noChangeArrowheads="1"/>
                </p:cNvSpPr>
                <p:nvPr/>
              </p:nvSpPr>
              <p:spPr bwMode="auto">
                <a:xfrm>
                  <a:off x="3960" y="3456"/>
                  <a:ext cx="7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 Not</a:t>
                  </a:r>
                </a:p>
                <a:p>
                  <a:pPr algn="ctr">
                    <a:spcBef>
                      <a:spcPct val="0"/>
                    </a:spcBef>
                    <a:buFontTx/>
                    <a:buNone/>
                  </a:pPr>
                  <a:r>
                    <a:rPr lang="en-US" sz="1800">
                      <a:solidFill>
                        <a:schemeClr val="tx1"/>
                      </a:solidFill>
                    </a:rPr>
                    <a:t>Exposed</a:t>
                  </a:r>
                </a:p>
              </p:txBody>
            </p:sp>
          </p:grpSp>
          <p:sp>
            <p:nvSpPr>
              <p:cNvPr id="30744" name="Line 18"/>
              <p:cNvSpPr>
                <a:spLocks noChangeShapeType="1"/>
              </p:cNvSpPr>
              <p:nvPr/>
            </p:nvSpPr>
            <p:spPr bwMode="auto">
              <a:xfrm flipH="1" flipV="1">
                <a:off x="2590800" y="3733800"/>
                <a:ext cx="12192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5" name="Line 19"/>
              <p:cNvSpPr>
                <a:spLocks noChangeShapeType="1"/>
              </p:cNvSpPr>
              <p:nvPr/>
            </p:nvSpPr>
            <p:spPr bwMode="auto">
              <a:xfrm flipH="1" flipV="1">
                <a:off x="2590800" y="5486400"/>
                <a:ext cx="1219200" cy="3048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6" name="Line 20"/>
              <p:cNvSpPr>
                <a:spLocks noChangeShapeType="1"/>
              </p:cNvSpPr>
              <p:nvPr/>
            </p:nvSpPr>
            <p:spPr bwMode="auto">
              <a:xfrm rot="10800000" flipV="1">
                <a:off x="2590800" y="4038600"/>
                <a:ext cx="1219200" cy="4572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7" name="Line 21"/>
              <p:cNvSpPr>
                <a:spLocks noChangeShapeType="1"/>
              </p:cNvSpPr>
              <p:nvPr/>
            </p:nvSpPr>
            <p:spPr bwMode="auto">
              <a:xfrm rot="10800000" flipV="1">
                <a:off x="2590800" y="5867400"/>
                <a:ext cx="1219200" cy="4572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0728" name="Group 45"/>
            <p:cNvGrpSpPr>
              <a:grpSpLocks/>
            </p:cNvGrpSpPr>
            <p:nvPr/>
          </p:nvGrpSpPr>
          <p:grpSpPr bwMode="auto">
            <a:xfrm>
              <a:off x="1066800" y="3124200"/>
              <a:ext cx="5410200" cy="3581400"/>
              <a:chOff x="1066800" y="3124200"/>
              <a:chExt cx="5410200" cy="3581400"/>
            </a:xfrm>
          </p:grpSpPr>
          <p:sp>
            <p:nvSpPr>
              <p:cNvPr id="30729" name="Line 5"/>
              <p:cNvSpPr>
                <a:spLocks noChangeShapeType="1"/>
              </p:cNvSpPr>
              <p:nvPr/>
            </p:nvSpPr>
            <p:spPr bwMode="auto">
              <a:xfrm flipH="1">
                <a:off x="1066800" y="3124200"/>
                <a:ext cx="5410200" cy="0"/>
              </a:xfrm>
              <a:prstGeom prst="line">
                <a:avLst/>
              </a:prstGeom>
              <a:noFill/>
              <a:ln w="28575">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0" name="Text Box 25"/>
              <p:cNvSpPr txBox="1">
                <a:spLocks noChangeArrowheads="1"/>
              </p:cNvSpPr>
              <p:nvPr/>
            </p:nvSpPr>
            <p:spPr bwMode="auto">
              <a:xfrm>
                <a:off x="4095750" y="4479925"/>
                <a:ext cx="93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b="1"/>
                  <a:t>Cases</a:t>
                </a:r>
              </a:p>
            </p:txBody>
          </p:sp>
          <p:sp>
            <p:nvSpPr>
              <p:cNvPr id="30731" name="Text Box 26"/>
              <p:cNvSpPr txBox="1">
                <a:spLocks noChangeArrowheads="1"/>
              </p:cNvSpPr>
              <p:nvPr/>
            </p:nvSpPr>
            <p:spPr bwMode="auto">
              <a:xfrm>
                <a:off x="4038600" y="6308725"/>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b="1"/>
                  <a:t>Controls</a:t>
                </a:r>
              </a:p>
            </p:txBody>
          </p:sp>
          <p:grpSp>
            <p:nvGrpSpPr>
              <p:cNvPr id="30732" name="Group 34"/>
              <p:cNvGrpSpPr>
                <a:grpSpLocks/>
              </p:cNvGrpSpPr>
              <p:nvPr/>
            </p:nvGrpSpPr>
            <p:grpSpPr bwMode="auto">
              <a:xfrm>
                <a:off x="3810000" y="3571875"/>
                <a:ext cx="1524000" cy="923925"/>
                <a:chOff x="864" y="858"/>
                <a:chExt cx="960" cy="582"/>
              </a:xfrm>
            </p:grpSpPr>
            <p:sp>
              <p:nvSpPr>
                <p:cNvPr id="30738" name="Rectangle 35"/>
                <p:cNvSpPr>
                  <a:spLocks noChangeArrowheads="1"/>
                </p:cNvSpPr>
                <p:nvPr/>
              </p:nvSpPr>
              <p:spPr bwMode="auto">
                <a:xfrm>
                  <a:off x="864" y="858"/>
                  <a:ext cx="960" cy="582"/>
                </a:xfrm>
                <a:prstGeom prst="rect">
                  <a:avLst/>
                </a:prstGeom>
                <a:solidFill>
                  <a:srgbClr val="FF6699"/>
                </a:solidFill>
                <a:ln w="28575">
                  <a:solidFill>
                    <a:schemeClr val="tx1"/>
                  </a:solidFill>
                  <a:miter lim="800000"/>
                  <a:headEnd/>
                  <a:tailEnd/>
                </a:ln>
              </p:spPr>
              <p:txBody>
                <a:bodyPr wrap="none" anchor="ctr"/>
                <a:lstStyle/>
                <a:p>
                  <a:endParaRPr lang="en-US"/>
                </a:p>
              </p:txBody>
            </p:sp>
            <p:sp>
              <p:nvSpPr>
                <p:cNvPr id="30739" name="Text Box 36"/>
                <p:cNvSpPr txBox="1">
                  <a:spLocks noChangeArrowheads="1"/>
                </p:cNvSpPr>
                <p:nvPr/>
              </p:nvSpPr>
              <p:spPr bwMode="auto">
                <a:xfrm>
                  <a:off x="1008" y="939"/>
                  <a:ext cx="691" cy="405"/>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Have the</a:t>
                  </a:r>
                </a:p>
                <a:p>
                  <a:pPr>
                    <a:spcBef>
                      <a:spcPct val="0"/>
                    </a:spcBef>
                    <a:buFontTx/>
                    <a:buNone/>
                  </a:pPr>
                  <a:r>
                    <a:rPr lang="en-US" sz="1800">
                      <a:solidFill>
                        <a:schemeClr val="tx1"/>
                      </a:solidFill>
                    </a:rPr>
                    <a:t>disease</a:t>
                  </a:r>
                </a:p>
              </p:txBody>
            </p:sp>
          </p:grpSp>
          <p:grpSp>
            <p:nvGrpSpPr>
              <p:cNvPr id="30733" name="Group 37"/>
              <p:cNvGrpSpPr>
                <a:grpSpLocks/>
              </p:cNvGrpSpPr>
              <p:nvPr/>
            </p:nvGrpSpPr>
            <p:grpSpPr bwMode="auto">
              <a:xfrm>
                <a:off x="3810000" y="5410200"/>
                <a:ext cx="1600200" cy="923925"/>
                <a:chOff x="2256" y="528"/>
                <a:chExt cx="1008" cy="582"/>
              </a:xfrm>
            </p:grpSpPr>
            <p:sp>
              <p:nvSpPr>
                <p:cNvPr id="30736" name="Rectangle 38"/>
                <p:cNvSpPr>
                  <a:spLocks noChangeArrowheads="1"/>
                </p:cNvSpPr>
                <p:nvPr/>
              </p:nvSpPr>
              <p:spPr bwMode="auto">
                <a:xfrm>
                  <a:off x="2256" y="528"/>
                  <a:ext cx="960" cy="582"/>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30737" name="Text Box 39"/>
                <p:cNvSpPr txBox="1">
                  <a:spLocks noChangeArrowheads="1"/>
                </p:cNvSpPr>
                <p:nvPr/>
              </p:nvSpPr>
              <p:spPr bwMode="auto">
                <a:xfrm>
                  <a:off x="2284" y="624"/>
                  <a:ext cx="98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Do Not Have </a:t>
                  </a:r>
                </a:p>
                <a:p>
                  <a:pPr>
                    <a:spcBef>
                      <a:spcPct val="0"/>
                    </a:spcBef>
                    <a:buFontTx/>
                    <a:buNone/>
                  </a:pPr>
                  <a:r>
                    <a:rPr lang="en-US" sz="1800">
                      <a:solidFill>
                        <a:schemeClr val="tx1"/>
                      </a:solidFill>
                    </a:rPr>
                    <a:t>the disease</a:t>
                  </a:r>
                </a:p>
              </p:txBody>
            </p:sp>
          </p:grpSp>
          <p:sp>
            <p:nvSpPr>
              <p:cNvPr id="30734" name="Line 41"/>
              <p:cNvSpPr>
                <a:spLocks noChangeShapeType="1"/>
              </p:cNvSpPr>
              <p:nvPr/>
            </p:nvSpPr>
            <p:spPr bwMode="auto">
              <a:xfrm flipH="1" flipV="1">
                <a:off x="5334000" y="4038600"/>
                <a:ext cx="381000" cy="6096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5" name="Line 42"/>
              <p:cNvSpPr>
                <a:spLocks noChangeShapeType="1"/>
              </p:cNvSpPr>
              <p:nvPr/>
            </p:nvSpPr>
            <p:spPr bwMode="auto">
              <a:xfrm flipH="1">
                <a:off x="5334000" y="5257800"/>
                <a:ext cx="381000" cy="60960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028"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45155"/>
                                        </p:tgtEl>
                                        <p:attrNameLst>
                                          <p:attrName>style.visibility</p:attrName>
                                        </p:attrNameLst>
                                      </p:cBhvr>
                                      <p:to>
                                        <p:strVal val="visible"/>
                                      </p:to>
                                    </p:set>
                                    <p:animEffect transition="in" filter="fade">
                                      <p:cBhvr>
                                        <p:cTn id="9" dur="5000"/>
                                        <p:tgtEl>
                                          <p:spTgt spid="945155"/>
                                        </p:tgtEl>
                                      </p:cBhvr>
                                    </p:animEffect>
                                  </p:childTnLst>
                                </p:cTn>
                              </p:par>
                              <p:par>
                                <p:cTn id="10" presetID="10" presetClass="entr" presetSubtype="0" fill="hold" nodeType="with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945192"/>
                                        </p:tgtEl>
                                        <p:attrNameLst>
                                          <p:attrName>style.visibility</p:attrName>
                                        </p:attrNameLst>
                                      </p:cBhvr>
                                      <p:to>
                                        <p:strVal val="visible"/>
                                      </p:to>
                                    </p:set>
                                    <p:animEffect transition="in" filter="fade">
                                      <p:cBhvr>
                                        <p:cTn id="15" dur="3000"/>
                                        <p:tgtEl>
                                          <p:spTgt spid="945192"/>
                                        </p:tgtEl>
                                      </p:cBhvr>
                                    </p:animEffect>
                                  </p:childTnLst>
                                </p:cTn>
                              </p:par>
                              <p:par>
                                <p:cTn id="16" presetID="22" presetClass="entr" presetSubtype="2" fill="hold" nodeType="withEffect">
                                  <p:stCondLst>
                                    <p:cond delay="800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945155" grpId="0"/>
      <p:bldP spid="94519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538163" y="1196975"/>
            <a:ext cx="77057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400">
                <a:solidFill>
                  <a:schemeClr val="tx1"/>
                </a:solidFill>
              </a:rPr>
              <a:t>Subjects selected on the basis of their</a:t>
            </a:r>
          </a:p>
          <a:p>
            <a:pPr>
              <a:spcBef>
                <a:spcPct val="0"/>
              </a:spcBef>
              <a:buFontTx/>
              <a:buNone/>
            </a:pPr>
            <a:r>
              <a:rPr lang="en-US" sz="3400" b="1">
                <a:solidFill>
                  <a:srgbClr val="FF3399"/>
                </a:solidFill>
              </a:rPr>
              <a:t>DISEASE STATUS</a:t>
            </a:r>
            <a:r>
              <a:rPr lang="en-US" sz="3400">
                <a:solidFill>
                  <a:schemeClr val="tx1"/>
                </a:solidFill>
                <a:latin typeface="Times New Roman" pitchFamily="18" charset="0"/>
              </a:rPr>
              <a:t> 		</a:t>
            </a:r>
          </a:p>
        </p:txBody>
      </p:sp>
      <p:sp>
        <p:nvSpPr>
          <p:cNvPr id="31747" name="Line 3"/>
          <p:cNvSpPr>
            <a:spLocks noChangeShapeType="1"/>
          </p:cNvSpPr>
          <p:nvPr/>
        </p:nvSpPr>
        <p:spPr bwMode="auto">
          <a:xfrm>
            <a:off x="0" y="4114800"/>
            <a:ext cx="3657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946180" name="Rectangle 4"/>
          <p:cNvSpPr>
            <a:spLocks noChangeArrowheads="1"/>
          </p:cNvSpPr>
          <p:nvPr/>
        </p:nvSpPr>
        <p:spPr bwMode="auto">
          <a:xfrm>
            <a:off x="685800" y="115888"/>
            <a:ext cx="7772400" cy="1143000"/>
          </a:xfrm>
          <a:prstGeom prst="rect">
            <a:avLst/>
          </a:prstGeom>
          <a:noFill/>
          <a:ln w="9525">
            <a:noFill/>
            <a:miter lim="800000"/>
            <a:headEnd/>
            <a:tailEnd/>
          </a:ln>
          <a:effectLst/>
        </p:spPr>
        <p:txBody>
          <a:bodyPr anchor="ctr"/>
          <a:lstStyle/>
          <a:p>
            <a:pPr algn="ctr">
              <a:spcBef>
                <a:spcPct val="0"/>
              </a:spcBef>
              <a:buFontTx/>
              <a:buNone/>
              <a:defRPr/>
            </a:pPr>
            <a:r>
              <a:rPr lang="en-US" sz="4400" dirty="0">
                <a:effectLst>
                  <a:outerShdw blurRad="38100" dist="38100" dir="2700000" algn="tl">
                    <a:srgbClr val="C0C0C0"/>
                  </a:outerShdw>
                </a:effectLst>
                <a:latin typeface="Times New Roman" pitchFamily="18" charset="0"/>
              </a:rPr>
              <a:t>Case-Control Study</a:t>
            </a:r>
          </a:p>
        </p:txBody>
      </p:sp>
      <p:sp>
        <p:nvSpPr>
          <p:cNvPr id="946181" name="Text Box 5"/>
          <p:cNvSpPr txBox="1">
            <a:spLocks noChangeArrowheads="1"/>
          </p:cNvSpPr>
          <p:nvPr/>
        </p:nvSpPr>
        <p:spPr bwMode="auto">
          <a:xfrm>
            <a:off x="525463" y="5140325"/>
            <a:ext cx="80073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Subjects selected on the basis of their      </a:t>
            </a:r>
          </a:p>
          <a:p>
            <a:pPr>
              <a:spcBef>
                <a:spcPct val="0"/>
              </a:spcBef>
              <a:buFontTx/>
              <a:buNone/>
            </a:pPr>
            <a:r>
              <a:rPr lang="en-US" sz="3400" b="1">
                <a:solidFill>
                  <a:srgbClr val="FF3399"/>
                </a:solidFill>
              </a:rPr>
              <a:t>EXPOSURE STATUS</a:t>
            </a:r>
            <a:r>
              <a:rPr lang="en-US" sz="3400">
                <a:solidFill>
                  <a:schemeClr val="tx1"/>
                </a:solidFill>
              </a:rPr>
              <a:t>		</a:t>
            </a:r>
            <a:endParaRPr lang="en-US" sz="3200">
              <a:solidFill>
                <a:schemeClr val="tx1"/>
              </a:solidFill>
            </a:endParaRPr>
          </a:p>
        </p:txBody>
      </p:sp>
      <p:grpSp>
        <p:nvGrpSpPr>
          <p:cNvPr id="2" name="Group 8"/>
          <p:cNvGrpSpPr>
            <a:grpSpLocks/>
          </p:cNvGrpSpPr>
          <p:nvPr/>
        </p:nvGrpSpPr>
        <p:grpSpPr bwMode="auto">
          <a:xfrm>
            <a:off x="1006475" y="2274888"/>
            <a:ext cx="7569200" cy="1585912"/>
            <a:chOff x="1006475" y="2274888"/>
            <a:chExt cx="7569200" cy="1585912"/>
          </a:xfrm>
        </p:grpSpPr>
        <p:sp>
          <p:nvSpPr>
            <p:cNvPr id="31752" name="Text Box 6"/>
            <p:cNvSpPr txBox="1">
              <a:spLocks noChangeArrowheads="1"/>
            </p:cNvSpPr>
            <p:nvPr/>
          </p:nvSpPr>
          <p:spPr bwMode="auto">
            <a:xfrm>
              <a:off x="1006475" y="2274888"/>
              <a:ext cx="5067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00FF"/>
                  </a:solidFill>
                </a:rPr>
                <a:t>Cases</a:t>
              </a:r>
              <a:r>
                <a:rPr lang="en-US" sz="3200">
                  <a:solidFill>
                    <a:schemeClr val="tx1"/>
                  </a:solidFill>
                </a:rPr>
                <a:t> – Have the disease</a:t>
              </a:r>
              <a:r>
                <a:rPr lang="en-US" sz="3200">
                  <a:solidFill>
                    <a:schemeClr val="tx1"/>
                  </a:solidFill>
                  <a:latin typeface="Times New Roman" pitchFamily="18" charset="0"/>
                </a:rPr>
                <a:t> </a:t>
              </a:r>
              <a:endParaRPr lang="en-US" sz="3200" b="1">
                <a:solidFill>
                  <a:srgbClr val="0000FF"/>
                </a:solidFill>
                <a:latin typeface="Times New Roman" pitchFamily="18" charset="0"/>
              </a:endParaRPr>
            </a:p>
          </p:txBody>
        </p:sp>
        <p:sp>
          <p:nvSpPr>
            <p:cNvPr id="31753" name="Text Box 7"/>
            <p:cNvSpPr txBox="1">
              <a:spLocks noChangeArrowheads="1"/>
            </p:cNvSpPr>
            <p:nvPr/>
          </p:nvSpPr>
          <p:spPr bwMode="auto">
            <a:xfrm>
              <a:off x="1016000" y="2794000"/>
              <a:ext cx="7559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00FF"/>
                  </a:solidFill>
                </a:rPr>
                <a:t>Controls</a:t>
              </a:r>
              <a:r>
                <a:rPr lang="en-US" sz="3200">
                  <a:solidFill>
                    <a:schemeClr val="tx1"/>
                  </a:solidFill>
                </a:rPr>
                <a:t> – Do not have the disease</a:t>
              </a:r>
              <a:r>
                <a:rPr lang="en-US" sz="3200">
                  <a:solidFill>
                    <a:schemeClr val="tx1"/>
                  </a:solidFill>
                  <a:latin typeface="Times New Roman" pitchFamily="18" charset="0"/>
                </a:rPr>
                <a:t>		</a:t>
              </a:r>
              <a:endParaRPr lang="en-US" sz="3200" b="1">
                <a:solidFill>
                  <a:schemeClr val="tx1"/>
                </a:solidFill>
                <a:latin typeface="Times New Roman" pitchFamily="18" charset="0"/>
              </a:endParaRPr>
            </a:p>
          </p:txBody>
        </p:sp>
      </p:grpSp>
      <p:sp>
        <p:nvSpPr>
          <p:cNvPr id="946184" name="Rectangle 8"/>
          <p:cNvSpPr>
            <a:spLocks noChangeArrowheads="1"/>
          </p:cNvSpPr>
          <p:nvPr/>
        </p:nvSpPr>
        <p:spPr bwMode="auto">
          <a:xfrm>
            <a:off x="684213" y="4005263"/>
            <a:ext cx="7772400" cy="1143000"/>
          </a:xfrm>
          <a:prstGeom prst="rect">
            <a:avLst/>
          </a:prstGeom>
          <a:noFill/>
          <a:ln w="9525">
            <a:noFill/>
            <a:miter lim="800000"/>
            <a:headEnd/>
            <a:tailEnd/>
          </a:ln>
          <a:effectLst/>
        </p:spPr>
        <p:txBody>
          <a:bodyPr anchor="ctr"/>
          <a:lstStyle/>
          <a:p>
            <a:pPr algn="ctr">
              <a:spcBef>
                <a:spcPct val="0"/>
              </a:spcBef>
              <a:buFontTx/>
              <a:buNone/>
              <a:defRPr/>
            </a:pPr>
            <a:r>
              <a:rPr lang="en-US" sz="4400" dirty="0">
                <a:effectLst>
                  <a:outerShdw blurRad="38100" dist="38100" dir="2700000" algn="tl">
                    <a:srgbClr val="C0C0C0"/>
                  </a:outerShdw>
                </a:effectLst>
                <a:latin typeface="Times New Roman" pitchFamily="18" charset="0"/>
              </a:rPr>
              <a:t>Cohort Study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012"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46180"/>
                                        </p:tgtEl>
                                        <p:attrNameLst>
                                          <p:attrName>style.visibility</p:attrName>
                                        </p:attrNameLst>
                                      </p:cBhvr>
                                      <p:to>
                                        <p:strVal val="visible"/>
                                      </p:to>
                                    </p:set>
                                    <p:animEffect transition="in" filter="fade">
                                      <p:cBhvr>
                                        <p:cTn id="9" dur="3000"/>
                                        <p:tgtEl>
                                          <p:spTgt spid="946180"/>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946178"/>
                                        </p:tgtEl>
                                        <p:attrNameLst>
                                          <p:attrName>style.visibility</p:attrName>
                                        </p:attrNameLst>
                                      </p:cBhvr>
                                      <p:to>
                                        <p:strVal val="visible"/>
                                      </p:to>
                                    </p:set>
                                    <p:animEffect transition="in" filter="fade">
                                      <p:cBhvr>
                                        <p:cTn id="12" dur="3000"/>
                                        <p:tgtEl>
                                          <p:spTgt spid="946178"/>
                                        </p:tgtEl>
                                      </p:cBhvr>
                                    </p:animEffect>
                                  </p:childTnLst>
                                </p:cTn>
                              </p:par>
                              <p:par>
                                <p:cTn id="13" presetID="10" presetClass="entr" presetSubtype="0" fill="hold" nodeType="withEffect">
                                  <p:stCondLst>
                                    <p:cond delay="6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10" presetClass="entr" presetSubtype="0" fill="hold" grpId="0" nodeType="withEffect">
                                  <p:stCondLst>
                                    <p:cond delay="13000"/>
                                  </p:stCondLst>
                                  <p:childTnLst>
                                    <p:set>
                                      <p:cBhvr>
                                        <p:cTn id="17" dur="1" fill="hold">
                                          <p:stCondLst>
                                            <p:cond delay="0"/>
                                          </p:stCondLst>
                                        </p:cTn>
                                        <p:tgtEl>
                                          <p:spTgt spid="946184"/>
                                        </p:tgtEl>
                                        <p:attrNameLst>
                                          <p:attrName>style.visibility</p:attrName>
                                        </p:attrNameLst>
                                      </p:cBhvr>
                                      <p:to>
                                        <p:strVal val="visible"/>
                                      </p:to>
                                    </p:set>
                                    <p:animEffect transition="in" filter="fade">
                                      <p:cBhvr>
                                        <p:cTn id="18" dur="3000"/>
                                        <p:tgtEl>
                                          <p:spTgt spid="946184"/>
                                        </p:tgtEl>
                                      </p:cBhvr>
                                    </p:animEffect>
                                  </p:childTnLst>
                                </p:cTn>
                              </p:par>
                              <p:par>
                                <p:cTn id="19" presetID="10" presetClass="entr" presetSubtype="0" fill="hold" grpId="0" nodeType="withEffect">
                                  <p:stCondLst>
                                    <p:cond delay="15000"/>
                                  </p:stCondLst>
                                  <p:childTnLst>
                                    <p:set>
                                      <p:cBhvr>
                                        <p:cTn id="20" dur="1" fill="hold">
                                          <p:stCondLst>
                                            <p:cond delay="0"/>
                                          </p:stCondLst>
                                        </p:cTn>
                                        <p:tgtEl>
                                          <p:spTgt spid="946181"/>
                                        </p:tgtEl>
                                        <p:attrNameLst>
                                          <p:attrName>style.visibility</p:attrName>
                                        </p:attrNameLst>
                                      </p:cBhvr>
                                      <p:to>
                                        <p:strVal val="visible"/>
                                      </p:to>
                                    </p:set>
                                    <p:animEffect transition="in" filter="fade">
                                      <p:cBhvr>
                                        <p:cTn id="21" dur="3000"/>
                                        <p:tgtEl>
                                          <p:spTgt spid="9461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4"/>
                </p:tgtEl>
              </p:cMediaNode>
            </p:audio>
          </p:childTnLst>
        </p:cTn>
      </p:par>
    </p:tnLst>
    <p:bldLst>
      <p:bldP spid="946178" grpId="0"/>
      <p:bldP spid="946180" grpId="0"/>
      <p:bldP spid="946181" grpId="0"/>
      <p:bldP spid="94618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cohort study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28775"/>
            <a:ext cx="8915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7" name="Text Box 3"/>
          <p:cNvSpPr txBox="1">
            <a:spLocks noChangeArrowheads="1"/>
          </p:cNvSpPr>
          <p:nvPr/>
        </p:nvSpPr>
        <p:spPr bwMode="auto">
          <a:xfrm>
            <a:off x="1946275" y="115888"/>
            <a:ext cx="5157788" cy="762000"/>
          </a:xfrm>
          <a:prstGeom prst="rect">
            <a:avLst/>
          </a:prstGeom>
          <a:noFill/>
          <a:ln w="9525">
            <a:noFill/>
            <a:miter lim="800000"/>
            <a:headEnd/>
            <a:tailEnd/>
          </a:ln>
          <a:effectLst/>
        </p:spPr>
        <p:txBody>
          <a:bodyPr wrap="none" anchor="ctr">
            <a:spAutoFit/>
          </a:bodyPr>
          <a:lstStyle/>
          <a:p>
            <a:pPr algn="ctr">
              <a:spcBef>
                <a:spcPct val="0"/>
              </a:spcBef>
              <a:buFontTx/>
              <a:buNone/>
              <a:defRPr/>
            </a:pPr>
            <a:r>
              <a:rPr lang="en-US" sz="4400">
                <a:effectLst>
                  <a:outerShdw blurRad="38100" dist="38100" dir="2700000" algn="tl">
                    <a:srgbClr val="C0C0C0"/>
                  </a:outerShdw>
                </a:effectLst>
                <a:cs typeface="Arial" charset="0"/>
              </a:rPr>
              <a:t>Cohort study design</a:t>
            </a:r>
          </a:p>
        </p:txBody>
      </p:sp>
      <p:sp>
        <p:nvSpPr>
          <p:cNvPr id="32772" name="Text Box 4"/>
          <p:cNvSpPr txBox="1">
            <a:spLocks noChangeArrowheads="1"/>
          </p:cNvSpPr>
          <p:nvPr/>
        </p:nvSpPr>
        <p:spPr bwMode="auto">
          <a:xfrm>
            <a:off x="1198563" y="1066800"/>
            <a:ext cx="7185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a:solidFill>
                  <a:schemeClr val="bg2"/>
                </a:solidFill>
                <a:cs typeface="Arial" charset="0"/>
              </a:rPr>
              <a:t>D = disease occurrence; arrow = losses to follow-up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17525" y="157163"/>
            <a:ext cx="6183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000" b="1" dirty="0">
                <a:latin typeface="Comic Sans MS" pitchFamily="66" charset="0"/>
              </a:rPr>
              <a:t>Thought for the day…….</a:t>
            </a:r>
          </a:p>
        </p:txBody>
      </p:sp>
      <p:sp>
        <p:nvSpPr>
          <p:cNvPr id="15363" name="Text Box 3"/>
          <p:cNvSpPr txBox="1">
            <a:spLocks noChangeArrowheads="1"/>
          </p:cNvSpPr>
          <p:nvPr/>
        </p:nvSpPr>
        <p:spPr bwMode="auto">
          <a:xfrm>
            <a:off x="822325" y="208121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4400" b="1" dirty="0">
              <a:solidFill>
                <a:schemeClr val="tx1"/>
              </a:solidFill>
              <a:latin typeface="Times New Roman" pitchFamily="18" charset="0"/>
            </a:endParaRPr>
          </a:p>
        </p:txBody>
      </p:sp>
      <p:sp>
        <p:nvSpPr>
          <p:cNvPr id="15364" name="Text Box 4"/>
          <p:cNvSpPr txBox="1">
            <a:spLocks noChangeArrowheads="1"/>
          </p:cNvSpPr>
          <p:nvPr/>
        </p:nvSpPr>
        <p:spPr bwMode="auto">
          <a:xfrm>
            <a:off x="669925" y="1833563"/>
            <a:ext cx="7335838"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000" dirty="0">
                <a:solidFill>
                  <a:schemeClr val="tx1"/>
                </a:solidFill>
                <a:latin typeface="Comic Sans MS" pitchFamily="66" charset="0"/>
              </a:rPr>
              <a:t>“ From what we get, </a:t>
            </a:r>
          </a:p>
          <a:p>
            <a:pPr>
              <a:spcBef>
                <a:spcPct val="0"/>
              </a:spcBef>
              <a:buFontTx/>
              <a:buNone/>
            </a:pPr>
            <a:r>
              <a:rPr lang="en-US" sz="4000" dirty="0">
                <a:solidFill>
                  <a:schemeClr val="tx1"/>
                </a:solidFill>
                <a:latin typeface="Comic Sans MS" pitchFamily="66" charset="0"/>
              </a:rPr>
              <a:t>we can make a living; </a:t>
            </a:r>
          </a:p>
          <a:p>
            <a:pPr>
              <a:spcBef>
                <a:spcPct val="0"/>
              </a:spcBef>
              <a:buFontTx/>
              <a:buNone/>
            </a:pPr>
            <a:r>
              <a:rPr lang="en-US" sz="4000" dirty="0">
                <a:solidFill>
                  <a:schemeClr val="tx1"/>
                </a:solidFill>
                <a:latin typeface="Comic Sans MS" pitchFamily="66" charset="0"/>
              </a:rPr>
              <a:t>what we give, however,</a:t>
            </a:r>
          </a:p>
          <a:p>
            <a:pPr>
              <a:spcBef>
                <a:spcPct val="0"/>
              </a:spcBef>
              <a:buFontTx/>
              <a:buNone/>
            </a:pPr>
            <a:r>
              <a:rPr lang="en-US" sz="4000" dirty="0">
                <a:solidFill>
                  <a:schemeClr val="tx1"/>
                </a:solidFill>
                <a:latin typeface="Comic Sans MS" pitchFamily="66" charset="0"/>
              </a:rPr>
              <a:t>makes a life.”</a:t>
            </a:r>
          </a:p>
          <a:p>
            <a:pPr>
              <a:spcBef>
                <a:spcPct val="0"/>
              </a:spcBef>
              <a:buFontTx/>
              <a:buNone/>
            </a:pPr>
            <a:endParaRPr lang="en-US" sz="4000" dirty="0">
              <a:solidFill>
                <a:schemeClr val="tx1"/>
              </a:solidFill>
              <a:latin typeface="Comic Sans MS" pitchFamily="66" charset="0"/>
            </a:endParaRPr>
          </a:p>
          <a:p>
            <a:pPr>
              <a:spcBef>
                <a:spcPct val="0"/>
              </a:spcBef>
              <a:buFontTx/>
              <a:buNone/>
            </a:pPr>
            <a:r>
              <a:rPr lang="en-US" sz="4000" dirty="0">
                <a:solidFill>
                  <a:schemeClr val="tx1"/>
                </a:solidFill>
                <a:latin typeface="Times New Roman" pitchFamily="18" charset="0"/>
              </a:rPr>
              <a:t>		</a:t>
            </a:r>
            <a:r>
              <a:rPr lang="en-US" sz="3200" dirty="0">
                <a:solidFill>
                  <a:schemeClr val="tx1"/>
                </a:solidFill>
                <a:latin typeface="Comic Sans MS" pitchFamily="66" charset="0"/>
              </a:rPr>
              <a:t>Arthur Ashe, Days of Grace</a:t>
            </a:r>
            <a:endParaRPr lang="en-US" sz="4000" dirty="0">
              <a:solidFill>
                <a:schemeClr val="tx1"/>
              </a:solidFill>
              <a:latin typeface="Comic Sans MS"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a:xfrm>
            <a:off x="179388" y="290513"/>
            <a:ext cx="8785225" cy="762000"/>
          </a:xfrm>
        </p:spPr>
        <p:txBody>
          <a:bodyPr>
            <a:spAutoFit/>
          </a:bodyPr>
          <a:lstStyle/>
          <a:p>
            <a:pPr>
              <a:defRPr/>
            </a:pPr>
            <a:r>
              <a:rPr lang="tr-TR" smtClean="0">
                <a:solidFill>
                  <a:srgbClr val="990033"/>
                </a:solidFill>
                <a:effectLst>
                  <a:outerShdw blurRad="38100" dist="38100" dir="2700000" algn="tl">
                    <a:srgbClr val="C0C0C0"/>
                  </a:outerShdw>
                </a:effectLst>
                <a:latin typeface="Arial" charset="0"/>
              </a:rPr>
              <a:t>Selection of exposed </a:t>
            </a:r>
            <a:r>
              <a:rPr lang="nb-NO" smtClean="0">
                <a:solidFill>
                  <a:srgbClr val="990033"/>
                </a:solidFill>
                <a:effectLst>
                  <a:outerShdw blurRad="38100" dist="38100" dir="2700000" algn="tl">
                    <a:srgbClr val="C0C0C0"/>
                  </a:outerShdw>
                </a:effectLst>
                <a:latin typeface="Arial" charset="0"/>
              </a:rPr>
              <a:t>cohort</a:t>
            </a:r>
            <a:r>
              <a:rPr lang="tr-TR" smtClean="0"/>
              <a:t> </a:t>
            </a:r>
          </a:p>
        </p:txBody>
      </p:sp>
      <p:sp>
        <p:nvSpPr>
          <p:cNvPr id="33795" name="Rectangle 3"/>
          <p:cNvSpPr>
            <a:spLocks noGrp="1" noChangeArrowheads="1"/>
          </p:cNvSpPr>
          <p:nvPr>
            <p:ph type="body" idx="1"/>
          </p:nvPr>
        </p:nvSpPr>
        <p:spPr>
          <a:xfrm>
            <a:off x="901700" y="1628775"/>
            <a:ext cx="7340600" cy="2722563"/>
          </a:xfrm>
          <a:noFill/>
        </p:spPr>
        <p:txBody>
          <a:bodyPr>
            <a:spAutoFit/>
          </a:bodyPr>
          <a:lstStyle/>
          <a:p>
            <a:r>
              <a:rPr lang="en-US" smtClean="0">
                <a:latin typeface="Arial" charset="0"/>
              </a:rPr>
              <a:t>Specific geographic locations</a:t>
            </a:r>
          </a:p>
          <a:p>
            <a:r>
              <a:rPr lang="en-US" smtClean="0">
                <a:latin typeface="Arial" charset="0"/>
              </a:rPr>
              <a:t>Specific groups (pregnant, SDA etc)</a:t>
            </a:r>
          </a:p>
          <a:p>
            <a:r>
              <a:rPr lang="en-US" smtClean="0">
                <a:latin typeface="Arial" charset="0"/>
              </a:rPr>
              <a:t>Specific exposure population - particular occupations (uranium mine, coal-mine workers etc)</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58763" y="1268413"/>
            <a:ext cx="7140575" cy="2089150"/>
            <a:chOff x="258763" y="1268413"/>
            <a:chExt cx="7140575" cy="2089150"/>
          </a:xfrm>
        </p:grpSpPr>
        <p:sp>
          <p:nvSpPr>
            <p:cNvPr id="34825" name="Text Box 2"/>
            <p:cNvSpPr txBox="1">
              <a:spLocks noChangeArrowheads="1"/>
            </p:cNvSpPr>
            <p:nvPr/>
          </p:nvSpPr>
          <p:spPr bwMode="auto">
            <a:xfrm>
              <a:off x="930275" y="1268413"/>
              <a:ext cx="5873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a:solidFill>
                    <a:srgbClr val="0000FF"/>
                  </a:solidFill>
                </a:rPr>
                <a:t>A large Observational Study</a:t>
              </a:r>
            </a:p>
          </p:txBody>
        </p:sp>
        <p:sp>
          <p:nvSpPr>
            <p:cNvPr id="34826" name="Text Box 3"/>
            <p:cNvSpPr txBox="1">
              <a:spLocks noChangeArrowheads="1"/>
            </p:cNvSpPr>
            <p:nvPr/>
          </p:nvSpPr>
          <p:spPr bwMode="auto">
            <a:xfrm>
              <a:off x="258763" y="1984375"/>
              <a:ext cx="71405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CC0000"/>
                  </a:solidFill>
                  <a:latin typeface="Times New Roman" pitchFamily="18" charset="0"/>
                </a:rPr>
                <a:t>		</a:t>
              </a:r>
              <a:r>
                <a:rPr lang="en-US" sz="2800" b="1">
                  <a:solidFill>
                    <a:schemeClr val="tx1"/>
                  </a:solidFill>
                </a:rPr>
                <a:t>Cross-Sectional </a:t>
              </a:r>
              <a:r>
                <a:rPr lang="en-US" sz="2800">
                  <a:solidFill>
                    <a:schemeClr val="tx1"/>
                  </a:solidFill>
                </a:rPr>
                <a:t>(Prevalence)?</a:t>
              </a:r>
              <a:r>
                <a:rPr lang="en-US" sz="2800" b="1">
                  <a:solidFill>
                    <a:schemeClr val="tx1"/>
                  </a:solidFill>
                </a:rPr>
                <a:t> </a:t>
              </a:r>
            </a:p>
            <a:p>
              <a:pPr>
                <a:spcBef>
                  <a:spcPct val="0"/>
                </a:spcBef>
                <a:buFontTx/>
                <a:buNone/>
              </a:pPr>
              <a:r>
                <a:rPr lang="en-US" sz="2800" b="1">
                  <a:solidFill>
                    <a:schemeClr val="tx1"/>
                  </a:solidFill>
                </a:rPr>
                <a:t>		Cohort?</a:t>
              </a:r>
            </a:p>
            <a:p>
              <a:pPr>
                <a:spcBef>
                  <a:spcPct val="0"/>
                </a:spcBef>
                <a:buFontTx/>
                <a:buNone/>
              </a:pPr>
              <a:r>
                <a:rPr lang="en-US" sz="2800" b="1">
                  <a:solidFill>
                    <a:schemeClr val="tx1"/>
                  </a:solidFill>
                </a:rPr>
                <a:t>		Case-Control?</a:t>
              </a:r>
              <a:endParaRPr lang="en-US">
                <a:solidFill>
                  <a:schemeClr val="tx1"/>
                </a:solidFill>
              </a:endParaRPr>
            </a:p>
          </p:txBody>
        </p:sp>
      </p:grpSp>
      <p:sp>
        <p:nvSpPr>
          <p:cNvPr id="944132" name="Text Box 4"/>
          <p:cNvSpPr txBox="1">
            <a:spLocks noChangeArrowheads="1"/>
          </p:cNvSpPr>
          <p:nvPr/>
        </p:nvSpPr>
        <p:spPr bwMode="auto">
          <a:xfrm>
            <a:off x="684213" y="333375"/>
            <a:ext cx="7848600" cy="701675"/>
          </a:xfrm>
          <a:prstGeom prst="rect">
            <a:avLst/>
          </a:prstGeom>
          <a:noFill/>
          <a:ln w="9525">
            <a:noFill/>
            <a:miter lim="800000"/>
            <a:headEnd/>
            <a:tailEnd/>
          </a:ln>
          <a:effectLst/>
        </p:spPr>
        <p:txBody>
          <a:bodyPr>
            <a:spAutoFit/>
          </a:bodyPr>
          <a:lstStyle/>
          <a:p>
            <a:pPr>
              <a:spcBef>
                <a:spcPct val="0"/>
              </a:spcBef>
              <a:buFontTx/>
              <a:buNone/>
              <a:defRPr/>
            </a:pPr>
            <a:r>
              <a:rPr lang="en-US" sz="4000">
                <a:effectLst>
                  <a:outerShdw blurRad="38100" dist="38100" dir="2700000" algn="tl">
                    <a:srgbClr val="C0C0C0"/>
                  </a:outerShdw>
                </a:effectLst>
              </a:rPr>
              <a:t>Adventist Health Study 2 (AHS-2)</a:t>
            </a:r>
          </a:p>
        </p:txBody>
      </p:sp>
      <p:sp>
        <p:nvSpPr>
          <p:cNvPr id="944133" name="Text Box 5"/>
          <p:cNvSpPr txBox="1">
            <a:spLocks noChangeArrowheads="1"/>
          </p:cNvSpPr>
          <p:nvPr/>
        </p:nvSpPr>
        <p:spPr bwMode="auto">
          <a:xfrm>
            <a:off x="908050" y="3429000"/>
            <a:ext cx="726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dirty="0">
                <a:solidFill>
                  <a:schemeClr val="tx1"/>
                </a:solidFill>
              </a:rPr>
              <a:t>Started as a </a:t>
            </a:r>
            <a:r>
              <a:rPr lang="en-US" sz="3200" b="1" dirty="0">
                <a:solidFill>
                  <a:schemeClr val="accent2"/>
                </a:solidFill>
              </a:rPr>
              <a:t>Cross-Sectional Study</a:t>
            </a:r>
            <a:r>
              <a:rPr lang="en-US" sz="3200" dirty="0">
                <a:solidFill>
                  <a:schemeClr val="tx1"/>
                </a:solidFill>
              </a:rPr>
              <a:t> of</a:t>
            </a:r>
          </a:p>
          <a:p>
            <a:pPr>
              <a:spcBef>
                <a:spcPct val="0"/>
              </a:spcBef>
              <a:buFontTx/>
              <a:buNone/>
            </a:pPr>
            <a:r>
              <a:rPr lang="en-US" sz="3200" dirty="0">
                <a:solidFill>
                  <a:srgbClr val="FF00FF"/>
                </a:solidFill>
              </a:rPr>
              <a:t>		   </a:t>
            </a:r>
            <a:r>
              <a:rPr lang="en-US" sz="3200" b="1" u="sng" dirty="0"/>
              <a:t>exposure status</a:t>
            </a:r>
          </a:p>
        </p:txBody>
      </p:sp>
      <p:grpSp>
        <p:nvGrpSpPr>
          <p:cNvPr id="3" name="Group 10"/>
          <p:cNvGrpSpPr>
            <a:grpSpLocks/>
          </p:cNvGrpSpPr>
          <p:nvPr/>
        </p:nvGrpSpPr>
        <p:grpSpPr bwMode="auto">
          <a:xfrm>
            <a:off x="914400" y="4652963"/>
            <a:ext cx="7818438" cy="1538287"/>
            <a:chOff x="914400" y="4652963"/>
            <a:chExt cx="7818438" cy="1538287"/>
          </a:xfrm>
        </p:grpSpPr>
        <p:sp>
          <p:nvSpPr>
            <p:cNvPr id="34822" name="Text Box 7"/>
            <p:cNvSpPr txBox="1">
              <a:spLocks noChangeArrowheads="1"/>
            </p:cNvSpPr>
            <p:nvPr/>
          </p:nvSpPr>
          <p:spPr bwMode="auto">
            <a:xfrm>
              <a:off x="5294313" y="5240338"/>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Linking to tumor registry</a:t>
              </a:r>
              <a:endParaRPr lang="en-US" b="1" u="sng"/>
            </a:p>
          </p:txBody>
        </p:sp>
        <p:sp>
          <p:nvSpPr>
            <p:cNvPr id="34823" name="Text Box 6"/>
            <p:cNvSpPr txBox="1">
              <a:spLocks noChangeArrowheads="1"/>
            </p:cNvSpPr>
            <p:nvPr/>
          </p:nvSpPr>
          <p:spPr bwMode="auto">
            <a:xfrm>
              <a:off x="914400" y="4652963"/>
              <a:ext cx="7581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Becomes a </a:t>
              </a:r>
              <a:r>
                <a:rPr lang="en-US" sz="3200" b="1">
                  <a:solidFill>
                    <a:schemeClr val="accent2"/>
                  </a:solidFill>
                </a:rPr>
                <a:t>Cohort Study</a:t>
              </a:r>
              <a:r>
                <a:rPr lang="en-US" sz="3200">
                  <a:solidFill>
                    <a:schemeClr val="tx1"/>
                  </a:solidFill>
                </a:rPr>
                <a:t> when followed</a:t>
              </a:r>
            </a:p>
            <a:p>
              <a:pPr>
                <a:spcBef>
                  <a:spcPct val="0"/>
                </a:spcBef>
                <a:buFontTx/>
                <a:buNone/>
              </a:pPr>
              <a:r>
                <a:rPr lang="en-US" sz="3200">
                  <a:solidFill>
                    <a:schemeClr val="tx1"/>
                  </a:solidFill>
                </a:rPr>
                <a:t>	up for</a:t>
              </a:r>
              <a:r>
                <a:rPr lang="en-US" sz="3200">
                  <a:solidFill>
                    <a:srgbClr val="0000FF"/>
                  </a:solidFill>
                </a:rPr>
                <a:t> </a:t>
              </a:r>
              <a:r>
                <a:rPr lang="en-US" sz="3200" b="1" u="sng"/>
                <a:t>outcomes -</a:t>
              </a:r>
            </a:p>
          </p:txBody>
        </p:sp>
        <p:sp>
          <p:nvSpPr>
            <p:cNvPr id="34824" name="Text Box 8"/>
            <p:cNvSpPr txBox="1">
              <a:spLocks noChangeArrowheads="1"/>
            </p:cNvSpPr>
            <p:nvPr/>
          </p:nvSpPr>
          <p:spPr bwMode="auto">
            <a:xfrm>
              <a:off x="2555875" y="5734050"/>
              <a:ext cx="5284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(State) or National Death Index (NDI) </a:t>
              </a:r>
              <a:endParaRPr lang="en-US" b="1" u="sng"/>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532"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944133"/>
                                        </p:tgtEl>
                                        <p:attrNameLst>
                                          <p:attrName>style.visibility</p:attrName>
                                        </p:attrNameLst>
                                      </p:cBhvr>
                                      <p:to>
                                        <p:strVal val="visible"/>
                                      </p:to>
                                    </p:set>
                                    <p:animEffect transition="in" filter="fade">
                                      <p:cBhvr>
                                        <p:cTn id="12" dur="3000"/>
                                        <p:tgtEl>
                                          <p:spTgt spid="944133"/>
                                        </p:tgtEl>
                                      </p:cBhvr>
                                    </p:animEffect>
                                  </p:childTnLst>
                                </p:cTn>
                              </p:par>
                              <p:par>
                                <p:cTn id="13" presetID="10" presetClass="entr" presetSubtype="0" fill="hold" nodeType="withEffect">
                                  <p:stCondLst>
                                    <p:cond delay="30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7"/>
                </p:tgtEl>
              </p:cMediaNode>
            </p:audio>
          </p:childTnLst>
        </p:cTn>
      </p:par>
    </p:tnLst>
    <p:bldLst>
      <p:bldP spid="94413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396875" y="228600"/>
            <a:ext cx="8062913" cy="1143000"/>
          </a:xfrm>
        </p:spPr>
        <p:txBody>
          <a:bodyPr/>
          <a:lstStyle/>
          <a:p>
            <a:pPr>
              <a:lnSpc>
                <a:spcPct val="80000"/>
              </a:lnSpc>
            </a:pPr>
            <a:r>
              <a:rPr lang="en-US" sz="2800" smtClean="0">
                <a:latin typeface="Arial" charset="0"/>
              </a:rPr>
              <a:t>CHD deaths per 100,000 Norwegian men aged 35-54, followed for 6.4 years, according to number of cups of coffee consumed per day.  Adjusted for age and cigarette smoking.</a:t>
            </a:r>
          </a:p>
        </p:txBody>
      </p:sp>
      <p:graphicFrame>
        <p:nvGraphicFramePr>
          <p:cNvPr id="1026" name="Object 4"/>
          <p:cNvGraphicFramePr>
            <a:graphicFrameLocks noChangeAspect="1"/>
          </p:cNvGraphicFramePr>
          <p:nvPr/>
        </p:nvGraphicFramePr>
        <p:xfrm>
          <a:off x="1527175" y="1385888"/>
          <a:ext cx="6097588" cy="4068762"/>
        </p:xfrm>
        <a:graphic>
          <a:graphicData uri="http://schemas.openxmlformats.org/presentationml/2006/ole">
            <mc:AlternateContent xmlns:mc="http://schemas.openxmlformats.org/markup-compatibility/2006">
              <mc:Choice xmlns:v="urn:schemas-microsoft-com:vml" Requires="v">
                <p:oleObj spid="_x0000_s1367" name="Chart" r:id="rId6" imgW="6096179" imgH="4067175" progId="MSGraph.Chart.8">
                  <p:embed followColorScheme="full"/>
                </p:oleObj>
              </mc:Choice>
              <mc:Fallback>
                <p:oleObj name="Chart" r:id="rId6" imgW="6096179" imgH="4067175"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7175" y="1385888"/>
                        <a:ext cx="6097588" cy="406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5"/>
          <p:cNvGraphicFramePr>
            <a:graphicFrameLocks noChangeAspect="1"/>
          </p:cNvGraphicFramePr>
          <p:nvPr/>
        </p:nvGraphicFramePr>
        <p:xfrm>
          <a:off x="760413" y="1752600"/>
          <a:ext cx="7621587" cy="5083175"/>
        </p:xfrm>
        <a:graphic>
          <a:graphicData uri="http://schemas.openxmlformats.org/presentationml/2006/ole">
            <mc:AlternateContent xmlns:mc="http://schemas.openxmlformats.org/markup-compatibility/2006">
              <mc:Choice xmlns:v="urn:schemas-microsoft-com:vml" Requires="v">
                <p:oleObj spid="_x0000_s1368" name="Chart" r:id="rId8" imgW="6096179" imgH="4067175" progId="MSGraph.Chart.8">
                  <p:embed followColorScheme="full"/>
                </p:oleObj>
              </mc:Choice>
              <mc:Fallback>
                <p:oleObj name="Chart" r:id="rId8" imgW="6096179" imgH="4067175" progId="MSGraph.Chart.8">
                  <p:embed followColorScheme="full"/>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413" y="1752600"/>
                        <a:ext cx="7621587" cy="508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 name="Text Box 6"/>
          <p:cNvSpPr txBox="1">
            <a:spLocks noChangeArrowheads="1"/>
          </p:cNvSpPr>
          <p:nvPr/>
        </p:nvSpPr>
        <p:spPr bwMode="auto">
          <a:xfrm>
            <a:off x="1828800" y="5943600"/>
            <a:ext cx="428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&lt;1</a:t>
            </a:r>
          </a:p>
        </p:txBody>
      </p:sp>
      <p:sp>
        <p:nvSpPr>
          <p:cNvPr id="1030" name="Text Box 7"/>
          <p:cNvSpPr txBox="1">
            <a:spLocks noChangeArrowheads="1"/>
          </p:cNvSpPr>
          <p:nvPr/>
        </p:nvSpPr>
        <p:spPr bwMode="auto">
          <a:xfrm>
            <a:off x="2863850" y="5940425"/>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1-2</a:t>
            </a:r>
          </a:p>
        </p:txBody>
      </p:sp>
      <p:sp>
        <p:nvSpPr>
          <p:cNvPr id="1031" name="Text Box 8"/>
          <p:cNvSpPr txBox="1">
            <a:spLocks noChangeArrowheads="1"/>
          </p:cNvSpPr>
          <p:nvPr/>
        </p:nvSpPr>
        <p:spPr bwMode="auto">
          <a:xfrm>
            <a:off x="3778250" y="59436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3-4</a:t>
            </a:r>
          </a:p>
        </p:txBody>
      </p:sp>
      <p:sp>
        <p:nvSpPr>
          <p:cNvPr id="1032" name="Text Box 9"/>
          <p:cNvSpPr txBox="1">
            <a:spLocks noChangeArrowheads="1"/>
          </p:cNvSpPr>
          <p:nvPr/>
        </p:nvSpPr>
        <p:spPr bwMode="auto">
          <a:xfrm>
            <a:off x="4768850" y="59436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5-6</a:t>
            </a:r>
          </a:p>
        </p:txBody>
      </p:sp>
      <p:sp>
        <p:nvSpPr>
          <p:cNvPr id="1033" name="Text Box 10"/>
          <p:cNvSpPr txBox="1">
            <a:spLocks noChangeArrowheads="1"/>
          </p:cNvSpPr>
          <p:nvPr/>
        </p:nvSpPr>
        <p:spPr bwMode="auto">
          <a:xfrm>
            <a:off x="5759450" y="59436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7-8</a:t>
            </a:r>
          </a:p>
        </p:txBody>
      </p:sp>
      <p:sp>
        <p:nvSpPr>
          <p:cNvPr id="1034" name="Text Box 11"/>
          <p:cNvSpPr txBox="1">
            <a:spLocks noChangeArrowheads="1"/>
          </p:cNvSpPr>
          <p:nvPr/>
        </p:nvSpPr>
        <p:spPr bwMode="auto">
          <a:xfrm>
            <a:off x="6781800" y="5943600"/>
            <a:ext cx="428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9+</a:t>
            </a:r>
          </a:p>
        </p:txBody>
      </p:sp>
      <p:sp>
        <p:nvSpPr>
          <p:cNvPr id="1035" name="Text Box 12"/>
          <p:cNvSpPr txBox="1">
            <a:spLocks noChangeArrowheads="1"/>
          </p:cNvSpPr>
          <p:nvPr/>
        </p:nvSpPr>
        <p:spPr bwMode="auto">
          <a:xfrm>
            <a:off x="1812925" y="1716088"/>
            <a:ext cx="3559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CHD deaths per 100,000</a:t>
            </a:r>
          </a:p>
        </p:txBody>
      </p:sp>
      <p:sp>
        <p:nvSpPr>
          <p:cNvPr id="1036" name="Text Box 13"/>
          <p:cNvSpPr txBox="1">
            <a:spLocks noChangeArrowheads="1"/>
          </p:cNvSpPr>
          <p:nvPr/>
        </p:nvSpPr>
        <p:spPr bwMode="auto">
          <a:xfrm>
            <a:off x="504825" y="6594475"/>
            <a:ext cx="2560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1000">
                <a:solidFill>
                  <a:schemeClr val="tx1"/>
                </a:solidFill>
              </a:rPr>
              <a:t>Tverdal Aa et al. Br Med J 1990;300:566-9</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65125" y="1412875"/>
            <a:ext cx="8004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1986   Precursors Study, Maryland (LaCroix et al)</a:t>
            </a:r>
          </a:p>
        </p:txBody>
      </p:sp>
      <p:sp>
        <p:nvSpPr>
          <p:cNvPr id="35843" name="Text Box 3"/>
          <p:cNvSpPr txBox="1">
            <a:spLocks noChangeArrowheads="1"/>
          </p:cNvSpPr>
          <p:nvPr/>
        </p:nvSpPr>
        <p:spPr bwMode="auto">
          <a:xfrm>
            <a:off x="1763713" y="1916113"/>
            <a:ext cx="6003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19-35 year follow-up of MALE, white </a:t>
            </a:r>
          </a:p>
          <a:p>
            <a:pPr>
              <a:spcBef>
                <a:spcPct val="0"/>
              </a:spcBef>
              <a:buFontTx/>
              <a:buNone/>
            </a:pPr>
            <a:r>
              <a:rPr lang="en-US" sz="2800">
                <a:solidFill>
                  <a:schemeClr val="tx1"/>
                </a:solidFill>
              </a:rPr>
              <a:t>medical students </a:t>
            </a:r>
          </a:p>
        </p:txBody>
      </p:sp>
      <p:sp>
        <p:nvSpPr>
          <p:cNvPr id="35844" name="Text Box 4"/>
          <p:cNvSpPr txBox="1">
            <a:spLocks noChangeArrowheads="1"/>
          </p:cNvSpPr>
          <p:nvPr/>
        </p:nvSpPr>
        <p:spPr bwMode="auto">
          <a:xfrm>
            <a:off x="1763713" y="2924175"/>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CC"/>
                </a:solidFill>
              </a:rPr>
              <a:t>Results:</a:t>
            </a:r>
            <a:endParaRPr lang="en-US" sz="2800">
              <a:solidFill>
                <a:schemeClr val="tx1"/>
              </a:solidFill>
            </a:endParaRPr>
          </a:p>
        </p:txBody>
      </p:sp>
      <p:sp>
        <p:nvSpPr>
          <p:cNvPr id="35845" name="Text Box 10"/>
          <p:cNvSpPr txBox="1">
            <a:spLocks noChangeArrowheads="1"/>
          </p:cNvSpPr>
          <p:nvPr/>
        </p:nvSpPr>
        <p:spPr bwMode="auto">
          <a:xfrm>
            <a:off x="34925" y="73025"/>
            <a:ext cx="3074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rgbClr val="008080"/>
                </a:solidFill>
              </a:rPr>
              <a:t>Studies to test hypothesis</a:t>
            </a:r>
          </a:p>
        </p:txBody>
      </p:sp>
      <p:sp>
        <p:nvSpPr>
          <p:cNvPr id="842763" name="Rectangle 11"/>
          <p:cNvSpPr>
            <a:spLocks noChangeArrowheads="1"/>
          </p:cNvSpPr>
          <p:nvPr/>
        </p:nvSpPr>
        <p:spPr bwMode="auto">
          <a:xfrm>
            <a:off x="87313" y="341313"/>
            <a:ext cx="8229600" cy="1143000"/>
          </a:xfrm>
          <a:prstGeom prst="rect">
            <a:avLst/>
          </a:prstGeom>
          <a:noFill/>
          <a:ln w="9525">
            <a:noFill/>
            <a:miter lim="800000"/>
            <a:headEnd/>
            <a:tailEnd/>
          </a:ln>
          <a:effectLst/>
        </p:spPr>
        <p:txBody>
          <a:bodyPr anchor="ctr"/>
          <a:lstStyle/>
          <a:p>
            <a:pPr algn="ctr">
              <a:spcBef>
                <a:spcPct val="0"/>
              </a:spcBef>
              <a:buFontTx/>
              <a:buNone/>
              <a:defRPr/>
            </a:pPr>
            <a:r>
              <a:rPr lang="en-US" sz="4400">
                <a:solidFill>
                  <a:srgbClr val="990000"/>
                </a:solidFill>
                <a:effectLst>
                  <a:outerShdw blurRad="38100" dist="38100" dir="2700000" algn="tl">
                    <a:srgbClr val="C0C0C0"/>
                  </a:outerShdw>
                </a:effectLst>
              </a:rPr>
              <a:t>Cohort Study</a:t>
            </a:r>
            <a:endParaRPr lang="en-US" sz="4400">
              <a:solidFill>
                <a:schemeClr val="tx2"/>
              </a:solidFill>
              <a:effectLst>
                <a:outerShdw blurRad="38100" dist="38100" dir="2700000" algn="tl">
                  <a:srgbClr val="C0C0C0"/>
                </a:outerShdw>
              </a:effectLst>
            </a:endParaRPr>
          </a:p>
        </p:txBody>
      </p:sp>
      <p:graphicFrame>
        <p:nvGraphicFramePr>
          <p:cNvPr id="842799" name="Group 47"/>
          <p:cNvGraphicFramePr>
            <a:graphicFrameLocks noGrp="1"/>
          </p:cNvGraphicFramePr>
          <p:nvPr/>
        </p:nvGraphicFramePr>
        <p:xfrm>
          <a:off x="755650" y="3644900"/>
          <a:ext cx="7200900" cy="2520950"/>
        </p:xfrm>
        <a:graphic>
          <a:graphicData uri="http://schemas.openxmlformats.org/drawingml/2006/table">
            <a:tbl>
              <a:tblPr/>
              <a:tblGrid>
                <a:gridCol w="3600450"/>
                <a:gridCol w="3600450"/>
              </a:tblGrid>
              <a:tr h="508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8080"/>
                          </a:solidFill>
                          <a:effectLst/>
                          <a:latin typeface="Arial" charset="0"/>
                        </a:rPr>
                        <a:t>Coffee consumption, cups/day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8080"/>
                          </a:solidFill>
                          <a:effectLst/>
                          <a:latin typeface="Arial" charset="0"/>
                        </a:rPr>
                        <a:t>Rel. Risk (95% CI) of CHD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1.32 (1.02-1.69)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1.90 (1.05-3.41)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9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2.49 (1.08-5.77)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5867" name="Text Box 48"/>
          <p:cNvSpPr txBox="1">
            <a:spLocks noChangeArrowheads="1"/>
          </p:cNvSpPr>
          <p:nvPr/>
        </p:nvSpPr>
        <p:spPr bwMode="auto">
          <a:xfrm>
            <a:off x="617538" y="6550025"/>
            <a:ext cx="2714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1000">
                <a:solidFill>
                  <a:schemeClr val="tx1"/>
                </a:solidFill>
              </a:rPr>
              <a:t>LaCroix et al. N Eng J Med 1986;315:977-82.</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349250" y="160338"/>
            <a:ext cx="8794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80000"/>
              </a:lnSpc>
              <a:spcBef>
                <a:spcPct val="0"/>
              </a:spcBef>
              <a:buFontTx/>
              <a:buNone/>
            </a:pPr>
            <a:r>
              <a:rPr lang="en-US">
                <a:solidFill>
                  <a:schemeClr val="tx1"/>
                </a:solidFill>
              </a:rPr>
              <a:t>Relation of national per capita fat intake with risk of </a:t>
            </a:r>
            <a:r>
              <a:rPr lang="en-US"/>
              <a:t>breast cancer mortality</a:t>
            </a:r>
            <a:r>
              <a:rPr lang="en-US">
                <a:solidFill>
                  <a:schemeClr val="tx1"/>
                </a:solidFill>
              </a:rPr>
              <a:t>. (Carroll, 1975,reproduced with permission.)</a:t>
            </a:r>
          </a:p>
        </p:txBody>
      </p:sp>
      <p:graphicFrame>
        <p:nvGraphicFramePr>
          <p:cNvPr id="2050" name="Object 4"/>
          <p:cNvGraphicFramePr>
            <a:graphicFrameLocks noChangeAspect="1"/>
          </p:cNvGraphicFramePr>
          <p:nvPr/>
        </p:nvGraphicFramePr>
        <p:xfrm>
          <a:off x="76200" y="1219200"/>
          <a:ext cx="8915400" cy="5233988"/>
        </p:xfrm>
        <a:graphic>
          <a:graphicData uri="http://schemas.openxmlformats.org/presentationml/2006/ole">
            <mc:AlternateContent xmlns:mc="http://schemas.openxmlformats.org/markup-compatibility/2006">
              <mc:Choice xmlns:v="urn:schemas-microsoft-com:vml" Requires="v">
                <p:oleObj spid="_x0000_s2219" name="Document" r:id="rId6" imgW="3801240" imgH="2232000" progId="Word.Document.8">
                  <p:embed/>
                </p:oleObj>
              </mc:Choice>
              <mc:Fallback>
                <p:oleObj name="Document" r:id="rId6" imgW="3801240" imgH="2232000" progId="Word.Documen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219200"/>
                        <a:ext cx="8915400" cy="52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5"/>
          <p:cNvSpPr txBox="1">
            <a:spLocks noChangeArrowheads="1"/>
          </p:cNvSpPr>
          <p:nvPr/>
        </p:nvSpPr>
        <p:spPr bwMode="auto">
          <a:xfrm>
            <a:off x="6308725" y="4027488"/>
            <a:ext cx="2479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CC"/>
                </a:solidFill>
              </a:rPr>
              <a:t>Ecologic study</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61938" y="120650"/>
            <a:ext cx="8702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Relation of </a:t>
            </a:r>
            <a:r>
              <a:rPr lang="en-US">
                <a:solidFill>
                  <a:schemeClr val="accent2"/>
                </a:solidFill>
              </a:rPr>
              <a:t>beef,</a:t>
            </a:r>
            <a:r>
              <a:rPr lang="en-US">
                <a:solidFill>
                  <a:schemeClr val="tx1"/>
                </a:solidFill>
              </a:rPr>
              <a:t> </a:t>
            </a:r>
            <a:r>
              <a:rPr lang="en-US">
                <a:solidFill>
                  <a:schemeClr val="accent2"/>
                </a:solidFill>
              </a:rPr>
              <a:t>pork</a:t>
            </a:r>
            <a:r>
              <a:rPr lang="en-US">
                <a:solidFill>
                  <a:schemeClr val="tx1"/>
                </a:solidFill>
              </a:rPr>
              <a:t> or </a:t>
            </a:r>
            <a:r>
              <a:rPr lang="en-US">
                <a:solidFill>
                  <a:schemeClr val="accent2"/>
                </a:solidFill>
              </a:rPr>
              <a:t>lamb</a:t>
            </a:r>
            <a:r>
              <a:rPr lang="en-US">
                <a:solidFill>
                  <a:schemeClr val="tx1"/>
                </a:solidFill>
              </a:rPr>
              <a:t> intake and incidence of </a:t>
            </a:r>
            <a:r>
              <a:rPr lang="en-US"/>
              <a:t>breast cancer</a:t>
            </a:r>
            <a:r>
              <a:rPr lang="en-US">
                <a:solidFill>
                  <a:schemeClr val="tx1"/>
                </a:solidFill>
              </a:rPr>
              <a:t> in 89,538 women during 4 years of follow-up</a:t>
            </a:r>
          </a:p>
        </p:txBody>
      </p:sp>
      <p:graphicFrame>
        <p:nvGraphicFramePr>
          <p:cNvPr id="3074" name="Object 3"/>
          <p:cNvGraphicFramePr>
            <a:graphicFrameLocks noChangeAspect="1"/>
          </p:cNvGraphicFramePr>
          <p:nvPr/>
        </p:nvGraphicFramePr>
        <p:xfrm>
          <a:off x="914400" y="1154113"/>
          <a:ext cx="7620000" cy="5092700"/>
        </p:xfrm>
        <a:graphic>
          <a:graphicData uri="http://schemas.openxmlformats.org/presentationml/2006/ole">
            <mc:AlternateContent xmlns:mc="http://schemas.openxmlformats.org/markup-compatibility/2006">
              <mc:Choice xmlns:v="urn:schemas-microsoft-com:vml" Requires="v">
                <p:oleObj spid="_x0000_s3246" name="Chart" r:id="rId6" imgW="6096179" imgH="4076760" progId="MSGraph.Chart.8">
                  <p:embed followColorScheme="full"/>
                </p:oleObj>
              </mc:Choice>
              <mc:Fallback>
                <p:oleObj name="Chart" r:id="rId6" imgW="6096179" imgH="4076760"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154113"/>
                        <a:ext cx="7620000" cy="509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212725" y="6211888"/>
            <a:ext cx="548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Willett et al, 1987. Nurses Health Study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143000" y="1662113"/>
          <a:ext cx="7086600" cy="4737100"/>
        </p:xfrm>
        <a:graphic>
          <a:graphicData uri="http://schemas.openxmlformats.org/presentationml/2006/ole">
            <mc:AlternateContent xmlns:mc="http://schemas.openxmlformats.org/markup-compatibility/2006">
              <mc:Choice xmlns:v="urn:schemas-microsoft-com:vml" Requires="v">
                <p:oleObj spid="_x0000_s4267" name="Chart" r:id="rId6" imgW="6096179" imgH="4076760" progId="MSGraph.Chart.8">
                  <p:embed followColorScheme="full"/>
                </p:oleObj>
              </mc:Choice>
              <mc:Fallback>
                <p:oleObj name="Chart" r:id="rId6" imgW="6096179" imgH="4076760"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662113"/>
                        <a:ext cx="7086600" cy="47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Rectangle 3"/>
          <p:cNvSpPr>
            <a:spLocks noGrp="1" noChangeArrowheads="1"/>
          </p:cNvSpPr>
          <p:nvPr>
            <p:ph type="title" idx="4294967295"/>
          </p:nvPr>
        </p:nvSpPr>
        <p:spPr>
          <a:xfrm>
            <a:off x="304800" y="76200"/>
            <a:ext cx="8659813" cy="1143000"/>
          </a:xfrm>
        </p:spPr>
        <p:txBody>
          <a:bodyPr/>
          <a:lstStyle/>
          <a:p>
            <a:pPr>
              <a:lnSpc>
                <a:spcPct val="90000"/>
              </a:lnSpc>
            </a:pPr>
            <a:r>
              <a:rPr lang="en-US" sz="2600" smtClean="0">
                <a:latin typeface="Arial" charset="0"/>
              </a:rPr>
              <a:t>Age-adjusted relative risk (RR) of </a:t>
            </a:r>
            <a:r>
              <a:rPr lang="en-US" sz="2600" smtClean="0">
                <a:solidFill>
                  <a:srgbClr val="990033"/>
                </a:solidFill>
                <a:latin typeface="Arial" charset="0"/>
              </a:rPr>
              <a:t>breast cancer</a:t>
            </a:r>
            <a:r>
              <a:rPr lang="en-US" sz="2600" smtClean="0">
                <a:latin typeface="Arial" charset="0"/>
              </a:rPr>
              <a:t> </a:t>
            </a:r>
            <a:br>
              <a:rPr lang="en-US" sz="2600" smtClean="0">
                <a:latin typeface="Arial" charset="0"/>
              </a:rPr>
            </a:br>
            <a:r>
              <a:rPr lang="en-US" sz="2600" smtClean="0">
                <a:latin typeface="Arial" charset="0"/>
              </a:rPr>
              <a:t>according to quintile of calorie-adjusted intake of </a:t>
            </a:r>
            <a:br>
              <a:rPr lang="en-US" sz="2600" smtClean="0">
                <a:latin typeface="Arial" charset="0"/>
              </a:rPr>
            </a:br>
            <a:r>
              <a:rPr lang="en-US" sz="2600" smtClean="0">
                <a:solidFill>
                  <a:schemeClr val="accent2"/>
                </a:solidFill>
                <a:latin typeface="Arial" charset="0"/>
              </a:rPr>
              <a:t>total fat</a:t>
            </a:r>
          </a:p>
        </p:txBody>
      </p:sp>
      <p:sp>
        <p:nvSpPr>
          <p:cNvPr id="4100" name="Text Box 4"/>
          <p:cNvSpPr txBox="1">
            <a:spLocks noChangeArrowheads="1"/>
          </p:cNvSpPr>
          <p:nvPr/>
        </p:nvSpPr>
        <p:spPr bwMode="auto">
          <a:xfrm>
            <a:off x="212725" y="6211888"/>
            <a:ext cx="548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Willett et al, 1987. Nurses Health Study</a:t>
            </a:r>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143000" y="1662113"/>
          <a:ext cx="7086600" cy="4737100"/>
        </p:xfrm>
        <a:graphic>
          <a:graphicData uri="http://schemas.openxmlformats.org/presentationml/2006/ole">
            <mc:AlternateContent xmlns:mc="http://schemas.openxmlformats.org/markup-compatibility/2006">
              <mc:Choice xmlns:v="urn:schemas-microsoft-com:vml" Requires="v">
                <p:oleObj spid="_x0000_s5290" name="Chart" r:id="rId6" imgW="6096179" imgH="4076760" progId="MSGraph.Chart.8">
                  <p:embed followColorScheme="full"/>
                </p:oleObj>
              </mc:Choice>
              <mc:Fallback>
                <p:oleObj name="Chart" r:id="rId6" imgW="6096179" imgH="4076760"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662113"/>
                        <a:ext cx="7086600" cy="47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3" name="Rectangle 3"/>
          <p:cNvSpPr>
            <a:spLocks noChangeArrowheads="1"/>
          </p:cNvSpPr>
          <p:nvPr/>
        </p:nvSpPr>
        <p:spPr bwMode="auto">
          <a:xfrm>
            <a:off x="301625" y="68263"/>
            <a:ext cx="859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0"/>
              </a:spcBef>
              <a:buFontTx/>
              <a:buNone/>
            </a:pPr>
            <a:r>
              <a:rPr lang="en-US" sz="2600">
                <a:solidFill>
                  <a:schemeClr val="tx2"/>
                </a:solidFill>
              </a:rPr>
              <a:t>Age-adjusted relative risk (RR) of </a:t>
            </a:r>
            <a:r>
              <a:rPr lang="en-US" sz="2600"/>
              <a:t>breast cancer</a:t>
            </a:r>
            <a:r>
              <a:rPr lang="en-US" sz="2600">
                <a:solidFill>
                  <a:schemeClr val="tx2"/>
                </a:solidFill>
              </a:rPr>
              <a:t> </a:t>
            </a:r>
            <a:br>
              <a:rPr lang="en-US" sz="2600">
                <a:solidFill>
                  <a:schemeClr val="tx2"/>
                </a:solidFill>
              </a:rPr>
            </a:br>
            <a:r>
              <a:rPr lang="en-US" sz="2600">
                <a:solidFill>
                  <a:schemeClr val="tx2"/>
                </a:solidFill>
              </a:rPr>
              <a:t>according to quintile of calorie-adjusted intake of </a:t>
            </a:r>
            <a:br>
              <a:rPr lang="en-US" sz="2600">
                <a:solidFill>
                  <a:schemeClr val="tx2"/>
                </a:solidFill>
              </a:rPr>
            </a:br>
            <a:r>
              <a:rPr lang="en-US" sz="2600">
                <a:solidFill>
                  <a:schemeClr val="accent2"/>
                </a:solidFill>
              </a:rPr>
              <a:t>saturated fat</a:t>
            </a:r>
          </a:p>
        </p:txBody>
      </p:sp>
      <p:sp>
        <p:nvSpPr>
          <p:cNvPr id="5124" name="Text Box 4"/>
          <p:cNvSpPr txBox="1">
            <a:spLocks noChangeArrowheads="1"/>
          </p:cNvSpPr>
          <p:nvPr/>
        </p:nvSpPr>
        <p:spPr bwMode="auto">
          <a:xfrm>
            <a:off x="212725" y="6211888"/>
            <a:ext cx="548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Willett et al, 1987. Nurses Health Study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141413" y="1662113"/>
          <a:ext cx="7086600" cy="4737100"/>
        </p:xfrm>
        <a:graphic>
          <a:graphicData uri="http://schemas.openxmlformats.org/presentationml/2006/ole">
            <mc:AlternateContent xmlns:mc="http://schemas.openxmlformats.org/markup-compatibility/2006">
              <mc:Choice xmlns:v="urn:schemas-microsoft-com:vml" Requires="v">
                <p:oleObj spid="_x0000_s6314" name="Chart" r:id="rId6" imgW="6096179" imgH="4076760" progId="MSGraph.Chart.8">
                  <p:embed followColorScheme="full"/>
                </p:oleObj>
              </mc:Choice>
              <mc:Fallback>
                <p:oleObj name="Chart" r:id="rId6" imgW="6096179" imgH="4076760"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413" y="1662113"/>
                        <a:ext cx="7086600" cy="47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7" name="Rectangle 3"/>
          <p:cNvSpPr>
            <a:spLocks noChangeArrowheads="1"/>
          </p:cNvSpPr>
          <p:nvPr/>
        </p:nvSpPr>
        <p:spPr bwMode="auto">
          <a:xfrm>
            <a:off x="301625" y="68263"/>
            <a:ext cx="859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0"/>
              </a:spcBef>
              <a:buFontTx/>
              <a:buNone/>
            </a:pPr>
            <a:r>
              <a:rPr lang="en-US" sz="2600">
                <a:solidFill>
                  <a:schemeClr val="tx2"/>
                </a:solidFill>
              </a:rPr>
              <a:t>Age-adjusted relative risk (RR) of </a:t>
            </a:r>
            <a:r>
              <a:rPr lang="en-US" sz="2600"/>
              <a:t>breast cancer</a:t>
            </a:r>
            <a:r>
              <a:rPr lang="en-US" sz="2600">
                <a:solidFill>
                  <a:schemeClr val="tx2"/>
                </a:solidFill>
              </a:rPr>
              <a:t> </a:t>
            </a:r>
            <a:br>
              <a:rPr lang="en-US" sz="2600">
                <a:solidFill>
                  <a:schemeClr val="tx2"/>
                </a:solidFill>
              </a:rPr>
            </a:br>
            <a:r>
              <a:rPr lang="en-US" sz="2600">
                <a:solidFill>
                  <a:schemeClr val="tx2"/>
                </a:solidFill>
              </a:rPr>
              <a:t>according to quintile of calorie-adjusted intake of </a:t>
            </a:r>
            <a:br>
              <a:rPr lang="en-US" sz="2600">
                <a:solidFill>
                  <a:schemeClr val="tx2"/>
                </a:solidFill>
              </a:rPr>
            </a:br>
            <a:r>
              <a:rPr lang="en-US" sz="2600">
                <a:solidFill>
                  <a:schemeClr val="accent2"/>
                </a:solidFill>
              </a:rPr>
              <a:t>linoleic acid</a:t>
            </a:r>
            <a:r>
              <a:rPr lang="en-US" sz="2600">
                <a:solidFill>
                  <a:schemeClr val="tx2"/>
                </a:solidFill>
              </a:rPr>
              <a:t> fat</a:t>
            </a:r>
          </a:p>
        </p:txBody>
      </p:sp>
      <p:sp>
        <p:nvSpPr>
          <p:cNvPr id="6148" name="Text Box 4"/>
          <p:cNvSpPr txBox="1">
            <a:spLocks noChangeArrowheads="1"/>
          </p:cNvSpPr>
          <p:nvPr/>
        </p:nvSpPr>
        <p:spPr bwMode="auto">
          <a:xfrm>
            <a:off x="212725" y="6211888"/>
            <a:ext cx="548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Willett et al, 1987. Nurses Health Study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141413" y="1662113"/>
          <a:ext cx="7086600" cy="4737100"/>
        </p:xfrm>
        <a:graphic>
          <a:graphicData uri="http://schemas.openxmlformats.org/presentationml/2006/ole">
            <mc:AlternateContent xmlns:mc="http://schemas.openxmlformats.org/markup-compatibility/2006">
              <mc:Choice xmlns:v="urn:schemas-microsoft-com:vml" Requires="v">
                <p:oleObj spid="_x0000_s7338" name="Chart" r:id="rId6" imgW="6096179" imgH="4076760" progId="MSGraph.Chart.8">
                  <p:embed followColorScheme="full"/>
                </p:oleObj>
              </mc:Choice>
              <mc:Fallback>
                <p:oleObj name="Chart" r:id="rId6" imgW="6096179" imgH="4076760"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413" y="1662113"/>
                        <a:ext cx="7086600" cy="47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1" name="Rectangle 3"/>
          <p:cNvSpPr>
            <a:spLocks noChangeArrowheads="1"/>
          </p:cNvSpPr>
          <p:nvPr/>
        </p:nvSpPr>
        <p:spPr bwMode="auto">
          <a:xfrm>
            <a:off x="301625" y="68263"/>
            <a:ext cx="859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0"/>
              </a:spcBef>
              <a:buFontTx/>
              <a:buNone/>
            </a:pPr>
            <a:r>
              <a:rPr lang="en-US" sz="2600">
                <a:solidFill>
                  <a:schemeClr val="tx2"/>
                </a:solidFill>
              </a:rPr>
              <a:t>Age-adjusted relative risk (RR) of </a:t>
            </a:r>
            <a:r>
              <a:rPr lang="en-US" sz="2600"/>
              <a:t>breast cancer</a:t>
            </a:r>
            <a:r>
              <a:rPr lang="en-US" sz="2600">
                <a:solidFill>
                  <a:schemeClr val="tx2"/>
                </a:solidFill>
              </a:rPr>
              <a:t> </a:t>
            </a:r>
            <a:br>
              <a:rPr lang="en-US" sz="2600">
                <a:solidFill>
                  <a:schemeClr val="tx2"/>
                </a:solidFill>
              </a:rPr>
            </a:br>
            <a:r>
              <a:rPr lang="en-US" sz="2600">
                <a:solidFill>
                  <a:schemeClr val="tx2"/>
                </a:solidFill>
              </a:rPr>
              <a:t>according to quintile of calorie-adjusted intake of </a:t>
            </a:r>
            <a:br>
              <a:rPr lang="en-US" sz="2600">
                <a:solidFill>
                  <a:schemeClr val="tx2"/>
                </a:solidFill>
              </a:rPr>
            </a:br>
            <a:r>
              <a:rPr lang="en-US" sz="2600">
                <a:solidFill>
                  <a:schemeClr val="accent2"/>
                </a:solidFill>
              </a:rPr>
              <a:t>cholesterol</a:t>
            </a:r>
          </a:p>
        </p:txBody>
      </p:sp>
      <p:sp>
        <p:nvSpPr>
          <p:cNvPr id="7172" name="Text Box 4"/>
          <p:cNvSpPr txBox="1">
            <a:spLocks noChangeArrowheads="1"/>
          </p:cNvSpPr>
          <p:nvPr/>
        </p:nvSpPr>
        <p:spPr bwMode="auto">
          <a:xfrm>
            <a:off x="212725" y="6211888"/>
            <a:ext cx="548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Willett et al, 1987. Nurses Health Study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a:defRPr/>
            </a:pPr>
            <a:r>
              <a:rPr lang="en-US" dirty="0" smtClean="0">
                <a:solidFill>
                  <a:srgbClr val="990033"/>
                </a:solidFill>
                <a:effectLst>
                  <a:outerShdw blurRad="38100" dist="38100" dir="2700000" algn="tl">
                    <a:srgbClr val="C0C0C0"/>
                  </a:outerShdw>
                </a:effectLst>
                <a:latin typeface="Arial" charset="0"/>
              </a:rPr>
              <a:t>Objectives</a:t>
            </a:r>
          </a:p>
        </p:txBody>
      </p:sp>
      <p:sp>
        <p:nvSpPr>
          <p:cNvPr id="16387" name="Rectangle 4"/>
          <p:cNvSpPr>
            <a:spLocks noChangeArrowheads="1"/>
          </p:cNvSpPr>
          <p:nvPr/>
        </p:nvSpPr>
        <p:spPr bwMode="auto">
          <a:xfrm>
            <a:off x="827088" y="1349375"/>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3200" dirty="0">
                <a:solidFill>
                  <a:schemeClr val="accent2"/>
                </a:solidFill>
              </a:rPr>
              <a:t>You will be able to:</a:t>
            </a:r>
          </a:p>
        </p:txBody>
      </p:sp>
      <p:sp>
        <p:nvSpPr>
          <p:cNvPr id="16388" name="Rectangle 6"/>
          <p:cNvSpPr>
            <a:spLocks noChangeArrowheads="1"/>
          </p:cNvSpPr>
          <p:nvPr/>
        </p:nvSpPr>
        <p:spPr bwMode="auto">
          <a:xfrm>
            <a:off x="831850" y="2349500"/>
            <a:ext cx="777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sz="3200" dirty="0">
                <a:solidFill>
                  <a:schemeClr val="tx1"/>
                </a:solidFill>
              </a:rPr>
              <a:t>Describe the </a:t>
            </a:r>
            <a:r>
              <a:rPr lang="en-US" sz="3200" dirty="0">
                <a:solidFill>
                  <a:srgbClr val="008080"/>
                </a:solidFill>
              </a:rPr>
              <a:t>differences</a:t>
            </a:r>
            <a:r>
              <a:rPr lang="en-US" sz="3200" dirty="0">
                <a:solidFill>
                  <a:schemeClr val="tx1"/>
                </a:solidFill>
              </a:rPr>
              <a:t> between cohort studies and other epidemiologic study designs</a:t>
            </a:r>
          </a:p>
          <a:p>
            <a:pPr marL="342900" indent="-342900"/>
            <a:r>
              <a:rPr lang="en-US" sz="3200" dirty="0">
                <a:solidFill>
                  <a:schemeClr val="tx1"/>
                </a:solidFill>
              </a:rPr>
              <a:t>List the </a:t>
            </a:r>
            <a:r>
              <a:rPr lang="en-US" sz="3200" dirty="0">
                <a:solidFill>
                  <a:srgbClr val="008080"/>
                </a:solidFill>
              </a:rPr>
              <a:t>characteristics</a:t>
            </a:r>
            <a:r>
              <a:rPr lang="en-US" sz="3200" dirty="0">
                <a:solidFill>
                  <a:schemeClr val="tx1"/>
                </a:solidFill>
              </a:rPr>
              <a:t>, </a:t>
            </a:r>
            <a:r>
              <a:rPr lang="en-US" sz="3200" dirty="0">
                <a:solidFill>
                  <a:srgbClr val="008080"/>
                </a:solidFill>
              </a:rPr>
              <a:t>advantages </a:t>
            </a:r>
            <a:r>
              <a:rPr lang="en-US" sz="3200" dirty="0">
                <a:solidFill>
                  <a:schemeClr val="tx1"/>
                </a:solidFill>
              </a:rPr>
              <a:t>and </a:t>
            </a:r>
            <a:r>
              <a:rPr lang="en-US" sz="3200" dirty="0">
                <a:solidFill>
                  <a:srgbClr val="008080"/>
                </a:solidFill>
              </a:rPr>
              <a:t>disadvantages</a:t>
            </a:r>
            <a:r>
              <a:rPr lang="en-US" sz="3200" dirty="0">
                <a:solidFill>
                  <a:schemeClr val="tx1"/>
                </a:solidFill>
              </a:rPr>
              <a:t> of cohort studies</a:t>
            </a:r>
          </a:p>
          <a:p>
            <a:pPr marL="342900" indent="-342900"/>
            <a:r>
              <a:rPr lang="en-US" sz="3200" dirty="0">
                <a:solidFill>
                  <a:schemeClr val="tx1"/>
                </a:solidFill>
              </a:rPr>
              <a:t>Calculate and interpret a </a:t>
            </a:r>
            <a:r>
              <a:rPr lang="en-US" sz="3200" dirty="0">
                <a:solidFill>
                  <a:srgbClr val="008080"/>
                </a:solidFill>
              </a:rPr>
              <a:t>relative risk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143000" y="190500"/>
          <a:ext cx="6858000" cy="6475413"/>
        </p:xfrm>
        <a:graphic>
          <a:graphicData uri="http://schemas.openxmlformats.org/presentationml/2006/ole">
            <mc:AlternateContent xmlns:mc="http://schemas.openxmlformats.org/markup-compatibility/2006">
              <mc:Choice xmlns:v="urn:schemas-microsoft-com:vml" Requires="v">
                <p:oleObj spid="_x0000_s8361" name="Document" r:id="rId6" imgW="2807280" imgH="2649960" progId="Word.Document.8">
                  <p:embed/>
                </p:oleObj>
              </mc:Choice>
              <mc:Fallback>
                <p:oleObj name="Document" r:id="rId6" imgW="2807280" imgH="264996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90500"/>
                        <a:ext cx="6858000" cy="647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p:cNvSpPr txBox="1">
            <a:spLocks noChangeArrowheads="1"/>
          </p:cNvSpPr>
          <p:nvPr/>
        </p:nvSpPr>
        <p:spPr bwMode="auto">
          <a:xfrm>
            <a:off x="5364163" y="525463"/>
            <a:ext cx="2479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CC"/>
                </a:solidFill>
              </a:rPr>
              <a:t>Ecologic study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a:xfrm>
            <a:off x="300038" y="228600"/>
            <a:ext cx="8520112" cy="1143000"/>
          </a:xfrm>
        </p:spPr>
        <p:txBody>
          <a:bodyPr/>
          <a:lstStyle/>
          <a:p>
            <a:pPr algn="l">
              <a:lnSpc>
                <a:spcPct val="80000"/>
              </a:lnSpc>
            </a:pPr>
            <a:r>
              <a:rPr lang="en-US" sz="2400" smtClean="0">
                <a:latin typeface="Arial" charset="0"/>
              </a:rPr>
              <a:t>Alcohol consumption and relative risk of death over 12 years in </a:t>
            </a:r>
            <a:r>
              <a:rPr lang="en-US" sz="2400" b="1" smtClean="0">
                <a:latin typeface="Arial" charset="0"/>
              </a:rPr>
              <a:t>American Cancer Society prospective study of 276,802 men</a:t>
            </a:r>
            <a:r>
              <a:rPr lang="en-US" sz="2400" smtClean="0">
                <a:latin typeface="Arial" charset="0"/>
              </a:rPr>
              <a:t> aged 40-59.  Mortality ratios are adjusted for age and smoking habits and for the four most common causes of death and death from all causes.</a:t>
            </a:r>
            <a:endParaRPr lang="en-US" sz="3600" smtClean="0">
              <a:latin typeface="Arial" charset="0"/>
            </a:endParaRPr>
          </a:p>
        </p:txBody>
      </p:sp>
      <p:graphicFrame>
        <p:nvGraphicFramePr>
          <p:cNvPr id="9218" name="Object 4"/>
          <p:cNvGraphicFramePr>
            <a:graphicFrameLocks noChangeAspect="1"/>
          </p:cNvGraphicFramePr>
          <p:nvPr/>
        </p:nvGraphicFramePr>
        <p:xfrm>
          <a:off x="381000" y="1481138"/>
          <a:ext cx="8153400" cy="5453062"/>
        </p:xfrm>
        <a:graphic>
          <a:graphicData uri="http://schemas.openxmlformats.org/presentationml/2006/ole">
            <mc:AlternateContent xmlns:mc="http://schemas.openxmlformats.org/markup-compatibility/2006">
              <mc:Choice xmlns:v="urn:schemas-microsoft-com:vml" Requires="v">
                <p:oleObj spid="_x0000_s9385" name="Chart" r:id="rId6" imgW="6096179" imgH="4076760" progId="MSGraph.Chart.8">
                  <p:embed followColorScheme="full"/>
                </p:oleObj>
              </mc:Choice>
              <mc:Fallback>
                <p:oleObj name="Chart" r:id="rId6" imgW="6096179" imgH="4076760"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481138"/>
                        <a:ext cx="8153400" cy="545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6513" y="152400"/>
            <a:ext cx="9144000" cy="1143000"/>
          </a:xfrm>
        </p:spPr>
        <p:txBody>
          <a:bodyPr/>
          <a:lstStyle/>
          <a:p>
            <a:r>
              <a:rPr lang="en-US" sz="2800" smtClean="0">
                <a:latin typeface="Arial" charset="0"/>
              </a:rPr>
              <a:t>Age-adjusted Mean Level of </a:t>
            </a:r>
            <a:r>
              <a:rPr lang="en-US" sz="2800" smtClean="0">
                <a:solidFill>
                  <a:srgbClr val="008080"/>
                </a:solidFill>
                <a:latin typeface="Arial" charset="0"/>
              </a:rPr>
              <a:t>Blood Pressure</a:t>
            </a:r>
            <a:r>
              <a:rPr lang="en-US" sz="2800" smtClean="0">
                <a:latin typeface="Arial" charset="0"/>
              </a:rPr>
              <a:t> by Level of Alcohol Consumption. </a:t>
            </a:r>
            <a:r>
              <a:rPr lang="en-US" sz="2800" smtClean="0">
                <a:solidFill>
                  <a:srgbClr val="990033"/>
                </a:solidFill>
                <a:latin typeface="Arial" charset="0"/>
              </a:rPr>
              <a:t>Honolulu heart study. 1981.</a:t>
            </a:r>
          </a:p>
        </p:txBody>
      </p:sp>
      <p:grpSp>
        <p:nvGrpSpPr>
          <p:cNvPr id="36867" name="Group 3"/>
          <p:cNvGrpSpPr>
            <a:grpSpLocks/>
          </p:cNvGrpSpPr>
          <p:nvPr/>
        </p:nvGrpSpPr>
        <p:grpSpPr bwMode="auto">
          <a:xfrm>
            <a:off x="4419600" y="1509713"/>
            <a:ext cx="4038600" cy="1004887"/>
            <a:chOff x="2784" y="1035"/>
            <a:chExt cx="2544" cy="633"/>
          </a:xfrm>
        </p:grpSpPr>
        <p:sp>
          <p:nvSpPr>
            <p:cNvPr id="36874" name="Line 4"/>
            <p:cNvSpPr>
              <a:spLocks noChangeShapeType="1"/>
            </p:cNvSpPr>
            <p:nvPr/>
          </p:nvSpPr>
          <p:spPr bwMode="auto">
            <a:xfrm>
              <a:off x="2784" y="1668"/>
              <a:ext cx="254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5" name="Text Box 5"/>
            <p:cNvSpPr txBox="1">
              <a:spLocks noChangeArrowheads="1"/>
            </p:cNvSpPr>
            <p:nvPr/>
          </p:nvSpPr>
          <p:spPr bwMode="auto">
            <a:xfrm>
              <a:off x="3095" y="1035"/>
              <a:ext cx="222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Mean blood pressure</a:t>
              </a:r>
            </a:p>
            <a:p>
              <a:pPr>
                <a:spcBef>
                  <a:spcPct val="0"/>
                </a:spcBef>
                <a:buFontTx/>
                <a:buNone/>
              </a:pPr>
              <a:r>
                <a:rPr lang="en-US" sz="2800">
                  <a:solidFill>
                    <a:schemeClr val="tx1"/>
                  </a:solidFill>
                </a:rPr>
                <a:t>          (mm Hg)</a:t>
              </a:r>
            </a:p>
          </p:txBody>
        </p:sp>
      </p:grpSp>
      <p:grpSp>
        <p:nvGrpSpPr>
          <p:cNvPr id="36868" name="Group 6"/>
          <p:cNvGrpSpPr>
            <a:grpSpLocks/>
          </p:cNvGrpSpPr>
          <p:nvPr/>
        </p:nvGrpSpPr>
        <p:grpSpPr bwMode="auto">
          <a:xfrm>
            <a:off x="228600" y="2360613"/>
            <a:ext cx="8229600" cy="4279900"/>
            <a:chOff x="144" y="1487"/>
            <a:chExt cx="5184" cy="2696"/>
          </a:xfrm>
        </p:grpSpPr>
        <p:sp>
          <p:nvSpPr>
            <p:cNvPr id="36872" name="Line 7"/>
            <p:cNvSpPr>
              <a:spLocks noChangeShapeType="1"/>
            </p:cNvSpPr>
            <p:nvPr/>
          </p:nvSpPr>
          <p:spPr bwMode="auto">
            <a:xfrm>
              <a:off x="144" y="2100"/>
              <a:ext cx="518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3" name="Text Box 8"/>
            <p:cNvSpPr txBox="1">
              <a:spLocks noChangeArrowheads="1"/>
            </p:cNvSpPr>
            <p:nvPr/>
          </p:nvSpPr>
          <p:spPr bwMode="auto">
            <a:xfrm>
              <a:off x="384" y="1487"/>
              <a:ext cx="877" cy="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Alcohol</a:t>
              </a:r>
            </a:p>
            <a:p>
              <a:pPr>
                <a:spcBef>
                  <a:spcPct val="0"/>
                </a:spcBef>
                <a:buFontTx/>
                <a:buNone/>
              </a:pPr>
              <a:r>
                <a:rPr lang="en-US" sz="2800">
                  <a:solidFill>
                    <a:schemeClr val="tx1"/>
                  </a:solidFill>
                </a:rPr>
                <a:t>(oz/mo)</a:t>
              </a:r>
            </a:p>
            <a:p>
              <a:pPr>
                <a:lnSpc>
                  <a:spcPct val="130000"/>
                </a:lnSpc>
                <a:spcBef>
                  <a:spcPct val="0"/>
                </a:spcBef>
                <a:buFontTx/>
                <a:buNone/>
              </a:pPr>
              <a:r>
                <a:rPr lang="en-US" sz="2800">
                  <a:solidFill>
                    <a:schemeClr val="tx1"/>
                  </a:solidFill>
                </a:rPr>
                <a:t>0</a:t>
              </a:r>
            </a:p>
            <a:p>
              <a:pPr>
                <a:lnSpc>
                  <a:spcPct val="130000"/>
                </a:lnSpc>
                <a:spcBef>
                  <a:spcPct val="0"/>
                </a:spcBef>
                <a:buFontTx/>
                <a:buNone/>
              </a:pPr>
              <a:r>
                <a:rPr lang="en-US" sz="2800">
                  <a:solidFill>
                    <a:schemeClr val="tx1"/>
                  </a:solidFill>
                </a:rPr>
                <a:t>1-6</a:t>
              </a:r>
            </a:p>
            <a:p>
              <a:pPr>
                <a:lnSpc>
                  <a:spcPct val="130000"/>
                </a:lnSpc>
                <a:spcBef>
                  <a:spcPct val="0"/>
                </a:spcBef>
                <a:buFontTx/>
                <a:buNone/>
              </a:pPr>
              <a:r>
                <a:rPr lang="en-US" sz="2800">
                  <a:solidFill>
                    <a:schemeClr val="tx1"/>
                  </a:solidFill>
                </a:rPr>
                <a:t>7-15</a:t>
              </a:r>
            </a:p>
            <a:p>
              <a:pPr>
                <a:lnSpc>
                  <a:spcPct val="130000"/>
                </a:lnSpc>
                <a:spcBef>
                  <a:spcPct val="0"/>
                </a:spcBef>
                <a:buFontTx/>
                <a:buNone/>
              </a:pPr>
              <a:r>
                <a:rPr lang="en-US" sz="2800">
                  <a:solidFill>
                    <a:schemeClr val="tx1"/>
                  </a:solidFill>
                </a:rPr>
                <a:t>16-39</a:t>
              </a:r>
            </a:p>
            <a:p>
              <a:pPr>
                <a:lnSpc>
                  <a:spcPct val="130000"/>
                </a:lnSpc>
                <a:spcBef>
                  <a:spcPct val="0"/>
                </a:spcBef>
                <a:buFontTx/>
                <a:buNone/>
              </a:pPr>
              <a:r>
                <a:rPr lang="en-US" sz="2800">
                  <a:solidFill>
                    <a:schemeClr val="tx1"/>
                  </a:solidFill>
                </a:rPr>
                <a:t>40-59</a:t>
              </a:r>
            </a:p>
            <a:p>
              <a:pPr>
                <a:lnSpc>
                  <a:spcPct val="130000"/>
                </a:lnSpc>
                <a:spcBef>
                  <a:spcPct val="0"/>
                </a:spcBef>
                <a:buFontTx/>
                <a:buNone/>
              </a:pPr>
              <a:r>
                <a:rPr lang="en-US" sz="2800">
                  <a:solidFill>
                    <a:schemeClr val="tx1"/>
                  </a:solidFill>
                </a:rPr>
                <a:t>60+</a:t>
              </a:r>
            </a:p>
          </p:txBody>
        </p:sp>
      </p:grpSp>
      <p:sp>
        <p:nvSpPr>
          <p:cNvPr id="36869" name="Text Box 9"/>
          <p:cNvSpPr txBox="1">
            <a:spLocks noChangeArrowheads="1"/>
          </p:cNvSpPr>
          <p:nvPr/>
        </p:nvSpPr>
        <p:spPr bwMode="auto">
          <a:xfrm>
            <a:off x="2701925" y="2371725"/>
            <a:ext cx="977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800">
              <a:solidFill>
                <a:schemeClr val="tx1"/>
              </a:solidFill>
              <a:latin typeface="Times New Roman" pitchFamily="18" charset="0"/>
            </a:endParaRPr>
          </a:p>
          <a:p>
            <a:pPr>
              <a:spcBef>
                <a:spcPct val="0"/>
              </a:spcBef>
              <a:buFontTx/>
              <a:buNone/>
            </a:pPr>
            <a:r>
              <a:rPr lang="en-US" sz="2800">
                <a:solidFill>
                  <a:schemeClr val="tx1"/>
                </a:solidFill>
                <a:latin typeface="Times New Roman" pitchFamily="18" charset="0"/>
              </a:rPr>
              <a:t>   </a:t>
            </a:r>
            <a:r>
              <a:rPr lang="en-US" sz="2800">
                <a:solidFill>
                  <a:schemeClr val="tx1"/>
                </a:solidFill>
              </a:rPr>
              <a:t>n</a:t>
            </a:r>
          </a:p>
          <a:p>
            <a:pPr>
              <a:lnSpc>
                <a:spcPct val="130000"/>
              </a:lnSpc>
              <a:spcBef>
                <a:spcPct val="0"/>
              </a:spcBef>
              <a:buFontTx/>
              <a:buNone/>
            </a:pPr>
            <a:r>
              <a:rPr lang="en-US" sz="2800">
                <a:solidFill>
                  <a:schemeClr val="tx1"/>
                </a:solidFill>
              </a:rPr>
              <a:t>3744</a:t>
            </a:r>
          </a:p>
          <a:p>
            <a:pPr>
              <a:lnSpc>
                <a:spcPct val="130000"/>
              </a:lnSpc>
              <a:spcBef>
                <a:spcPct val="0"/>
              </a:spcBef>
              <a:buFontTx/>
              <a:buNone/>
            </a:pPr>
            <a:r>
              <a:rPr lang="en-US" sz="2800">
                <a:solidFill>
                  <a:schemeClr val="tx1"/>
                </a:solidFill>
              </a:rPr>
              <a:t>1074</a:t>
            </a:r>
          </a:p>
          <a:p>
            <a:pPr>
              <a:lnSpc>
                <a:spcPct val="130000"/>
              </a:lnSpc>
              <a:spcBef>
                <a:spcPct val="0"/>
              </a:spcBef>
              <a:buFontTx/>
              <a:buNone/>
            </a:pPr>
            <a:r>
              <a:rPr lang="en-US" sz="2800">
                <a:solidFill>
                  <a:schemeClr val="tx1"/>
                </a:solidFill>
              </a:rPr>
              <a:t>  991</a:t>
            </a:r>
          </a:p>
          <a:p>
            <a:pPr>
              <a:lnSpc>
                <a:spcPct val="130000"/>
              </a:lnSpc>
              <a:spcBef>
                <a:spcPct val="0"/>
              </a:spcBef>
              <a:buFontTx/>
              <a:buNone/>
            </a:pPr>
            <a:r>
              <a:rPr lang="en-US" sz="2800">
                <a:solidFill>
                  <a:schemeClr val="tx1"/>
                </a:solidFill>
              </a:rPr>
              <a:t>1048</a:t>
            </a:r>
          </a:p>
          <a:p>
            <a:pPr>
              <a:lnSpc>
                <a:spcPct val="130000"/>
              </a:lnSpc>
              <a:spcBef>
                <a:spcPct val="0"/>
              </a:spcBef>
              <a:buFontTx/>
              <a:buNone/>
            </a:pPr>
            <a:r>
              <a:rPr lang="en-US" sz="2800">
                <a:solidFill>
                  <a:schemeClr val="tx1"/>
                </a:solidFill>
              </a:rPr>
              <a:t>  595</a:t>
            </a:r>
          </a:p>
          <a:p>
            <a:pPr>
              <a:lnSpc>
                <a:spcPct val="130000"/>
              </a:lnSpc>
              <a:spcBef>
                <a:spcPct val="0"/>
              </a:spcBef>
              <a:buFontTx/>
              <a:buNone/>
            </a:pPr>
            <a:r>
              <a:rPr lang="en-US" sz="2800">
                <a:solidFill>
                  <a:schemeClr val="tx1"/>
                </a:solidFill>
              </a:rPr>
              <a:t>  432</a:t>
            </a:r>
          </a:p>
        </p:txBody>
      </p:sp>
      <p:sp>
        <p:nvSpPr>
          <p:cNvPr id="36870" name="Text Box 10"/>
          <p:cNvSpPr txBox="1">
            <a:spLocks noChangeArrowheads="1"/>
          </p:cNvSpPr>
          <p:nvPr/>
        </p:nvSpPr>
        <p:spPr bwMode="auto">
          <a:xfrm>
            <a:off x="4630738" y="2371725"/>
            <a:ext cx="15494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800">
              <a:solidFill>
                <a:schemeClr val="tx1"/>
              </a:solidFill>
              <a:latin typeface="Times New Roman" pitchFamily="18" charset="0"/>
            </a:endParaRPr>
          </a:p>
          <a:p>
            <a:pPr>
              <a:spcBef>
                <a:spcPct val="0"/>
              </a:spcBef>
              <a:buFontTx/>
              <a:buNone/>
            </a:pPr>
            <a:r>
              <a:rPr lang="en-US" sz="2800" b="1">
                <a:solidFill>
                  <a:srgbClr val="FF33CC"/>
                </a:solidFill>
              </a:rPr>
              <a:t>Systolic</a:t>
            </a:r>
            <a:endParaRPr lang="en-US" sz="2800">
              <a:solidFill>
                <a:schemeClr val="tx1"/>
              </a:solidFill>
            </a:endParaRPr>
          </a:p>
          <a:p>
            <a:pPr>
              <a:lnSpc>
                <a:spcPct val="130000"/>
              </a:lnSpc>
              <a:spcBef>
                <a:spcPct val="0"/>
              </a:spcBef>
              <a:buFontTx/>
              <a:buNone/>
            </a:pPr>
            <a:r>
              <a:rPr lang="en-US" sz="2800">
                <a:solidFill>
                  <a:schemeClr val="tx1"/>
                </a:solidFill>
              </a:rPr>
              <a:t>136.3</a:t>
            </a:r>
          </a:p>
          <a:p>
            <a:pPr>
              <a:lnSpc>
                <a:spcPct val="130000"/>
              </a:lnSpc>
              <a:spcBef>
                <a:spcPct val="0"/>
              </a:spcBef>
              <a:buFontTx/>
              <a:buNone/>
            </a:pPr>
            <a:r>
              <a:rPr lang="en-US" sz="2800">
                <a:solidFill>
                  <a:schemeClr val="tx1"/>
                </a:solidFill>
              </a:rPr>
              <a:t>135.8</a:t>
            </a:r>
          </a:p>
          <a:p>
            <a:pPr>
              <a:lnSpc>
                <a:spcPct val="130000"/>
              </a:lnSpc>
              <a:spcBef>
                <a:spcPct val="0"/>
              </a:spcBef>
              <a:buFontTx/>
              <a:buNone/>
            </a:pPr>
            <a:r>
              <a:rPr lang="en-US" sz="2800">
                <a:solidFill>
                  <a:schemeClr val="tx1"/>
                </a:solidFill>
              </a:rPr>
              <a:t>135.8</a:t>
            </a:r>
          </a:p>
          <a:p>
            <a:pPr>
              <a:lnSpc>
                <a:spcPct val="130000"/>
              </a:lnSpc>
              <a:spcBef>
                <a:spcPct val="0"/>
              </a:spcBef>
              <a:buFontTx/>
              <a:buNone/>
            </a:pPr>
            <a:r>
              <a:rPr lang="en-US" sz="2800">
                <a:solidFill>
                  <a:srgbClr val="FF33CC"/>
                </a:solidFill>
              </a:rPr>
              <a:t>137.7</a:t>
            </a:r>
            <a:endParaRPr lang="en-US" sz="2800">
              <a:solidFill>
                <a:schemeClr val="tx1"/>
              </a:solidFill>
            </a:endParaRPr>
          </a:p>
          <a:p>
            <a:pPr>
              <a:lnSpc>
                <a:spcPct val="130000"/>
              </a:lnSpc>
              <a:spcBef>
                <a:spcPct val="0"/>
              </a:spcBef>
              <a:buFontTx/>
              <a:buNone/>
            </a:pPr>
            <a:r>
              <a:rPr lang="en-US" sz="2800">
                <a:solidFill>
                  <a:srgbClr val="FF33CC"/>
                </a:solidFill>
              </a:rPr>
              <a:t>140.2</a:t>
            </a:r>
            <a:endParaRPr lang="en-US" sz="2800">
              <a:solidFill>
                <a:schemeClr val="tx1"/>
              </a:solidFill>
            </a:endParaRPr>
          </a:p>
          <a:p>
            <a:pPr>
              <a:lnSpc>
                <a:spcPct val="130000"/>
              </a:lnSpc>
              <a:spcBef>
                <a:spcPct val="0"/>
              </a:spcBef>
              <a:buFontTx/>
              <a:buNone/>
            </a:pPr>
            <a:r>
              <a:rPr lang="en-US" sz="2800">
                <a:solidFill>
                  <a:srgbClr val="FF33CC"/>
                </a:solidFill>
              </a:rPr>
              <a:t>142.4</a:t>
            </a:r>
            <a:endParaRPr lang="en-US" sz="2800">
              <a:solidFill>
                <a:schemeClr val="tx1"/>
              </a:solidFill>
            </a:endParaRPr>
          </a:p>
        </p:txBody>
      </p:sp>
      <p:sp>
        <p:nvSpPr>
          <p:cNvPr id="36871" name="Text Box 11"/>
          <p:cNvSpPr txBox="1">
            <a:spLocks noChangeArrowheads="1"/>
          </p:cNvSpPr>
          <p:nvPr/>
        </p:nvSpPr>
        <p:spPr bwMode="auto">
          <a:xfrm>
            <a:off x="6688138" y="2371725"/>
            <a:ext cx="1668462"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800">
              <a:solidFill>
                <a:schemeClr val="tx1"/>
              </a:solidFill>
              <a:latin typeface="Times New Roman" pitchFamily="18" charset="0"/>
            </a:endParaRPr>
          </a:p>
          <a:p>
            <a:pPr>
              <a:spcBef>
                <a:spcPct val="0"/>
              </a:spcBef>
              <a:buFontTx/>
              <a:buNone/>
            </a:pPr>
            <a:r>
              <a:rPr lang="en-US" sz="2800" b="1">
                <a:solidFill>
                  <a:srgbClr val="0000CC"/>
                </a:solidFill>
              </a:rPr>
              <a:t>Diastolic</a:t>
            </a:r>
            <a:endParaRPr lang="en-US" sz="2800">
              <a:solidFill>
                <a:schemeClr val="tx1"/>
              </a:solidFill>
            </a:endParaRPr>
          </a:p>
          <a:p>
            <a:pPr>
              <a:lnSpc>
                <a:spcPct val="130000"/>
              </a:lnSpc>
              <a:spcBef>
                <a:spcPct val="0"/>
              </a:spcBef>
              <a:buFontTx/>
              <a:buNone/>
            </a:pPr>
            <a:r>
              <a:rPr lang="en-US" sz="2800">
                <a:solidFill>
                  <a:schemeClr val="tx1"/>
                </a:solidFill>
              </a:rPr>
              <a:t>    81.9</a:t>
            </a:r>
          </a:p>
          <a:p>
            <a:pPr>
              <a:lnSpc>
                <a:spcPct val="130000"/>
              </a:lnSpc>
              <a:spcBef>
                <a:spcPct val="0"/>
              </a:spcBef>
              <a:buFontTx/>
              <a:buNone/>
            </a:pPr>
            <a:r>
              <a:rPr lang="en-US" sz="2800">
                <a:solidFill>
                  <a:schemeClr val="tx1"/>
                </a:solidFill>
              </a:rPr>
              <a:t>    82.8</a:t>
            </a:r>
          </a:p>
          <a:p>
            <a:pPr>
              <a:lnSpc>
                <a:spcPct val="130000"/>
              </a:lnSpc>
              <a:spcBef>
                <a:spcPct val="0"/>
              </a:spcBef>
              <a:buFontTx/>
              <a:buNone/>
            </a:pPr>
            <a:r>
              <a:rPr lang="en-US" sz="2800">
                <a:solidFill>
                  <a:schemeClr val="tx1"/>
                </a:solidFill>
              </a:rPr>
              <a:t>    82.6</a:t>
            </a:r>
          </a:p>
          <a:p>
            <a:pPr>
              <a:lnSpc>
                <a:spcPct val="130000"/>
              </a:lnSpc>
              <a:spcBef>
                <a:spcPct val="0"/>
              </a:spcBef>
              <a:buFontTx/>
              <a:buNone/>
            </a:pPr>
            <a:r>
              <a:rPr lang="en-US" sz="2800">
                <a:solidFill>
                  <a:schemeClr val="tx1"/>
                </a:solidFill>
              </a:rPr>
              <a:t>    82.9</a:t>
            </a:r>
          </a:p>
          <a:p>
            <a:pPr>
              <a:lnSpc>
                <a:spcPct val="130000"/>
              </a:lnSpc>
              <a:spcBef>
                <a:spcPct val="0"/>
              </a:spcBef>
              <a:buFontTx/>
              <a:buNone/>
            </a:pPr>
            <a:r>
              <a:rPr lang="en-US" sz="2800">
                <a:solidFill>
                  <a:schemeClr val="tx1"/>
                </a:solidFill>
              </a:rPr>
              <a:t>    </a:t>
            </a:r>
            <a:r>
              <a:rPr lang="en-US" sz="2800">
                <a:solidFill>
                  <a:schemeClr val="accent2"/>
                </a:solidFill>
              </a:rPr>
              <a:t>83.7</a:t>
            </a:r>
          </a:p>
          <a:p>
            <a:pPr>
              <a:lnSpc>
                <a:spcPct val="130000"/>
              </a:lnSpc>
              <a:spcBef>
                <a:spcPct val="0"/>
              </a:spcBef>
              <a:buFontTx/>
              <a:buNone/>
            </a:pPr>
            <a:r>
              <a:rPr lang="en-US" sz="2800">
                <a:solidFill>
                  <a:schemeClr val="tx1"/>
                </a:solidFill>
              </a:rPr>
              <a:t>    </a:t>
            </a:r>
            <a:r>
              <a:rPr lang="en-US" sz="2800">
                <a:solidFill>
                  <a:schemeClr val="accent2"/>
                </a:solidFill>
              </a:rPr>
              <a:t>85.3</a:t>
            </a:r>
            <a:endParaRPr lang="en-US" sz="28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152400"/>
            <a:ext cx="9144000" cy="1143000"/>
          </a:xfrm>
        </p:spPr>
        <p:txBody>
          <a:bodyPr/>
          <a:lstStyle/>
          <a:p>
            <a:r>
              <a:rPr lang="en-US" sz="3000" smtClean="0">
                <a:latin typeface="Arial" charset="0"/>
              </a:rPr>
              <a:t>Age-adjusted </a:t>
            </a:r>
            <a:r>
              <a:rPr lang="en-US" sz="3000" smtClean="0">
                <a:solidFill>
                  <a:srgbClr val="008080"/>
                </a:solidFill>
                <a:latin typeface="Arial" charset="0"/>
              </a:rPr>
              <a:t>Death Rates</a:t>
            </a:r>
            <a:r>
              <a:rPr lang="en-US" sz="3000" smtClean="0">
                <a:latin typeface="Arial" charset="0"/>
              </a:rPr>
              <a:t> per 1000 (in 9 years) by Level of Alcohol Consumption</a:t>
            </a:r>
          </a:p>
        </p:txBody>
      </p:sp>
      <p:grpSp>
        <p:nvGrpSpPr>
          <p:cNvPr id="37891" name="Group 3"/>
          <p:cNvGrpSpPr>
            <a:grpSpLocks/>
          </p:cNvGrpSpPr>
          <p:nvPr/>
        </p:nvGrpSpPr>
        <p:grpSpPr bwMode="auto">
          <a:xfrm>
            <a:off x="152400" y="1590675"/>
            <a:ext cx="8382000" cy="3590925"/>
            <a:chOff x="96" y="1002"/>
            <a:chExt cx="5280" cy="2262"/>
          </a:xfrm>
        </p:grpSpPr>
        <p:sp>
          <p:nvSpPr>
            <p:cNvPr id="37897" name="Line 4"/>
            <p:cNvSpPr>
              <a:spLocks noChangeShapeType="1"/>
            </p:cNvSpPr>
            <p:nvPr/>
          </p:nvSpPr>
          <p:spPr bwMode="auto">
            <a:xfrm>
              <a:off x="96" y="1584"/>
              <a:ext cx="52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Line 5"/>
            <p:cNvSpPr>
              <a:spLocks noChangeShapeType="1"/>
            </p:cNvSpPr>
            <p:nvPr/>
          </p:nvSpPr>
          <p:spPr bwMode="auto">
            <a:xfrm>
              <a:off x="96" y="3264"/>
              <a:ext cx="52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9" name="Text Box 6"/>
            <p:cNvSpPr txBox="1">
              <a:spLocks noChangeArrowheads="1"/>
            </p:cNvSpPr>
            <p:nvPr/>
          </p:nvSpPr>
          <p:spPr bwMode="auto">
            <a:xfrm>
              <a:off x="171" y="1002"/>
              <a:ext cx="821" cy="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chemeClr val="tx1"/>
                  </a:solidFill>
                </a:rPr>
                <a:t>Alcohol</a:t>
              </a:r>
            </a:p>
            <a:p>
              <a:pPr>
                <a:spcBef>
                  <a:spcPct val="0"/>
                </a:spcBef>
                <a:buFontTx/>
                <a:buNone/>
              </a:pPr>
              <a:r>
                <a:rPr lang="en-US" sz="2600">
                  <a:solidFill>
                    <a:schemeClr val="tx1"/>
                  </a:solidFill>
                </a:rPr>
                <a:t>(oz/mo)</a:t>
              </a:r>
            </a:p>
            <a:p>
              <a:pPr>
                <a:lnSpc>
                  <a:spcPct val="120000"/>
                </a:lnSpc>
                <a:spcBef>
                  <a:spcPct val="0"/>
                </a:spcBef>
                <a:buFontTx/>
                <a:buNone/>
              </a:pPr>
              <a:r>
                <a:rPr lang="en-US" sz="2600">
                  <a:solidFill>
                    <a:schemeClr val="tx1"/>
                  </a:solidFill>
                </a:rPr>
                <a:t>0</a:t>
              </a:r>
            </a:p>
            <a:p>
              <a:pPr>
                <a:spcBef>
                  <a:spcPct val="0"/>
                </a:spcBef>
                <a:buFontTx/>
                <a:buNone/>
              </a:pPr>
              <a:r>
                <a:rPr lang="en-US" sz="2600">
                  <a:solidFill>
                    <a:schemeClr val="tx1"/>
                  </a:solidFill>
                </a:rPr>
                <a:t>1-6</a:t>
              </a:r>
            </a:p>
            <a:p>
              <a:pPr>
                <a:spcBef>
                  <a:spcPct val="0"/>
                </a:spcBef>
                <a:buFontTx/>
                <a:buNone/>
              </a:pPr>
              <a:r>
                <a:rPr lang="en-US" sz="2600">
                  <a:solidFill>
                    <a:schemeClr val="tx1"/>
                  </a:solidFill>
                </a:rPr>
                <a:t>7-15</a:t>
              </a:r>
            </a:p>
            <a:p>
              <a:pPr>
                <a:spcBef>
                  <a:spcPct val="0"/>
                </a:spcBef>
                <a:buFontTx/>
                <a:buNone/>
              </a:pPr>
              <a:r>
                <a:rPr lang="en-US" sz="2600">
                  <a:solidFill>
                    <a:schemeClr val="tx1"/>
                  </a:solidFill>
                </a:rPr>
                <a:t>16-39</a:t>
              </a:r>
            </a:p>
            <a:p>
              <a:pPr>
                <a:spcBef>
                  <a:spcPct val="0"/>
                </a:spcBef>
                <a:buFontTx/>
                <a:buNone/>
              </a:pPr>
              <a:r>
                <a:rPr lang="en-US" sz="2600">
                  <a:solidFill>
                    <a:schemeClr val="tx1"/>
                  </a:solidFill>
                </a:rPr>
                <a:t>40-59</a:t>
              </a:r>
            </a:p>
            <a:p>
              <a:pPr>
                <a:spcBef>
                  <a:spcPct val="0"/>
                </a:spcBef>
                <a:buFontTx/>
                <a:buNone/>
              </a:pPr>
              <a:r>
                <a:rPr lang="en-US" sz="2600">
                  <a:solidFill>
                    <a:schemeClr val="tx1"/>
                  </a:solidFill>
                </a:rPr>
                <a:t>60+</a:t>
              </a:r>
            </a:p>
          </p:txBody>
        </p:sp>
      </p:grpSp>
      <p:sp>
        <p:nvSpPr>
          <p:cNvPr id="37892" name="Text Box 7"/>
          <p:cNvSpPr txBox="1">
            <a:spLocks noChangeArrowheads="1"/>
          </p:cNvSpPr>
          <p:nvPr/>
        </p:nvSpPr>
        <p:spPr bwMode="auto">
          <a:xfrm>
            <a:off x="2057400" y="1587500"/>
            <a:ext cx="89852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800">
              <a:solidFill>
                <a:schemeClr val="tx1"/>
              </a:solidFill>
              <a:latin typeface="Times New Roman" pitchFamily="18" charset="0"/>
            </a:endParaRPr>
          </a:p>
          <a:p>
            <a:pPr>
              <a:spcBef>
                <a:spcPct val="0"/>
              </a:spcBef>
              <a:buFontTx/>
              <a:buNone/>
            </a:pPr>
            <a:r>
              <a:rPr lang="en-US" sz="2600">
                <a:solidFill>
                  <a:srgbClr val="009900"/>
                </a:solidFill>
              </a:rPr>
              <a:t>CHD</a:t>
            </a:r>
          </a:p>
          <a:p>
            <a:pPr>
              <a:lnSpc>
                <a:spcPct val="120000"/>
              </a:lnSpc>
              <a:spcBef>
                <a:spcPct val="0"/>
              </a:spcBef>
              <a:buFontTx/>
              <a:buNone/>
            </a:pPr>
            <a:r>
              <a:rPr lang="en-US" sz="2600">
                <a:solidFill>
                  <a:schemeClr val="tx1"/>
                </a:solidFill>
              </a:rPr>
              <a:t>24.6</a:t>
            </a:r>
          </a:p>
          <a:p>
            <a:pPr>
              <a:spcBef>
                <a:spcPct val="0"/>
              </a:spcBef>
              <a:buFontTx/>
              <a:buNone/>
            </a:pPr>
            <a:r>
              <a:rPr lang="en-US" sz="2600">
                <a:solidFill>
                  <a:schemeClr val="tx1"/>
                </a:solidFill>
              </a:rPr>
              <a:t>16.6</a:t>
            </a:r>
          </a:p>
          <a:p>
            <a:pPr>
              <a:spcBef>
                <a:spcPct val="0"/>
              </a:spcBef>
              <a:buFontTx/>
              <a:buNone/>
            </a:pPr>
            <a:r>
              <a:rPr lang="en-US" sz="2600">
                <a:solidFill>
                  <a:schemeClr val="tx1"/>
                </a:solidFill>
              </a:rPr>
              <a:t>20.9</a:t>
            </a:r>
          </a:p>
          <a:p>
            <a:pPr>
              <a:spcBef>
                <a:spcPct val="0"/>
              </a:spcBef>
              <a:buFontTx/>
              <a:buNone/>
            </a:pPr>
            <a:r>
              <a:rPr lang="en-US" sz="2600">
                <a:solidFill>
                  <a:srgbClr val="009900"/>
                </a:solidFill>
              </a:rPr>
              <a:t>  7.8</a:t>
            </a:r>
          </a:p>
          <a:p>
            <a:pPr>
              <a:spcBef>
                <a:spcPct val="0"/>
              </a:spcBef>
              <a:buFontTx/>
              <a:buNone/>
            </a:pPr>
            <a:r>
              <a:rPr lang="en-US" sz="2600">
                <a:solidFill>
                  <a:srgbClr val="009900"/>
                </a:solidFill>
              </a:rPr>
              <a:t>  5.9</a:t>
            </a:r>
          </a:p>
          <a:p>
            <a:pPr>
              <a:spcBef>
                <a:spcPct val="0"/>
              </a:spcBef>
              <a:buFontTx/>
              <a:buNone/>
            </a:pPr>
            <a:r>
              <a:rPr lang="en-US" sz="2600">
                <a:solidFill>
                  <a:srgbClr val="009900"/>
                </a:solidFill>
              </a:rPr>
              <a:t>12.8</a:t>
            </a:r>
          </a:p>
        </p:txBody>
      </p:sp>
      <p:sp>
        <p:nvSpPr>
          <p:cNvPr id="37893" name="Text Box 8"/>
          <p:cNvSpPr txBox="1">
            <a:spLocks noChangeArrowheads="1"/>
          </p:cNvSpPr>
          <p:nvPr/>
        </p:nvSpPr>
        <p:spPr bwMode="auto">
          <a:xfrm>
            <a:off x="3429000" y="1609725"/>
            <a:ext cx="27543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rgbClr val="FF33CC"/>
                </a:solidFill>
              </a:rPr>
              <a:t>Thrombo-embolic</a:t>
            </a:r>
          </a:p>
          <a:p>
            <a:pPr>
              <a:spcBef>
                <a:spcPct val="0"/>
              </a:spcBef>
              <a:buFontTx/>
              <a:buNone/>
            </a:pPr>
            <a:r>
              <a:rPr lang="en-US" sz="2600">
                <a:solidFill>
                  <a:srgbClr val="FF33CC"/>
                </a:solidFill>
              </a:rPr>
              <a:t>        Stroke</a:t>
            </a:r>
          </a:p>
          <a:p>
            <a:pPr>
              <a:lnSpc>
                <a:spcPct val="120000"/>
              </a:lnSpc>
              <a:spcBef>
                <a:spcPct val="0"/>
              </a:spcBef>
              <a:buFontTx/>
              <a:buNone/>
            </a:pPr>
            <a:r>
              <a:rPr lang="en-US" sz="2600">
                <a:solidFill>
                  <a:schemeClr val="tx1"/>
                </a:solidFill>
              </a:rPr>
              <a:t>           3.7</a:t>
            </a:r>
          </a:p>
          <a:p>
            <a:pPr>
              <a:spcBef>
                <a:spcPct val="0"/>
              </a:spcBef>
              <a:buFontTx/>
              <a:buNone/>
            </a:pPr>
            <a:r>
              <a:rPr lang="en-US" sz="2600">
                <a:solidFill>
                  <a:schemeClr val="tx1"/>
                </a:solidFill>
              </a:rPr>
              <a:t>           5.2</a:t>
            </a:r>
          </a:p>
          <a:p>
            <a:pPr>
              <a:spcBef>
                <a:spcPct val="0"/>
              </a:spcBef>
              <a:buFontTx/>
              <a:buNone/>
            </a:pPr>
            <a:r>
              <a:rPr lang="en-US" sz="2600">
                <a:solidFill>
                  <a:schemeClr val="tx1"/>
                </a:solidFill>
              </a:rPr>
              <a:t>           3.0</a:t>
            </a:r>
          </a:p>
          <a:p>
            <a:pPr>
              <a:spcBef>
                <a:spcPct val="0"/>
              </a:spcBef>
              <a:buFontTx/>
              <a:buNone/>
            </a:pPr>
            <a:r>
              <a:rPr lang="en-US" sz="2600">
                <a:solidFill>
                  <a:schemeClr val="tx1"/>
                </a:solidFill>
              </a:rPr>
              <a:t>           </a:t>
            </a:r>
            <a:r>
              <a:rPr lang="en-US" sz="2600">
                <a:solidFill>
                  <a:srgbClr val="FF33CC"/>
                </a:solidFill>
              </a:rPr>
              <a:t>1.8</a:t>
            </a:r>
          </a:p>
          <a:p>
            <a:pPr>
              <a:spcBef>
                <a:spcPct val="0"/>
              </a:spcBef>
              <a:buFontTx/>
              <a:buNone/>
            </a:pPr>
            <a:r>
              <a:rPr lang="en-US" sz="2600">
                <a:solidFill>
                  <a:srgbClr val="FF33CC"/>
                </a:solidFill>
              </a:rPr>
              <a:t>           3.7</a:t>
            </a:r>
          </a:p>
          <a:p>
            <a:pPr>
              <a:spcBef>
                <a:spcPct val="0"/>
              </a:spcBef>
              <a:buFontTx/>
              <a:buNone/>
            </a:pPr>
            <a:r>
              <a:rPr lang="en-US" sz="2600">
                <a:solidFill>
                  <a:srgbClr val="FF33CC"/>
                </a:solidFill>
              </a:rPr>
              <a:t>           5.1</a:t>
            </a:r>
          </a:p>
        </p:txBody>
      </p:sp>
      <p:sp>
        <p:nvSpPr>
          <p:cNvPr id="37894" name="Text Box 9"/>
          <p:cNvSpPr txBox="1">
            <a:spLocks noChangeArrowheads="1"/>
          </p:cNvSpPr>
          <p:nvPr/>
        </p:nvSpPr>
        <p:spPr bwMode="auto">
          <a:xfrm>
            <a:off x="6526213" y="1622425"/>
            <a:ext cx="2074862"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rgbClr val="0000CC"/>
                </a:solidFill>
              </a:rPr>
              <a:t>Hemorrhagic</a:t>
            </a:r>
          </a:p>
          <a:p>
            <a:pPr>
              <a:spcBef>
                <a:spcPct val="0"/>
              </a:spcBef>
              <a:buFontTx/>
              <a:buNone/>
            </a:pPr>
            <a:r>
              <a:rPr lang="en-US" sz="2600">
                <a:solidFill>
                  <a:srgbClr val="0000CC"/>
                </a:solidFill>
              </a:rPr>
              <a:t>     Stroke</a:t>
            </a:r>
            <a:endParaRPr lang="en-US" sz="2600">
              <a:solidFill>
                <a:schemeClr val="tx1"/>
              </a:solidFill>
            </a:endParaRPr>
          </a:p>
          <a:p>
            <a:pPr>
              <a:lnSpc>
                <a:spcPct val="120000"/>
              </a:lnSpc>
              <a:spcBef>
                <a:spcPct val="0"/>
              </a:spcBef>
              <a:buFontTx/>
              <a:buNone/>
            </a:pPr>
            <a:r>
              <a:rPr lang="en-US" sz="2600">
                <a:solidFill>
                  <a:schemeClr val="tx1"/>
                </a:solidFill>
              </a:rPr>
              <a:t>         3.0</a:t>
            </a:r>
          </a:p>
          <a:p>
            <a:pPr>
              <a:spcBef>
                <a:spcPct val="0"/>
              </a:spcBef>
              <a:buFontTx/>
              <a:buNone/>
            </a:pPr>
            <a:r>
              <a:rPr lang="en-US" sz="2600">
                <a:solidFill>
                  <a:schemeClr val="tx1"/>
                </a:solidFill>
              </a:rPr>
              <a:t>         3.2</a:t>
            </a:r>
          </a:p>
          <a:p>
            <a:pPr>
              <a:spcBef>
                <a:spcPct val="0"/>
              </a:spcBef>
              <a:buFontTx/>
              <a:buNone/>
            </a:pPr>
            <a:r>
              <a:rPr lang="en-US" sz="2600">
                <a:solidFill>
                  <a:schemeClr val="tx1"/>
                </a:solidFill>
              </a:rPr>
              <a:t>         </a:t>
            </a:r>
            <a:r>
              <a:rPr lang="en-US" sz="2600">
                <a:solidFill>
                  <a:srgbClr val="0000CC"/>
                </a:solidFill>
              </a:rPr>
              <a:t>7.3</a:t>
            </a:r>
          </a:p>
          <a:p>
            <a:pPr>
              <a:spcBef>
                <a:spcPct val="0"/>
              </a:spcBef>
              <a:buFontTx/>
              <a:buNone/>
            </a:pPr>
            <a:r>
              <a:rPr lang="en-US" sz="2600">
                <a:solidFill>
                  <a:srgbClr val="0000CC"/>
                </a:solidFill>
              </a:rPr>
              <a:t>         6.3</a:t>
            </a:r>
          </a:p>
          <a:p>
            <a:pPr>
              <a:spcBef>
                <a:spcPct val="0"/>
              </a:spcBef>
              <a:buFontTx/>
              <a:buNone/>
            </a:pPr>
            <a:r>
              <a:rPr lang="en-US" sz="2600">
                <a:solidFill>
                  <a:srgbClr val="0000CC"/>
                </a:solidFill>
              </a:rPr>
              <a:t>         5.5</a:t>
            </a:r>
          </a:p>
          <a:p>
            <a:pPr>
              <a:spcBef>
                <a:spcPct val="0"/>
              </a:spcBef>
              <a:buFontTx/>
              <a:buNone/>
            </a:pPr>
            <a:r>
              <a:rPr lang="en-US" sz="2600">
                <a:solidFill>
                  <a:srgbClr val="0000CC"/>
                </a:solidFill>
              </a:rPr>
              <a:t>       12.7</a:t>
            </a:r>
          </a:p>
        </p:txBody>
      </p:sp>
      <p:sp>
        <p:nvSpPr>
          <p:cNvPr id="37895" name="Text Box 10"/>
          <p:cNvSpPr txBox="1">
            <a:spLocks noChangeArrowheads="1"/>
          </p:cNvSpPr>
          <p:nvPr/>
        </p:nvSpPr>
        <p:spPr bwMode="auto">
          <a:xfrm>
            <a:off x="288925" y="5280025"/>
            <a:ext cx="7054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chemeClr val="tx1"/>
                </a:solidFill>
                <a:latin typeface="Comic Sans MS" pitchFamily="66" charset="0"/>
              </a:rPr>
              <a:t>Abbreviation:  CHD = coronary heart disease</a:t>
            </a:r>
          </a:p>
        </p:txBody>
      </p:sp>
      <p:sp>
        <p:nvSpPr>
          <p:cNvPr id="37896" name="Text Box 11"/>
          <p:cNvSpPr txBox="1">
            <a:spLocks noChangeArrowheads="1"/>
          </p:cNvSpPr>
          <p:nvPr/>
        </p:nvSpPr>
        <p:spPr bwMode="auto">
          <a:xfrm>
            <a:off x="295275" y="5980113"/>
            <a:ext cx="4248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rgbClr val="CC0000"/>
                </a:solidFill>
              </a:rPr>
              <a:t>Honolulu Heart Study, 1981</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Text Box 2"/>
          <p:cNvSpPr txBox="1">
            <a:spLocks noChangeArrowheads="1"/>
          </p:cNvSpPr>
          <p:nvPr/>
        </p:nvSpPr>
        <p:spPr bwMode="auto">
          <a:xfrm>
            <a:off x="247650" y="42863"/>
            <a:ext cx="8572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90000"/>
              </a:lnSpc>
              <a:spcBef>
                <a:spcPct val="0"/>
              </a:spcBef>
              <a:buFontTx/>
              <a:buNone/>
            </a:pPr>
            <a:r>
              <a:rPr lang="en-US" sz="2800">
                <a:solidFill>
                  <a:schemeClr val="tx1"/>
                </a:solidFill>
              </a:rPr>
              <a:t>Age- and sex-stratified analyses of associations between the consumption of </a:t>
            </a:r>
            <a:r>
              <a:rPr lang="en-US" sz="2800" b="1">
                <a:solidFill>
                  <a:srgbClr val="008080"/>
                </a:solidFill>
              </a:rPr>
              <a:t>nuts</a:t>
            </a:r>
            <a:r>
              <a:rPr lang="en-US" sz="2800">
                <a:solidFill>
                  <a:schemeClr val="tx1"/>
                </a:solidFill>
              </a:rPr>
              <a:t> and definite </a:t>
            </a:r>
            <a:r>
              <a:rPr lang="en-US" sz="2800" b="1">
                <a:solidFill>
                  <a:srgbClr val="008080"/>
                </a:solidFill>
              </a:rPr>
              <a:t>coronary heart disease</a:t>
            </a:r>
            <a:r>
              <a:rPr lang="en-US" sz="2800">
                <a:solidFill>
                  <a:schemeClr val="tx1"/>
                </a:solidFill>
              </a:rPr>
              <a:t> events. </a:t>
            </a:r>
            <a:r>
              <a:rPr lang="en-US" sz="2800"/>
              <a:t>The Adventist Health Study</a:t>
            </a:r>
            <a:r>
              <a:rPr lang="en-US" sz="2800">
                <a:solidFill>
                  <a:schemeClr val="tx1"/>
                </a:solidFill>
              </a:rPr>
              <a:t>.  </a:t>
            </a:r>
          </a:p>
        </p:txBody>
      </p:sp>
      <p:graphicFrame>
        <p:nvGraphicFramePr>
          <p:cNvPr id="10242" name="Object 4"/>
          <p:cNvGraphicFramePr>
            <a:graphicFrameLocks noChangeAspect="1"/>
          </p:cNvGraphicFramePr>
          <p:nvPr/>
        </p:nvGraphicFramePr>
        <p:xfrm>
          <a:off x="1524000" y="1390650"/>
          <a:ext cx="6097588" cy="4078288"/>
        </p:xfrm>
        <a:graphic>
          <a:graphicData uri="http://schemas.openxmlformats.org/presentationml/2006/ole">
            <mc:AlternateContent xmlns:mc="http://schemas.openxmlformats.org/markup-compatibility/2006">
              <mc:Choice xmlns:v="urn:schemas-microsoft-com:vml" Requires="v">
                <p:oleObj spid="_x0000_s10751" name="Chart" r:id="rId6" imgW="6096179" imgH="4076760" progId="MSGraph.Chart.8">
                  <p:embed followColorScheme="full"/>
                </p:oleObj>
              </mc:Choice>
              <mc:Fallback>
                <p:oleObj name="Chart" r:id="rId6" imgW="6096179" imgH="4076760"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390650"/>
                        <a:ext cx="6097588" cy="407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3" name="Object 5"/>
          <p:cNvGraphicFramePr>
            <a:graphicFrameLocks noChangeAspect="1"/>
          </p:cNvGraphicFramePr>
          <p:nvPr/>
        </p:nvGraphicFramePr>
        <p:xfrm>
          <a:off x="304800" y="2133600"/>
          <a:ext cx="5181600" cy="3467100"/>
        </p:xfrm>
        <a:graphic>
          <a:graphicData uri="http://schemas.openxmlformats.org/presentationml/2006/ole">
            <mc:AlternateContent xmlns:mc="http://schemas.openxmlformats.org/markup-compatibility/2006">
              <mc:Choice xmlns:v="urn:schemas-microsoft-com:vml" Requires="v">
                <p:oleObj spid="_x0000_s10752" name="Chart" r:id="rId8" imgW="6096179" imgH="4076760" progId="MSGraph.Chart.8">
                  <p:embed followColorScheme="full"/>
                </p:oleObj>
              </mc:Choice>
              <mc:Fallback>
                <p:oleObj name="Chart" r:id="rId8" imgW="6096179" imgH="4076760" progId="MSGraph.Chart.8">
                  <p:embed followColorScheme="full"/>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133600"/>
                        <a:ext cx="5181600" cy="346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6" name="Text Box 6"/>
          <p:cNvSpPr txBox="1">
            <a:spLocks noChangeArrowheads="1"/>
          </p:cNvSpPr>
          <p:nvPr/>
        </p:nvSpPr>
        <p:spPr bwMode="auto">
          <a:xfrm rot="-5400000">
            <a:off x="-507206" y="3642519"/>
            <a:ext cx="1446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600" b="1">
                <a:solidFill>
                  <a:schemeClr val="tx1"/>
                </a:solidFill>
                <a:latin typeface="Comic Sans MS" pitchFamily="66" charset="0"/>
              </a:rPr>
              <a:t>Relative Risk</a:t>
            </a:r>
          </a:p>
        </p:txBody>
      </p:sp>
      <p:sp>
        <p:nvSpPr>
          <p:cNvPr id="10247" name="Text Box 7"/>
          <p:cNvSpPr txBox="1">
            <a:spLocks noChangeArrowheads="1"/>
          </p:cNvSpPr>
          <p:nvPr/>
        </p:nvSpPr>
        <p:spPr bwMode="auto">
          <a:xfrm>
            <a:off x="1044575" y="2398713"/>
            <a:ext cx="784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200" b="1">
                <a:solidFill>
                  <a:schemeClr val="tx1"/>
                </a:solidFill>
                <a:latin typeface="Times New Roman" pitchFamily="18" charset="0"/>
              </a:rPr>
              <a:t>P(t)&lt;.001</a:t>
            </a:r>
          </a:p>
          <a:p>
            <a:pPr>
              <a:spcBef>
                <a:spcPct val="0"/>
              </a:spcBef>
              <a:buFontTx/>
              <a:buNone/>
            </a:pPr>
            <a:r>
              <a:rPr lang="en-US" sz="1200" b="1">
                <a:solidFill>
                  <a:schemeClr val="tx1"/>
                </a:solidFill>
                <a:latin typeface="Times New Roman" pitchFamily="18" charset="0"/>
              </a:rPr>
              <a:t> P&lt;.001</a:t>
            </a:r>
          </a:p>
        </p:txBody>
      </p:sp>
      <p:sp>
        <p:nvSpPr>
          <p:cNvPr id="10248" name="Text Box 8"/>
          <p:cNvSpPr txBox="1">
            <a:spLocks noChangeArrowheads="1"/>
          </p:cNvSpPr>
          <p:nvPr/>
        </p:nvSpPr>
        <p:spPr bwMode="auto">
          <a:xfrm>
            <a:off x="2416175" y="2393950"/>
            <a:ext cx="784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200" b="1">
                <a:solidFill>
                  <a:schemeClr val="tx1"/>
                </a:solidFill>
                <a:latin typeface="Times New Roman" pitchFamily="18" charset="0"/>
              </a:rPr>
              <a:t>P(t)&lt;.001</a:t>
            </a:r>
          </a:p>
          <a:p>
            <a:pPr>
              <a:spcBef>
                <a:spcPct val="0"/>
              </a:spcBef>
              <a:buFontTx/>
              <a:buNone/>
            </a:pPr>
            <a:r>
              <a:rPr lang="en-US" sz="1200" b="1">
                <a:solidFill>
                  <a:schemeClr val="tx1"/>
                </a:solidFill>
                <a:latin typeface="Times New Roman" pitchFamily="18" charset="0"/>
              </a:rPr>
              <a:t> P&lt;.001</a:t>
            </a:r>
          </a:p>
        </p:txBody>
      </p:sp>
      <p:graphicFrame>
        <p:nvGraphicFramePr>
          <p:cNvPr id="10244" name="Object 9"/>
          <p:cNvGraphicFramePr>
            <a:graphicFrameLocks noChangeAspect="1"/>
          </p:cNvGraphicFramePr>
          <p:nvPr/>
        </p:nvGraphicFramePr>
        <p:xfrm>
          <a:off x="5715000" y="2133600"/>
          <a:ext cx="5181600" cy="3467100"/>
        </p:xfrm>
        <a:graphic>
          <a:graphicData uri="http://schemas.openxmlformats.org/presentationml/2006/ole">
            <mc:AlternateContent xmlns:mc="http://schemas.openxmlformats.org/markup-compatibility/2006">
              <mc:Choice xmlns:v="urn:schemas-microsoft-com:vml" Requires="v">
                <p:oleObj spid="_x0000_s10753" name="Chart" r:id="rId10" imgW="6096179" imgH="4076760" progId="MSGraph.Chart.8">
                  <p:embed followColorScheme="full"/>
                </p:oleObj>
              </mc:Choice>
              <mc:Fallback>
                <p:oleObj name="Chart" r:id="rId10" imgW="6096179" imgH="4076760" progId="MSGraph.Chart.8">
                  <p:embed followColorScheme="full"/>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2133600"/>
                        <a:ext cx="5181600" cy="346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9" name="Text Box 10"/>
          <p:cNvSpPr txBox="1">
            <a:spLocks noChangeArrowheads="1"/>
          </p:cNvSpPr>
          <p:nvPr/>
        </p:nvSpPr>
        <p:spPr bwMode="auto">
          <a:xfrm rot="-5400000">
            <a:off x="4934743" y="3631407"/>
            <a:ext cx="1446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600" b="1">
                <a:solidFill>
                  <a:schemeClr val="tx1"/>
                </a:solidFill>
                <a:latin typeface="Comic Sans MS" pitchFamily="66" charset="0"/>
              </a:rPr>
              <a:t>Relative Risk</a:t>
            </a:r>
          </a:p>
        </p:txBody>
      </p:sp>
      <p:sp>
        <p:nvSpPr>
          <p:cNvPr id="10250" name="Text Box 11"/>
          <p:cNvSpPr txBox="1">
            <a:spLocks noChangeArrowheads="1"/>
          </p:cNvSpPr>
          <p:nvPr/>
        </p:nvSpPr>
        <p:spPr bwMode="auto">
          <a:xfrm>
            <a:off x="6530975" y="2393950"/>
            <a:ext cx="784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200" b="1">
                <a:solidFill>
                  <a:schemeClr val="tx1"/>
                </a:solidFill>
                <a:latin typeface="Times New Roman" pitchFamily="18" charset="0"/>
              </a:rPr>
              <a:t>P(t)&lt;.001</a:t>
            </a:r>
          </a:p>
          <a:p>
            <a:pPr>
              <a:spcBef>
                <a:spcPct val="0"/>
              </a:spcBef>
              <a:buFontTx/>
              <a:buNone/>
            </a:pPr>
            <a:r>
              <a:rPr lang="en-US" sz="1200" b="1">
                <a:solidFill>
                  <a:schemeClr val="tx1"/>
                </a:solidFill>
                <a:latin typeface="Times New Roman" pitchFamily="18" charset="0"/>
              </a:rPr>
              <a:t> P&lt;.001</a:t>
            </a:r>
          </a:p>
        </p:txBody>
      </p:sp>
      <p:sp>
        <p:nvSpPr>
          <p:cNvPr id="10251" name="Text Box 12"/>
          <p:cNvSpPr txBox="1">
            <a:spLocks noChangeArrowheads="1"/>
          </p:cNvSpPr>
          <p:nvPr/>
        </p:nvSpPr>
        <p:spPr bwMode="auto">
          <a:xfrm>
            <a:off x="7902575" y="2393950"/>
            <a:ext cx="784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200" b="1">
                <a:solidFill>
                  <a:schemeClr val="tx1"/>
                </a:solidFill>
                <a:latin typeface="Times New Roman" pitchFamily="18" charset="0"/>
              </a:rPr>
              <a:t>P(t)&lt;.001</a:t>
            </a:r>
          </a:p>
          <a:p>
            <a:pPr>
              <a:spcBef>
                <a:spcPct val="0"/>
              </a:spcBef>
              <a:buFontTx/>
              <a:buNone/>
            </a:pPr>
            <a:r>
              <a:rPr lang="en-US" sz="1200" b="1">
                <a:solidFill>
                  <a:schemeClr val="tx1"/>
                </a:solidFill>
                <a:latin typeface="Times New Roman" pitchFamily="18" charset="0"/>
              </a:rPr>
              <a:t> P&lt;.001</a:t>
            </a:r>
          </a:p>
        </p:txBody>
      </p:sp>
      <p:sp>
        <p:nvSpPr>
          <p:cNvPr id="10252" name="Text Box 13"/>
          <p:cNvSpPr txBox="1">
            <a:spLocks noChangeArrowheads="1"/>
          </p:cNvSpPr>
          <p:nvPr/>
        </p:nvSpPr>
        <p:spPr bwMode="auto">
          <a:xfrm>
            <a:off x="971550" y="5532438"/>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Males</a:t>
            </a:r>
          </a:p>
        </p:txBody>
      </p:sp>
      <p:sp>
        <p:nvSpPr>
          <p:cNvPr id="10253" name="Text Box 14"/>
          <p:cNvSpPr txBox="1">
            <a:spLocks noChangeArrowheads="1"/>
          </p:cNvSpPr>
          <p:nvPr/>
        </p:nvSpPr>
        <p:spPr bwMode="auto">
          <a:xfrm>
            <a:off x="2092325" y="5541963"/>
            <a:ext cx="132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Females</a:t>
            </a:r>
          </a:p>
        </p:txBody>
      </p:sp>
      <p:sp>
        <p:nvSpPr>
          <p:cNvPr id="10254" name="Text Box 15"/>
          <p:cNvSpPr txBox="1">
            <a:spLocks noChangeArrowheads="1"/>
          </p:cNvSpPr>
          <p:nvPr/>
        </p:nvSpPr>
        <p:spPr bwMode="auto">
          <a:xfrm>
            <a:off x="6219825" y="5564188"/>
            <a:ext cx="130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&lt; 80 yrs</a:t>
            </a:r>
          </a:p>
        </p:txBody>
      </p:sp>
      <p:sp>
        <p:nvSpPr>
          <p:cNvPr id="10255" name="Text Box 16"/>
          <p:cNvSpPr txBox="1">
            <a:spLocks noChangeArrowheads="1"/>
          </p:cNvSpPr>
          <p:nvPr/>
        </p:nvSpPr>
        <p:spPr bwMode="auto">
          <a:xfrm>
            <a:off x="7596188" y="5564188"/>
            <a:ext cx="1214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&gt;80 yrs</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a:xfrm>
            <a:off x="685800" y="188913"/>
            <a:ext cx="7772400" cy="1143000"/>
          </a:xfrm>
        </p:spPr>
        <p:txBody>
          <a:bodyPr/>
          <a:lstStyle/>
          <a:p>
            <a:pPr>
              <a:defRPr/>
            </a:pPr>
            <a:r>
              <a:rPr lang="en-US" b="1" dirty="0" smtClean="0">
                <a:solidFill>
                  <a:schemeClr val="bg1">
                    <a:lumMod val="50000"/>
                  </a:schemeClr>
                </a:solidFill>
                <a:latin typeface="Arial" charset="0"/>
              </a:rPr>
              <a:t>Cohort Study Examples</a:t>
            </a:r>
          </a:p>
        </p:txBody>
      </p:sp>
      <p:sp>
        <p:nvSpPr>
          <p:cNvPr id="818179" name="Rectangle 3"/>
          <p:cNvSpPr>
            <a:spLocks noGrp="1" noChangeArrowheads="1"/>
          </p:cNvSpPr>
          <p:nvPr>
            <p:ph type="body" idx="1"/>
          </p:nvPr>
        </p:nvSpPr>
        <p:spPr>
          <a:xfrm>
            <a:off x="457200" y="1828800"/>
            <a:ext cx="8229600" cy="3886200"/>
          </a:xfrm>
        </p:spPr>
        <p:txBody>
          <a:bodyPr/>
          <a:lstStyle/>
          <a:p>
            <a:pPr marL="609600" indent="-609600">
              <a:lnSpc>
                <a:spcPct val="90000"/>
              </a:lnSpc>
              <a:buClr>
                <a:srgbClr val="0033CC"/>
              </a:buClr>
              <a:buFont typeface="Wingdings" pitchFamily="2" charset="2"/>
              <a:buAutoNum type="arabicPeriod"/>
            </a:pPr>
            <a:r>
              <a:rPr lang="en-US" sz="2800" dirty="0" smtClean="0">
                <a:latin typeface="Arial" charset="0"/>
              </a:rPr>
              <a:t>We wish to study the effect of pre-natal passive smoking exposure and the outcome of low birth weight.  </a:t>
            </a:r>
          </a:p>
          <a:p>
            <a:pPr marL="990600" lvl="1" indent="-533400">
              <a:lnSpc>
                <a:spcPct val="90000"/>
              </a:lnSpc>
              <a:buClr>
                <a:srgbClr val="0033CC"/>
              </a:buClr>
              <a:buSzPct val="85000"/>
              <a:buFont typeface="Wingdings" pitchFamily="2" charset="2"/>
              <a:buChar char="q"/>
            </a:pPr>
            <a:r>
              <a:rPr lang="en-US" sz="2400" dirty="0" smtClean="0">
                <a:latin typeface="Arial" charset="0"/>
              </a:rPr>
              <a:t>What type of cohort study would we use?</a:t>
            </a:r>
          </a:p>
          <a:p>
            <a:pPr marL="990600" lvl="1" indent="-533400">
              <a:lnSpc>
                <a:spcPct val="90000"/>
              </a:lnSpc>
              <a:buClr>
                <a:srgbClr val="0033CC"/>
              </a:buClr>
              <a:buSzPct val="85000"/>
              <a:buFont typeface="Wingdings" pitchFamily="2" charset="2"/>
              <a:buNone/>
            </a:pPr>
            <a:endParaRPr lang="en-US" sz="2400" dirty="0" smtClean="0">
              <a:latin typeface="Arial" charset="0"/>
            </a:endParaRPr>
          </a:p>
          <a:p>
            <a:pPr marL="609600" indent="-609600">
              <a:lnSpc>
                <a:spcPct val="90000"/>
              </a:lnSpc>
              <a:buClr>
                <a:srgbClr val="0033CC"/>
              </a:buClr>
              <a:buFont typeface="Wingdings" pitchFamily="2" charset="2"/>
              <a:buAutoNum type="arabicPeriod"/>
            </a:pPr>
            <a:r>
              <a:rPr lang="en-US" sz="2800" dirty="0" smtClean="0">
                <a:latin typeface="Arial" charset="0"/>
              </a:rPr>
              <a:t>We wish to study the effect of pre-natal passive smoking exposure and the outcome of lung cancer.  </a:t>
            </a:r>
          </a:p>
          <a:p>
            <a:pPr marL="990600" lvl="1" indent="-533400">
              <a:lnSpc>
                <a:spcPct val="90000"/>
              </a:lnSpc>
              <a:buClr>
                <a:srgbClr val="0033CC"/>
              </a:buClr>
              <a:buSzPct val="85000"/>
              <a:buFont typeface="Wingdings" pitchFamily="2" charset="2"/>
              <a:buChar char="q"/>
            </a:pPr>
            <a:r>
              <a:rPr lang="en-US" sz="2400" dirty="0" smtClean="0">
                <a:latin typeface="Arial" charset="0"/>
              </a:rPr>
              <a:t>What type of cohort study would we use?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5042" name="Rectangle 2"/>
          <p:cNvSpPr>
            <a:spLocks noGrp="1" noChangeArrowheads="1"/>
          </p:cNvSpPr>
          <p:nvPr>
            <p:ph type="title" idx="4294967295"/>
          </p:nvPr>
        </p:nvSpPr>
        <p:spPr>
          <a:xfrm>
            <a:off x="323850" y="115888"/>
            <a:ext cx="8229600" cy="1143000"/>
          </a:xfrm>
        </p:spPr>
        <p:txBody>
          <a:bodyPr/>
          <a:lstStyle/>
          <a:p>
            <a:pPr>
              <a:defRPr/>
            </a:pPr>
            <a:r>
              <a:rPr lang="en-US" smtClean="0">
                <a:solidFill>
                  <a:srgbClr val="990000"/>
                </a:solidFill>
                <a:effectLst>
                  <a:outerShdw blurRad="38100" dist="38100" dir="2700000" algn="tl">
                    <a:srgbClr val="C0C0C0"/>
                  </a:outerShdw>
                </a:effectLst>
                <a:latin typeface="Arial" charset="0"/>
              </a:rPr>
              <a:t>Use of </a:t>
            </a:r>
            <a:r>
              <a:rPr lang="en-US" smtClean="0">
                <a:solidFill>
                  <a:srgbClr val="008080"/>
                </a:solidFill>
                <a:effectLst>
                  <a:outerShdw blurRad="38100" dist="38100" dir="2700000" algn="tl">
                    <a:srgbClr val="C0C0C0"/>
                  </a:outerShdw>
                </a:effectLst>
                <a:latin typeface="Arial" charset="0"/>
              </a:rPr>
              <a:t>Risk</a:t>
            </a:r>
            <a:r>
              <a:rPr lang="en-US" smtClean="0">
                <a:solidFill>
                  <a:srgbClr val="990000"/>
                </a:solidFill>
                <a:effectLst>
                  <a:outerShdw blurRad="38100" dist="38100" dir="2700000" algn="tl">
                    <a:srgbClr val="C0C0C0"/>
                  </a:outerShdw>
                </a:effectLst>
                <a:latin typeface="Arial" charset="0"/>
              </a:rPr>
              <a:t> in Clinical Setting</a:t>
            </a:r>
            <a:endParaRPr lang="en-US" smtClean="0">
              <a:effectLst>
                <a:outerShdw blurRad="38100" dist="38100" dir="2700000" algn="tl">
                  <a:srgbClr val="C0C0C0"/>
                </a:outerShdw>
              </a:effectLst>
              <a:latin typeface="Arial" charset="0"/>
            </a:endParaRPr>
          </a:p>
        </p:txBody>
      </p:sp>
      <p:sp>
        <p:nvSpPr>
          <p:cNvPr id="855043" name="Text Box 3"/>
          <p:cNvSpPr txBox="1">
            <a:spLocks noChangeArrowheads="1"/>
          </p:cNvSpPr>
          <p:nvPr/>
        </p:nvSpPr>
        <p:spPr bwMode="auto">
          <a:xfrm>
            <a:off x="323850" y="1295400"/>
            <a:ext cx="6764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000">
                <a:solidFill>
                  <a:schemeClr val="tx1"/>
                </a:solidFill>
                <a:latin typeface="Times New Roman" pitchFamily="18" charset="0"/>
              </a:rPr>
              <a:t> </a:t>
            </a:r>
            <a:r>
              <a:rPr lang="en-US" sz="2800" b="1">
                <a:solidFill>
                  <a:srgbClr val="008080"/>
                </a:solidFill>
              </a:rPr>
              <a:t>Predict</a:t>
            </a:r>
            <a:r>
              <a:rPr lang="en-US" sz="2800">
                <a:solidFill>
                  <a:srgbClr val="008080"/>
                </a:solidFill>
              </a:rPr>
              <a:t> </a:t>
            </a:r>
            <a:r>
              <a:rPr lang="en-US" sz="2800">
                <a:solidFill>
                  <a:schemeClr val="tx1"/>
                </a:solidFill>
              </a:rPr>
              <a:t>probability of disease in patient</a:t>
            </a:r>
          </a:p>
        </p:txBody>
      </p:sp>
      <p:grpSp>
        <p:nvGrpSpPr>
          <p:cNvPr id="2" name="Group 16"/>
          <p:cNvGrpSpPr>
            <a:grpSpLocks/>
          </p:cNvGrpSpPr>
          <p:nvPr/>
        </p:nvGrpSpPr>
        <p:grpSpPr bwMode="auto">
          <a:xfrm>
            <a:off x="339725" y="3651250"/>
            <a:ext cx="8804275" cy="2922588"/>
            <a:chOff x="214" y="2300"/>
            <a:chExt cx="5546" cy="1841"/>
          </a:xfrm>
        </p:grpSpPr>
        <p:sp>
          <p:nvSpPr>
            <p:cNvPr id="39947" name="Text Box 5"/>
            <p:cNvSpPr txBox="1">
              <a:spLocks noChangeArrowheads="1"/>
            </p:cNvSpPr>
            <p:nvPr/>
          </p:nvSpPr>
          <p:spPr bwMode="auto">
            <a:xfrm>
              <a:off x="214" y="2300"/>
              <a:ext cx="554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000">
                  <a:solidFill>
                    <a:schemeClr val="tx1"/>
                  </a:solidFill>
                  <a:latin typeface="Times New Roman" pitchFamily="18" charset="0"/>
                </a:rPr>
                <a:t> </a:t>
              </a:r>
              <a:r>
                <a:rPr lang="en-US" sz="2800" b="1">
                  <a:solidFill>
                    <a:srgbClr val="008080"/>
                  </a:solidFill>
                </a:rPr>
                <a:t>Diagnosis</a:t>
              </a:r>
              <a:r>
                <a:rPr lang="en-US" sz="2800">
                  <a:solidFill>
                    <a:schemeClr val="tx1"/>
                  </a:solidFill>
                </a:rPr>
                <a:t> –</a:t>
              </a:r>
              <a:r>
                <a:rPr lang="en-US" sz="3000">
                  <a:solidFill>
                    <a:schemeClr val="tx1"/>
                  </a:solidFill>
                </a:rPr>
                <a:t> </a:t>
              </a:r>
            </a:p>
            <a:p>
              <a:pPr>
                <a:spcBef>
                  <a:spcPct val="0"/>
                </a:spcBef>
                <a:buClr>
                  <a:srgbClr val="FF33CC"/>
                </a:buClr>
                <a:buSzPct val="75000"/>
                <a:buFont typeface="Monotype Sorts" pitchFamily="2" charset="2"/>
                <a:buNone/>
              </a:pPr>
              <a:r>
                <a:rPr lang="en-US" sz="3000">
                  <a:solidFill>
                    <a:schemeClr val="tx1"/>
                  </a:solidFill>
                </a:rPr>
                <a:t>	</a:t>
              </a:r>
              <a:r>
                <a:rPr lang="en-US" sz="2800">
                  <a:solidFill>
                    <a:srgbClr val="0000FF"/>
                  </a:solidFill>
                </a:rPr>
                <a:t>Presence of risk factor </a:t>
              </a:r>
              <a:r>
                <a:rPr lang="en-US" sz="2800">
                  <a:solidFill>
                    <a:srgbClr val="0000FF"/>
                  </a:solidFill>
                  <a:sym typeface="Symbol" pitchFamily="18" charset="2"/>
                </a:rPr>
                <a:t>  prob. of </a:t>
              </a:r>
              <a:r>
                <a:rPr lang="en-US" sz="2800">
                  <a:solidFill>
                    <a:srgbClr val="0000FF"/>
                  </a:solidFill>
                </a:rPr>
                <a:t>disease</a:t>
              </a:r>
            </a:p>
          </p:txBody>
        </p:sp>
        <p:grpSp>
          <p:nvGrpSpPr>
            <p:cNvPr id="39948" name="Group 6"/>
            <p:cNvGrpSpPr>
              <a:grpSpLocks/>
            </p:cNvGrpSpPr>
            <p:nvPr/>
          </p:nvGrpSpPr>
          <p:grpSpPr bwMode="auto">
            <a:xfrm>
              <a:off x="1522" y="2945"/>
              <a:ext cx="2973" cy="770"/>
              <a:chOff x="1644" y="3065"/>
              <a:chExt cx="2973" cy="770"/>
            </a:xfrm>
          </p:grpSpPr>
          <p:sp>
            <p:nvSpPr>
              <p:cNvPr id="39950" name="Text Box 7"/>
              <p:cNvSpPr txBox="1">
                <a:spLocks noChangeArrowheads="1"/>
              </p:cNvSpPr>
              <p:nvPr/>
            </p:nvSpPr>
            <p:spPr bwMode="auto">
              <a:xfrm>
                <a:off x="1644" y="3065"/>
                <a:ext cx="297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Smallpox from endemic area</a:t>
                </a:r>
              </a:p>
            </p:txBody>
          </p:sp>
          <p:sp>
            <p:nvSpPr>
              <p:cNvPr id="39951" name="Text Box 8"/>
              <p:cNvSpPr txBox="1">
                <a:spLocks noChangeArrowheads="1"/>
              </p:cNvSpPr>
              <p:nvPr/>
            </p:nvSpPr>
            <p:spPr bwMode="auto">
              <a:xfrm>
                <a:off x="2833" y="3358"/>
                <a:ext cx="25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Comic Sans MS" pitchFamily="66" charset="0"/>
                    <a:sym typeface="Symbol" pitchFamily="18" charset="2"/>
                  </a:rPr>
                  <a:t></a:t>
                </a:r>
                <a:endParaRPr lang="en-US" sz="2800">
                  <a:solidFill>
                    <a:schemeClr val="tx1"/>
                  </a:solidFill>
                  <a:latin typeface="Comic Sans MS" pitchFamily="66" charset="0"/>
                </a:endParaRPr>
              </a:p>
            </p:txBody>
          </p:sp>
          <p:sp>
            <p:nvSpPr>
              <p:cNvPr id="39952" name="Text Box 9"/>
              <p:cNvSpPr txBox="1">
                <a:spLocks noChangeArrowheads="1"/>
              </p:cNvSpPr>
              <p:nvPr/>
            </p:nvSpPr>
            <p:spPr bwMode="auto">
              <a:xfrm>
                <a:off x="1942" y="3508"/>
                <a:ext cx="21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Erythema multifome</a:t>
                </a:r>
              </a:p>
            </p:txBody>
          </p:sp>
        </p:grpSp>
        <p:sp>
          <p:nvSpPr>
            <p:cNvPr id="39949" name="Text Box 10"/>
            <p:cNvSpPr txBox="1">
              <a:spLocks noChangeArrowheads="1"/>
            </p:cNvSpPr>
            <p:nvPr/>
          </p:nvSpPr>
          <p:spPr bwMode="auto">
            <a:xfrm>
              <a:off x="214" y="3795"/>
              <a:ext cx="314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000">
                  <a:solidFill>
                    <a:schemeClr val="tx1"/>
                  </a:solidFill>
                  <a:latin typeface="Times New Roman" pitchFamily="18" charset="0"/>
                </a:rPr>
                <a:t> </a:t>
              </a:r>
              <a:r>
                <a:rPr lang="en-US" sz="2800" b="1">
                  <a:solidFill>
                    <a:srgbClr val="008080"/>
                  </a:solidFill>
                </a:rPr>
                <a:t>Prevention</a:t>
              </a:r>
              <a:r>
                <a:rPr lang="en-US" sz="2800">
                  <a:solidFill>
                    <a:srgbClr val="008080"/>
                  </a:solidFill>
                </a:rPr>
                <a:t> </a:t>
              </a:r>
              <a:r>
                <a:rPr lang="en-US" sz="2800" b="1">
                  <a:solidFill>
                    <a:srgbClr val="008080"/>
                  </a:solidFill>
                  <a:sym typeface="Symbol" pitchFamily="18" charset="2"/>
                </a:rPr>
                <a:t> Intervention</a:t>
              </a:r>
              <a:endParaRPr lang="en-US" sz="2800" b="1">
                <a:solidFill>
                  <a:srgbClr val="008080"/>
                </a:solidFill>
              </a:endParaRPr>
            </a:p>
          </p:txBody>
        </p:sp>
      </p:grpSp>
      <p:grpSp>
        <p:nvGrpSpPr>
          <p:cNvPr id="4" name="Group 15"/>
          <p:cNvGrpSpPr>
            <a:grpSpLocks/>
          </p:cNvGrpSpPr>
          <p:nvPr/>
        </p:nvGrpSpPr>
        <p:grpSpPr bwMode="auto">
          <a:xfrm>
            <a:off x="339725" y="1943100"/>
            <a:ext cx="8116888" cy="1597025"/>
            <a:chOff x="214" y="1224"/>
            <a:chExt cx="5113" cy="1006"/>
          </a:xfrm>
        </p:grpSpPr>
        <p:sp>
          <p:nvSpPr>
            <p:cNvPr id="39942" name="Text Box 4"/>
            <p:cNvSpPr txBox="1">
              <a:spLocks noChangeArrowheads="1"/>
            </p:cNvSpPr>
            <p:nvPr/>
          </p:nvSpPr>
          <p:spPr bwMode="auto">
            <a:xfrm>
              <a:off x="793" y="1903"/>
              <a:ext cx="39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FF"/>
                  </a:solidFill>
                </a:rPr>
                <a:t>Removal of marker </a:t>
              </a:r>
              <a:r>
                <a:rPr lang="en-US" sz="2800" u="sng">
                  <a:solidFill>
                    <a:srgbClr val="0000FF"/>
                  </a:solidFill>
                </a:rPr>
                <a:t>does not</a:t>
              </a:r>
              <a:r>
                <a:rPr lang="en-US" sz="2800">
                  <a:solidFill>
                    <a:srgbClr val="0000FF"/>
                  </a:solidFill>
                </a:rPr>
                <a:t> </a:t>
              </a:r>
              <a:r>
                <a:rPr lang="en-US" sz="2800">
                  <a:solidFill>
                    <a:srgbClr val="0000FF"/>
                  </a:solidFill>
                  <a:sym typeface="Symbol" pitchFamily="18" charset="2"/>
                </a:rPr>
                <a:t> disease</a:t>
              </a:r>
              <a:endParaRPr lang="en-US" sz="2800">
                <a:solidFill>
                  <a:srgbClr val="0000FF"/>
                </a:solidFill>
              </a:endParaRPr>
            </a:p>
          </p:txBody>
        </p:sp>
        <p:grpSp>
          <p:nvGrpSpPr>
            <p:cNvPr id="39943" name="Group 11"/>
            <p:cNvGrpSpPr>
              <a:grpSpLocks/>
            </p:cNvGrpSpPr>
            <p:nvPr/>
          </p:nvGrpSpPr>
          <p:grpSpPr bwMode="auto">
            <a:xfrm>
              <a:off x="214" y="1224"/>
              <a:ext cx="5113" cy="659"/>
              <a:chOff x="214" y="1097"/>
              <a:chExt cx="5113" cy="659"/>
            </a:xfrm>
          </p:grpSpPr>
          <p:sp>
            <p:nvSpPr>
              <p:cNvPr id="39944" name="Text Box 12"/>
              <p:cNvSpPr txBox="1">
                <a:spLocks noChangeArrowheads="1"/>
              </p:cNvSpPr>
              <p:nvPr/>
            </p:nvSpPr>
            <p:spPr bwMode="auto">
              <a:xfrm>
                <a:off x="214" y="1104"/>
                <a:ext cx="229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000">
                    <a:solidFill>
                      <a:srgbClr val="FF33CC"/>
                    </a:solidFill>
                    <a:latin typeface="Times New Roman" pitchFamily="18" charset="0"/>
                  </a:rPr>
                  <a:t> </a:t>
                </a:r>
                <a:r>
                  <a:rPr lang="en-US" sz="2800" b="1">
                    <a:solidFill>
                      <a:srgbClr val="008080"/>
                    </a:solidFill>
                  </a:rPr>
                  <a:t>Cause</a:t>
                </a:r>
                <a:r>
                  <a:rPr lang="en-US" sz="2800">
                    <a:solidFill>
                      <a:srgbClr val="008080"/>
                    </a:solidFill>
                  </a:rPr>
                  <a:t> </a:t>
                </a:r>
                <a:r>
                  <a:rPr lang="en-US" sz="2800" b="1">
                    <a:solidFill>
                      <a:srgbClr val="008080"/>
                    </a:solidFill>
                  </a:rPr>
                  <a:t>vs. marker:</a:t>
                </a:r>
              </a:p>
            </p:txBody>
          </p:sp>
          <p:sp>
            <p:nvSpPr>
              <p:cNvPr id="39945" name="Text Box 13"/>
              <p:cNvSpPr txBox="1">
                <a:spLocks noChangeArrowheads="1"/>
              </p:cNvSpPr>
              <p:nvPr/>
            </p:nvSpPr>
            <p:spPr bwMode="auto">
              <a:xfrm>
                <a:off x="2614" y="1429"/>
                <a:ext cx="243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Cars assoc. with CHD?</a:t>
                </a:r>
              </a:p>
            </p:txBody>
          </p:sp>
          <p:sp>
            <p:nvSpPr>
              <p:cNvPr id="39946" name="Text Box 14"/>
              <p:cNvSpPr txBox="1">
                <a:spLocks noChangeArrowheads="1"/>
              </p:cNvSpPr>
              <p:nvPr/>
            </p:nvSpPr>
            <p:spPr bwMode="auto">
              <a:xfrm>
                <a:off x="2595" y="1097"/>
                <a:ext cx="27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SES assoc. with Disease?</a:t>
                </a:r>
              </a:p>
            </p:txBody>
          </p:sp>
        </p:gr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22" fill="hold"/>
                                        <p:tgtEl>
                                          <p:spTgt spid="5"/>
                                        </p:tgtEl>
                                      </p:cBhvr>
                                    </p:cmd>
                                  </p:childTnLst>
                                </p:cTn>
                              </p:par>
                              <p:par>
                                <p:cTn id="7" presetID="10" presetClass="entr" presetSubtype="0" fill="hold" grpId="0" nodeType="withEffect">
                                  <p:stCondLst>
                                    <p:cond delay="8000"/>
                                  </p:stCondLst>
                                  <p:childTnLst>
                                    <p:set>
                                      <p:cBhvr>
                                        <p:cTn id="8" dur="1" fill="hold">
                                          <p:stCondLst>
                                            <p:cond delay="0"/>
                                          </p:stCondLst>
                                        </p:cTn>
                                        <p:tgtEl>
                                          <p:spTgt spid="855043"/>
                                        </p:tgtEl>
                                        <p:attrNameLst>
                                          <p:attrName>style.visibility</p:attrName>
                                        </p:attrNameLst>
                                      </p:cBhvr>
                                      <p:to>
                                        <p:strVal val="visible"/>
                                      </p:to>
                                    </p:set>
                                    <p:animEffect transition="in" filter="fade">
                                      <p:cBhvr>
                                        <p:cTn id="9" dur="3000"/>
                                        <p:tgtEl>
                                          <p:spTgt spid="855043"/>
                                        </p:tgtEl>
                                      </p:cBhvr>
                                    </p:animEffect>
                                  </p:childTnLst>
                                </p:cTn>
                              </p:par>
                              <p:par>
                                <p:cTn id="10" presetID="10" presetClass="entr" presetSubtype="0" fill="hold" nodeType="withEffect">
                                  <p:stCondLst>
                                    <p:cond delay="23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0" presetClass="entr" presetSubtype="0" fill="hold" nodeType="withEffect">
                                  <p:stCondLst>
                                    <p:cond delay="56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85504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02" name="Rectangle 2"/>
          <p:cNvSpPr>
            <a:spLocks noGrp="1" noChangeArrowheads="1"/>
          </p:cNvSpPr>
          <p:nvPr>
            <p:ph type="title" idx="4294967295"/>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Measures of effect</a:t>
            </a:r>
          </a:p>
        </p:txBody>
      </p:sp>
      <p:sp>
        <p:nvSpPr>
          <p:cNvPr id="40963" name="Text Box 3"/>
          <p:cNvSpPr txBox="1">
            <a:spLocks noChangeArrowheads="1"/>
          </p:cNvSpPr>
          <p:nvPr/>
        </p:nvSpPr>
        <p:spPr bwMode="auto">
          <a:xfrm>
            <a:off x="3040063" y="2346325"/>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000">
              <a:solidFill>
                <a:srgbClr val="009900"/>
              </a:solidFill>
            </a:endParaRPr>
          </a:p>
        </p:txBody>
      </p:sp>
      <p:grpSp>
        <p:nvGrpSpPr>
          <p:cNvPr id="40964" name="Group 4"/>
          <p:cNvGrpSpPr>
            <a:grpSpLocks/>
          </p:cNvGrpSpPr>
          <p:nvPr/>
        </p:nvGrpSpPr>
        <p:grpSpPr bwMode="auto">
          <a:xfrm>
            <a:off x="304800" y="1916113"/>
            <a:ext cx="8421688" cy="1006475"/>
            <a:chOff x="192" y="1296"/>
            <a:chExt cx="5305" cy="634"/>
          </a:xfrm>
        </p:grpSpPr>
        <p:sp>
          <p:nvSpPr>
            <p:cNvPr id="40967" name="Text Box 5"/>
            <p:cNvSpPr txBox="1">
              <a:spLocks noChangeArrowheads="1"/>
            </p:cNvSpPr>
            <p:nvPr/>
          </p:nvSpPr>
          <p:spPr bwMode="auto">
            <a:xfrm>
              <a:off x="2267" y="1296"/>
              <a:ext cx="323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rgbClr val="008080"/>
                  </a:solidFill>
                </a:rPr>
                <a:t>Incidence in exposed (I</a:t>
              </a:r>
              <a:r>
                <a:rPr lang="en-US" sz="3000" b="1" baseline="-20000">
                  <a:solidFill>
                    <a:srgbClr val="008080"/>
                  </a:solidFill>
                </a:rPr>
                <a:t>E</a:t>
              </a:r>
              <a:r>
                <a:rPr lang="en-US" sz="3000" b="1">
                  <a:solidFill>
                    <a:srgbClr val="008080"/>
                  </a:solidFill>
                </a:rPr>
                <a:t>)</a:t>
              </a:r>
              <a:endParaRPr lang="en-US" sz="3000" b="1" baseline="-20000">
                <a:solidFill>
                  <a:srgbClr val="008080"/>
                </a:solidFill>
              </a:endParaRPr>
            </a:p>
            <a:p>
              <a:pPr>
                <a:spcBef>
                  <a:spcPct val="0"/>
                </a:spcBef>
                <a:buFontTx/>
                <a:buNone/>
              </a:pPr>
              <a:r>
                <a:rPr lang="en-US" sz="3000" b="1">
                  <a:solidFill>
                    <a:srgbClr val="008080"/>
                  </a:solidFill>
                </a:rPr>
                <a:t>Incidence in unexposed (I</a:t>
              </a:r>
              <a:r>
                <a:rPr lang="en-US" sz="3000" b="1" baseline="-20000">
                  <a:solidFill>
                    <a:srgbClr val="008080"/>
                  </a:solidFill>
                </a:rPr>
                <a:t>o</a:t>
              </a:r>
              <a:r>
                <a:rPr lang="en-US" sz="3000" b="1">
                  <a:solidFill>
                    <a:srgbClr val="008080"/>
                  </a:solidFill>
                </a:rPr>
                <a:t>)</a:t>
              </a:r>
              <a:endParaRPr lang="en-US" sz="3000">
                <a:solidFill>
                  <a:srgbClr val="008080"/>
                </a:solidFill>
              </a:endParaRPr>
            </a:p>
          </p:txBody>
        </p:sp>
        <p:sp>
          <p:nvSpPr>
            <p:cNvPr id="40968" name="Text Box 6"/>
            <p:cNvSpPr txBox="1">
              <a:spLocks noChangeArrowheads="1"/>
            </p:cNvSpPr>
            <p:nvPr/>
          </p:nvSpPr>
          <p:spPr bwMode="auto">
            <a:xfrm>
              <a:off x="192" y="1440"/>
              <a:ext cx="208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9900"/>
                  </a:solidFill>
                </a:rPr>
                <a:t> </a:t>
              </a:r>
              <a:r>
                <a:rPr lang="en-US" sz="3200" b="1">
                  <a:solidFill>
                    <a:schemeClr val="accent2"/>
                  </a:solidFill>
                </a:rPr>
                <a:t>Relative Risk =</a:t>
              </a:r>
              <a:r>
                <a:rPr lang="en-US" sz="3200" b="1">
                  <a:solidFill>
                    <a:srgbClr val="009900"/>
                  </a:solidFill>
                </a:rPr>
                <a:t> </a:t>
              </a:r>
            </a:p>
          </p:txBody>
        </p:sp>
        <p:sp>
          <p:nvSpPr>
            <p:cNvPr id="40969" name="Line 7"/>
            <p:cNvSpPr>
              <a:spLocks noChangeShapeType="1"/>
            </p:cNvSpPr>
            <p:nvPr/>
          </p:nvSpPr>
          <p:spPr bwMode="auto">
            <a:xfrm>
              <a:off x="2304" y="1632"/>
              <a:ext cx="31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0965" name="Text Box 8"/>
          <p:cNvSpPr txBox="1">
            <a:spLocks noChangeArrowheads="1"/>
          </p:cNvSpPr>
          <p:nvPr/>
        </p:nvSpPr>
        <p:spPr bwMode="auto">
          <a:xfrm>
            <a:off x="457200" y="4603750"/>
            <a:ext cx="663416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chemeClr val="accent2"/>
                </a:solidFill>
              </a:rPr>
              <a:t>Relative Risk – a measure of: </a:t>
            </a:r>
          </a:p>
          <a:p>
            <a:pPr>
              <a:spcBef>
                <a:spcPct val="0"/>
              </a:spcBef>
              <a:buClr>
                <a:schemeClr val="accent2"/>
              </a:buClr>
              <a:buFont typeface="Monotype Sorts" pitchFamily="2" charset="2"/>
              <a:buChar char="u"/>
            </a:pPr>
            <a:r>
              <a:rPr lang="en-US" sz="2800">
                <a:solidFill>
                  <a:schemeClr val="tx1"/>
                </a:solidFill>
                <a:sym typeface="Monotype Sorts" pitchFamily="2" charset="2"/>
              </a:rPr>
              <a:t> The strength of the association</a:t>
            </a:r>
          </a:p>
          <a:p>
            <a:pPr>
              <a:spcBef>
                <a:spcPct val="0"/>
              </a:spcBef>
              <a:buClr>
                <a:schemeClr val="accent2"/>
              </a:buClr>
              <a:buFont typeface="Monotype Sorts" pitchFamily="2" charset="2"/>
              <a:buChar char="u"/>
            </a:pPr>
            <a:r>
              <a:rPr lang="en-US" sz="2800">
                <a:solidFill>
                  <a:srgbClr val="008080"/>
                </a:solidFill>
              </a:rPr>
              <a:t> </a:t>
            </a:r>
            <a:r>
              <a:rPr lang="en-US" sz="2800">
                <a:solidFill>
                  <a:schemeClr val="tx1"/>
                </a:solidFill>
              </a:rPr>
              <a:t>The possibility of a causal relationship</a:t>
            </a:r>
          </a:p>
        </p:txBody>
      </p:sp>
      <p:sp>
        <p:nvSpPr>
          <p:cNvPr id="40966" name="Text Box 9"/>
          <p:cNvSpPr txBox="1">
            <a:spLocks noChangeArrowheads="1"/>
          </p:cNvSpPr>
          <p:nvPr/>
        </p:nvSpPr>
        <p:spPr bwMode="auto">
          <a:xfrm>
            <a:off x="454025" y="3357563"/>
            <a:ext cx="820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Use either </a:t>
            </a:r>
            <a:r>
              <a:rPr lang="en-US" sz="2800">
                <a:solidFill>
                  <a:srgbClr val="008080"/>
                </a:solidFill>
              </a:rPr>
              <a:t>Cumulative Incidence</a:t>
            </a:r>
            <a:r>
              <a:rPr lang="en-US" sz="2800">
                <a:solidFill>
                  <a:schemeClr val="tx1"/>
                </a:solidFill>
              </a:rPr>
              <a:t> or </a:t>
            </a:r>
            <a:r>
              <a:rPr lang="en-US" sz="2800">
                <a:solidFill>
                  <a:srgbClr val="008080"/>
                </a:solidFill>
              </a:rPr>
              <a:t>Incidence Rate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a:xfrm>
            <a:off x="685800" y="115888"/>
            <a:ext cx="7772400" cy="1143000"/>
          </a:xfrm>
        </p:spPr>
        <p:txBody>
          <a:bodyPr lIns="92075" tIns="46038" rIns="92075" bIns="46038"/>
          <a:lstStyle/>
          <a:p>
            <a:pPr>
              <a:defRPr/>
            </a:pPr>
            <a:r>
              <a:rPr lang="en-US" smtClean="0">
                <a:solidFill>
                  <a:srgbClr val="990033"/>
                </a:solidFill>
                <a:effectLst>
                  <a:outerShdw blurRad="38100" dist="38100" dir="2700000" algn="tl">
                    <a:srgbClr val="C0C0C0"/>
                  </a:outerShdw>
                </a:effectLst>
                <a:latin typeface="Arial" charset="0"/>
              </a:rPr>
              <a:t>Cohort Studies</a:t>
            </a:r>
          </a:p>
        </p:txBody>
      </p:sp>
      <p:grpSp>
        <p:nvGrpSpPr>
          <p:cNvPr id="41987" name="Group 18"/>
          <p:cNvGrpSpPr>
            <a:grpSpLocks/>
          </p:cNvGrpSpPr>
          <p:nvPr/>
        </p:nvGrpSpPr>
        <p:grpSpPr bwMode="auto">
          <a:xfrm>
            <a:off x="1835150" y="1557338"/>
            <a:ext cx="5041900" cy="3441700"/>
            <a:chOff x="2185" y="1117"/>
            <a:chExt cx="3176" cy="2168"/>
          </a:xfrm>
        </p:grpSpPr>
        <p:sp>
          <p:nvSpPr>
            <p:cNvPr id="41989" name="Rectangle 3"/>
            <p:cNvSpPr>
              <a:spLocks noChangeArrowheads="1"/>
            </p:cNvSpPr>
            <p:nvPr/>
          </p:nvSpPr>
          <p:spPr bwMode="auto">
            <a:xfrm>
              <a:off x="3529" y="1933"/>
              <a:ext cx="1832" cy="135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a:spcBef>
                  <a:spcPct val="0"/>
                </a:spcBef>
                <a:buFontTx/>
                <a:buNone/>
              </a:pPr>
              <a:endParaRPr lang="en-US">
                <a:solidFill>
                  <a:schemeClr val="tx1"/>
                </a:solidFill>
                <a:latin typeface="Times New Roman" pitchFamily="18" charset="0"/>
              </a:endParaRPr>
            </a:p>
          </p:txBody>
        </p:sp>
        <p:sp>
          <p:nvSpPr>
            <p:cNvPr id="41990" name="Line 4"/>
            <p:cNvSpPr>
              <a:spLocks noChangeShapeType="1"/>
            </p:cNvSpPr>
            <p:nvPr/>
          </p:nvSpPr>
          <p:spPr bwMode="auto">
            <a:xfrm>
              <a:off x="3529" y="2653"/>
              <a:ext cx="1823"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991" name="Line 5"/>
            <p:cNvSpPr>
              <a:spLocks noChangeShapeType="1"/>
            </p:cNvSpPr>
            <p:nvPr/>
          </p:nvSpPr>
          <p:spPr bwMode="auto">
            <a:xfrm>
              <a:off x="4441" y="1933"/>
              <a:ext cx="0" cy="134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992" name="Rectangle 6"/>
            <p:cNvSpPr>
              <a:spLocks noChangeArrowheads="1"/>
            </p:cNvSpPr>
            <p:nvPr/>
          </p:nvSpPr>
          <p:spPr bwMode="auto">
            <a:xfrm>
              <a:off x="4777" y="2749"/>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d</a:t>
              </a:r>
              <a:endParaRPr lang="en-US" sz="2800">
                <a:solidFill>
                  <a:schemeClr val="bg2"/>
                </a:solidFill>
              </a:endParaRPr>
            </a:p>
          </p:txBody>
        </p:sp>
        <p:sp>
          <p:nvSpPr>
            <p:cNvPr id="41993" name="Rectangle 7"/>
            <p:cNvSpPr>
              <a:spLocks noChangeArrowheads="1"/>
            </p:cNvSpPr>
            <p:nvPr/>
          </p:nvSpPr>
          <p:spPr bwMode="auto">
            <a:xfrm>
              <a:off x="3865" y="2749"/>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c</a:t>
              </a:r>
              <a:endParaRPr lang="en-US" sz="2800">
                <a:solidFill>
                  <a:schemeClr val="bg2"/>
                </a:solidFill>
              </a:endParaRPr>
            </a:p>
          </p:txBody>
        </p:sp>
        <p:sp>
          <p:nvSpPr>
            <p:cNvPr id="41994" name="Rectangle 8"/>
            <p:cNvSpPr>
              <a:spLocks noChangeArrowheads="1"/>
            </p:cNvSpPr>
            <p:nvPr/>
          </p:nvSpPr>
          <p:spPr bwMode="auto">
            <a:xfrm>
              <a:off x="4777" y="2064"/>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b</a:t>
              </a:r>
              <a:endParaRPr lang="en-US" sz="2800">
                <a:solidFill>
                  <a:schemeClr val="bg2"/>
                </a:solidFill>
              </a:endParaRPr>
            </a:p>
          </p:txBody>
        </p:sp>
        <p:sp>
          <p:nvSpPr>
            <p:cNvPr id="41995" name="Rectangle 9"/>
            <p:cNvSpPr>
              <a:spLocks noChangeArrowheads="1"/>
            </p:cNvSpPr>
            <p:nvPr/>
          </p:nvSpPr>
          <p:spPr bwMode="auto">
            <a:xfrm>
              <a:off x="3817" y="2077"/>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a</a:t>
              </a:r>
              <a:endParaRPr lang="en-US" sz="2800">
                <a:solidFill>
                  <a:schemeClr val="bg2"/>
                </a:solidFill>
              </a:endParaRPr>
            </a:p>
          </p:txBody>
        </p:sp>
        <p:sp>
          <p:nvSpPr>
            <p:cNvPr id="41996" name="Rectangle 10"/>
            <p:cNvSpPr>
              <a:spLocks noChangeArrowheads="1"/>
            </p:cNvSpPr>
            <p:nvPr/>
          </p:nvSpPr>
          <p:spPr bwMode="auto">
            <a:xfrm>
              <a:off x="3625" y="1453"/>
              <a:ext cx="77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Present</a:t>
              </a:r>
            </a:p>
            <a:p>
              <a:pPr>
                <a:spcBef>
                  <a:spcPct val="0"/>
                </a:spcBef>
                <a:buFontTx/>
                <a:buNone/>
              </a:pPr>
              <a:endParaRPr lang="en-US">
                <a:solidFill>
                  <a:schemeClr val="tx1"/>
                </a:solidFill>
              </a:endParaRPr>
            </a:p>
          </p:txBody>
        </p:sp>
        <p:sp>
          <p:nvSpPr>
            <p:cNvPr id="41997" name="Rectangle 11"/>
            <p:cNvSpPr>
              <a:spLocks noChangeArrowheads="1"/>
            </p:cNvSpPr>
            <p:nvPr/>
          </p:nvSpPr>
          <p:spPr bwMode="auto">
            <a:xfrm>
              <a:off x="4441" y="1453"/>
              <a:ext cx="7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Absent</a:t>
              </a:r>
            </a:p>
          </p:txBody>
        </p:sp>
        <p:sp>
          <p:nvSpPr>
            <p:cNvPr id="41998" name="Rectangle 12"/>
            <p:cNvSpPr>
              <a:spLocks noChangeArrowheads="1"/>
            </p:cNvSpPr>
            <p:nvPr/>
          </p:nvSpPr>
          <p:spPr bwMode="auto">
            <a:xfrm>
              <a:off x="4105" y="1117"/>
              <a:ext cx="8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b="1" u="sng">
                  <a:solidFill>
                    <a:schemeClr val="accent2"/>
                  </a:solidFill>
                </a:rPr>
                <a:t>Disease</a:t>
              </a:r>
            </a:p>
          </p:txBody>
        </p:sp>
        <p:sp>
          <p:nvSpPr>
            <p:cNvPr id="41999" name="Rectangle 13"/>
            <p:cNvSpPr>
              <a:spLocks noChangeArrowheads="1"/>
            </p:cNvSpPr>
            <p:nvPr/>
          </p:nvSpPr>
          <p:spPr bwMode="auto">
            <a:xfrm>
              <a:off x="2185" y="2077"/>
              <a:ext cx="1002"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Present</a:t>
              </a:r>
            </a:p>
            <a:p>
              <a:pPr>
                <a:spcBef>
                  <a:spcPct val="0"/>
                </a:spcBef>
                <a:buFontTx/>
                <a:buNone/>
              </a:pPr>
              <a:r>
                <a:rPr lang="en-US">
                  <a:solidFill>
                    <a:srgbClr val="008080"/>
                  </a:solidFill>
                </a:rPr>
                <a:t>(Exposed)</a:t>
              </a:r>
            </a:p>
          </p:txBody>
        </p:sp>
        <p:sp>
          <p:nvSpPr>
            <p:cNvPr id="42000" name="Rectangle 14"/>
            <p:cNvSpPr>
              <a:spLocks noChangeArrowheads="1"/>
            </p:cNvSpPr>
            <p:nvPr/>
          </p:nvSpPr>
          <p:spPr bwMode="auto">
            <a:xfrm>
              <a:off x="2185" y="2749"/>
              <a:ext cx="1357"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Absent</a:t>
              </a:r>
            </a:p>
            <a:p>
              <a:pPr>
                <a:spcBef>
                  <a:spcPct val="0"/>
                </a:spcBef>
                <a:buFontTx/>
                <a:buNone/>
              </a:pPr>
              <a:r>
                <a:rPr lang="en-US">
                  <a:solidFill>
                    <a:srgbClr val="008080"/>
                  </a:solidFill>
                </a:rPr>
                <a:t>(Not Exposed)</a:t>
              </a:r>
              <a:endParaRPr lang="en-US" b="1">
                <a:solidFill>
                  <a:srgbClr val="008080"/>
                </a:solidFill>
              </a:endParaRPr>
            </a:p>
          </p:txBody>
        </p:sp>
        <p:sp>
          <p:nvSpPr>
            <p:cNvPr id="42001" name="Rectangle 15"/>
            <p:cNvSpPr>
              <a:spLocks noChangeArrowheads="1"/>
            </p:cNvSpPr>
            <p:nvPr/>
          </p:nvSpPr>
          <p:spPr bwMode="auto">
            <a:xfrm>
              <a:off x="2202" y="1837"/>
              <a:ext cx="11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b="1" u="sng">
                  <a:solidFill>
                    <a:schemeClr val="accent2"/>
                  </a:solidFill>
                </a:rPr>
                <a:t>Risk Factor</a:t>
              </a:r>
            </a:p>
          </p:txBody>
        </p:sp>
      </p:grpSp>
      <p:sp>
        <p:nvSpPr>
          <p:cNvPr id="41988" name="AutoShape 17"/>
          <p:cNvSpPr>
            <a:spLocks noChangeArrowheads="1"/>
          </p:cNvSpPr>
          <p:nvPr/>
        </p:nvSpPr>
        <p:spPr bwMode="auto">
          <a:xfrm>
            <a:off x="971550" y="3670300"/>
            <a:ext cx="606425" cy="622300"/>
          </a:xfrm>
          <a:prstGeom prst="rightArrow">
            <a:avLst>
              <a:gd name="adj1" fmla="val 50000"/>
              <a:gd name="adj2" fmla="val 25009"/>
            </a:avLst>
          </a:prstGeom>
          <a:solidFill>
            <a:srgbClr val="C76605"/>
          </a:solidFill>
          <a:ln w="12700">
            <a:solidFill>
              <a:schemeClr val="bg2"/>
            </a:solidFill>
            <a:miter lim="800000"/>
            <a:headEnd/>
            <a:tailEnd/>
          </a:ln>
        </p:spPr>
        <p:txBody>
          <a:bodyPr wrap="none" anchor="ct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457200" y="115888"/>
            <a:ext cx="8229600" cy="990600"/>
          </a:xfrm>
        </p:spPr>
        <p:txBody>
          <a:bodyPr/>
          <a:lstStyle/>
          <a:p>
            <a:pPr>
              <a:defRPr/>
            </a:pPr>
            <a:r>
              <a:rPr lang="en-US" sz="4000" smtClean="0">
                <a:solidFill>
                  <a:srgbClr val="990033"/>
                </a:solidFill>
                <a:effectLst>
                  <a:outerShdw blurRad="38100" dist="38100" dir="2700000" algn="tl">
                    <a:srgbClr val="C0C0C0"/>
                  </a:outerShdw>
                </a:effectLst>
                <a:latin typeface="Arial" charset="0"/>
              </a:rPr>
              <a:t>Calculate Relative Risk</a:t>
            </a:r>
          </a:p>
        </p:txBody>
      </p:sp>
      <p:grpSp>
        <p:nvGrpSpPr>
          <p:cNvPr id="2" name="Group 25"/>
          <p:cNvGrpSpPr>
            <a:grpSpLocks/>
          </p:cNvGrpSpPr>
          <p:nvPr/>
        </p:nvGrpSpPr>
        <p:grpSpPr bwMode="auto">
          <a:xfrm>
            <a:off x="974725" y="5591175"/>
            <a:ext cx="2441575" cy="960438"/>
            <a:chOff x="974725" y="5591175"/>
            <a:chExt cx="2441575" cy="960438"/>
          </a:xfrm>
        </p:grpSpPr>
        <p:sp>
          <p:nvSpPr>
            <p:cNvPr id="43033" name="Text Box 16"/>
            <p:cNvSpPr txBox="1">
              <a:spLocks noChangeArrowheads="1"/>
            </p:cNvSpPr>
            <p:nvPr/>
          </p:nvSpPr>
          <p:spPr bwMode="auto">
            <a:xfrm>
              <a:off x="974725" y="5756275"/>
              <a:ext cx="116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t>RR</a:t>
              </a:r>
              <a:r>
                <a:rPr lang="en-US" sz="3000">
                  <a:solidFill>
                    <a:schemeClr val="tx1"/>
                  </a:solidFill>
                </a:rPr>
                <a:t>  =</a:t>
              </a:r>
            </a:p>
          </p:txBody>
        </p:sp>
        <p:sp>
          <p:nvSpPr>
            <p:cNvPr id="43034" name="Text Box 17"/>
            <p:cNvSpPr txBox="1">
              <a:spLocks noChangeArrowheads="1"/>
            </p:cNvSpPr>
            <p:nvPr/>
          </p:nvSpPr>
          <p:spPr bwMode="auto">
            <a:xfrm>
              <a:off x="2057400" y="5591175"/>
              <a:ext cx="13589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u="sng">
                  <a:solidFill>
                    <a:schemeClr val="tx1"/>
                  </a:solidFill>
                </a:rPr>
                <a:t>a/a + b</a:t>
              </a:r>
              <a:endParaRPr lang="en-US" sz="3000">
                <a:solidFill>
                  <a:schemeClr val="tx1"/>
                </a:solidFill>
              </a:endParaRPr>
            </a:p>
            <a:p>
              <a:pPr>
                <a:lnSpc>
                  <a:spcPct val="90000"/>
                </a:lnSpc>
                <a:spcBef>
                  <a:spcPct val="0"/>
                </a:spcBef>
                <a:buFontTx/>
                <a:buNone/>
              </a:pPr>
              <a:r>
                <a:rPr lang="en-US" sz="3000">
                  <a:solidFill>
                    <a:schemeClr val="tx1"/>
                  </a:solidFill>
                </a:rPr>
                <a:t>c/c + d</a:t>
              </a:r>
              <a:endParaRPr lang="en-US" sz="3000" u="sng">
                <a:solidFill>
                  <a:schemeClr val="tx1"/>
                </a:solidFill>
              </a:endParaRPr>
            </a:p>
          </p:txBody>
        </p:sp>
      </p:grpSp>
      <p:grpSp>
        <p:nvGrpSpPr>
          <p:cNvPr id="3" name="Group 21"/>
          <p:cNvGrpSpPr>
            <a:grpSpLocks/>
          </p:cNvGrpSpPr>
          <p:nvPr/>
        </p:nvGrpSpPr>
        <p:grpSpPr bwMode="auto">
          <a:xfrm>
            <a:off x="990600" y="4495800"/>
            <a:ext cx="5011738" cy="903288"/>
            <a:chOff x="624" y="2894"/>
            <a:chExt cx="3157" cy="569"/>
          </a:xfrm>
        </p:grpSpPr>
        <p:sp>
          <p:nvSpPr>
            <p:cNvPr id="43031" name="Text Box 22"/>
            <p:cNvSpPr txBox="1">
              <a:spLocks noChangeArrowheads="1"/>
            </p:cNvSpPr>
            <p:nvPr/>
          </p:nvSpPr>
          <p:spPr bwMode="auto">
            <a:xfrm>
              <a:off x="624" y="2983"/>
              <a:ext cx="7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t>RR</a:t>
              </a:r>
              <a:r>
                <a:rPr lang="en-US" sz="3000">
                  <a:solidFill>
                    <a:schemeClr val="tx1"/>
                  </a:solidFill>
                </a:rPr>
                <a:t>  =</a:t>
              </a:r>
            </a:p>
          </p:txBody>
        </p:sp>
        <p:sp>
          <p:nvSpPr>
            <p:cNvPr id="43032" name="Text Box 23"/>
            <p:cNvSpPr txBox="1">
              <a:spLocks noChangeArrowheads="1"/>
            </p:cNvSpPr>
            <p:nvPr/>
          </p:nvSpPr>
          <p:spPr bwMode="auto">
            <a:xfrm>
              <a:off x="1306" y="2894"/>
              <a:ext cx="247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u="sng">
                  <a:solidFill>
                    <a:schemeClr val="tx1"/>
                  </a:solidFill>
                </a:rPr>
                <a:t>Incidence in exposed</a:t>
              </a:r>
              <a:endParaRPr lang="en-US" sz="2800">
                <a:solidFill>
                  <a:schemeClr val="tx1"/>
                </a:solidFill>
              </a:endParaRPr>
            </a:p>
            <a:p>
              <a:pPr>
                <a:lnSpc>
                  <a:spcPct val="90000"/>
                </a:lnSpc>
                <a:spcBef>
                  <a:spcPct val="0"/>
                </a:spcBef>
                <a:buFontTx/>
                <a:buNone/>
              </a:pPr>
              <a:r>
                <a:rPr lang="en-US" sz="2800">
                  <a:solidFill>
                    <a:schemeClr val="tx1"/>
                  </a:solidFill>
                </a:rPr>
                <a:t>Incidence in unexposed</a:t>
              </a:r>
            </a:p>
          </p:txBody>
        </p:sp>
      </p:grpSp>
      <p:grpSp>
        <p:nvGrpSpPr>
          <p:cNvPr id="43013" name="Group 25"/>
          <p:cNvGrpSpPr>
            <a:grpSpLocks/>
          </p:cNvGrpSpPr>
          <p:nvPr/>
        </p:nvGrpSpPr>
        <p:grpSpPr bwMode="auto">
          <a:xfrm>
            <a:off x="1055688" y="1219200"/>
            <a:ext cx="6756400" cy="2667000"/>
            <a:chOff x="144" y="768"/>
            <a:chExt cx="4256" cy="1680"/>
          </a:xfrm>
        </p:grpSpPr>
        <p:grpSp>
          <p:nvGrpSpPr>
            <p:cNvPr id="43014" name="Group 3"/>
            <p:cNvGrpSpPr>
              <a:grpSpLocks/>
            </p:cNvGrpSpPr>
            <p:nvPr/>
          </p:nvGrpSpPr>
          <p:grpSpPr bwMode="auto">
            <a:xfrm>
              <a:off x="1872" y="1344"/>
              <a:ext cx="1824" cy="1104"/>
              <a:chOff x="1872" y="1296"/>
              <a:chExt cx="1824" cy="1104"/>
            </a:xfrm>
          </p:grpSpPr>
          <p:grpSp>
            <p:nvGrpSpPr>
              <p:cNvPr id="43027" name="Group 4"/>
              <p:cNvGrpSpPr>
                <a:grpSpLocks/>
              </p:cNvGrpSpPr>
              <p:nvPr/>
            </p:nvGrpSpPr>
            <p:grpSpPr bwMode="auto">
              <a:xfrm>
                <a:off x="1872" y="1296"/>
                <a:ext cx="1824" cy="1104"/>
                <a:chOff x="1872" y="1296"/>
                <a:chExt cx="1824" cy="1104"/>
              </a:xfrm>
            </p:grpSpPr>
            <p:sp>
              <p:nvSpPr>
                <p:cNvPr id="43029" name="Rectangle 5"/>
                <p:cNvSpPr>
                  <a:spLocks noChangeArrowheads="1"/>
                </p:cNvSpPr>
                <p:nvPr/>
              </p:nvSpPr>
              <p:spPr bwMode="auto">
                <a:xfrm>
                  <a:off x="1872" y="1296"/>
                  <a:ext cx="1824" cy="11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0" name="Line 6"/>
                <p:cNvSpPr>
                  <a:spLocks noChangeShapeType="1"/>
                </p:cNvSpPr>
                <p:nvPr/>
              </p:nvSpPr>
              <p:spPr bwMode="auto">
                <a:xfrm>
                  <a:off x="1872" y="1872"/>
                  <a:ext cx="182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3028" name="Line 7"/>
              <p:cNvSpPr>
                <a:spLocks noChangeShapeType="1"/>
              </p:cNvSpPr>
              <p:nvPr/>
            </p:nvSpPr>
            <p:spPr bwMode="auto">
              <a:xfrm>
                <a:off x="2784" y="1296"/>
                <a:ext cx="0" cy="1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3015" name="Text Box 8"/>
            <p:cNvSpPr txBox="1">
              <a:spLocks noChangeArrowheads="1"/>
            </p:cNvSpPr>
            <p:nvPr/>
          </p:nvSpPr>
          <p:spPr bwMode="auto">
            <a:xfrm>
              <a:off x="1296" y="1492"/>
              <a:ext cx="5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bg2"/>
                  </a:solidFill>
                </a:rPr>
                <a:t>Yes</a:t>
              </a:r>
              <a:endParaRPr lang="en-US" sz="3000">
                <a:solidFill>
                  <a:schemeClr val="bg2"/>
                </a:solidFill>
              </a:endParaRPr>
            </a:p>
          </p:txBody>
        </p:sp>
        <p:sp>
          <p:nvSpPr>
            <p:cNvPr id="43016" name="Text Box 9"/>
            <p:cNvSpPr txBox="1">
              <a:spLocks noChangeArrowheads="1"/>
            </p:cNvSpPr>
            <p:nvPr/>
          </p:nvSpPr>
          <p:spPr bwMode="auto">
            <a:xfrm>
              <a:off x="1392" y="2020"/>
              <a:ext cx="4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bg2"/>
                  </a:solidFill>
                </a:rPr>
                <a:t>No</a:t>
              </a:r>
              <a:endParaRPr lang="en-US" sz="3000">
                <a:solidFill>
                  <a:schemeClr val="bg2"/>
                </a:solidFill>
              </a:endParaRPr>
            </a:p>
          </p:txBody>
        </p:sp>
        <p:sp>
          <p:nvSpPr>
            <p:cNvPr id="43017" name="Text Box 10"/>
            <p:cNvSpPr txBox="1">
              <a:spLocks noChangeArrowheads="1"/>
            </p:cNvSpPr>
            <p:nvPr/>
          </p:nvSpPr>
          <p:spPr bwMode="auto">
            <a:xfrm>
              <a:off x="2150" y="1477"/>
              <a:ext cx="24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a</a:t>
              </a:r>
            </a:p>
          </p:txBody>
        </p:sp>
        <p:sp>
          <p:nvSpPr>
            <p:cNvPr id="43018" name="Text Box 11"/>
            <p:cNvSpPr txBox="1">
              <a:spLocks noChangeArrowheads="1"/>
            </p:cNvSpPr>
            <p:nvPr/>
          </p:nvSpPr>
          <p:spPr bwMode="auto">
            <a:xfrm>
              <a:off x="2160" y="2053"/>
              <a:ext cx="2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c</a:t>
              </a:r>
            </a:p>
          </p:txBody>
        </p:sp>
        <p:sp>
          <p:nvSpPr>
            <p:cNvPr id="43019" name="Text Box 12"/>
            <p:cNvSpPr txBox="1">
              <a:spLocks noChangeArrowheads="1"/>
            </p:cNvSpPr>
            <p:nvPr/>
          </p:nvSpPr>
          <p:spPr bwMode="auto">
            <a:xfrm>
              <a:off x="2976" y="1477"/>
              <a:ext cx="24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b</a:t>
              </a:r>
            </a:p>
          </p:txBody>
        </p:sp>
        <p:sp>
          <p:nvSpPr>
            <p:cNvPr id="43020" name="Text Box 13"/>
            <p:cNvSpPr txBox="1">
              <a:spLocks noChangeArrowheads="1"/>
            </p:cNvSpPr>
            <p:nvPr/>
          </p:nvSpPr>
          <p:spPr bwMode="auto">
            <a:xfrm>
              <a:off x="2976" y="2053"/>
              <a:ext cx="24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d</a:t>
              </a:r>
            </a:p>
          </p:txBody>
        </p:sp>
        <p:sp>
          <p:nvSpPr>
            <p:cNvPr id="43021" name="Text Box 14"/>
            <p:cNvSpPr txBox="1">
              <a:spLocks noChangeArrowheads="1"/>
            </p:cNvSpPr>
            <p:nvPr/>
          </p:nvSpPr>
          <p:spPr bwMode="auto">
            <a:xfrm>
              <a:off x="3744" y="1477"/>
              <a:ext cx="65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a + b</a:t>
              </a:r>
            </a:p>
          </p:txBody>
        </p:sp>
        <p:sp>
          <p:nvSpPr>
            <p:cNvPr id="43022" name="Text Box 15"/>
            <p:cNvSpPr txBox="1">
              <a:spLocks noChangeArrowheads="1"/>
            </p:cNvSpPr>
            <p:nvPr/>
          </p:nvSpPr>
          <p:spPr bwMode="auto">
            <a:xfrm>
              <a:off x="3744" y="2005"/>
              <a:ext cx="64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c + d</a:t>
              </a:r>
            </a:p>
          </p:txBody>
        </p:sp>
        <p:sp>
          <p:nvSpPr>
            <p:cNvPr id="43023" name="Text Box 18"/>
            <p:cNvSpPr txBox="1">
              <a:spLocks noChangeArrowheads="1"/>
            </p:cNvSpPr>
            <p:nvPr/>
          </p:nvSpPr>
          <p:spPr bwMode="auto">
            <a:xfrm>
              <a:off x="2231" y="768"/>
              <a:ext cx="9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800" b="1">
                  <a:solidFill>
                    <a:schemeClr val="accent2"/>
                  </a:solidFill>
                </a:rPr>
                <a:t>Disease</a:t>
              </a:r>
              <a:endParaRPr lang="en-US">
                <a:solidFill>
                  <a:schemeClr val="accent2"/>
                </a:solidFill>
              </a:endParaRPr>
            </a:p>
          </p:txBody>
        </p:sp>
        <p:sp>
          <p:nvSpPr>
            <p:cNvPr id="43024" name="Text Box 19"/>
            <p:cNvSpPr txBox="1">
              <a:spLocks noChangeArrowheads="1"/>
            </p:cNvSpPr>
            <p:nvPr/>
          </p:nvSpPr>
          <p:spPr bwMode="auto">
            <a:xfrm>
              <a:off x="2064" y="1064"/>
              <a:ext cx="5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Yes</a:t>
              </a:r>
              <a:endParaRPr lang="en-US" sz="3200">
                <a:solidFill>
                  <a:schemeClr val="tx1"/>
                </a:solidFill>
              </a:endParaRPr>
            </a:p>
          </p:txBody>
        </p:sp>
        <p:sp>
          <p:nvSpPr>
            <p:cNvPr id="43025" name="Text Box 20"/>
            <p:cNvSpPr txBox="1">
              <a:spLocks noChangeArrowheads="1"/>
            </p:cNvSpPr>
            <p:nvPr/>
          </p:nvSpPr>
          <p:spPr bwMode="auto">
            <a:xfrm>
              <a:off x="3014" y="1049"/>
              <a:ext cx="4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No</a:t>
              </a:r>
            </a:p>
          </p:txBody>
        </p:sp>
        <p:sp>
          <p:nvSpPr>
            <p:cNvPr id="43026" name="Text Box 24"/>
            <p:cNvSpPr txBox="1">
              <a:spLocks noChangeArrowheads="1"/>
            </p:cNvSpPr>
            <p:nvPr/>
          </p:nvSpPr>
          <p:spPr bwMode="auto">
            <a:xfrm>
              <a:off x="144" y="1612"/>
              <a:ext cx="113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accent2"/>
                  </a:solidFill>
                </a:rPr>
                <a:t>Exposure</a:t>
              </a:r>
            </a:p>
            <a:p>
              <a:pPr>
                <a:spcBef>
                  <a:spcPct val="0"/>
                </a:spcBef>
                <a:buFontTx/>
                <a:buNone/>
              </a:pPr>
              <a:r>
                <a:rPr lang="en-US" sz="2800" b="1">
                  <a:solidFill>
                    <a:schemeClr val="accent2"/>
                  </a:solidFill>
                </a:rPr>
                <a:t>Status</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018" fill="hold"/>
                                        <p:tgtEl>
                                          <p:spTgt spid="5"/>
                                        </p:tgtEl>
                                      </p:cBhvr>
                                    </p:cmd>
                                  </p:childTnLst>
                                </p:cTn>
                              </p:par>
                              <p:par>
                                <p:cTn id="7" presetID="10" presetClass="entr" presetSubtype="0"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par>
                                <p:cTn id="10" presetID="10" presetClass="entr" presetSubtype="0" fill="hold" nodeType="withEffect">
                                  <p:stCondLst>
                                    <p:cond delay="12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706813" y="404813"/>
            <a:ext cx="1657350" cy="346075"/>
          </a:xfrm>
          <a:solidFill>
            <a:srgbClr val="FFFFCC"/>
          </a:solidFill>
          <a:ln>
            <a:solidFill>
              <a:schemeClr val="tx1"/>
            </a:solidFill>
            <a:miter lim="800000"/>
            <a:headEnd/>
            <a:tailEnd/>
          </a:ln>
        </p:spPr>
        <p:txBody>
          <a:bodyPr anchor="t">
            <a:spAutoFit/>
          </a:bodyPr>
          <a:lstStyle/>
          <a:p>
            <a:r>
              <a:rPr lang="en-US" sz="1600" b="1" dirty="0" smtClean="0">
                <a:solidFill>
                  <a:srgbClr val="990033"/>
                </a:solidFill>
                <a:latin typeface="Arial" charset="0"/>
              </a:rPr>
              <a:t>Study Designs</a:t>
            </a:r>
          </a:p>
        </p:txBody>
      </p:sp>
      <p:sp>
        <p:nvSpPr>
          <p:cNvPr id="17411" name="Rectangle 3"/>
          <p:cNvSpPr>
            <a:spLocks noGrp="1" noChangeArrowheads="1"/>
          </p:cNvSpPr>
          <p:nvPr>
            <p:ph type="body" idx="1"/>
          </p:nvPr>
        </p:nvSpPr>
        <p:spPr>
          <a:xfrm>
            <a:off x="5942013" y="1138238"/>
            <a:ext cx="1509712" cy="346075"/>
          </a:xfrm>
          <a:solidFill>
            <a:srgbClr val="FFFFCC"/>
          </a:solidFill>
          <a:ln>
            <a:solidFill>
              <a:schemeClr val="tx1"/>
            </a:solidFill>
            <a:miter lim="800000"/>
            <a:headEnd/>
            <a:tailEnd/>
          </a:ln>
        </p:spPr>
        <p:txBody>
          <a:bodyPr>
            <a:spAutoFit/>
          </a:bodyPr>
          <a:lstStyle/>
          <a:p>
            <a:pPr>
              <a:buFontTx/>
              <a:buNone/>
            </a:pPr>
            <a:r>
              <a:rPr lang="en-US" sz="1600" b="1" dirty="0" smtClean="0">
                <a:solidFill>
                  <a:schemeClr val="accent2"/>
                </a:solidFill>
                <a:latin typeface="Arial" charset="0"/>
              </a:rPr>
              <a:t>Experimental</a:t>
            </a:r>
          </a:p>
        </p:txBody>
      </p:sp>
      <p:sp>
        <p:nvSpPr>
          <p:cNvPr id="17412" name="Rectangle 7"/>
          <p:cNvSpPr>
            <a:spLocks noChangeArrowheads="1"/>
          </p:cNvSpPr>
          <p:nvPr/>
        </p:nvSpPr>
        <p:spPr bwMode="auto">
          <a:xfrm>
            <a:off x="1550988" y="1138238"/>
            <a:ext cx="1581150" cy="346075"/>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dirty="0">
                <a:solidFill>
                  <a:schemeClr val="accent2"/>
                </a:solidFill>
              </a:rPr>
              <a:t>Observational</a:t>
            </a:r>
          </a:p>
        </p:txBody>
      </p:sp>
      <p:sp>
        <p:nvSpPr>
          <p:cNvPr id="17413" name="Rectangle 8"/>
          <p:cNvSpPr>
            <a:spLocks noChangeArrowheads="1"/>
          </p:cNvSpPr>
          <p:nvPr/>
        </p:nvSpPr>
        <p:spPr bwMode="auto">
          <a:xfrm>
            <a:off x="539750" y="1844675"/>
            <a:ext cx="1655763" cy="63976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dirty="0">
                <a:solidFill>
                  <a:schemeClr val="bg2"/>
                </a:solidFill>
              </a:rPr>
              <a:t>Descriptive</a:t>
            </a:r>
          </a:p>
          <a:p>
            <a:pPr marL="342900" indent="-342900">
              <a:buFontTx/>
              <a:buNone/>
            </a:pPr>
            <a:r>
              <a:rPr lang="nb-NO" sz="1600" b="1">
                <a:solidFill>
                  <a:schemeClr val="bg2"/>
                </a:solidFill>
              </a:rPr>
              <a:t>Studies</a:t>
            </a:r>
            <a:endParaRPr lang="en-US" sz="1600" b="1" dirty="0">
              <a:solidFill>
                <a:schemeClr val="bg2"/>
              </a:solidFill>
            </a:endParaRPr>
          </a:p>
        </p:txBody>
      </p:sp>
      <p:sp>
        <p:nvSpPr>
          <p:cNvPr id="17414" name="Rectangle 9"/>
          <p:cNvSpPr>
            <a:spLocks noChangeArrowheads="1"/>
          </p:cNvSpPr>
          <p:nvPr/>
        </p:nvSpPr>
        <p:spPr bwMode="auto">
          <a:xfrm>
            <a:off x="2555875" y="1844675"/>
            <a:ext cx="1584325" cy="63976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dirty="0">
                <a:solidFill>
                  <a:schemeClr val="bg2"/>
                </a:solidFill>
              </a:rPr>
              <a:t>Analytic</a:t>
            </a:r>
          </a:p>
          <a:p>
            <a:pPr marL="342900" indent="-342900">
              <a:buFontTx/>
              <a:buNone/>
            </a:pPr>
            <a:r>
              <a:rPr lang="en-US" sz="1600" b="1" dirty="0">
                <a:solidFill>
                  <a:srgbClr val="808080"/>
                </a:solidFill>
              </a:rPr>
              <a:t>Studies</a:t>
            </a:r>
          </a:p>
        </p:txBody>
      </p:sp>
      <p:sp>
        <p:nvSpPr>
          <p:cNvPr id="17415" name="Rectangle 10"/>
          <p:cNvSpPr>
            <a:spLocks noChangeArrowheads="1"/>
          </p:cNvSpPr>
          <p:nvPr/>
        </p:nvSpPr>
        <p:spPr bwMode="auto">
          <a:xfrm>
            <a:off x="4862513" y="1844675"/>
            <a:ext cx="1870075" cy="933450"/>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dirty="0">
                <a:solidFill>
                  <a:schemeClr val="bg2"/>
                </a:solidFill>
              </a:rPr>
              <a:t>Non-Controlled,</a:t>
            </a:r>
          </a:p>
          <a:p>
            <a:pPr marL="342900" indent="-342900">
              <a:buFontTx/>
              <a:buNone/>
            </a:pPr>
            <a:r>
              <a:rPr lang="en-US" sz="1600" b="1" dirty="0">
                <a:solidFill>
                  <a:schemeClr val="bg2"/>
                </a:solidFill>
              </a:rPr>
              <a:t>Non-Randomized</a:t>
            </a:r>
          </a:p>
          <a:p>
            <a:pPr marL="342900" indent="-342900">
              <a:buFontTx/>
              <a:buNone/>
            </a:pPr>
            <a:r>
              <a:rPr lang="en-US" sz="1600" b="1" dirty="0">
                <a:solidFill>
                  <a:schemeClr val="bg2"/>
                </a:solidFill>
              </a:rPr>
              <a:t>Trials</a:t>
            </a:r>
          </a:p>
        </p:txBody>
      </p:sp>
      <p:sp>
        <p:nvSpPr>
          <p:cNvPr id="17416" name="Rectangle 11"/>
          <p:cNvSpPr>
            <a:spLocks noChangeArrowheads="1"/>
          </p:cNvSpPr>
          <p:nvPr/>
        </p:nvSpPr>
        <p:spPr bwMode="auto">
          <a:xfrm>
            <a:off x="7023100" y="1844675"/>
            <a:ext cx="1581150" cy="933450"/>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600" b="1" dirty="0">
                <a:solidFill>
                  <a:schemeClr val="bg2"/>
                </a:solidFill>
              </a:rPr>
              <a:t>Randomized</a:t>
            </a:r>
          </a:p>
          <a:p>
            <a:pPr marL="342900" indent="-342900">
              <a:buFontTx/>
              <a:buNone/>
            </a:pPr>
            <a:r>
              <a:rPr lang="en-US" sz="1600" b="1" dirty="0">
                <a:solidFill>
                  <a:schemeClr val="bg2"/>
                </a:solidFill>
              </a:rPr>
              <a:t>Controlled</a:t>
            </a:r>
          </a:p>
          <a:p>
            <a:pPr marL="342900" indent="-342900">
              <a:buFontTx/>
              <a:buNone/>
            </a:pPr>
            <a:r>
              <a:rPr lang="en-US" sz="1600" b="1" dirty="0">
                <a:solidFill>
                  <a:schemeClr val="bg2"/>
                </a:solidFill>
              </a:rPr>
              <a:t>Trials </a:t>
            </a:r>
          </a:p>
        </p:txBody>
      </p:sp>
      <p:sp>
        <p:nvSpPr>
          <p:cNvPr id="17417" name="Rectangle 12"/>
          <p:cNvSpPr>
            <a:spLocks noChangeArrowheads="1"/>
          </p:cNvSpPr>
          <p:nvPr/>
        </p:nvSpPr>
        <p:spPr bwMode="auto">
          <a:xfrm>
            <a:off x="898525" y="2924175"/>
            <a:ext cx="1296988" cy="314325"/>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Case Report</a:t>
            </a:r>
          </a:p>
        </p:txBody>
      </p:sp>
      <p:sp>
        <p:nvSpPr>
          <p:cNvPr id="17418" name="Rectangle 13"/>
          <p:cNvSpPr>
            <a:spLocks noChangeArrowheads="1"/>
          </p:cNvSpPr>
          <p:nvPr/>
        </p:nvSpPr>
        <p:spPr bwMode="auto">
          <a:xfrm>
            <a:off x="2541588" y="4670425"/>
            <a:ext cx="1309687" cy="314325"/>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Case-Control</a:t>
            </a:r>
          </a:p>
        </p:txBody>
      </p:sp>
      <p:sp>
        <p:nvSpPr>
          <p:cNvPr id="17419" name="Rectangle 14"/>
          <p:cNvSpPr>
            <a:spLocks noChangeArrowheads="1"/>
          </p:cNvSpPr>
          <p:nvPr/>
        </p:nvSpPr>
        <p:spPr bwMode="auto">
          <a:xfrm>
            <a:off x="2554288" y="3789363"/>
            <a:ext cx="1296987" cy="569912"/>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Cross-</a:t>
            </a:r>
          </a:p>
          <a:p>
            <a:pPr marL="342900" indent="-342900">
              <a:buFontTx/>
              <a:buNone/>
            </a:pPr>
            <a:r>
              <a:rPr lang="en-US" sz="1400" b="1" dirty="0">
                <a:solidFill>
                  <a:schemeClr val="tx1"/>
                </a:solidFill>
              </a:rPr>
              <a:t>Sectional</a:t>
            </a:r>
          </a:p>
        </p:txBody>
      </p:sp>
      <p:sp>
        <p:nvSpPr>
          <p:cNvPr id="17420" name="Rectangle 15"/>
          <p:cNvSpPr>
            <a:spLocks noChangeArrowheads="1"/>
          </p:cNvSpPr>
          <p:nvPr/>
        </p:nvSpPr>
        <p:spPr bwMode="auto">
          <a:xfrm>
            <a:off x="898525" y="3500438"/>
            <a:ext cx="1296988" cy="314325"/>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Case Series</a:t>
            </a:r>
          </a:p>
        </p:txBody>
      </p:sp>
      <p:sp>
        <p:nvSpPr>
          <p:cNvPr id="17421" name="Rectangle 16"/>
          <p:cNvSpPr>
            <a:spLocks noChangeArrowheads="1"/>
          </p:cNvSpPr>
          <p:nvPr/>
        </p:nvSpPr>
        <p:spPr bwMode="auto">
          <a:xfrm>
            <a:off x="900113" y="4076700"/>
            <a:ext cx="1295400" cy="56991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Prevalence</a:t>
            </a:r>
          </a:p>
          <a:p>
            <a:pPr marL="342900" indent="-342900">
              <a:buFontTx/>
              <a:buNone/>
            </a:pPr>
            <a:r>
              <a:rPr lang="en-US" sz="1400" b="1" dirty="0">
                <a:solidFill>
                  <a:schemeClr val="tx1"/>
                </a:solidFill>
              </a:rPr>
              <a:t>Surveys</a:t>
            </a:r>
          </a:p>
        </p:txBody>
      </p:sp>
      <p:sp>
        <p:nvSpPr>
          <p:cNvPr id="17422" name="Rectangle 17"/>
          <p:cNvSpPr>
            <a:spLocks noChangeArrowheads="1"/>
          </p:cNvSpPr>
          <p:nvPr/>
        </p:nvSpPr>
        <p:spPr bwMode="auto">
          <a:xfrm>
            <a:off x="912813" y="4941888"/>
            <a:ext cx="1282700" cy="569912"/>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Migrant </a:t>
            </a:r>
          </a:p>
          <a:p>
            <a:pPr marL="342900" indent="-342900">
              <a:buFontTx/>
              <a:buNone/>
            </a:pPr>
            <a:r>
              <a:rPr lang="en-US" sz="1400" b="1" dirty="0">
                <a:solidFill>
                  <a:schemeClr val="tx1"/>
                </a:solidFill>
              </a:rPr>
              <a:t>Studies</a:t>
            </a:r>
          </a:p>
        </p:txBody>
      </p:sp>
      <p:sp>
        <p:nvSpPr>
          <p:cNvPr id="17423" name="Rectangle 18"/>
          <p:cNvSpPr>
            <a:spLocks noChangeArrowheads="1"/>
          </p:cNvSpPr>
          <p:nvPr/>
        </p:nvSpPr>
        <p:spPr bwMode="auto">
          <a:xfrm>
            <a:off x="2555875" y="2924175"/>
            <a:ext cx="1295400" cy="56991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Ecologic/</a:t>
            </a:r>
          </a:p>
          <a:p>
            <a:pPr marL="342900" indent="-342900">
              <a:buFontTx/>
              <a:buNone/>
            </a:pPr>
            <a:r>
              <a:rPr lang="en-US" sz="1400" b="1" dirty="0">
                <a:solidFill>
                  <a:schemeClr val="tx1"/>
                </a:solidFill>
              </a:rPr>
              <a:t>Correlation</a:t>
            </a:r>
          </a:p>
        </p:txBody>
      </p:sp>
      <p:sp>
        <p:nvSpPr>
          <p:cNvPr id="17424" name="Rectangle 19"/>
          <p:cNvSpPr>
            <a:spLocks noChangeArrowheads="1"/>
          </p:cNvSpPr>
          <p:nvPr/>
        </p:nvSpPr>
        <p:spPr bwMode="auto">
          <a:xfrm>
            <a:off x="2541588" y="5264150"/>
            <a:ext cx="1309687" cy="56991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Case-</a:t>
            </a:r>
          </a:p>
          <a:p>
            <a:pPr marL="342900" indent="-342900">
              <a:buFontTx/>
              <a:buNone/>
            </a:pPr>
            <a:r>
              <a:rPr lang="en-US" sz="1400" b="1" dirty="0">
                <a:solidFill>
                  <a:schemeClr val="tx1"/>
                </a:solidFill>
              </a:rPr>
              <a:t>Crossover</a:t>
            </a:r>
          </a:p>
        </p:txBody>
      </p:sp>
      <p:sp>
        <p:nvSpPr>
          <p:cNvPr id="17425" name="Rectangle 20"/>
          <p:cNvSpPr>
            <a:spLocks noChangeArrowheads="1"/>
          </p:cNvSpPr>
          <p:nvPr/>
        </p:nvSpPr>
        <p:spPr bwMode="auto">
          <a:xfrm>
            <a:off x="2541588" y="6138863"/>
            <a:ext cx="1309687" cy="314325"/>
          </a:xfrm>
          <a:prstGeom prst="rect">
            <a:avLst/>
          </a:prstGeom>
          <a:solidFill>
            <a:srgbClr val="FFCC00"/>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Cohort</a:t>
            </a:r>
          </a:p>
        </p:txBody>
      </p:sp>
      <p:sp>
        <p:nvSpPr>
          <p:cNvPr id="17426" name="Rectangle 21"/>
          <p:cNvSpPr>
            <a:spLocks noChangeArrowheads="1"/>
          </p:cNvSpPr>
          <p:nvPr/>
        </p:nvSpPr>
        <p:spPr bwMode="auto">
          <a:xfrm>
            <a:off x="7019925" y="3141663"/>
            <a:ext cx="1223963" cy="569912"/>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Clinical</a:t>
            </a:r>
          </a:p>
          <a:p>
            <a:pPr marL="342900" indent="-342900">
              <a:buFontTx/>
              <a:buNone/>
            </a:pPr>
            <a:r>
              <a:rPr lang="en-US" sz="1400" b="1" dirty="0">
                <a:solidFill>
                  <a:schemeClr val="tx1"/>
                </a:solidFill>
              </a:rPr>
              <a:t>Trials (RCT)</a:t>
            </a:r>
          </a:p>
        </p:txBody>
      </p:sp>
      <p:sp>
        <p:nvSpPr>
          <p:cNvPr id="17427" name="Rectangle 22"/>
          <p:cNvSpPr>
            <a:spLocks noChangeArrowheads="1"/>
          </p:cNvSpPr>
          <p:nvPr/>
        </p:nvSpPr>
        <p:spPr bwMode="auto">
          <a:xfrm>
            <a:off x="7019925" y="4051300"/>
            <a:ext cx="1223963" cy="314325"/>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Field Trials</a:t>
            </a:r>
          </a:p>
        </p:txBody>
      </p:sp>
      <p:sp>
        <p:nvSpPr>
          <p:cNvPr id="17428" name="Rectangle 23"/>
          <p:cNvSpPr>
            <a:spLocks noChangeArrowheads="1"/>
          </p:cNvSpPr>
          <p:nvPr/>
        </p:nvSpPr>
        <p:spPr bwMode="auto">
          <a:xfrm>
            <a:off x="7019925" y="4730750"/>
            <a:ext cx="1223963" cy="569913"/>
          </a:xfrm>
          <a:prstGeom prst="rect">
            <a:avLst/>
          </a:prstGeom>
          <a:solidFill>
            <a:srgbClr val="FFFFCC"/>
          </a:solidFill>
          <a:ln w="9525">
            <a:solidFill>
              <a:schemeClr val="tx1"/>
            </a:solidFill>
            <a:miter lim="800000"/>
            <a:headEnd/>
            <a:tailEnd/>
          </a:ln>
        </p:spPr>
        <p:txBody>
          <a:bodyPr>
            <a:spAutoFit/>
          </a:bodyPr>
          <a:lstStyle/>
          <a:p>
            <a:pPr marL="342900" indent="-342900">
              <a:buFontTx/>
              <a:buNone/>
            </a:pPr>
            <a:r>
              <a:rPr lang="en-US" sz="1400" b="1" dirty="0">
                <a:solidFill>
                  <a:schemeClr val="tx1"/>
                </a:solidFill>
              </a:rPr>
              <a:t>Community</a:t>
            </a:r>
          </a:p>
          <a:p>
            <a:pPr marL="342900" indent="-342900">
              <a:buFontTx/>
              <a:buNone/>
            </a:pPr>
            <a:r>
              <a:rPr lang="en-US" sz="1400" b="1" dirty="0">
                <a:solidFill>
                  <a:schemeClr val="tx1"/>
                </a:solidFill>
              </a:rPr>
              <a:t>Trials</a:t>
            </a:r>
          </a:p>
        </p:txBody>
      </p:sp>
      <p:sp>
        <p:nvSpPr>
          <p:cNvPr id="17429" name="Line 24"/>
          <p:cNvSpPr>
            <a:spLocks noChangeShapeType="1"/>
          </p:cNvSpPr>
          <p:nvPr/>
        </p:nvSpPr>
        <p:spPr bwMode="auto">
          <a:xfrm>
            <a:off x="2339975" y="908050"/>
            <a:ext cx="439261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30" name="Line 25"/>
          <p:cNvSpPr>
            <a:spLocks noChangeShapeType="1"/>
          </p:cNvSpPr>
          <p:nvPr/>
        </p:nvSpPr>
        <p:spPr bwMode="auto">
          <a:xfrm>
            <a:off x="4500563" y="765175"/>
            <a:ext cx="0" cy="14287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31" name="Line 28"/>
          <p:cNvSpPr>
            <a:spLocks noChangeShapeType="1"/>
          </p:cNvSpPr>
          <p:nvPr/>
        </p:nvSpPr>
        <p:spPr bwMode="auto">
          <a:xfrm>
            <a:off x="2339975" y="908050"/>
            <a:ext cx="0" cy="217488"/>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32" name="Line 29"/>
          <p:cNvSpPr>
            <a:spLocks noChangeShapeType="1"/>
          </p:cNvSpPr>
          <p:nvPr/>
        </p:nvSpPr>
        <p:spPr bwMode="auto">
          <a:xfrm>
            <a:off x="1360488" y="1627188"/>
            <a:ext cx="0" cy="217487"/>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33" name="Line 30"/>
          <p:cNvSpPr>
            <a:spLocks noChangeShapeType="1"/>
          </p:cNvSpPr>
          <p:nvPr/>
        </p:nvSpPr>
        <p:spPr bwMode="auto">
          <a:xfrm>
            <a:off x="3305175" y="1627188"/>
            <a:ext cx="0" cy="217487"/>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34" name="Line 31"/>
          <p:cNvSpPr>
            <a:spLocks noChangeShapeType="1"/>
          </p:cNvSpPr>
          <p:nvPr/>
        </p:nvSpPr>
        <p:spPr bwMode="auto">
          <a:xfrm>
            <a:off x="5724525" y="1627188"/>
            <a:ext cx="0" cy="217487"/>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35" name="Line 32"/>
          <p:cNvSpPr>
            <a:spLocks noChangeShapeType="1"/>
          </p:cNvSpPr>
          <p:nvPr/>
        </p:nvSpPr>
        <p:spPr bwMode="auto">
          <a:xfrm>
            <a:off x="7740650" y="1628775"/>
            <a:ext cx="0" cy="217488"/>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36" name="Line 33"/>
          <p:cNvSpPr>
            <a:spLocks noChangeShapeType="1"/>
          </p:cNvSpPr>
          <p:nvPr/>
        </p:nvSpPr>
        <p:spPr bwMode="auto">
          <a:xfrm>
            <a:off x="6732588" y="908050"/>
            <a:ext cx="0" cy="217488"/>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37" name="Line 34"/>
          <p:cNvSpPr>
            <a:spLocks noChangeShapeType="1"/>
          </p:cNvSpPr>
          <p:nvPr/>
        </p:nvSpPr>
        <p:spPr bwMode="auto">
          <a:xfrm>
            <a:off x="1346200" y="1628775"/>
            <a:ext cx="1944688"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38" name="Line 35"/>
          <p:cNvSpPr>
            <a:spLocks noChangeShapeType="1"/>
          </p:cNvSpPr>
          <p:nvPr/>
        </p:nvSpPr>
        <p:spPr bwMode="auto">
          <a:xfrm>
            <a:off x="5724525" y="1628775"/>
            <a:ext cx="2016125"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39" name="Line 37"/>
          <p:cNvSpPr>
            <a:spLocks noChangeShapeType="1"/>
          </p:cNvSpPr>
          <p:nvPr/>
        </p:nvSpPr>
        <p:spPr bwMode="auto">
          <a:xfrm>
            <a:off x="2339975" y="1484313"/>
            <a:ext cx="0" cy="144462"/>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40" name="Line 38"/>
          <p:cNvSpPr>
            <a:spLocks noChangeShapeType="1"/>
          </p:cNvSpPr>
          <p:nvPr/>
        </p:nvSpPr>
        <p:spPr bwMode="auto">
          <a:xfrm>
            <a:off x="6732588" y="1484313"/>
            <a:ext cx="0" cy="144462"/>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41" name="Line 39"/>
          <p:cNvSpPr>
            <a:spLocks noChangeShapeType="1"/>
          </p:cNvSpPr>
          <p:nvPr/>
        </p:nvSpPr>
        <p:spPr bwMode="auto">
          <a:xfrm>
            <a:off x="611188" y="2492375"/>
            <a:ext cx="0" cy="27368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42" name="Line 40"/>
          <p:cNvSpPr>
            <a:spLocks noChangeShapeType="1"/>
          </p:cNvSpPr>
          <p:nvPr/>
        </p:nvSpPr>
        <p:spPr bwMode="auto">
          <a:xfrm>
            <a:off x="4067175" y="2492375"/>
            <a:ext cx="0" cy="3816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43" name="Line 41"/>
          <p:cNvSpPr>
            <a:spLocks noChangeShapeType="1"/>
          </p:cNvSpPr>
          <p:nvPr/>
        </p:nvSpPr>
        <p:spPr bwMode="auto">
          <a:xfrm>
            <a:off x="8532813" y="2781300"/>
            <a:ext cx="0" cy="223202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44" name="Line 42"/>
          <p:cNvSpPr>
            <a:spLocks noChangeShapeType="1"/>
          </p:cNvSpPr>
          <p:nvPr/>
        </p:nvSpPr>
        <p:spPr bwMode="auto">
          <a:xfrm>
            <a:off x="611188" y="3068638"/>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45" name="Line 43"/>
          <p:cNvSpPr>
            <a:spLocks noChangeShapeType="1"/>
          </p:cNvSpPr>
          <p:nvPr/>
        </p:nvSpPr>
        <p:spPr bwMode="auto">
          <a:xfrm>
            <a:off x="611188" y="3644900"/>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46" name="Line 44"/>
          <p:cNvSpPr>
            <a:spLocks noChangeShapeType="1"/>
          </p:cNvSpPr>
          <p:nvPr/>
        </p:nvSpPr>
        <p:spPr bwMode="auto">
          <a:xfrm>
            <a:off x="611188" y="436562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47" name="Line 45"/>
          <p:cNvSpPr>
            <a:spLocks noChangeShapeType="1"/>
          </p:cNvSpPr>
          <p:nvPr/>
        </p:nvSpPr>
        <p:spPr bwMode="auto">
          <a:xfrm>
            <a:off x="611188" y="522922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48" name="Line 46"/>
          <p:cNvSpPr>
            <a:spLocks noChangeShapeType="1"/>
          </p:cNvSpPr>
          <p:nvPr/>
        </p:nvSpPr>
        <p:spPr bwMode="auto">
          <a:xfrm flipH="1">
            <a:off x="3851275" y="3213100"/>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49" name="Line 47"/>
          <p:cNvSpPr>
            <a:spLocks noChangeShapeType="1"/>
          </p:cNvSpPr>
          <p:nvPr/>
        </p:nvSpPr>
        <p:spPr bwMode="auto">
          <a:xfrm flipH="1">
            <a:off x="3852863" y="4062413"/>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50" name="Line 48"/>
          <p:cNvSpPr>
            <a:spLocks noChangeShapeType="1"/>
          </p:cNvSpPr>
          <p:nvPr/>
        </p:nvSpPr>
        <p:spPr bwMode="auto">
          <a:xfrm flipH="1">
            <a:off x="3851275" y="4811713"/>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51" name="Line 49"/>
          <p:cNvSpPr>
            <a:spLocks noChangeShapeType="1"/>
          </p:cNvSpPr>
          <p:nvPr/>
        </p:nvSpPr>
        <p:spPr bwMode="auto">
          <a:xfrm flipH="1">
            <a:off x="3851275" y="5530850"/>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52" name="Line 50"/>
          <p:cNvSpPr>
            <a:spLocks noChangeShapeType="1"/>
          </p:cNvSpPr>
          <p:nvPr/>
        </p:nvSpPr>
        <p:spPr bwMode="auto">
          <a:xfrm flipH="1">
            <a:off x="3851275" y="6294438"/>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53" name="Line 51"/>
          <p:cNvSpPr>
            <a:spLocks noChangeShapeType="1"/>
          </p:cNvSpPr>
          <p:nvPr/>
        </p:nvSpPr>
        <p:spPr bwMode="auto">
          <a:xfrm flipH="1">
            <a:off x="8243888" y="501332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54" name="Line 52"/>
          <p:cNvSpPr>
            <a:spLocks noChangeShapeType="1"/>
          </p:cNvSpPr>
          <p:nvPr/>
        </p:nvSpPr>
        <p:spPr bwMode="auto">
          <a:xfrm flipH="1">
            <a:off x="8243888" y="420687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sp>
        <p:nvSpPr>
          <p:cNvPr id="17455" name="Line 53"/>
          <p:cNvSpPr>
            <a:spLocks noChangeShapeType="1"/>
          </p:cNvSpPr>
          <p:nvPr/>
        </p:nvSpPr>
        <p:spPr bwMode="auto">
          <a:xfrm flipH="1">
            <a:off x="8243888" y="3429000"/>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3538" y="3340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14400" y="1944688"/>
            <a:ext cx="6794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RR</a:t>
            </a:r>
            <a:r>
              <a:rPr lang="en-US" sz="3200" b="1">
                <a:solidFill>
                  <a:srgbClr val="FF33CC"/>
                </a:solidFill>
              </a:rPr>
              <a:t> </a:t>
            </a:r>
            <a:r>
              <a:rPr lang="en-US" sz="3200" b="1">
                <a:solidFill>
                  <a:schemeClr val="accent2"/>
                </a:solidFill>
              </a:rPr>
              <a:t>&gt;</a:t>
            </a:r>
            <a:r>
              <a:rPr lang="en-US" sz="3200">
                <a:solidFill>
                  <a:schemeClr val="tx1"/>
                </a:solidFill>
              </a:rPr>
              <a:t> 1	Indicates </a:t>
            </a:r>
            <a:r>
              <a:rPr lang="en-US" sz="3200" b="1">
                <a:solidFill>
                  <a:schemeClr val="accent2"/>
                </a:solidFill>
              </a:rPr>
              <a:t>harmful</a:t>
            </a:r>
            <a:r>
              <a:rPr lang="en-US" sz="3200">
                <a:solidFill>
                  <a:schemeClr val="tx1"/>
                </a:solidFill>
              </a:rPr>
              <a:t> effect of</a:t>
            </a:r>
          </a:p>
          <a:p>
            <a:pPr>
              <a:spcBef>
                <a:spcPct val="0"/>
              </a:spcBef>
              <a:buFontTx/>
              <a:buNone/>
            </a:pPr>
            <a:r>
              <a:rPr lang="en-US" sz="3200">
                <a:solidFill>
                  <a:schemeClr val="tx1"/>
                </a:solidFill>
              </a:rPr>
              <a:t>		exposure</a:t>
            </a:r>
          </a:p>
        </p:txBody>
      </p:sp>
      <p:sp>
        <p:nvSpPr>
          <p:cNvPr id="44035" name="Text Box 3"/>
          <p:cNvSpPr txBox="1">
            <a:spLocks noChangeArrowheads="1"/>
          </p:cNvSpPr>
          <p:nvPr/>
        </p:nvSpPr>
        <p:spPr bwMode="auto">
          <a:xfrm>
            <a:off x="914400" y="3163888"/>
            <a:ext cx="767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RR = 1	Indicates </a:t>
            </a:r>
            <a:r>
              <a:rPr lang="en-US" sz="3200" b="1">
                <a:solidFill>
                  <a:schemeClr val="tx1"/>
                </a:solidFill>
              </a:rPr>
              <a:t>no effect</a:t>
            </a:r>
            <a:r>
              <a:rPr lang="en-US" sz="3200">
                <a:solidFill>
                  <a:schemeClr val="tx1"/>
                </a:solidFill>
              </a:rPr>
              <a:t> of exposure</a:t>
            </a:r>
          </a:p>
        </p:txBody>
      </p:sp>
      <p:sp>
        <p:nvSpPr>
          <p:cNvPr id="44036" name="Text Box 4"/>
          <p:cNvSpPr txBox="1">
            <a:spLocks noChangeArrowheads="1"/>
          </p:cNvSpPr>
          <p:nvPr/>
        </p:nvSpPr>
        <p:spPr bwMode="auto">
          <a:xfrm>
            <a:off x="914400" y="4306888"/>
            <a:ext cx="7334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RR </a:t>
            </a:r>
            <a:r>
              <a:rPr lang="en-US" sz="3200" b="1">
                <a:solidFill>
                  <a:srgbClr val="008080"/>
                </a:solidFill>
              </a:rPr>
              <a:t>&lt; </a:t>
            </a:r>
            <a:r>
              <a:rPr lang="en-US" sz="3200">
                <a:solidFill>
                  <a:schemeClr val="tx1"/>
                </a:solidFill>
              </a:rPr>
              <a:t>1	Indicates </a:t>
            </a:r>
            <a:r>
              <a:rPr lang="en-US" sz="3200" b="1">
                <a:solidFill>
                  <a:srgbClr val="008080"/>
                </a:solidFill>
              </a:rPr>
              <a:t>preventive</a:t>
            </a:r>
            <a:r>
              <a:rPr lang="en-US" sz="3200">
                <a:solidFill>
                  <a:srgbClr val="008080"/>
                </a:solidFill>
              </a:rPr>
              <a:t> </a:t>
            </a:r>
            <a:r>
              <a:rPr lang="en-US" sz="3200">
                <a:solidFill>
                  <a:schemeClr val="tx1"/>
                </a:solidFill>
              </a:rPr>
              <a:t>effect of</a:t>
            </a:r>
          </a:p>
          <a:p>
            <a:pPr>
              <a:spcBef>
                <a:spcPct val="0"/>
              </a:spcBef>
              <a:buFontTx/>
              <a:buNone/>
            </a:pPr>
            <a:r>
              <a:rPr lang="en-US" sz="3200">
                <a:solidFill>
                  <a:schemeClr val="tx1"/>
                </a:solidFill>
              </a:rPr>
              <a:t>		exposure</a:t>
            </a:r>
          </a:p>
        </p:txBody>
      </p:sp>
      <p:sp>
        <p:nvSpPr>
          <p:cNvPr id="823301" name="Text Box 5"/>
          <p:cNvSpPr txBox="1">
            <a:spLocks noChangeArrowheads="1"/>
          </p:cNvSpPr>
          <p:nvPr/>
        </p:nvSpPr>
        <p:spPr bwMode="auto">
          <a:xfrm>
            <a:off x="685800" y="517525"/>
            <a:ext cx="7847013" cy="762000"/>
          </a:xfrm>
          <a:prstGeom prst="rect">
            <a:avLst/>
          </a:prstGeom>
          <a:noFill/>
          <a:ln w="9525">
            <a:noFill/>
            <a:miter lim="800000"/>
            <a:headEnd/>
            <a:tailEnd/>
          </a:ln>
          <a:effectLst/>
        </p:spPr>
        <p:txBody>
          <a:bodyPr>
            <a:spAutoFit/>
          </a:bodyPr>
          <a:lstStyle/>
          <a:p>
            <a:pPr>
              <a:spcBef>
                <a:spcPct val="50000"/>
              </a:spcBef>
              <a:buFontTx/>
              <a:buNone/>
              <a:defRPr/>
            </a:pPr>
            <a:r>
              <a:rPr lang="en-US" sz="4400">
                <a:effectLst>
                  <a:outerShdw blurRad="38100" dist="38100" dir="2700000" algn="tl">
                    <a:srgbClr val="C0C0C0"/>
                  </a:outerShdw>
                </a:effectLst>
              </a:rPr>
              <a:t>Interpretation of Relative Risk</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685800" y="115888"/>
            <a:ext cx="7772400" cy="1143000"/>
          </a:xfrm>
        </p:spPr>
        <p:txBody>
          <a:bodyPr/>
          <a:lstStyle/>
          <a:p>
            <a:pPr>
              <a:defRPr/>
            </a:pPr>
            <a:r>
              <a:rPr lang="en-US" dirty="0" smtClean="0">
                <a:solidFill>
                  <a:schemeClr val="bg1">
                    <a:lumMod val="50000"/>
                  </a:schemeClr>
                </a:solidFill>
                <a:latin typeface="Arial" charset="0"/>
              </a:rPr>
              <a:t>Example A</a:t>
            </a:r>
          </a:p>
        </p:txBody>
      </p:sp>
      <p:sp>
        <p:nvSpPr>
          <p:cNvPr id="45059" name="Rectangle 3"/>
          <p:cNvSpPr>
            <a:spLocks noGrp="1" noChangeArrowheads="1"/>
          </p:cNvSpPr>
          <p:nvPr>
            <p:ph type="body" idx="1"/>
          </p:nvPr>
        </p:nvSpPr>
        <p:spPr>
          <a:xfrm>
            <a:off x="685800" y="1557338"/>
            <a:ext cx="7772400" cy="1800225"/>
          </a:xfrm>
          <a:noFill/>
        </p:spPr>
        <p:txBody>
          <a:bodyPr>
            <a:spAutoFit/>
          </a:bodyPr>
          <a:lstStyle/>
          <a:p>
            <a:r>
              <a:rPr lang="en-US" sz="2800" smtClean="0">
                <a:latin typeface="Arial" charset="0"/>
              </a:rPr>
              <a:t>In a population of 10,000 people there are 3,000 smokers at the beginning of the study.  During follow-up 80 smokers and 20 non-smokers are diagnosed with lung cancer.</a:t>
            </a:r>
          </a:p>
        </p:txBody>
      </p:sp>
      <p:sp>
        <p:nvSpPr>
          <p:cNvPr id="45060" name="Rectangle 4"/>
          <p:cNvSpPr>
            <a:spLocks noChangeArrowheads="1"/>
          </p:cNvSpPr>
          <p:nvPr/>
        </p:nvSpPr>
        <p:spPr bwMode="auto">
          <a:xfrm>
            <a:off x="698500" y="3946525"/>
            <a:ext cx="7786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sz="2800">
                <a:solidFill>
                  <a:schemeClr val="tx1"/>
                </a:solidFill>
              </a:rPr>
              <a:t>What is the Relative Risk of lung cancer for smoking as compared to non-smoking?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5346" name="Rectangle 2"/>
          <p:cNvSpPr>
            <a:spLocks noGrp="1" noChangeArrowheads="1"/>
          </p:cNvSpPr>
          <p:nvPr>
            <p:ph type="title" idx="4294967295"/>
          </p:nvPr>
        </p:nvSpPr>
        <p:spPr>
          <a:xfrm>
            <a:off x="685800" y="96838"/>
            <a:ext cx="7772400" cy="1143000"/>
          </a:xfrm>
        </p:spPr>
        <p:txBody>
          <a:bodyPr/>
          <a:lstStyle/>
          <a:p>
            <a:pPr>
              <a:defRPr/>
            </a:pPr>
            <a:r>
              <a:rPr lang="en-US" dirty="0" smtClean="0">
                <a:solidFill>
                  <a:schemeClr val="bg1">
                    <a:lumMod val="50000"/>
                  </a:schemeClr>
                </a:solidFill>
                <a:latin typeface="Arial" charset="0"/>
              </a:rPr>
              <a:t>Example A</a:t>
            </a:r>
          </a:p>
        </p:txBody>
      </p:sp>
      <p:grpSp>
        <p:nvGrpSpPr>
          <p:cNvPr id="46083" name="Group 3"/>
          <p:cNvGrpSpPr>
            <a:grpSpLocks/>
          </p:cNvGrpSpPr>
          <p:nvPr/>
        </p:nvGrpSpPr>
        <p:grpSpPr bwMode="auto">
          <a:xfrm>
            <a:off x="2971800" y="2133600"/>
            <a:ext cx="2895600" cy="1752600"/>
            <a:chOff x="1872" y="1296"/>
            <a:chExt cx="1824" cy="1104"/>
          </a:xfrm>
        </p:grpSpPr>
        <p:grpSp>
          <p:nvGrpSpPr>
            <p:cNvPr id="46108" name="Group 4"/>
            <p:cNvGrpSpPr>
              <a:grpSpLocks/>
            </p:cNvGrpSpPr>
            <p:nvPr/>
          </p:nvGrpSpPr>
          <p:grpSpPr bwMode="auto">
            <a:xfrm>
              <a:off x="1872" y="1296"/>
              <a:ext cx="1824" cy="1104"/>
              <a:chOff x="1872" y="1296"/>
              <a:chExt cx="1824" cy="1104"/>
            </a:xfrm>
          </p:grpSpPr>
          <p:sp>
            <p:nvSpPr>
              <p:cNvPr id="46110" name="Rectangle 5"/>
              <p:cNvSpPr>
                <a:spLocks noChangeArrowheads="1"/>
              </p:cNvSpPr>
              <p:nvPr/>
            </p:nvSpPr>
            <p:spPr bwMode="auto">
              <a:xfrm>
                <a:off x="1872" y="1296"/>
                <a:ext cx="1824" cy="11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111" name="Line 6"/>
              <p:cNvSpPr>
                <a:spLocks noChangeShapeType="1"/>
              </p:cNvSpPr>
              <p:nvPr/>
            </p:nvSpPr>
            <p:spPr bwMode="auto">
              <a:xfrm>
                <a:off x="1872" y="1872"/>
                <a:ext cx="182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109" name="Line 7"/>
            <p:cNvSpPr>
              <a:spLocks noChangeShapeType="1"/>
            </p:cNvSpPr>
            <p:nvPr/>
          </p:nvSpPr>
          <p:spPr bwMode="auto">
            <a:xfrm>
              <a:off x="2784" y="1296"/>
              <a:ext cx="0" cy="1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084" name="Text Box 8"/>
          <p:cNvSpPr txBox="1">
            <a:spLocks noChangeArrowheads="1"/>
          </p:cNvSpPr>
          <p:nvPr/>
        </p:nvSpPr>
        <p:spPr bwMode="auto">
          <a:xfrm>
            <a:off x="1279525" y="2368550"/>
            <a:ext cx="1570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8080"/>
                </a:solidFill>
              </a:rPr>
              <a:t>Smoking</a:t>
            </a:r>
            <a:endParaRPr lang="en-US" sz="3000">
              <a:solidFill>
                <a:srgbClr val="008080"/>
              </a:solidFill>
            </a:endParaRPr>
          </a:p>
        </p:txBody>
      </p:sp>
      <p:sp>
        <p:nvSpPr>
          <p:cNvPr id="46085" name="Text Box 9"/>
          <p:cNvSpPr txBox="1">
            <a:spLocks noChangeArrowheads="1"/>
          </p:cNvSpPr>
          <p:nvPr/>
        </p:nvSpPr>
        <p:spPr bwMode="auto">
          <a:xfrm>
            <a:off x="476250" y="3206750"/>
            <a:ext cx="2343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CC"/>
                </a:solidFill>
              </a:rPr>
              <a:t>Non-Smoking</a:t>
            </a:r>
            <a:endParaRPr lang="en-US" sz="3000">
              <a:solidFill>
                <a:schemeClr val="tx1"/>
              </a:solidFill>
            </a:endParaRPr>
          </a:p>
        </p:txBody>
      </p:sp>
      <p:sp>
        <p:nvSpPr>
          <p:cNvPr id="46086" name="Text Box 10"/>
          <p:cNvSpPr txBox="1">
            <a:spLocks noChangeArrowheads="1"/>
          </p:cNvSpPr>
          <p:nvPr/>
        </p:nvSpPr>
        <p:spPr bwMode="auto">
          <a:xfrm>
            <a:off x="3413125" y="2344738"/>
            <a:ext cx="606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80</a:t>
            </a:r>
          </a:p>
        </p:txBody>
      </p:sp>
      <p:sp>
        <p:nvSpPr>
          <p:cNvPr id="46087" name="Text Box 11"/>
          <p:cNvSpPr txBox="1">
            <a:spLocks noChangeArrowheads="1"/>
          </p:cNvSpPr>
          <p:nvPr/>
        </p:nvSpPr>
        <p:spPr bwMode="auto">
          <a:xfrm>
            <a:off x="3429000" y="3259138"/>
            <a:ext cx="606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20</a:t>
            </a:r>
          </a:p>
        </p:txBody>
      </p:sp>
      <p:sp>
        <p:nvSpPr>
          <p:cNvPr id="46088" name="Text Box 12"/>
          <p:cNvSpPr txBox="1">
            <a:spLocks noChangeArrowheads="1"/>
          </p:cNvSpPr>
          <p:nvPr/>
        </p:nvSpPr>
        <p:spPr bwMode="auto">
          <a:xfrm>
            <a:off x="4724400" y="2344738"/>
            <a:ext cx="102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2920</a:t>
            </a:r>
          </a:p>
        </p:txBody>
      </p:sp>
      <p:sp>
        <p:nvSpPr>
          <p:cNvPr id="46089" name="Text Box 13"/>
          <p:cNvSpPr txBox="1">
            <a:spLocks noChangeArrowheads="1"/>
          </p:cNvSpPr>
          <p:nvPr/>
        </p:nvSpPr>
        <p:spPr bwMode="auto">
          <a:xfrm>
            <a:off x="4724400" y="3259138"/>
            <a:ext cx="102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6980</a:t>
            </a:r>
          </a:p>
        </p:txBody>
      </p:sp>
      <p:sp>
        <p:nvSpPr>
          <p:cNvPr id="46090" name="Text Box 14"/>
          <p:cNvSpPr txBox="1">
            <a:spLocks noChangeArrowheads="1"/>
          </p:cNvSpPr>
          <p:nvPr/>
        </p:nvSpPr>
        <p:spPr bwMode="auto">
          <a:xfrm>
            <a:off x="5943600" y="2344738"/>
            <a:ext cx="102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3000</a:t>
            </a:r>
          </a:p>
        </p:txBody>
      </p:sp>
      <p:sp>
        <p:nvSpPr>
          <p:cNvPr id="46091" name="Text Box 15"/>
          <p:cNvSpPr txBox="1">
            <a:spLocks noChangeArrowheads="1"/>
          </p:cNvSpPr>
          <p:nvPr/>
        </p:nvSpPr>
        <p:spPr bwMode="auto">
          <a:xfrm>
            <a:off x="5943600" y="3182938"/>
            <a:ext cx="102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7000</a:t>
            </a:r>
          </a:p>
        </p:txBody>
      </p:sp>
      <p:grpSp>
        <p:nvGrpSpPr>
          <p:cNvPr id="4" name="Group 30"/>
          <p:cNvGrpSpPr>
            <a:grpSpLocks/>
          </p:cNvGrpSpPr>
          <p:nvPr/>
        </p:nvGrpSpPr>
        <p:grpSpPr bwMode="auto">
          <a:xfrm>
            <a:off x="974725" y="5591175"/>
            <a:ext cx="5580063" cy="962025"/>
            <a:chOff x="974725" y="5591175"/>
            <a:chExt cx="5580063" cy="962025"/>
          </a:xfrm>
        </p:grpSpPr>
        <p:sp>
          <p:nvSpPr>
            <p:cNvPr id="46099" name="Text Box 16"/>
            <p:cNvSpPr txBox="1">
              <a:spLocks noChangeArrowheads="1"/>
            </p:cNvSpPr>
            <p:nvPr/>
          </p:nvSpPr>
          <p:spPr bwMode="auto">
            <a:xfrm>
              <a:off x="974725" y="5756275"/>
              <a:ext cx="116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t>RR</a:t>
              </a:r>
              <a:r>
                <a:rPr lang="en-US" sz="3000">
                  <a:solidFill>
                    <a:schemeClr val="tx1"/>
                  </a:solidFill>
                </a:rPr>
                <a:t>  =</a:t>
              </a:r>
            </a:p>
          </p:txBody>
        </p:sp>
        <p:grpSp>
          <p:nvGrpSpPr>
            <p:cNvPr id="46100" name="Group 17"/>
            <p:cNvGrpSpPr>
              <a:grpSpLocks/>
            </p:cNvGrpSpPr>
            <p:nvPr/>
          </p:nvGrpSpPr>
          <p:grpSpPr bwMode="auto">
            <a:xfrm>
              <a:off x="2057400" y="5592763"/>
              <a:ext cx="1905000" cy="960437"/>
              <a:chOff x="1296" y="3091"/>
              <a:chExt cx="1200" cy="605"/>
            </a:xfrm>
          </p:grpSpPr>
          <p:sp>
            <p:nvSpPr>
              <p:cNvPr id="46106" name="Text Box 18"/>
              <p:cNvSpPr txBox="1">
                <a:spLocks noChangeArrowheads="1"/>
              </p:cNvSpPr>
              <p:nvPr/>
            </p:nvSpPr>
            <p:spPr bwMode="auto">
              <a:xfrm>
                <a:off x="1296" y="3091"/>
                <a:ext cx="903"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u="sng">
                    <a:solidFill>
                      <a:schemeClr val="tx1"/>
                    </a:solidFill>
                    <a:latin typeface="Times New Roman" pitchFamily="18" charset="0"/>
                  </a:rPr>
                  <a:t>80/3000</a:t>
                </a:r>
                <a:endParaRPr lang="en-US" sz="3000">
                  <a:solidFill>
                    <a:schemeClr val="tx1"/>
                  </a:solidFill>
                  <a:latin typeface="Times New Roman" pitchFamily="18" charset="0"/>
                </a:endParaRPr>
              </a:p>
              <a:p>
                <a:pPr>
                  <a:lnSpc>
                    <a:spcPct val="90000"/>
                  </a:lnSpc>
                  <a:spcBef>
                    <a:spcPct val="0"/>
                  </a:spcBef>
                  <a:buFontTx/>
                  <a:buNone/>
                </a:pPr>
                <a:r>
                  <a:rPr lang="en-US" sz="3000">
                    <a:solidFill>
                      <a:schemeClr val="tx1"/>
                    </a:solidFill>
                    <a:latin typeface="Times New Roman" pitchFamily="18" charset="0"/>
                  </a:rPr>
                  <a:t>20/7000</a:t>
                </a:r>
                <a:endParaRPr lang="en-US" sz="3000" u="sng">
                  <a:solidFill>
                    <a:schemeClr val="tx1"/>
                  </a:solidFill>
                  <a:latin typeface="Times New Roman" pitchFamily="18" charset="0"/>
                </a:endParaRPr>
              </a:p>
            </p:txBody>
          </p:sp>
          <p:sp>
            <p:nvSpPr>
              <p:cNvPr id="46107" name="Text Box 19"/>
              <p:cNvSpPr txBox="1">
                <a:spLocks noChangeArrowheads="1"/>
              </p:cNvSpPr>
              <p:nvPr/>
            </p:nvSpPr>
            <p:spPr bwMode="auto">
              <a:xfrm>
                <a:off x="2245" y="3195"/>
                <a:ext cx="25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a:t>
                </a:r>
              </a:p>
            </p:txBody>
          </p:sp>
        </p:grpSp>
        <p:grpSp>
          <p:nvGrpSpPr>
            <p:cNvPr id="46101" name="Group 30"/>
            <p:cNvGrpSpPr>
              <a:grpSpLocks/>
            </p:cNvGrpSpPr>
            <p:nvPr/>
          </p:nvGrpSpPr>
          <p:grpSpPr bwMode="auto">
            <a:xfrm>
              <a:off x="4038600" y="5591175"/>
              <a:ext cx="2516188" cy="960438"/>
              <a:chOff x="2544" y="3522"/>
              <a:chExt cx="1585" cy="605"/>
            </a:xfrm>
          </p:grpSpPr>
          <p:grpSp>
            <p:nvGrpSpPr>
              <p:cNvPr id="46102" name="Group 20"/>
              <p:cNvGrpSpPr>
                <a:grpSpLocks/>
              </p:cNvGrpSpPr>
              <p:nvPr/>
            </p:nvGrpSpPr>
            <p:grpSpPr bwMode="auto">
              <a:xfrm>
                <a:off x="2544" y="3522"/>
                <a:ext cx="1065" cy="605"/>
                <a:chOff x="1296" y="3090"/>
                <a:chExt cx="1065" cy="605"/>
              </a:xfrm>
            </p:grpSpPr>
            <p:sp>
              <p:nvSpPr>
                <p:cNvPr id="46104" name="Text Box 21"/>
                <p:cNvSpPr txBox="1">
                  <a:spLocks noChangeArrowheads="1"/>
                </p:cNvSpPr>
                <p:nvPr/>
              </p:nvSpPr>
              <p:spPr bwMode="auto">
                <a:xfrm>
                  <a:off x="1296" y="3090"/>
                  <a:ext cx="715"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u="sng">
                      <a:solidFill>
                        <a:schemeClr val="tx1"/>
                      </a:solidFill>
                    </a:rPr>
                    <a:t>.0267</a:t>
                  </a:r>
                  <a:endParaRPr lang="en-US" sz="3000">
                    <a:solidFill>
                      <a:schemeClr val="tx1"/>
                    </a:solidFill>
                  </a:endParaRPr>
                </a:p>
                <a:p>
                  <a:pPr>
                    <a:lnSpc>
                      <a:spcPct val="90000"/>
                    </a:lnSpc>
                    <a:spcBef>
                      <a:spcPct val="0"/>
                    </a:spcBef>
                    <a:buFontTx/>
                    <a:buNone/>
                  </a:pPr>
                  <a:r>
                    <a:rPr lang="en-US" sz="3000">
                      <a:solidFill>
                        <a:schemeClr val="tx1"/>
                      </a:solidFill>
                    </a:rPr>
                    <a:t>.0029</a:t>
                  </a:r>
                  <a:endParaRPr lang="en-US" sz="3000" u="sng">
                    <a:solidFill>
                      <a:schemeClr val="tx1"/>
                    </a:solidFill>
                  </a:endParaRPr>
                </a:p>
              </p:txBody>
            </p:sp>
            <p:sp>
              <p:nvSpPr>
                <p:cNvPr id="46105" name="Text Box 22"/>
                <p:cNvSpPr txBox="1">
                  <a:spLocks noChangeArrowheads="1"/>
                </p:cNvSpPr>
                <p:nvPr/>
              </p:nvSpPr>
              <p:spPr bwMode="auto">
                <a:xfrm>
                  <a:off x="2245" y="3195"/>
                  <a:ext cx="11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000">
                    <a:solidFill>
                      <a:schemeClr val="tx1"/>
                    </a:solidFill>
                  </a:endParaRPr>
                </a:p>
              </p:txBody>
            </p:sp>
          </p:grpSp>
          <p:sp>
            <p:nvSpPr>
              <p:cNvPr id="46103" name="Text Box 23"/>
              <p:cNvSpPr txBox="1">
                <a:spLocks noChangeArrowheads="1"/>
              </p:cNvSpPr>
              <p:nvPr/>
            </p:nvSpPr>
            <p:spPr bwMode="auto">
              <a:xfrm>
                <a:off x="3206" y="3626"/>
                <a:ext cx="92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 =  </a:t>
                </a:r>
                <a:r>
                  <a:rPr lang="en-US" sz="3000" b="1"/>
                  <a:t>9.21</a:t>
                </a:r>
                <a:endParaRPr lang="en-US" sz="3000"/>
              </a:p>
            </p:txBody>
          </p:sp>
        </p:grpSp>
      </p:grpSp>
      <p:sp>
        <p:nvSpPr>
          <p:cNvPr id="46093" name="Text Box 24"/>
          <p:cNvSpPr txBox="1">
            <a:spLocks noChangeArrowheads="1"/>
          </p:cNvSpPr>
          <p:nvPr/>
        </p:nvSpPr>
        <p:spPr bwMode="auto">
          <a:xfrm>
            <a:off x="3130550" y="1219200"/>
            <a:ext cx="23606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800" b="1"/>
              <a:t>Lung Cancer</a:t>
            </a:r>
            <a:endParaRPr lang="en-US"/>
          </a:p>
        </p:txBody>
      </p:sp>
      <p:sp>
        <p:nvSpPr>
          <p:cNvPr id="46094" name="Text Box 25"/>
          <p:cNvSpPr txBox="1">
            <a:spLocks noChangeArrowheads="1"/>
          </p:cNvSpPr>
          <p:nvPr/>
        </p:nvSpPr>
        <p:spPr bwMode="auto">
          <a:xfrm>
            <a:off x="3276600" y="1689100"/>
            <a:ext cx="796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Yes</a:t>
            </a:r>
            <a:endParaRPr lang="en-US" sz="3200">
              <a:solidFill>
                <a:schemeClr val="tx1"/>
              </a:solidFill>
            </a:endParaRPr>
          </a:p>
        </p:txBody>
      </p:sp>
      <p:sp>
        <p:nvSpPr>
          <p:cNvPr id="46095" name="Text Box 26"/>
          <p:cNvSpPr txBox="1">
            <a:spLocks noChangeArrowheads="1"/>
          </p:cNvSpPr>
          <p:nvPr/>
        </p:nvSpPr>
        <p:spPr bwMode="auto">
          <a:xfrm>
            <a:off x="4784725" y="1665288"/>
            <a:ext cx="639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No</a:t>
            </a:r>
          </a:p>
        </p:txBody>
      </p:sp>
      <p:grpSp>
        <p:nvGrpSpPr>
          <p:cNvPr id="8" name="Group 27"/>
          <p:cNvGrpSpPr>
            <a:grpSpLocks/>
          </p:cNvGrpSpPr>
          <p:nvPr/>
        </p:nvGrpSpPr>
        <p:grpSpPr bwMode="auto">
          <a:xfrm>
            <a:off x="990600" y="4495800"/>
            <a:ext cx="5011738" cy="903288"/>
            <a:chOff x="624" y="2894"/>
            <a:chExt cx="3157" cy="569"/>
          </a:xfrm>
        </p:grpSpPr>
        <p:sp>
          <p:nvSpPr>
            <p:cNvPr id="46097" name="Text Box 28"/>
            <p:cNvSpPr txBox="1">
              <a:spLocks noChangeArrowheads="1"/>
            </p:cNvSpPr>
            <p:nvPr/>
          </p:nvSpPr>
          <p:spPr bwMode="auto">
            <a:xfrm>
              <a:off x="624" y="2983"/>
              <a:ext cx="7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t>RR</a:t>
              </a:r>
              <a:r>
                <a:rPr lang="en-US" sz="3000">
                  <a:solidFill>
                    <a:schemeClr val="tx1"/>
                  </a:solidFill>
                </a:rPr>
                <a:t>  =</a:t>
              </a:r>
            </a:p>
          </p:txBody>
        </p:sp>
        <p:sp>
          <p:nvSpPr>
            <p:cNvPr id="46098" name="Text Box 29"/>
            <p:cNvSpPr txBox="1">
              <a:spLocks noChangeArrowheads="1"/>
            </p:cNvSpPr>
            <p:nvPr/>
          </p:nvSpPr>
          <p:spPr bwMode="auto">
            <a:xfrm>
              <a:off x="1306" y="2894"/>
              <a:ext cx="247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u="sng">
                  <a:solidFill>
                    <a:schemeClr val="tx1"/>
                  </a:solidFill>
                </a:rPr>
                <a:t>Incidence in exposed</a:t>
              </a:r>
              <a:endParaRPr lang="en-US" sz="2800">
                <a:solidFill>
                  <a:schemeClr val="tx1"/>
                </a:solidFill>
              </a:endParaRPr>
            </a:p>
            <a:p>
              <a:pPr>
                <a:lnSpc>
                  <a:spcPct val="90000"/>
                </a:lnSpc>
                <a:spcBef>
                  <a:spcPct val="0"/>
                </a:spcBef>
                <a:buFontTx/>
                <a:buNone/>
              </a:pPr>
              <a:r>
                <a:rPr lang="en-US" sz="2800">
                  <a:solidFill>
                    <a:schemeClr val="tx1"/>
                  </a:solidFill>
                </a:rPr>
                <a:t>Incidence in unexposed</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000"/>
                                        <p:tgtEl>
                                          <p:spTgt spid="8"/>
                                        </p:tgtEl>
                                      </p:cBhvr>
                                    </p:animEffect>
                                  </p:childTnLst>
                                </p:cTn>
                              </p:par>
                              <p:par>
                                <p:cTn id="10" presetID="10" presetClass="entr" presetSubtype="0"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a:xfrm>
            <a:off x="685800" y="115888"/>
            <a:ext cx="7772400" cy="1143000"/>
          </a:xfrm>
        </p:spPr>
        <p:txBody>
          <a:bodyPr/>
          <a:lstStyle/>
          <a:p>
            <a:pPr>
              <a:defRPr/>
            </a:pPr>
            <a:r>
              <a:rPr lang="en-US" dirty="0" smtClean="0">
                <a:solidFill>
                  <a:schemeClr val="bg1">
                    <a:lumMod val="50000"/>
                  </a:schemeClr>
                </a:solidFill>
                <a:latin typeface="Arial" charset="0"/>
              </a:rPr>
              <a:t>Example B</a:t>
            </a:r>
          </a:p>
        </p:txBody>
      </p:sp>
      <p:sp>
        <p:nvSpPr>
          <p:cNvPr id="47107" name="Rectangle 3"/>
          <p:cNvSpPr>
            <a:spLocks noGrp="1" noChangeArrowheads="1"/>
          </p:cNvSpPr>
          <p:nvPr>
            <p:ph type="body" idx="1"/>
          </p:nvPr>
        </p:nvSpPr>
        <p:spPr>
          <a:xfrm>
            <a:off x="457200" y="1341438"/>
            <a:ext cx="8229600" cy="3165475"/>
          </a:xfrm>
          <a:noFill/>
        </p:spPr>
        <p:txBody>
          <a:bodyPr>
            <a:spAutoFit/>
          </a:bodyPr>
          <a:lstStyle/>
          <a:p>
            <a:pPr>
              <a:lnSpc>
                <a:spcPct val="90000"/>
              </a:lnSpc>
            </a:pPr>
            <a:r>
              <a:rPr lang="en-US" sz="2800" smtClean="0">
                <a:latin typeface="Arial" charset="0"/>
              </a:rPr>
              <a:t>In a study of 20,000 people, consumption of nuts was measured and reports of CHD outcome over 10 years were assessed by standard criteria. Among the 10,000 who ate nuts less than once per week there were 200 cases of CHD.  And among the 5,000 who ate nuts more than 4 times per week there were 50  cases of CHD.</a:t>
            </a:r>
          </a:p>
        </p:txBody>
      </p:sp>
      <p:sp>
        <p:nvSpPr>
          <p:cNvPr id="47108" name="Rectangle 4"/>
          <p:cNvSpPr>
            <a:spLocks noChangeArrowheads="1"/>
          </p:cNvSpPr>
          <p:nvPr/>
        </p:nvSpPr>
        <p:spPr bwMode="auto">
          <a:xfrm>
            <a:off x="454025" y="4632325"/>
            <a:ext cx="8229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90000"/>
              </a:lnSpc>
            </a:pPr>
            <a:r>
              <a:rPr lang="en-US" sz="2800">
                <a:solidFill>
                  <a:schemeClr val="tx1"/>
                </a:solidFill>
              </a:rPr>
              <a:t>What is the Relative Risk of CHD  for higher consumption of nuts compared to lower consumption?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7394" name="Rectangle 2"/>
          <p:cNvSpPr>
            <a:spLocks noGrp="1" noChangeArrowheads="1"/>
          </p:cNvSpPr>
          <p:nvPr>
            <p:ph type="title" idx="4294967295"/>
          </p:nvPr>
        </p:nvSpPr>
        <p:spPr>
          <a:xfrm>
            <a:off x="685800" y="53975"/>
            <a:ext cx="7772400" cy="1143000"/>
          </a:xfrm>
        </p:spPr>
        <p:txBody>
          <a:bodyPr/>
          <a:lstStyle/>
          <a:p>
            <a:pPr>
              <a:defRPr/>
            </a:pPr>
            <a:r>
              <a:rPr lang="en-US" dirty="0" smtClean="0">
                <a:solidFill>
                  <a:schemeClr val="bg1">
                    <a:lumMod val="50000"/>
                  </a:schemeClr>
                </a:solidFill>
                <a:latin typeface="Arial" charset="0"/>
              </a:rPr>
              <a:t>Example B</a:t>
            </a:r>
          </a:p>
        </p:txBody>
      </p:sp>
      <p:grpSp>
        <p:nvGrpSpPr>
          <p:cNvPr id="48131" name="Group 3"/>
          <p:cNvGrpSpPr>
            <a:grpSpLocks/>
          </p:cNvGrpSpPr>
          <p:nvPr/>
        </p:nvGrpSpPr>
        <p:grpSpPr bwMode="auto">
          <a:xfrm>
            <a:off x="2971800" y="2133600"/>
            <a:ext cx="2895600" cy="1752600"/>
            <a:chOff x="1872" y="1296"/>
            <a:chExt cx="1824" cy="1104"/>
          </a:xfrm>
        </p:grpSpPr>
        <p:grpSp>
          <p:nvGrpSpPr>
            <p:cNvPr id="48156" name="Group 4"/>
            <p:cNvGrpSpPr>
              <a:grpSpLocks/>
            </p:cNvGrpSpPr>
            <p:nvPr/>
          </p:nvGrpSpPr>
          <p:grpSpPr bwMode="auto">
            <a:xfrm>
              <a:off x="1872" y="1296"/>
              <a:ext cx="1824" cy="1104"/>
              <a:chOff x="1872" y="1296"/>
              <a:chExt cx="1824" cy="1104"/>
            </a:xfrm>
          </p:grpSpPr>
          <p:sp>
            <p:nvSpPr>
              <p:cNvPr id="48158" name="Rectangle 5"/>
              <p:cNvSpPr>
                <a:spLocks noChangeArrowheads="1"/>
              </p:cNvSpPr>
              <p:nvPr/>
            </p:nvSpPr>
            <p:spPr bwMode="auto">
              <a:xfrm>
                <a:off x="1872" y="1296"/>
                <a:ext cx="1824" cy="11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59" name="Line 6"/>
              <p:cNvSpPr>
                <a:spLocks noChangeShapeType="1"/>
              </p:cNvSpPr>
              <p:nvPr/>
            </p:nvSpPr>
            <p:spPr bwMode="auto">
              <a:xfrm>
                <a:off x="1872" y="1872"/>
                <a:ext cx="182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8157" name="Line 7"/>
            <p:cNvSpPr>
              <a:spLocks noChangeShapeType="1"/>
            </p:cNvSpPr>
            <p:nvPr/>
          </p:nvSpPr>
          <p:spPr bwMode="auto">
            <a:xfrm>
              <a:off x="2784" y="1296"/>
              <a:ext cx="0" cy="1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8132" name="Text Box 8"/>
          <p:cNvSpPr txBox="1">
            <a:spLocks noChangeArrowheads="1"/>
          </p:cNvSpPr>
          <p:nvPr/>
        </p:nvSpPr>
        <p:spPr bwMode="auto">
          <a:xfrm>
            <a:off x="457200" y="2368550"/>
            <a:ext cx="2351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bg2"/>
                </a:solidFill>
              </a:rPr>
              <a:t>Nuts &gt;4/week</a:t>
            </a:r>
            <a:endParaRPr lang="en-US" sz="3000">
              <a:solidFill>
                <a:schemeClr val="bg2"/>
              </a:solidFill>
            </a:endParaRPr>
          </a:p>
        </p:txBody>
      </p:sp>
      <p:sp>
        <p:nvSpPr>
          <p:cNvPr id="48133" name="Text Box 9"/>
          <p:cNvSpPr txBox="1">
            <a:spLocks noChangeArrowheads="1"/>
          </p:cNvSpPr>
          <p:nvPr/>
        </p:nvSpPr>
        <p:spPr bwMode="auto">
          <a:xfrm>
            <a:off x="476250" y="3206750"/>
            <a:ext cx="2351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CC"/>
                </a:solidFill>
              </a:rPr>
              <a:t>Nuts &lt;1/week</a:t>
            </a:r>
            <a:endParaRPr lang="en-US" sz="3000">
              <a:solidFill>
                <a:schemeClr val="tx1"/>
              </a:solidFill>
            </a:endParaRPr>
          </a:p>
        </p:txBody>
      </p:sp>
      <p:sp>
        <p:nvSpPr>
          <p:cNvPr id="48134" name="Text Box 10"/>
          <p:cNvSpPr txBox="1">
            <a:spLocks noChangeArrowheads="1"/>
          </p:cNvSpPr>
          <p:nvPr/>
        </p:nvSpPr>
        <p:spPr bwMode="auto">
          <a:xfrm>
            <a:off x="3413125" y="2344738"/>
            <a:ext cx="606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50</a:t>
            </a:r>
          </a:p>
        </p:txBody>
      </p:sp>
      <p:sp>
        <p:nvSpPr>
          <p:cNvPr id="48135" name="Text Box 11"/>
          <p:cNvSpPr txBox="1">
            <a:spLocks noChangeArrowheads="1"/>
          </p:cNvSpPr>
          <p:nvPr/>
        </p:nvSpPr>
        <p:spPr bwMode="auto">
          <a:xfrm>
            <a:off x="3429000" y="3259138"/>
            <a:ext cx="8175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200</a:t>
            </a:r>
          </a:p>
        </p:txBody>
      </p:sp>
      <p:sp>
        <p:nvSpPr>
          <p:cNvPr id="48136" name="Text Box 12"/>
          <p:cNvSpPr txBox="1">
            <a:spLocks noChangeArrowheads="1"/>
          </p:cNvSpPr>
          <p:nvPr/>
        </p:nvSpPr>
        <p:spPr bwMode="auto">
          <a:xfrm>
            <a:off x="4724400" y="2344738"/>
            <a:ext cx="102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4950</a:t>
            </a:r>
          </a:p>
        </p:txBody>
      </p:sp>
      <p:sp>
        <p:nvSpPr>
          <p:cNvPr id="48137" name="Text Box 13"/>
          <p:cNvSpPr txBox="1">
            <a:spLocks noChangeArrowheads="1"/>
          </p:cNvSpPr>
          <p:nvPr/>
        </p:nvSpPr>
        <p:spPr bwMode="auto">
          <a:xfrm>
            <a:off x="4724400" y="3259138"/>
            <a:ext cx="1028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9800</a:t>
            </a:r>
          </a:p>
        </p:txBody>
      </p:sp>
      <p:sp>
        <p:nvSpPr>
          <p:cNvPr id="48138" name="Text Box 14"/>
          <p:cNvSpPr txBox="1">
            <a:spLocks noChangeArrowheads="1"/>
          </p:cNvSpPr>
          <p:nvPr/>
        </p:nvSpPr>
        <p:spPr bwMode="auto">
          <a:xfrm>
            <a:off x="5943600" y="2344738"/>
            <a:ext cx="1241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 5,000</a:t>
            </a:r>
          </a:p>
        </p:txBody>
      </p:sp>
      <p:sp>
        <p:nvSpPr>
          <p:cNvPr id="48139" name="Text Box 15"/>
          <p:cNvSpPr txBox="1">
            <a:spLocks noChangeArrowheads="1"/>
          </p:cNvSpPr>
          <p:nvPr/>
        </p:nvSpPr>
        <p:spPr bwMode="auto">
          <a:xfrm>
            <a:off x="5943600" y="3182938"/>
            <a:ext cx="1346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10,000</a:t>
            </a:r>
          </a:p>
        </p:txBody>
      </p:sp>
      <p:grpSp>
        <p:nvGrpSpPr>
          <p:cNvPr id="4" name="Group 30"/>
          <p:cNvGrpSpPr>
            <a:grpSpLocks/>
          </p:cNvGrpSpPr>
          <p:nvPr/>
        </p:nvGrpSpPr>
        <p:grpSpPr bwMode="auto">
          <a:xfrm>
            <a:off x="974725" y="5591175"/>
            <a:ext cx="6357938" cy="962025"/>
            <a:chOff x="974725" y="5591175"/>
            <a:chExt cx="6357938" cy="962025"/>
          </a:xfrm>
        </p:grpSpPr>
        <p:sp>
          <p:nvSpPr>
            <p:cNvPr id="48147" name="Text Box 16"/>
            <p:cNvSpPr txBox="1">
              <a:spLocks noChangeArrowheads="1"/>
            </p:cNvSpPr>
            <p:nvPr/>
          </p:nvSpPr>
          <p:spPr bwMode="auto">
            <a:xfrm>
              <a:off x="974725" y="5756275"/>
              <a:ext cx="116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t>RR</a:t>
              </a:r>
              <a:r>
                <a:rPr lang="en-US" sz="3000">
                  <a:solidFill>
                    <a:schemeClr val="tx1"/>
                  </a:solidFill>
                </a:rPr>
                <a:t>  =</a:t>
              </a:r>
            </a:p>
          </p:txBody>
        </p:sp>
        <p:grpSp>
          <p:nvGrpSpPr>
            <p:cNvPr id="48148" name="Group 17"/>
            <p:cNvGrpSpPr>
              <a:grpSpLocks/>
            </p:cNvGrpSpPr>
            <p:nvPr/>
          </p:nvGrpSpPr>
          <p:grpSpPr bwMode="auto">
            <a:xfrm>
              <a:off x="2057400" y="5592763"/>
              <a:ext cx="1905000" cy="960437"/>
              <a:chOff x="1296" y="3091"/>
              <a:chExt cx="1200" cy="605"/>
            </a:xfrm>
          </p:grpSpPr>
          <p:sp>
            <p:nvSpPr>
              <p:cNvPr id="48154" name="Text Box 18"/>
              <p:cNvSpPr txBox="1">
                <a:spLocks noChangeArrowheads="1"/>
              </p:cNvSpPr>
              <p:nvPr/>
            </p:nvSpPr>
            <p:spPr bwMode="auto">
              <a:xfrm>
                <a:off x="1296" y="3091"/>
                <a:ext cx="1143"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u="sng">
                    <a:solidFill>
                      <a:schemeClr val="tx1"/>
                    </a:solidFill>
                    <a:latin typeface="Times New Roman" pitchFamily="18" charset="0"/>
                  </a:rPr>
                  <a:t>50/5000</a:t>
                </a:r>
                <a:endParaRPr lang="en-US" sz="3000">
                  <a:solidFill>
                    <a:schemeClr val="tx1"/>
                  </a:solidFill>
                  <a:latin typeface="Times New Roman" pitchFamily="18" charset="0"/>
                </a:endParaRPr>
              </a:p>
              <a:p>
                <a:pPr>
                  <a:lnSpc>
                    <a:spcPct val="90000"/>
                  </a:lnSpc>
                  <a:spcBef>
                    <a:spcPct val="0"/>
                  </a:spcBef>
                  <a:buFontTx/>
                  <a:buNone/>
                </a:pPr>
                <a:r>
                  <a:rPr lang="en-US" sz="3000">
                    <a:solidFill>
                      <a:schemeClr val="tx1"/>
                    </a:solidFill>
                    <a:latin typeface="Times New Roman" pitchFamily="18" charset="0"/>
                  </a:rPr>
                  <a:t>200/10000</a:t>
                </a:r>
                <a:endParaRPr lang="en-US" sz="3000" u="sng">
                  <a:solidFill>
                    <a:schemeClr val="tx1"/>
                  </a:solidFill>
                  <a:latin typeface="Times New Roman" pitchFamily="18" charset="0"/>
                </a:endParaRPr>
              </a:p>
            </p:txBody>
          </p:sp>
          <p:sp>
            <p:nvSpPr>
              <p:cNvPr id="48155" name="Text Box 19"/>
              <p:cNvSpPr txBox="1">
                <a:spLocks noChangeArrowheads="1"/>
              </p:cNvSpPr>
              <p:nvPr/>
            </p:nvSpPr>
            <p:spPr bwMode="auto">
              <a:xfrm>
                <a:off x="2245" y="3195"/>
                <a:ext cx="25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a:t>
                </a:r>
              </a:p>
            </p:txBody>
          </p:sp>
        </p:grpSp>
        <p:grpSp>
          <p:nvGrpSpPr>
            <p:cNvPr id="48149" name="Group 30"/>
            <p:cNvGrpSpPr>
              <a:grpSpLocks/>
            </p:cNvGrpSpPr>
            <p:nvPr/>
          </p:nvGrpSpPr>
          <p:grpSpPr bwMode="auto">
            <a:xfrm>
              <a:off x="4038600" y="5591175"/>
              <a:ext cx="3294063" cy="960438"/>
              <a:chOff x="2544" y="3522"/>
              <a:chExt cx="2075" cy="605"/>
            </a:xfrm>
          </p:grpSpPr>
          <p:grpSp>
            <p:nvGrpSpPr>
              <p:cNvPr id="48150" name="Group 20"/>
              <p:cNvGrpSpPr>
                <a:grpSpLocks/>
              </p:cNvGrpSpPr>
              <p:nvPr/>
            </p:nvGrpSpPr>
            <p:grpSpPr bwMode="auto">
              <a:xfrm>
                <a:off x="2544" y="3522"/>
                <a:ext cx="1247" cy="605"/>
                <a:chOff x="1296" y="3090"/>
                <a:chExt cx="1247" cy="605"/>
              </a:xfrm>
            </p:grpSpPr>
            <p:sp>
              <p:nvSpPr>
                <p:cNvPr id="48152" name="Text Box 21"/>
                <p:cNvSpPr txBox="1">
                  <a:spLocks noChangeArrowheads="1"/>
                </p:cNvSpPr>
                <p:nvPr/>
              </p:nvSpPr>
              <p:spPr bwMode="auto">
                <a:xfrm>
                  <a:off x="1296" y="3090"/>
                  <a:ext cx="1247"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u="sng">
                      <a:solidFill>
                        <a:schemeClr val="tx1"/>
                      </a:solidFill>
                    </a:rPr>
                    <a:t>100/10000</a:t>
                  </a:r>
                  <a:endParaRPr lang="en-US" sz="3000">
                    <a:solidFill>
                      <a:schemeClr val="tx1"/>
                    </a:solidFill>
                  </a:endParaRPr>
                </a:p>
                <a:p>
                  <a:pPr>
                    <a:lnSpc>
                      <a:spcPct val="90000"/>
                    </a:lnSpc>
                    <a:spcBef>
                      <a:spcPct val="0"/>
                    </a:spcBef>
                    <a:buFontTx/>
                    <a:buNone/>
                  </a:pPr>
                  <a:r>
                    <a:rPr lang="en-US" sz="3000">
                      <a:solidFill>
                        <a:schemeClr val="tx1"/>
                      </a:solidFill>
                    </a:rPr>
                    <a:t>200/10000</a:t>
                  </a:r>
                </a:p>
              </p:txBody>
            </p:sp>
            <p:sp>
              <p:nvSpPr>
                <p:cNvPr id="48153" name="Text Box 22"/>
                <p:cNvSpPr txBox="1">
                  <a:spLocks noChangeArrowheads="1"/>
                </p:cNvSpPr>
                <p:nvPr/>
              </p:nvSpPr>
              <p:spPr bwMode="auto">
                <a:xfrm>
                  <a:off x="2245" y="3195"/>
                  <a:ext cx="11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000">
                    <a:solidFill>
                      <a:schemeClr val="tx1"/>
                    </a:solidFill>
                  </a:endParaRPr>
                </a:p>
              </p:txBody>
            </p:sp>
          </p:grpSp>
          <p:sp>
            <p:nvSpPr>
              <p:cNvPr id="48151" name="Text Box 23"/>
              <p:cNvSpPr txBox="1">
                <a:spLocks noChangeArrowheads="1"/>
              </p:cNvSpPr>
              <p:nvPr/>
            </p:nvSpPr>
            <p:spPr bwMode="auto">
              <a:xfrm>
                <a:off x="3829" y="3626"/>
                <a:ext cx="79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 =  0.5</a:t>
                </a:r>
                <a:endParaRPr lang="en-US" sz="3000"/>
              </a:p>
            </p:txBody>
          </p:sp>
        </p:grpSp>
      </p:grpSp>
      <p:sp>
        <p:nvSpPr>
          <p:cNvPr id="48141" name="Text Box 24"/>
          <p:cNvSpPr txBox="1">
            <a:spLocks noChangeArrowheads="1"/>
          </p:cNvSpPr>
          <p:nvPr/>
        </p:nvSpPr>
        <p:spPr bwMode="auto">
          <a:xfrm>
            <a:off x="3825875" y="1219200"/>
            <a:ext cx="95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800" b="1"/>
              <a:t>CHD</a:t>
            </a:r>
            <a:endParaRPr lang="en-US"/>
          </a:p>
        </p:txBody>
      </p:sp>
      <p:sp>
        <p:nvSpPr>
          <p:cNvPr id="48142" name="Text Box 25"/>
          <p:cNvSpPr txBox="1">
            <a:spLocks noChangeArrowheads="1"/>
          </p:cNvSpPr>
          <p:nvPr/>
        </p:nvSpPr>
        <p:spPr bwMode="auto">
          <a:xfrm>
            <a:off x="3276600" y="1689100"/>
            <a:ext cx="796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Yes</a:t>
            </a:r>
            <a:endParaRPr lang="en-US" sz="3200">
              <a:solidFill>
                <a:schemeClr val="tx1"/>
              </a:solidFill>
            </a:endParaRPr>
          </a:p>
        </p:txBody>
      </p:sp>
      <p:sp>
        <p:nvSpPr>
          <p:cNvPr id="48143" name="Text Box 26"/>
          <p:cNvSpPr txBox="1">
            <a:spLocks noChangeArrowheads="1"/>
          </p:cNvSpPr>
          <p:nvPr/>
        </p:nvSpPr>
        <p:spPr bwMode="auto">
          <a:xfrm>
            <a:off x="4784725" y="1665288"/>
            <a:ext cx="639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No</a:t>
            </a:r>
          </a:p>
        </p:txBody>
      </p:sp>
      <p:grpSp>
        <p:nvGrpSpPr>
          <p:cNvPr id="8" name="Group 27"/>
          <p:cNvGrpSpPr>
            <a:grpSpLocks/>
          </p:cNvGrpSpPr>
          <p:nvPr/>
        </p:nvGrpSpPr>
        <p:grpSpPr bwMode="auto">
          <a:xfrm>
            <a:off x="990600" y="4495800"/>
            <a:ext cx="5011738" cy="903288"/>
            <a:chOff x="624" y="2894"/>
            <a:chExt cx="3157" cy="569"/>
          </a:xfrm>
        </p:grpSpPr>
        <p:sp>
          <p:nvSpPr>
            <p:cNvPr id="48145" name="Text Box 28"/>
            <p:cNvSpPr txBox="1">
              <a:spLocks noChangeArrowheads="1"/>
            </p:cNvSpPr>
            <p:nvPr/>
          </p:nvSpPr>
          <p:spPr bwMode="auto">
            <a:xfrm>
              <a:off x="624" y="2983"/>
              <a:ext cx="7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t>RR</a:t>
              </a:r>
              <a:r>
                <a:rPr lang="en-US" sz="3000">
                  <a:solidFill>
                    <a:schemeClr val="tx1"/>
                  </a:solidFill>
                </a:rPr>
                <a:t>  =</a:t>
              </a:r>
            </a:p>
          </p:txBody>
        </p:sp>
        <p:sp>
          <p:nvSpPr>
            <p:cNvPr id="48146" name="Text Box 29"/>
            <p:cNvSpPr txBox="1">
              <a:spLocks noChangeArrowheads="1"/>
            </p:cNvSpPr>
            <p:nvPr/>
          </p:nvSpPr>
          <p:spPr bwMode="auto">
            <a:xfrm>
              <a:off x="1306" y="2894"/>
              <a:ext cx="247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u="sng">
                  <a:solidFill>
                    <a:schemeClr val="tx1"/>
                  </a:solidFill>
                </a:rPr>
                <a:t>Incidence in exposed</a:t>
              </a:r>
              <a:endParaRPr lang="en-US" sz="2800">
                <a:solidFill>
                  <a:schemeClr val="tx1"/>
                </a:solidFill>
              </a:endParaRPr>
            </a:p>
            <a:p>
              <a:pPr>
                <a:lnSpc>
                  <a:spcPct val="90000"/>
                </a:lnSpc>
                <a:spcBef>
                  <a:spcPct val="0"/>
                </a:spcBef>
                <a:buFontTx/>
                <a:buNone/>
              </a:pPr>
              <a:r>
                <a:rPr lang="en-US" sz="2800">
                  <a:solidFill>
                    <a:schemeClr val="tx1"/>
                  </a:solidFill>
                </a:rPr>
                <a:t>Incidence in unexposed</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545"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000"/>
                                        <p:tgtEl>
                                          <p:spTgt spid="8"/>
                                        </p:tgtEl>
                                      </p:cBhvr>
                                    </p:animEffect>
                                  </p:childTnLst>
                                </p:cTn>
                              </p:par>
                              <p:par>
                                <p:cTn id="10" presetID="10" presetClass="entr" presetSubtype="0"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6066" name="Rectangle 2"/>
          <p:cNvSpPr>
            <a:spLocks noGrp="1" noChangeArrowheads="1"/>
          </p:cNvSpPr>
          <p:nvPr>
            <p:ph type="title" idx="4294967295"/>
          </p:nvPr>
        </p:nvSpPr>
        <p:spPr>
          <a:xfrm>
            <a:off x="468313" y="115888"/>
            <a:ext cx="8229600" cy="1143000"/>
          </a:xfrm>
        </p:spPr>
        <p:txBody>
          <a:bodyPr/>
          <a:lstStyle/>
          <a:p>
            <a:pPr>
              <a:defRPr/>
            </a:pPr>
            <a:r>
              <a:rPr lang="en-US" smtClean="0">
                <a:solidFill>
                  <a:srgbClr val="990000"/>
                </a:solidFill>
                <a:effectLst>
                  <a:outerShdw blurRad="38100" dist="38100" dir="2700000" algn="tl">
                    <a:srgbClr val="C0C0C0"/>
                  </a:outerShdw>
                </a:effectLst>
                <a:latin typeface="Arial" charset="0"/>
              </a:rPr>
              <a:t>Measures of effect</a:t>
            </a:r>
            <a:endParaRPr lang="en-US" smtClean="0">
              <a:effectLst>
                <a:outerShdw blurRad="38100" dist="38100" dir="2700000" algn="tl">
                  <a:srgbClr val="C0C0C0"/>
                </a:outerShdw>
              </a:effectLst>
              <a:latin typeface="Arial" charset="0"/>
            </a:endParaRPr>
          </a:p>
        </p:txBody>
      </p:sp>
      <p:sp>
        <p:nvSpPr>
          <p:cNvPr id="856084" name="Text Box 20"/>
          <p:cNvSpPr txBox="1">
            <a:spLocks noChangeArrowheads="1"/>
          </p:cNvSpPr>
          <p:nvPr/>
        </p:nvSpPr>
        <p:spPr bwMode="auto">
          <a:xfrm>
            <a:off x="150813" y="4365625"/>
            <a:ext cx="86312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b="1">
                <a:solidFill>
                  <a:schemeClr val="accent2"/>
                </a:solidFill>
              </a:rPr>
              <a:t>Attributable Risk for the Total Population</a:t>
            </a:r>
            <a:r>
              <a:rPr lang="en-US" sz="2800">
                <a:solidFill>
                  <a:schemeClr val="tx1"/>
                </a:solidFill>
              </a:rPr>
              <a:t> </a:t>
            </a:r>
            <a:endParaRPr lang="en-US">
              <a:solidFill>
                <a:schemeClr val="tx1"/>
              </a:solidFill>
            </a:endParaRPr>
          </a:p>
          <a:p>
            <a:pPr>
              <a:spcBef>
                <a:spcPct val="0"/>
              </a:spcBef>
              <a:buClr>
                <a:srgbClr val="990033"/>
              </a:buClr>
              <a:buSzPct val="75000"/>
              <a:buFont typeface="Monotype Sorts" pitchFamily="2" charset="2"/>
              <a:buChar char="u"/>
            </a:pPr>
            <a:r>
              <a:rPr lang="en-US">
                <a:solidFill>
                  <a:schemeClr val="tx1"/>
                </a:solidFill>
              </a:rPr>
              <a:t> In the total population, how much of the disease incidence is</a:t>
            </a:r>
          </a:p>
          <a:p>
            <a:pPr>
              <a:spcBef>
                <a:spcPct val="0"/>
              </a:spcBef>
              <a:buClr>
                <a:srgbClr val="990033"/>
              </a:buClr>
              <a:buSzPct val="75000"/>
              <a:buFont typeface="Monotype Sorts" pitchFamily="2" charset="2"/>
              <a:buNone/>
            </a:pPr>
            <a:r>
              <a:rPr lang="en-US">
                <a:solidFill>
                  <a:schemeClr val="tx1"/>
                </a:solidFill>
              </a:rPr>
              <a:t>    due to the exposure?</a:t>
            </a:r>
          </a:p>
          <a:p>
            <a:pPr>
              <a:spcBef>
                <a:spcPct val="0"/>
              </a:spcBef>
              <a:buClr>
                <a:srgbClr val="990033"/>
              </a:buClr>
              <a:buSzPct val="75000"/>
              <a:buFont typeface="Monotype Sorts" pitchFamily="2" charset="2"/>
              <a:buChar char="u"/>
            </a:pPr>
            <a:r>
              <a:rPr lang="en-US">
                <a:solidFill>
                  <a:schemeClr val="tx1"/>
                </a:solidFill>
              </a:rPr>
              <a:t> What would be the total impact of a prevention program on </a:t>
            </a:r>
          </a:p>
          <a:p>
            <a:pPr>
              <a:spcBef>
                <a:spcPct val="0"/>
              </a:spcBef>
              <a:buClr>
                <a:srgbClr val="990033"/>
              </a:buClr>
              <a:buSzPct val="75000"/>
              <a:buFont typeface="Monotype Sorts" pitchFamily="2" charset="2"/>
              <a:buNone/>
            </a:pPr>
            <a:r>
              <a:rPr lang="en-US">
                <a:solidFill>
                  <a:schemeClr val="tx1"/>
                </a:solidFill>
              </a:rPr>
              <a:t>    the community?</a:t>
            </a:r>
            <a:r>
              <a:rPr lang="en-US" sz="2800">
                <a:solidFill>
                  <a:schemeClr val="tx1"/>
                </a:solidFill>
              </a:rPr>
              <a:t> </a:t>
            </a:r>
          </a:p>
        </p:txBody>
      </p:sp>
      <p:grpSp>
        <p:nvGrpSpPr>
          <p:cNvPr id="2" name="Group 23"/>
          <p:cNvGrpSpPr>
            <a:grpSpLocks/>
          </p:cNvGrpSpPr>
          <p:nvPr/>
        </p:nvGrpSpPr>
        <p:grpSpPr bwMode="auto">
          <a:xfrm>
            <a:off x="150813" y="1125538"/>
            <a:ext cx="7699375" cy="1450975"/>
            <a:chOff x="95" y="843"/>
            <a:chExt cx="4850" cy="914"/>
          </a:xfrm>
        </p:grpSpPr>
        <p:sp>
          <p:nvSpPr>
            <p:cNvPr id="49158" name="Text Box 19"/>
            <p:cNvSpPr txBox="1">
              <a:spLocks noChangeArrowheads="1"/>
            </p:cNvSpPr>
            <p:nvPr/>
          </p:nvSpPr>
          <p:spPr bwMode="auto">
            <a:xfrm>
              <a:off x="95" y="843"/>
              <a:ext cx="238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b="1">
                  <a:solidFill>
                    <a:schemeClr val="accent2"/>
                  </a:solidFill>
                </a:rPr>
                <a:t>Attributable Risk:  </a:t>
              </a:r>
              <a:endParaRPr lang="en-US" sz="2800">
                <a:solidFill>
                  <a:schemeClr val="tx1"/>
                </a:solidFill>
              </a:endParaRPr>
            </a:p>
          </p:txBody>
        </p:sp>
        <p:sp>
          <p:nvSpPr>
            <p:cNvPr id="49159" name="Text Box 21"/>
            <p:cNvSpPr txBox="1">
              <a:spLocks noChangeArrowheads="1"/>
            </p:cNvSpPr>
            <p:nvPr/>
          </p:nvSpPr>
          <p:spPr bwMode="auto">
            <a:xfrm>
              <a:off x="95" y="1239"/>
              <a:ext cx="485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a:solidFill>
                    <a:schemeClr val="tx1"/>
                  </a:solidFill>
                </a:rPr>
                <a:t> Important measure in public health &amp; clinical practice </a:t>
              </a:r>
            </a:p>
            <a:p>
              <a:pPr>
                <a:spcBef>
                  <a:spcPct val="0"/>
                </a:spcBef>
                <a:buClr>
                  <a:srgbClr val="990033"/>
                </a:buClr>
                <a:buSzPct val="75000"/>
                <a:buFont typeface="Monotype Sorts" pitchFamily="2" charset="2"/>
                <a:buChar char="u"/>
              </a:pPr>
              <a:r>
                <a:rPr lang="en-US">
                  <a:solidFill>
                    <a:schemeClr val="tx1"/>
                  </a:solidFill>
                </a:rPr>
                <a:t> Indicates the potential for prevention</a:t>
              </a:r>
            </a:p>
          </p:txBody>
        </p:sp>
      </p:grpSp>
      <p:sp>
        <p:nvSpPr>
          <p:cNvPr id="856086" name="Text Box 22"/>
          <p:cNvSpPr txBox="1">
            <a:spLocks noChangeArrowheads="1"/>
          </p:cNvSpPr>
          <p:nvPr/>
        </p:nvSpPr>
        <p:spPr bwMode="auto">
          <a:xfrm>
            <a:off x="150813" y="2781300"/>
            <a:ext cx="876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b="1">
                <a:solidFill>
                  <a:schemeClr val="accent2"/>
                </a:solidFill>
              </a:rPr>
              <a:t>Attributable Risk for the Exposed Group</a:t>
            </a:r>
            <a:r>
              <a:rPr lang="en-US" sz="2800">
                <a:solidFill>
                  <a:schemeClr val="tx1"/>
                </a:solidFill>
              </a:rPr>
              <a:t> </a:t>
            </a:r>
          </a:p>
          <a:p>
            <a:pPr>
              <a:spcBef>
                <a:spcPct val="0"/>
              </a:spcBef>
              <a:buClr>
                <a:srgbClr val="990033"/>
              </a:buClr>
              <a:buSzPct val="75000"/>
              <a:buFont typeface="Monotype Sorts" pitchFamily="2" charset="2"/>
              <a:buChar char="u"/>
            </a:pPr>
            <a:r>
              <a:rPr lang="en-US">
                <a:solidFill>
                  <a:schemeClr val="tx1"/>
                </a:solidFill>
              </a:rPr>
              <a:t> In the exposed persons, how much of the total risk of disease</a:t>
            </a:r>
          </a:p>
          <a:p>
            <a:pPr>
              <a:spcBef>
                <a:spcPct val="0"/>
              </a:spcBef>
              <a:buClr>
                <a:srgbClr val="990033"/>
              </a:buClr>
              <a:buSzPct val="75000"/>
              <a:buFont typeface="Monotype Sorts" pitchFamily="2" charset="2"/>
              <a:buNone/>
            </a:pPr>
            <a:r>
              <a:rPr lang="en-US">
                <a:solidFill>
                  <a:schemeClr val="tx1"/>
                </a:solidFill>
              </a:rPr>
              <a:t>    is due to the exposure?</a:t>
            </a:r>
            <a:r>
              <a:rPr lang="en-US" sz="2800">
                <a:solidFill>
                  <a:schemeClr val="tx1"/>
                </a:solidFill>
              </a:rPr>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025"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grpId="0" nodeType="withEffect">
                                  <p:stCondLst>
                                    <p:cond delay="26000"/>
                                  </p:stCondLst>
                                  <p:childTnLst>
                                    <p:set>
                                      <p:cBhvr>
                                        <p:cTn id="11" dur="1" fill="hold">
                                          <p:stCondLst>
                                            <p:cond delay="0"/>
                                          </p:stCondLst>
                                        </p:cTn>
                                        <p:tgtEl>
                                          <p:spTgt spid="856086"/>
                                        </p:tgtEl>
                                        <p:attrNameLst>
                                          <p:attrName>style.visibility</p:attrName>
                                        </p:attrNameLst>
                                      </p:cBhvr>
                                      <p:to>
                                        <p:strVal val="visible"/>
                                      </p:to>
                                    </p:set>
                                    <p:animEffect transition="in" filter="fade">
                                      <p:cBhvr>
                                        <p:cTn id="12" dur="3000"/>
                                        <p:tgtEl>
                                          <p:spTgt spid="856086"/>
                                        </p:tgtEl>
                                      </p:cBhvr>
                                    </p:animEffect>
                                  </p:childTnLst>
                                </p:cTn>
                              </p:par>
                              <p:par>
                                <p:cTn id="13" presetID="10" presetClass="entr" presetSubtype="0" fill="hold" grpId="0" nodeType="withEffect">
                                  <p:stCondLst>
                                    <p:cond delay="38000"/>
                                  </p:stCondLst>
                                  <p:childTnLst>
                                    <p:set>
                                      <p:cBhvr>
                                        <p:cTn id="14" dur="1" fill="hold">
                                          <p:stCondLst>
                                            <p:cond delay="0"/>
                                          </p:stCondLst>
                                        </p:cTn>
                                        <p:tgtEl>
                                          <p:spTgt spid="856084"/>
                                        </p:tgtEl>
                                        <p:attrNameLst>
                                          <p:attrName>style.visibility</p:attrName>
                                        </p:attrNameLst>
                                      </p:cBhvr>
                                      <p:to>
                                        <p:strVal val="visible"/>
                                      </p:to>
                                    </p:set>
                                    <p:animEffect transition="in" filter="fade">
                                      <p:cBhvr>
                                        <p:cTn id="15" dur="3000"/>
                                        <p:tgtEl>
                                          <p:spTgt spid="856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856084" grpId="0"/>
      <p:bldP spid="85608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666" name="Rectangle 2"/>
          <p:cNvSpPr>
            <a:spLocks noGrp="1" noChangeArrowheads="1"/>
          </p:cNvSpPr>
          <p:nvPr>
            <p:ph type="title" idx="4294967295"/>
          </p:nvPr>
        </p:nvSpPr>
        <p:spPr>
          <a:xfrm>
            <a:off x="468313" y="115888"/>
            <a:ext cx="8229600" cy="1143000"/>
          </a:xfrm>
        </p:spPr>
        <p:txBody>
          <a:bodyPr/>
          <a:lstStyle/>
          <a:p>
            <a:pPr>
              <a:defRPr/>
            </a:pPr>
            <a:r>
              <a:rPr lang="en-US" smtClean="0">
                <a:solidFill>
                  <a:srgbClr val="990000"/>
                </a:solidFill>
                <a:effectLst>
                  <a:outerShdw blurRad="38100" dist="38100" dir="2700000" algn="tl">
                    <a:srgbClr val="C0C0C0"/>
                  </a:outerShdw>
                </a:effectLst>
                <a:latin typeface="Arial" charset="0"/>
              </a:rPr>
              <a:t>Measures of effect</a:t>
            </a:r>
            <a:endParaRPr lang="en-US" smtClean="0">
              <a:effectLst>
                <a:outerShdw blurRad="38100" dist="38100" dir="2700000" algn="tl">
                  <a:srgbClr val="C0C0C0"/>
                </a:outerShdw>
              </a:effectLst>
              <a:latin typeface="Arial" charset="0"/>
            </a:endParaRPr>
          </a:p>
        </p:txBody>
      </p:sp>
      <p:grpSp>
        <p:nvGrpSpPr>
          <p:cNvPr id="2" name="Group 22"/>
          <p:cNvGrpSpPr>
            <a:grpSpLocks/>
          </p:cNvGrpSpPr>
          <p:nvPr/>
        </p:nvGrpSpPr>
        <p:grpSpPr bwMode="auto">
          <a:xfrm>
            <a:off x="150813" y="1125538"/>
            <a:ext cx="7983537" cy="1450975"/>
            <a:chOff x="95" y="709"/>
            <a:chExt cx="5029" cy="914"/>
          </a:xfrm>
        </p:grpSpPr>
        <p:sp>
          <p:nvSpPr>
            <p:cNvPr id="50194" name="Text Box 5"/>
            <p:cNvSpPr txBox="1">
              <a:spLocks noChangeArrowheads="1"/>
            </p:cNvSpPr>
            <p:nvPr/>
          </p:nvSpPr>
          <p:spPr bwMode="auto">
            <a:xfrm>
              <a:off x="95" y="709"/>
              <a:ext cx="50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b="1">
                  <a:solidFill>
                    <a:schemeClr val="accent2"/>
                  </a:solidFill>
                </a:rPr>
                <a:t>Attributable Risk in the Exposed Group  </a:t>
              </a:r>
              <a:endParaRPr lang="en-US" sz="2800">
                <a:solidFill>
                  <a:schemeClr val="tx1"/>
                </a:solidFill>
              </a:endParaRPr>
            </a:p>
          </p:txBody>
        </p:sp>
        <p:sp>
          <p:nvSpPr>
            <p:cNvPr id="50195" name="Text Box 6"/>
            <p:cNvSpPr txBox="1">
              <a:spLocks noChangeArrowheads="1"/>
            </p:cNvSpPr>
            <p:nvPr/>
          </p:nvSpPr>
          <p:spPr bwMode="auto">
            <a:xfrm>
              <a:off x="95" y="1105"/>
              <a:ext cx="334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dirty="0">
                  <a:solidFill>
                    <a:schemeClr val="tx1"/>
                  </a:solidFill>
                </a:rPr>
                <a:t> Dependent on the </a:t>
              </a:r>
              <a:r>
                <a:rPr lang="en-US" dirty="0" smtClean="0">
                  <a:solidFill>
                    <a:schemeClr val="tx1"/>
                  </a:solidFill>
                </a:rPr>
                <a:t>Exposure </a:t>
              </a:r>
              <a:endParaRPr lang="en-US" dirty="0">
                <a:solidFill>
                  <a:schemeClr val="tx1"/>
                </a:solidFill>
              </a:endParaRPr>
            </a:p>
            <a:p>
              <a:pPr>
                <a:spcBef>
                  <a:spcPct val="0"/>
                </a:spcBef>
                <a:buClr>
                  <a:srgbClr val="990033"/>
                </a:buClr>
                <a:buSzPct val="75000"/>
                <a:buFont typeface="Monotype Sorts" pitchFamily="2" charset="2"/>
                <a:buChar char="u"/>
              </a:pPr>
              <a:r>
                <a:rPr lang="en-US" dirty="0">
                  <a:solidFill>
                    <a:schemeClr val="tx1"/>
                  </a:solidFill>
                </a:rPr>
                <a:t> Dependent on the Background Risk</a:t>
              </a:r>
            </a:p>
          </p:txBody>
        </p:sp>
      </p:grpSp>
      <p:grpSp>
        <p:nvGrpSpPr>
          <p:cNvPr id="3" name="Group 19"/>
          <p:cNvGrpSpPr>
            <a:grpSpLocks/>
          </p:cNvGrpSpPr>
          <p:nvPr/>
        </p:nvGrpSpPr>
        <p:grpSpPr bwMode="auto">
          <a:xfrm>
            <a:off x="1835150" y="4508500"/>
            <a:ext cx="5905500" cy="1657350"/>
            <a:chOff x="1156" y="2840"/>
            <a:chExt cx="3720" cy="1044"/>
          </a:xfrm>
        </p:grpSpPr>
        <p:grpSp>
          <p:nvGrpSpPr>
            <p:cNvPr id="50189" name="Group 18"/>
            <p:cNvGrpSpPr>
              <a:grpSpLocks/>
            </p:cNvGrpSpPr>
            <p:nvPr/>
          </p:nvGrpSpPr>
          <p:grpSpPr bwMode="auto">
            <a:xfrm>
              <a:off x="1156" y="2840"/>
              <a:ext cx="3176" cy="1044"/>
              <a:chOff x="1156" y="2840"/>
              <a:chExt cx="3176" cy="1044"/>
            </a:xfrm>
          </p:grpSpPr>
          <p:sp>
            <p:nvSpPr>
              <p:cNvPr id="50191" name="Line 8"/>
              <p:cNvSpPr>
                <a:spLocks noChangeShapeType="1"/>
              </p:cNvSpPr>
              <p:nvPr/>
            </p:nvSpPr>
            <p:spPr bwMode="auto">
              <a:xfrm>
                <a:off x="1156" y="3430"/>
                <a:ext cx="31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2" name="Rectangle 10"/>
              <p:cNvSpPr>
                <a:spLocks noChangeArrowheads="1"/>
              </p:cNvSpPr>
              <p:nvPr/>
            </p:nvSpPr>
            <p:spPr bwMode="auto">
              <a:xfrm>
                <a:off x="3061" y="2840"/>
                <a:ext cx="635" cy="590"/>
              </a:xfrm>
              <a:prstGeom prst="rect">
                <a:avLst/>
              </a:prstGeom>
              <a:solidFill>
                <a:srgbClr val="FFFFCC"/>
              </a:solidFill>
              <a:ln w="9525" algn="ctr">
                <a:solidFill>
                  <a:schemeClr val="tx1"/>
                </a:solidFill>
                <a:miter lim="800000"/>
                <a:headEnd/>
                <a:tailEnd/>
              </a:ln>
            </p:spPr>
            <p:txBody>
              <a:bodyPr wrap="none" anchor="ctr"/>
              <a:lstStyle/>
              <a:p>
                <a:endParaRPr lang="en-US"/>
              </a:p>
            </p:txBody>
          </p:sp>
          <p:sp>
            <p:nvSpPr>
              <p:cNvPr id="50193" name="Text Box 14"/>
              <p:cNvSpPr txBox="1">
                <a:spLocks noChangeArrowheads="1"/>
              </p:cNvSpPr>
              <p:nvPr/>
            </p:nvSpPr>
            <p:spPr bwMode="auto">
              <a:xfrm>
                <a:off x="2870" y="3445"/>
                <a:ext cx="1028"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buFontTx/>
                  <a:buNone/>
                </a:pPr>
                <a:r>
                  <a:rPr lang="en-US" sz="1800" b="1">
                    <a:solidFill>
                      <a:schemeClr val="tx1"/>
                    </a:solidFill>
                  </a:rPr>
                  <a:t>Non-exposed</a:t>
                </a:r>
              </a:p>
              <a:p>
                <a:pPr algn="ctr">
                  <a:buFontTx/>
                  <a:buNone/>
                </a:pPr>
                <a:r>
                  <a:rPr lang="en-US" sz="1800" b="1">
                    <a:solidFill>
                      <a:schemeClr val="tx1"/>
                    </a:solidFill>
                  </a:rPr>
                  <a:t>Group</a:t>
                </a:r>
              </a:p>
            </p:txBody>
          </p:sp>
        </p:grpSp>
        <p:sp>
          <p:nvSpPr>
            <p:cNvPr id="50190" name="Text Box 15"/>
            <p:cNvSpPr txBox="1">
              <a:spLocks noChangeArrowheads="1"/>
            </p:cNvSpPr>
            <p:nvPr/>
          </p:nvSpPr>
          <p:spPr bwMode="auto">
            <a:xfrm>
              <a:off x="3920" y="2900"/>
              <a:ext cx="95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1800" b="1">
                  <a:solidFill>
                    <a:schemeClr val="tx1"/>
                  </a:solidFill>
                </a:rPr>
                <a:t>Background</a:t>
              </a:r>
            </a:p>
            <a:p>
              <a:pPr>
                <a:buFontTx/>
                <a:buNone/>
              </a:pPr>
              <a:r>
                <a:rPr lang="en-US" sz="1800" b="1">
                  <a:solidFill>
                    <a:schemeClr val="tx1"/>
                  </a:solidFill>
                </a:rPr>
                <a:t>Risk</a:t>
              </a:r>
            </a:p>
          </p:txBody>
        </p:sp>
      </p:grpSp>
      <p:grpSp>
        <p:nvGrpSpPr>
          <p:cNvPr id="5" name="Group 21"/>
          <p:cNvGrpSpPr>
            <a:grpSpLocks/>
          </p:cNvGrpSpPr>
          <p:nvPr/>
        </p:nvGrpSpPr>
        <p:grpSpPr bwMode="auto">
          <a:xfrm>
            <a:off x="1344613" y="3429000"/>
            <a:ext cx="2506662" cy="1079500"/>
            <a:chOff x="847" y="2160"/>
            <a:chExt cx="1579" cy="680"/>
          </a:xfrm>
        </p:grpSpPr>
        <p:sp>
          <p:nvSpPr>
            <p:cNvPr id="50187" name="Rectangle 12"/>
            <p:cNvSpPr>
              <a:spLocks noChangeArrowheads="1"/>
            </p:cNvSpPr>
            <p:nvPr/>
          </p:nvSpPr>
          <p:spPr bwMode="auto">
            <a:xfrm>
              <a:off x="1791" y="2160"/>
              <a:ext cx="635" cy="680"/>
            </a:xfrm>
            <a:prstGeom prst="rect">
              <a:avLst/>
            </a:prstGeom>
            <a:solidFill>
              <a:srgbClr val="CC0066"/>
            </a:solidFill>
            <a:ln w="9525" algn="ctr">
              <a:solidFill>
                <a:schemeClr val="tx1"/>
              </a:solidFill>
              <a:miter lim="800000"/>
              <a:headEnd/>
              <a:tailEnd/>
            </a:ln>
          </p:spPr>
          <p:txBody>
            <a:bodyPr wrap="none" anchor="ctr"/>
            <a:lstStyle/>
            <a:p>
              <a:endParaRPr lang="en-US"/>
            </a:p>
          </p:txBody>
        </p:sp>
        <p:sp>
          <p:nvSpPr>
            <p:cNvPr id="50188" name="Text Box 16"/>
            <p:cNvSpPr txBox="1">
              <a:spLocks noChangeArrowheads="1"/>
            </p:cNvSpPr>
            <p:nvPr/>
          </p:nvSpPr>
          <p:spPr bwMode="auto">
            <a:xfrm>
              <a:off x="847" y="2178"/>
              <a:ext cx="78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1800" b="1">
                  <a:solidFill>
                    <a:srgbClr val="CC0066"/>
                  </a:solidFill>
                </a:rPr>
                <a:t>Incidence</a:t>
              </a:r>
            </a:p>
            <a:p>
              <a:pPr>
                <a:buFontTx/>
                <a:buNone/>
              </a:pPr>
              <a:r>
                <a:rPr lang="en-US" sz="1800" b="1">
                  <a:solidFill>
                    <a:srgbClr val="CC0066"/>
                  </a:solidFill>
                </a:rPr>
                <a:t>Due to</a:t>
              </a:r>
            </a:p>
            <a:p>
              <a:pPr>
                <a:buFontTx/>
                <a:buNone/>
              </a:pPr>
              <a:r>
                <a:rPr lang="en-US" sz="1800" b="1">
                  <a:solidFill>
                    <a:srgbClr val="CC0066"/>
                  </a:solidFill>
                </a:rPr>
                <a:t>Exposure</a:t>
              </a:r>
              <a:endParaRPr lang="en-US" sz="1800" b="1">
                <a:solidFill>
                  <a:schemeClr val="tx1"/>
                </a:solidFill>
              </a:endParaRPr>
            </a:p>
          </p:txBody>
        </p:sp>
      </p:grpSp>
      <p:grpSp>
        <p:nvGrpSpPr>
          <p:cNvPr id="6" name="Group 20"/>
          <p:cNvGrpSpPr>
            <a:grpSpLocks/>
          </p:cNvGrpSpPr>
          <p:nvPr/>
        </p:nvGrpSpPr>
        <p:grpSpPr bwMode="auto">
          <a:xfrm>
            <a:off x="1346200" y="4432300"/>
            <a:ext cx="3513138" cy="1730375"/>
            <a:chOff x="848" y="2792"/>
            <a:chExt cx="2213" cy="1090"/>
          </a:xfrm>
        </p:grpSpPr>
        <p:sp>
          <p:nvSpPr>
            <p:cNvPr id="50183" name="Rectangle 9"/>
            <p:cNvSpPr>
              <a:spLocks noChangeArrowheads="1"/>
            </p:cNvSpPr>
            <p:nvPr/>
          </p:nvSpPr>
          <p:spPr bwMode="auto">
            <a:xfrm>
              <a:off x="1791" y="2840"/>
              <a:ext cx="635" cy="590"/>
            </a:xfrm>
            <a:prstGeom prst="rect">
              <a:avLst/>
            </a:prstGeom>
            <a:solidFill>
              <a:srgbClr val="FFFFCC"/>
            </a:solidFill>
            <a:ln w="9525" algn="ctr">
              <a:solidFill>
                <a:schemeClr val="tx1"/>
              </a:solidFill>
              <a:miter lim="800000"/>
              <a:headEnd/>
              <a:tailEnd/>
            </a:ln>
          </p:spPr>
          <p:txBody>
            <a:bodyPr wrap="none" anchor="ctr"/>
            <a:lstStyle/>
            <a:p>
              <a:endParaRPr lang="en-US"/>
            </a:p>
          </p:txBody>
        </p:sp>
        <p:sp>
          <p:nvSpPr>
            <p:cNvPr id="50184" name="Line 11"/>
            <p:cNvSpPr>
              <a:spLocks noChangeShapeType="1"/>
            </p:cNvSpPr>
            <p:nvPr/>
          </p:nvSpPr>
          <p:spPr bwMode="auto">
            <a:xfrm>
              <a:off x="2426" y="2840"/>
              <a:ext cx="635"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0185" name="Text Box 13"/>
            <p:cNvSpPr txBox="1">
              <a:spLocks noChangeArrowheads="1"/>
            </p:cNvSpPr>
            <p:nvPr/>
          </p:nvSpPr>
          <p:spPr bwMode="auto">
            <a:xfrm>
              <a:off x="1746" y="3443"/>
              <a:ext cx="716"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buFontTx/>
                <a:buNone/>
              </a:pPr>
              <a:r>
                <a:rPr lang="en-US" sz="1800" b="1">
                  <a:solidFill>
                    <a:schemeClr val="tx1"/>
                  </a:solidFill>
                </a:rPr>
                <a:t>Exposed</a:t>
              </a:r>
            </a:p>
            <a:p>
              <a:pPr algn="ctr">
                <a:buFontTx/>
                <a:buNone/>
              </a:pPr>
              <a:r>
                <a:rPr lang="en-US" sz="1800" b="1">
                  <a:solidFill>
                    <a:schemeClr val="tx1"/>
                  </a:solidFill>
                </a:rPr>
                <a:t>Group</a:t>
              </a:r>
            </a:p>
          </p:txBody>
        </p:sp>
        <p:sp>
          <p:nvSpPr>
            <p:cNvPr id="50186" name="Text Box 17"/>
            <p:cNvSpPr txBox="1">
              <a:spLocks noChangeArrowheads="1"/>
            </p:cNvSpPr>
            <p:nvPr/>
          </p:nvSpPr>
          <p:spPr bwMode="auto">
            <a:xfrm>
              <a:off x="848" y="2792"/>
              <a:ext cx="844"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1800" b="1">
                  <a:solidFill>
                    <a:srgbClr val="008080"/>
                  </a:solidFill>
                </a:rPr>
                <a:t>Incidence</a:t>
              </a:r>
            </a:p>
            <a:p>
              <a:pPr>
                <a:buFontTx/>
                <a:buNone/>
              </a:pPr>
              <a:r>
                <a:rPr lang="en-US" sz="1800" b="1">
                  <a:solidFill>
                    <a:srgbClr val="008080"/>
                  </a:solidFill>
                </a:rPr>
                <a:t>Not Due to</a:t>
              </a:r>
            </a:p>
            <a:p>
              <a:pPr>
                <a:buFontTx/>
                <a:buNone/>
              </a:pPr>
              <a:r>
                <a:rPr lang="en-US" sz="1800" b="1">
                  <a:solidFill>
                    <a:srgbClr val="008080"/>
                  </a:solidFill>
                </a:rPr>
                <a:t>Exposure</a:t>
              </a:r>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517"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nodeType="withEffect">
                                  <p:stCondLst>
                                    <p:cond delay="8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par>
                                <p:cTn id="13" presetID="10" presetClass="entr" presetSubtype="0" fill="hold" nodeType="withEffect">
                                  <p:stCondLst>
                                    <p:cond delay="1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par>
                                <p:cTn id="16" presetID="10" presetClass="entr" presetSubtype="0" fill="hold" nodeType="withEffect">
                                  <p:stCondLst>
                                    <p:cond delay="19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Rectangle 2"/>
          <p:cNvSpPr>
            <a:spLocks noGrp="1" noChangeArrowheads="1"/>
          </p:cNvSpPr>
          <p:nvPr>
            <p:ph type="title" idx="4294967295"/>
          </p:nvPr>
        </p:nvSpPr>
        <p:spPr>
          <a:xfrm>
            <a:off x="468313" y="115888"/>
            <a:ext cx="8229600" cy="1143000"/>
          </a:xfrm>
        </p:spPr>
        <p:txBody>
          <a:bodyPr/>
          <a:lstStyle/>
          <a:p>
            <a:pPr>
              <a:defRPr/>
            </a:pPr>
            <a:r>
              <a:rPr lang="en-US" smtClean="0">
                <a:solidFill>
                  <a:srgbClr val="990000"/>
                </a:solidFill>
                <a:effectLst>
                  <a:outerShdw blurRad="38100" dist="38100" dir="2700000" algn="tl">
                    <a:srgbClr val="C0C0C0"/>
                  </a:outerShdw>
                </a:effectLst>
                <a:latin typeface="Arial" charset="0"/>
              </a:rPr>
              <a:t>Measures of effect</a:t>
            </a:r>
            <a:endParaRPr lang="en-US" smtClean="0">
              <a:effectLst>
                <a:outerShdw blurRad="38100" dist="38100" dir="2700000" algn="tl">
                  <a:srgbClr val="C0C0C0"/>
                </a:outerShdw>
              </a:effectLst>
              <a:latin typeface="Arial" charset="0"/>
            </a:endParaRPr>
          </a:p>
        </p:txBody>
      </p:sp>
      <p:sp>
        <p:nvSpPr>
          <p:cNvPr id="880643" name="Text Box 3"/>
          <p:cNvSpPr txBox="1">
            <a:spLocks noChangeArrowheads="1"/>
          </p:cNvSpPr>
          <p:nvPr/>
        </p:nvSpPr>
        <p:spPr bwMode="auto">
          <a:xfrm>
            <a:off x="152400" y="1916113"/>
            <a:ext cx="5203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a:solidFill>
                  <a:schemeClr val="tx1"/>
                </a:solidFill>
                <a:latin typeface="Times New Roman" pitchFamily="18" charset="0"/>
              </a:rPr>
              <a:t> </a:t>
            </a:r>
            <a:r>
              <a:rPr lang="en-US" sz="2800" b="1">
                <a:solidFill>
                  <a:srgbClr val="008080"/>
                </a:solidFill>
              </a:rPr>
              <a:t>Absolute Risk :</a:t>
            </a:r>
            <a:r>
              <a:rPr lang="en-US" sz="2800">
                <a:solidFill>
                  <a:srgbClr val="008080"/>
                </a:solidFill>
              </a:rPr>
              <a:t>    I</a:t>
            </a:r>
            <a:r>
              <a:rPr lang="en-US" sz="2800" baseline="-25000">
                <a:solidFill>
                  <a:srgbClr val="008080"/>
                </a:solidFill>
              </a:rPr>
              <a:t>E</a:t>
            </a:r>
            <a:r>
              <a:rPr lang="en-US" sz="2800">
                <a:solidFill>
                  <a:srgbClr val="FF33CC"/>
                </a:solidFill>
              </a:rPr>
              <a:t> </a:t>
            </a:r>
            <a:r>
              <a:rPr lang="en-US" sz="2800">
                <a:solidFill>
                  <a:schemeClr val="tx1"/>
                </a:solidFill>
              </a:rPr>
              <a:t> and  </a:t>
            </a:r>
            <a:r>
              <a:rPr lang="en-US" sz="2800">
                <a:solidFill>
                  <a:srgbClr val="008080"/>
                </a:solidFill>
              </a:rPr>
              <a:t>I</a:t>
            </a:r>
            <a:r>
              <a:rPr lang="en-US" sz="2800" baseline="-25000">
                <a:solidFill>
                  <a:srgbClr val="008080"/>
                </a:solidFill>
              </a:rPr>
              <a:t>O</a:t>
            </a:r>
            <a:r>
              <a:rPr lang="en-US" sz="2800">
                <a:solidFill>
                  <a:schemeClr val="tx1"/>
                </a:solidFill>
              </a:rPr>
              <a:t> </a:t>
            </a:r>
          </a:p>
        </p:txBody>
      </p:sp>
      <p:grpSp>
        <p:nvGrpSpPr>
          <p:cNvPr id="2" name="Group 4"/>
          <p:cNvGrpSpPr>
            <a:grpSpLocks/>
          </p:cNvGrpSpPr>
          <p:nvPr/>
        </p:nvGrpSpPr>
        <p:grpSpPr bwMode="auto">
          <a:xfrm>
            <a:off x="179388" y="2695575"/>
            <a:ext cx="8964612" cy="1165225"/>
            <a:chOff x="113" y="1567"/>
            <a:chExt cx="5647" cy="734"/>
          </a:xfrm>
        </p:grpSpPr>
        <p:sp>
          <p:nvSpPr>
            <p:cNvPr id="51218" name="Text Box 5"/>
            <p:cNvSpPr txBox="1">
              <a:spLocks noChangeArrowheads="1"/>
            </p:cNvSpPr>
            <p:nvPr/>
          </p:nvSpPr>
          <p:spPr bwMode="auto">
            <a:xfrm>
              <a:off x="758" y="1974"/>
              <a:ext cx="348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FF"/>
                  </a:solidFill>
                </a:rPr>
                <a:t>RISK</a:t>
              </a:r>
              <a:r>
                <a:rPr lang="en-US" sz="2800" baseline="-25000">
                  <a:solidFill>
                    <a:srgbClr val="0000FF"/>
                  </a:solidFill>
                </a:rPr>
                <a:t>exposed</a:t>
              </a:r>
              <a:r>
                <a:rPr lang="en-US" sz="2800">
                  <a:solidFill>
                    <a:srgbClr val="0000FF"/>
                  </a:solidFill>
                </a:rPr>
                <a:t> - RISK</a:t>
              </a:r>
              <a:r>
                <a:rPr lang="en-US" sz="2800" baseline="-25000">
                  <a:solidFill>
                    <a:srgbClr val="0000FF"/>
                  </a:solidFill>
                </a:rPr>
                <a:t>unexposed</a:t>
              </a:r>
              <a:r>
                <a:rPr lang="en-US" sz="2800">
                  <a:solidFill>
                    <a:srgbClr val="0000FF"/>
                  </a:solidFill>
                </a:rPr>
                <a:t> =</a:t>
              </a:r>
              <a:r>
                <a:rPr lang="en-US" sz="2800">
                  <a:solidFill>
                    <a:schemeClr val="tx1"/>
                  </a:solidFill>
                </a:rPr>
                <a:t> </a:t>
              </a:r>
              <a:r>
                <a:rPr lang="en-US" sz="2800">
                  <a:solidFill>
                    <a:srgbClr val="008080"/>
                  </a:solidFill>
                </a:rPr>
                <a:t>I</a:t>
              </a:r>
              <a:r>
                <a:rPr lang="en-US" sz="2800" baseline="-25000">
                  <a:solidFill>
                    <a:srgbClr val="008080"/>
                  </a:solidFill>
                </a:rPr>
                <a:t>E</a:t>
              </a:r>
              <a:r>
                <a:rPr lang="en-US" sz="2800">
                  <a:solidFill>
                    <a:srgbClr val="008080"/>
                  </a:solidFill>
                </a:rPr>
                <a:t> - I</a:t>
              </a:r>
              <a:r>
                <a:rPr lang="en-US" sz="2800" baseline="-25000">
                  <a:solidFill>
                    <a:srgbClr val="008080"/>
                  </a:solidFill>
                </a:rPr>
                <a:t>O</a:t>
              </a:r>
              <a:endParaRPr lang="en-US" sz="2800">
                <a:solidFill>
                  <a:srgbClr val="008080"/>
                </a:solidFill>
              </a:endParaRPr>
            </a:p>
          </p:txBody>
        </p:sp>
        <p:sp>
          <p:nvSpPr>
            <p:cNvPr id="51219" name="Text Box 6"/>
            <p:cNvSpPr txBox="1">
              <a:spLocks noChangeArrowheads="1"/>
            </p:cNvSpPr>
            <p:nvPr/>
          </p:nvSpPr>
          <p:spPr bwMode="auto">
            <a:xfrm>
              <a:off x="113" y="1567"/>
              <a:ext cx="56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2800">
                  <a:solidFill>
                    <a:schemeClr val="tx1"/>
                  </a:solidFill>
                  <a:latin typeface="Comic Sans MS" pitchFamily="66" charset="0"/>
                </a:rPr>
                <a:t> </a:t>
              </a:r>
              <a:r>
                <a:rPr lang="en-US" sz="2800">
                  <a:solidFill>
                    <a:schemeClr val="tx1"/>
                  </a:solidFill>
                </a:rPr>
                <a:t>Risk Difference, Excess Risk or </a:t>
              </a:r>
              <a:r>
                <a:rPr lang="en-US" sz="2800" b="1">
                  <a:solidFill>
                    <a:srgbClr val="008080"/>
                  </a:solidFill>
                </a:rPr>
                <a:t>Attributable Risk</a:t>
              </a:r>
            </a:p>
          </p:txBody>
        </p:sp>
      </p:grpSp>
      <p:grpSp>
        <p:nvGrpSpPr>
          <p:cNvPr id="3" name="Group 7"/>
          <p:cNvGrpSpPr>
            <a:grpSpLocks/>
          </p:cNvGrpSpPr>
          <p:nvPr/>
        </p:nvGrpSpPr>
        <p:grpSpPr bwMode="auto">
          <a:xfrm>
            <a:off x="88900" y="4167188"/>
            <a:ext cx="8699500" cy="2430462"/>
            <a:chOff x="56" y="2474"/>
            <a:chExt cx="5480" cy="1531"/>
          </a:xfrm>
        </p:grpSpPr>
        <p:sp>
          <p:nvSpPr>
            <p:cNvPr id="51207" name="Text Box 8"/>
            <p:cNvSpPr txBox="1">
              <a:spLocks noChangeArrowheads="1"/>
            </p:cNvSpPr>
            <p:nvPr/>
          </p:nvSpPr>
          <p:spPr bwMode="auto">
            <a:xfrm>
              <a:off x="96" y="2474"/>
              <a:ext cx="372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a:solidFill>
                    <a:schemeClr val="tx1"/>
                  </a:solidFill>
                  <a:latin typeface="Times New Roman" pitchFamily="18" charset="0"/>
                </a:rPr>
                <a:t> </a:t>
              </a:r>
              <a:r>
                <a:rPr lang="en-US" sz="2800" b="1">
                  <a:solidFill>
                    <a:srgbClr val="008080"/>
                  </a:solidFill>
                </a:rPr>
                <a:t>Attributable Risk Percent</a:t>
              </a:r>
              <a:r>
                <a:rPr lang="en-US" sz="2800">
                  <a:solidFill>
                    <a:srgbClr val="008080"/>
                  </a:solidFill>
                </a:rPr>
                <a:t> (</a:t>
              </a:r>
              <a:r>
                <a:rPr lang="en-US" sz="2800">
                  <a:solidFill>
                    <a:schemeClr val="tx1"/>
                  </a:solidFill>
                </a:rPr>
                <a:t>ARP)</a:t>
              </a:r>
            </a:p>
          </p:txBody>
        </p:sp>
        <p:sp>
          <p:nvSpPr>
            <p:cNvPr id="51208" name="Text Box 9"/>
            <p:cNvSpPr txBox="1">
              <a:spLocks noChangeArrowheads="1"/>
            </p:cNvSpPr>
            <p:nvPr/>
          </p:nvSpPr>
          <p:spPr bwMode="auto">
            <a:xfrm>
              <a:off x="56" y="2840"/>
              <a:ext cx="548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FF33CC"/>
                </a:buClr>
                <a:buSzPct val="75000"/>
                <a:buFont typeface="Monotype Sorts" pitchFamily="2" charset="2"/>
                <a:buNone/>
              </a:pPr>
              <a:r>
                <a:rPr lang="en-US" sz="3200">
                  <a:solidFill>
                    <a:schemeClr val="tx1"/>
                  </a:solidFill>
                  <a:latin typeface="Times New Roman" pitchFamily="18" charset="0"/>
                </a:rPr>
                <a:t> </a:t>
              </a:r>
              <a:r>
                <a:rPr lang="en-US" sz="2800">
                  <a:solidFill>
                    <a:schemeClr val="tx1"/>
                  </a:solidFill>
                </a:rPr>
                <a:t>What prop. of risk in exposed is due to the exposure?</a:t>
              </a:r>
            </a:p>
          </p:txBody>
        </p:sp>
        <p:grpSp>
          <p:nvGrpSpPr>
            <p:cNvPr id="51209" name="Group 10"/>
            <p:cNvGrpSpPr>
              <a:grpSpLocks/>
            </p:cNvGrpSpPr>
            <p:nvPr/>
          </p:nvGrpSpPr>
          <p:grpSpPr bwMode="auto">
            <a:xfrm>
              <a:off x="793" y="3334"/>
              <a:ext cx="3891" cy="671"/>
              <a:chOff x="758" y="3389"/>
              <a:chExt cx="3891" cy="671"/>
            </a:xfrm>
          </p:grpSpPr>
          <p:sp>
            <p:nvSpPr>
              <p:cNvPr id="51211" name="Text Box 11"/>
              <p:cNvSpPr txBox="1">
                <a:spLocks noChangeArrowheads="1"/>
              </p:cNvSpPr>
              <p:nvPr/>
            </p:nvSpPr>
            <p:spPr bwMode="auto">
              <a:xfrm>
                <a:off x="758" y="3392"/>
                <a:ext cx="268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FF"/>
                    </a:solidFill>
                  </a:rPr>
                  <a:t>RISK</a:t>
                </a:r>
                <a:r>
                  <a:rPr lang="en-US" sz="2800" baseline="-25000">
                    <a:solidFill>
                      <a:srgbClr val="0000FF"/>
                    </a:solidFill>
                  </a:rPr>
                  <a:t>exposed</a:t>
                </a:r>
                <a:r>
                  <a:rPr lang="en-US" sz="2800">
                    <a:solidFill>
                      <a:srgbClr val="0000FF"/>
                    </a:solidFill>
                  </a:rPr>
                  <a:t> - RISK</a:t>
                </a:r>
                <a:r>
                  <a:rPr lang="en-US" sz="2800" baseline="-25000">
                    <a:solidFill>
                      <a:srgbClr val="0000FF"/>
                    </a:solidFill>
                  </a:rPr>
                  <a:t>unexposed</a:t>
                </a:r>
              </a:p>
            </p:txBody>
          </p:sp>
          <p:sp>
            <p:nvSpPr>
              <p:cNvPr id="51212" name="Rectangle 12"/>
              <p:cNvSpPr>
                <a:spLocks noChangeArrowheads="1"/>
              </p:cNvSpPr>
              <p:nvPr/>
            </p:nvSpPr>
            <p:spPr bwMode="auto">
              <a:xfrm>
                <a:off x="1392" y="3733"/>
                <a:ext cx="121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buFontTx/>
                  <a:buNone/>
                </a:pPr>
                <a:r>
                  <a:rPr lang="en-US" sz="2800">
                    <a:solidFill>
                      <a:srgbClr val="0000FF"/>
                    </a:solidFill>
                  </a:rPr>
                  <a:t>RISK</a:t>
                </a:r>
                <a:r>
                  <a:rPr lang="en-US" sz="2800" baseline="-25000">
                    <a:solidFill>
                      <a:srgbClr val="0000FF"/>
                    </a:solidFill>
                  </a:rPr>
                  <a:t>exposed</a:t>
                </a:r>
              </a:p>
            </p:txBody>
          </p:sp>
          <p:sp>
            <p:nvSpPr>
              <p:cNvPr id="51213" name="Line 13"/>
              <p:cNvSpPr>
                <a:spLocks noChangeShapeType="1"/>
              </p:cNvSpPr>
              <p:nvPr/>
            </p:nvSpPr>
            <p:spPr bwMode="auto">
              <a:xfrm>
                <a:off x="768" y="3738"/>
                <a:ext cx="273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Text Box 14"/>
              <p:cNvSpPr txBox="1">
                <a:spLocks noChangeArrowheads="1"/>
              </p:cNvSpPr>
              <p:nvPr/>
            </p:nvSpPr>
            <p:spPr bwMode="auto">
              <a:xfrm>
                <a:off x="3502" y="3551"/>
                <a:ext cx="23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FF"/>
                    </a:solidFill>
                    <a:latin typeface="Comic Sans MS" pitchFamily="66" charset="0"/>
                  </a:rPr>
                  <a:t>=</a:t>
                </a:r>
              </a:p>
            </p:txBody>
          </p:sp>
          <p:sp>
            <p:nvSpPr>
              <p:cNvPr id="51215" name="Line 15"/>
              <p:cNvSpPr>
                <a:spLocks noChangeShapeType="1"/>
              </p:cNvSpPr>
              <p:nvPr/>
            </p:nvSpPr>
            <p:spPr bwMode="auto">
              <a:xfrm>
                <a:off x="3742" y="3739"/>
                <a:ext cx="907" cy="0"/>
              </a:xfrm>
              <a:prstGeom prst="line">
                <a:avLst/>
              </a:prstGeom>
              <a:noFill/>
              <a:ln w="28575">
                <a:solidFill>
                  <a:srgbClr val="0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16" name="Text Box 16"/>
              <p:cNvSpPr txBox="1">
                <a:spLocks noChangeArrowheads="1"/>
              </p:cNvSpPr>
              <p:nvPr/>
            </p:nvSpPr>
            <p:spPr bwMode="auto">
              <a:xfrm>
                <a:off x="3775" y="3389"/>
                <a:ext cx="7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8080"/>
                    </a:solidFill>
                  </a:rPr>
                  <a:t>I</a:t>
                </a:r>
                <a:r>
                  <a:rPr lang="en-US" sz="2800" baseline="-25000">
                    <a:solidFill>
                      <a:srgbClr val="008080"/>
                    </a:solidFill>
                  </a:rPr>
                  <a:t>E</a:t>
                </a:r>
                <a:r>
                  <a:rPr lang="en-US" sz="2800">
                    <a:solidFill>
                      <a:srgbClr val="008080"/>
                    </a:solidFill>
                  </a:rPr>
                  <a:t> – I</a:t>
                </a:r>
                <a:r>
                  <a:rPr lang="en-US" sz="2800" baseline="-25000">
                    <a:solidFill>
                      <a:srgbClr val="008080"/>
                    </a:solidFill>
                  </a:rPr>
                  <a:t>O</a:t>
                </a:r>
                <a:endParaRPr lang="en-US" sz="2800">
                  <a:solidFill>
                    <a:srgbClr val="008080"/>
                  </a:solidFill>
                </a:endParaRPr>
              </a:p>
            </p:txBody>
          </p:sp>
          <p:sp>
            <p:nvSpPr>
              <p:cNvPr id="51217" name="Text Box 17"/>
              <p:cNvSpPr txBox="1">
                <a:spLocks noChangeArrowheads="1"/>
              </p:cNvSpPr>
              <p:nvPr/>
            </p:nvSpPr>
            <p:spPr bwMode="auto">
              <a:xfrm>
                <a:off x="4080" y="3724"/>
                <a:ext cx="27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8080"/>
                    </a:solidFill>
                  </a:rPr>
                  <a:t>I</a:t>
                </a:r>
                <a:r>
                  <a:rPr lang="en-US" sz="2800" baseline="-25000">
                    <a:solidFill>
                      <a:srgbClr val="008080"/>
                    </a:solidFill>
                  </a:rPr>
                  <a:t>E</a:t>
                </a:r>
                <a:endParaRPr lang="en-US" sz="2800">
                  <a:solidFill>
                    <a:srgbClr val="008080"/>
                  </a:solidFill>
                </a:endParaRPr>
              </a:p>
            </p:txBody>
          </p:sp>
        </p:grpSp>
        <p:sp>
          <p:nvSpPr>
            <p:cNvPr id="51210" name="Text Box 18"/>
            <p:cNvSpPr txBox="1">
              <a:spLocks noChangeArrowheads="1"/>
            </p:cNvSpPr>
            <p:nvPr/>
          </p:nvSpPr>
          <p:spPr bwMode="auto">
            <a:xfrm>
              <a:off x="4730" y="3501"/>
              <a:ext cx="6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8080"/>
                  </a:solidFill>
                </a:rPr>
                <a:t>x 100</a:t>
              </a:r>
            </a:p>
          </p:txBody>
        </p:sp>
      </p:grpSp>
      <p:sp>
        <p:nvSpPr>
          <p:cNvPr id="51206" name="Text Box 20"/>
          <p:cNvSpPr txBox="1">
            <a:spLocks noChangeArrowheads="1"/>
          </p:cNvSpPr>
          <p:nvPr/>
        </p:nvSpPr>
        <p:spPr bwMode="auto">
          <a:xfrm>
            <a:off x="150813" y="1120775"/>
            <a:ext cx="7983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b="1">
                <a:solidFill>
                  <a:schemeClr val="accent2"/>
                </a:solidFill>
              </a:rPr>
              <a:t>Attributable Risk in the Exposed Group  </a:t>
            </a:r>
            <a:endParaRPr lang="en-US" sz="2800">
              <a:solidFill>
                <a:schemeClr val="tx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09"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880643"/>
                                        </p:tgtEl>
                                        <p:attrNameLst>
                                          <p:attrName>style.visibility</p:attrName>
                                        </p:attrNameLst>
                                      </p:cBhvr>
                                      <p:to>
                                        <p:strVal val="visible"/>
                                      </p:to>
                                    </p:set>
                                    <p:animEffect transition="in" filter="fade">
                                      <p:cBhvr>
                                        <p:cTn id="9" dur="3000"/>
                                        <p:tgtEl>
                                          <p:spTgt spid="880643"/>
                                        </p:tgtEl>
                                      </p:cBhvr>
                                    </p:animEffect>
                                  </p:childTnLst>
                                </p:cTn>
                              </p:par>
                              <p:par>
                                <p:cTn id="10" presetID="10" presetClass="entr" presetSubtype="0" fill="hold" nodeType="with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nodeType="withEffect">
                                  <p:stCondLst>
                                    <p:cond delay="13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88064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3775075"/>
            <a:ext cx="9299575" cy="2967038"/>
            <a:chOff x="0" y="2154"/>
            <a:chExt cx="5858" cy="1869"/>
          </a:xfrm>
        </p:grpSpPr>
        <p:sp>
          <p:nvSpPr>
            <p:cNvPr id="52235" name="Text Box 3"/>
            <p:cNvSpPr txBox="1">
              <a:spLocks noChangeArrowheads="1"/>
            </p:cNvSpPr>
            <p:nvPr/>
          </p:nvSpPr>
          <p:spPr bwMode="auto">
            <a:xfrm>
              <a:off x="432" y="2749"/>
              <a:ext cx="368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FF33CC"/>
                  </a:solidFill>
                </a:rPr>
                <a:t>Population Attributable Fraction</a:t>
              </a:r>
              <a:endParaRPr lang="en-US" sz="3200">
                <a:solidFill>
                  <a:schemeClr val="tx1"/>
                </a:solidFill>
              </a:endParaRPr>
            </a:p>
          </p:txBody>
        </p:sp>
        <p:sp>
          <p:nvSpPr>
            <p:cNvPr id="52236" name="Text Box 4"/>
            <p:cNvSpPr txBox="1">
              <a:spLocks noChangeArrowheads="1"/>
            </p:cNvSpPr>
            <p:nvPr/>
          </p:nvSpPr>
          <p:spPr bwMode="auto">
            <a:xfrm>
              <a:off x="2562" y="3811"/>
              <a:ext cx="3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nSpc>
                  <a:spcPct val="80000"/>
                </a:lnSpc>
                <a:spcBef>
                  <a:spcPct val="0"/>
                </a:spcBef>
                <a:buFontTx/>
                <a:buNone/>
              </a:pPr>
              <a:r>
                <a:rPr lang="en-US" sz="2000">
                  <a:solidFill>
                    <a:srgbClr val="990000"/>
                  </a:solidFill>
                </a:rPr>
                <a:t>I</a:t>
              </a:r>
              <a:r>
                <a:rPr lang="en-US" sz="2000" baseline="-25000">
                  <a:solidFill>
                    <a:srgbClr val="990000"/>
                  </a:solidFill>
                </a:rPr>
                <a:t>T</a:t>
              </a:r>
              <a:r>
                <a:rPr lang="en-US" sz="2000">
                  <a:solidFill>
                    <a:srgbClr val="990000"/>
                  </a:solidFill>
                </a:rPr>
                <a:t> </a:t>
              </a:r>
              <a:r>
                <a:rPr lang="en-US" sz="2000">
                  <a:solidFill>
                    <a:schemeClr val="tx1"/>
                  </a:solidFill>
                </a:rPr>
                <a:t>= total disease incidence in population</a:t>
              </a:r>
            </a:p>
          </p:txBody>
        </p:sp>
        <p:sp>
          <p:nvSpPr>
            <p:cNvPr id="52237" name="Text Box 5"/>
            <p:cNvSpPr txBox="1">
              <a:spLocks noChangeArrowheads="1"/>
            </p:cNvSpPr>
            <p:nvPr/>
          </p:nvSpPr>
          <p:spPr bwMode="auto">
            <a:xfrm>
              <a:off x="0" y="2154"/>
              <a:ext cx="560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FF33CC"/>
                </a:buClr>
                <a:buFont typeface="Monotype Sorts" pitchFamily="2" charset="2"/>
                <a:buChar char="u"/>
              </a:pPr>
              <a:r>
                <a:rPr lang="en-US" sz="2800">
                  <a:solidFill>
                    <a:schemeClr val="tx1"/>
                  </a:solidFill>
                  <a:latin typeface="Comic Sans MS" pitchFamily="66" charset="0"/>
                </a:rPr>
                <a:t> </a:t>
              </a:r>
              <a:r>
                <a:rPr lang="en-US" sz="2800">
                  <a:solidFill>
                    <a:schemeClr val="tx1"/>
                  </a:solidFill>
                </a:rPr>
                <a:t>What </a:t>
              </a:r>
              <a:r>
                <a:rPr lang="en-US" sz="2800" u="sng">
                  <a:solidFill>
                    <a:srgbClr val="990000"/>
                  </a:solidFill>
                </a:rPr>
                <a:t>proportion</a:t>
              </a:r>
              <a:r>
                <a:rPr lang="en-US" sz="2800">
                  <a:solidFill>
                    <a:schemeClr val="tx1"/>
                  </a:solidFill>
                </a:rPr>
                <a:t> of disease in the</a:t>
              </a:r>
              <a:r>
                <a:rPr lang="en-US" sz="2800" b="1">
                  <a:solidFill>
                    <a:schemeClr val="tx1"/>
                  </a:solidFill>
                </a:rPr>
                <a:t> </a:t>
              </a:r>
              <a:r>
                <a:rPr lang="en-US" sz="2800" b="1">
                  <a:solidFill>
                    <a:srgbClr val="990000"/>
                  </a:solidFill>
                </a:rPr>
                <a:t>population</a:t>
              </a:r>
              <a:r>
                <a:rPr lang="en-US" sz="2800">
                  <a:solidFill>
                    <a:schemeClr val="tx1"/>
                  </a:solidFill>
                </a:rPr>
                <a:t> is</a:t>
              </a:r>
            </a:p>
            <a:p>
              <a:pPr>
                <a:spcBef>
                  <a:spcPct val="0"/>
                </a:spcBef>
                <a:buFontTx/>
                <a:buNone/>
              </a:pPr>
              <a:r>
                <a:rPr lang="en-US" sz="2800">
                  <a:solidFill>
                    <a:schemeClr val="tx1"/>
                  </a:solidFill>
                </a:rPr>
                <a:t>     attributable to exposure to the risk factor?</a:t>
              </a:r>
            </a:p>
          </p:txBody>
        </p:sp>
        <p:grpSp>
          <p:nvGrpSpPr>
            <p:cNvPr id="52238" name="Group 6"/>
            <p:cNvGrpSpPr>
              <a:grpSpLocks/>
            </p:cNvGrpSpPr>
            <p:nvPr/>
          </p:nvGrpSpPr>
          <p:grpSpPr bwMode="auto">
            <a:xfrm>
              <a:off x="902" y="3106"/>
              <a:ext cx="1751" cy="726"/>
              <a:chOff x="902" y="3016"/>
              <a:chExt cx="1751" cy="726"/>
            </a:xfrm>
          </p:grpSpPr>
          <p:sp>
            <p:nvSpPr>
              <p:cNvPr id="52239" name="Text Box 7"/>
              <p:cNvSpPr txBox="1">
                <a:spLocks noChangeArrowheads="1"/>
              </p:cNvSpPr>
              <p:nvPr/>
            </p:nvSpPr>
            <p:spPr bwMode="auto">
              <a:xfrm>
                <a:off x="902" y="3214"/>
                <a:ext cx="9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0000FF"/>
                    </a:solidFill>
                  </a:rPr>
                  <a:t>AF</a:t>
                </a:r>
                <a:r>
                  <a:rPr lang="en-US" sz="3200" baseline="-25000">
                    <a:solidFill>
                      <a:srgbClr val="0000FF"/>
                    </a:solidFill>
                  </a:rPr>
                  <a:t>pop</a:t>
                </a:r>
                <a:r>
                  <a:rPr lang="en-US" sz="3400">
                    <a:solidFill>
                      <a:srgbClr val="0000FF"/>
                    </a:solidFill>
                  </a:rPr>
                  <a:t> </a:t>
                </a:r>
                <a:r>
                  <a:rPr lang="en-US" sz="3200">
                    <a:solidFill>
                      <a:srgbClr val="0000FF"/>
                    </a:solidFill>
                  </a:rPr>
                  <a:t>=</a:t>
                </a:r>
              </a:p>
            </p:txBody>
          </p:sp>
          <p:sp>
            <p:nvSpPr>
              <p:cNvPr id="52240" name="Text Box 8"/>
              <p:cNvSpPr txBox="1">
                <a:spLocks noChangeArrowheads="1"/>
              </p:cNvSpPr>
              <p:nvPr/>
            </p:nvSpPr>
            <p:spPr bwMode="auto">
              <a:xfrm>
                <a:off x="1876" y="3016"/>
                <a:ext cx="7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0000FF"/>
                    </a:solidFill>
                  </a:rPr>
                  <a:t>AR</a:t>
                </a:r>
                <a:r>
                  <a:rPr lang="en-US" sz="3200" baseline="-25000">
                    <a:solidFill>
                      <a:srgbClr val="0000FF"/>
                    </a:solidFill>
                  </a:rPr>
                  <a:t>pop</a:t>
                </a:r>
                <a:endParaRPr lang="en-US" sz="3200">
                  <a:solidFill>
                    <a:srgbClr val="0000FF"/>
                  </a:solidFill>
                </a:endParaRPr>
              </a:p>
            </p:txBody>
          </p:sp>
          <p:sp>
            <p:nvSpPr>
              <p:cNvPr id="52241" name="Line 9"/>
              <p:cNvSpPr>
                <a:spLocks noChangeShapeType="1"/>
              </p:cNvSpPr>
              <p:nvPr/>
            </p:nvSpPr>
            <p:spPr bwMode="auto">
              <a:xfrm>
                <a:off x="1837" y="3412"/>
                <a:ext cx="81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2" name="Text Box 10"/>
              <p:cNvSpPr txBox="1">
                <a:spLocks noChangeArrowheads="1"/>
              </p:cNvSpPr>
              <p:nvPr/>
            </p:nvSpPr>
            <p:spPr bwMode="auto">
              <a:xfrm>
                <a:off x="2014" y="3377"/>
                <a:ext cx="2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0000FF"/>
                    </a:solidFill>
                  </a:rPr>
                  <a:t>I</a:t>
                </a:r>
                <a:r>
                  <a:rPr lang="en-US" sz="3200" baseline="-25000">
                    <a:solidFill>
                      <a:srgbClr val="0000FF"/>
                    </a:solidFill>
                  </a:rPr>
                  <a:t>T</a:t>
                </a:r>
                <a:endParaRPr lang="en-US" sz="3200">
                  <a:solidFill>
                    <a:srgbClr val="0000FF"/>
                  </a:solidFill>
                </a:endParaRPr>
              </a:p>
            </p:txBody>
          </p:sp>
        </p:grpSp>
      </p:grpSp>
      <p:grpSp>
        <p:nvGrpSpPr>
          <p:cNvPr id="4" name="Group 18"/>
          <p:cNvGrpSpPr>
            <a:grpSpLocks/>
          </p:cNvGrpSpPr>
          <p:nvPr/>
        </p:nvGrpSpPr>
        <p:grpSpPr bwMode="auto">
          <a:xfrm>
            <a:off x="0" y="868363"/>
            <a:ext cx="9023350" cy="1584325"/>
            <a:chOff x="0" y="868363"/>
            <a:chExt cx="9023350" cy="1584324"/>
          </a:xfrm>
        </p:grpSpPr>
        <p:sp>
          <p:nvSpPr>
            <p:cNvPr id="52233" name="Text Box 14"/>
            <p:cNvSpPr txBox="1">
              <a:spLocks noChangeArrowheads="1"/>
            </p:cNvSpPr>
            <p:nvPr/>
          </p:nvSpPr>
          <p:spPr bwMode="auto">
            <a:xfrm>
              <a:off x="0" y="868363"/>
              <a:ext cx="9023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FF33CC"/>
                </a:buClr>
                <a:buFont typeface="Monotype Sorts" pitchFamily="2" charset="2"/>
                <a:buChar char="u"/>
              </a:pPr>
              <a:r>
                <a:rPr lang="en-US" sz="2800">
                  <a:solidFill>
                    <a:schemeClr val="tx1"/>
                  </a:solidFill>
                  <a:latin typeface="Comic Sans MS" pitchFamily="66" charset="0"/>
                </a:rPr>
                <a:t> </a:t>
              </a:r>
              <a:r>
                <a:rPr lang="en-US" sz="2800">
                  <a:solidFill>
                    <a:schemeClr val="tx1"/>
                  </a:solidFill>
                </a:rPr>
                <a:t>What is the </a:t>
              </a:r>
              <a:r>
                <a:rPr lang="en-US" sz="2800" u="sng">
                  <a:solidFill>
                    <a:srgbClr val="990000"/>
                  </a:solidFill>
                </a:rPr>
                <a:t>incidence</a:t>
              </a:r>
              <a:r>
                <a:rPr lang="en-US" sz="2800">
                  <a:solidFill>
                    <a:schemeClr val="tx1"/>
                  </a:solidFill>
                </a:rPr>
                <a:t> of disease in the </a:t>
              </a:r>
              <a:r>
                <a:rPr lang="en-US" sz="2800" b="1">
                  <a:solidFill>
                    <a:srgbClr val="990000"/>
                  </a:solidFill>
                </a:rPr>
                <a:t>population</a:t>
              </a:r>
              <a:r>
                <a:rPr lang="en-US" sz="2800">
                  <a:solidFill>
                    <a:schemeClr val="tx1"/>
                  </a:solidFill>
                </a:rPr>
                <a:t> </a:t>
              </a:r>
            </a:p>
            <a:p>
              <a:pPr>
                <a:spcBef>
                  <a:spcPct val="0"/>
                </a:spcBef>
                <a:buClr>
                  <a:srgbClr val="FF33CC"/>
                </a:buClr>
                <a:buFont typeface="Monotype Sorts" pitchFamily="2" charset="2"/>
                <a:buNone/>
              </a:pPr>
              <a:r>
                <a:rPr lang="en-US" sz="2800">
                  <a:solidFill>
                    <a:schemeClr val="tx1"/>
                  </a:solidFill>
                </a:rPr>
                <a:t>     that is associated with the risk factor?</a:t>
              </a:r>
            </a:p>
          </p:txBody>
        </p:sp>
        <p:sp>
          <p:nvSpPr>
            <p:cNvPr id="52234" name="Text Box 12"/>
            <p:cNvSpPr txBox="1">
              <a:spLocks noChangeArrowheads="1"/>
            </p:cNvSpPr>
            <p:nvPr/>
          </p:nvSpPr>
          <p:spPr bwMode="auto">
            <a:xfrm>
              <a:off x="669925" y="1873250"/>
              <a:ext cx="517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FF33CC"/>
                  </a:solidFill>
                </a:rPr>
                <a:t>Population Attributable Risk</a:t>
              </a:r>
              <a:endParaRPr lang="en-US" sz="3200">
                <a:solidFill>
                  <a:schemeClr val="tx1"/>
                </a:solidFill>
              </a:endParaRPr>
            </a:p>
          </p:txBody>
        </p:sp>
      </p:grpSp>
      <p:grpSp>
        <p:nvGrpSpPr>
          <p:cNvPr id="5" name="Group 19"/>
          <p:cNvGrpSpPr>
            <a:grpSpLocks/>
          </p:cNvGrpSpPr>
          <p:nvPr/>
        </p:nvGrpSpPr>
        <p:grpSpPr bwMode="auto">
          <a:xfrm>
            <a:off x="1062038" y="2452688"/>
            <a:ext cx="6688137" cy="1192212"/>
            <a:chOff x="1062038" y="2452688"/>
            <a:chExt cx="6688137" cy="1192212"/>
          </a:xfrm>
        </p:grpSpPr>
        <p:sp>
          <p:nvSpPr>
            <p:cNvPr id="52230" name="Text Box 13"/>
            <p:cNvSpPr txBox="1">
              <a:spLocks noChangeArrowheads="1"/>
            </p:cNvSpPr>
            <p:nvPr/>
          </p:nvSpPr>
          <p:spPr bwMode="auto">
            <a:xfrm>
              <a:off x="1062038" y="2452688"/>
              <a:ext cx="292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0000FF"/>
                  </a:solidFill>
                </a:rPr>
                <a:t>AR</a:t>
              </a:r>
              <a:r>
                <a:rPr lang="en-US" sz="3200" baseline="-25000">
                  <a:solidFill>
                    <a:srgbClr val="0000FF"/>
                  </a:solidFill>
                </a:rPr>
                <a:t>pop</a:t>
              </a:r>
              <a:r>
                <a:rPr lang="en-US" sz="3200">
                  <a:solidFill>
                    <a:srgbClr val="0000FF"/>
                  </a:solidFill>
                </a:rPr>
                <a:t> = AR x P</a:t>
              </a:r>
            </a:p>
          </p:txBody>
        </p:sp>
        <p:sp>
          <p:nvSpPr>
            <p:cNvPr id="52231" name="Text Box 15"/>
            <p:cNvSpPr txBox="1">
              <a:spLocks noChangeArrowheads="1"/>
            </p:cNvSpPr>
            <p:nvPr/>
          </p:nvSpPr>
          <p:spPr bwMode="auto">
            <a:xfrm>
              <a:off x="4244975" y="2593975"/>
              <a:ext cx="350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rgbClr val="990000"/>
                  </a:solidFill>
                </a:rPr>
                <a:t>P</a:t>
              </a:r>
              <a:r>
                <a:rPr lang="en-US" sz="2000">
                  <a:solidFill>
                    <a:schemeClr val="tx1"/>
                  </a:solidFill>
                </a:rPr>
                <a:t> = Prevalence/Proportion of </a:t>
              </a:r>
            </a:p>
            <a:p>
              <a:pPr>
                <a:spcBef>
                  <a:spcPct val="0"/>
                </a:spcBef>
                <a:buFontTx/>
                <a:buNone/>
              </a:pPr>
              <a:r>
                <a:rPr lang="en-US" sz="2000">
                  <a:solidFill>
                    <a:schemeClr val="tx1"/>
                  </a:solidFill>
                </a:rPr>
                <a:t>      population exposed</a:t>
              </a:r>
            </a:p>
          </p:txBody>
        </p:sp>
        <p:sp>
          <p:nvSpPr>
            <p:cNvPr id="52232" name="Text Box 16"/>
            <p:cNvSpPr txBox="1">
              <a:spLocks noChangeArrowheads="1"/>
            </p:cNvSpPr>
            <p:nvPr/>
          </p:nvSpPr>
          <p:spPr bwMode="auto">
            <a:xfrm>
              <a:off x="4211638" y="3248025"/>
              <a:ext cx="1427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rgbClr val="990000"/>
                  </a:solidFill>
                </a:rPr>
                <a:t>AR</a:t>
              </a:r>
              <a:r>
                <a:rPr lang="en-US" sz="2000">
                  <a:solidFill>
                    <a:srgbClr val="0000FF"/>
                  </a:solidFill>
                </a:rPr>
                <a:t> </a:t>
              </a:r>
              <a:r>
                <a:rPr lang="en-US" sz="2000">
                  <a:solidFill>
                    <a:schemeClr val="tx1"/>
                  </a:solidFill>
                </a:rPr>
                <a:t>= I</a:t>
              </a:r>
              <a:r>
                <a:rPr lang="en-US" sz="2000" baseline="-25000">
                  <a:solidFill>
                    <a:schemeClr val="tx1"/>
                  </a:solidFill>
                </a:rPr>
                <a:t>E</a:t>
              </a:r>
              <a:r>
                <a:rPr lang="en-US" sz="2000">
                  <a:solidFill>
                    <a:schemeClr val="tx1"/>
                  </a:solidFill>
                </a:rPr>
                <a:t> - I</a:t>
              </a:r>
              <a:r>
                <a:rPr lang="en-US" sz="2000" baseline="-25000">
                  <a:solidFill>
                    <a:schemeClr val="tx1"/>
                  </a:solidFill>
                </a:rPr>
                <a:t>O</a:t>
              </a:r>
              <a:endParaRPr lang="en-US" sz="2000">
                <a:solidFill>
                  <a:schemeClr val="tx1"/>
                </a:solidFill>
              </a:endParaRPr>
            </a:p>
          </p:txBody>
        </p:sp>
      </p:grpSp>
      <p:sp>
        <p:nvSpPr>
          <p:cNvPr id="52229" name="Text Box 17"/>
          <p:cNvSpPr txBox="1">
            <a:spLocks noChangeArrowheads="1"/>
          </p:cNvSpPr>
          <p:nvPr/>
        </p:nvSpPr>
        <p:spPr bwMode="auto">
          <a:xfrm>
            <a:off x="150813" y="188913"/>
            <a:ext cx="81930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None/>
            </a:pPr>
            <a:r>
              <a:rPr lang="en-US" sz="3200" b="1">
                <a:solidFill>
                  <a:schemeClr val="accent2"/>
                </a:solidFill>
              </a:rPr>
              <a:t>Attributable Risk for the Total Population</a:t>
            </a:r>
            <a:r>
              <a:rPr lang="en-US" sz="2800">
                <a:solidFill>
                  <a:schemeClr val="tx1"/>
                </a:solidFill>
              </a:rPr>
              <a:t>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nodeType="with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par>
                                <p:cTn id="13" presetID="10" presetClass="entr" presetSubtype="0" fill="hold" nodeType="withEffect">
                                  <p:stCondLst>
                                    <p:cond delay="26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9138" name="Rectangle 2"/>
          <p:cNvSpPr>
            <a:spLocks noGrp="1" noChangeArrowheads="1"/>
          </p:cNvSpPr>
          <p:nvPr>
            <p:ph type="title" idx="4294967295"/>
          </p:nvPr>
        </p:nvSpPr>
        <p:spPr>
          <a:xfrm>
            <a:off x="685800" y="115888"/>
            <a:ext cx="7772400" cy="838200"/>
          </a:xfrm>
        </p:spPr>
        <p:txBody>
          <a:bodyPr/>
          <a:lstStyle/>
          <a:p>
            <a:pPr>
              <a:defRPr/>
            </a:pPr>
            <a:r>
              <a:rPr lang="en-US" sz="4000" dirty="0" smtClean="0">
                <a:solidFill>
                  <a:schemeClr val="bg1">
                    <a:lumMod val="50000"/>
                  </a:schemeClr>
                </a:solidFill>
                <a:latin typeface="Arial" charset="0"/>
              </a:rPr>
              <a:t>Example</a:t>
            </a:r>
          </a:p>
        </p:txBody>
      </p:sp>
      <p:sp>
        <p:nvSpPr>
          <p:cNvPr id="53251" name="Text Box 3"/>
          <p:cNvSpPr txBox="1">
            <a:spLocks noChangeArrowheads="1"/>
          </p:cNvSpPr>
          <p:nvPr/>
        </p:nvSpPr>
        <p:spPr bwMode="auto">
          <a:xfrm>
            <a:off x="247650" y="1244600"/>
            <a:ext cx="9725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In Smokecity the yearly incidence of coronary heart disease</a:t>
            </a:r>
          </a:p>
          <a:p>
            <a:pPr>
              <a:spcBef>
                <a:spcPct val="0"/>
              </a:spcBef>
              <a:buFontTx/>
              <a:buNone/>
            </a:pPr>
            <a:r>
              <a:rPr lang="en-US">
                <a:solidFill>
                  <a:schemeClr val="tx1"/>
                </a:solidFill>
              </a:rPr>
              <a:t>(CHD) is</a:t>
            </a:r>
            <a:r>
              <a:rPr lang="en-US" b="1">
                <a:solidFill>
                  <a:schemeClr val="tx1"/>
                </a:solidFill>
              </a:rPr>
              <a:t> </a:t>
            </a:r>
            <a:r>
              <a:rPr lang="en-US">
                <a:solidFill>
                  <a:srgbClr val="0000FF"/>
                </a:solidFill>
              </a:rPr>
              <a:t>22.1</a:t>
            </a:r>
            <a:r>
              <a:rPr lang="en-US">
                <a:solidFill>
                  <a:schemeClr val="tx1"/>
                </a:solidFill>
              </a:rPr>
              <a:t>; </a:t>
            </a:r>
            <a:r>
              <a:rPr lang="en-US">
                <a:solidFill>
                  <a:srgbClr val="990099"/>
                </a:solidFill>
              </a:rPr>
              <a:t>28.0</a:t>
            </a:r>
            <a:r>
              <a:rPr lang="en-US">
                <a:solidFill>
                  <a:schemeClr val="tx1"/>
                </a:solidFill>
              </a:rPr>
              <a:t> per 1,000 in smokers and </a:t>
            </a:r>
            <a:r>
              <a:rPr lang="en-US">
                <a:solidFill>
                  <a:srgbClr val="008080"/>
                </a:solidFill>
              </a:rPr>
              <a:t>17.4</a:t>
            </a:r>
            <a:r>
              <a:rPr lang="en-US">
                <a:solidFill>
                  <a:schemeClr val="tx1"/>
                </a:solidFill>
              </a:rPr>
              <a:t> per 1,000</a:t>
            </a:r>
          </a:p>
          <a:p>
            <a:pPr>
              <a:spcBef>
                <a:spcPct val="0"/>
              </a:spcBef>
              <a:buFontTx/>
              <a:buNone/>
            </a:pPr>
            <a:r>
              <a:rPr lang="en-US">
                <a:solidFill>
                  <a:schemeClr val="tx1"/>
                </a:solidFill>
              </a:rPr>
              <a:t>in nonsmokers.  44% of the population are smokers.</a:t>
            </a:r>
          </a:p>
        </p:txBody>
      </p:sp>
      <p:grpSp>
        <p:nvGrpSpPr>
          <p:cNvPr id="53252" name="Group 4"/>
          <p:cNvGrpSpPr>
            <a:grpSpLocks/>
          </p:cNvGrpSpPr>
          <p:nvPr/>
        </p:nvGrpSpPr>
        <p:grpSpPr bwMode="auto">
          <a:xfrm>
            <a:off x="587375" y="2630488"/>
            <a:ext cx="7124700" cy="476250"/>
            <a:chOff x="370" y="1657"/>
            <a:chExt cx="4488" cy="300"/>
          </a:xfrm>
        </p:grpSpPr>
        <p:sp>
          <p:nvSpPr>
            <p:cNvPr id="53307" name="Text Box 5"/>
            <p:cNvSpPr txBox="1">
              <a:spLocks noChangeArrowheads="1"/>
            </p:cNvSpPr>
            <p:nvPr/>
          </p:nvSpPr>
          <p:spPr bwMode="auto">
            <a:xfrm>
              <a:off x="959" y="1657"/>
              <a:ext cx="389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99"/>
                  </a:solidFill>
                </a:rPr>
                <a:t>I</a:t>
              </a:r>
              <a:r>
                <a:rPr lang="en-US" baseline="-25000">
                  <a:solidFill>
                    <a:srgbClr val="990099"/>
                  </a:solidFill>
                </a:rPr>
                <a:t>E</a:t>
              </a:r>
              <a:r>
                <a:rPr lang="en-US">
                  <a:solidFill>
                    <a:srgbClr val="990099"/>
                  </a:solidFill>
                </a:rPr>
                <a:t> - </a:t>
              </a:r>
              <a:r>
                <a:rPr lang="en-US">
                  <a:solidFill>
                    <a:srgbClr val="008080"/>
                  </a:solidFill>
                </a:rPr>
                <a:t>I</a:t>
              </a:r>
              <a:r>
                <a:rPr lang="en-US" baseline="-25000">
                  <a:solidFill>
                    <a:srgbClr val="008080"/>
                  </a:solidFill>
                </a:rPr>
                <a:t>0</a:t>
              </a:r>
              <a:r>
                <a:rPr lang="en-US">
                  <a:solidFill>
                    <a:schemeClr val="tx1"/>
                  </a:solidFill>
                </a:rPr>
                <a:t> = </a:t>
              </a:r>
              <a:r>
                <a:rPr lang="en-US">
                  <a:solidFill>
                    <a:srgbClr val="990099"/>
                  </a:solidFill>
                </a:rPr>
                <a:t>28.0</a:t>
              </a:r>
              <a:r>
                <a:rPr lang="en-US">
                  <a:solidFill>
                    <a:schemeClr val="tx1"/>
                  </a:solidFill>
                </a:rPr>
                <a:t> - </a:t>
              </a:r>
              <a:r>
                <a:rPr lang="en-US">
                  <a:solidFill>
                    <a:srgbClr val="008080"/>
                  </a:solidFill>
                </a:rPr>
                <a:t>17.4</a:t>
              </a:r>
              <a:r>
                <a:rPr lang="en-US">
                  <a:solidFill>
                    <a:schemeClr val="tx1"/>
                  </a:solidFill>
                </a:rPr>
                <a:t> = 10.6 per 1,000 per year</a:t>
              </a:r>
            </a:p>
          </p:txBody>
        </p:sp>
        <p:sp>
          <p:nvSpPr>
            <p:cNvPr id="53308" name="Text Box 6"/>
            <p:cNvSpPr txBox="1">
              <a:spLocks noChangeArrowheads="1"/>
            </p:cNvSpPr>
            <p:nvPr/>
          </p:nvSpPr>
          <p:spPr bwMode="auto">
            <a:xfrm>
              <a:off x="748" y="1661"/>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sp>
          <p:nvSpPr>
            <p:cNvPr id="53309" name="Text Box 7"/>
            <p:cNvSpPr txBox="1">
              <a:spLocks noChangeArrowheads="1"/>
            </p:cNvSpPr>
            <p:nvPr/>
          </p:nvSpPr>
          <p:spPr bwMode="auto">
            <a:xfrm>
              <a:off x="370" y="1669"/>
              <a:ext cx="3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CC"/>
                  </a:solidFill>
                </a:rPr>
                <a:t>AR</a:t>
              </a:r>
            </a:p>
          </p:txBody>
        </p:sp>
      </p:grpSp>
      <p:grpSp>
        <p:nvGrpSpPr>
          <p:cNvPr id="3" name="Group 8"/>
          <p:cNvGrpSpPr>
            <a:grpSpLocks/>
          </p:cNvGrpSpPr>
          <p:nvPr/>
        </p:nvGrpSpPr>
        <p:grpSpPr bwMode="auto">
          <a:xfrm>
            <a:off x="509588" y="3206750"/>
            <a:ext cx="5843587" cy="847725"/>
            <a:chOff x="321" y="2020"/>
            <a:chExt cx="3681" cy="534"/>
          </a:xfrm>
        </p:grpSpPr>
        <p:sp>
          <p:nvSpPr>
            <p:cNvPr id="53294" name="Text Box 9"/>
            <p:cNvSpPr txBox="1">
              <a:spLocks noChangeArrowheads="1"/>
            </p:cNvSpPr>
            <p:nvPr/>
          </p:nvSpPr>
          <p:spPr bwMode="auto">
            <a:xfrm>
              <a:off x="321" y="2142"/>
              <a:ext cx="5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0000CC"/>
                  </a:solidFill>
                </a:rPr>
                <a:t>ARP</a:t>
              </a:r>
              <a:endParaRPr lang="en-US">
                <a:solidFill>
                  <a:schemeClr val="tx1"/>
                </a:solidFill>
              </a:endParaRPr>
            </a:p>
          </p:txBody>
        </p:sp>
        <p:grpSp>
          <p:nvGrpSpPr>
            <p:cNvPr id="53295" name="Group 10"/>
            <p:cNvGrpSpPr>
              <a:grpSpLocks/>
            </p:cNvGrpSpPr>
            <p:nvPr/>
          </p:nvGrpSpPr>
          <p:grpSpPr bwMode="auto">
            <a:xfrm>
              <a:off x="975" y="2030"/>
              <a:ext cx="383" cy="524"/>
              <a:chOff x="1079" y="2030"/>
              <a:chExt cx="383" cy="524"/>
            </a:xfrm>
          </p:grpSpPr>
          <p:sp>
            <p:nvSpPr>
              <p:cNvPr id="53303" name="Line 11"/>
              <p:cNvSpPr>
                <a:spLocks noChangeShapeType="1"/>
              </p:cNvSpPr>
              <p:nvPr/>
            </p:nvSpPr>
            <p:spPr bwMode="auto">
              <a:xfrm>
                <a:off x="1084" y="2288"/>
                <a:ext cx="363" cy="0"/>
              </a:xfrm>
              <a:prstGeom prst="line">
                <a:avLst/>
              </a:prstGeom>
              <a:noFill/>
              <a:ln w="28575">
                <a:solidFill>
                  <a:srgbClr val="FF33CC"/>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304" name="Group 12"/>
              <p:cNvGrpSpPr>
                <a:grpSpLocks/>
              </p:cNvGrpSpPr>
              <p:nvPr/>
            </p:nvGrpSpPr>
            <p:grpSpPr bwMode="auto">
              <a:xfrm>
                <a:off x="1079" y="2030"/>
                <a:ext cx="383" cy="524"/>
                <a:chOff x="1079" y="2030"/>
                <a:chExt cx="383" cy="524"/>
              </a:xfrm>
            </p:grpSpPr>
            <p:sp>
              <p:nvSpPr>
                <p:cNvPr id="53305" name="Text Box 13"/>
                <p:cNvSpPr txBox="1">
                  <a:spLocks noChangeArrowheads="1"/>
                </p:cNvSpPr>
                <p:nvPr/>
              </p:nvSpPr>
              <p:spPr bwMode="auto">
                <a:xfrm>
                  <a:off x="1079" y="2030"/>
                  <a:ext cx="3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FF33CC"/>
                      </a:solidFill>
                    </a:rPr>
                    <a:t>AR</a:t>
                  </a:r>
                  <a:endParaRPr lang="en-US" baseline="-25000">
                    <a:solidFill>
                      <a:srgbClr val="FF33CC"/>
                    </a:solidFill>
                  </a:endParaRPr>
                </a:p>
              </p:txBody>
            </p:sp>
            <p:sp>
              <p:nvSpPr>
                <p:cNvPr id="53306" name="Text Box 14"/>
                <p:cNvSpPr txBox="1">
                  <a:spLocks noChangeArrowheads="1"/>
                </p:cNvSpPr>
                <p:nvPr/>
              </p:nvSpPr>
              <p:spPr bwMode="auto">
                <a:xfrm>
                  <a:off x="1120" y="2266"/>
                  <a:ext cx="25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FF33CC"/>
                      </a:solidFill>
                    </a:rPr>
                    <a:t>I</a:t>
                  </a:r>
                  <a:r>
                    <a:rPr lang="en-US" baseline="-25000">
                      <a:solidFill>
                        <a:srgbClr val="FF33CC"/>
                      </a:solidFill>
                    </a:rPr>
                    <a:t>E</a:t>
                  </a:r>
                  <a:endParaRPr lang="en-US">
                    <a:solidFill>
                      <a:srgbClr val="FF33CC"/>
                    </a:solidFill>
                  </a:endParaRPr>
                </a:p>
              </p:txBody>
            </p:sp>
          </p:grpSp>
        </p:grpSp>
        <p:sp>
          <p:nvSpPr>
            <p:cNvPr id="53296" name="Text Box 15"/>
            <p:cNvSpPr txBox="1">
              <a:spLocks noChangeArrowheads="1"/>
            </p:cNvSpPr>
            <p:nvPr/>
          </p:nvSpPr>
          <p:spPr bwMode="auto">
            <a:xfrm>
              <a:off x="1390" y="2133"/>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nvGrpSpPr>
            <p:cNvPr id="53297" name="Group 16"/>
            <p:cNvGrpSpPr>
              <a:grpSpLocks/>
            </p:cNvGrpSpPr>
            <p:nvPr/>
          </p:nvGrpSpPr>
          <p:grpSpPr bwMode="auto">
            <a:xfrm>
              <a:off x="1637" y="2020"/>
              <a:ext cx="2365" cy="528"/>
              <a:chOff x="1592" y="2020"/>
              <a:chExt cx="2365" cy="528"/>
            </a:xfrm>
          </p:grpSpPr>
          <p:sp>
            <p:nvSpPr>
              <p:cNvPr id="53299" name="Text Box 17"/>
              <p:cNvSpPr txBox="1">
                <a:spLocks noChangeArrowheads="1"/>
              </p:cNvSpPr>
              <p:nvPr/>
            </p:nvSpPr>
            <p:spPr bwMode="auto">
              <a:xfrm>
                <a:off x="1607" y="2020"/>
                <a:ext cx="14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a:t>
                </a:r>
                <a:r>
                  <a:rPr lang="en-US">
                    <a:solidFill>
                      <a:srgbClr val="990099"/>
                    </a:solidFill>
                  </a:rPr>
                  <a:t>28.0</a:t>
                </a:r>
                <a:r>
                  <a:rPr lang="en-US">
                    <a:solidFill>
                      <a:schemeClr val="tx1"/>
                    </a:solidFill>
                  </a:rPr>
                  <a:t> - </a:t>
                </a:r>
                <a:r>
                  <a:rPr lang="en-US">
                    <a:solidFill>
                      <a:srgbClr val="008080"/>
                    </a:solidFill>
                  </a:rPr>
                  <a:t>17.4</a:t>
                </a:r>
                <a:r>
                  <a:rPr lang="en-US">
                    <a:solidFill>
                      <a:schemeClr val="tx1"/>
                    </a:solidFill>
                  </a:rPr>
                  <a:t>)100</a:t>
                </a:r>
                <a:endParaRPr lang="en-US" u="sng">
                  <a:solidFill>
                    <a:srgbClr val="990099"/>
                  </a:solidFill>
                </a:endParaRPr>
              </a:p>
            </p:txBody>
          </p:sp>
          <p:sp>
            <p:nvSpPr>
              <p:cNvPr id="53300" name="Text Box 18"/>
              <p:cNvSpPr txBox="1">
                <a:spLocks noChangeArrowheads="1"/>
              </p:cNvSpPr>
              <p:nvPr/>
            </p:nvSpPr>
            <p:spPr bwMode="auto">
              <a:xfrm>
                <a:off x="2949" y="2146"/>
                <a:ext cx="10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a:t>
                </a:r>
                <a:r>
                  <a:rPr lang="en-US">
                    <a:solidFill>
                      <a:schemeClr val="tx1"/>
                    </a:solidFill>
                    <a:latin typeface="Comic Sans MS" pitchFamily="66" charset="0"/>
                  </a:rPr>
                  <a:t>= </a:t>
                </a:r>
                <a:r>
                  <a:rPr lang="en-US">
                    <a:solidFill>
                      <a:schemeClr val="tx1"/>
                    </a:solidFill>
                    <a:sym typeface="WP MathA" pitchFamily="2" charset="2"/>
                  </a:rPr>
                  <a:t>37.9%</a:t>
                </a:r>
                <a:endParaRPr lang="en-US">
                  <a:solidFill>
                    <a:schemeClr val="tx1"/>
                  </a:solidFill>
                </a:endParaRPr>
              </a:p>
            </p:txBody>
          </p:sp>
          <p:sp>
            <p:nvSpPr>
              <p:cNvPr id="53301" name="Text Box 19"/>
              <p:cNvSpPr txBox="1">
                <a:spLocks noChangeArrowheads="1"/>
              </p:cNvSpPr>
              <p:nvPr/>
            </p:nvSpPr>
            <p:spPr bwMode="auto">
              <a:xfrm>
                <a:off x="2064" y="2260"/>
                <a:ext cx="4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99"/>
                    </a:solidFill>
                  </a:rPr>
                  <a:t>28.0</a:t>
                </a:r>
              </a:p>
            </p:txBody>
          </p:sp>
          <p:sp>
            <p:nvSpPr>
              <p:cNvPr id="53302" name="Line 20"/>
              <p:cNvSpPr>
                <a:spLocks noChangeShapeType="1"/>
              </p:cNvSpPr>
              <p:nvPr/>
            </p:nvSpPr>
            <p:spPr bwMode="auto">
              <a:xfrm>
                <a:off x="1592" y="2288"/>
                <a:ext cx="154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98" name="Text Box 21"/>
            <p:cNvSpPr txBox="1">
              <a:spLocks noChangeArrowheads="1"/>
            </p:cNvSpPr>
            <p:nvPr/>
          </p:nvSpPr>
          <p:spPr bwMode="auto">
            <a:xfrm>
              <a:off x="744" y="2135"/>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grpSp>
        <p:nvGrpSpPr>
          <p:cNvPr id="7" name="Group 22"/>
          <p:cNvGrpSpPr>
            <a:grpSpLocks/>
          </p:cNvGrpSpPr>
          <p:nvPr/>
        </p:nvGrpSpPr>
        <p:grpSpPr bwMode="auto">
          <a:xfrm>
            <a:off x="539750" y="4121150"/>
            <a:ext cx="3948113" cy="896938"/>
            <a:chOff x="340" y="2596"/>
            <a:chExt cx="2487" cy="565"/>
          </a:xfrm>
        </p:grpSpPr>
        <p:sp>
          <p:nvSpPr>
            <p:cNvPr id="53281" name="Line 23"/>
            <p:cNvSpPr>
              <a:spLocks noChangeShapeType="1"/>
            </p:cNvSpPr>
            <p:nvPr/>
          </p:nvSpPr>
          <p:spPr bwMode="auto">
            <a:xfrm>
              <a:off x="984" y="2886"/>
              <a:ext cx="3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3282" name="Group 24"/>
            <p:cNvGrpSpPr>
              <a:grpSpLocks/>
            </p:cNvGrpSpPr>
            <p:nvPr/>
          </p:nvGrpSpPr>
          <p:grpSpPr bwMode="auto">
            <a:xfrm>
              <a:off x="340" y="2596"/>
              <a:ext cx="2487" cy="565"/>
              <a:chOff x="340" y="2596"/>
              <a:chExt cx="2487" cy="565"/>
            </a:xfrm>
          </p:grpSpPr>
          <p:sp>
            <p:nvSpPr>
              <p:cNvPr id="53283" name="Text Box 25"/>
              <p:cNvSpPr txBox="1">
                <a:spLocks noChangeArrowheads="1"/>
              </p:cNvSpPr>
              <p:nvPr/>
            </p:nvSpPr>
            <p:spPr bwMode="auto">
              <a:xfrm>
                <a:off x="340" y="2744"/>
                <a:ext cx="3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CC"/>
                    </a:solidFill>
                  </a:rPr>
                  <a:t>RR</a:t>
                </a:r>
                <a:endParaRPr lang="en-US">
                  <a:solidFill>
                    <a:schemeClr val="tx1"/>
                  </a:solidFill>
                </a:endParaRPr>
              </a:p>
            </p:txBody>
          </p:sp>
          <p:sp>
            <p:nvSpPr>
              <p:cNvPr id="53284" name="Text Box 26"/>
              <p:cNvSpPr txBox="1">
                <a:spLocks noChangeArrowheads="1"/>
              </p:cNvSpPr>
              <p:nvPr/>
            </p:nvSpPr>
            <p:spPr bwMode="auto">
              <a:xfrm>
                <a:off x="2337" y="2735"/>
                <a:ext cx="4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1.61</a:t>
                </a:r>
              </a:p>
            </p:txBody>
          </p:sp>
          <p:sp>
            <p:nvSpPr>
              <p:cNvPr id="53285" name="Text Box 27"/>
              <p:cNvSpPr txBox="1">
                <a:spLocks noChangeArrowheads="1"/>
              </p:cNvSpPr>
              <p:nvPr/>
            </p:nvSpPr>
            <p:spPr bwMode="auto">
              <a:xfrm>
                <a:off x="1020" y="2596"/>
                <a:ext cx="2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99"/>
                    </a:solidFill>
                  </a:rPr>
                  <a:t>I</a:t>
                </a:r>
                <a:r>
                  <a:rPr lang="en-US" baseline="-25000">
                    <a:solidFill>
                      <a:srgbClr val="990099"/>
                    </a:solidFill>
                  </a:rPr>
                  <a:t>E</a:t>
                </a:r>
                <a:r>
                  <a:rPr lang="en-US" baseline="-25000">
                    <a:solidFill>
                      <a:schemeClr val="accent2"/>
                    </a:solidFill>
                    <a:latin typeface="Comic Sans MS" pitchFamily="66" charset="0"/>
                  </a:rPr>
                  <a:t> </a:t>
                </a:r>
                <a:endParaRPr lang="en-US">
                  <a:solidFill>
                    <a:srgbClr val="008080"/>
                  </a:solidFill>
                  <a:latin typeface="Comic Sans MS" pitchFamily="66" charset="0"/>
                </a:endParaRPr>
              </a:p>
            </p:txBody>
          </p:sp>
          <p:sp>
            <p:nvSpPr>
              <p:cNvPr id="53286" name="Text Box 28"/>
              <p:cNvSpPr txBox="1">
                <a:spLocks noChangeArrowheads="1"/>
              </p:cNvSpPr>
              <p:nvPr/>
            </p:nvSpPr>
            <p:spPr bwMode="auto">
              <a:xfrm>
                <a:off x="748" y="2734"/>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sp>
            <p:nvSpPr>
              <p:cNvPr id="53287" name="Text Box 29"/>
              <p:cNvSpPr txBox="1">
                <a:spLocks noChangeArrowheads="1"/>
              </p:cNvSpPr>
              <p:nvPr/>
            </p:nvSpPr>
            <p:spPr bwMode="auto">
              <a:xfrm>
                <a:off x="1020" y="2873"/>
                <a:ext cx="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rPr>
                  <a:t>I</a:t>
                </a:r>
                <a:r>
                  <a:rPr lang="en-US" baseline="-25000">
                    <a:solidFill>
                      <a:srgbClr val="008080"/>
                    </a:solidFill>
                  </a:rPr>
                  <a:t>O</a:t>
                </a:r>
                <a:endParaRPr lang="en-US">
                  <a:solidFill>
                    <a:srgbClr val="008080"/>
                  </a:solidFill>
                </a:endParaRPr>
              </a:p>
            </p:txBody>
          </p:sp>
          <p:sp>
            <p:nvSpPr>
              <p:cNvPr id="53288" name="Text Box 30"/>
              <p:cNvSpPr txBox="1">
                <a:spLocks noChangeArrowheads="1"/>
              </p:cNvSpPr>
              <p:nvPr/>
            </p:nvSpPr>
            <p:spPr bwMode="auto">
              <a:xfrm>
                <a:off x="1383" y="2738"/>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nvGrpSpPr>
              <p:cNvPr id="53289" name="Group 31"/>
              <p:cNvGrpSpPr>
                <a:grpSpLocks/>
              </p:cNvGrpSpPr>
              <p:nvPr/>
            </p:nvGrpSpPr>
            <p:grpSpPr bwMode="auto">
              <a:xfrm>
                <a:off x="1639" y="2610"/>
                <a:ext cx="508" cy="551"/>
                <a:chOff x="1574" y="2610"/>
                <a:chExt cx="508" cy="551"/>
              </a:xfrm>
            </p:grpSpPr>
            <p:sp>
              <p:nvSpPr>
                <p:cNvPr id="53291" name="Text Box 32"/>
                <p:cNvSpPr txBox="1">
                  <a:spLocks noChangeArrowheads="1"/>
                </p:cNvSpPr>
                <p:nvPr/>
              </p:nvSpPr>
              <p:spPr bwMode="auto">
                <a:xfrm>
                  <a:off x="1574" y="2610"/>
                  <a:ext cx="4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99"/>
                      </a:solidFill>
                    </a:rPr>
                    <a:t>28.0</a:t>
                  </a:r>
                  <a:endParaRPr lang="en-US" u="sng">
                    <a:solidFill>
                      <a:srgbClr val="008080"/>
                    </a:solidFill>
                  </a:endParaRPr>
                </a:p>
              </p:txBody>
            </p:sp>
            <p:sp>
              <p:nvSpPr>
                <p:cNvPr id="53292" name="Text Box 33"/>
                <p:cNvSpPr txBox="1">
                  <a:spLocks noChangeArrowheads="1"/>
                </p:cNvSpPr>
                <p:nvPr/>
              </p:nvSpPr>
              <p:spPr bwMode="auto">
                <a:xfrm>
                  <a:off x="1592" y="2873"/>
                  <a:ext cx="4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rPr>
                    <a:t>17.4</a:t>
                  </a:r>
                </a:p>
              </p:txBody>
            </p:sp>
            <p:sp>
              <p:nvSpPr>
                <p:cNvPr id="53293" name="Line 34"/>
                <p:cNvSpPr>
                  <a:spLocks noChangeShapeType="1"/>
                </p:cNvSpPr>
                <p:nvPr/>
              </p:nvSpPr>
              <p:spPr bwMode="auto">
                <a:xfrm>
                  <a:off x="1574" y="2886"/>
                  <a:ext cx="49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90" name="Text Box 35"/>
              <p:cNvSpPr txBox="1">
                <a:spLocks noChangeArrowheads="1"/>
              </p:cNvSpPr>
              <p:nvPr/>
            </p:nvSpPr>
            <p:spPr bwMode="auto">
              <a:xfrm>
                <a:off x="2187" y="2738"/>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grpSp>
      <p:grpSp>
        <p:nvGrpSpPr>
          <p:cNvPr id="10" name="Group 36"/>
          <p:cNvGrpSpPr>
            <a:grpSpLocks/>
          </p:cNvGrpSpPr>
          <p:nvPr/>
        </p:nvGrpSpPr>
        <p:grpSpPr bwMode="auto">
          <a:xfrm>
            <a:off x="508000" y="5078413"/>
            <a:ext cx="7224713" cy="482600"/>
            <a:chOff x="320" y="3199"/>
            <a:chExt cx="4551" cy="304"/>
          </a:xfrm>
        </p:grpSpPr>
        <p:sp>
          <p:nvSpPr>
            <p:cNvPr id="53272" name="Text Box 37"/>
            <p:cNvSpPr txBox="1">
              <a:spLocks noChangeArrowheads="1"/>
            </p:cNvSpPr>
            <p:nvPr/>
          </p:nvSpPr>
          <p:spPr bwMode="auto">
            <a:xfrm>
              <a:off x="320" y="3215"/>
              <a:ext cx="6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CC"/>
                  </a:solidFill>
                </a:rPr>
                <a:t>AR</a:t>
              </a:r>
              <a:r>
                <a:rPr lang="en-US" b="1" baseline="-25000">
                  <a:solidFill>
                    <a:srgbClr val="FF33CC"/>
                  </a:solidFill>
                </a:rPr>
                <a:t>pop</a:t>
              </a:r>
              <a:endParaRPr lang="en-US">
                <a:solidFill>
                  <a:schemeClr val="tx1"/>
                </a:solidFill>
              </a:endParaRPr>
            </a:p>
          </p:txBody>
        </p:sp>
        <p:sp>
          <p:nvSpPr>
            <p:cNvPr id="53273" name="Text Box 38"/>
            <p:cNvSpPr txBox="1">
              <a:spLocks noChangeArrowheads="1"/>
            </p:cNvSpPr>
            <p:nvPr/>
          </p:nvSpPr>
          <p:spPr bwMode="auto">
            <a:xfrm>
              <a:off x="1048" y="3202"/>
              <a:ext cx="6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99"/>
                  </a:solidFill>
                </a:rPr>
                <a:t>AR * P</a:t>
              </a:r>
              <a:endParaRPr lang="en-US">
                <a:solidFill>
                  <a:schemeClr val="tx1"/>
                </a:solidFill>
              </a:endParaRPr>
            </a:p>
          </p:txBody>
        </p:sp>
        <p:sp>
          <p:nvSpPr>
            <p:cNvPr id="53274" name="Text Box 39"/>
            <p:cNvSpPr txBox="1">
              <a:spLocks noChangeArrowheads="1"/>
            </p:cNvSpPr>
            <p:nvPr/>
          </p:nvSpPr>
          <p:spPr bwMode="auto">
            <a:xfrm>
              <a:off x="848" y="3203"/>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nvGrpSpPr>
            <p:cNvPr id="53275" name="Group 40"/>
            <p:cNvGrpSpPr>
              <a:grpSpLocks/>
            </p:cNvGrpSpPr>
            <p:nvPr/>
          </p:nvGrpSpPr>
          <p:grpSpPr bwMode="auto">
            <a:xfrm>
              <a:off x="1686" y="3199"/>
              <a:ext cx="3185" cy="292"/>
              <a:chOff x="1565" y="3199"/>
              <a:chExt cx="3185" cy="292"/>
            </a:xfrm>
          </p:grpSpPr>
          <p:sp>
            <p:nvSpPr>
              <p:cNvPr id="53276" name="Text Box 41"/>
              <p:cNvSpPr txBox="1">
                <a:spLocks noChangeArrowheads="1"/>
              </p:cNvSpPr>
              <p:nvPr/>
            </p:nvSpPr>
            <p:spPr bwMode="auto">
              <a:xfrm>
                <a:off x="1565" y="3203"/>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nvGrpSpPr>
              <p:cNvPr id="53277" name="Group 42"/>
              <p:cNvGrpSpPr>
                <a:grpSpLocks/>
              </p:cNvGrpSpPr>
              <p:nvPr/>
            </p:nvGrpSpPr>
            <p:grpSpPr bwMode="auto">
              <a:xfrm>
                <a:off x="1690" y="3199"/>
                <a:ext cx="3060" cy="292"/>
                <a:chOff x="1690" y="3199"/>
                <a:chExt cx="3060" cy="292"/>
              </a:xfrm>
            </p:grpSpPr>
            <p:sp>
              <p:nvSpPr>
                <p:cNvPr id="53278" name="Text Box 43"/>
                <p:cNvSpPr txBox="1">
                  <a:spLocks noChangeArrowheads="1"/>
                </p:cNvSpPr>
                <p:nvPr/>
              </p:nvSpPr>
              <p:spPr bwMode="auto">
                <a:xfrm>
                  <a:off x="1690" y="3199"/>
                  <a:ext cx="9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99"/>
                      </a:solidFill>
                    </a:rPr>
                    <a:t>10.6 </a:t>
                  </a:r>
                  <a:r>
                    <a:rPr lang="en-US">
                      <a:solidFill>
                        <a:schemeClr val="tx1"/>
                      </a:solidFill>
                    </a:rPr>
                    <a:t>(.44)</a:t>
                  </a:r>
                </a:p>
              </p:txBody>
            </p:sp>
            <p:sp>
              <p:nvSpPr>
                <p:cNvPr id="53279" name="Text Box 44"/>
                <p:cNvSpPr txBox="1">
                  <a:spLocks noChangeArrowheads="1"/>
                </p:cNvSpPr>
                <p:nvPr/>
              </p:nvSpPr>
              <p:spPr bwMode="auto">
                <a:xfrm>
                  <a:off x="2744" y="3199"/>
                  <a:ext cx="200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4.7 per 1,000 per year</a:t>
                  </a:r>
                </a:p>
              </p:txBody>
            </p:sp>
            <p:sp>
              <p:nvSpPr>
                <p:cNvPr id="53280" name="Text Box 45"/>
                <p:cNvSpPr txBox="1">
                  <a:spLocks noChangeArrowheads="1"/>
                </p:cNvSpPr>
                <p:nvPr/>
              </p:nvSpPr>
              <p:spPr bwMode="auto">
                <a:xfrm>
                  <a:off x="2584" y="3203"/>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grpSp>
      </p:grpSp>
      <p:grpSp>
        <p:nvGrpSpPr>
          <p:cNvPr id="13" name="Group 46"/>
          <p:cNvGrpSpPr>
            <a:grpSpLocks/>
          </p:cNvGrpSpPr>
          <p:nvPr/>
        </p:nvGrpSpPr>
        <p:grpSpPr bwMode="auto">
          <a:xfrm>
            <a:off x="528638" y="5673725"/>
            <a:ext cx="5499100" cy="931863"/>
            <a:chOff x="333" y="3574"/>
            <a:chExt cx="3464" cy="587"/>
          </a:xfrm>
        </p:grpSpPr>
        <p:sp>
          <p:nvSpPr>
            <p:cNvPr id="53257" name="Text Box 47"/>
            <p:cNvSpPr txBox="1">
              <a:spLocks noChangeArrowheads="1"/>
            </p:cNvSpPr>
            <p:nvPr/>
          </p:nvSpPr>
          <p:spPr bwMode="auto">
            <a:xfrm>
              <a:off x="333" y="3695"/>
              <a:ext cx="60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0000CC"/>
                  </a:solidFill>
                </a:rPr>
                <a:t>AF</a:t>
              </a:r>
              <a:r>
                <a:rPr lang="en-US" b="1" baseline="-25000">
                  <a:solidFill>
                    <a:srgbClr val="0000CC"/>
                  </a:solidFill>
                </a:rPr>
                <a:t>pop</a:t>
              </a:r>
              <a:endParaRPr lang="en-US">
                <a:solidFill>
                  <a:schemeClr val="tx1"/>
                </a:solidFill>
              </a:endParaRPr>
            </a:p>
          </p:txBody>
        </p:sp>
        <p:sp>
          <p:nvSpPr>
            <p:cNvPr id="53258" name="Text Box 48"/>
            <p:cNvSpPr txBox="1">
              <a:spLocks noChangeArrowheads="1"/>
            </p:cNvSpPr>
            <p:nvPr/>
          </p:nvSpPr>
          <p:spPr bwMode="auto">
            <a:xfrm>
              <a:off x="2472" y="3731"/>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 213</a:t>
              </a:r>
            </a:p>
          </p:txBody>
        </p:sp>
        <p:sp>
          <p:nvSpPr>
            <p:cNvPr id="53259" name="Text Box 49"/>
            <p:cNvSpPr txBox="1">
              <a:spLocks noChangeArrowheads="1"/>
            </p:cNvSpPr>
            <p:nvPr/>
          </p:nvSpPr>
          <p:spPr bwMode="auto">
            <a:xfrm>
              <a:off x="1677" y="3725"/>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sp>
          <p:nvSpPr>
            <p:cNvPr id="53260" name="Text Box 50"/>
            <p:cNvSpPr txBox="1">
              <a:spLocks noChangeArrowheads="1"/>
            </p:cNvSpPr>
            <p:nvPr/>
          </p:nvSpPr>
          <p:spPr bwMode="auto">
            <a:xfrm>
              <a:off x="844" y="3727"/>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grpSp>
          <p:nvGrpSpPr>
            <p:cNvPr id="53261" name="Group 51"/>
            <p:cNvGrpSpPr>
              <a:grpSpLocks/>
            </p:cNvGrpSpPr>
            <p:nvPr/>
          </p:nvGrpSpPr>
          <p:grpSpPr bwMode="auto">
            <a:xfrm>
              <a:off x="1065" y="3574"/>
              <a:ext cx="596" cy="587"/>
              <a:chOff x="1020" y="3574"/>
              <a:chExt cx="596" cy="587"/>
            </a:xfrm>
          </p:grpSpPr>
          <p:sp>
            <p:nvSpPr>
              <p:cNvPr id="53269" name="Text Box 52"/>
              <p:cNvSpPr txBox="1">
                <a:spLocks noChangeArrowheads="1"/>
              </p:cNvSpPr>
              <p:nvPr/>
            </p:nvSpPr>
            <p:spPr bwMode="auto">
              <a:xfrm>
                <a:off x="1020" y="3574"/>
                <a:ext cx="5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FF33CC"/>
                    </a:solidFill>
                  </a:rPr>
                  <a:t>AR</a:t>
                </a:r>
                <a:r>
                  <a:rPr lang="en-US" baseline="-25000">
                    <a:solidFill>
                      <a:srgbClr val="FF33CC"/>
                    </a:solidFill>
                  </a:rPr>
                  <a:t>pop</a:t>
                </a:r>
                <a:endParaRPr lang="en-US">
                  <a:solidFill>
                    <a:srgbClr val="FF33CC"/>
                  </a:solidFill>
                </a:endParaRPr>
              </a:p>
            </p:txBody>
          </p:sp>
          <p:sp>
            <p:nvSpPr>
              <p:cNvPr id="53270" name="Text Box 53"/>
              <p:cNvSpPr txBox="1">
                <a:spLocks noChangeArrowheads="1"/>
              </p:cNvSpPr>
              <p:nvPr/>
            </p:nvSpPr>
            <p:spPr bwMode="auto">
              <a:xfrm>
                <a:off x="1156" y="3873"/>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990000"/>
                    </a:solidFill>
                  </a:rPr>
                  <a:t>I</a:t>
                </a:r>
                <a:r>
                  <a:rPr lang="en-US" baseline="-25000">
                    <a:solidFill>
                      <a:srgbClr val="990000"/>
                    </a:solidFill>
                  </a:rPr>
                  <a:t>T</a:t>
                </a:r>
                <a:endParaRPr lang="en-US">
                  <a:solidFill>
                    <a:srgbClr val="990000"/>
                  </a:solidFill>
                </a:endParaRPr>
              </a:p>
            </p:txBody>
          </p:sp>
          <p:sp>
            <p:nvSpPr>
              <p:cNvPr id="53271" name="Line 54"/>
              <p:cNvSpPr>
                <a:spLocks noChangeShapeType="1"/>
              </p:cNvSpPr>
              <p:nvPr/>
            </p:nvSpPr>
            <p:spPr bwMode="auto">
              <a:xfrm>
                <a:off x="1020" y="3884"/>
                <a:ext cx="5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62" name="Group 55"/>
            <p:cNvGrpSpPr>
              <a:grpSpLocks/>
            </p:cNvGrpSpPr>
            <p:nvPr/>
          </p:nvGrpSpPr>
          <p:grpSpPr bwMode="auto">
            <a:xfrm>
              <a:off x="1879" y="3617"/>
              <a:ext cx="490" cy="533"/>
              <a:chOff x="1879" y="3617"/>
              <a:chExt cx="490" cy="533"/>
            </a:xfrm>
          </p:grpSpPr>
          <p:sp>
            <p:nvSpPr>
              <p:cNvPr id="53266" name="Text Box 56"/>
              <p:cNvSpPr txBox="1">
                <a:spLocks noChangeArrowheads="1"/>
              </p:cNvSpPr>
              <p:nvPr/>
            </p:nvSpPr>
            <p:spPr bwMode="auto">
              <a:xfrm>
                <a:off x="1927" y="3617"/>
                <a:ext cx="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 </a:t>
                </a:r>
                <a:r>
                  <a:rPr lang="en-US">
                    <a:solidFill>
                      <a:schemeClr val="tx1"/>
                    </a:solidFill>
                  </a:rPr>
                  <a:t>4.7</a:t>
                </a:r>
                <a:endParaRPr lang="en-US" u="sng">
                  <a:solidFill>
                    <a:srgbClr val="0000FF"/>
                  </a:solidFill>
                </a:endParaRPr>
              </a:p>
            </p:txBody>
          </p:sp>
          <p:sp>
            <p:nvSpPr>
              <p:cNvPr id="53267" name="Text Box 57"/>
              <p:cNvSpPr txBox="1">
                <a:spLocks noChangeArrowheads="1"/>
              </p:cNvSpPr>
              <p:nvPr/>
            </p:nvSpPr>
            <p:spPr bwMode="auto">
              <a:xfrm>
                <a:off x="1879" y="3862"/>
                <a:ext cx="4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00FF"/>
                    </a:solidFill>
                  </a:rPr>
                  <a:t>22.1</a:t>
                </a:r>
              </a:p>
            </p:txBody>
          </p:sp>
          <p:sp>
            <p:nvSpPr>
              <p:cNvPr id="53268" name="Line 58"/>
              <p:cNvSpPr>
                <a:spLocks noChangeShapeType="1"/>
              </p:cNvSpPr>
              <p:nvPr/>
            </p:nvSpPr>
            <p:spPr bwMode="auto">
              <a:xfrm>
                <a:off x="1919" y="3875"/>
                <a:ext cx="4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63" name="Text Box 59"/>
            <p:cNvSpPr txBox="1">
              <a:spLocks noChangeArrowheads="1"/>
            </p:cNvSpPr>
            <p:nvPr/>
          </p:nvSpPr>
          <p:spPr bwMode="auto">
            <a:xfrm>
              <a:off x="2341" y="3718"/>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sp>
          <p:nvSpPr>
            <p:cNvPr id="53264" name="Text Box 60"/>
            <p:cNvSpPr txBox="1">
              <a:spLocks noChangeArrowheads="1"/>
            </p:cNvSpPr>
            <p:nvPr/>
          </p:nvSpPr>
          <p:spPr bwMode="auto">
            <a:xfrm>
              <a:off x="2984" y="3718"/>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a:t>
              </a:r>
            </a:p>
          </p:txBody>
        </p:sp>
        <p:sp>
          <p:nvSpPr>
            <p:cNvPr id="53265" name="Text Box 61"/>
            <p:cNvSpPr txBox="1">
              <a:spLocks noChangeArrowheads="1"/>
            </p:cNvSpPr>
            <p:nvPr/>
          </p:nvSpPr>
          <p:spPr bwMode="auto">
            <a:xfrm>
              <a:off x="3136" y="3737"/>
              <a:ext cx="6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21.3%</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006" fill="hold"/>
                                        <p:tgtEl>
                                          <p:spTgt spid="5"/>
                                        </p:tgtEl>
                                      </p:cBhvr>
                                    </p:cmd>
                                  </p:childTnLst>
                                </p:cTn>
                              </p:par>
                              <p:par>
                                <p:cTn id="7" presetID="22" presetClass="entr" presetSubtype="8" fill="hold" nodeType="withEffect">
                                  <p:stCondLst>
                                    <p:cond delay="4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0"/>
                                        <p:tgtEl>
                                          <p:spTgt spid="3"/>
                                        </p:tgtEl>
                                      </p:cBhvr>
                                    </p:animEffect>
                                  </p:childTnLst>
                                </p:cTn>
                              </p:par>
                              <p:par>
                                <p:cTn id="10" presetID="22" presetClass="entr" presetSubtype="8" fill="hold" nodeType="withEffect">
                                  <p:stCondLst>
                                    <p:cond delay="14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00"/>
                                        <p:tgtEl>
                                          <p:spTgt spid="7"/>
                                        </p:tgtEl>
                                      </p:cBhvr>
                                    </p:animEffect>
                                  </p:childTnLst>
                                </p:cTn>
                              </p:par>
                              <p:par>
                                <p:cTn id="13" presetID="22" presetClass="entr" presetSubtype="8" fill="hold" nodeType="withEffect">
                                  <p:stCondLst>
                                    <p:cond delay="20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3000"/>
                                        <p:tgtEl>
                                          <p:spTgt spid="10"/>
                                        </p:tgtEl>
                                      </p:cBhvr>
                                    </p:animEffect>
                                  </p:childTnLst>
                                </p:cTn>
                              </p:par>
                              <p:par>
                                <p:cTn id="16" presetID="22" presetClass="entr" presetSubtype="8" fill="hold" nodeType="withEffect">
                                  <p:stCondLst>
                                    <p:cond delay="380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a:xfrm>
            <a:off x="685800" y="115888"/>
            <a:ext cx="7772400" cy="1143000"/>
          </a:xfrm>
        </p:spPr>
        <p:txBody>
          <a:bodyPr/>
          <a:lstStyle/>
          <a:p>
            <a:pPr>
              <a:defRPr/>
            </a:pPr>
            <a:r>
              <a:rPr lang="en-US" sz="4000" dirty="0" smtClean="0">
                <a:solidFill>
                  <a:srgbClr val="990033"/>
                </a:solidFill>
                <a:effectLst>
                  <a:outerShdw blurRad="38100" dist="38100" dir="2700000" algn="tl">
                    <a:srgbClr val="C0C0C0"/>
                  </a:outerShdw>
                </a:effectLst>
                <a:latin typeface="Arial" charset="0"/>
              </a:rPr>
              <a:t>Profile: Framingham Heart Study</a:t>
            </a:r>
          </a:p>
        </p:txBody>
      </p:sp>
      <p:grpSp>
        <p:nvGrpSpPr>
          <p:cNvPr id="2" name="Group 6"/>
          <p:cNvGrpSpPr>
            <a:grpSpLocks/>
          </p:cNvGrpSpPr>
          <p:nvPr/>
        </p:nvGrpSpPr>
        <p:grpSpPr bwMode="auto">
          <a:xfrm>
            <a:off x="381000" y="1700213"/>
            <a:ext cx="8458200" cy="2449512"/>
            <a:chOff x="381000" y="1700213"/>
            <a:chExt cx="8458200" cy="2449512"/>
          </a:xfrm>
        </p:grpSpPr>
        <p:sp>
          <p:nvSpPr>
            <p:cNvPr id="18439" name="Text Box 3"/>
            <p:cNvSpPr txBox="1">
              <a:spLocks noChangeArrowheads="1"/>
            </p:cNvSpPr>
            <p:nvPr/>
          </p:nvSpPr>
          <p:spPr bwMode="auto">
            <a:xfrm>
              <a:off x="381000" y="1700213"/>
              <a:ext cx="1887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2000" dirty="0">
                  <a:solidFill>
                    <a:schemeClr val="tx1"/>
                  </a:solidFill>
                </a:rPr>
                <a:t>Background:</a:t>
              </a:r>
            </a:p>
          </p:txBody>
        </p:sp>
        <p:sp>
          <p:nvSpPr>
            <p:cNvPr id="18440" name="Text Box 4"/>
            <p:cNvSpPr txBox="1">
              <a:spLocks noChangeArrowheads="1"/>
            </p:cNvSpPr>
            <p:nvPr/>
          </p:nvSpPr>
          <p:spPr bwMode="auto">
            <a:xfrm>
              <a:off x="381000" y="2135188"/>
              <a:ext cx="84582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dirty="0">
                  <a:solidFill>
                    <a:schemeClr val="tx1"/>
                  </a:solidFill>
                </a:rPr>
                <a:t>Cardiovascular disease (CVD) is the leading cause of death and serious illness in the United States. In </a:t>
              </a:r>
              <a:r>
                <a:rPr lang="en-US" sz="1800" dirty="0">
                  <a:solidFill>
                    <a:schemeClr val="accent2"/>
                  </a:solidFill>
                </a:rPr>
                <a:t>1949</a:t>
              </a:r>
              <a:r>
                <a:rPr lang="en-US" sz="1800" dirty="0">
                  <a:solidFill>
                    <a:schemeClr val="tx1"/>
                  </a:solidFill>
                </a:rPr>
                <a:t>, the Framingham Heart Study -- under the direction of the </a:t>
              </a:r>
              <a:r>
                <a:rPr lang="en-US" sz="1800" dirty="0">
                  <a:solidFill>
                    <a:schemeClr val="accent2"/>
                  </a:solidFill>
                </a:rPr>
                <a:t>National Heart Institute</a:t>
              </a:r>
              <a:r>
                <a:rPr lang="en-US" sz="1800" dirty="0">
                  <a:solidFill>
                    <a:schemeClr val="tx1"/>
                  </a:solidFill>
                </a:rPr>
                <a:t> (now known as the National Heart, Lung, and Blood Institute; NHLBI) -- embarked on an ambitious project in health research. At the time, little was known about the general causes of heart disease and stroke, but the death rates for CVD had been increasing steadily since the beginning of the century and had become an American epidemic. </a:t>
              </a:r>
            </a:p>
          </p:txBody>
        </p:sp>
      </p:grpSp>
      <p:grpSp>
        <p:nvGrpSpPr>
          <p:cNvPr id="3" name="Group 7"/>
          <p:cNvGrpSpPr>
            <a:grpSpLocks/>
          </p:cNvGrpSpPr>
          <p:nvPr/>
        </p:nvGrpSpPr>
        <p:grpSpPr bwMode="auto">
          <a:xfrm>
            <a:off x="381000" y="4327525"/>
            <a:ext cx="8458200" cy="1622425"/>
            <a:chOff x="381000" y="4327525"/>
            <a:chExt cx="8458200" cy="1622425"/>
          </a:xfrm>
        </p:grpSpPr>
        <p:sp>
          <p:nvSpPr>
            <p:cNvPr id="18437" name="Text Box 5"/>
            <p:cNvSpPr txBox="1">
              <a:spLocks noChangeArrowheads="1"/>
            </p:cNvSpPr>
            <p:nvPr/>
          </p:nvSpPr>
          <p:spPr bwMode="auto">
            <a:xfrm>
              <a:off x="381000" y="4759325"/>
              <a:ext cx="845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dirty="0">
                  <a:solidFill>
                    <a:schemeClr val="tx1"/>
                  </a:solidFill>
                </a:rPr>
                <a:t>To identify the common factors or characteristics that contribute to CVD by following its development over a long period of time in a large group of participants who had not yet developed overt symptoms of CVD or suffered a heart attack or stroke. </a:t>
              </a:r>
            </a:p>
          </p:txBody>
        </p:sp>
        <p:sp>
          <p:nvSpPr>
            <p:cNvPr id="18438" name="Text Box 6"/>
            <p:cNvSpPr txBox="1">
              <a:spLocks noChangeArrowheads="1"/>
            </p:cNvSpPr>
            <p:nvPr/>
          </p:nvSpPr>
          <p:spPr bwMode="auto">
            <a:xfrm>
              <a:off x="381000" y="4327525"/>
              <a:ext cx="152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2000" dirty="0">
                  <a:solidFill>
                    <a:schemeClr val="tx1"/>
                  </a:solidFill>
                </a:rPr>
                <a:t>Objective:</a:t>
              </a:r>
              <a:endParaRPr lang="en-US" sz="1800" dirty="0">
                <a:solidFill>
                  <a:schemeClr val="tx1"/>
                </a:solidFil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025"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nodeType="withEffect">
                                  <p:stCondLst>
                                    <p:cond delay="30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62" name="Rectangle 2"/>
          <p:cNvSpPr>
            <a:spLocks noGrp="1" noChangeArrowheads="1"/>
          </p:cNvSpPr>
          <p:nvPr>
            <p:ph type="title" idx="4294967295"/>
          </p:nvPr>
        </p:nvSpPr>
        <p:spPr>
          <a:xfrm>
            <a:off x="685800" y="115888"/>
            <a:ext cx="7772400" cy="1143000"/>
          </a:xfrm>
        </p:spPr>
        <p:txBody>
          <a:bodyPr/>
          <a:lstStyle/>
          <a:p>
            <a:pPr>
              <a:defRPr/>
            </a:pPr>
            <a:r>
              <a:rPr lang="en-US" sz="3200" smtClean="0">
                <a:solidFill>
                  <a:srgbClr val="990000"/>
                </a:solidFill>
                <a:effectLst>
                  <a:outerShdw blurRad="38100" dist="38100" dir="2700000" algn="tl">
                    <a:srgbClr val="C0C0C0"/>
                  </a:outerShdw>
                </a:effectLst>
                <a:latin typeface="Arial" charset="0"/>
              </a:rPr>
              <a:t>Differences in risk and prognostic factors for acute myocardial infarction</a:t>
            </a:r>
            <a:endParaRPr lang="en-US" sz="3200" smtClean="0">
              <a:effectLst>
                <a:outerShdw blurRad="38100" dist="38100" dir="2700000" algn="tl">
                  <a:srgbClr val="C0C0C0"/>
                </a:outerShdw>
              </a:effectLst>
              <a:latin typeface="Comic Sans MS" pitchFamily="66" charset="0"/>
            </a:endParaRPr>
          </a:p>
        </p:txBody>
      </p:sp>
      <p:grpSp>
        <p:nvGrpSpPr>
          <p:cNvPr id="54275" name="Group 3"/>
          <p:cNvGrpSpPr>
            <a:grpSpLocks/>
          </p:cNvGrpSpPr>
          <p:nvPr/>
        </p:nvGrpSpPr>
        <p:grpSpPr bwMode="auto">
          <a:xfrm>
            <a:off x="381000" y="2667000"/>
            <a:ext cx="3276600" cy="533400"/>
            <a:chOff x="240" y="1632"/>
            <a:chExt cx="2064" cy="336"/>
          </a:xfrm>
        </p:grpSpPr>
        <p:sp>
          <p:nvSpPr>
            <p:cNvPr id="54307" name="Line 4"/>
            <p:cNvSpPr>
              <a:spLocks noChangeShapeType="1"/>
            </p:cNvSpPr>
            <p:nvPr/>
          </p:nvSpPr>
          <p:spPr bwMode="auto">
            <a:xfrm>
              <a:off x="336" y="1632"/>
              <a:ext cx="1968" cy="0"/>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8" name="Line 5"/>
            <p:cNvSpPr>
              <a:spLocks noChangeShapeType="1"/>
            </p:cNvSpPr>
            <p:nvPr/>
          </p:nvSpPr>
          <p:spPr bwMode="auto">
            <a:xfrm>
              <a:off x="288" y="1968"/>
              <a:ext cx="2016" cy="0"/>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9" name="Line 6"/>
            <p:cNvSpPr>
              <a:spLocks noChangeShapeType="1"/>
            </p:cNvSpPr>
            <p:nvPr/>
          </p:nvSpPr>
          <p:spPr bwMode="auto">
            <a:xfrm>
              <a:off x="2304" y="1632"/>
              <a:ext cx="0" cy="336"/>
            </a:xfrm>
            <a:prstGeom prst="line">
              <a:avLst/>
            </a:prstGeom>
            <a:noFill/>
            <a:ln w="22225">
              <a:solidFill>
                <a:srgbClr val="99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4310" name="Group 7"/>
            <p:cNvGrpSpPr>
              <a:grpSpLocks/>
            </p:cNvGrpSpPr>
            <p:nvPr/>
          </p:nvGrpSpPr>
          <p:grpSpPr bwMode="auto">
            <a:xfrm>
              <a:off x="240" y="1632"/>
              <a:ext cx="192" cy="144"/>
              <a:chOff x="240" y="1632"/>
              <a:chExt cx="192" cy="144"/>
            </a:xfrm>
          </p:grpSpPr>
          <p:sp>
            <p:nvSpPr>
              <p:cNvPr id="54313" name="Line 8"/>
              <p:cNvSpPr>
                <a:spLocks noChangeShapeType="1"/>
              </p:cNvSpPr>
              <p:nvPr/>
            </p:nvSpPr>
            <p:spPr bwMode="auto">
              <a:xfrm>
                <a:off x="336" y="1632"/>
                <a:ext cx="96" cy="96"/>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14" name="Line 9"/>
              <p:cNvSpPr>
                <a:spLocks noChangeShapeType="1"/>
              </p:cNvSpPr>
              <p:nvPr/>
            </p:nvSpPr>
            <p:spPr bwMode="auto">
              <a:xfrm flipH="1">
                <a:off x="240" y="1728"/>
                <a:ext cx="192" cy="48"/>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4311" name="Line 10"/>
            <p:cNvSpPr>
              <a:spLocks noChangeShapeType="1"/>
            </p:cNvSpPr>
            <p:nvPr/>
          </p:nvSpPr>
          <p:spPr bwMode="auto">
            <a:xfrm>
              <a:off x="240" y="1776"/>
              <a:ext cx="240" cy="96"/>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12" name="Line 11"/>
            <p:cNvSpPr>
              <a:spLocks noChangeShapeType="1"/>
            </p:cNvSpPr>
            <p:nvPr/>
          </p:nvSpPr>
          <p:spPr bwMode="auto">
            <a:xfrm flipH="1">
              <a:off x="288" y="1872"/>
              <a:ext cx="192" cy="96"/>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4276" name="Group 12"/>
          <p:cNvGrpSpPr>
            <a:grpSpLocks/>
          </p:cNvGrpSpPr>
          <p:nvPr/>
        </p:nvGrpSpPr>
        <p:grpSpPr bwMode="auto">
          <a:xfrm>
            <a:off x="3886200" y="2438400"/>
            <a:ext cx="3810000" cy="990600"/>
            <a:chOff x="2448" y="1536"/>
            <a:chExt cx="2400" cy="624"/>
          </a:xfrm>
        </p:grpSpPr>
        <p:grpSp>
          <p:nvGrpSpPr>
            <p:cNvPr id="54299" name="Group 13"/>
            <p:cNvGrpSpPr>
              <a:grpSpLocks/>
            </p:cNvGrpSpPr>
            <p:nvPr/>
          </p:nvGrpSpPr>
          <p:grpSpPr bwMode="auto">
            <a:xfrm>
              <a:off x="2448" y="1536"/>
              <a:ext cx="1968" cy="624"/>
              <a:chOff x="2448" y="1536"/>
              <a:chExt cx="1968" cy="624"/>
            </a:xfrm>
          </p:grpSpPr>
          <p:sp>
            <p:nvSpPr>
              <p:cNvPr id="54302" name="Line 14"/>
              <p:cNvSpPr>
                <a:spLocks noChangeShapeType="1"/>
              </p:cNvSpPr>
              <p:nvPr/>
            </p:nvSpPr>
            <p:spPr bwMode="auto">
              <a:xfrm flipH="1">
                <a:off x="2448" y="1680"/>
                <a:ext cx="1968" cy="0"/>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3" name="Line 15"/>
              <p:cNvSpPr>
                <a:spLocks noChangeShapeType="1"/>
              </p:cNvSpPr>
              <p:nvPr/>
            </p:nvSpPr>
            <p:spPr bwMode="auto">
              <a:xfrm flipH="1">
                <a:off x="2448" y="2016"/>
                <a:ext cx="1968" cy="0"/>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4" name="Line 16"/>
              <p:cNvSpPr>
                <a:spLocks noChangeShapeType="1"/>
              </p:cNvSpPr>
              <p:nvPr/>
            </p:nvSpPr>
            <p:spPr bwMode="auto">
              <a:xfrm flipH="1">
                <a:off x="2448" y="1680"/>
                <a:ext cx="0" cy="336"/>
              </a:xfrm>
              <a:prstGeom prst="line">
                <a:avLst/>
              </a:prstGeom>
              <a:noFill/>
              <a:ln w="22225">
                <a:solidFill>
                  <a:srgbClr val="99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5" name="Line 17"/>
              <p:cNvSpPr>
                <a:spLocks noChangeShapeType="1"/>
              </p:cNvSpPr>
              <p:nvPr/>
            </p:nvSpPr>
            <p:spPr bwMode="auto">
              <a:xfrm flipV="1">
                <a:off x="4416" y="1536"/>
                <a:ext cx="0" cy="144"/>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6" name="Line 18"/>
              <p:cNvSpPr>
                <a:spLocks noChangeShapeType="1"/>
              </p:cNvSpPr>
              <p:nvPr/>
            </p:nvSpPr>
            <p:spPr bwMode="auto">
              <a:xfrm flipV="1">
                <a:off x="4416" y="2016"/>
                <a:ext cx="0" cy="144"/>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4300" name="Line 19"/>
            <p:cNvSpPr>
              <a:spLocks noChangeShapeType="1"/>
            </p:cNvSpPr>
            <p:nvPr/>
          </p:nvSpPr>
          <p:spPr bwMode="auto">
            <a:xfrm flipV="1">
              <a:off x="4416" y="1872"/>
              <a:ext cx="432" cy="288"/>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1" name="Line 20"/>
            <p:cNvSpPr>
              <a:spLocks noChangeShapeType="1"/>
            </p:cNvSpPr>
            <p:nvPr/>
          </p:nvSpPr>
          <p:spPr bwMode="auto">
            <a:xfrm>
              <a:off x="4416" y="1536"/>
              <a:ext cx="432" cy="336"/>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4277" name="Text Box 21"/>
          <p:cNvSpPr txBox="1">
            <a:spLocks noChangeArrowheads="1"/>
          </p:cNvSpPr>
          <p:nvPr/>
        </p:nvSpPr>
        <p:spPr bwMode="auto">
          <a:xfrm>
            <a:off x="1463675" y="2689225"/>
            <a:ext cx="1012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990000"/>
                </a:solidFill>
              </a:rPr>
              <a:t>RISK</a:t>
            </a:r>
          </a:p>
        </p:txBody>
      </p:sp>
      <p:sp>
        <p:nvSpPr>
          <p:cNvPr id="54278" name="Text Box 22"/>
          <p:cNvSpPr txBox="1">
            <a:spLocks noChangeArrowheads="1"/>
          </p:cNvSpPr>
          <p:nvPr/>
        </p:nvSpPr>
        <p:spPr bwMode="auto">
          <a:xfrm>
            <a:off x="4419600" y="2689225"/>
            <a:ext cx="2335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990000"/>
                </a:solidFill>
              </a:rPr>
              <a:t>PROGNOSIS</a:t>
            </a:r>
          </a:p>
        </p:txBody>
      </p:sp>
      <p:sp>
        <p:nvSpPr>
          <p:cNvPr id="54279" name="Text Box 23"/>
          <p:cNvSpPr txBox="1">
            <a:spLocks noChangeArrowheads="1"/>
          </p:cNvSpPr>
          <p:nvPr/>
        </p:nvSpPr>
        <p:spPr bwMode="auto">
          <a:xfrm>
            <a:off x="517525" y="1911350"/>
            <a:ext cx="876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Well</a:t>
            </a:r>
          </a:p>
        </p:txBody>
      </p:sp>
      <p:sp>
        <p:nvSpPr>
          <p:cNvPr id="54280" name="Text Box 24"/>
          <p:cNvSpPr txBox="1">
            <a:spLocks noChangeArrowheads="1"/>
          </p:cNvSpPr>
          <p:nvPr/>
        </p:nvSpPr>
        <p:spPr bwMode="auto">
          <a:xfrm>
            <a:off x="2511425" y="1477963"/>
            <a:ext cx="30686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600">
                <a:solidFill>
                  <a:schemeClr val="tx1"/>
                </a:solidFill>
              </a:rPr>
              <a:t>Onset of Acute</a:t>
            </a:r>
          </a:p>
          <a:p>
            <a:pPr algn="ctr">
              <a:spcBef>
                <a:spcPct val="0"/>
              </a:spcBef>
              <a:buFontTx/>
              <a:buNone/>
            </a:pPr>
            <a:r>
              <a:rPr lang="en-US" sz="2600">
                <a:solidFill>
                  <a:schemeClr val="tx1"/>
                </a:solidFill>
              </a:rPr>
              <a:t>Myocardial Infartion</a:t>
            </a:r>
          </a:p>
        </p:txBody>
      </p:sp>
      <p:sp>
        <p:nvSpPr>
          <p:cNvPr id="54281" name="Text Box 25"/>
          <p:cNvSpPr txBox="1">
            <a:spLocks noChangeArrowheads="1"/>
          </p:cNvSpPr>
          <p:nvPr/>
        </p:nvSpPr>
        <p:spPr bwMode="auto">
          <a:xfrm>
            <a:off x="6011863" y="1477963"/>
            <a:ext cx="27844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600">
                <a:solidFill>
                  <a:schemeClr val="tx1"/>
                </a:solidFill>
              </a:rPr>
              <a:t>Outcomes: Death</a:t>
            </a:r>
          </a:p>
          <a:p>
            <a:pPr algn="ctr">
              <a:spcBef>
                <a:spcPct val="0"/>
              </a:spcBef>
              <a:buFontTx/>
              <a:buNone/>
            </a:pPr>
            <a:r>
              <a:rPr lang="en-US" sz="2600">
                <a:solidFill>
                  <a:schemeClr val="tx1"/>
                </a:solidFill>
              </a:rPr>
              <a:t>Re-Infarction, etc</a:t>
            </a:r>
            <a:r>
              <a:rPr lang="en-US" sz="2600">
                <a:solidFill>
                  <a:schemeClr val="tx1"/>
                </a:solidFill>
                <a:latin typeface="Comic Sans MS" pitchFamily="66" charset="0"/>
              </a:rPr>
              <a:t>.</a:t>
            </a:r>
          </a:p>
        </p:txBody>
      </p:sp>
      <p:sp>
        <p:nvSpPr>
          <p:cNvPr id="54282" name="Text Box 26"/>
          <p:cNvSpPr txBox="1">
            <a:spLocks noChangeArrowheads="1"/>
          </p:cNvSpPr>
          <p:nvPr/>
        </p:nvSpPr>
        <p:spPr bwMode="auto">
          <a:xfrm>
            <a:off x="3590925" y="2217738"/>
            <a:ext cx="5000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tx1"/>
                </a:solidFill>
                <a:latin typeface="Comic Sans MS" pitchFamily="66" charset="0"/>
                <a:sym typeface="Symbol" pitchFamily="18" charset="2"/>
              </a:rPr>
              <a:t></a:t>
            </a:r>
            <a:r>
              <a:rPr lang="en-US" sz="3200">
                <a:solidFill>
                  <a:schemeClr val="tx1"/>
                </a:solidFill>
                <a:latin typeface="Times New Roman" pitchFamily="18" charset="0"/>
                <a:sym typeface="Symbol" pitchFamily="18" charset="2"/>
              </a:rPr>
              <a:t> </a:t>
            </a:r>
            <a:endParaRPr lang="en-US">
              <a:solidFill>
                <a:schemeClr val="tx1"/>
              </a:solidFill>
              <a:latin typeface="Times New Roman" pitchFamily="18" charset="0"/>
            </a:endParaRPr>
          </a:p>
        </p:txBody>
      </p:sp>
      <p:grpSp>
        <p:nvGrpSpPr>
          <p:cNvPr id="6" name="Group 41"/>
          <p:cNvGrpSpPr>
            <a:grpSpLocks/>
          </p:cNvGrpSpPr>
          <p:nvPr/>
        </p:nvGrpSpPr>
        <p:grpSpPr bwMode="auto">
          <a:xfrm>
            <a:off x="762000" y="3484563"/>
            <a:ext cx="2719388" cy="3270250"/>
            <a:chOff x="480" y="2195"/>
            <a:chExt cx="1713" cy="2060"/>
          </a:xfrm>
        </p:grpSpPr>
        <p:sp>
          <p:nvSpPr>
            <p:cNvPr id="54292" name="Text Box 27"/>
            <p:cNvSpPr txBox="1">
              <a:spLocks noChangeArrowheads="1"/>
            </p:cNvSpPr>
            <p:nvPr/>
          </p:nvSpPr>
          <p:spPr bwMode="auto">
            <a:xfrm>
              <a:off x="528" y="2537"/>
              <a:ext cx="6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 Age</a:t>
              </a:r>
              <a:endParaRPr lang="en-US">
                <a:solidFill>
                  <a:schemeClr val="tx1"/>
                </a:solidFill>
              </a:endParaRPr>
            </a:p>
          </p:txBody>
        </p:sp>
        <p:sp>
          <p:nvSpPr>
            <p:cNvPr id="54293" name="Text Box 28"/>
            <p:cNvSpPr txBox="1">
              <a:spLocks noChangeArrowheads="1"/>
            </p:cNvSpPr>
            <p:nvPr/>
          </p:nvSpPr>
          <p:spPr bwMode="auto">
            <a:xfrm>
              <a:off x="480" y="2195"/>
              <a:ext cx="15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u="sng">
                  <a:solidFill>
                    <a:srgbClr val="0000FF"/>
                  </a:solidFill>
                  <a:sym typeface="Symbol" pitchFamily="18" charset="2"/>
                </a:rPr>
                <a:t>RISK FACTORS</a:t>
              </a:r>
              <a:endParaRPr lang="en-US" u="sng">
                <a:solidFill>
                  <a:srgbClr val="0000FF"/>
                </a:solidFill>
              </a:endParaRPr>
            </a:p>
          </p:txBody>
        </p:sp>
        <p:sp>
          <p:nvSpPr>
            <p:cNvPr id="54294" name="Text Box 29"/>
            <p:cNvSpPr txBox="1">
              <a:spLocks noChangeArrowheads="1"/>
            </p:cNvSpPr>
            <p:nvPr/>
          </p:nvSpPr>
          <p:spPr bwMode="auto">
            <a:xfrm>
              <a:off x="528" y="2828"/>
              <a:ext cx="5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Male</a:t>
              </a:r>
              <a:endParaRPr lang="en-US">
                <a:solidFill>
                  <a:schemeClr val="tx1"/>
                </a:solidFill>
              </a:endParaRPr>
            </a:p>
          </p:txBody>
        </p:sp>
        <p:sp>
          <p:nvSpPr>
            <p:cNvPr id="54295" name="Text Box 30"/>
            <p:cNvSpPr txBox="1">
              <a:spLocks noChangeArrowheads="1"/>
            </p:cNvSpPr>
            <p:nvPr/>
          </p:nvSpPr>
          <p:spPr bwMode="auto">
            <a:xfrm>
              <a:off x="528" y="3100"/>
              <a:ext cx="12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 LDL/  HDL</a:t>
              </a:r>
            </a:p>
          </p:txBody>
        </p:sp>
        <p:sp>
          <p:nvSpPr>
            <p:cNvPr id="54296" name="Text Box 31"/>
            <p:cNvSpPr txBox="1">
              <a:spLocks noChangeArrowheads="1"/>
            </p:cNvSpPr>
            <p:nvPr/>
          </p:nvSpPr>
          <p:spPr bwMode="auto">
            <a:xfrm>
              <a:off x="528" y="3404"/>
              <a:ext cx="16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Cigarette smoking</a:t>
              </a:r>
            </a:p>
          </p:txBody>
        </p:sp>
        <p:sp>
          <p:nvSpPr>
            <p:cNvPr id="54297" name="Text Box 32"/>
            <p:cNvSpPr txBox="1">
              <a:spLocks noChangeArrowheads="1"/>
            </p:cNvSpPr>
            <p:nvPr/>
          </p:nvSpPr>
          <p:spPr bwMode="auto">
            <a:xfrm>
              <a:off x="528" y="3688"/>
              <a:ext cx="12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sym typeface="Symbol" pitchFamily="18" charset="2"/>
                </a:rPr>
                <a:t>Hyper</a:t>
              </a:r>
              <a:r>
                <a:rPr lang="en-US">
                  <a:solidFill>
                    <a:schemeClr val="tx1"/>
                  </a:solidFill>
                  <a:sym typeface="Symbol" pitchFamily="18" charset="2"/>
                </a:rPr>
                <a:t>tension</a:t>
              </a:r>
            </a:p>
          </p:txBody>
        </p:sp>
        <p:sp>
          <p:nvSpPr>
            <p:cNvPr id="54298" name="Text Box 33"/>
            <p:cNvSpPr txBox="1">
              <a:spLocks noChangeArrowheads="1"/>
            </p:cNvSpPr>
            <p:nvPr/>
          </p:nvSpPr>
          <p:spPr bwMode="auto">
            <a:xfrm>
              <a:off x="528" y="3967"/>
              <a:ext cx="8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Inactivity</a:t>
              </a:r>
            </a:p>
          </p:txBody>
        </p:sp>
      </p:grpSp>
      <p:grpSp>
        <p:nvGrpSpPr>
          <p:cNvPr id="7" name="Group 42"/>
          <p:cNvGrpSpPr>
            <a:grpSpLocks/>
          </p:cNvGrpSpPr>
          <p:nvPr/>
        </p:nvGrpSpPr>
        <p:grpSpPr bwMode="auto">
          <a:xfrm>
            <a:off x="3962400" y="3498850"/>
            <a:ext cx="3771900" cy="3270250"/>
            <a:chOff x="2496" y="2204"/>
            <a:chExt cx="2376" cy="2060"/>
          </a:xfrm>
        </p:grpSpPr>
        <p:sp>
          <p:nvSpPr>
            <p:cNvPr id="54285" name="Text Box 34"/>
            <p:cNvSpPr txBox="1">
              <a:spLocks noChangeArrowheads="1"/>
            </p:cNvSpPr>
            <p:nvPr/>
          </p:nvSpPr>
          <p:spPr bwMode="auto">
            <a:xfrm>
              <a:off x="2544" y="2546"/>
              <a:ext cx="6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 Age</a:t>
              </a:r>
              <a:endParaRPr lang="en-US">
                <a:solidFill>
                  <a:schemeClr val="tx1"/>
                </a:solidFill>
              </a:endParaRPr>
            </a:p>
          </p:txBody>
        </p:sp>
        <p:sp>
          <p:nvSpPr>
            <p:cNvPr id="54286" name="Text Box 35"/>
            <p:cNvSpPr txBox="1">
              <a:spLocks noChangeArrowheads="1"/>
            </p:cNvSpPr>
            <p:nvPr/>
          </p:nvSpPr>
          <p:spPr bwMode="auto">
            <a:xfrm>
              <a:off x="2496" y="2204"/>
              <a:ext cx="23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u="sng">
                  <a:solidFill>
                    <a:srgbClr val="0000FF"/>
                  </a:solidFill>
                  <a:sym typeface="Symbol" pitchFamily="18" charset="2"/>
                </a:rPr>
                <a:t>PROGNOSTIC FACTORS</a:t>
              </a:r>
              <a:endParaRPr lang="en-US" u="sng">
                <a:solidFill>
                  <a:srgbClr val="0000FF"/>
                </a:solidFill>
              </a:endParaRPr>
            </a:p>
          </p:txBody>
        </p:sp>
        <p:sp>
          <p:nvSpPr>
            <p:cNvPr id="54287" name="Text Box 36"/>
            <p:cNvSpPr txBox="1">
              <a:spLocks noChangeArrowheads="1"/>
            </p:cNvSpPr>
            <p:nvPr/>
          </p:nvSpPr>
          <p:spPr bwMode="auto">
            <a:xfrm>
              <a:off x="2544" y="2837"/>
              <a:ext cx="5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Male</a:t>
              </a:r>
              <a:endParaRPr lang="en-US">
                <a:solidFill>
                  <a:schemeClr val="tx1"/>
                </a:solidFill>
              </a:endParaRPr>
            </a:p>
          </p:txBody>
        </p:sp>
        <p:sp>
          <p:nvSpPr>
            <p:cNvPr id="54288" name="Text Box 37"/>
            <p:cNvSpPr txBox="1">
              <a:spLocks noChangeArrowheads="1"/>
            </p:cNvSpPr>
            <p:nvPr/>
          </p:nvSpPr>
          <p:spPr bwMode="auto">
            <a:xfrm>
              <a:off x="2544" y="3112"/>
              <a:ext cx="16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Anterior infarction</a:t>
              </a:r>
            </a:p>
          </p:txBody>
        </p:sp>
        <p:sp>
          <p:nvSpPr>
            <p:cNvPr id="54289" name="Text Box 38"/>
            <p:cNvSpPr txBox="1">
              <a:spLocks noChangeArrowheads="1"/>
            </p:cNvSpPr>
            <p:nvPr/>
          </p:nvSpPr>
          <p:spPr bwMode="auto">
            <a:xfrm>
              <a:off x="2544" y="3413"/>
              <a:ext cx="11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sym typeface="Symbol" pitchFamily="18" charset="2"/>
                </a:rPr>
                <a:t>Hypo</a:t>
              </a:r>
              <a:r>
                <a:rPr lang="en-US">
                  <a:solidFill>
                    <a:schemeClr val="tx1"/>
                  </a:solidFill>
                  <a:sym typeface="Symbol" pitchFamily="18" charset="2"/>
                </a:rPr>
                <a:t>tension</a:t>
              </a:r>
            </a:p>
          </p:txBody>
        </p:sp>
        <p:sp>
          <p:nvSpPr>
            <p:cNvPr id="54290" name="Text Box 39"/>
            <p:cNvSpPr txBox="1">
              <a:spLocks noChangeArrowheads="1"/>
            </p:cNvSpPr>
            <p:nvPr/>
          </p:nvSpPr>
          <p:spPr bwMode="auto">
            <a:xfrm>
              <a:off x="2544" y="3697"/>
              <a:ext cx="21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Congestive heart failure</a:t>
              </a:r>
            </a:p>
          </p:txBody>
        </p:sp>
        <p:sp>
          <p:nvSpPr>
            <p:cNvPr id="54291" name="Text Box 40"/>
            <p:cNvSpPr txBox="1">
              <a:spLocks noChangeArrowheads="1"/>
            </p:cNvSpPr>
            <p:nvPr/>
          </p:nvSpPr>
          <p:spPr bwMode="auto">
            <a:xfrm>
              <a:off x="2544" y="3976"/>
              <a:ext cx="19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sym typeface="Symbol" pitchFamily="18" charset="2"/>
                </a:rPr>
                <a:t>Ventricular arrhythmia</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517" fill="hold"/>
                                        <p:tgtEl>
                                          <p:spTgt spid="3"/>
                                        </p:tgtEl>
                                      </p:cBhvr>
                                    </p:cmd>
                                  </p:childTnLst>
                                </p:cTn>
                              </p:par>
                              <p:par>
                                <p:cTn id="7" presetID="22" presetClass="entr" presetSubtype="1"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800"/>
                                        <p:tgtEl>
                                          <p:spTgt spid="6"/>
                                        </p:tgtEl>
                                      </p:cBhvr>
                                    </p:animEffect>
                                  </p:childTnLst>
                                </p:cTn>
                              </p:par>
                              <p:par>
                                <p:cTn id="10" presetID="22" presetClass="entr" presetSubtype="1" fill="hold" nodeType="withEffect">
                                  <p:stCondLst>
                                    <p:cond delay="8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76200" y="7620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  1.  Natural history - no treatment available</a:t>
            </a:r>
          </a:p>
        </p:txBody>
      </p:sp>
      <p:sp>
        <p:nvSpPr>
          <p:cNvPr id="55299" name="Text Box 3"/>
          <p:cNvSpPr txBox="1">
            <a:spLocks noChangeArrowheads="1"/>
          </p:cNvSpPr>
          <p:nvPr/>
        </p:nvSpPr>
        <p:spPr bwMode="auto">
          <a:xfrm>
            <a:off x="79375" y="1366838"/>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  2.  Clinical course with treatment</a:t>
            </a:r>
          </a:p>
        </p:txBody>
      </p:sp>
      <p:grpSp>
        <p:nvGrpSpPr>
          <p:cNvPr id="2" name="Group 10"/>
          <p:cNvGrpSpPr>
            <a:grpSpLocks/>
          </p:cNvGrpSpPr>
          <p:nvPr/>
        </p:nvGrpSpPr>
        <p:grpSpPr bwMode="auto">
          <a:xfrm>
            <a:off x="228600" y="2205038"/>
            <a:ext cx="8321675" cy="4308475"/>
            <a:chOff x="228600" y="2205038"/>
            <a:chExt cx="8321675" cy="4308475"/>
          </a:xfrm>
        </p:grpSpPr>
        <p:sp>
          <p:nvSpPr>
            <p:cNvPr id="861188" name="Text Box 4"/>
            <p:cNvSpPr txBox="1">
              <a:spLocks noChangeArrowheads="1"/>
            </p:cNvSpPr>
            <p:nvPr/>
          </p:nvSpPr>
          <p:spPr bwMode="auto">
            <a:xfrm>
              <a:off x="228600" y="2205038"/>
              <a:ext cx="3613150" cy="579437"/>
            </a:xfrm>
            <a:prstGeom prst="rect">
              <a:avLst/>
            </a:prstGeom>
            <a:noFill/>
            <a:ln w="9525">
              <a:noFill/>
              <a:miter lim="800000"/>
              <a:headEnd/>
              <a:tailEnd/>
            </a:ln>
            <a:effectLst/>
          </p:spPr>
          <p:txBody>
            <a:bodyPr wrap="none">
              <a:spAutoFit/>
            </a:bodyPr>
            <a:lstStyle/>
            <a:p>
              <a:pPr>
                <a:spcBef>
                  <a:spcPct val="0"/>
                </a:spcBef>
                <a:buFontTx/>
                <a:buNone/>
                <a:defRPr/>
              </a:pPr>
              <a:r>
                <a:rPr lang="en-US" sz="3200" dirty="0">
                  <a:solidFill>
                    <a:srgbClr val="008080"/>
                  </a:solidFill>
                  <a:effectLst>
                    <a:outerShdw blurRad="38100" dist="38100" dir="2700000" algn="tl">
                      <a:srgbClr val="C0C0C0"/>
                    </a:outerShdw>
                  </a:effectLst>
                </a:rPr>
                <a:t>Prognostic studies:</a:t>
              </a:r>
            </a:p>
          </p:txBody>
        </p:sp>
        <p:sp>
          <p:nvSpPr>
            <p:cNvPr id="861189" name="Text Box 5"/>
            <p:cNvSpPr txBox="1">
              <a:spLocks noChangeArrowheads="1"/>
            </p:cNvSpPr>
            <p:nvPr/>
          </p:nvSpPr>
          <p:spPr bwMode="auto">
            <a:xfrm>
              <a:off x="685800" y="2781300"/>
              <a:ext cx="7653338" cy="1373188"/>
            </a:xfrm>
            <a:prstGeom prst="rect">
              <a:avLst/>
            </a:prstGeom>
            <a:noFill/>
            <a:ln w="9525">
              <a:noFill/>
              <a:miter lim="800000"/>
              <a:headEnd/>
              <a:tailEnd/>
            </a:ln>
            <a:effectLst/>
          </p:spPr>
          <p:txBody>
            <a:bodyPr wrap="none">
              <a:spAutoFit/>
            </a:bodyPr>
            <a:lstStyle/>
            <a:p>
              <a:pPr>
                <a:spcBef>
                  <a:spcPct val="0"/>
                </a:spcBef>
                <a:buFontTx/>
                <a:buNone/>
                <a:defRPr/>
              </a:pPr>
              <a:r>
                <a:rPr lang="en-US" sz="2800" dirty="0">
                  <a:solidFill>
                    <a:srgbClr val="0000FF"/>
                  </a:solidFill>
                </a:rPr>
                <a:t>Zero time</a:t>
              </a:r>
              <a:r>
                <a:rPr lang="en-US" sz="2800" dirty="0">
                  <a:solidFill>
                    <a:schemeClr val="tx1"/>
                  </a:solidFill>
                </a:rPr>
                <a:t> – </a:t>
              </a:r>
              <a:r>
                <a:rPr lang="en-US" sz="2800" dirty="0">
                  <a:solidFill>
                    <a:schemeClr val="bg2"/>
                  </a:solidFill>
                  <a:effectLst>
                    <a:outerShdw blurRad="38100" dist="38100" dir="2700000" algn="tl">
                      <a:srgbClr val="C0C0C0"/>
                    </a:outerShdw>
                  </a:effectLst>
                </a:rPr>
                <a:t>when each participant start to </a:t>
              </a:r>
            </a:p>
            <a:p>
              <a:pPr>
                <a:spcBef>
                  <a:spcPct val="0"/>
                </a:spcBef>
                <a:buFontTx/>
                <a:buNone/>
                <a:defRPr/>
              </a:pPr>
              <a:r>
                <a:rPr lang="en-US" sz="2800" dirty="0">
                  <a:solidFill>
                    <a:schemeClr val="bg2"/>
                  </a:solidFill>
                  <a:effectLst>
                    <a:outerShdw blurRad="38100" dist="38100" dir="2700000" algn="tl">
                      <a:srgbClr val="C0C0C0"/>
                    </a:outerShdw>
                  </a:effectLst>
                </a:rPr>
                <a:t>		contribute to the study</a:t>
              </a:r>
              <a:r>
                <a:rPr lang="en-US" sz="2800" dirty="0">
                  <a:solidFill>
                    <a:schemeClr val="tx1"/>
                  </a:solidFill>
                </a:rPr>
                <a:t>. Definition is </a:t>
              </a:r>
            </a:p>
            <a:p>
              <a:pPr>
                <a:spcBef>
                  <a:spcPct val="0"/>
                </a:spcBef>
                <a:buFontTx/>
                <a:buNone/>
                <a:defRPr/>
              </a:pPr>
              <a:r>
                <a:rPr lang="en-US" sz="2800" dirty="0">
                  <a:solidFill>
                    <a:schemeClr val="tx1"/>
                  </a:solidFill>
                </a:rPr>
                <a:t>		crucial for study design</a:t>
              </a:r>
            </a:p>
          </p:txBody>
        </p:sp>
        <p:sp>
          <p:nvSpPr>
            <p:cNvPr id="55304" name="Text Box 6"/>
            <p:cNvSpPr txBox="1">
              <a:spLocks noChangeArrowheads="1"/>
            </p:cNvSpPr>
            <p:nvPr/>
          </p:nvSpPr>
          <p:spPr bwMode="auto">
            <a:xfrm>
              <a:off x="1295400" y="4062413"/>
              <a:ext cx="3665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Onset of symptoms?</a:t>
              </a:r>
            </a:p>
          </p:txBody>
        </p:sp>
        <p:sp>
          <p:nvSpPr>
            <p:cNvPr id="55305" name="Text Box 7"/>
            <p:cNvSpPr txBox="1">
              <a:spLocks noChangeArrowheads="1"/>
            </p:cNvSpPr>
            <p:nvPr/>
          </p:nvSpPr>
          <p:spPr bwMode="auto">
            <a:xfrm>
              <a:off x="1295400" y="4494213"/>
              <a:ext cx="6281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Time of diagnosis / stage of disease?</a:t>
              </a:r>
            </a:p>
          </p:txBody>
        </p:sp>
        <p:sp>
          <p:nvSpPr>
            <p:cNvPr id="55306" name="Text Box 8"/>
            <p:cNvSpPr txBox="1">
              <a:spLocks noChangeArrowheads="1"/>
            </p:cNvSpPr>
            <p:nvPr/>
          </p:nvSpPr>
          <p:spPr bwMode="auto">
            <a:xfrm>
              <a:off x="1295400" y="4926013"/>
              <a:ext cx="4184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Beginning of treatment?</a:t>
              </a:r>
            </a:p>
          </p:txBody>
        </p:sp>
        <p:sp>
          <p:nvSpPr>
            <p:cNvPr id="861193" name="Text Box 9"/>
            <p:cNvSpPr txBox="1">
              <a:spLocks noChangeArrowheads="1"/>
            </p:cNvSpPr>
            <p:nvPr/>
          </p:nvSpPr>
          <p:spPr bwMode="auto">
            <a:xfrm>
              <a:off x="609600" y="5507038"/>
              <a:ext cx="7940675" cy="1006475"/>
            </a:xfrm>
            <a:prstGeom prst="rect">
              <a:avLst/>
            </a:prstGeom>
            <a:noFill/>
            <a:ln w="9525">
              <a:noFill/>
              <a:miter lim="800000"/>
              <a:headEnd/>
              <a:tailEnd/>
            </a:ln>
            <a:effectLst/>
          </p:spPr>
          <p:txBody>
            <a:bodyPr wrap="none">
              <a:spAutoFit/>
            </a:bodyPr>
            <a:lstStyle/>
            <a:p>
              <a:pPr>
                <a:spcBef>
                  <a:spcPct val="0"/>
                </a:spcBef>
                <a:buClr>
                  <a:srgbClr val="FF33CC"/>
                </a:buClr>
                <a:buSzPct val="75000"/>
                <a:buFont typeface="Monotype Sorts" pitchFamily="2" charset="2"/>
                <a:buNone/>
                <a:defRPr/>
              </a:pPr>
              <a:r>
                <a:rPr lang="en-US" sz="3200" dirty="0">
                  <a:solidFill>
                    <a:schemeClr val="tx1"/>
                  </a:solidFill>
                </a:rPr>
                <a:t> </a:t>
              </a:r>
              <a:r>
                <a:rPr lang="en-US" sz="3200" dirty="0">
                  <a:solidFill>
                    <a:srgbClr val="0000FF"/>
                  </a:solidFill>
                </a:rPr>
                <a:t>Inception Cohort</a:t>
              </a:r>
              <a:r>
                <a:rPr lang="en-US" sz="3200" dirty="0">
                  <a:solidFill>
                    <a:schemeClr val="tx1"/>
                  </a:solidFill>
                </a:rPr>
                <a:t> </a:t>
              </a:r>
              <a:r>
                <a:rPr lang="en-US" sz="2800" dirty="0">
                  <a:solidFill>
                    <a:schemeClr val="tx1"/>
                  </a:solidFill>
                </a:rPr>
                <a:t>– </a:t>
              </a:r>
              <a:r>
                <a:rPr lang="en-US" sz="2800" dirty="0">
                  <a:solidFill>
                    <a:schemeClr val="bg2"/>
                  </a:solidFill>
                  <a:effectLst>
                    <a:outerShdw blurRad="38100" dist="38100" dir="2700000" algn="tl">
                      <a:srgbClr val="C0C0C0"/>
                    </a:outerShdw>
                  </a:effectLst>
                </a:rPr>
                <a:t>“start of disease”/diagnosis</a:t>
              </a:r>
            </a:p>
            <a:p>
              <a:pPr>
                <a:spcBef>
                  <a:spcPct val="0"/>
                </a:spcBef>
                <a:buClr>
                  <a:srgbClr val="FF33CC"/>
                </a:buClr>
                <a:buSzPct val="75000"/>
                <a:buFont typeface="Monotype Sorts" pitchFamily="2" charset="2"/>
                <a:buNone/>
                <a:defRPr/>
              </a:pPr>
              <a:r>
                <a:rPr lang="en-US" sz="2800" dirty="0">
                  <a:solidFill>
                    <a:schemeClr val="tx1"/>
                  </a:solidFill>
                </a:rPr>
                <a:t>				Best for prognostic study</a:t>
              </a:r>
            </a:p>
          </p:txBody>
        </p:sp>
      </p:grpSp>
      <p:sp>
        <p:nvSpPr>
          <p:cNvPr id="55301" name="Text Box 10"/>
          <p:cNvSpPr txBox="1">
            <a:spLocks noChangeArrowheads="1"/>
          </p:cNvSpPr>
          <p:nvPr/>
        </p:nvSpPr>
        <p:spPr bwMode="auto">
          <a:xfrm>
            <a:off x="228600" y="123825"/>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a:solidFill>
                  <a:srgbClr val="990000"/>
                </a:solidFill>
              </a:rPr>
              <a:t>Two ways to study prognosis</a:t>
            </a:r>
            <a:endParaRPr lang="en-US" sz="3200">
              <a:solidFill>
                <a:schemeClr val="tx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019" fill="hold"/>
                                        <p:tgtEl>
                                          <p:spTgt spid="5"/>
                                        </p:tgtEl>
                                      </p:cBhvr>
                                    </p:cmd>
                                  </p:childTnLst>
                                </p:cTn>
                              </p:par>
                              <p:par>
                                <p:cTn id="7" presetID="22" presetClass="entr" presetSubtype="1" fill="hold" nodeType="withEffect">
                                  <p:stCondLst>
                                    <p:cond delay="8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a:xfrm>
            <a:off x="830263" y="1981200"/>
            <a:ext cx="5902325" cy="2948499"/>
          </a:xfrm>
          <a:noFill/>
        </p:spPr>
        <p:txBody>
          <a:bodyPr>
            <a:spAutoFit/>
          </a:bodyPr>
          <a:lstStyle/>
          <a:p>
            <a:r>
              <a:rPr lang="en-US" dirty="0" smtClean="0">
                <a:latin typeface="Comic Sans MS" pitchFamily="66" charset="0"/>
              </a:rPr>
              <a:t>X-year survival “rate”</a:t>
            </a:r>
          </a:p>
          <a:p>
            <a:r>
              <a:rPr lang="en-US" dirty="0" smtClean="0">
                <a:latin typeface="Comic Sans MS" pitchFamily="66" charset="0"/>
              </a:rPr>
              <a:t>Case-fatality “rate”</a:t>
            </a:r>
          </a:p>
          <a:p>
            <a:r>
              <a:rPr lang="en-US" dirty="0" smtClean="0">
                <a:latin typeface="Comic Sans MS" pitchFamily="66" charset="0"/>
              </a:rPr>
              <a:t>Response “rate”</a:t>
            </a:r>
          </a:p>
          <a:p>
            <a:r>
              <a:rPr lang="en-US" dirty="0" smtClean="0">
                <a:latin typeface="Comic Sans MS" pitchFamily="66" charset="0"/>
              </a:rPr>
              <a:t>Remission “rate”</a:t>
            </a:r>
          </a:p>
          <a:p>
            <a:r>
              <a:rPr lang="en-US" dirty="0" smtClean="0">
                <a:latin typeface="Comic Sans MS" pitchFamily="66" charset="0"/>
              </a:rPr>
              <a:t>Recurrence “rate”</a:t>
            </a:r>
          </a:p>
        </p:txBody>
      </p:sp>
      <p:sp>
        <p:nvSpPr>
          <p:cNvPr id="862211" name="Rectangle 3"/>
          <p:cNvSpPr>
            <a:spLocks noChangeArrowheads="1"/>
          </p:cNvSpPr>
          <p:nvPr/>
        </p:nvSpPr>
        <p:spPr bwMode="auto">
          <a:xfrm>
            <a:off x="311150" y="125413"/>
            <a:ext cx="8756650" cy="1143000"/>
          </a:xfrm>
          <a:prstGeom prst="rect">
            <a:avLst/>
          </a:prstGeom>
          <a:noFill/>
          <a:ln w="9525">
            <a:noFill/>
            <a:miter lim="800000"/>
            <a:headEnd/>
            <a:tailEnd/>
          </a:ln>
          <a:effectLst/>
        </p:spPr>
        <p:txBody>
          <a:bodyPr anchor="ctr"/>
          <a:lstStyle/>
          <a:p>
            <a:pPr algn="ctr">
              <a:spcBef>
                <a:spcPct val="0"/>
              </a:spcBef>
              <a:buFontTx/>
              <a:buNone/>
              <a:defRPr/>
            </a:pPr>
            <a:r>
              <a:rPr lang="en-US" sz="4000">
                <a:solidFill>
                  <a:srgbClr val="990000"/>
                </a:solidFill>
                <a:effectLst>
                  <a:outerShdw blurRad="38100" dist="38100" dir="2700000" algn="tl">
                    <a:srgbClr val="C0C0C0"/>
                  </a:outerShdw>
                </a:effectLst>
              </a:rPr>
              <a:t>Measures of effect in prognostic studies -</a:t>
            </a:r>
            <a:r>
              <a:rPr lang="en-US" sz="4000">
                <a:solidFill>
                  <a:srgbClr val="990000"/>
                </a:solidFill>
              </a:rPr>
              <a:t> </a:t>
            </a:r>
            <a:r>
              <a:rPr lang="en-US" sz="4000">
                <a:solidFill>
                  <a:srgbClr val="FF33CC"/>
                </a:solidFill>
              </a:rPr>
              <a:t>Proportions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8418" name="Text Box 2"/>
          <p:cNvSpPr txBox="1">
            <a:spLocks noChangeArrowheads="1"/>
          </p:cNvSpPr>
          <p:nvPr/>
        </p:nvSpPr>
        <p:spPr bwMode="auto">
          <a:xfrm>
            <a:off x="2324100" y="377825"/>
            <a:ext cx="4408488"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Survival Analysis</a:t>
            </a:r>
          </a:p>
        </p:txBody>
      </p:sp>
      <p:sp>
        <p:nvSpPr>
          <p:cNvPr id="57347" name="Text Box 3"/>
          <p:cNvSpPr txBox="1">
            <a:spLocks noChangeArrowheads="1"/>
          </p:cNvSpPr>
          <p:nvPr/>
        </p:nvSpPr>
        <p:spPr bwMode="auto">
          <a:xfrm>
            <a:off x="431800" y="1662113"/>
            <a:ext cx="82438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600">
                <a:solidFill>
                  <a:schemeClr val="tx1"/>
                </a:solidFill>
              </a:rPr>
              <a:t> Most powerful analysis for cohort  </a:t>
            </a:r>
          </a:p>
          <a:p>
            <a:pPr>
              <a:spcBef>
                <a:spcPct val="0"/>
              </a:spcBef>
              <a:buFontTx/>
              <a:buNone/>
            </a:pPr>
            <a:r>
              <a:rPr lang="en-US" sz="3600">
                <a:solidFill>
                  <a:schemeClr val="tx1"/>
                </a:solidFill>
              </a:rPr>
              <a:t>   studies</a:t>
            </a:r>
          </a:p>
        </p:txBody>
      </p:sp>
      <p:sp>
        <p:nvSpPr>
          <p:cNvPr id="57348" name="Text Box 4"/>
          <p:cNvSpPr txBox="1">
            <a:spLocks noChangeArrowheads="1"/>
          </p:cNvSpPr>
          <p:nvPr/>
        </p:nvSpPr>
        <p:spPr bwMode="auto">
          <a:xfrm>
            <a:off x="433388" y="3227388"/>
            <a:ext cx="73787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600">
                <a:solidFill>
                  <a:schemeClr val="tx1"/>
                </a:solidFill>
              </a:rPr>
              <a:t> Utilizes all follow-up times, even </a:t>
            </a:r>
          </a:p>
          <a:p>
            <a:pPr>
              <a:spcBef>
                <a:spcPct val="0"/>
              </a:spcBef>
              <a:buFontTx/>
              <a:buNone/>
            </a:pPr>
            <a:r>
              <a:rPr lang="en-US" sz="3600">
                <a:solidFill>
                  <a:schemeClr val="tx1"/>
                </a:solidFill>
              </a:rPr>
              <a:t>   in those who drop out or die </a:t>
            </a:r>
          </a:p>
          <a:p>
            <a:pPr>
              <a:spcBef>
                <a:spcPct val="0"/>
              </a:spcBef>
              <a:buFontTx/>
              <a:buNone/>
            </a:pPr>
            <a:r>
              <a:rPr lang="en-US" sz="3600">
                <a:solidFill>
                  <a:schemeClr val="tx1"/>
                </a:solidFill>
              </a:rPr>
              <a:t>   (are </a:t>
            </a:r>
            <a:r>
              <a:rPr lang="en-US" sz="3600"/>
              <a:t>“censored”</a:t>
            </a:r>
            <a:r>
              <a:rPr lang="en-US" sz="3600">
                <a:solidFill>
                  <a:schemeClr val="tx1"/>
                </a:solidFill>
              </a:rPr>
              <a:t>) during the study. </a:t>
            </a:r>
          </a:p>
          <a:p>
            <a:pPr>
              <a:spcBef>
                <a:spcPct val="0"/>
              </a:spcBef>
              <a:buFontTx/>
              <a:buNone/>
            </a:pPr>
            <a:r>
              <a:rPr lang="en-US" sz="3600">
                <a:solidFill>
                  <a:schemeClr val="tx1"/>
                </a:solidFill>
              </a:rPr>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3234" name="Text Box 2"/>
          <p:cNvSpPr txBox="1">
            <a:spLocks noChangeArrowheads="1"/>
          </p:cNvSpPr>
          <p:nvPr/>
        </p:nvSpPr>
        <p:spPr bwMode="auto">
          <a:xfrm>
            <a:off x="2339975" y="74613"/>
            <a:ext cx="4408488"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effectLst>
                  <a:outerShdw blurRad="38100" dist="38100" dir="2700000" algn="tl">
                    <a:srgbClr val="C0C0C0"/>
                  </a:outerShdw>
                </a:effectLst>
              </a:rPr>
              <a:t>Survival Analysis</a:t>
            </a:r>
          </a:p>
        </p:txBody>
      </p:sp>
      <p:sp>
        <p:nvSpPr>
          <p:cNvPr id="863235" name="Text Box 3"/>
          <p:cNvSpPr txBox="1">
            <a:spLocks noChangeArrowheads="1"/>
          </p:cNvSpPr>
          <p:nvPr/>
        </p:nvSpPr>
        <p:spPr bwMode="auto">
          <a:xfrm>
            <a:off x="152400" y="1368425"/>
            <a:ext cx="8915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 typeface="Monotype Sorts" pitchFamily="2" charset="2"/>
              <a:buChar char="u"/>
            </a:pPr>
            <a:r>
              <a:rPr lang="en-US" sz="3600" b="1">
                <a:solidFill>
                  <a:srgbClr val="990099"/>
                </a:solidFill>
                <a:latin typeface="Comic Sans MS" pitchFamily="66" charset="0"/>
              </a:rPr>
              <a:t> </a:t>
            </a:r>
            <a:r>
              <a:rPr lang="en-US" sz="3600" b="1">
                <a:solidFill>
                  <a:schemeClr val="accent2"/>
                </a:solidFill>
              </a:rPr>
              <a:t>Life Table</a:t>
            </a:r>
            <a:r>
              <a:rPr lang="en-US" sz="3600">
                <a:solidFill>
                  <a:schemeClr val="tx1"/>
                </a:solidFill>
              </a:rPr>
              <a:t> (textbook pp. 113-119).</a:t>
            </a:r>
          </a:p>
          <a:p>
            <a:pPr>
              <a:spcBef>
                <a:spcPct val="0"/>
              </a:spcBef>
              <a:buFontTx/>
              <a:buNone/>
            </a:pPr>
            <a:r>
              <a:rPr lang="en-US" sz="3600">
                <a:solidFill>
                  <a:schemeClr val="tx1"/>
                </a:solidFill>
              </a:rPr>
              <a:t>	 Very useful for monitoring survival.</a:t>
            </a:r>
          </a:p>
          <a:p>
            <a:pPr>
              <a:spcBef>
                <a:spcPct val="0"/>
              </a:spcBef>
              <a:buFontTx/>
              <a:buNone/>
            </a:pPr>
            <a:r>
              <a:rPr lang="en-US" sz="3600">
                <a:solidFill>
                  <a:schemeClr val="tx1"/>
                </a:solidFill>
              </a:rPr>
              <a:t>	 Calculates probability of surviving  </a:t>
            </a:r>
          </a:p>
          <a:p>
            <a:pPr>
              <a:spcBef>
                <a:spcPct val="0"/>
              </a:spcBef>
              <a:buFontTx/>
              <a:buNone/>
            </a:pPr>
            <a:r>
              <a:rPr lang="en-US" sz="3600">
                <a:solidFill>
                  <a:schemeClr val="tx1"/>
                </a:solidFill>
              </a:rPr>
              <a:t>        for each time interval.</a:t>
            </a:r>
          </a:p>
        </p:txBody>
      </p:sp>
      <p:sp>
        <p:nvSpPr>
          <p:cNvPr id="863236" name="Text Box 4"/>
          <p:cNvSpPr txBox="1">
            <a:spLocks noChangeArrowheads="1"/>
          </p:cNvSpPr>
          <p:nvPr/>
        </p:nvSpPr>
        <p:spPr bwMode="auto">
          <a:xfrm>
            <a:off x="152400" y="3878263"/>
            <a:ext cx="8915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 typeface="Monotype Sorts" pitchFamily="2" charset="2"/>
              <a:buChar char="u"/>
            </a:pPr>
            <a:r>
              <a:rPr lang="en-US" sz="3600" b="1">
                <a:solidFill>
                  <a:srgbClr val="990099"/>
                </a:solidFill>
                <a:latin typeface="Comic Sans MS" pitchFamily="66" charset="0"/>
              </a:rPr>
              <a:t> </a:t>
            </a:r>
            <a:r>
              <a:rPr lang="en-US" sz="3600" b="1">
                <a:solidFill>
                  <a:schemeClr val="accent2"/>
                </a:solidFill>
              </a:rPr>
              <a:t>Kaplan Meier Method</a:t>
            </a:r>
            <a:r>
              <a:rPr lang="en-US" sz="3600">
                <a:solidFill>
                  <a:schemeClr val="tx1"/>
                </a:solidFill>
              </a:rPr>
              <a:t> – (pp. 119+)</a:t>
            </a:r>
          </a:p>
          <a:p>
            <a:pPr>
              <a:spcBef>
                <a:spcPct val="0"/>
              </a:spcBef>
              <a:buFontTx/>
              <a:buNone/>
            </a:pPr>
            <a:r>
              <a:rPr lang="en-US" sz="3600">
                <a:solidFill>
                  <a:schemeClr val="tx1"/>
                </a:solidFill>
              </a:rPr>
              <a:t>   	 Similar to life table method, but </a:t>
            </a:r>
          </a:p>
          <a:p>
            <a:pPr>
              <a:spcBef>
                <a:spcPct val="0"/>
              </a:spcBef>
              <a:buFontTx/>
              <a:buNone/>
            </a:pPr>
            <a:r>
              <a:rPr lang="en-US" sz="3600">
                <a:solidFill>
                  <a:schemeClr val="tx1"/>
                </a:solidFill>
              </a:rPr>
              <a:t>	 actually uses the exact data of </a:t>
            </a:r>
          </a:p>
          <a:p>
            <a:pPr>
              <a:spcBef>
                <a:spcPct val="0"/>
              </a:spcBef>
              <a:buFontTx/>
              <a:buNone/>
            </a:pPr>
            <a:r>
              <a:rPr lang="en-US" sz="3600">
                <a:solidFill>
                  <a:schemeClr val="tx1"/>
                </a:solidFill>
              </a:rPr>
              <a:t>        death or outcome event.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015"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863235"/>
                                        </p:tgtEl>
                                        <p:attrNameLst>
                                          <p:attrName>style.visibility</p:attrName>
                                        </p:attrNameLst>
                                      </p:cBhvr>
                                      <p:to>
                                        <p:strVal val="visible"/>
                                      </p:to>
                                    </p:set>
                                    <p:animEffect transition="in" filter="fade">
                                      <p:cBhvr>
                                        <p:cTn id="9" dur="3000"/>
                                        <p:tgtEl>
                                          <p:spTgt spid="863235"/>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863236"/>
                                        </p:tgtEl>
                                        <p:attrNameLst>
                                          <p:attrName>style.visibility</p:attrName>
                                        </p:attrNameLst>
                                      </p:cBhvr>
                                      <p:to>
                                        <p:strVal val="visible"/>
                                      </p:to>
                                    </p:set>
                                    <p:animEffect transition="in" filter="fade">
                                      <p:cBhvr>
                                        <p:cTn id="12" dur="3000"/>
                                        <p:tgtEl>
                                          <p:spTgt spid="8632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863235" grpId="0"/>
      <p:bldP spid="863236"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107950" y="125413"/>
            <a:ext cx="8928100" cy="1143000"/>
          </a:xfrm>
        </p:spPr>
        <p:txBody>
          <a:bodyPr/>
          <a:lstStyle/>
          <a:p>
            <a:pPr>
              <a:defRPr/>
            </a:pPr>
            <a:r>
              <a:rPr lang="en-US" sz="3400" smtClean="0">
                <a:solidFill>
                  <a:srgbClr val="990033"/>
                </a:solidFill>
                <a:effectLst>
                  <a:outerShdw blurRad="38100" dist="38100" dir="2700000" algn="tl">
                    <a:srgbClr val="C0C0C0"/>
                  </a:outerShdw>
                </a:effectLst>
                <a:latin typeface="Arial" charset="0"/>
              </a:rPr>
              <a:t>Survival curve for patients with any type of leukemia in 1983 in the United States.</a:t>
            </a:r>
            <a:r>
              <a:rPr lang="en-US" sz="3400" smtClean="0">
                <a:latin typeface="Arial" charset="0"/>
              </a:rPr>
              <a:t> </a:t>
            </a:r>
            <a:endParaRPr lang="en-US" sz="3600" smtClean="0">
              <a:latin typeface="Arial" charset="0"/>
            </a:endParaRPr>
          </a:p>
        </p:txBody>
      </p:sp>
      <p:grpSp>
        <p:nvGrpSpPr>
          <p:cNvPr id="59395" name="Group 3"/>
          <p:cNvGrpSpPr>
            <a:grpSpLocks/>
          </p:cNvGrpSpPr>
          <p:nvPr/>
        </p:nvGrpSpPr>
        <p:grpSpPr bwMode="auto">
          <a:xfrm>
            <a:off x="52388" y="1500188"/>
            <a:ext cx="8634412" cy="4975225"/>
            <a:chOff x="33" y="1137"/>
            <a:chExt cx="5439" cy="3134"/>
          </a:xfrm>
        </p:grpSpPr>
        <p:sp>
          <p:nvSpPr>
            <p:cNvPr id="59410" name="Line 4"/>
            <p:cNvSpPr>
              <a:spLocks noChangeShapeType="1"/>
            </p:cNvSpPr>
            <p:nvPr/>
          </p:nvSpPr>
          <p:spPr bwMode="auto">
            <a:xfrm flipH="1">
              <a:off x="720" y="1152"/>
              <a:ext cx="0" cy="2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1" name="Line 5"/>
            <p:cNvSpPr>
              <a:spLocks noChangeShapeType="1"/>
            </p:cNvSpPr>
            <p:nvPr/>
          </p:nvSpPr>
          <p:spPr bwMode="auto">
            <a:xfrm>
              <a:off x="720" y="3840"/>
              <a:ext cx="47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2" name="Line 6"/>
            <p:cNvSpPr>
              <a:spLocks noChangeShapeType="1"/>
            </p:cNvSpPr>
            <p:nvPr/>
          </p:nvSpPr>
          <p:spPr bwMode="auto">
            <a:xfrm flipV="1">
              <a:off x="1488"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3" name="Line 7"/>
            <p:cNvSpPr>
              <a:spLocks noChangeShapeType="1"/>
            </p:cNvSpPr>
            <p:nvPr/>
          </p:nvSpPr>
          <p:spPr bwMode="auto">
            <a:xfrm flipV="1">
              <a:off x="2304"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4" name="Line 8"/>
            <p:cNvSpPr>
              <a:spLocks noChangeShapeType="1"/>
            </p:cNvSpPr>
            <p:nvPr/>
          </p:nvSpPr>
          <p:spPr bwMode="auto">
            <a:xfrm flipV="1">
              <a:off x="3072"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5" name="Line 9"/>
            <p:cNvSpPr>
              <a:spLocks noChangeShapeType="1"/>
            </p:cNvSpPr>
            <p:nvPr/>
          </p:nvSpPr>
          <p:spPr bwMode="auto">
            <a:xfrm flipV="1">
              <a:off x="3840"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6" name="Line 10"/>
            <p:cNvSpPr>
              <a:spLocks noChangeShapeType="1"/>
            </p:cNvSpPr>
            <p:nvPr/>
          </p:nvSpPr>
          <p:spPr bwMode="auto">
            <a:xfrm flipV="1">
              <a:off x="4608" y="3744"/>
              <a:ext cx="0" cy="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7" name="Text Box 11"/>
            <p:cNvSpPr txBox="1">
              <a:spLocks noChangeArrowheads="1"/>
            </p:cNvSpPr>
            <p:nvPr/>
          </p:nvSpPr>
          <p:spPr bwMode="auto">
            <a:xfrm rot="-5352818">
              <a:off x="-895" y="2065"/>
              <a:ext cx="216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chemeClr val="tx1"/>
                  </a:solidFill>
                </a:rPr>
                <a:t>Survivors (percent)     </a:t>
              </a:r>
            </a:p>
          </p:txBody>
        </p:sp>
        <p:sp>
          <p:nvSpPr>
            <p:cNvPr id="59418" name="Line 12"/>
            <p:cNvSpPr>
              <a:spLocks noChangeShapeType="1"/>
            </p:cNvSpPr>
            <p:nvPr/>
          </p:nvSpPr>
          <p:spPr bwMode="auto">
            <a:xfrm>
              <a:off x="720" y="3360"/>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9" name="Line 13"/>
            <p:cNvSpPr>
              <a:spLocks noChangeShapeType="1"/>
            </p:cNvSpPr>
            <p:nvPr/>
          </p:nvSpPr>
          <p:spPr bwMode="auto">
            <a:xfrm>
              <a:off x="720" y="2880"/>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0" name="Line 14"/>
            <p:cNvSpPr>
              <a:spLocks noChangeShapeType="1"/>
            </p:cNvSpPr>
            <p:nvPr/>
          </p:nvSpPr>
          <p:spPr bwMode="auto">
            <a:xfrm>
              <a:off x="720" y="2352"/>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1" name="Line 15"/>
            <p:cNvSpPr>
              <a:spLocks noChangeShapeType="1"/>
            </p:cNvSpPr>
            <p:nvPr/>
          </p:nvSpPr>
          <p:spPr bwMode="auto">
            <a:xfrm>
              <a:off x="720" y="1872"/>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2" name="Text Box 16"/>
            <p:cNvSpPr txBox="1">
              <a:spLocks noChangeArrowheads="1"/>
            </p:cNvSpPr>
            <p:nvPr/>
          </p:nvSpPr>
          <p:spPr bwMode="auto">
            <a:xfrm>
              <a:off x="614" y="376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0</a:t>
              </a:r>
            </a:p>
          </p:txBody>
        </p:sp>
        <p:sp>
          <p:nvSpPr>
            <p:cNvPr id="59423" name="Text Box 17"/>
            <p:cNvSpPr txBox="1">
              <a:spLocks noChangeArrowheads="1"/>
            </p:cNvSpPr>
            <p:nvPr/>
          </p:nvSpPr>
          <p:spPr bwMode="auto">
            <a:xfrm>
              <a:off x="518" y="362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0</a:t>
              </a:r>
            </a:p>
          </p:txBody>
        </p:sp>
        <p:sp>
          <p:nvSpPr>
            <p:cNvPr id="59424" name="Text Box 18"/>
            <p:cNvSpPr txBox="1">
              <a:spLocks noChangeArrowheads="1"/>
            </p:cNvSpPr>
            <p:nvPr/>
          </p:nvSpPr>
          <p:spPr bwMode="auto">
            <a:xfrm>
              <a:off x="1392"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a:t>
              </a:r>
            </a:p>
          </p:txBody>
        </p:sp>
        <p:sp>
          <p:nvSpPr>
            <p:cNvPr id="59425" name="Text Box 19"/>
            <p:cNvSpPr txBox="1">
              <a:spLocks noChangeArrowheads="1"/>
            </p:cNvSpPr>
            <p:nvPr/>
          </p:nvSpPr>
          <p:spPr bwMode="auto">
            <a:xfrm>
              <a:off x="2188"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2</a:t>
              </a:r>
            </a:p>
          </p:txBody>
        </p:sp>
        <p:sp>
          <p:nvSpPr>
            <p:cNvPr id="59426" name="Text Box 20"/>
            <p:cNvSpPr txBox="1">
              <a:spLocks noChangeArrowheads="1"/>
            </p:cNvSpPr>
            <p:nvPr/>
          </p:nvSpPr>
          <p:spPr bwMode="auto">
            <a:xfrm>
              <a:off x="2956"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3</a:t>
              </a:r>
            </a:p>
          </p:txBody>
        </p:sp>
        <p:sp>
          <p:nvSpPr>
            <p:cNvPr id="59427" name="Text Box 21"/>
            <p:cNvSpPr txBox="1">
              <a:spLocks noChangeArrowheads="1"/>
            </p:cNvSpPr>
            <p:nvPr/>
          </p:nvSpPr>
          <p:spPr bwMode="auto">
            <a:xfrm>
              <a:off x="3724"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4</a:t>
              </a:r>
            </a:p>
          </p:txBody>
        </p:sp>
        <p:sp>
          <p:nvSpPr>
            <p:cNvPr id="59428" name="Text Box 22"/>
            <p:cNvSpPr txBox="1">
              <a:spLocks noChangeArrowheads="1"/>
            </p:cNvSpPr>
            <p:nvPr/>
          </p:nvSpPr>
          <p:spPr bwMode="auto">
            <a:xfrm>
              <a:off x="4492" y="379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5</a:t>
              </a:r>
            </a:p>
          </p:txBody>
        </p:sp>
        <p:sp>
          <p:nvSpPr>
            <p:cNvPr id="59429" name="Text Box 23"/>
            <p:cNvSpPr txBox="1">
              <a:spLocks noChangeArrowheads="1"/>
            </p:cNvSpPr>
            <p:nvPr/>
          </p:nvSpPr>
          <p:spPr bwMode="auto">
            <a:xfrm>
              <a:off x="326" y="1225"/>
              <a:ext cx="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100</a:t>
              </a:r>
            </a:p>
          </p:txBody>
        </p:sp>
        <p:sp>
          <p:nvSpPr>
            <p:cNvPr id="59430" name="Text Box 24"/>
            <p:cNvSpPr txBox="1">
              <a:spLocks noChangeArrowheads="1"/>
            </p:cNvSpPr>
            <p:nvPr/>
          </p:nvSpPr>
          <p:spPr bwMode="auto">
            <a:xfrm>
              <a:off x="422" y="170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80</a:t>
              </a:r>
            </a:p>
          </p:txBody>
        </p:sp>
        <p:sp>
          <p:nvSpPr>
            <p:cNvPr id="59431" name="Text Box 25"/>
            <p:cNvSpPr txBox="1">
              <a:spLocks noChangeArrowheads="1"/>
            </p:cNvSpPr>
            <p:nvPr/>
          </p:nvSpPr>
          <p:spPr bwMode="auto">
            <a:xfrm>
              <a:off x="422" y="218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60</a:t>
              </a:r>
            </a:p>
          </p:txBody>
        </p:sp>
        <p:sp>
          <p:nvSpPr>
            <p:cNvPr id="59432" name="Text Box 26"/>
            <p:cNvSpPr txBox="1">
              <a:spLocks noChangeArrowheads="1"/>
            </p:cNvSpPr>
            <p:nvPr/>
          </p:nvSpPr>
          <p:spPr bwMode="auto">
            <a:xfrm>
              <a:off x="432" y="273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40</a:t>
              </a:r>
            </a:p>
          </p:txBody>
        </p:sp>
        <p:sp>
          <p:nvSpPr>
            <p:cNvPr id="59433" name="Text Box 27"/>
            <p:cNvSpPr txBox="1">
              <a:spLocks noChangeArrowheads="1"/>
            </p:cNvSpPr>
            <p:nvPr/>
          </p:nvSpPr>
          <p:spPr bwMode="auto">
            <a:xfrm>
              <a:off x="432" y="3215"/>
              <a:ext cx="33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20</a:t>
              </a:r>
            </a:p>
          </p:txBody>
        </p:sp>
        <p:sp>
          <p:nvSpPr>
            <p:cNvPr id="59434" name="Line 28"/>
            <p:cNvSpPr>
              <a:spLocks noChangeShapeType="1"/>
            </p:cNvSpPr>
            <p:nvPr/>
          </p:nvSpPr>
          <p:spPr bwMode="auto">
            <a:xfrm>
              <a:off x="720" y="1392"/>
              <a:ext cx="33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35" name="Line 29"/>
            <p:cNvSpPr>
              <a:spLocks noChangeShapeType="1"/>
            </p:cNvSpPr>
            <p:nvPr/>
          </p:nvSpPr>
          <p:spPr bwMode="auto">
            <a:xfrm>
              <a:off x="1056" y="1392"/>
              <a:ext cx="0" cy="9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36" name="Line 30"/>
            <p:cNvSpPr>
              <a:spLocks noChangeShapeType="1"/>
            </p:cNvSpPr>
            <p:nvPr/>
          </p:nvSpPr>
          <p:spPr bwMode="auto">
            <a:xfrm>
              <a:off x="1056" y="2352"/>
              <a:ext cx="7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37" name="Line 31"/>
            <p:cNvSpPr>
              <a:spLocks noChangeShapeType="1"/>
            </p:cNvSpPr>
            <p:nvPr/>
          </p:nvSpPr>
          <p:spPr bwMode="auto">
            <a:xfrm>
              <a:off x="1824" y="2352"/>
              <a:ext cx="0" cy="2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38" name="Line 32"/>
            <p:cNvSpPr>
              <a:spLocks noChangeShapeType="1"/>
            </p:cNvSpPr>
            <p:nvPr/>
          </p:nvSpPr>
          <p:spPr bwMode="auto">
            <a:xfrm>
              <a:off x="1824" y="2592"/>
              <a:ext cx="76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39" name="Line 33"/>
            <p:cNvSpPr>
              <a:spLocks noChangeShapeType="1"/>
            </p:cNvSpPr>
            <p:nvPr/>
          </p:nvSpPr>
          <p:spPr bwMode="auto">
            <a:xfrm>
              <a:off x="2592" y="2592"/>
              <a:ext cx="0" cy="1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0" name="Line 34"/>
            <p:cNvSpPr>
              <a:spLocks noChangeShapeType="1"/>
            </p:cNvSpPr>
            <p:nvPr/>
          </p:nvSpPr>
          <p:spPr bwMode="auto">
            <a:xfrm>
              <a:off x="2592" y="2723"/>
              <a:ext cx="8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1" name="Line 35"/>
            <p:cNvSpPr>
              <a:spLocks noChangeShapeType="1"/>
            </p:cNvSpPr>
            <p:nvPr/>
          </p:nvSpPr>
          <p:spPr bwMode="auto">
            <a:xfrm flipH="1">
              <a:off x="3408" y="2717"/>
              <a:ext cx="0" cy="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2" name="Line 36"/>
            <p:cNvSpPr>
              <a:spLocks noChangeShapeType="1"/>
            </p:cNvSpPr>
            <p:nvPr/>
          </p:nvSpPr>
          <p:spPr bwMode="auto">
            <a:xfrm>
              <a:off x="3408" y="2880"/>
              <a:ext cx="8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3" name="Line 37"/>
            <p:cNvSpPr>
              <a:spLocks noChangeShapeType="1"/>
            </p:cNvSpPr>
            <p:nvPr/>
          </p:nvSpPr>
          <p:spPr bwMode="auto">
            <a:xfrm flipH="1">
              <a:off x="4224" y="2884"/>
              <a:ext cx="0" cy="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4" name="Line 38"/>
            <p:cNvSpPr>
              <a:spLocks noChangeShapeType="1"/>
            </p:cNvSpPr>
            <p:nvPr/>
          </p:nvSpPr>
          <p:spPr bwMode="auto">
            <a:xfrm>
              <a:off x="4224" y="3051"/>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45" name="Text Box 39"/>
            <p:cNvSpPr txBox="1">
              <a:spLocks noChangeArrowheads="1"/>
            </p:cNvSpPr>
            <p:nvPr/>
          </p:nvSpPr>
          <p:spPr bwMode="auto">
            <a:xfrm>
              <a:off x="2160" y="3983"/>
              <a:ext cx="19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Years since diagnosis</a:t>
              </a:r>
            </a:p>
          </p:txBody>
        </p:sp>
      </p:grpSp>
      <p:grpSp>
        <p:nvGrpSpPr>
          <p:cNvPr id="3" name="Group 40"/>
          <p:cNvGrpSpPr>
            <a:grpSpLocks/>
          </p:cNvGrpSpPr>
          <p:nvPr/>
        </p:nvGrpSpPr>
        <p:grpSpPr bwMode="auto">
          <a:xfrm>
            <a:off x="800100" y="4276725"/>
            <a:ext cx="5295900" cy="2886075"/>
            <a:chOff x="504" y="2400"/>
            <a:chExt cx="3336" cy="1818"/>
          </a:xfrm>
        </p:grpSpPr>
        <p:sp>
          <p:nvSpPr>
            <p:cNvPr id="59407" name="Text Box 41"/>
            <p:cNvSpPr txBox="1">
              <a:spLocks noChangeArrowheads="1"/>
            </p:cNvSpPr>
            <p:nvPr/>
          </p:nvSpPr>
          <p:spPr bwMode="auto">
            <a:xfrm>
              <a:off x="504" y="3680"/>
              <a:ext cx="1472"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600">
                <a:solidFill>
                  <a:schemeClr val="accent2"/>
                </a:solidFill>
                <a:latin typeface="Times New Roman" pitchFamily="18" charset="0"/>
              </a:endParaRPr>
            </a:p>
            <a:p>
              <a:pPr>
                <a:spcBef>
                  <a:spcPct val="0"/>
                </a:spcBef>
                <a:buFontTx/>
                <a:buNone/>
              </a:pPr>
              <a:endParaRPr lang="en-US">
                <a:solidFill>
                  <a:srgbClr val="FF3300"/>
                </a:solidFill>
                <a:latin typeface="Times New Roman" pitchFamily="18" charset="0"/>
              </a:endParaRPr>
            </a:p>
          </p:txBody>
        </p:sp>
        <p:sp>
          <p:nvSpPr>
            <p:cNvPr id="59408" name="Line 42"/>
            <p:cNvSpPr>
              <a:spLocks noChangeShapeType="1"/>
            </p:cNvSpPr>
            <p:nvPr/>
          </p:nvSpPr>
          <p:spPr bwMode="auto">
            <a:xfrm flipV="1">
              <a:off x="3840" y="2400"/>
              <a:ext cx="0" cy="96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9" name="Line 43"/>
            <p:cNvSpPr>
              <a:spLocks noChangeShapeType="1"/>
            </p:cNvSpPr>
            <p:nvPr/>
          </p:nvSpPr>
          <p:spPr bwMode="auto">
            <a:xfrm flipH="1">
              <a:off x="720" y="2400"/>
              <a:ext cx="312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44"/>
          <p:cNvGrpSpPr>
            <a:grpSpLocks/>
          </p:cNvGrpSpPr>
          <p:nvPr/>
        </p:nvGrpSpPr>
        <p:grpSpPr bwMode="auto">
          <a:xfrm>
            <a:off x="762000" y="3810000"/>
            <a:ext cx="2895600" cy="3384550"/>
            <a:chOff x="480" y="2112"/>
            <a:chExt cx="1824" cy="2132"/>
          </a:xfrm>
        </p:grpSpPr>
        <p:sp>
          <p:nvSpPr>
            <p:cNvPr id="59404" name="Line 45"/>
            <p:cNvSpPr>
              <a:spLocks noChangeShapeType="1"/>
            </p:cNvSpPr>
            <p:nvPr/>
          </p:nvSpPr>
          <p:spPr bwMode="auto">
            <a:xfrm flipV="1">
              <a:off x="2304" y="2112"/>
              <a:ext cx="0" cy="124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5" name="Line 46"/>
            <p:cNvSpPr>
              <a:spLocks noChangeShapeType="1"/>
            </p:cNvSpPr>
            <p:nvPr/>
          </p:nvSpPr>
          <p:spPr bwMode="auto">
            <a:xfrm flipH="1">
              <a:off x="720" y="2112"/>
              <a:ext cx="1584" cy="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6" name="Text Box 47"/>
            <p:cNvSpPr txBox="1">
              <a:spLocks noChangeArrowheads="1"/>
            </p:cNvSpPr>
            <p:nvPr/>
          </p:nvSpPr>
          <p:spPr bwMode="auto">
            <a:xfrm>
              <a:off x="480" y="3936"/>
              <a:ext cx="11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600">
                <a:solidFill>
                  <a:srgbClr val="FF3399"/>
                </a:solidFill>
                <a:latin typeface="Times New Roman" pitchFamily="18" charset="0"/>
              </a:endParaRPr>
            </a:p>
          </p:txBody>
        </p:sp>
      </p:grpSp>
      <p:grpSp>
        <p:nvGrpSpPr>
          <p:cNvPr id="5" name="Group 48"/>
          <p:cNvGrpSpPr>
            <a:grpSpLocks/>
          </p:cNvGrpSpPr>
          <p:nvPr/>
        </p:nvGrpSpPr>
        <p:grpSpPr bwMode="auto">
          <a:xfrm>
            <a:off x="4283075" y="1743075"/>
            <a:ext cx="4733925" cy="427038"/>
            <a:chOff x="2926" y="1098"/>
            <a:chExt cx="2982" cy="269"/>
          </a:xfrm>
        </p:grpSpPr>
        <p:sp>
          <p:nvSpPr>
            <p:cNvPr id="59402" name="Text Box 49"/>
            <p:cNvSpPr txBox="1">
              <a:spLocks noChangeArrowheads="1"/>
            </p:cNvSpPr>
            <p:nvPr/>
          </p:nvSpPr>
          <p:spPr bwMode="auto">
            <a:xfrm>
              <a:off x="3412" y="1098"/>
              <a:ext cx="24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nb-NO" sz="2200">
                  <a:solidFill>
                    <a:srgbClr val="FF0000"/>
                  </a:solidFill>
                </a:rPr>
                <a:t>Median survival time – 2 years</a:t>
              </a:r>
              <a:endParaRPr lang="en-US" sz="2200">
                <a:solidFill>
                  <a:srgbClr val="FF0000"/>
                </a:solidFill>
              </a:endParaRPr>
            </a:p>
          </p:txBody>
        </p:sp>
        <p:sp>
          <p:nvSpPr>
            <p:cNvPr id="59403" name="Line 50"/>
            <p:cNvSpPr>
              <a:spLocks noChangeShapeType="1"/>
            </p:cNvSpPr>
            <p:nvPr/>
          </p:nvSpPr>
          <p:spPr bwMode="auto">
            <a:xfrm>
              <a:off x="2926" y="1253"/>
              <a:ext cx="453" cy="0"/>
            </a:xfrm>
            <a:prstGeom prst="line">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51"/>
          <p:cNvGrpSpPr>
            <a:grpSpLocks/>
          </p:cNvGrpSpPr>
          <p:nvPr/>
        </p:nvGrpSpPr>
        <p:grpSpPr bwMode="auto">
          <a:xfrm>
            <a:off x="4284663" y="2174875"/>
            <a:ext cx="3665537" cy="427038"/>
            <a:chOff x="2699" y="1370"/>
            <a:chExt cx="2309" cy="269"/>
          </a:xfrm>
        </p:grpSpPr>
        <p:sp>
          <p:nvSpPr>
            <p:cNvPr id="59400" name="Text Box 52"/>
            <p:cNvSpPr txBox="1">
              <a:spLocks noChangeArrowheads="1"/>
            </p:cNvSpPr>
            <p:nvPr/>
          </p:nvSpPr>
          <p:spPr bwMode="auto">
            <a:xfrm>
              <a:off x="3198" y="1370"/>
              <a:ext cx="181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nb-NO" sz="2200">
                  <a:solidFill>
                    <a:schemeClr val="accent2"/>
                  </a:solidFill>
                </a:rPr>
                <a:t>4-year survival – 40%</a:t>
              </a:r>
              <a:endParaRPr lang="en-US" sz="2200">
                <a:solidFill>
                  <a:schemeClr val="accent2"/>
                </a:solidFill>
              </a:endParaRPr>
            </a:p>
          </p:txBody>
        </p:sp>
        <p:sp>
          <p:nvSpPr>
            <p:cNvPr id="59401" name="Line 53"/>
            <p:cNvSpPr>
              <a:spLocks noChangeShapeType="1"/>
            </p:cNvSpPr>
            <p:nvPr/>
          </p:nvSpPr>
          <p:spPr bwMode="auto">
            <a:xfrm>
              <a:off x="2699" y="1525"/>
              <a:ext cx="453"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34" fill="hold"/>
                                        <p:tgtEl>
                                          <p:spTgt spid="7"/>
                                        </p:tgtEl>
                                      </p:cBhvr>
                                    </p:cmd>
                                  </p:childTnLst>
                                </p:cTn>
                              </p:par>
                              <p:par>
                                <p:cTn id="7" presetID="10" presetClass="entr" presetSubtype="0" fill="hold" nodeType="withEffect">
                                  <p:stCondLst>
                                    <p:cond delay="7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nodeType="withEffect">
                                  <p:stCondLst>
                                    <p:cond delay="7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par>
                                <p:cTn id="13" presetID="10" presetClass="entr" presetSubtype="0" fill="hold" nodeType="withEffect">
                                  <p:stCondLst>
                                    <p:cond delay="16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par>
                                <p:cTn id="16" presetID="10" presetClass="entr" presetSubtype="0" fill="hold" nodeType="withEffect">
                                  <p:stCondLst>
                                    <p:cond delay="16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188913"/>
            <a:ext cx="7772400" cy="1143000"/>
          </a:xfrm>
        </p:spPr>
        <p:txBody>
          <a:bodyPr/>
          <a:lstStyle/>
          <a:p>
            <a:r>
              <a:rPr lang="en-US" sz="3200" smtClean="0">
                <a:latin typeface="Arial" charset="0"/>
              </a:rPr>
              <a:t>Age-specific annual mortality rates among diabetic women and diabetic men</a:t>
            </a:r>
          </a:p>
        </p:txBody>
      </p:sp>
      <p:pic>
        <p:nvPicPr>
          <p:cNvPr id="60419" name="Picture 3" descr="Mortality curv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47813" y="1546225"/>
            <a:ext cx="6480175" cy="4849813"/>
          </a:xfrm>
          <a:noFill/>
        </p:spPr>
      </p:pic>
      <p:sp>
        <p:nvSpPr>
          <p:cNvPr id="60420" name="Text Box 4"/>
          <p:cNvSpPr txBox="1">
            <a:spLocks noChangeArrowheads="1"/>
          </p:cNvSpPr>
          <p:nvPr/>
        </p:nvSpPr>
        <p:spPr bwMode="auto">
          <a:xfrm>
            <a:off x="87313" y="6524625"/>
            <a:ext cx="355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200">
                <a:solidFill>
                  <a:schemeClr val="tx1"/>
                </a:solidFill>
                <a:latin typeface="Comic Sans MS" pitchFamily="66" charset="0"/>
              </a:rPr>
              <a:t>Shalev V, et al. J Clin Epidemiol 2007;60:86-93</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melanoma survival"/>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651500" y="188913"/>
            <a:ext cx="2751138" cy="6480175"/>
          </a:xfrm>
          <a:noFill/>
        </p:spPr>
      </p:pic>
      <p:sp>
        <p:nvSpPr>
          <p:cNvPr id="61443" name="Text Box 3"/>
          <p:cNvSpPr txBox="1">
            <a:spLocks noChangeArrowheads="1"/>
          </p:cNvSpPr>
          <p:nvPr/>
        </p:nvSpPr>
        <p:spPr bwMode="auto">
          <a:xfrm>
            <a:off x="87313" y="6524625"/>
            <a:ext cx="3608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200">
                <a:solidFill>
                  <a:schemeClr val="tx1"/>
                </a:solidFill>
                <a:latin typeface="Comic Sans MS" pitchFamily="66" charset="0"/>
              </a:rPr>
              <a:t>Scoggins CR, et al. Ann Surg 2006;243:693-700</a:t>
            </a:r>
          </a:p>
        </p:txBody>
      </p:sp>
      <p:sp>
        <p:nvSpPr>
          <p:cNvPr id="61444" name="Text Box 4"/>
          <p:cNvSpPr txBox="1">
            <a:spLocks noChangeArrowheads="1"/>
          </p:cNvSpPr>
          <p:nvPr/>
        </p:nvSpPr>
        <p:spPr bwMode="auto">
          <a:xfrm>
            <a:off x="447675" y="2857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a:solidFill>
                <a:schemeClr val="tx1"/>
              </a:solidFill>
              <a:latin typeface="Comic Sans MS" pitchFamily="66" charset="0"/>
            </a:endParaRPr>
          </a:p>
        </p:txBody>
      </p:sp>
      <p:sp>
        <p:nvSpPr>
          <p:cNvPr id="867333" name="Text Box 5"/>
          <p:cNvSpPr txBox="1">
            <a:spLocks noChangeArrowheads="1"/>
          </p:cNvSpPr>
          <p:nvPr/>
        </p:nvSpPr>
        <p:spPr bwMode="auto">
          <a:xfrm>
            <a:off x="179388" y="165100"/>
            <a:ext cx="5256212" cy="3935413"/>
          </a:xfrm>
          <a:prstGeom prst="rect">
            <a:avLst/>
          </a:prstGeom>
          <a:noFill/>
          <a:ln w="9525">
            <a:noFill/>
            <a:miter lim="800000"/>
            <a:headEnd/>
            <a:tailEnd/>
          </a:ln>
          <a:effectLst/>
        </p:spPr>
        <p:txBody>
          <a:bodyPr>
            <a:spAutoFit/>
          </a:bodyPr>
          <a:lstStyle/>
          <a:p>
            <a:pPr>
              <a:spcBef>
                <a:spcPct val="0"/>
              </a:spcBef>
              <a:buFontTx/>
              <a:buNone/>
              <a:defRPr/>
            </a:pPr>
            <a:r>
              <a:rPr lang="en-US" sz="2800">
                <a:solidFill>
                  <a:schemeClr val="tx1"/>
                </a:solidFill>
              </a:rPr>
              <a:t>Survival comparisons between</a:t>
            </a:r>
          </a:p>
          <a:p>
            <a:pPr>
              <a:spcBef>
                <a:spcPct val="0"/>
              </a:spcBef>
              <a:buFontTx/>
              <a:buNone/>
              <a:defRPr/>
            </a:pPr>
            <a:r>
              <a:rPr lang="en-US" sz="2800">
                <a:solidFill>
                  <a:schemeClr val="tx1"/>
                </a:solidFill>
              </a:rPr>
              <a:t>male and female melanoma</a:t>
            </a:r>
          </a:p>
          <a:p>
            <a:pPr>
              <a:spcBef>
                <a:spcPct val="0"/>
              </a:spcBef>
              <a:buFontTx/>
              <a:buNone/>
              <a:defRPr/>
            </a:pPr>
            <a:r>
              <a:rPr lang="en-US" sz="2800">
                <a:solidFill>
                  <a:schemeClr val="tx1"/>
                </a:solidFill>
              </a:rPr>
              <a:t>Patients.</a:t>
            </a:r>
          </a:p>
          <a:p>
            <a:pPr>
              <a:spcBef>
                <a:spcPct val="0"/>
              </a:spcBef>
              <a:buFontTx/>
              <a:buNone/>
              <a:defRPr/>
            </a:pPr>
            <a:endParaRPr lang="en-US" sz="2800">
              <a:solidFill>
                <a:schemeClr val="tx1"/>
              </a:solidFill>
            </a:endParaRPr>
          </a:p>
          <a:p>
            <a:pPr>
              <a:spcBef>
                <a:spcPct val="0"/>
              </a:spcBef>
              <a:buFontTx/>
              <a:buNone/>
              <a:defRPr/>
            </a:pPr>
            <a:r>
              <a:rPr lang="en-US" sz="2800">
                <a:solidFill>
                  <a:schemeClr val="accent2"/>
                </a:solidFill>
              </a:rPr>
              <a:t>DFS</a:t>
            </a:r>
            <a:r>
              <a:rPr lang="en-US" sz="2800">
                <a:solidFill>
                  <a:schemeClr val="tx1"/>
                </a:solidFill>
              </a:rPr>
              <a:t>, disease-free survival</a:t>
            </a:r>
          </a:p>
          <a:p>
            <a:pPr>
              <a:spcBef>
                <a:spcPct val="0"/>
              </a:spcBef>
              <a:buFontTx/>
              <a:buNone/>
              <a:defRPr/>
            </a:pPr>
            <a:r>
              <a:rPr lang="en-US" sz="2800">
                <a:solidFill>
                  <a:schemeClr val="tx1"/>
                </a:solidFill>
              </a:rPr>
              <a:t>	</a:t>
            </a:r>
            <a:r>
              <a:rPr lang="en-US" sz="2800">
                <a:solidFill>
                  <a:schemeClr val="bg2"/>
                </a:solidFill>
                <a:effectLst>
                  <a:outerShdw blurRad="38100" dist="38100" dir="2700000" algn="tl">
                    <a:srgbClr val="C0C0C0"/>
                  </a:outerShdw>
                </a:effectLst>
              </a:rPr>
              <a:t>(no recurrence)</a:t>
            </a:r>
          </a:p>
          <a:p>
            <a:pPr>
              <a:spcBef>
                <a:spcPct val="0"/>
              </a:spcBef>
              <a:buFontTx/>
              <a:buNone/>
              <a:defRPr/>
            </a:pPr>
            <a:r>
              <a:rPr lang="en-US" sz="2800">
                <a:solidFill>
                  <a:schemeClr val="accent2"/>
                </a:solidFill>
              </a:rPr>
              <a:t>DDFS</a:t>
            </a:r>
            <a:r>
              <a:rPr lang="en-US" sz="2800">
                <a:solidFill>
                  <a:schemeClr val="tx1"/>
                </a:solidFill>
              </a:rPr>
              <a:t>, distant disease-free</a:t>
            </a:r>
          </a:p>
          <a:p>
            <a:pPr>
              <a:spcBef>
                <a:spcPct val="0"/>
              </a:spcBef>
              <a:buFontTx/>
              <a:buNone/>
              <a:defRPr/>
            </a:pPr>
            <a:r>
              <a:rPr lang="en-US" sz="2800">
                <a:solidFill>
                  <a:schemeClr val="tx1"/>
                </a:solidFill>
              </a:rPr>
              <a:t>	   survival </a:t>
            </a:r>
            <a:r>
              <a:rPr lang="en-US" sz="2800">
                <a:solidFill>
                  <a:schemeClr val="bg2"/>
                </a:solidFill>
                <a:effectLst>
                  <a:outerShdw blurRad="38100" dist="38100" dir="2700000" algn="tl">
                    <a:srgbClr val="C0C0C0"/>
                  </a:outerShdw>
                </a:effectLst>
              </a:rPr>
              <a:t>(no metastases)</a:t>
            </a:r>
          </a:p>
          <a:p>
            <a:pPr>
              <a:spcBef>
                <a:spcPct val="0"/>
              </a:spcBef>
              <a:buFontTx/>
              <a:buNone/>
              <a:defRPr/>
            </a:pPr>
            <a:r>
              <a:rPr lang="en-US" sz="2800">
                <a:solidFill>
                  <a:schemeClr val="accent2"/>
                </a:solidFill>
              </a:rPr>
              <a:t>OS</a:t>
            </a:r>
            <a:r>
              <a:rPr lang="en-US" sz="2800">
                <a:solidFill>
                  <a:schemeClr val="tx1"/>
                </a:solidFill>
              </a:rPr>
              <a:t>, overall survival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0466" name="Rectangle 2"/>
          <p:cNvSpPr>
            <a:spLocks noGrp="1" noChangeArrowheads="1"/>
          </p:cNvSpPr>
          <p:nvPr>
            <p:ph type="title" idx="4294967295"/>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Advantages of Cohort Studies</a:t>
            </a:r>
            <a:endParaRPr lang="en-US" smtClean="0">
              <a:solidFill>
                <a:srgbClr val="990033"/>
              </a:solidFill>
              <a:effectLst>
                <a:outerShdw blurRad="38100" dist="38100" dir="2700000" algn="tl">
                  <a:srgbClr val="C0C0C0"/>
                </a:outerShdw>
              </a:effectLst>
            </a:endParaRPr>
          </a:p>
        </p:txBody>
      </p:sp>
      <p:sp>
        <p:nvSpPr>
          <p:cNvPr id="830467" name="Text Box 3"/>
          <p:cNvSpPr txBox="1">
            <a:spLocks noChangeArrowheads="1"/>
          </p:cNvSpPr>
          <p:nvPr/>
        </p:nvSpPr>
        <p:spPr bwMode="auto">
          <a:xfrm>
            <a:off x="288925" y="1512888"/>
            <a:ext cx="7607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  Direct measure of effect (incidence and RR)</a:t>
            </a:r>
          </a:p>
        </p:txBody>
      </p:sp>
      <p:sp>
        <p:nvSpPr>
          <p:cNvPr id="830468" name="Text Box 4"/>
          <p:cNvSpPr txBox="1">
            <a:spLocks noChangeArrowheads="1"/>
          </p:cNvSpPr>
          <p:nvPr/>
        </p:nvSpPr>
        <p:spPr bwMode="auto">
          <a:xfrm>
            <a:off x="304800" y="2063750"/>
            <a:ext cx="7885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2.  Correct time sequence of exposure and effect</a:t>
            </a:r>
          </a:p>
        </p:txBody>
      </p:sp>
      <p:sp>
        <p:nvSpPr>
          <p:cNvPr id="830469" name="Text Box 5"/>
          <p:cNvSpPr txBox="1">
            <a:spLocks noChangeArrowheads="1"/>
          </p:cNvSpPr>
          <p:nvPr/>
        </p:nvSpPr>
        <p:spPr bwMode="auto">
          <a:xfrm>
            <a:off x="304800" y="2597150"/>
            <a:ext cx="8770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3.  Can study several </a:t>
            </a:r>
            <a:r>
              <a:rPr lang="en-US" sz="2800"/>
              <a:t>EFFECTS</a:t>
            </a:r>
            <a:r>
              <a:rPr lang="en-US" sz="2800">
                <a:solidFill>
                  <a:schemeClr val="tx1"/>
                </a:solidFill>
              </a:rPr>
              <a:t> of the same exposure</a:t>
            </a:r>
          </a:p>
        </p:txBody>
      </p:sp>
      <p:sp>
        <p:nvSpPr>
          <p:cNvPr id="830470" name="Text Box 6"/>
          <p:cNvSpPr txBox="1">
            <a:spLocks noChangeArrowheads="1"/>
          </p:cNvSpPr>
          <p:nvPr/>
        </p:nvSpPr>
        <p:spPr bwMode="auto">
          <a:xfrm>
            <a:off x="304800" y="3130550"/>
            <a:ext cx="47196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4.  Reduced information bias</a:t>
            </a:r>
          </a:p>
        </p:txBody>
      </p:sp>
      <p:sp>
        <p:nvSpPr>
          <p:cNvPr id="830471" name="Text Box 7"/>
          <p:cNvSpPr txBox="1">
            <a:spLocks noChangeArrowheads="1"/>
          </p:cNvSpPr>
          <p:nvPr/>
        </p:nvSpPr>
        <p:spPr bwMode="auto">
          <a:xfrm>
            <a:off x="304800" y="3663950"/>
            <a:ext cx="5376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5.  Study of </a:t>
            </a:r>
            <a:r>
              <a:rPr lang="en-US" sz="2800"/>
              <a:t>RARE EXPOSURES</a:t>
            </a:r>
          </a:p>
        </p:txBody>
      </p:sp>
      <p:sp>
        <p:nvSpPr>
          <p:cNvPr id="830472" name="Text Box 8"/>
          <p:cNvSpPr txBox="1">
            <a:spLocks noChangeArrowheads="1"/>
          </p:cNvSpPr>
          <p:nvPr/>
        </p:nvSpPr>
        <p:spPr bwMode="auto">
          <a:xfrm>
            <a:off x="304800" y="4197350"/>
            <a:ext cx="5707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6.  Quality control in data collection</a:t>
            </a:r>
          </a:p>
        </p:txBody>
      </p:sp>
      <p:grpSp>
        <p:nvGrpSpPr>
          <p:cNvPr id="2" name="Group 12"/>
          <p:cNvGrpSpPr>
            <a:grpSpLocks/>
          </p:cNvGrpSpPr>
          <p:nvPr/>
        </p:nvGrpSpPr>
        <p:grpSpPr bwMode="auto">
          <a:xfrm>
            <a:off x="304800" y="4730750"/>
            <a:ext cx="7796213" cy="1839913"/>
            <a:chOff x="304800" y="4730750"/>
            <a:chExt cx="7796213" cy="1839913"/>
          </a:xfrm>
        </p:grpSpPr>
        <p:sp>
          <p:nvSpPr>
            <p:cNvPr id="62474" name="Text Box 9"/>
            <p:cNvSpPr txBox="1">
              <a:spLocks noChangeArrowheads="1"/>
            </p:cNvSpPr>
            <p:nvPr/>
          </p:nvSpPr>
          <p:spPr bwMode="auto">
            <a:xfrm>
              <a:off x="304800" y="4730750"/>
              <a:ext cx="3903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7.  Historic cohort study</a:t>
              </a:r>
            </a:p>
          </p:txBody>
        </p:sp>
        <p:sp>
          <p:nvSpPr>
            <p:cNvPr id="62475" name="Text Box 10"/>
            <p:cNvSpPr txBox="1">
              <a:spLocks noChangeArrowheads="1"/>
            </p:cNvSpPr>
            <p:nvPr/>
          </p:nvSpPr>
          <p:spPr bwMode="auto">
            <a:xfrm>
              <a:off x="1547813" y="5373688"/>
              <a:ext cx="6553200" cy="1196975"/>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dirty="0">
                  <a:solidFill>
                    <a:schemeClr val="tx1"/>
                  </a:solidFill>
                </a:rPr>
                <a:t>Strongest observational design for cause-effect because exposure/risk </a:t>
              </a:r>
              <a:r>
                <a:rPr lang="en-US" dirty="0" smtClean="0">
                  <a:solidFill>
                    <a:schemeClr val="tx1"/>
                  </a:solidFill>
                </a:rPr>
                <a:t>factor is </a:t>
              </a:r>
              <a:r>
                <a:rPr lang="en-US" dirty="0">
                  <a:solidFill>
                    <a:schemeClr val="tx1"/>
                  </a:solidFill>
                </a:rPr>
                <a:t>observed before the outcome occurs</a:t>
              </a:r>
              <a:endParaRPr lang="en-US" sz="3000" dirty="0">
                <a:solidFill>
                  <a:schemeClr val="tx1"/>
                </a:solidFill>
              </a:endParaRPr>
            </a:p>
          </p:txBody>
        </p:sp>
        <p:sp>
          <p:nvSpPr>
            <p:cNvPr id="62476" name="AutoShape 11"/>
            <p:cNvSpPr>
              <a:spLocks noChangeArrowheads="1"/>
            </p:cNvSpPr>
            <p:nvPr/>
          </p:nvSpPr>
          <p:spPr bwMode="auto">
            <a:xfrm>
              <a:off x="323850" y="5876925"/>
              <a:ext cx="976313" cy="228600"/>
            </a:xfrm>
            <a:prstGeom prst="rightArrow">
              <a:avLst>
                <a:gd name="adj1" fmla="val 50000"/>
                <a:gd name="adj2" fmla="val 106771"/>
              </a:avLst>
            </a:prstGeom>
            <a:solidFill>
              <a:schemeClr val="accent1"/>
            </a:solidFill>
            <a:ln w="9525">
              <a:solidFill>
                <a:schemeClr val="tx1"/>
              </a:solidFill>
              <a:miter lim="800000"/>
              <a:headEnd/>
              <a:tailEnd/>
            </a:ln>
          </p:spPr>
          <p:txBody>
            <a:bodyPr wrap="none" anchor="ctr"/>
            <a:lstStyle/>
            <a:p>
              <a:endParaRPr lang="en-US"/>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3034"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830467"/>
                                        </p:tgtEl>
                                        <p:attrNameLst>
                                          <p:attrName>style.visibility</p:attrName>
                                        </p:attrNameLst>
                                      </p:cBhvr>
                                      <p:to>
                                        <p:strVal val="visible"/>
                                      </p:to>
                                    </p:set>
                                    <p:animEffect transition="in" filter="fade">
                                      <p:cBhvr>
                                        <p:cTn id="9" dur="3000"/>
                                        <p:tgtEl>
                                          <p:spTgt spid="830467"/>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830468"/>
                                        </p:tgtEl>
                                        <p:attrNameLst>
                                          <p:attrName>style.visibility</p:attrName>
                                        </p:attrNameLst>
                                      </p:cBhvr>
                                      <p:to>
                                        <p:strVal val="visible"/>
                                      </p:to>
                                    </p:set>
                                    <p:animEffect transition="in" filter="fade">
                                      <p:cBhvr>
                                        <p:cTn id="12" dur="3000"/>
                                        <p:tgtEl>
                                          <p:spTgt spid="830468"/>
                                        </p:tgtEl>
                                      </p:cBhvr>
                                    </p:animEffect>
                                  </p:childTnLst>
                                </p:cTn>
                              </p:par>
                              <p:par>
                                <p:cTn id="13" presetID="10" presetClass="entr" presetSubtype="0" fill="hold" grpId="0" nodeType="withEffect">
                                  <p:stCondLst>
                                    <p:cond delay="26000"/>
                                  </p:stCondLst>
                                  <p:childTnLst>
                                    <p:set>
                                      <p:cBhvr>
                                        <p:cTn id="14" dur="1" fill="hold">
                                          <p:stCondLst>
                                            <p:cond delay="0"/>
                                          </p:stCondLst>
                                        </p:cTn>
                                        <p:tgtEl>
                                          <p:spTgt spid="830469"/>
                                        </p:tgtEl>
                                        <p:attrNameLst>
                                          <p:attrName>style.visibility</p:attrName>
                                        </p:attrNameLst>
                                      </p:cBhvr>
                                      <p:to>
                                        <p:strVal val="visible"/>
                                      </p:to>
                                    </p:set>
                                    <p:animEffect transition="in" filter="fade">
                                      <p:cBhvr>
                                        <p:cTn id="15" dur="3000"/>
                                        <p:tgtEl>
                                          <p:spTgt spid="830469"/>
                                        </p:tgtEl>
                                      </p:cBhvr>
                                    </p:animEffect>
                                  </p:childTnLst>
                                </p:cTn>
                              </p:par>
                              <p:par>
                                <p:cTn id="16" presetID="10" presetClass="entr" presetSubtype="0" fill="hold" grpId="0" nodeType="withEffect">
                                  <p:stCondLst>
                                    <p:cond delay="36000"/>
                                  </p:stCondLst>
                                  <p:childTnLst>
                                    <p:set>
                                      <p:cBhvr>
                                        <p:cTn id="17" dur="1" fill="hold">
                                          <p:stCondLst>
                                            <p:cond delay="0"/>
                                          </p:stCondLst>
                                        </p:cTn>
                                        <p:tgtEl>
                                          <p:spTgt spid="830470"/>
                                        </p:tgtEl>
                                        <p:attrNameLst>
                                          <p:attrName>style.visibility</p:attrName>
                                        </p:attrNameLst>
                                      </p:cBhvr>
                                      <p:to>
                                        <p:strVal val="visible"/>
                                      </p:to>
                                    </p:set>
                                    <p:animEffect transition="in" filter="fade">
                                      <p:cBhvr>
                                        <p:cTn id="18" dur="3000"/>
                                        <p:tgtEl>
                                          <p:spTgt spid="830470"/>
                                        </p:tgtEl>
                                      </p:cBhvr>
                                    </p:animEffect>
                                  </p:childTnLst>
                                </p:cTn>
                              </p:par>
                              <p:par>
                                <p:cTn id="19" presetID="10" presetClass="entr" presetSubtype="0" fill="hold" grpId="0" nodeType="withEffect">
                                  <p:stCondLst>
                                    <p:cond delay="46000"/>
                                  </p:stCondLst>
                                  <p:childTnLst>
                                    <p:set>
                                      <p:cBhvr>
                                        <p:cTn id="20" dur="1" fill="hold">
                                          <p:stCondLst>
                                            <p:cond delay="0"/>
                                          </p:stCondLst>
                                        </p:cTn>
                                        <p:tgtEl>
                                          <p:spTgt spid="830471"/>
                                        </p:tgtEl>
                                        <p:attrNameLst>
                                          <p:attrName>style.visibility</p:attrName>
                                        </p:attrNameLst>
                                      </p:cBhvr>
                                      <p:to>
                                        <p:strVal val="visible"/>
                                      </p:to>
                                    </p:set>
                                    <p:animEffect transition="in" filter="fade">
                                      <p:cBhvr>
                                        <p:cTn id="21" dur="3000"/>
                                        <p:tgtEl>
                                          <p:spTgt spid="830471"/>
                                        </p:tgtEl>
                                      </p:cBhvr>
                                    </p:animEffect>
                                  </p:childTnLst>
                                </p:cTn>
                              </p:par>
                              <p:par>
                                <p:cTn id="22" presetID="10" presetClass="entr" presetSubtype="0" fill="hold" grpId="0" nodeType="withEffect">
                                  <p:stCondLst>
                                    <p:cond delay="52000"/>
                                  </p:stCondLst>
                                  <p:childTnLst>
                                    <p:set>
                                      <p:cBhvr>
                                        <p:cTn id="23" dur="1" fill="hold">
                                          <p:stCondLst>
                                            <p:cond delay="0"/>
                                          </p:stCondLst>
                                        </p:cTn>
                                        <p:tgtEl>
                                          <p:spTgt spid="830472"/>
                                        </p:tgtEl>
                                        <p:attrNameLst>
                                          <p:attrName>style.visibility</p:attrName>
                                        </p:attrNameLst>
                                      </p:cBhvr>
                                      <p:to>
                                        <p:strVal val="visible"/>
                                      </p:to>
                                    </p:set>
                                    <p:animEffect transition="in" filter="fade">
                                      <p:cBhvr>
                                        <p:cTn id="24" dur="3000"/>
                                        <p:tgtEl>
                                          <p:spTgt spid="830472"/>
                                        </p:tgtEl>
                                      </p:cBhvr>
                                    </p:animEffect>
                                  </p:childTnLst>
                                </p:cTn>
                              </p:par>
                              <p:par>
                                <p:cTn id="25" presetID="10" presetClass="entr" presetSubtype="0" fill="hold" nodeType="withEffect">
                                  <p:stCondLst>
                                    <p:cond delay="60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5"/>
                </p:tgtEl>
              </p:cMediaNode>
            </p:audio>
          </p:childTnLst>
        </p:cTn>
      </p:par>
    </p:tnLst>
    <p:bldLst>
      <p:bldP spid="830467" grpId="0"/>
      <p:bldP spid="830468" grpId="0"/>
      <p:bldP spid="830469" grpId="0"/>
      <p:bldP spid="830470" grpId="0"/>
      <p:bldP spid="830471" grpId="0"/>
      <p:bldP spid="83047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0" name="Rectangle 2"/>
          <p:cNvSpPr>
            <a:spLocks noGrp="1" noChangeArrowheads="1"/>
          </p:cNvSpPr>
          <p:nvPr>
            <p:ph type="title" idx="4294967295"/>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Disadvantages</a:t>
            </a:r>
          </a:p>
        </p:txBody>
      </p:sp>
      <p:sp>
        <p:nvSpPr>
          <p:cNvPr id="831491" name="Text Box 3"/>
          <p:cNvSpPr txBox="1">
            <a:spLocks noChangeArrowheads="1"/>
          </p:cNvSpPr>
          <p:nvPr/>
        </p:nvSpPr>
        <p:spPr bwMode="auto">
          <a:xfrm>
            <a:off x="688975" y="3500438"/>
            <a:ext cx="7115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4.  Loss to follow-up - tracing, non-response</a:t>
            </a:r>
          </a:p>
        </p:txBody>
      </p:sp>
      <p:sp>
        <p:nvSpPr>
          <p:cNvPr id="831492" name="Text Box 4"/>
          <p:cNvSpPr txBox="1">
            <a:spLocks noChangeArrowheads="1"/>
          </p:cNvSpPr>
          <p:nvPr/>
        </p:nvSpPr>
        <p:spPr bwMode="auto">
          <a:xfrm>
            <a:off x="704850" y="2924175"/>
            <a:ext cx="450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3.  Need large sample size </a:t>
            </a:r>
          </a:p>
        </p:txBody>
      </p:sp>
      <p:sp>
        <p:nvSpPr>
          <p:cNvPr id="831493" name="Text Box 5"/>
          <p:cNvSpPr txBox="1">
            <a:spLocks noChangeArrowheads="1"/>
          </p:cNvSpPr>
          <p:nvPr/>
        </p:nvSpPr>
        <p:spPr bwMode="auto">
          <a:xfrm>
            <a:off x="704850" y="2349500"/>
            <a:ext cx="4616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2.  Costly - time and money </a:t>
            </a:r>
          </a:p>
        </p:txBody>
      </p:sp>
      <p:sp>
        <p:nvSpPr>
          <p:cNvPr id="831494" name="Text Box 6"/>
          <p:cNvSpPr txBox="1">
            <a:spLocks noChangeArrowheads="1"/>
          </p:cNvSpPr>
          <p:nvPr/>
        </p:nvSpPr>
        <p:spPr bwMode="auto">
          <a:xfrm>
            <a:off x="723900" y="4062413"/>
            <a:ext cx="5908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5.  Change in exposure during study</a:t>
            </a:r>
          </a:p>
        </p:txBody>
      </p:sp>
      <p:sp>
        <p:nvSpPr>
          <p:cNvPr id="831495" name="Text Box 7"/>
          <p:cNvSpPr txBox="1">
            <a:spLocks noChangeArrowheads="1"/>
          </p:cNvSpPr>
          <p:nvPr/>
        </p:nvSpPr>
        <p:spPr bwMode="auto">
          <a:xfrm>
            <a:off x="723900" y="5214938"/>
            <a:ext cx="6608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7.  Not appropriate for RARE DISEASES</a:t>
            </a:r>
          </a:p>
        </p:txBody>
      </p:sp>
      <p:sp>
        <p:nvSpPr>
          <p:cNvPr id="831496" name="Text Box 8"/>
          <p:cNvSpPr txBox="1">
            <a:spLocks noChangeArrowheads="1"/>
          </p:cNvSpPr>
          <p:nvPr/>
        </p:nvSpPr>
        <p:spPr bwMode="auto">
          <a:xfrm>
            <a:off x="712788" y="1773238"/>
            <a:ext cx="299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  Long follow-up</a:t>
            </a:r>
          </a:p>
        </p:txBody>
      </p:sp>
      <p:sp>
        <p:nvSpPr>
          <p:cNvPr id="831497" name="Text Box 9"/>
          <p:cNvSpPr txBox="1">
            <a:spLocks noChangeArrowheads="1"/>
          </p:cNvSpPr>
          <p:nvPr/>
        </p:nvSpPr>
        <p:spPr bwMode="auto">
          <a:xfrm>
            <a:off x="727075" y="4652963"/>
            <a:ext cx="5273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6.  Limited number of exposures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015" fill="hold"/>
                                        <p:tgtEl>
                                          <p:spTgt spid="4"/>
                                        </p:tgtEl>
                                      </p:cBhvr>
                                    </p:cmd>
                                  </p:childTnLst>
                                </p:cTn>
                              </p:par>
                              <p:par>
                                <p:cTn id="7" presetID="10" presetClass="entr" presetSubtype="0" fill="hold" grpId="0" nodeType="withEffect">
                                  <p:stCondLst>
                                    <p:cond delay="4000"/>
                                  </p:stCondLst>
                                  <p:childTnLst>
                                    <p:set>
                                      <p:cBhvr>
                                        <p:cTn id="8" dur="1" fill="hold">
                                          <p:stCondLst>
                                            <p:cond delay="0"/>
                                          </p:stCondLst>
                                        </p:cTn>
                                        <p:tgtEl>
                                          <p:spTgt spid="831496"/>
                                        </p:tgtEl>
                                        <p:attrNameLst>
                                          <p:attrName>style.visibility</p:attrName>
                                        </p:attrNameLst>
                                      </p:cBhvr>
                                      <p:to>
                                        <p:strVal val="visible"/>
                                      </p:to>
                                    </p:set>
                                    <p:animEffect transition="in" filter="fade">
                                      <p:cBhvr>
                                        <p:cTn id="9" dur="3000"/>
                                        <p:tgtEl>
                                          <p:spTgt spid="831496"/>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831493"/>
                                        </p:tgtEl>
                                        <p:attrNameLst>
                                          <p:attrName>style.visibility</p:attrName>
                                        </p:attrNameLst>
                                      </p:cBhvr>
                                      <p:to>
                                        <p:strVal val="visible"/>
                                      </p:to>
                                    </p:set>
                                    <p:animEffect transition="in" filter="fade">
                                      <p:cBhvr>
                                        <p:cTn id="12" dur="3000"/>
                                        <p:tgtEl>
                                          <p:spTgt spid="831493"/>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831492"/>
                                        </p:tgtEl>
                                        <p:attrNameLst>
                                          <p:attrName>style.visibility</p:attrName>
                                        </p:attrNameLst>
                                      </p:cBhvr>
                                      <p:to>
                                        <p:strVal val="visible"/>
                                      </p:to>
                                    </p:set>
                                    <p:animEffect transition="in" filter="fade">
                                      <p:cBhvr>
                                        <p:cTn id="15" dur="3000"/>
                                        <p:tgtEl>
                                          <p:spTgt spid="831492"/>
                                        </p:tgtEl>
                                      </p:cBhvr>
                                    </p:animEffect>
                                  </p:childTnLst>
                                </p:cTn>
                              </p:par>
                              <p:par>
                                <p:cTn id="16" presetID="10" presetClass="entr" presetSubtype="0" fill="hold" grpId="0" nodeType="withEffect">
                                  <p:stCondLst>
                                    <p:cond delay="32000"/>
                                  </p:stCondLst>
                                  <p:childTnLst>
                                    <p:set>
                                      <p:cBhvr>
                                        <p:cTn id="17" dur="1" fill="hold">
                                          <p:stCondLst>
                                            <p:cond delay="0"/>
                                          </p:stCondLst>
                                        </p:cTn>
                                        <p:tgtEl>
                                          <p:spTgt spid="831491"/>
                                        </p:tgtEl>
                                        <p:attrNameLst>
                                          <p:attrName>style.visibility</p:attrName>
                                        </p:attrNameLst>
                                      </p:cBhvr>
                                      <p:to>
                                        <p:strVal val="visible"/>
                                      </p:to>
                                    </p:set>
                                    <p:animEffect transition="in" filter="fade">
                                      <p:cBhvr>
                                        <p:cTn id="18" dur="3000"/>
                                        <p:tgtEl>
                                          <p:spTgt spid="831491"/>
                                        </p:tgtEl>
                                      </p:cBhvr>
                                    </p:animEffect>
                                  </p:childTnLst>
                                </p:cTn>
                              </p:par>
                              <p:par>
                                <p:cTn id="19" presetID="10" presetClass="entr" presetSubtype="0" fill="hold" grpId="0" nodeType="withEffect">
                                  <p:stCondLst>
                                    <p:cond delay="42000"/>
                                  </p:stCondLst>
                                  <p:childTnLst>
                                    <p:set>
                                      <p:cBhvr>
                                        <p:cTn id="20" dur="1" fill="hold">
                                          <p:stCondLst>
                                            <p:cond delay="0"/>
                                          </p:stCondLst>
                                        </p:cTn>
                                        <p:tgtEl>
                                          <p:spTgt spid="831494"/>
                                        </p:tgtEl>
                                        <p:attrNameLst>
                                          <p:attrName>style.visibility</p:attrName>
                                        </p:attrNameLst>
                                      </p:cBhvr>
                                      <p:to>
                                        <p:strVal val="visible"/>
                                      </p:to>
                                    </p:set>
                                    <p:animEffect transition="in" filter="fade">
                                      <p:cBhvr>
                                        <p:cTn id="21" dur="3000"/>
                                        <p:tgtEl>
                                          <p:spTgt spid="831494"/>
                                        </p:tgtEl>
                                      </p:cBhvr>
                                    </p:animEffect>
                                  </p:childTnLst>
                                </p:cTn>
                              </p:par>
                              <p:par>
                                <p:cTn id="22" presetID="10" presetClass="entr" presetSubtype="0" fill="hold" grpId="0" nodeType="withEffect">
                                  <p:stCondLst>
                                    <p:cond delay="50000"/>
                                  </p:stCondLst>
                                  <p:childTnLst>
                                    <p:set>
                                      <p:cBhvr>
                                        <p:cTn id="23" dur="1" fill="hold">
                                          <p:stCondLst>
                                            <p:cond delay="0"/>
                                          </p:stCondLst>
                                        </p:cTn>
                                        <p:tgtEl>
                                          <p:spTgt spid="831497"/>
                                        </p:tgtEl>
                                        <p:attrNameLst>
                                          <p:attrName>style.visibility</p:attrName>
                                        </p:attrNameLst>
                                      </p:cBhvr>
                                      <p:to>
                                        <p:strVal val="visible"/>
                                      </p:to>
                                    </p:set>
                                    <p:animEffect transition="in" filter="fade">
                                      <p:cBhvr>
                                        <p:cTn id="24" dur="3000"/>
                                        <p:tgtEl>
                                          <p:spTgt spid="831497"/>
                                        </p:tgtEl>
                                      </p:cBhvr>
                                    </p:animEffect>
                                  </p:childTnLst>
                                </p:cTn>
                              </p:par>
                              <p:par>
                                <p:cTn id="25" presetID="10" presetClass="entr" presetSubtype="0" fill="hold" grpId="0" nodeType="withEffect">
                                  <p:stCondLst>
                                    <p:cond delay="60000"/>
                                  </p:stCondLst>
                                  <p:childTnLst>
                                    <p:set>
                                      <p:cBhvr>
                                        <p:cTn id="26" dur="1" fill="hold">
                                          <p:stCondLst>
                                            <p:cond delay="0"/>
                                          </p:stCondLst>
                                        </p:cTn>
                                        <p:tgtEl>
                                          <p:spTgt spid="831495"/>
                                        </p:tgtEl>
                                        <p:attrNameLst>
                                          <p:attrName>style.visibility</p:attrName>
                                        </p:attrNameLst>
                                      </p:cBhvr>
                                      <p:to>
                                        <p:strVal val="visible"/>
                                      </p:to>
                                    </p:set>
                                    <p:animEffect transition="in" filter="fade">
                                      <p:cBhvr>
                                        <p:cTn id="27" dur="3000"/>
                                        <p:tgtEl>
                                          <p:spTgt spid="8314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4"/>
                </p:tgtEl>
              </p:cMediaNode>
            </p:audio>
          </p:childTnLst>
        </p:cTn>
      </p:par>
    </p:tnLst>
    <p:bldLst>
      <p:bldP spid="831491" grpId="0"/>
      <p:bldP spid="831492" grpId="0"/>
      <p:bldP spid="831493" grpId="0"/>
      <p:bldP spid="831494" grpId="0"/>
      <p:bldP spid="831495" grpId="0"/>
      <p:bldP spid="831496" grpId="0"/>
      <p:bldP spid="83149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a:xfrm>
            <a:off x="685800" y="115888"/>
            <a:ext cx="7772400" cy="1143000"/>
          </a:xfrm>
        </p:spPr>
        <p:txBody>
          <a:bodyPr/>
          <a:lstStyle/>
          <a:p>
            <a:pPr>
              <a:defRPr/>
            </a:pPr>
            <a:r>
              <a:rPr lang="en-US" sz="4000" dirty="0" smtClean="0">
                <a:solidFill>
                  <a:srgbClr val="990033"/>
                </a:solidFill>
                <a:effectLst>
                  <a:outerShdw blurRad="38100" dist="38100" dir="2700000" algn="tl">
                    <a:srgbClr val="C0C0C0"/>
                  </a:outerShdw>
                </a:effectLst>
                <a:latin typeface="Arial" charset="0"/>
              </a:rPr>
              <a:t>Profile: Framingham Heart Study</a:t>
            </a:r>
          </a:p>
        </p:txBody>
      </p:sp>
      <p:grpSp>
        <p:nvGrpSpPr>
          <p:cNvPr id="2" name="Group 3"/>
          <p:cNvGrpSpPr>
            <a:grpSpLocks/>
          </p:cNvGrpSpPr>
          <p:nvPr/>
        </p:nvGrpSpPr>
        <p:grpSpPr bwMode="auto">
          <a:xfrm>
            <a:off x="381000" y="1333500"/>
            <a:ext cx="8458200" cy="2109788"/>
            <a:chOff x="240" y="840"/>
            <a:chExt cx="5328" cy="1329"/>
          </a:xfrm>
        </p:grpSpPr>
        <p:sp>
          <p:nvSpPr>
            <p:cNvPr id="19466" name="Text Box 4"/>
            <p:cNvSpPr txBox="1">
              <a:spLocks noChangeArrowheads="1"/>
            </p:cNvSpPr>
            <p:nvPr/>
          </p:nvSpPr>
          <p:spPr bwMode="auto">
            <a:xfrm>
              <a:off x="240" y="1072"/>
              <a:ext cx="5328" cy="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pPr>
              <a:r>
                <a:rPr lang="en-US" sz="1800" dirty="0">
                  <a:solidFill>
                    <a:schemeClr val="tx1"/>
                  </a:solidFill>
                </a:rPr>
                <a:t> </a:t>
              </a:r>
              <a:r>
                <a:rPr lang="en-US" sz="1800" dirty="0">
                  <a:solidFill>
                    <a:schemeClr val="accent2"/>
                  </a:solidFill>
                </a:rPr>
                <a:t>5,209</a:t>
              </a:r>
              <a:r>
                <a:rPr lang="en-US" sz="1800" dirty="0">
                  <a:solidFill>
                    <a:schemeClr val="tx1"/>
                  </a:solidFill>
                </a:rPr>
                <a:t> men and women, aged </a:t>
              </a:r>
              <a:r>
                <a:rPr lang="en-US" sz="1800" dirty="0">
                  <a:solidFill>
                    <a:schemeClr val="accent2"/>
                  </a:solidFill>
                </a:rPr>
                <a:t>30 to 62</a:t>
              </a:r>
              <a:r>
                <a:rPr lang="en-US" sz="1800" dirty="0">
                  <a:solidFill>
                    <a:schemeClr val="tx1"/>
                  </a:solidFill>
                </a:rPr>
                <a:t> from Framingham, Massachusetts</a:t>
              </a:r>
            </a:p>
            <a:p>
              <a:pPr>
                <a:spcBef>
                  <a:spcPct val="50000"/>
                </a:spcBef>
              </a:pPr>
              <a:r>
                <a:rPr lang="en-US" sz="1800" dirty="0">
                  <a:solidFill>
                    <a:schemeClr val="tx1"/>
                  </a:solidFill>
                </a:rPr>
                <a:t> Extensive physical </a:t>
              </a:r>
              <a:r>
                <a:rPr lang="en-US" sz="1800" dirty="0">
                  <a:solidFill>
                    <a:schemeClr val="accent2"/>
                  </a:solidFill>
                </a:rPr>
                <a:t>examinations</a:t>
              </a:r>
              <a:r>
                <a:rPr lang="en-US" sz="1800" dirty="0">
                  <a:solidFill>
                    <a:schemeClr val="tx1"/>
                  </a:solidFill>
                </a:rPr>
                <a:t> and lifestyle </a:t>
              </a:r>
              <a:r>
                <a:rPr lang="en-US" sz="1800" dirty="0">
                  <a:solidFill>
                    <a:schemeClr val="accent2"/>
                  </a:solidFill>
                </a:rPr>
                <a:t>interviews</a:t>
              </a:r>
              <a:r>
                <a:rPr lang="en-US" sz="1800" dirty="0">
                  <a:solidFill>
                    <a:schemeClr val="tx1"/>
                  </a:solidFill>
                </a:rPr>
                <a:t> to analyze for common      patterns related to CVD development. </a:t>
              </a:r>
            </a:p>
            <a:p>
              <a:pPr>
                <a:spcBef>
                  <a:spcPct val="50000"/>
                </a:spcBef>
              </a:pPr>
              <a:r>
                <a:rPr lang="en-US" sz="1800" dirty="0">
                  <a:solidFill>
                    <a:schemeClr val="tx1"/>
                  </a:solidFill>
                </a:rPr>
                <a:t> Since 1949, the subjects have continued to return to the study </a:t>
              </a:r>
              <a:r>
                <a:rPr lang="en-US" sz="1800" dirty="0">
                  <a:solidFill>
                    <a:schemeClr val="accent2"/>
                  </a:solidFill>
                </a:rPr>
                <a:t>every two years</a:t>
              </a:r>
              <a:r>
                <a:rPr lang="en-US" sz="1800" dirty="0">
                  <a:solidFill>
                    <a:schemeClr val="tx1"/>
                  </a:solidFill>
                </a:rPr>
                <a:t> for a detailed medical history, physical examination, and laboratory tests. </a:t>
              </a:r>
            </a:p>
          </p:txBody>
        </p:sp>
        <p:sp>
          <p:nvSpPr>
            <p:cNvPr id="19467" name="Text Box 5"/>
            <p:cNvSpPr txBox="1">
              <a:spLocks noChangeArrowheads="1"/>
            </p:cNvSpPr>
            <p:nvPr/>
          </p:nvSpPr>
          <p:spPr bwMode="auto">
            <a:xfrm>
              <a:off x="240" y="840"/>
              <a:ext cx="13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b="1" dirty="0">
                  <a:solidFill>
                    <a:schemeClr val="tx1"/>
                  </a:solidFill>
                </a:rPr>
                <a:t>Original Cohort</a:t>
              </a:r>
              <a:endParaRPr lang="en-US" sz="1800" dirty="0">
                <a:solidFill>
                  <a:schemeClr val="tx1"/>
                </a:solidFill>
              </a:endParaRPr>
            </a:p>
          </p:txBody>
        </p:sp>
      </p:grpSp>
      <p:grpSp>
        <p:nvGrpSpPr>
          <p:cNvPr id="3" name="Group 6"/>
          <p:cNvGrpSpPr>
            <a:grpSpLocks/>
          </p:cNvGrpSpPr>
          <p:nvPr/>
        </p:nvGrpSpPr>
        <p:grpSpPr bwMode="auto">
          <a:xfrm>
            <a:off x="381000" y="3573463"/>
            <a:ext cx="8382000" cy="1303337"/>
            <a:chOff x="240" y="2065"/>
            <a:chExt cx="5280" cy="821"/>
          </a:xfrm>
        </p:grpSpPr>
        <p:sp>
          <p:nvSpPr>
            <p:cNvPr id="19464" name="Text Box 7"/>
            <p:cNvSpPr txBox="1">
              <a:spLocks noChangeArrowheads="1"/>
            </p:cNvSpPr>
            <p:nvPr/>
          </p:nvSpPr>
          <p:spPr bwMode="auto">
            <a:xfrm>
              <a:off x="240" y="2065"/>
              <a:ext cx="14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b="1" dirty="0">
                  <a:solidFill>
                    <a:schemeClr val="tx1"/>
                  </a:solidFill>
                </a:rPr>
                <a:t>Offspring Cohort</a:t>
              </a:r>
              <a:endParaRPr lang="en-US" sz="1800" dirty="0">
                <a:solidFill>
                  <a:schemeClr val="tx1"/>
                </a:solidFill>
              </a:endParaRPr>
            </a:p>
          </p:txBody>
        </p:sp>
        <p:sp>
          <p:nvSpPr>
            <p:cNvPr id="19465" name="Text Box 8"/>
            <p:cNvSpPr txBox="1">
              <a:spLocks noChangeArrowheads="1"/>
            </p:cNvSpPr>
            <p:nvPr/>
          </p:nvSpPr>
          <p:spPr bwMode="auto">
            <a:xfrm>
              <a:off x="240" y="2309"/>
              <a:ext cx="528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dirty="0">
                  <a:solidFill>
                    <a:schemeClr val="tx1"/>
                  </a:solidFill>
                </a:rPr>
                <a:t>In </a:t>
              </a:r>
              <a:r>
                <a:rPr lang="en-US" sz="1800" dirty="0"/>
                <a:t>1971</a:t>
              </a:r>
              <a:r>
                <a:rPr lang="en-US" sz="1800" dirty="0">
                  <a:solidFill>
                    <a:schemeClr val="tx1"/>
                  </a:solidFill>
                </a:rPr>
                <a:t>, the study enrolled a second-generation group -- </a:t>
              </a:r>
              <a:r>
                <a:rPr lang="en-US" sz="1800" dirty="0">
                  <a:solidFill>
                    <a:schemeClr val="accent2"/>
                  </a:solidFill>
                </a:rPr>
                <a:t>5,124</a:t>
              </a:r>
              <a:r>
                <a:rPr lang="en-US" sz="1800" dirty="0">
                  <a:solidFill>
                    <a:schemeClr val="tx1"/>
                  </a:solidFill>
                </a:rPr>
                <a:t> of the original participants' adult children and their spouses -- to participate in similar examinations </a:t>
              </a:r>
            </a:p>
          </p:txBody>
        </p:sp>
      </p:grpSp>
      <p:grpSp>
        <p:nvGrpSpPr>
          <p:cNvPr id="4" name="Group 9"/>
          <p:cNvGrpSpPr>
            <a:grpSpLocks/>
          </p:cNvGrpSpPr>
          <p:nvPr/>
        </p:nvGrpSpPr>
        <p:grpSpPr bwMode="auto">
          <a:xfrm>
            <a:off x="381000" y="5013325"/>
            <a:ext cx="8382000" cy="1316038"/>
            <a:chOff x="240" y="3063"/>
            <a:chExt cx="5280" cy="829"/>
          </a:xfrm>
        </p:grpSpPr>
        <p:sp>
          <p:nvSpPr>
            <p:cNvPr id="19462" name="Text Box 10"/>
            <p:cNvSpPr txBox="1">
              <a:spLocks noChangeArrowheads="1"/>
            </p:cNvSpPr>
            <p:nvPr/>
          </p:nvSpPr>
          <p:spPr bwMode="auto">
            <a:xfrm>
              <a:off x="240" y="3063"/>
              <a:ext cx="17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b="1" dirty="0">
                  <a:solidFill>
                    <a:schemeClr val="tx1"/>
                  </a:solidFill>
                </a:rPr>
                <a:t>Generation III Cohort</a:t>
              </a:r>
              <a:endParaRPr lang="en-US" sz="1800" dirty="0">
                <a:solidFill>
                  <a:schemeClr val="tx1"/>
                </a:solidFill>
              </a:endParaRPr>
            </a:p>
          </p:txBody>
        </p:sp>
        <p:sp>
          <p:nvSpPr>
            <p:cNvPr id="19463" name="Text Box 11"/>
            <p:cNvSpPr txBox="1">
              <a:spLocks noChangeArrowheads="1"/>
            </p:cNvSpPr>
            <p:nvPr/>
          </p:nvSpPr>
          <p:spPr bwMode="auto">
            <a:xfrm>
              <a:off x="240" y="3315"/>
              <a:ext cx="528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dirty="0">
                  <a:solidFill>
                    <a:schemeClr val="tx1"/>
                  </a:solidFill>
                </a:rPr>
                <a:t>A Third Generation (</a:t>
              </a:r>
              <a:r>
                <a:rPr lang="en-US" sz="1800" dirty="0"/>
                <a:t>3,500 </a:t>
              </a:r>
              <a:r>
                <a:rPr lang="en-US" sz="1800" dirty="0">
                  <a:solidFill>
                    <a:schemeClr val="tx1"/>
                  </a:solidFill>
                </a:rPr>
                <a:t>children of the Offspring Cohort, grandchildren of the original cohort) is currently being recruited and examined, seeking to further understand how </a:t>
              </a:r>
              <a:r>
                <a:rPr lang="en-US" sz="1800" dirty="0">
                  <a:solidFill>
                    <a:schemeClr val="accent2"/>
                  </a:solidFill>
                </a:rPr>
                <a:t>genetic factors</a:t>
              </a:r>
              <a:r>
                <a:rPr lang="en-US" sz="1800" dirty="0">
                  <a:solidFill>
                    <a:schemeClr val="tx1"/>
                  </a:solidFill>
                </a:rPr>
                <a:t> relate to cardiovascular disease. </a:t>
              </a:r>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51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nodeType="withEffect">
                                  <p:stCondLst>
                                    <p:cond delay="19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par>
                                <p:cTn id="13" presetID="10" presetClass="entr" presetSubtype="0" fill="hold" nodeType="withEffect">
                                  <p:stCondLst>
                                    <p:cond delay="23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685800" y="476250"/>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Potential Biases in Cohort Studies</a:t>
            </a:r>
          </a:p>
        </p:txBody>
      </p:sp>
      <p:sp>
        <p:nvSpPr>
          <p:cNvPr id="832515" name="Rectangle 3"/>
          <p:cNvSpPr>
            <a:spLocks noGrp="1" noChangeArrowheads="1"/>
          </p:cNvSpPr>
          <p:nvPr>
            <p:ph type="body" idx="1"/>
          </p:nvPr>
        </p:nvSpPr>
        <p:spPr/>
        <p:txBody>
          <a:bodyPr/>
          <a:lstStyle/>
          <a:p>
            <a:pPr>
              <a:lnSpc>
                <a:spcPct val="90000"/>
              </a:lnSpc>
            </a:pPr>
            <a:r>
              <a:rPr lang="en-US" sz="2800" smtClean="0">
                <a:latin typeface="Arial" charset="0"/>
              </a:rPr>
              <a:t>Selection bias</a:t>
            </a:r>
          </a:p>
          <a:p>
            <a:pPr>
              <a:lnSpc>
                <a:spcPct val="90000"/>
              </a:lnSpc>
            </a:pPr>
            <a:r>
              <a:rPr lang="en-US" sz="2800" smtClean="0">
                <a:latin typeface="Arial" charset="0"/>
              </a:rPr>
              <a:t>Bias in assessment of the outcome</a:t>
            </a:r>
          </a:p>
          <a:p>
            <a:pPr>
              <a:lnSpc>
                <a:spcPct val="90000"/>
              </a:lnSpc>
            </a:pPr>
            <a:r>
              <a:rPr lang="en-US" sz="2800" smtClean="0">
                <a:latin typeface="Arial" charset="0"/>
              </a:rPr>
              <a:t>Information bias </a:t>
            </a:r>
            <a:r>
              <a:rPr lang="en-US" sz="2800" smtClean="0">
                <a:solidFill>
                  <a:srgbClr val="008080"/>
                </a:solidFill>
                <a:latin typeface="Arial" charset="0"/>
              </a:rPr>
              <a:t>(regards to exposure, especially historical cohort)</a:t>
            </a:r>
          </a:p>
          <a:p>
            <a:pPr>
              <a:lnSpc>
                <a:spcPct val="90000"/>
              </a:lnSpc>
            </a:pPr>
            <a:r>
              <a:rPr lang="en-US" sz="2800" smtClean="0">
                <a:latin typeface="Arial" charset="0"/>
              </a:rPr>
              <a:t>Bias from non-response and loss to follow-up </a:t>
            </a:r>
            <a:r>
              <a:rPr lang="en-US" sz="2800" smtClean="0">
                <a:solidFill>
                  <a:srgbClr val="008080"/>
                </a:solidFill>
                <a:latin typeface="Arial" charset="0"/>
              </a:rPr>
              <a:t>(if participants with disease are selectively lost to follow-up)</a:t>
            </a:r>
          </a:p>
          <a:p>
            <a:pPr>
              <a:lnSpc>
                <a:spcPct val="90000"/>
              </a:lnSpc>
            </a:pPr>
            <a:r>
              <a:rPr lang="en-US" sz="2800" smtClean="0">
                <a:latin typeface="Arial" charset="0"/>
              </a:rPr>
              <a:t>Analytical and interpretation bias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517"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832515">
                                            <p:txEl>
                                              <p:pRg st="0" end="0"/>
                                            </p:txEl>
                                          </p:spTgt>
                                        </p:tgtEl>
                                        <p:attrNameLst>
                                          <p:attrName>style.visibility</p:attrName>
                                        </p:attrNameLst>
                                      </p:cBhvr>
                                      <p:to>
                                        <p:strVal val="visible"/>
                                      </p:to>
                                    </p:set>
                                    <p:animEffect transition="in" filter="fade">
                                      <p:cBhvr>
                                        <p:cTn id="9" dur="3000"/>
                                        <p:tgtEl>
                                          <p:spTgt spid="832515">
                                            <p:txEl>
                                              <p:pRg st="0" end="0"/>
                                            </p:txEl>
                                          </p:spTgt>
                                        </p:tgtEl>
                                      </p:cBhvr>
                                    </p:animEffect>
                                  </p:childTnLst>
                                </p:cTn>
                              </p:par>
                              <p:par>
                                <p:cTn id="10" presetID="10" presetClass="entr" presetSubtype="0" fill="hold" grpId="0" nodeType="withEffect">
                                  <p:stCondLst>
                                    <p:cond delay="22000"/>
                                  </p:stCondLst>
                                  <p:childTnLst>
                                    <p:set>
                                      <p:cBhvr>
                                        <p:cTn id="11" dur="1" fill="hold">
                                          <p:stCondLst>
                                            <p:cond delay="0"/>
                                          </p:stCondLst>
                                        </p:cTn>
                                        <p:tgtEl>
                                          <p:spTgt spid="832515">
                                            <p:txEl>
                                              <p:pRg st="1" end="1"/>
                                            </p:txEl>
                                          </p:spTgt>
                                        </p:tgtEl>
                                        <p:attrNameLst>
                                          <p:attrName>style.visibility</p:attrName>
                                        </p:attrNameLst>
                                      </p:cBhvr>
                                      <p:to>
                                        <p:strVal val="visible"/>
                                      </p:to>
                                    </p:set>
                                    <p:animEffect transition="in" filter="fade">
                                      <p:cBhvr>
                                        <p:cTn id="12" dur="3000"/>
                                        <p:tgtEl>
                                          <p:spTgt spid="832515">
                                            <p:txEl>
                                              <p:pRg st="1" end="1"/>
                                            </p:txEl>
                                          </p:spTgt>
                                        </p:tgtEl>
                                      </p:cBhvr>
                                    </p:animEffect>
                                  </p:childTnLst>
                                </p:cTn>
                              </p:par>
                              <p:par>
                                <p:cTn id="13" presetID="10" presetClass="entr" presetSubtype="0" fill="hold" grpId="0" nodeType="withEffect">
                                  <p:stCondLst>
                                    <p:cond delay="44000"/>
                                  </p:stCondLst>
                                  <p:childTnLst>
                                    <p:set>
                                      <p:cBhvr>
                                        <p:cTn id="14" dur="1" fill="hold">
                                          <p:stCondLst>
                                            <p:cond delay="0"/>
                                          </p:stCondLst>
                                        </p:cTn>
                                        <p:tgtEl>
                                          <p:spTgt spid="832515">
                                            <p:txEl>
                                              <p:pRg st="2" end="2"/>
                                            </p:txEl>
                                          </p:spTgt>
                                        </p:tgtEl>
                                        <p:attrNameLst>
                                          <p:attrName>style.visibility</p:attrName>
                                        </p:attrNameLst>
                                      </p:cBhvr>
                                      <p:to>
                                        <p:strVal val="visible"/>
                                      </p:to>
                                    </p:set>
                                    <p:animEffect transition="in" filter="fade">
                                      <p:cBhvr>
                                        <p:cTn id="15" dur="3000"/>
                                        <p:tgtEl>
                                          <p:spTgt spid="832515">
                                            <p:txEl>
                                              <p:pRg st="2" end="2"/>
                                            </p:txEl>
                                          </p:spTgt>
                                        </p:tgtEl>
                                      </p:cBhvr>
                                    </p:animEffect>
                                  </p:childTnLst>
                                </p:cTn>
                              </p:par>
                              <p:par>
                                <p:cTn id="16" presetID="10" presetClass="entr" presetSubtype="0" fill="hold" grpId="0" nodeType="withEffect">
                                  <p:stCondLst>
                                    <p:cond delay="52000"/>
                                  </p:stCondLst>
                                  <p:childTnLst>
                                    <p:set>
                                      <p:cBhvr>
                                        <p:cTn id="17" dur="1" fill="hold">
                                          <p:stCondLst>
                                            <p:cond delay="0"/>
                                          </p:stCondLst>
                                        </p:cTn>
                                        <p:tgtEl>
                                          <p:spTgt spid="832515">
                                            <p:txEl>
                                              <p:pRg st="3" end="3"/>
                                            </p:txEl>
                                          </p:spTgt>
                                        </p:tgtEl>
                                        <p:attrNameLst>
                                          <p:attrName>style.visibility</p:attrName>
                                        </p:attrNameLst>
                                      </p:cBhvr>
                                      <p:to>
                                        <p:strVal val="visible"/>
                                      </p:to>
                                    </p:set>
                                    <p:animEffect transition="in" filter="fade">
                                      <p:cBhvr>
                                        <p:cTn id="18" dur="3000"/>
                                        <p:tgtEl>
                                          <p:spTgt spid="832515">
                                            <p:txEl>
                                              <p:pRg st="3" end="3"/>
                                            </p:txEl>
                                          </p:spTgt>
                                        </p:tgtEl>
                                      </p:cBhvr>
                                    </p:animEffect>
                                  </p:childTnLst>
                                </p:cTn>
                              </p:par>
                              <p:par>
                                <p:cTn id="19" presetID="10" presetClass="entr" presetSubtype="0" fill="hold" grpId="0" nodeType="withEffect">
                                  <p:stCondLst>
                                    <p:cond delay="60000"/>
                                  </p:stCondLst>
                                  <p:childTnLst>
                                    <p:set>
                                      <p:cBhvr>
                                        <p:cTn id="20" dur="1" fill="hold">
                                          <p:stCondLst>
                                            <p:cond delay="0"/>
                                          </p:stCondLst>
                                        </p:cTn>
                                        <p:tgtEl>
                                          <p:spTgt spid="832515">
                                            <p:txEl>
                                              <p:pRg st="4" end="4"/>
                                            </p:txEl>
                                          </p:spTgt>
                                        </p:tgtEl>
                                        <p:attrNameLst>
                                          <p:attrName>style.visibility</p:attrName>
                                        </p:attrNameLst>
                                      </p:cBhvr>
                                      <p:to>
                                        <p:strVal val="visible"/>
                                      </p:to>
                                    </p:set>
                                    <p:animEffect transition="in" filter="fade">
                                      <p:cBhvr>
                                        <p:cTn id="21" dur="3000"/>
                                        <p:tgtEl>
                                          <p:spTgt spid="832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83251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8354" name="Rectangle 2"/>
          <p:cNvSpPr>
            <a:spLocks noGrp="1" noChangeArrowheads="1"/>
          </p:cNvSpPr>
          <p:nvPr>
            <p:ph type="title" idx="4294967295"/>
          </p:nvPr>
        </p:nvSpPr>
        <p:spPr>
          <a:xfrm>
            <a:off x="685800" y="115888"/>
            <a:ext cx="7772400" cy="1143000"/>
          </a:xfrm>
        </p:spPr>
        <p:txBody>
          <a:bodyPr/>
          <a:lstStyle/>
          <a:p>
            <a:pPr>
              <a:defRPr/>
            </a:pPr>
            <a:r>
              <a:rPr lang="en-US" smtClean="0">
                <a:solidFill>
                  <a:srgbClr val="990033"/>
                </a:solidFill>
                <a:effectLst>
                  <a:outerShdw blurRad="38100" dist="38100" dir="2700000" algn="tl">
                    <a:srgbClr val="C0C0C0"/>
                  </a:outerShdw>
                </a:effectLst>
                <a:latin typeface="Arial" charset="0"/>
              </a:rPr>
              <a:t>Selection Bias</a:t>
            </a:r>
          </a:p>
        </p:txBody>
      </p:sp>
      <p:sp>
        <p:nvSpPr>
          <p:cNvPr id="868355" name="Text Box 3"/>
          <p:cNvSpPr txBox="1">
            <a:spLocks noChangeArrowheads="1"/>
          </p:cNvSpPr>
          <p:nvPr/>
        </p:nvSpPr>
        <p:spPr bwMode="auto">
          <a:xfrm>
            <a:off x="517525" y="1524000"/>
            <a:ext cx="8626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a:solidFill>
                  <a:schemeClr val="tx1"/>
                </a:solidFill>
                <a:latin typeface="Times New Roman" pitchFamily="18" charset="0"/>
              </a:rPr>
              <a:t> </a:t>
            </a:r>
            <a:r>
              <a:rPr lang="en-US" sz="3200">
                <a:solidFill>
                  <a:schemeClr val="tx1"/>
                </a:solidFill>
              </a:rPr>
              <a:t>Also called:  </a:t>
            </a:r>
            <a:r>
              <a:rPr lang="en-US" sz="3200">
                <a:solidFill>
                  <a:schemeClr val="accent2"/>
                </a:solidFill>
              </a:rPr>
              <a:t>Assembly bias</a:t>
            </a:r>
            <a:r>
              <a:rPr lang="en-US" sz="3200">
                <a:solidFill>
                  <a:schemeClr val="tx1"/>
                </a:solidFill>
              </a:rPr>
              <a:t> or  </a:t>
            </a:r>
          </a:p>
          <a:p>
            <a:pPr>
              <a:spcBef>
                <a:spcPct val="0"/>
              </a:spcBef>
              <a:buClr>
                <a:srgbClr val="FF33CC"/>
              </a:buClr>
              <a:buSzPct val="75000"/>
              <a:buFont typeface="Monotype Sorts" pitchFamily="2" charset="2"/>
              <a:buNone/>
            </a:pPr>
            <a:r>
              <a:rPr lang="en-US" sz="3200">
                <a:solidFill>
                  <a:schemeClr val="tx1"/>
                </a:solidFill>
              </a:rPr>
              <a:t>    </a:t>
            </a:r>
            <a:r>
              <a:rPr lang="en-US" sz="3200">
                <a:solidFill>
                  <a:schemeClr val="accent2"/>
                </a:solidFill>
              </a:rPr>
              <a:t>Susceptibility bias</a:t>
            </a:r>
          </a:p>
        </p:txBody>
      </p:sp>
      <p:sp>
        <p:nvSpPr>
          <p:cNvPr id="868356" name="Text Box 4"/>
          <p:cNvSpPr txBox="1">
            <a:spLocks noChangeArrowheads="1"/>
          </p:cNvSpPr>
          <p:nvPr/>
        </p:nvSpPr>
        <p:spPr bwMode="auto">
          <a:xfrm>
            <a:off x="496888" y="2743200"/>
            <a:ext cx="8647112"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a:solidFill>
                  <a:schemeClr val="tx1"/>
                </a:solidFill>
                <a:latin typeface="Times New Roman" pitchFamily="18" charset="0"/>
              </a:rPr>
              <a:t> </a:t>
            </a:r>
            <a:r>
              <a:rPr lang="en-US" sz="3200">
                <a:solidFill>
                  <a:schemeClr val="tx1"/>
                </a:solidFill>
              </a:rPr>
              <a:t>Differences in other factors that affect </a:t>
            </a:r>
          </a:p>
          <a:p>
            <a:pPr>
              <a:spcBef>
                <a:spcPct val="0"/>
              </a:spcBef>
              <a:buClr>
                <a:srgbClr val="FF33CC"/>
              </a:buClr>
              <a:buSzPct val="75000"/>
              <a:buFont typeface="Monotype Sorts" pitchFamily="2" charset="2"/>
              <a:buNone/>
            </a:pPr>
            <a:r>
              <a:rPr lang="en-US" sz="3200">
                <a:solidFill>
                  <a:schemeClr val="tx1"/>
                </a:solidFill>
              </a:rPr>
              <a:t>    outcome over and above differences in  </a:t>
            </a:r>
          </a:p>
          <a:p>
            <a:pPr>
              <a:spcBef>
                <a:spcPct val="0"/>
              </a:spcBef>
              <a:buClr>
                <a:srgbClr val="FF33CC"/>
              </a:buClr>
              <a:buSzPct val="75000"/>
              <a:buFont typeface="Monotype Sorts" pitchFamily="2" charset="2"/>
              <a:buNone/>
            </a:pPr>
            <a:r>
              <a:rPr lang="en-US" sz="3200">
                <a:solidFill>
                  <a:schemeClr val="tx1"/>
                </a:solidFill>
              </a:rPr>
              <a:t>    the factor under study.</a:t>
            </a:r>
          </a:p>
        </p:txBody>
      </p:sp>
      <p:sp>
        <p:nvSpPr>
          <p:cNvPr id="868357" name="Text Box 5"/>
          <p:cNvSpPr txBox="1">
            <a:spLocks noChangeArrowheads="1"/>
          </p:cNvSpPr>
          <p:nvPr/>
        </p:nvSpPr>
        <p:spPr bwMode="auto">
          <a:xfrm>
            <a:off x="457200" y="4411663"/>
            <a:ext cx="7486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a:solidFill>
                  <a:schemeClr val="tx1"/>
                </a:solidFill>
                <a:latin typeface="Times New Roman" pitchFamily="18" charset="0"/>
              </a:rPr>
              <a:t> </a:t>
            </a:r>
            <a:r>
              <a:rPr lang="en-US" sz="3200">
                <a:solidFill>
                  <a:schemeClr val="tx1"/>
                </a:solidFill>
              </a:rPr>
              <a:t>A problem in prognostic cohort studies</a:t>
            </a:r>
          </a:p>
        </p:txBody>
      </p:sp>
      <p:sp>
        <p:nvSpPr>
          <p:cNvPr id="868358" name="Text Box 6"/>
          <p:cNvSpPr txBox="1">
            <a:spLocks noChangeArrowheads="1"/>
          </p:cNvSpPr>
          <p:nvPr/>
        </p:nvSpPr>
        <p:spPr bwMode="auto">
          <a:xfrm>
            <a:off x="365125" y="5362575"/>
            <a:ext cx="859948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t>Result:</a:t>
            </a:r>
            <a:r>
              <a:rPr lang="en-US" sz="2600">
                <a:solidFill>
                  <a:srgbClr val="008080"/>
                </a:solidFill>
              </a:rPr>
              <a:t> “Differences observed at end of study could be just a reflection of differences at the start of the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01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68355"/>
                                        </p:tgtEl>
                                        <p:attrNameLst>
                                          <p:attrName>style.visibility</p:attrName>
                                        </p:attrNameLst>
                                      </p:cBhvr>
                                      <p:to>
                                        <p:strVal val="visible"/>
                                      </p:to>
                                    </p:set>
                                    <p:animEffect transition="in" filter="fade">
                                      <p:cBhvr>
                                        <p:cTn id="9" dur="3000"/>
                                        <p:tgtEl>
                                          <p:spTgt spid="868355"/>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868356"/>
                                        </p:tgtEl>
                                        <p:attrNameLst>
                                          <p:attrName>style.visibility</p:attrName>
                                        </p:attrNameLst>
                                      </p:cBhvr>
                                      <p:to>
                                        <p:strVal val="visible"/>
                                      </p:to>
                                    </p:set>
                                    <p:animEffect transition="in" filter="fade">
                                      <p:cBhvr>
                                        <p:cTn id="12" dur="3000"/>
                                        <p:tgtEl>
                                          <p:spTgt spid="868356"/>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868357"/>
                                        </p:tgtEl>
                                        <p:attrNameLst>
                                          <p:attrName>style.visibility</p:attrName>
                                        </p:attrNameLst>
                                      </p:cBhvr>
                                      <p:to>
                                        <p:strVal val="visible"/>
                                      </p:to>
                                    </p:set>
                                    <p:animEffect transition="in" filter="fade">
                                      <p:cBhvr>
                                        <p:cTn id="15" dur="3000"/>
                                        <p:tgtEl>
                                          <p:spTgt spid="868357"/>
                                        </p:tgtEl>
                                      </p:cBhvr>
                                    </p:animEffect>
                                  </p:childTnLst>
                                </p:cTn>
                              </p:par>
                              <p:par>
                                <p:cTn id="16" presetID="10" presetClass="entr" presetSubtype="0" fill="hold" grpId="0" nodeType="withEffect">
                                  <p:stCondLst>
                                    <p:cond delay="24000"/>
                                  </p:stCondLst>
                                  <p:childTnLst>
                                    <p:set>
                                      <p:cBhvr>
                                        <p:cTn id="17" dur="1" fill="hold">
                                          <p:stCondLst>
                                            <p:cond delay="0"/>
                                          </p:stCondLst>
                                        </p:cTn>
                                        <p:tgtEl>
                                          <p:spTgt spid="868358"/>
                                        </p:tgtEl>
                                        <p:attrNameLst>
                                          <p:attrName>style.visibility</p:attrName>
                                        </p:attrNameLst>
                                      </p:cBhvr>
                                      <p:to>
                                        <p:strVal val="visible"/>
                                      </p:to>
                                    </p:set>
                                    <p:animEffect transition="in" filter="fade">
                                      <p:cBhvr>
                                        <p:cTn id="18" dur="3000"/>
                                        <p:tgtEl>
                                          <p:spTgt spid="8683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868355" grpId="0"/>
      <p:bldP spid="868356" grpId="0"/>
      <p:bldP spid="868357" grpId="0"/>
      <p:bldP spid="868358"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76200" y="76200"/>
            <a:ext cx="9067800" cy="1143000"/>
          </a:xfrm>
        </p:spPr>
        <p:txBody>
          <a:bodyPr/>
          <a:lstStyle/>
          <a:p>
            <a:r>
              <a:rPr lang="en-US" sz="2700" smtClean="0">
                <a:solidFill>
                  <a:srgbClr val="990033"/>
                </a:solidFill>
                <a:latin typeface="Arial" charset="0"/>
              </a:rPr>
              <a:t>Analysis of Selection Bias:</a:t>
            </a:r>
            <a:r>
              <a:rPr lang="en-US" sz="2700" smtClean="0">
                <a:latin typeface="Arial" charset="0"/>
              </a:rPr>
              <a:t>  </a:t>
            </a:r>
            <a:r>
              <a:rPr lang="en-US" sz="2700" smtClean="0">
                <a:solidFill>
                  <a:schemeClr val="tx1"/>
                </a:solidFill>
                <a:latin typeface="Arial" charset="0"/>
              </a:rPr>
              <a:t>The Risk of Recurrence of Hodgkin’s Disease According to Size of Mediastinal Mass, Stratified for Stage and Symptoms</a:t>
            </a:r>
          </a:p>
        </p:txBody>
      </p:sp>
      <p:sp>
        <p:nvSpPr>
          <p:cNvPr id="66563" name="Text Box 3"/>
          <p:cNvSpPr txBox="1">
            <a:spLocks noChangeArrowheads="1"/>
          </p:cNvSpPr>
          <p:nvPr/>
        </p:nvSpPr>
        <p:spPr bwMode="auto">
          <a:xfrm>
            <a:off x="3717925" y="1512888"/>
            <a:ext cx="4122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u="sng">
                <a:solidFill>
                  <a:schemeClr val="accent2"/>
                </a:solidFill>
              </a:rPr>
              <a:t>Size of Mediastinal Mass</a:t>
            </a:r>
          </a:p>
        </p:txBody>
      </p:sp>
      <p:sp>
        <p:nvSpPr>
          <p:cNvPr id="66564" name="Text Box 4"/>
          <p:cNvSpPr txBox="1">
            <a:spLocks noChangeArrowheads="1"/>
          </p:cNvSpPr>
          <p:nvPr/>
        </p:nvSpPr>
        <p:spPr bwMode="auto">
          <a:xfrm>
            <a:off x="3794125" y="1979613"/>
            <a:ext cx="10969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Large</a:t>
            </a:r>
          </a:p>
        </p:txBody>
      </p:sp>
      <p:sp>
        <p:nvSpPr>
          <p:cNvPr id="66565" name="Text Box 5"/>
          <p:cNvSpPr txBox="1">
            <a:spLocks noChangeArrowheads="1"/>
          </p:cNvSpPr>
          <p:nvPr/>
        </p:nvSpPr>
        <p:spPr bwMode="auto">
          <a:xfrm>
            <a:off x="5845175" y="1979613"/>
            <a:ext cx="17684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800">
                <a:solidFill>
                  <a:schemeClr val="tx1"/>
                </a:solidFill>
              </a:rPr>
              <a:t>Small and</a:t>
            </a:r>
          </a:p>
          <a:p>
            <a:pPr algn="ctr">
              <a:lnSpc>
                <a:spcPct val="80000"/>
              </a:lnSpc>
              <a:spcBef>
                <a:spcPct val="0"/>
              </a:spcBef>
              <a:buFontTx/>
              <a:buNone/>
            </a:pPr>
            <a:r>
              <a:rPr lang="en-US" sz="2800">
                <a:solidFill>
                  <a:schemeClr val="tx1"/>
                </a:solidFill>
              </a:rPr>
              <a:t>None</a:t>
            </a:r>
          </a:p>
        </p:txBody>
      </p:sp>
      <p:sp>
        <p:nvSpPr>
          <p:cNvPr id="66566" name="Line 6"/>
          <p:cNvSpPr>
            <a:spLocks noChangeShapeType="1"/>
          </p:cNvSpPr>
          <p:nvPr/>
        </p:nvSpPr>
        <p:spPr bwMode="auto">
          <a:xfrm flipH="1">
            <a:off x="914400" y="2819400"/>
            <a:ext cx="7010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Text Box 7"/>
          <p:cNvSpPr txBox="1">
            <a:spLocks noChangeArrowheads="1"/>
          </p:cNvSpPr>
          <p:nvPr/>
        </p:nvSpPr>
        <p:spPr bwMode="auto">
          <a:xfrm>
            <a:off x="4114800" y="2832100"/>
            <a:ext cx="32877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i="1">
                <a:solidFill>
                  <a:schemeClr val="tx1"/>
                </a:solidFill>
              </a:rPr>
              <a:t>Recurrence Rate (%)</a:t>
            </a:r>
          </a:p>
        </p:txBody>
      </p:sp>
      <p:sp>
        <p:nvSpPr>
          <p:cNvPr id="66568" name="Text Box 8"/>
          <p:cNvSpPr txBox="1">
            <a:spLocks noChangeArrowheads="1"/>
          </p:cNvSpPr>
          <p:nvPr/>
        </p:nvSpPr>
        <p:spPr bwMode="auto">
          <a:xfrm>
            <a:off x="1279525" y="3441700"/>
            <a:ext cx="10493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chemeClr val="accent2"/>
                </a:solidFill>
              </a:rPr>
              <a:t>Stage</a:t>
            </a:r>
          </a:p>
        </p:txBody>
      </p:sp>
      <p:sp>
        <p:nvSpPr>
          <p:cNvPr id="66569" name="Text Box 9"/>
          <p:cNvSpPr txBox="1">
            <a:spLocks noChangeArrowheads="1"/>
          </p:cNvSpPr>
          <p:nvPr/>
        </p:nvSpPr>
        <p:spPr bwMode="auto">
          <a:xfrm>
            <a:off x="1501775" y="3884613"/>
            <a:ext cx="51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II</a:t>
            </a:r>
          </a:p>
        </p:txBody>
      </p:sp>
      <p:sp>
        <p:nvSpPr>
          <p:cNvPr id="66570" name="Text Box 10"/>
          <p:cNvSpPr txBox="1">
            <a:spLocks noChangeArrowheads="1"/>
          </p:cNvSpPr>
          <p:nvPr/>
        </p:nvSpPr>
        <p:spPr bwMode="auto">
          <a:xfrm>
            <a:off x="1447800" y="4297363"/>
            <a:ext cx="684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Comic Sans MS" pitchFamily="66" charset="0"/>
              </a:rPr>
              <a:t>III</a:t>
            </a:r>
          </a:p>
        </p:txBody>
      </p:sp>
      <p:sp>
        <p:nvSpPr>
          <p:cNvPr id="66571" name="Text Box 11"/>
          <p:cNvSpPr txBox="1">
            <a:spLocks noChangeArrowheads="1"/>
          </p:cNvSpPr>
          <p:nvPr/>
        </p:nvSpPr>
        <p:spPr bwMode="auto">
          <a:xfrm>
            <a:off x="1295400" y="4689475"/>
            <a:ext cx="17446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600">
                <a:solidFill>
                  <a:schemeClr val="accent2"/>
                </a:solidFill>
              </a:rPr>
              <a:t>Symptoms</a:t>
            </a:r>
          </a:p>
        </p:txBody>
      </p:sp>
      <p:sp>
        <p:nvSpPr>
          <p:cNvPr id="66572" name="Text Box 12"/>
          <p:cNvSpPr txBox="1">
            <a:spLocks noChangeArrowheads="1"/>
          </p:cNvSpPr>
          <p:nvPr/>
        </p:nvSpPr>
        <p:spPr bwMode="auto">
          <a:xfrm>
            <a:off x="1470025" y="5173663"/>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No</a:t>
            </a:r>
          </a:p>
        </p:txBody>
      </p:sp>
      <p:sp>
        <p:nvSpPr>
          <p:cNvPr id="66573" name="Text Box 13"/>
          <p:cNvSpPr txBox="1">
            <a:spLocks noChangeArrowheads="1"/>
          </p:cNvSpPr>
          <p:nvPr/>
        </p:nvSpPr>
        <p:spPr bwMode="auto">
          <a:xfrm>
            <a:off x="1470025" y="5630863"/>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Yes</a:t>
            </a:r>
          </a:p>
        </p:txBody>
      </p:sp>
      <p:sp>
        <p:nvSpPr>
          <p:cNvPr id="66574" name="Text Box 14"/>
          <p:cNvSpPr txBox="1">
            <a:spLocks noChangeArrowheads="1"/>
          </p:cNvSpPr>
          <p:nvPr/>
        </p:nvSpPr>
        <p:spPr bwMode="auto">
          <a:xfrm>
            <a:off x="3670300" y="3879850"/>
            <a:ext cx="157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10/14 (71)</a:t>
            </a:r>
          </a:p>
        </p:txBody>
      </p:sp>
      <p:sp>
        <p:nvSpPr>
          <p:cNvPr id="66575" name="Text Box 15"/>
          <p:cNvSpPr txBox="1">
            <a:spLocks noChangeArrowheads="1"/>
          </p:cNvSpPr>
          <p:nvPr/>
        </p:nvSpPr>
        <p:spPr bwMode="auto">
          <a:xfrm>
            <a:off x="6096000" y="3879850"/>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6/32 (19)</a:t>
            </a:r>
          </a:p>
        </p:txBody>
      </p:sp>
      <p:sp>
        <p:nvSpPr>
          <p:cNvPr id="66576" name="Text Box 16"/>
          <p:cNvSpPr txBox="1">
            <a:spLocks noChangeArrowheads="1"/>
          </p:cNvSpPr>
          <p:nvPr/>
        </p:nvSpPr>
        <p:spPr bwMode="auto">
          <a:xfrm>
            <a:off x="3810000" y="4291013"/>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4/4 (100)</a:t>
            </a:r>
          </a:p>
        </p:txBody>
      </p:sp>
      <p:sp>
        <p:nvSpPr>
          <p:cNvPr id="66577" name="Text Box 17"/>
          <p:cNvSpPr txBox="1">
            <a:spLocks noChangeArrowheads="1"/>
          </p:cNvSpPr>
          <p:nvPr/>
        </p:nvSpPr>
        <p:spPr bwMode="auto">
          <a:xfrm>
            <a:off x="6096000" y="4311650"/>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7/13 (54)</a:t>
            </a:r>
          </a:p>
        </p:txBody>
      </p:sp>
      <p:sp>
        <p:nvSpPr>
          <p:cNvPr id="66578" name="Text Box 18"/>
          <p:cNvSpPr txBox="1">
            <a:spLocks noChangeArrowheads="1"/>
          </p:cNvSpPr>
          <p:nvPr/>
        </p:nvSpPr>
        <p:spPr bwMode="auto">
          <a:xfrm>
            <a:off x="3670300" y="5175250"/>
            <a:ext cx="157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10/14 (71)</a:t>
            </a:r>
          </a:p>
        </p:txBody>
      </p:sp>
      <p:sp>
        <p:nvSpPr>
          <p:cNvPr id="66579" name="Text Box 19"/>
          <p:cNvSpPr txBox="1">
            <a:spLocks noChangeArrowheads="1"/>
          </p:cNvSpPr>
          <p:nvPr/>
        </p:nvSpPr>
        <p:spPr bwMode="auto">
          <a:xfrm>
            <a:off x="6000750" y="5173663"/>
            <a:ext cx="157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11/41 (27)</a:t>
            </a:r>
          </a:p>
        </p:txBody>
      </p:sp>
      <p:sp>
        <p:nvSpPr>
          <p:cNvPr id="66580" name="Text Box 20"/>
          <p:cNvSpPr txBox="1">
            <a:spLocks noChangeArrowheads="1"/>
          </p:cNvSpPr>
          <p:nvPr/>
        </p:nvSpPr>
        <p:spPr bwMode="auto">
          <a:xfrm>
            <a:off x="3802063" y="5632450"/>
            <a:ext cx="1404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4/4 (100)</a:t>
            </a:r>
          </a:p>
        </p:txBody>
      </p:sp>
      <p:sp>
        <p:nvSpPr>
          <p:cNvPr id="66581" name="Text Box 21"/>
          <p:cNvSpPr txBox="1">
            <a:spLocks noChangeArrowheads="1"/>
          </p:cNvSpPr>
          <p:nvPr/>
        </p:nvSpPr>
        <p:spPr bwMode="auto">
          <a:xfrm>
            <a:off x="6096000" y="5630863"/>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2/4   (50)</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02" name="Text Box 2"/>
          <p:cNvSpPr txBox="1">
            <a:spLocks noChangeArrowheads="1"/>
          </p:cNvSpPr>
          <p:nvPr/>
        </p:nvSpPr>
        <p:spPr bwMode="auto">
          <a:xfrm>
            <a:off x="304800" y="1341438"/>
            <a:ext cx="8286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dirty="0">
                <a:solidFill>
                  <a:schemeClr val="tx1"/>
                </a:solidFill>
              </a:rPr>
              <a:t>Different probability of having outcome</a:t>
            </a:r>
          </a:p>
          <a:p>
            <a:pPr>
              <a:spcBef>
                <a:spcPct val="0"/>
              </a:spcBef>
              <a:buFontTx/>
              <a:buNone/>
            </a:pPr>
            <a:r>
              <a:rPr lang="en-US" sz="3600" dirty="0">
                <a:solidFill>
                  <a:schemeClr val="tx1"/>
                </a:solidFill>
              </a:rPr>
              <a:t>diagnosed in exposed and non-exposed</a:t>
            </a:r>
          </a:p>
          <a:p>
            <a:pPr>
              <a:spcBef>
                <a:spcPct val="0"/>
              </a:spcBef>
              <a:buFontTx/>
              <a:buNone/>
            </a:pPr>
            <a:r>
              <a:rPr lang="en-US" sz="3600" dirty="0">
                <a:solidFill>
                  <a:schemeClr val="tx1"/>
                </a:solidFill>
              </a:rPr>
              <a:t>individuals.</a:t>
            </a:r>
          </a:p>
        </p:txBody>
      </p:sp>
      <p:sp>
        <p:nvSpPr>
          <p:cNvPr id="870403" name="Text Box 3"/>
          <p:cNvSpPr txBox="1">
            <a:spLocks noChangeArrowheads="1"/>
          </p:cNvSpPr>
          <p:nvPr/>
        </p:nvSpPr>
        <p:spPr bwMode="auto">
          <a:xfrm>
            <a:off x="328613" y="3213100"/>
            <a:ext cx="8586787" cy="3540125"/>
          </a:xfrm>
          <a:prstGeom prst="rect">
            <a:avLst/>
          </a:prstGeom>
          <a:noFill/>
          <a:ln w="9525">
            <a:noFill/>
            <a:miter lim="800000"/>
            <a:headEnd/>
            <a:tailEnd/>
          </a:ln>
          <a:effectLst/>
        </p:spPr>
        <p:txBody>
          <a:bodyPr>
            <a:spAutoFit/>
          </a:bodyPr>
          <a:lstStyle/>
          <a:p>
            <a:pPr>
              <a:spcBef>
                <a:spcPct val="0"/>
              </a:spcBef>
              <a:buClr>
                <a:srgbClr val="FF33CC"/>
              </a:buClr>
              <a:buFont typeface="Monotype Sorts" pitchFamily="2" charset="2"/>
              <a:buNone/>
              <a:defRPr/>
            </a:pPr>
            <a:r>
              <a:rPr lang="en-US" sz="3200" dirty="0">
                <a:solidFill>
                  <a:schemeClr val="bg1">
                    <a:lumMod val="50000"/>
                  </a:schemeClr>
                </a:solidFill>
              </a:rPr>
              <a:t>Examples: </a:t>
            </a:r>
          </a:p>
          <a:p>
            <a:pPr>
              <a:spcBef>
                <a:spcPct val="0"/>
              </a:spcBef>
              <a:buClr>
                <a:srgbClr val="FF33CC"/>
              </a:buClr>
              <a:buFont typeface="Monotype Sorts" pitchFamily="2" charset="2"/>
              <a:buNone/>
              <a:defRPr/>
            </a:pPr>
            <a:r>
              <a:rPr lang="en-US" sz="3200" dirty="0">
                <a:solidFill>
                  <a:schemeClr val="bg1">
                    <a:lumMod val="50000"/>
                  </a:schemeClr>
                </a:solidFill>
              </a:rPr>
              <a:t>Females on birth control pills are more likely to have their DVT diagnosed than those who don’t use these pills.</a:t>
            </a:r>
          </a:p>
          <a:p>
            <a:pPr>
              <a:spcBef>
                <a:spcPct val="0"/>
              </a:spcBef>
              <a:buClr>
                <a:srgbClr val="FF33CC"/>
              </a:buClr>
              <a:buFont typeface="Monotype Sorts" pitchFamily="2" charset="2"/>
              <a:buNone/>
              <a:defRPr/>
            </a:pPr>
            <a:endParaRPr lang="en-US" sz="3200" dirty="0">
              <a:solidFill>
                <a:schemeClr val="bg1">
                  <a:lumMod val="50000"/>
                </a:schemeClr>
              </a:solidFill>
            </a:endParaRPr>
          </a:p>
          <a:p>
            <a:pPr>
              <a:spcBef>
                <a:spcPct val="0"/>
              </a:spcBef>
              <a:buClr>
                <a:srgbClr val="FF33CC"/>
              </a:buClr>
              <a:buFont typeface="Monotype Sorts" pitchFamily="2" charset="2"/>
              <a:buNone/>
              <a:defRPr/>
            </a:pPr>
            <a:r>
              <a:rPr lang="nb-NO" sz="3200" dirty="0">
                <a:solidFill>
                  <a:schemeClr val="bg1">
                    <a:lumMod val="50000"/>
                  </a:schemeClr>
                </a:solidFill>
              </a:rPr>
              <a:t>Smokers are more likely to be diagnosed with early lung cancer than non-smokers.</a:t>
            </a:r>
            <a:endParaRPr lang="en-US" sz="3200" dirty="0">
              <a:solidFill>
                <a:schemeClr val="bg1">
                  <a:lumMod val="50000"/>
                </a:schemeClr>
              </a:solidFill>
            </a:endParaRPr>
          </a:p>
        </p:txBody>
      </p:sp>
      <p:sp>
        <p:nvSpPr>
          <p:cNvPr id="870404" name="Rectangle 4"/>
          <p:cNvSpPr>
            <a:spLocks noChangeArrowheads="1"/>
          </p:cNvSpPr>
          <p:nvPr/>
        </p:nvSpPr>
        <p:spPr bwMode="auto">
          <a:xfrm>
            <a:off x="228600" y="152400"/>
            <a:ext cx="8229600" cy="1143000"/>
          </a:xfrm>
          <a:prstGeom prst="rect">
            <a:avLst/>
          </a:prstGeom>
          <a:noFill/>
          <a:ln w="9525">
            <a:noFill/>
            <a:miter lim="800000"/>
            <a:headEnd/>
            <a:tailEnd/>
          </a:ln>
          <a:effectLst/>
        </p:spPr>
        <p:txBody>
          <a:bodyPr anchor="ctr"/>
          <a:lstStyle/>
          <a:p>
            <a:pPr algn="ctr">
              <a:spcBef>
                <a:spcPct val="0"/>
              </a:spcBef>
              <a:buFontTx/>
              <a:buNone/>
              <a:defRPr/>
            </a:pPr>
            <a:r>
              <a:rPr lang="en-US" sz="4400">
                <a:effectLst>
                  <a:outerShdw blurRad="38100" dist="38100" dir="2700000" algn="tl">
                    <a:srgbClr val="C0C0C0"/>
                  </a:outerShdw>
                </a:effectLst>
              </a:rPr>
              <a:t>Information Bias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54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70402"/>
                                        </p:tgtEl>
                                        <p:attrNameLst>
                                          <p:attrName>style.visibility</p:attrName>
                                        </p:attrNameLst>
                                      </p:cBhvr>
                                      <p:to>
                                        <p:strVal val="visible"/>
                                      </p:to>
                                    </p:set>
                                    <p:animEffect transition="in" filter="fade">
                                      <p:cBhvr>
                                        <p:cTn id="9" dur="3000"/>
                                        <p:tgtEl>
                                          <p:spTgt spid="870402"/>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870403"/>
                                        </p:tgtEl>
                                        <p:attrNameLst>
                                          <p:attrName>style.visibility</p:attrName>
                                        </p:attrNameLst>
                                      </p:cBhvr>
                                      <p:to>
                                        <p:strVal val="visible"/>
                                      </p:to>
                                    </p:set>
                                    <p:animEffect transition="in" filter="fade">
                                      <p:cBhvr>
                                        <p:cTn id="12" dur="3000"/>
                                        <p:tgtEl>
                                          <p:spTgt spid="8704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870402" grpId="0"/>
      <p:bldP spid="87040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04800" y="1795463"/>
            <a:ext cx="8286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a:solidFill>
                  <a:schemeClr val="tx1"/>
                </a:solidFill>
              </a:rPr>
              <a:t>Different probability of having outcome</a:t>
            </a:r>
          </a:p>
          <a:p>
            <a:pPr>
              <a:spcBef>
                <a:spcPct val="0"/>
              </a:spcBef>
              <a:buFontTx/>
              <a:buNone/>
            </a:pPr>
            <a:r>
              <a:rPr lang="en-US" sz="3600">
                <a:solidFill>
                  <a:schemeClr val="tx1"/>
                </a:solidFill>
              </a:rPr>
              <a:t>diagnosed in exposed and non-exposed</a:t>
            </a:r>
          </a:p>
          <a:p>
            <a:pPr>
              <a:spcBef>
                <a:spcPct val="0"/>
              </a:spcBef>
              <a:buFontTx/>
              <a:buNone/>
            </a:pPr>
            <a:r>
              <a:rPr lang="en-US" sz="3600">
                <a:solidFill>
                  <a:schemeClr val="tx1"/>
                </a:solidFill>
              </a:rPr>
              <a:t>individuals.</a:t>
            </a:r>
          </a:p>
        </p:txBody>
      </p:sp>
      <p:sp>
        <p:nvSpPr>
          <p:cNvPr id="871428" name="Rectangle 4"/>
          <p:cNvSpPr>
            <a:spLocks noChangeArrowheads="1"/>
          </p:cNvSpPr>
          <p:nvPr/>
        </p:nvSpPr>
        <p:spPr bwMode="auto">
          <a:xfrm>
            <a:off x="228600" y="152400"/>
            <a:ext cx="8229600" cy="1143000"/>
          </a:xfrm>
          <a:prstGeom prst="rect">
            <a:avLst/>
          </a:prstGeom>
          <a:noFill/>
          <a:ln w="9525">
            <a:noFill/>
            <a:miter lim="800000"/>
            <a:headEnd/>
            <a:tailEnd/>
          </a:ln>
          <a:effectLst/>
        </p:spPr>
        <p:txBody>
          <a:bodyPr anchor="ctr"/>
          <a:lstStyle/>
          <a:p>
            <a:pPr algn="ctr">
              <a:spcBef>
                <a:spcPct val="0"/>
              </a:spcBef>
              <a:buFontTx/>
              <a:buNone/>
              <a:defRPr/>
            </a:pPr>
            <a:r>
              <a:rPr lang="en-US" sz="4400">
                <a:effectLst>
                  <a:outerShdw blurRad="38100" dist="38100" dir="2700000" algn="tl">
                    <a:srgbClr val="C0C0C0"/>
                  </a:outerShdw>
                </a:effectLst>
              </a:rPr>
              <a:t>Information Bias</a:t>
            </a:r>
          </a:p>
        </p:txBody>
      </p:sp>
      <p:sp>
        <p:nvSpPr>
          <p:cNvPr id="871427" name="Text Box 3"/>
          <p:cNvSpPr txBox="1">
            <a:spLocks noChangeArrowheads="1"/>
          </p:cNvSpPr>
          <p:nvPr/>
        </p:nvSpPr>
        <p:spPr bwMode="auto">
          <a:xfrm>
            <a:off x="990600" y="4292600"/>
            <a:ext cx="6116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 typeface="Monotype Sorts" pitchFamily="2" charset="2"/>
              <a:buChar char="u"/>
            </a:pPr>
            <a:r>
              <a:rPr lang="en-US" sz="3200">
                <a:solidFill>
                  <a:srgbClr val="FF33CC"/>
                </a:solidFill>
                <a:latin typeface="Times New Roman" pitchFamily="18" charset="0"/>
              </a:rPr>
              <a:t> </a:t>
            </a:r>
            <a:r>
              <a:rPr lang="en-US" sz="3200">
                <a:solidFill>
                  <a:srgbClr val="008080"/>
                </a:solidFill>
              </a:rPr>
              <a:t>Blinding the “assessors”</a:t>
            </a:r>
          </a:p>
        </p:txBody>
      </p:sp>
      <p:sp>
        <p:nvSpPr>
          <p:cNvPr id="871429" name="Text Box 5"/>
          <p:cNvSpPr txBox="1">
            <a:spLocks noChangeArrowheads="1"/>
          </p:cNvSpPr>
          <p:nvPr/>
        </p:nvSpPr>
        <p:spPr bwMode="auto">
          <a:xfrm>
            <a:off x="365125" y="3754438"/>
            <a:ext cx="1854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accent2"/>
                </a:solidFill>
              </a:rPr>
              <a:t>Avoid by:</a:t>
            </a:r>
          </a:p>
        </p:txBody>
      </p:sp>
      <p:sp>
        <p:nvSpPr>
          <p:cNvPr id="7" name="Text Box 3"/>
          <p:cNvSpPr txBox="1">
            <a:spLocks noChangeArrowheads="1"/>
          </p:cNvSpPr>
          <p:nvPr/>
        </p:nvSpPr>
        <p:spPr bwMode="auto">
          <a:xfrm>
            <a:off x="995363" y="4872038"/>
            <a:ext cx="61166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 typeface="Monotype Sorts" pitchFamily="2" charset="2"/>
              <a:buChar char="u"/>
            </a:pPr>
            <a:r>
              <a:rPr lang="en-US" sz="3200">
                <a:solidFill>
                  <a:srgbClr val="FF33CC"/>
                </a:solidFill>
                <a:latin typeface="Times New Roman" pitchFamily="18" charset="0"/>
              </a:rPr>
              <a:t> </a:t>
            </a:r>
            <a:r>
              <a:rPr lang="en-US" sz="3200">
                <a:solidFill>
                  <a:schemeClr val="tx1"/>
                </a:solidFill>
              </a:rPr>
              <a:t>Detailed </a:t>
            </a:r>
            <a:r>
              <a:rPr lang="en-US" sz="3200">
                <a:solidFill>
                  <a:srgbClr val="008080"/>
                </a:solidFill>
              </a:rPr>
              <a:t>protocol</a:t>
            </a:r>
            <a:r>
              <a:rPr lang="en-US" sz="3200">
                <a:solidFill>
                  <a:schemeClr val="tx1"/>
                </a:solidFill>
              </a:rPr>
              <a:t> for outcome </a:t>
            </a:r>
          </a:p>
          <a:p>
            <a:pPr>
              <a:spcBef>
                <a:spcPct val="0"/>
              </a:spcBef>
              <a:buClr>
                <a:srgbClr val="FF33CC"/>
              </a:buClr>
              <a:buFont typeface="Monotype Sorts" pitchFamily="2" charset="2"/>
              <a:buNone/>
            </a:pPr>
            <a:r>
              <a:rPr lang="en-US" sz="3200">
                <a:solidFill>
                  <a:schemeClr val="tx1"/>
                </a:solidFill>
              </a:rPr>
              <a:t>     assessment and classification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3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71429"/>
                                        </p:tgtEl>
                                        <p:attrNameLst>
                                          <p:attrName>style.visibility</p:attrName>
                                        </p:attrNameLst>
                                      </p:cBhvr>
                                      <p:to>
                                        <p:strVal val="visible"/>
                                      </p:to>
                                    </p:set>
                                    <p:animEffect transition="in" filter="fade">
                                      <p:cBhvr>
                                        <p:cTn id="9" dur="3000"/>
                                        <p:tgtEl>
                                          <p:spTgt spid="871429"/>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71427"/>
                                        </p:tgtEl>
                                        <p:attrNameLst>
                                          <p:attrName>style.visibility</p:attrName>
                                        </p:attrNameLst>
                                      </p:cBhvr>
                                      <p:to>
                                        <p:strVal val="visible"/>
                                      </p:to>
                                    </p:set>
                                    <p:animEffect transition="in" filter="fade">
                                      <p:cBhvr>
                                        <p:cTn id="12" dur="3000"/>
                                        <p:tgtEl>
                                          <p:spTgt spid="871427"/>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871427" grpId="0"/>
      <p:bldP spid="871429"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2450" name="Text Box 2"/>
          <p:cNvSpPr txBox="1">
            <a:spLocks noChangeArrowheads="1"/>
          </p:cNvSpPr>
          <p:nvPr/>
        </p:nvSpPr>
        <p:spPr bwMode="auto">
          <a:xfrm>
            <a:off x="242888" y="1417638"/>
            <a:ext cx="843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a:solidFill>
                  <a:schemeClr val="tx1"/>
                </a:solidFill>
              </a:rPr>
              <a:t>Occurs when people are lost to follow-up</a:t>
            </a:r>
          </a:p>
        </p:txBody>
      </p:sp>
      <p:sp>
        <p:nvSpPr>
          <p:cNvPr id="872451" name="Text Box 3"/>
          <p:cNvSpPr txBox="1">
            <a:spLocks noChangeArrowheads="1"/>
          </p:cNvSpPr>
          <p:nvPr/>
        </p:nvSpPr>
        <p:spPr bwMode="auto">
          <a:xfrm>
            <a:off x="304800" y="2209800"/>
            <a:ext cx="8534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FF33CC"/>
                </a:solidFill>
              </a:rPr>
              <a:t>Sensitivity analysis</a:t>
            </a:r>
            <a:r>
              <a:rPr lang="en-US" sz="3200">
                <a:solidFill>
                  <a:schemeClr val="tx1"/>
                </a:solidFill>
              </a:rPr>
              <a:t> - </a:t>
            </a:r>
          </a:p>
          <a:p>
            <a:pPr>
              <a:spcBef>
                <a:spcPct val="0"/>
              </a:spcBef>
              <a:buFontTx/>
              <a:buNone/>
            </a:pPr>
            <a:r>
              <a:rPr lang="en-US" sz="3200">
                <a:solidFill>
                  <a:schemeClr val="tx1"/>
                </a:solidFill>
              </a:rPr>
              <a:t>		</a:t>
            </a:r>
            <a:r>
              <a:rPr lang="en-US" sz="3200">
                <a:solidFill>
                  <a:srgbClr val="990099"/>
                </a:solidFill>
              </a:rPr>
              <a:t>best case and worst case “rates”</a:t>
            </a:r>
            <a:endParaRPr lang="en-US" sz="3200">
              <a:solidFill>
                <a:schemeClr val="tx1"/>
              </a:solidFill>
            </a:endParaRPr>
          </a:p>
          <a:p>
            <a:pPr>
              <a:spcBef>
                <a:spcPct val="0"/>
              </a:spcBef>
              <a:buFontTx/>
              <a:buNone/>
            </a:pPr>
            <a:endParaRPr lang="en-US" sz="3200">
              <a:solidFill>
                <a:schemeClr val="tx1"/>
              </a:solidFill>
            </a:endParaRPr>
          </a:p>
          <a:p>
            <a:pPr>
              <a:spcBef>
                <a:spcPct val="0"/>
              </a:spcBef>
              <a:buFontTx/>
              <a:buNone/>
            </a:pPr>
            <a:r>
              <a:rPr lang="en-US" sz="2800">
                <a:solidFill>
                  <a:schemeClr val="tx1"/>
                </a:solidFill>
              </a:rPr>
              <a:t>1. Analyze twice and assign the bad outcome and</a:t>
            </a:r>
          </a:p>
          <a:p>
            <a:pPr>
              <a:spcBef>
                <a:spcPct val="0"/>
              </a:spcBef>
              <a:buFontTx/>
              <a:buNone/>
            </a:pPr>
            <a:r>
              <a:rPr lang="en-US" sz="2800">
                <a:solidFill>
                  <a:schemeClr val="tx1"/>
                </a:solidFill>
              </a:rPr>
              <a:t>    the good outcome to the lost-to-follow-up.</a:t>
            </a:r>
          </a:p>
          <a:p>
            <a:pPr>
              <a:spcBef>
                <a:spcPct val="0"/>
              </a:spcBef>
              <a:buFontTx/>
              <a:buNone/>
            </a:pPr>
            <a:endParaRPr lang="en-US" sz="1200">
              <a:solidFill>
                <a:schemeClr val="tx1"/>
              </a:solidFill>
            </a:endParaRPr>
          </a:p>
          <a:p>
            <a:pPr>
              <a:spcBef>
                <a:spcPct val="0"/>
              </a:spcBef>
              <a:buFontTx/>
              <a:buNone/>
            </a:pPr>
            <a:r>
              <a:rPr lang="en-US" sz="2800">
                <a:solidFill>
                  <a:schemeClr val="tx1"/>
                </a:solidFill>
              </a:rPr>
              <a:t>2. Compare these two to the measure of effect </a:t>
            </a:r>
          </a:p>
          <a:p>
            <a:pPr>
              <a:spcBef>
                <a:spcPct val="0"/>
              </a:spcBef>
              <a:buFontTx/>
              <a:buNone/>
            </a:pPr>
            <a:r>
              <a:rPr lang="en-US" sz="2800">
                <a:solidFill>
                  <a:schemeClr val="tx1"/>
                </a:solidFill>
              </a:rPr>
              <a:t>    when including only those who were not </a:t>
            </a:r>
          </a:p>
          <a:p>
            <a:pPr>
              <a:spcBef>
                <a:spcPct val="0"/>
              </a:spcBef>
              <a:buFontTx/>
              <a:buNone/>
            </a:pPr>
            <a:r>
              <a:rPr lang="en-US" sz="2800">
                <a:solidFill>
                  <a:schemeClr val="tx1"/>
                </a:solidFill>
              </a:rPr>
              <a:t>    lost-to-follow-up. </a:t>
            </a:r>
            <a:r>
              <a:rPr lang="en-US" sz="2800">
                <a:solidFill>
                  <a:srgbClr val="FF33CC"/>
                </a:solidFill>
              </a:rPr>
              <a:t>Does it change the main  </a:t>
            </a:r>
          </a:p>
          <a:p>
            <a:pPr>
              <a:spcBef>
                <a:spcPct val="0"/>
              </a:spcBef>
              <a:buFontTx/>
              <a:buNone/>
            </a:pPr>
            <a:r>
              <a:rPr lang="en-US" sz="2800">
                <a:solidFill>
                  <a:srgbClr val="FF33CC"/>
                </a:solidFill>
              </a:rPr>
              <a:t>    effect?</a:t>
            </a:r>
            <a:endParaRPr lang="en-US" sz="2800">
              <a:solidFill>
                <a:schemeClr val="tx1"/>
              </a:solidFill>
            </a:endParaRPr>
          </a:p>
        </p:txBody>
      </p:sp>
      <p:sp>
        <p:nvSpPr>
          <p:cNvPr id="872452" name="Rectangle 4"/>
          <p:cNvSpPr>
            <a:spLocks noChangeArrowheads="1"/>
          </p:cNvSpPr>
          <p:nvPr/>
        </p:nvSpPr>
        <p:spPr bwMode="auto">
          <a:xfrm>
            <a:off x="228600" y="152400"/>
            <a:ext cx="8229600" cy="1143000"/>
          </a:xfrm>
          <a:prstGeom prst="rect">
            <a:avLst/>
          </a:prstGeom>
          <a:noFill/>
          <a:ln w="9525">
            <a:noFill/>
            <a:miter lim="800000"/>
            <a:headEnd/>
            <a:tailEnd/>
          </a:ln>
          <a:effectLst/>
        </p:spPr>
        <p:txBody>
          <a:bodyPr anchor="ctr"/>
          <a:lstStyle/>
          <a:p>
            <a:pPr algn="ctr">
              <a:spcBef>
                <a:spcPct val="0"/>
              </a:spcBef>
              <a:buFontTx/>
              <a:buNone/>
              <a:defRPr/>
            </a:pPr>
            <a:r>
              <a:rPr lang="en-US" sz="4400">
                <a:effectLst>
                  <a:outerShdw blurRad="38100" dist="38100" dir="2700000" algn="tl">
                    <a:srgbClr val="C0C0C0"/>
                  </a:outerShdw>
                </a:effectLst>
              </a:rPr>
              <a:t>Migration Bias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50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72450"/>
                                        </p:tgtEl>
                                        <p:attrNameLst>
                                          <p:attrName>style.visibility</p:attrName>
                                        </p:attrNameLst>
                                      </p:cBhvr>
                                      <p:to>
                                        <p:strVal val="visible"/>
                                      </p:to>
                                    </p:set>
                                    <p:animEffect transition="in" filter="fade">
                                      <p:cBhvr>
                                        <p:cTn id="9" dur="3000"/>
                                        <p:tgtEl>
                                          <p:spTgt spid="872450"/>
                                        </p:tgtEl>
                                      </p:cBhvr>
                                    </p:animEffect>
                                  </p:childTnLst>
                                </p:cTn>
                              </p:par>
                              <p:par>
                                <p:cTn id="10" presetID="22" presetClass="entr" presetSubtype="1" fill="hold" grpId="0" nodeType="withEffect">
                                  <p:stCondLst>
                                    <p:cond delay="11000"/>
                                  </p:stCondLst>
                                  <p:childTnLst>
                                    <p:set>
                                      <p:cBhvr>
                                        <p:cTn id="11" dur="1" fill="hold">
                                          <p:stCondLst>
                                            <p:cond delay="0"/>
                                          </p:stCondLst>
                                        </p:cTn>
                                        <p:tgtEl>
                                          <p:spTgt spid="872451"/>
                                        </p:tgtEl>
                                        <p:attrNameLst>
                                          <p:attrName>style.visibility</p:attrName>
                                        </p:attrNameLst>
                                      </p:cBhvr>
                                      <p:to>
                                        <p:strVal val="visible"/>
                                      </p:to>
                                    </p:set>
                                    <p:animEffect transition="in" filter="wipe(up)">
                                      <p:cBhvr>
                                        <p:cTn id="12" dur="5000"/>
                                        <p:tgtEl>
                                          <p:spTgt spid="8724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872450" grpId="0"/>
      <p:bldP spid="872451"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Text Box 2"/>
          <p:cNvSpPr txBox="1">
            <a:spLocks noChangeArrowheads="1"/>
          </p:cNvSpPr>
          <p:nvPr/>
        </p:nvSpPr>
        <p:spPr bwMode="auto">
          <a:xfrm>
            <a:off x="611188" y="4103141"/>
            <a:ext cx="85042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dirty="0" smtClean="0">
                <a:solidFill>
                  <a:schemeClr val="accent2"/>
                </a:solidFill>
                <a:latin typeface="Comic Sans MS" pitchFamily="66" charset="0"/>
              </a:rPr>
              <a:t>2.</a:t>
            </a:r>
            <a:r>
              <a:rPr lang="en-US" sz="3200" dirty="0" smtClean="0">
                <a:solidFill>
                  <a:schemeClr val="tx1"/>
                </a:solidFill>
                <a:latin typeface="Comic Sans MS" pitchFamily="66" charset="0"/>
              </a:rPr>
              <a:t> </a:t>
            </a:r>
            <a:r>
              <a:rPr lang="en-US" sz="3200" dirty="0">
                <a:solidFill>
                  <a:schemeClr val="tx1"/>
                </a:solidFill>
              </a:rPr>
              <a:t>If a prognostic cohort study recruits from</a:t>
            </a:r>
          </a:p>
          <a:p>
            <a:pPr>
              <a:spcBef>
                <a:spcPct val="0"/>
              </a:spcBef>
              <a:buFontTx/>
              <a:buNone/>
            </a:pPr>
            <a:r>
              <a:rPr lang="en-US" sz="3200" dirty="0">
                <a:solidFill>
                  <a:schemeClr val="tx1"/>
                </a:solidFill>
              </a:rPr>
              <a:t>those with </a:t>
            </a:r>
            <a:r>
              <a:rPr lang="en-US" sz="3200" u="sng" dirty="0">
                <a:solidFill>
                  <a:schemeClr val="accent2"/>
                </a:solidFill>
              </a:rPr>
              <a:t>prevalent disease</a:t>
            </a:r>
            <a:r>
              <a:rPr lang="en-US" sz="3200" dirty="0">
                <a:solidFill>
                  <a:schemeClr val="tx1"/>
                </a:solidFill>
              </a:rPr>
              <a:t>, these will not</a:t>
            </a:r>
          </a:p>
          <a:p>
            <a:pPr>
              <a:spcBef>
                <a:spcPct val="0"/>
              </a:spcBef>
              <a:buFontTx/>
              <a:buNone/>
            </a:pPr>
            <a:r>
              <a:rPr lang="en-US" sz="3200" dirty="0">
                <a:solidFill>
                  <a:schemeClr val="tx1"/>
                </a:solidFill>
              </a:rPr>
              <a:t>include all disease, but only a </a:t>
            </a:r>
            <a:r>
              <a:rPr lang="en-US" sz="3200" dirty="0">
                <a:solidFill>
                  <a:srgbClr val="008080"/>
                </a:solidFill>
              </a:rPr>
              <a:t>cohort of </a:t>
            </a:r>
          </a:p>
          <a:p>
            <a:pPr>
              <a:spcBef>
                <a:spcPct val="0"/>
              </a:spcBef>
              <a:buFontTx/>
              <a:buNone/>
            </a:pPr>
            <a:r>
              <a:rPr lang="en-US" sz="3200" dirty="0">
                <a:solidFill>
                  <a:srgbClr val="008080"/>
                </a:solidFill>
              </a:rPr>
              <a:t>survivors</a:t>
            </a:r>
            <a:r>
              <a:rPr lang="en-US" sz="3200" dirty="0">
                <a:solidFill>
                  <a:schemeClr val="tx1"/>
                </a:solidFill>
              </a:rPr>
              <a:t>.  Thus there is less generalizability.</a:t>
            </a:r>
            <a:endParaRPr lang="en-US" sz="3600" dirty="0">
              <a:solidFill>
                <a:schemeClr val="tx1"/>
              </a:solidFill>
            </a:endParaRPr>
          </a:p>
        </p:txBody>
      </p:sp>
      <p:sp>
        <p:nvSpPr>
          <p:cNvPr id="873475" name="Rectangle 3"/>
          <p:cNvSpPr>
            <a:spLocks noChangeArrowheads="1"/>
          </p:cNvSpPr>
          <p:nvPr/>
        </p:nvSpPr>
        <p:spPr bwMode="auto">
          <a:xfrm>
            <a:off x="107950" y="147638"/>
            <a:ext cx="8915400" cy="1336675"/>
          </a:xfrm>
          <a:prstGeom prst="rect">
            <a:avLst/>
          </a:prstGeom>
          <a:noFill/>
          <a:ln w="9525">
            <a:noFill/>
            <a:miter lim="800000"/>
            <a:headEnd/>
            <a:tailEnd/>
          </a:ln>
          <a:effectLst/>
        </p:spPr>
        <p:txBody>
          <a:bodyPr anchor="ctr"/>
          <a:lstStyle/>
          <a:p>
            <a:pPr algn="ctr">
              <a:spcBef>
                <a:spcPct val="0"/>
              </a:spcBef>
              <a:buFontTx/>
              <a:buNone/>
              <a:defRPr/>
            </a:pPr>
            <a:r>
              <a:rPr lang="en-US" sz="4400">
                <a:effectLst>
                  <a:outerShdw blurRad="38100" dist="38100" dir="2700000" algn="tl">
                    <a:srgbClr val="C0C0C0"/>
                  </a:outerShdw>
                </a:effectLst>
              </a:rPr>
              <a:t>Inception cohort versus             Survival cohort</a:t>
            </a:r>
          </a:p>
        </p:txBody>
      </p:sp>
      <p:sp>
        <p:nvSpPr>
          <p:cNvPr id="4" name="Text Box 2"/>
          <p:cNvSpPr txBox="1">
            <a:spLocks noChangeArrowheads="1"/>
          </p:cNvSpPr>
          <p:nvPr/>
        </p:nvSpPr>
        <p:spPr bwMode="auto">
          <a:xfrm>
            <a:off x="611188" y="1736973"/>
            <a:ext cx="83137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dirty="0" smtClean="0">
                <a:solidFill>
                  <a:schemeClr val="accent2"/>
                </a:solidFill>
              </a:rPr>
              <a:t>1.</a:t>
            </a:r>
            <a:r>
              <a:rPr lang="en-US" sz="3200" dirty="0" smtClean="0">
                <a:solidFill>
                  <a:schemeClr val="tx1"/>
                </a:solidFill>
              </a:rPr>
              <a:t> </a:t>
            </a:r>
            <a:r>
              <a:rPr lang="en-US" sz="3200" dirty="0">
                <a:solidFill>
                  <a:schemeClr val="tx1"/>
                </a:solidFill>
              </a:rPr>
              <a:t>If persons are recruited at the time they</a:t>
            </a:r>
          </a:p>
          <a:p>
            <a:pPr>
              <a:spcBef>
                <a:spcPct val="0"/>
              </a:spcBef>
              <a:buFontTx/>
              <a:buNone/>
            </a:pPr>
            <a:r>
              <a:rPr lang="en-US" sz="3200" dirty="0">
                <a:solidFill>
                  <a:schemeClr val="tx1"/>
                </a:solidFill>
              </a:rPr>
              <a:t>are </a:t>
            </a:r>
            <a:r>
              <a:rPr lang="en-US" sz="3200" u="sng" dirty="0">
                <a:solidFill>
                  <a:schemeClr val="accent2"/>
                </a:solidFill>
              </a:rPr>
              <a:t>diagnosed</a:t>
            </a:r>
            <a:r>
              <a:rPr lang="en-US" sz="3200" dirty="0">
                <a:solidFill>
                  <a:schemeClr val="tx1"/>
                </a:solidFill>
              </a:rPr>
              <a:t> with the disease, they will</a:t>
            </a:r>
          </a:p>
          <a:p>
            <a:pPr>
              <a:spcBef>
                <a:spcPct val="0"/>
              </a:spcBef>
              <a:buFontTx/>
              <a:buNone/>
            </a:pPr>
            <a:r>
              <a:rPr lang="en-US" sz="3200" dirty="0">
                <a:solidFill>
                  <a:schemeClr val="tx1"/>
                </a:solidFill>
              </a:rPr>
              <a:t>constitute an </a:t>
            </a:r>
            <a:r>
              <a:rPr lang="en-US" sz="3200" dirty="0">
                <a:solidFill>
                  <a:srgbClr val="008080"/>
                </a:solidFill>
              </a:rPr>
              <a:t>inception cohort</a:t>
            </a:r>
            <a:r>
              <a:rPr lang="en-US" sz="3200" dirty="0">
                <a:solidFill>
                  <a:schemeClr val="tx1"/>
                </a:solidFill>
              </a:rPr>
              <a:t> and the results</a:t>
            </a:r>
          </a:p>
          <a:p>
            <a:pPr>
              <a:spcBef>
                <a:spcPct val="0"/>
              </a:spcBef>
              <a:buFontTx/>
              <a:buNone/>
            </a:pPr>
            <a:r>
              <a:rPr lang="en-US" sz="3200" dirty="0">
                <a:solidFill>
                  <a:schemeClr val="tx1"/>
                </a:solidFill>
              </a:rPr>
              <a:t>will be more generalizable.</a:t>
            </a:r>
            <a:r>
              <a:rPr lang="en-US" sz="3600" dirty="0">
                <a:solidFill>
                  <a:schemeClr val="tx1"/>
                </a:solidFill>
              </a:rPr>
              <a:t>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040"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873474"/>
                                        </p:tgtEl>
                                        <p:attrNameLst>
                                          <p:attrName>style.visibility</p:attrName>
                                        </p:attrNameLst>
                                      </p:cBhvr>
                                      <p:to>
                                        <p:strVal val="visible"/>
                                      </p:to>
                                    </p:set>
                                    <p:animEffect transition="in" filter="fade">
                                      <p:cBhvr>
                                        <p:cTn id="12" dur="3000"/>
                                        <p:tgtEl>
                                          <p:spTgt spid="8734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6"/>
                </p:tgtEl>
              </p:cMediaNode>
            </p:audio>
          </p:childTnLst>
        </p:cTn>
      </p:par>
    </p:tnLst>
    <p:bldLst>
      <p:bldP spid="873474"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228600" y="76200"/>
            <a:ext cx="8915400" cy="1143000"/>
          </a:xfrm>
        </p:spPr>
        <p:txBody>
          <a:bodyPr/>
          <a:lstStyle/>
          <a:p>
            <a:pPr>
              <a:lnSpc>
                <a:spcPct val="90000"/>
              </a:lnSpc>
            </a:pPr>
            <a:r>
              <a:rPr lang="en-US" sz="2800" smtClean="0">
                <a:latin typeface="Arial" charset="0"/>
              </a:rPr>
              <a:t>Figure 5.8.   </a:t>
            </a:r>
            <a:r>
              <a:rPr lang="en-US" sz="2800" smtClean="0">
                <a:solidFill>
                  <a:schemeClr val="accent2"/>
                </a:solidFill>
                <a:latin typeface="Arial" charset="0"/>
              </a:rPr>
              <a:t>Comparisons of a true and survival cohort; in the survival cohort, some of the patterns at the beginning are not included in the follow-up.</a:t>
            </a:r>
            <a:endParaRPr lang="en-US" sz="2800" smtClean="0">
              <a:latin typeface="Arial" charset="0"/>
            </a:endParaRPr>
          </a:p>
        </p:txBody>
      </p:sp>
      <p:grpSp>
        <p:nvGrpSpPr>
          <p:cNvPr id="71683" name="Group 3"/>
          <p:cNvGrpSpPr>
            <a:grpSpLocks/>
          </p:cNvGrpSpPr>
          <p:nvPr/>
        </p:nvGrpSpPr>
        <p:grpSpPr bwMode="auto">
          <a:xfrm>
            <a:off x="381000" y="1919288"/>
            <a:ext cx="1600200" cy="915987"/>
            <a:chOff x="480" y="1391"/>
            <a:chExt cx="1008" cy="577"/>
          </a:xfrm>
        </p:grpSpPr>
        <p:sp>
          <p:nvSpPr>
            <p:cNvPr id="71711" name="Rectangle 4"/>
            <p:cNvSpPr>
              <a:spLocks noChangeArrowheads="1"/>
            </p:cNvSpPr>
            <p:nvPr/>
          </p:nvSpPr>
          <p:spPr bwMode="auto">
            <a:xfrm>
              <a:off x="480" y="1392"/>
              <a:ext cx="1008" cy="57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12" name="Text Box 5"/>
            <p:cNvSpPr txBox="1">
              <a:spLocks noChangeArrowheads="1"/>
            </p:cNvSpPr>
            <p:nvPr/>
          </p:nvSpPr>
          <p:spPr bwMode="auto">
            <a:xfrm>
              <a:off x="547" y="1391"/>
              <a:ext cx="89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ASSEMBLE</a:t>
              </a:r>
            </a:p>
            <a:p>
              <a:pPr>
                <a:spcBef>
                  <a:spcPct val="0"/>
                </a:spcBef>
                <a:buFontTx/>
                <a:buNone/>
              </a:pPr>
              <a:r>
                <a:rPr lang="en-US" sz="1800">
                  <a:solidFill>
                    <a:schemeClr val="tx1"/>
                  </a:solidFill>
                </a:rPr>
                <a:t>  COHORT</a:t>
              </a:r>
            </a:p>
            <a:p>
              <a:pPr>
                <a:spcBef>
                  <a:spcPct val="0"/>
                </a:spcBef>
                <a:buFontTx/>
                <a:buNone/>
              </a:pPr>
              <a:r>
                <a:rPr lang="en-US" sz="1800">
                  <a:solidFill>
                    <a:schemeClr val="tx1"/>
                  </a:solidFill>
                </a:rPr>
                <a:t>  (N = 150)</a:t>
              </a:r>
            </a:p>
          </p:txBody>
        </p:sp>
      </p:grpSp>
      <p:sp>
        <p:nvSpPr>
          <p:cNvPr id="71684" name="Line 6"/>
          <p:cNvSpPr>
            <a:spLocks noChangeShapeType="1"/>
          </p:cNvSpPr>
          <p:nvPr/>
        </p:nvSpPr>
        <p:spPr bwMode="auto">
          <a:xfrm>
            <a:off x="2057400" y="2378075"/>
            <a:ext cx="1905000" cy="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1685" name="Group 7"/>
          <p:cNvGrpSpPr>
            <a:grpSpLocks/>
          </p:cNvGrpSpPr>
          <p:nvPr/>
        </p:nvGrpSpPr>
        <p:grpSpPr bwMode="auto">
          <a:xfrm>
            <a:off x="4038600" y="1719263"/>
            <a:ext cx="1828800" cy="1192212"/>
            <a:chOff x="2544" y="1217"/>
            <a:chExt cx="1152" cy="751"/>
          </a:xfrm>
        </p:grpSpPr>
        <p:sp>
          <p:nvSpPr>
            <p:cNvPr id="71709" name="Rectangle 8"/>
            <p:cNvSpPr>
              <a:spLocks noChangeArrowheads="1"/>
            </p:cNvSpPr>
            <p:nvPr/>
          </p:nvSpPr>
          <p:spPr bwMode="auto">
            <a:xfrm>
              <a:off x="2544" y="1248"/>
              <a:ext cx="1152" cy="72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10" name="Text Box 9"/>
            <p:cNvSpPr txBox="1">
              <a:spLocks noChangeArrowheads="1"/>
            </p:cNvSpPr>
            <p:nvPr/>
          </p:nvSpPr>
          <p:spPr bwMode="auto">
            <a:xfrm>
              <a:off x="2544" y="1217"/>
              <a:ext cx="1116"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dirty="0">
                  <a:solidFill>
                    <a:schemeClr val="tx1"/>
                  </a:solidFill>
                  <a:latin typeface="Times New Roman" pitchFamily="18" charset="0"/>
                </a:rPr>
                <a:t>    </a:t>
              </a:r>
              <a:r>
                <a:rPr lang="en-US" sz="1800" dirty="0">
                  <a:solidFill>
                    <a:schemeClr val="tx1"/>
                  </a:solidFill>
                </a:rPr>
                <a:t>MEASURES</a:t>
              </a:r>
            </a:p>
            <a:p>
              <a:pPr>
                <a:spcBef>
                  <a:spcPct val="0"/>
                </a:spcBef>
                <a:buFontTx/>
                <a:buNone/>
              </a:pPr>
              <a:r>
                <a:rPr lang="en-US" sz="1800" dirty="0">
                  <a:solidFill>
                    <a:schemeClr val="tx1"/>
                  </a:solidFill>
                </a:rPr>
                <a:t>    OUTCOMES</a:t>
              </a:r>
            </a:p>
            <a:p>
              <a:pPr>
                <a:spcBef>
                  <a:spcPct val="0"/>
                </a:spcBef>
                <a:buFontTx/>
                <a:buNone/>
              </a:pPr>
              <a:r>
                <a:rPr lang="en-US" sz="1600" dirty="0">
                  <a:solidFill>
                    <a:schemeClr val="tx1"/>
                  </a:solidFill>
                </a:rPr>
                <a:t>Improved         75</a:t>
              </a:r>
            </a:p>
            <a:p>
              <a:pPr>
                <a:spcBef>
                  <a:spcPct val="0"/>
                </a:spcBef>
                <a:buFontTx/>
                <a:buNone/>
              </a:pPr>
              <a:r>
                <a:rPr lang="en-US" sz="1600" dirty="0">
                  <a:solidFill>
                    <a:schemeClr val="tx1"/>
                  </a:solidFill>
                </a:rPr>
                <a:t>Not Improved  75</a:t>
              </a:r>
            </a:p>
          </p:txBody>
        </p:sp>
      </p:grpSp>
      <p:sp>
        <p:nvSpPr>
          <p:cNvPr id="71686" name="Text Box 10"/>
          <p:cNvSpPr txBox="1">
            <a:spLocks noChangeArrowheads="1"/>
          </p:cNvSpPr>
          <p:nvPr/>
        </p:nvSpPr>
        <p:spPr bwMode="auto">
          <a:xfrm>
            <a:off x="2001838" y="1393825"/>
            <a:ext cx="1860550" cy="3667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TRUE COHORT</a:t>
            </a:r>
          </a:p>
        </p:txBody>
      </p:sp>
      <p:grpSp>
        <p:nvGrpSpPr>
          <p:cNvPr id="71687" name="Group 11"/>
          <p:cNvGrpSpPr>
            <a:grpSpLocks/>
          </p:cNvGrpSpPr>
          <p:nvPr/>
        </p:nvGrpSpPr>
        <p:grpSpPr bwMode="auto">
          <a:xfrm>
            <a:off x="381000" y="4264025"/>
            <a:ext cx="1649413" cy="915988"/>
            <a:chOff x="480" y="1391"/>
            <a:chExt cx="1039" cy="577"/>
          </a:xfrm>
        </p:grpSpPr>
        <p:sp>
          <p:nvSpPr>
            <p:cNvPr id="71707" name="Rectangle 12"/>
            <p:cNvSpPr>
              <a:spLocks noChangeArrowheads="1"/>
            </p:cNvSpPr>
            <p:nvPr/>
          </p:nvSpPr>
          <p:spPr bwMode="auto">
            <a:xfrm>
              <a:off x="480" y="1392"/>
              <a:ext cx="1008" cy="57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08" name="Text Box 13"/>
            <p:cNvSpPr txBox="1">
              <a:spLocks noChangeArrowheads="1"/>
            </p:cNvSpPr>
            <p:nvPr/>
          </p:nvSpPr>
          <p:spPr bwMode="auto">
            <a:xfrm>
              <a:off x="547" y="1391"/>
              <a:ext cx="97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latin typeface="Times New Roman" pitchFamily="18" charset="0"/>
                </a:rPr>
                <a:t>     </a:t>
              </a:r>
              <a:r>
                <a:rPr lang="en-US" sz="1800">
                  <a:solidFill>
                    <a:schemeClr val="tx1"/>
                  </a:solidFill>
                </a:rPr>
                <a:t>BEGIN</a:t>
              </a:r>
            </a:p>
            <a:p>
              <a:pPr>
                <a:spcBef>
                  <a:spcPct val="0"/>
                </a:spcBef>
                <a:buFontTx/>
                <a:buNone/>
              </a:pPr>
              <a:r>
                <a:rPr lang="en-US" sz="1800">
                  <a:solidFill>
                    <a:schemeClr val="tx1"/>
                  </a:solidFill>
                </a:rPr>
                <a:t>FOLLOW-UP</a:t>
              </a:r>
            </a:p>
            <a:p>
              <a:pPr>
                <a:spcBef>
                  <a:spcPct val="0"/>
                </a:spcBef>
                <a:buFontTx/>
                <a:buNone/>
              </a:pPr>
              <a:r>
                <a:rPr lang="en-US" sz="1800">
                  <a:solidFill>
                    <a:schemeClr val="tx1"/>
                  </a:solidFill>
                </a:rPr>
                <a:t>     (N=50)</a:t>
              </a:r>
            </a:p>
          </p:txBody>
        </p:sp>
      </p:grpSp>
      <p:grpSp>
        <p:nvGrpSpPr>
          <p:cNvPr id="71688" name="Group 14"/>
          <p:cNvGrpSpPr>
            <a:grpSpLocks/>
          </p:cNvGrpSpPr>
          <p:nvPr/>
        </p:nvGrpSpPr>
        <p:grpSpPr bwMode="auto">
          <a:xfrm>
            <a:off x="381000" y="5178425"/>
            <a:ext cx="1600200" cy="915988"/>
            <a:chOff x="240" y="3118"/>
            <a:chExt cx="1008" cy="577"/>
          </a:xfrm>
        </p:grpSpPr>
        <p:sp>
          <p:nvSpPr>
            <p:cNvPr id="71705" name="Rectangle 15"/>
            <p:cNvSpPr>
              <a:spLocks noChangeArrowheads="1"/>
            </p:cNvSpPr>
            <p:nvPr/>
          </p:nvSpPr>
          <p:spPr bwMode="auto">
            <a:xfrm>
              <a:off x="240" y="3119"/>
              <a:ext cx="1008" cy="576"/>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06" name="Text Box 16"/>
            <p:cNvSpPr txBox="1">
              <a:spLocks noChangeArrowheads="1"/>
            </p:cNvSpPr>
            <p:nvPr/>
          </p:nvSpPr>
          <p:spPr bwMode="auto">
            <a:xfrm>
              <a:off x="307" y="3118"/>
              <a:ext cx="91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latin typeface="Times New Roman" pitchFamily="18" charset="0"/>
                </a:rPr>
                <a:t>       </a:t>
              </a:r>
              <a:r>
                <a:rPr lang="en-US" sz="1800">
                  <a:solidFill>
                    <a:schemeClr val="tx1"/>
                  </a:solidFill>
                </a:rPr>
                <a:t>NOT</a:t>
              </a:r>
            </a:p>
            <a:p>
              <a:pPr>
                <a:spcBef>
                  <a:spcPct val="0"/>
                </a:spcBef>
                <a:buFontTx/>
                <a:buNone/>
              </a:pPr>
              <a:r>
                <a:rPr lang="en-US" sz="1800">
                  <a:solidFill>
                    <a:schemeClr val="tx1"/>
                  </a:solidFill>
                </a:rPr>
                <a:t>OBSERVED</a:t>
              </a:r>
            </a:p>
            <a:p>
              <a:pPr>
                <a:spcBef>
                  <a:spcPct val="0"/>
                </a:spcBef>
                <a:buFontTx/>
                <a:buNone/>
              </a:pPr>
              <a:r>
                <a:rPr lang="en-US" sz="1800">
                  <a:solidFill>
                    <a:schemeClr val="tx1"/>
                  </a:solidFill>
                </a:rPr>
                <a:t>   (N=100)</a:t>
              </a:r>
            </a:p>
          </p:txBody>
        </p:sp>
      </p:grpSp>
      <p:grpSp>
        <p:nvGrpSpPr>
          <p:cNvPr id="71689" name="Group 17"/>
          <p:cNvGrpSpPr>
            <a:grpSpLocks/>
          </p:cNvGrpSpPr>
          <p:nvPr/>
        </p:nvGrpSpPr>
        <p:grpSpPr bwMode="auto">
          <a:xfrm>
            <a:off x="4038600" y="3171825"/>
            <a:ext cx="1828800" cy="1143000"/>
            <a:chOff x="2544" y="1998"/>
            <a:chExt cx="1152" cy="720"/>
          </a:xfrm>
        </p:grpSpPr>
        <p:sp>
          <p:nvSpPr>
            <p:cNvPr id="71703" name="Rectangle 18"/>
            <p:cNvSpPr>
              <a:spLocks noChangeArrowheads="1"/>
            </p:cNvSpPr>
            <p:nvPr/>
          </p:nvSpPr>
          <p:spPr bwMode="auto">
            <a:xfrm>
              <a:off x="2544" y="1998"/>
              <a:ext cx="1152" cy="72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04" name="Text Box 19"/>
            <p:cNvSpPr txBox="1">
              <a:spLocks noChangeArrowheads="1"/>
            </p:cNvSpPr>
            <p:nvPr/>
          </p:nvSpPr>
          <p:spPr bwMode="auto">
            <a:xfrm>
              <a:off x="2544" y="2065"/>
              <a:ext cx="104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dirty="0">
                  <a:solidFill>
                    <a:schemeClr val="tx1"/>
                  </a:solidFill>
                  <a:latin typeface="Times New Roman" pitchFamily="18" charset="0"/>
                </a:rPr>
                <a:t>    </a:t>
              </a:r>
              <a:r>
                <a:rPr lang="en-US" sz="1800" dirty="0">
                  <a:solidFill>
                    <a:schemeClr val="tx1"/>
                  </a:solidFill>
                  <a:latin typeface="Arial" pitchFamily="34" charset="0"/>
                  <a:cs typeface="Arial" pitchFamily="34" charset="0"/>
                </a:rPr>
                <a:t>ASSEMBLE</a:t>
              </a:r>
            </a:p>
            <a:p>
              <a:pPr>
                <a:spcBef>
                  <a:spcPct val="0"/>
                </a:spcBef>
                <a:buFontTx/>
                <a:buNone/>
              </a:pPr>
              <a:r>
                <a:rPr lang="en-US" sz="1800" dirty="0">
                  <a:solidFill>
                    <a:schemeClr val="tx1"/>
                  </a:solidFill>
                  <a:latin typeface="Arial" pitchFamily="34" charset="0"/>
                  <a:cs typeface="Arial" pitchFamily="34" charset="0"/>
                </a:rPr>
                <a:t>     PATIENTS</a:t>
              </a:r>
            </a:p>
            <a:p>
              <a:pPr>
                <a:spcBef>
                  <a:spcPct val="0"/>
                </a:spcBef>
                <a:buFontTx/>
                <a:buNone/>
              </a:pPr>
              <a:r>
                <a:rPr lang="en-US" sz="1800" dirty="0">
                  <a:solidFill>
                    <a:schemeClr val="tx1"/>
                  </a:solidFill>
                  <a:latin typeface="Arial" pitchFamily="34" charset="0"/>
                  <a:cs typeface="Arial" pitchFamily="34" charset="0"/>
                </a:rPr>
                <a:t>        (N=50)</a:t>
              </a:r>
            </a:p>
          </p:txBody>
        </p:sp>
      </p:grpSp>
      <p:grpSp>
        <p:nvGrpSpPr>
          <p:cNvPr id="71690" name="Group 20"/>
          <p:cNvGrpSpPr>
            <a:grpSpLocks/>
          </p:cNvGrpSpPr>
          <p:nvPr/>
        </p:nvGrpSpPr>
        <p:grpSpPr bwMode="auto">
          <a:xfrm>
            <a:off x="4038599" y="4270375"/>
            <a:ext cx="1828800" cy="1187450"/>
            <a:chOff x="2544" y="1220"/>
            <a:chExt cx="1152" cy="748"/>
          </a:xfrm>
        </p:grpSpPr>
        <p:sp>
          <p:nvSpPr>
            <p:cNvPr id="71701" name="Rectangle 21"/>
            <p:cNvSpPr>
              <a:spLocks noChangeArrowheads="1"/>
            </p:cNvSpPr>
            <p:nvPr/>
          </p:nvSpPr>
          <p:spPr bwMode="auto">
            <a:xfrm>
              <a:off x="2544" y="1248"/>
              <a:ext cx="1152" cy="72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02" name="Text Box 22"/>
            <p:cNvSpPr txBox="1">
              <a:spLocks noChangeArrowheads="1"/>
            </p:cNvSpPr>
            <p:nvPr/>
          </p:nvSpPr>
          <p:spPr bwMode="auto">
            <a:xfrm>
              <a:off x="2544" y="1220"/>
              <a:ext cx="1126"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dirty="0">
                  <a:solidFill>
                    <a:schemeClr val="tx1"/>
                  </a:solidFill>
                  <a:latin typeface="Times New Roman" pitchFamily="18" charset="0"/>
                </a:rPr>
                <a:t>    </a:t>
              </a:r>
              <a:r>
                <a:rPr lang="en-US" sz="1800" dirty="0">
                  <a:solidFill>
                    <a:schemeClr val="tx1"/>
                  </a:solidFill>
                  <a:latin typeface="Arial" pitchFamily="34" charset="0"/>
                  <a:cs typeface="Arial" pitchFamily="34" charset="0"/>
                </a:rPr>
                <a:t>MEASURES</a:t>
              </a:r>
            </a:p>
            <a:p>
              <a:pPr>
                <a:spcBef>
                  <a:spcPct val="0"/>
                </a:spcBef>
                <a:buFontTx/>
                <a:buNone/>
              </a:pPr>
              <a:r>
                <a:rPr lang="en-US" sz="1800" dirty="0">
                  <a:solidFill>
                    <a:schemeClr val="tx1"/>
                  </a:solidFill>
                  <a:latin typeface="Arial" pitchFamily="34" charset="0"/>
                  <a:cs typeface="Arial" pitchFamily="34" charset="0"/>
                </a:rPr>
                <a:t>    OUTCOMES</a:t>
              </a:r>
            </a:p>
            <a:p>
              <a:pPr>
                <a:spcBef>
                  <a:spcPct val="0"/>
                </a:spcBef>
                <a:buFontTx/>
                <a:buNone/>
              </a:pPr>
              <a:r>
                <a:rPr lang="en-US" sz="1600" dirty="0">
                  <a:solidFill>
                    <a:schemeClr val="tx1"/>
                  </a:solidFill>
                  <a:latin typeface="Arial" pitchFamily="34" charset="0"/>
                  <a:cs typeface="Arial" pitchFamily="34" charset="0"/>
                </a:rPr>
                <a:t>Improved         40</a:t>
              </a:r>
            </a:p>
            <a:p>
              <a:pPr>
                <a:spcBef>
                  <a:spcPct val="0"/>
                </a:spcBef>
                <a:buFontTx/>
                <a:buNone/>
              </a:pPr>
              <a:r>
                <a:rPr lang="en-US" sz="1600" dirty="0">
                  <a:solidFill>
                    <a:schemeClr val="tx1"/>
                  </a:solidFill>
                  <a:latin typeface="Arial" pitchFamily="34" charset="0"/>
                  <a:cs typeface="Arial" pitchFamily="34" charset="0"/>
                </a:rPr>
                <a:t>Not Improved  10</a:t>
              </a:r>
            </a:p>
          </p:txBody>
        </p:sp>
      </p:grpSp>
      <p:sp>
        <p:nvSpPr>
          <p:cNvPr id="71691" name="Line 23"/>
          <p:cNvSpPr>
            <a:spLocks noChangeShapeType="1"/>
          </p:cNvSpPr>
          <p:nvPr/>
        </p:nvSpPr>
        <p:spPr bwMode="auto">
          <a:xfrm>
            <a:off x="2057400" y="4724400"/>
            <a:ext cx="1905000" cy="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1692" name="Group 24"/>
          <p:cNvGrpSpPr>
            <a:grpSpLocks/>
          </p:cNvGrpSpPr>
          <p:nvPr/>
        </p:nvGrpSpPr>
        <p:grpSpPr bwMode="auto">
          <a:xfrm>
            <a:off x="1219200" y="3581400"/>
            <a:ext cx="2819400" cy="609600"/>
            <a:chOff x="768" y="2256"/>
            <a:chExt cx="1776" cy="384"/>
          </a:xfrm>
        </p:grpSpPr>
        <p:sp>
          <p:nvSpPr>
            <p:cNvPr id="71699" name="Line 25"/>
            <p:cNvSpPr>
              <a:spLocks noChangeShapeType="1"/>
            </p:cNvSpPr>
            <p:nvPr/>
          </p:nvSpPr>
          <p:spPr bwMode="auto">
            <a:xfrm flipH="1">
              <a:off x="768" y="2256"/>
              <a:ext cx="177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Line 26"/>
            <p:cNvSpPr>
              <a:spLocks noChangeShapeType="1"/>
            </p:cNvSpPr>
            <p:nvPr/>
          </p:nvSpPr>
          <p:spPr bwMode="auto">
            <a:xfrm>
              <a:off x="768" y="2256"/>
              <a:ext cx="0" cy="384"/>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1693" name="Text Box 27"/>
          <p:cNvSpPr txBox="1">
            <a:spLocks noChangeArrowheads="1"/>
          </p:cNvSpPr>
          <p:nvPr/>
        </p:nvSpPr>
        <p:spPr bwMode="auto">
          <a:xfrm>
            <a:off x="2879725" y="5864225"/>
            <a:ext cx="1962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DROP-OUTS</a:t>
            </a:r>
          </a:p>
          <a:p>
            <a:pPr>
              <a:spcBef>
                <a:spcPct val="0"/>
              </a:spcBef>
              <a:buFontTx/>
              <a:buNone/>
            </a:pPr>
            <a:r>
              <a:rPr lang="en-US" sz="1800">
                <a:solidFill>
                  <a:schemeClr val="tx1"/>
                </a:solidFill>
              </a:rPr>
              <a:t>Improved         35</a:t>
            </a:r>
          </a:p>
          <a:p>
            <a:pPr>
              <a:spcBef>
                <a:spcPct val="0"/>
              </a:spcBef>
              <a:buFontTx/>
              <a:buNone/>
            </a:pPr>
            <a:r>
              <a:rPr lang="en-US" sz="1800">
                <a:solidFill>
                  <a:schemeClr val="tx1"/>
                </a:solidFill>
              </a:rPr>
              <a:t>Not Improved  65</a:t>
            </a:r>
          </a:p>
        </p:txBody>
      </p:sp>
      <p:grpSp>
        <p:nvGrpSpPr>
          <p:cNvPr id="71694" name="Group 28"/>
          <p:cNvGrpSpPr>
            <a:grpSpLocks/>
          </p:cNvGrpSpPr>
          <p:nvPr/>
        </p:nvGrpSpPr>
        <p:grpSpPr bwMode="auto">
          <a:xfrm>
            <a:off x="1981200" y="5486400"/>
            <a:ext cx="1676400" cy="381000"/>
            <a:chOff x="1248" y="3456"/>
            <a:chExt cx="1056" cy="240"/>
          </a:xfrm>
        </p:grpSpPr>
        <p:sp>
          <p:nvSpPr>
            <p:cNvPr id="71697" name="Line 29"/>
            <p:cNvSpPr>
              <a:spLocks noChangeShapeType="1"/>
            </p:cNvSpPr>
            <p:nvPr/>
          </p:nvSpPr>
          <p:spPr bwMode="auto">
            <a:xfrm>
              <a:off x="1248" y="3456"/>
              <a:ext cx="1056"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8" name="Line 30"/>
            <p:cNvSpPr>
              <a:spLocks noChangeShapeType="1"/>
            </p:cNvSpPr>
            <p:nvPr/>
          </p:nvSpPr>
          <p:spPr bwMode="auto">
            <a:xfrm>
              <a:off x="2304" y="3456"/>
              <a:ext cx="0" cy="240"/>
            </a:xfrm>
            <a:prstGeom prst="line">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1695" name="Text Box 31"/>
          <p:cNvSpPr txBox="1">
            <a:spLocks noChangeArrowheads="1"/>
          </p:cNvSpPr>
          <p:nvPr/>
        </p:nvSpPr>
        <p:spPr bwMode="auto">
          <a:xfrm>
            <a:off x="1303338" y="3206750"/>
            <a:ext cx="2368550" cy="3667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SURVIVAL COHORT</a:t>
            </a:r>
          </a:p>
        </p:txBody>
      </p:sp>
      <p:sp>
        <p:nvSpPr>
          <p:cNvPr id="71696" name="Text Box 32"/>
          <p:cNvSpPr txBox="1">
            <a:spLocks noChangeArrowheads="1"/>
          </p:cNvSpPr>
          <p:nvPr/>
        </p:nvSpPr>
        <p:spPr bwMode="auto">
          <a:xfrm>
            <a:off x="6324600" y="1371600"/>
            <a:ext cx="188595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latin typeface="Times New Roman" pitchFamily="18" charset="0"/>
              </a:rPr>
              <a:t>    </a:t>
            </a:r>
            <a:r>
              <a:rPr lang="en-US" sz="1800">
                <a:solidFill>
                  <a:schemeClr val="tx1"/>
                </a:solidFill>
              </a:rPr>
              <a:t>OBSERVED</a:t>
            </a:r>
          </a:p>
          <a:p>
            <a:pPr>
              <a:spcBef>
                <a:spcPct val="0"/>
              </a:spcBef>
              <a:buFontTx/>
              <a:buNone/>
            </a:pPr>
            <a:r>
              <a:rPr lang="en-US" sz="1800">
                <a:solidFill>
                  <a:schemeClr val="tx1"/>
                </a:solidFill>
              </a:rPr>
              <a:t>IMPROVEMENT</a:t>
            </a:r>
          </a:p>
          <a:p>
            <a:pPr>
              <a:spcBef>
                <a:spcPct val="0"/>
              </a:spcBef>
              <a:buFontTx/>
              <a:buNone/>
            </a:pPr>
            <a:endParaRPr lang="en-US" sz="1800">
              <a:solidFill>
                <a:schemeClr val="tx1"/>
              </a:solidFill>
            </a:endParaRPr>
          </a:p>
          <a:p>
            <a:pPr>
              <a:spcBef>
                <a:spcPct val="0"/>
              </a:spcBef>
              <a:buFontTx/>
              <a:buNone/>
            </a:pPr>
            <a:r>
              <a:rPr lang="en-US" sz="1800">
                <a:solidFill>
                  <a:schemeClr val="tx1"/>
                </a:solidFill>
              </a:rPr>
              <a:t>            50%</a:t>
            </a:r>
          </a:p>
          <a:p>
            <a:pPr>
              <a:spcBef>
                <a:spcPct val="0"/>
              </a:spcBef>
              <a:buFontTx/>
              <a:buNone/>
            </a:pPr>
            <a:endParaRPr lang="en-US" sz="1800">
              <a:solidFill>
                <a:schemeClr val="tx1"/>
              </a:solidFill>
            </a:endParaRPr>
          </a:p>
          <a:p>
            <a:pPr>
              <a:spcBef>
                <a:spcPct val="0"/>
              </a:spcBef>
              <a:buFontTx/>
              <a:buNone/>
            </a:pPr>
            <a:endParaRPr lang="en-US" sz="1800">
              <a:solidFill>
                <a:schemeClr val="tx1"/>
              </a:solidFill>
            </a:endParaRPr>
          </a:p>
          <a:p>
            <a:pPr>
              <a:spcBef>
                <a:spcPct val="0"/>
              </a:spcBef>
              <a:buFontTx/>
              <a:buNone/>
            </a:pPr>
            <a:endParaRPr lang="en-US" sz="1800">
              <a:solidFill>
                <a:schemeClr val="tx1"/>
              </a:solidFill>
            </a:endParaRPr>
          </a:p>
          <a:p>
            <a:pPr>
              <a:spcBef>
                <a:spcPct val="0"/>
              </a:spcBef>
              <a:buFontTx/>
              <a:buNone/>
            </a:pPr>
            <a:endParaRPr lang="en-US" sz="1800">
              <a:solidFill>
                <a:schemeClr val="tx1"/>
              </a:solidFill>
            </a:endParaRPr>
          </a:p>
          <a:p>
            <a:pPr>
              <a:spcBef>
                <a:spcPct val="0"/>
              </a:spcBef>
              <a:buFontTx/>
              <a:buNone/>
            </a:pPr>
            <a:endParaRPr lang="en-US" sz="1800">
              <a:solidFill>
                <a:schemeClr val="tx1"/>
              </a:solidFill>
            </a:endParaRPr>
          </a:p>
          <a:p>
            <a:pPr>
              <a:spcBef>
                <a:spcPct val="0"/>
              </a:spcBef>
              <a:buFontTx/>
              <a:buNone/>
            </a:pPr>
            <a:endParaRPr lang="en-US" sz="1800">
              <a:solidFill>
                <a:schemeClr val="tx1"/>
              </a:solidFill>
            </a:endParaRPr>
          </a:p>
          <a:p>
            <a:pPr>
              <a:spcBef>
                <a:spcPct val="0"/>
              </a:spcBef>
              <a:buFontTx/>
              <a:buNone/>
            </a:pPr>
            <a:endParaRPr lang="en-US" sz="1800">
              <a:solidFill>
                <a:schemeClr val="tx1"/>
              </a:solidFill>
            </a:endParaRPr>
          </a:p>
          <a:p>
            <a:pPr>
              <a:spcBef>
                <a:spcPct val="0"/>
              </a:spcBef>
              <a:buFontTx/>
              <a:buNone/>
            </a:pPr>
            <a:r>
              <a:rPr lang="en-US" sz="1800">
                <a:solidFill>
                  <a:schemeClr val="tx1"/>
                </a:solidFill>
              </a:rPr>
              <a:t>            80%</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0837" name="Rectangle 5"/>
          <p:cNvSpPr>
            <a:spLocks noGrp="1" noChangeArrowheads="1"/>
          </p:cNvSpPr>
          <p:nvPr>
            <p:ph type="title"/>
          </p:nvPr>
        </p:nvSpPr>
        <p:spPr>
          <a:xfrm>
            <a:off x="685800" y="333375"/>
            <a:ext cx="7772400" cy="762000"/>
          </a:xfrm>
        </p:spPr>
        <p:txBody>
          <a:bodyPr anchor="t">
            <a:spAutoFit/>
          </a:bodyPr>
          <a:lstStyle/>
          <a:p>
            <a:pPr>
              <a:defRPr/>
            </a:pPr>
            <a:r>
              <a:rPr lang="en-US" smtClean="0">
                <a:solidFill>
                  <a:srgbClr val="990033"/>
                </a:solidFill>
                <a:effectLst>
                  <a:outerShdw blurRad="38100" dist="38100" dir="2700000" algn="tl">
                    <a:srgbClr val="C0C0C0"/>
                  </a:outerShdw>
                </a:effectLst>
                <a:latin typeface="Arial" charset="0"/>
              </a:rPr>
              <a:t>Summary</a:t>
            </a:r>
          </a:p>
        </p:txBody>
      </p:sp>
      <p:sp>
        <p:nvSpPr>
          <p:cNvPr id="72707" name="Rectangle 6"/>
          <p:cNvSpPr>
            <a:spLocks noChangeArrowheads="1"/>
          </p:cNvSpPr>
          <p:nvPr/>
        </p:nvSpPr>
        <p:spPr bwMode="auto">
          <a:xfrm>
            <a:off x="611188" y="1336675"/>
            <a:ext cx="2447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0"/>
              </a:spcBef>
              <a:buFontTx/>
              <a:buNone/>
            </a:pPr>
            <a:r>
              <a:rPr lang="en-US" sz="3200">
                <a:solidFill>
                  <a:schemeClr val="accent2"/>
                </a:solidFill>
              </a:rPr>
              <a:t>Key points:</a:t>
            </a:r>
          </a:p>
        </p:txBody>
      </p:sp>
      <p:sp>
        <p:nvSpPr>
          <p:cNvPr id="72708" name="Rectangle 8"/>
          <p:cNvSpPr>
            <a:spLocks noGrp="1" noChangeArrowheads="1"/>
          </p:cNvSpPr>
          <p:nvPr>
            <p:ph type="body" idx="1"/>
          </p:nvPr>
        </p:nvSpPr>
        <p:spPr>
          <a:xfrm>
            <a:off x="746125" y="1981200"/>
            <a:ext cx="7772400" cy="3214688"/>
          </a:xfrm>
          <a:noFill/>
        </p:spPr>
        <p:txBody>
          <a:bodyPr>
            <a:spAutoFit/>
          </a:bodyPr>
          <a:lstStyle/>
          <a:p>
            <a:r>
              <a:rPr lang="en-US" smtClean="0"/>
              <a:t>Cohort study:</a:t>
            </a:r>
          </a:p>
          <a:p>
            <a:pPr lvl="1"/>
            <a:r>
              <a:rPr lang="en-US" smtClean="0"/>
              <a:t>characteristics</a:t>
            </a:r>
          </a:p>
          <a:p>
            <a:pPr lvl="1"/>
            <a:r>
              <a:rPr lang="en-US" smtClean="0"/>
              <a:t>advantages</a:t>
            </a:r>
          </a:p>
          <a:p>
            <a:pPr lvl="1"/>
            <a:r>
              <a:rPr lang="en-US" smtClean="0"/>
              <a:t>disadvantages</a:t>
            </a:r>
          </a:p>
          <a:p>
            <a:pPr lvl="1"/>
            <a:r>
              <a:rPr lang="en-US" smtClean="0"/>
              <a:t>examples</a:t>
            </a:r>
          </a:p>
          <a:p>
            <a:r>
              <a:rPr lang="en-US" smtClean="0"/>
              <a:t>Calculate and interpret relative risk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90525" y="1773238"/>
            <a:ext cx="8372475" cy="3479800"/>
            <a:chOff x="390525" y="1773238"/>
            <a:chExt cx="8372475" cy="3479800"/>
          </a:xfrm>
        </p:grpSpPr>
        <p:sp>
          <p:nvSpPr>
            <p:cNvPr id="20484" name="Text Box 3"/>
            <p:cNvSpPr txBox="1">
              <a:spLocks noChangeArrowheads="1"/>
            </p:cNvSpPr>
            <p:nvPr/>
          </p:nvSpPr>
          <p:spPr bwMode="auto">
            <a:xfrm>
              <a:off x="395288" y="2276475"/>
              <a:ext cx="8367712"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50000"/>
                </a:spcBef>
                <a:buFontTx/>
                <a:buNone/>
              </a:pPr>
              <a:r>
                <a:rPr lang="en-US" sz="1800" dirty="0">
                  <a:solidFill>
                    <a:schemeClr val="tx1"/>
                  </a:solidFill>
                </a:rPr>
                <a:t>Over the years, careful monitoring of the Framingham Study population has led to the identification of the major CVD risk factors -- high </a:t>
              </a:r>
              <a:r>
                <a:rPr lang="en-US" sz="1800" dirty="0"/>
                <a:t>blood pressure</a:t>
              </a:r>
              <a:r>
                <a:rPr lang="en-US" sz="1800" dirty="0">
                  <a:solidFill>
                    <a:schemeClr val="tx1"/>
                  </a:solidFill>
                </a:rPr>
                <a:t>, high blood </a:t>
              </a:r>
              <a:r>
                <a:rPr lang="en-US" sz="1800" dirty="0"/>
                <a:t>cholesterol</a:t>
              </a:r>
              <a:r>
                <a:rPr lang="en-US" sz="1800" dirty="0">
                  <a:solidFill>
                    <a:schemeClr val="tx1"/>
                  </a:solidFill>
                </a:rPr>
                <a:t>, </a:t>
              </a:r>
              <a:r>
                <a:rPr lang="en-US" sz="1800" dirty="0"/>
                <a:t>smoking</a:t>
              </a:r>
              <a:r>
                <a:rPr lang="en-US" sz="1800" dirty="0">
                  <a:solidFill>
                    <a:schemeClr val="tx1"/>
                  </a:solidFill>
                </a:rPr>
                <a:t>, </a:t>
              </a:r>
              <a:r>
                <a:rPr lang="en-US" sz="1800" dirty="0"/>
                <a:t>obesity</a:t>
              </a:r>
              <a:r>
                <a:rPr lang="en-US" sz="1800" dirty="0">
                  <a:solidFill>
                    <a:schemeClr val="tx1"/>
                  </a:solidFill>
                </a:rPr>
                <a:t>, </a:t>
              </a:r>
              <a:r>
                <a:rPr lang="en-US" sz="1800" dirty="0"/>
                <a:t>diabetes</a:t>
              </a:r>
              <a:r>
                <a:rPr lang="en-US" sz="1800" dirty="0">
                  <a:solidFill>
                    <a:schemeClr val="tx1"/>
                  </a:solidFill>
                </a:rPr>
                <a:t>, and </a:t>
              </a:r>
              <a:r>
                <a:rPr lang="en-US" sz="1800" dirty="0"/>
                <a:t>physical inactivity</a:t>
              </a:r>
              <a:r>
                <a:rPr lang="en-US" sz="1800" dirty="0">
                  <a:solidFill>
                    <a:schemeClr val="tx1"/>
                  </a:solidFill>
                </a:rPr>
                <a:t> -- as well as a great deal of valuable information on the effects of related factors such as blood </a:t>
              </a:r>
              <a:r>
                <a:rPr lang="en-US" sz="1800" dirty="0"/>
                <a:t>triglyceride</a:t>
              </a:r>
              <a:r>
                <a:rPr lang="en-US" sz="1800" dirty="0">
                  <a:solidFill>
                    <a:schemeClr val="tx1"/>
                  </a:solidFill>
                </a:rPr>
                <a:t> and </a:t>
              </a:r>
              <a:r>
                <a:rPr lang="en-US" sz="1800" dirty="0"/>
                <a:t>HDL</a:t>
              </a:r>
              <a:r>
                <a:rPr lang="en-US" sz="1800" dirty="0">
                  <a:solidFill>
                    <a:schemeClr val="tx1"/>
                  </a:solidFill>
                </a:rPr>
                <a:t> cholesterol levels, </a:t>
              </a:r>
              <a:r>
                <a:rPr lang="en-US" sz="1800" dirty="0"/>
                <a:t>age</a:t>
              </a:r>
              <a:r>
                <a:rPr lang="en-US" sz="1800" dirty="0">
                  <a:solidFill>
                    <a:schemeClr val="tx1"/>
                  </a:solidFill>
                </a:rPr>
                <a:t>, </a:t>
              </a:r>
              <a:r>
                <a:rPr lang="en-US" sz="1800" dirty="0"/>
                <a:t>gender</a:t>
              </a:r>
              <a:r>
                <a:rPr lang="en-US" sz="1800" dirty="0">
                  <a:solidFill>
                    <a:schemeClr val="tx1"/>
                  </a:solidFill>
                </a:rPr>
                <a:t>, and </a:t>
              </a:r>
              <a:r>
                <a:rPr lang="en-US" sz="1800" dirty="0"/>
                <a:t>psychosocial </a:t>
              </a:r>
              <a:r>
                <a:rPr lang="en-US" sz="1800" dirty="0">
                  <a:solidFill>
                    <a:schemeClr val="tx1"/>
                  </a:solidFill>
                </a:rPr>
                <a:t>issues. </a:t>
              </a:r>
            </a:p>
            <a:p>
              <a:pPr>
                <a:spcBef>
                  <a:spcPct val="50000"/>
                </a:spcBef>
                <a:buFontTx/>
                <a:buNone/>
              </a:pPr>
              <a:r>
                <a:rPr lang="en-US" sz="1800" dirty="0">
                  <a:solidFill>
                    <a:schemeClr val="tx1"/>
                  </a:solidFill>
                </a:rPr>
                <a:t>Although the Framingham cohort is </a:t>
              </a:r>
              <a:r>
                <a:rPr lang="en-US" sz="1800" dirty="0">
                  <a:solidFill>
                    <a:schemeClr val="accent2"/>
                  </a:solidFill>
                </a:rPr>
                <a:t>primarily white</a:t>
              </a:r>
              <a:r>
                <a:rPr lang="en-US" sz="1800" dirty="0">
                  <a:solidFill>
                    <a:schemeClr val="tx1"/>
                  </a:solidFill>
                </a:rPr>
                <a:t>, the importance of the major CVD risk factors identified in this group have been shown in other studies to apply almost universally among racial and ethnic groups. Since its inception, the study has produced approximately </a:t>
              </a:r>
              <a:r>
                <a:rPr lang="en-US" sz="1800" dirty="0"/>
                <a:t>1,200 articles</a:t>
              </a:r>
              <a:r>
                <a:rPr lang="en-US" sz="1800" dirty="0">
                  <a:solidFill>
                    <a:schemeClr val="tx1"/>
                  </a:solidFill>
                </a:rPr>
                <a:t> in leading medical journals. </a:t>
              </a:r>
            </a:p>
          </p:txBody>
        </p:sp>
        <p:sp>
          <p:nvSpPr>
            <p:cNvPr id="20485" name="Text Box 4"/>
            <p:cNvSpPr txBox="1">
              <a:spLocks noChangeArrowheads="1"/>
            </p:cNvSpPr>
            <p:nvPr/>
          </p:nvSpPr>
          <p:spPr bwMode="auto">
            <a:xfrm>
              <a:off x="390525" y="1773238"/>
              <a:ext cx="1287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nb-NO" sz="2000">
                  <a:solidFill>
                    <a:schemeClr val="tx1"/>
                  </a:solidFill>
                </a:rPr>
                <a:t>Follow-up</a:t>
              </a:r>
              <a:endParaRPr lang="en-US" sz="2000" dirty="0">
                <a:solidFill>
                  <a:schemeClr val="tx1"/>
                </a:solidFill>
              </a:endParaRPr>
            </a:p>
          </p:txBody>
        </p:sp>
      </p:grpSp>
      <p:sp>
        <p:nvSpPr>
          <p:cNvPr id="836614" name="Rectangle 6"/>
          <p:cNvSpPr>
            <a:spLocks noGrp="1" noChangeArrowheads="1"/>
          </p:cNvSpPr>
          <p:nvPr>
            <p:ph type="title"/>
          </p:nvPr>
        </p:nvSpPr>
        <p:spPr>
          <a:xfrm>
            <a:off x="685800" y="115888"/>
            <a:ext cx="7772400" cy="1143000"/>
          </a:xfrm>
        </p:spPr>
        <p:txBody>
          <a:bodyPr/>
          <a:lstStyle/>
          <a:p>
            <a:pPr>
              <a:defRPr/>
            </a:pPr>
            <a:r>
              <a:rPr lang="en-US" sz="4000" dirty="0" smtClean="0">
                <a:solidFill>
                  <a:srgbClr val="990033"/>
                </a:solidFill>
                <a:effectLst>
                  <a:outerShdw blurRad="38100" dist="38100" dir="2700000" algn="tl">
                    <a:srgbClr val="C0C0C0"/>
                  </a:outerShdw>
                </a:effectLst>
                <a:latin typeface="Arial" charset="0"/>
              </a:rPr>
              <a:t>Profile: Framingham Heart Study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3"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7939" name="Rectangle 3"/>
          <p:cNvSpPr>
            <a:spLocks noGrp="1" noChangeArrowheads="1"/>
          </p:cNvSpPr>
          <p:nvPr>
            <p:ph type="body" idx="1"/>
          </p:nvPr>
        </p:nvSpPr>
        <p:spPr>
          <a:xfrm>
            <a:off x="228600" y="1295400"/>
            <a:ext cx="8686800" cy="5373688"/>
          </a:xfrm>
        </p:spPr>
        <p:txBody>
          <a:bodyPr/>
          <a:lstStyle/>
          <a:p>
            <a:pPr>
              <a:lnSpc>
                <a:spcPct val="90000"/>
              </a:lnSpc>
            </a:pPr>
            <a:r>
              <a:rPr lang="en-US" sz="2400" b="1" dirty="0" smtClean="0">
                <a:latin typeface="Arial" charset="0"/>
              </a:rPr>
              <a:t>1960 </a:t>
            </a:r>
            <a:r>
              <a:rPr lang="en-US" sz="2400" dirty="0" smtClean="0">
                <a:solidFill>
                  <a:srgbClr val="FF0000"/>
                </a:solidFill>
                <a:latin typeface="Arial" charset="0"/>
              </a:rPr>
              <a:t>Cigarette</a:t>
            </a:r>
            <a:r>
              <a:rPr lang="en-US" sz="2400" dirty="0" smtClean="0">
                <a:latin typeface="Arial" charset="0"/>
              </a:rPr>
              <a:t> smoking increases the risk of </a:t>
            </a:r>
            <a:r>
              <a:rPr lang="en-US" sz="2400" dirty="0" smtClean="0">
                <a:solidFill>
                  <a:srgbClr val="0070C0"/>
                </a:solidFill>
                <a:latin typeface="Arial" charset="0"/>
              </a:rPr>
              <a:t>CVD</a:t>
            </a:r>
            <a:r>
              <a:rPr lang="en-US" sz="2400" dirty="0" smtClean="0">
                <a:latin typeface="Arial" charset="0"/>
              </a:rPr>
              <a:t> </a:t>
            </a:r>
          </a:p>
          <a:p>
            <a:pPr>
              <a:lnSpc>
                <a:spcPct val="90000"/>
              </a:lnSpc>
            </a:pPr>
            <a:r>
              <a:rPr lang="en-US" sz="2400" b="1" dirty="0" smtClean="0">
                <a:latin typeface="Arial" charset="0"/>
              </a:rPr>
              <a:t>1961 </a:t>
            </a:r>
            <a:r>
              <a:rPr lang="en-US" sz="2400" dirty="0" smtClean="0">
                <a:solidFill>
                  <a:srgbClr val="FF0000"/>
                </a:solidFill>
                <a:latin typeface="Arial" charset="0"/>
              </a:rPr>
              <a:t>Cholesterol</a:t>
            </a:r>
            <a:r>
              <a:rPr lang="en-US" sz="2400" dirty="0" smtClean="0">
                <a:latin typeface="Arial" charset="0"/>
              </a:rPr>
              <a:t> level, blood </a:t>
            </a:r>
            <a:r>
              <a:rPr lang="en-US" sz="2400" dirty="0" smtClean="0">
                <a:solidFill>
                  <a:srgbClr val="FF0000"/>
                </a:solidFill>
                <a:latin typeface="Arial" charset="0"/>
              </a:rPr>
              <a:t>pressure</a:t>
            </a:r>
            <a:r>
              <a:rPr lang="en-US" sz="2400" dirty="0" smtClean="0">
                <a:latin typeface="Arial" charset="0"/>
              </a:rPr>
              <a:t>, and  </a:t>
            </a:r>
          </a:p>
          <a:p>
            <a:pPr>
              <a:lnSpc>
                <a:spcPct val="90000"/>
              </a:lnSpc>
              <a:buFontTx/>
              <a:buNone/>
            </a:pPr>
            <a:r>
              <a:rPr lang="en-US" sz="2400" dirty="0" smtClean="0">
                <a:latin typeface="Arial" charset="0"/>
              </a:rPr>
              <a:t>              </a:t>
            </a:r>
            <a:r>
              <a:rPr lang="en-US" sz="2400" dirty="0" smtClean="0">
                <a:solidFill>
                  <a:srgbClr val="FF0000"/>
                </a:solidFill>
                <a:latin typeface="Arial" charset="0"/>
              </a:rPr>
              <a:t>electrocardiogram</a:t>
            </a:r>
            <a:r>
              <a:rPr lang="en-US" sz="2400" dirty="0" smtClean="0">
                <a:latin typeface="Arial" charset="0"/>
              </a:rPr>
              <a:t> abnormalities increase </a:t>
            </a:r>
            <a:r>
              <a:rPr lang="en-US" sz="2400" dirty="0" smtClean="0">
                <a:solidFill>
                  <a:srgbClr val="0070C0"/>
                </a:solidFill>
                <a:latin typeface="Arial" charset="0"/>
              </a:rPr>
              <a:t>CVD</a:t>
            </a:r>
            <a:r>
              <a:rPr lang="en-US" sz="2400" dirty="0" smtClean="0">
                <a:latin typeface="Arial" charset="0"/>
              </a:rPr>
              <a:t> </a:t>
            </a:r>
          </a:p>
          <a:p>
            <a:pPr>
              <a:lnSpc>
                <a:spcPct val="90000"/>
              </a:lnSpc>
            </a:pPr>
            <a:r>
              <a:rPr lang="en-US" sz="2400" b="1" dirty="0" smtClean="0">
                <a:latin typeface="Arial" charset="0"/>
              </a:rPr>
              <a:t>1967 </a:t>
            </a:r>
            <a:r>
              <a:rPr lang="en-US" sz="2400" dirty="0" smtClean="0">
                <a:solidFill>
                  <a:srgbClr val="FF0000"/>
                </a:solidFill>
                <a:latin typeface="Arial" charset="0"/>
              </a:rPr>
              <a:t>Physical activity </a:t>
            </a:r>
            <a:r>
              <a:rPr lang="en-US" sz="2400" dirty="0" smtClean="0">
                <a:latin typeface="Arial" charset="0"/>
              </a:rPr>
              <a:t>reduces the risk of </a:t>
            </a:r>
            <a:r>
              <a:rPr lang="en-US" sz="2400" dirty="0" smtClean="0">
                <a:solidFill>
                  <a:srgbClr val="0070C0"/>
                </a:solidFill>
                <a:latin typeface="Arial" charset="0"/>
              </a:rPr>
              <a:t>CVD</a:t>
            </a:r>
            <a:r>
              <a:rPr lang="en-US" sz="2400" dirty="0" smtClean="0">
                <a:latin typeface="Arial" charset="0"/>
              </a:rPr>
              <a:t> and </a:t>
            </a:r>
            <a:r>
              <a:rPr lang="en-US" sz="2400" dirty="0" smtClean="0">
                <a:solidFill>
                  <a:srgbClr val="FF0000"/>
                </a:solidFill>
                <a:latin typeface="Arial" charset="0"/>
              </a:rPr>
              <a:t>obesity</a:t>
            </a:r>
            <a:r>
              <a:rPr lang="en-US" sz="2400" dirty="0" smtClean="0">
                <a:latin typeface="Arial" charset="0"/>
              </a:rPr>
              <a:t> </a:t>
            </a:r>
          </a:p>
          <a:p>
            <a:pPr>
              <a:lnSpc>
                <a:spcPct val="90000"/>
              </a:lnSpc>
              <a:buFontTx/>
              <a:buNone/>
            </a:pPr>
            <a:r>
              <a:rPr lang="en-US" sz="2400" dirty="0" smtClean="0">
                <a:latin typeface="Arial" charset="0"/>
              </a:rPr>
              <a:t>		   to increase the risk </a:t>
            </a:r>
          </a:p>
          <a:p>
            <a:pPr>
              <a:lnSpc>
                <a:spcPct val="90000"/>
              </a:lnSpc>
            </a:pPr>
            <a:r>
              <a:rPr lang="en-US" sz="2400" b="1" dirty="0" smtClean="0">
                <a:latin typeface="Arial" charset="0"/>
              </a:rPr>
              <a:t>1970 </a:t>
            </a:r>
            <a:r>
              <a:rPr lang="en-US" sz="2400" dirty="0" smtClean="0">
                <a:solidFill>
                  <a:srgbClr val="FF0000"/>
                </a:solidFill>
                <a:latin typeface="Arial" charset="0"/>
              </a:rPr>
              <a:t>High BP </a:t>
            </a:r>
            <a:r>
              <a:rPr lang="en-US" sz="2400" dirty="0" smtClean="0">
                <a:latin typeface="Arial" charset="0"/>
              </a:rPr>
              <a:t>increases the risk of </a:t>
            </a:r>
            <a:r>
              <a:rPr lang="en-US" sz="2400" b="1" dirty="0" smtClean="0">
                <a:solidFill>
                  <a:srgbClr val="0070C0"/>
                </a:solidFill>
                <a:latin typeface="Arial" charset="0"/>
              </a:rPr>
              <a:t>stroke</a:t>
            </a:r>
            <a:r>
              <a:rPr lang="en-US" sz="2400" dirty="0" smtClean="0">
                <a:latin typeface="Arial" charset="0"/>
              </a:rPr>
              <a:t> </a:t>
            </a:r>
          </a:p>
          <a:p>
            <a:pPr>
              <a:lnSpc>
                <a:spcPct val="90000"/>
              </a:lnSpc>
            </a:pPr>
            <a:r>
              <a:rPr lang="en-US" sz="2400" b="1" dirty="0" smtClean="0">
                <a:latin typeface="Arial" charset="0"/>
              </a:rPr>
              <a:t>1976 </a:t>
            </a:r>
            <a:r>
              <a:rPr lang="en-US" sz="2400" dirty="0" smtClean="0">
                <a:solidFill>
                  <a:srgbClr val="FF0000"/>
                </a:solidFill>
                <a:latin typeface="Arial" charset="0"/>
              </a:rPr>
              <a:t>Menopause</a:t>
            </a:r>
            <a:r>
              <a:rPr lang="en-US" sz="2400" dirty="0" smtClean="0">
                <a:latin typeface="Arial" charset="0"/>
              </a:rPr>
              <a:t> increase the risk of </a:t>
            </a:r>
            <a:r>
              <a:rPr lang="en-US" sz="2400" dirty="0" smtClean="0">
                <a:solidFill>
                  <a:srgbClr val="0070C0"/>
                </a:solidFill>
                <a:latin typeface="Arial" charset="0"/>
              </a:rPr>
              <a:t>CVD</a:t>
            </a:r>
            <a:r>
              <a:rPr lang="en-US" sz="2400" dirty="0" smtClean="0">
                <a:latin typeface="Arial" charset="0"/>
              </a:rPr>
              <a:t> </a:t>
            </a:r>
          </a:p>
          <a:p>
            <a:pPr>
              <a:lnSpc>
                <a:spcPct val="90000"/>
              </a:lnSpc>
            </a:pPr>
            <a:r>
              <a:rPr lang="en-US" sz="2400" b="1" dirty="0" smtClean="0">
                <a:latin typeface="Arial" charset="0"/>
              </a:rPr>
              <a:t>1978 </a:t>
            </a:r>
            <a:r>
              <a:rPr lang="en-US" sz="2400" dirty="0" smtClean="0">
                <a:solidFill>
                  <a:srgbClr val="FF0000"/>
                </a:solidFill>
                <a:latin typeface="Arial" charset="0"/>
              </a:rPr>
              <a:t>Psychosocial </a:t>
            </a:r>
            <a:r>
              <a:rPr lang="en-US" sz="2400" dirty="0" smtClean="0">
                <a:latin typeface="Arial" charset="0"/>
              </a:rPr>
              <a:t>factors found to affect </a:t>
            </a:r>
            <a:r>
              <a:rPr lang="en-US" sz="2400" dirty="0" smtClean="0">
                <a:solidFill>
                  <a:srgbClr val="0070C0"/>
                </a:solidFill>
                <a:latin typeface="Arial" charset="0"/>
              </a:rPr>
              <a:t>heart disease </a:t>
            </a:r>
          </a:p>
          <a:p>
            <a:pPr>
              <a:lnSpc>
                <a:spcPct val="90000"/>
              </a:lnSpc>
            </a:pPr>
            <a:r>
              <a:rPr lang="en-US" sz="2400" b="1" dirty="0" smtClean="0">
                <a:latin typeface="Arial" charset="0"/>
              </a:rPr>
              <a:t>1988 </a:t>
            </a:r>
            <a:r>
              <a:rPr lang="en-US" sz="2400" dirty="0" smtClean="0">
                <a:latin typeface="Arial" charset="0"/>
              </a:rPr>
              <a:t>High levels of </a:t>
            </a:r>
            <a:r>
              <a:rPr lang="en-US" sz="2400" dirty="0" smtClean="0">
                <a:solidFill>
                  <a:srgbClr val="FF0000"/>
                </a:solidFill>
                <a:latin typeface="Arial" charset="0"/>
              </a:rPr>
              <a:t>HDL</a:t>
            </a:r>
            <a:r>
              <a:rPr lang="en-US" sz="2400" dirty="0" smtClean="0">
                <a:latin typeface="Arial" charset="0"/>
              </a:rPr>
              <a:t> cholesterol reduces risk of </a:t>
            </a:r>
            <a:r>
              <a:rPr lang="en-US" sz="2400" b="1" dirty="0" smtClean="0">
                <a:solidFill>
                  <a:srgbClr val="0070C0"/>
                </a:solidFill>
                <a:latin typeface="Arial" charset="0"/>
              </a:rPr>
              <a:t>death</a:t>
            </a:r>
          </a:p>
          <a:p>
            <a:pPr>
              <a:lnSpc>
                <a:spcPct val="90000"/>
              </a:lnSpc>
            </a:pPr>
            <a:r>
              <a:rPr lang="en-US" sz="2400" b="1" dirty="0" smtClean="0">
                <a:latin typeface="Arial" charset="0"/>
              </a:rPr>
              <a:t>1994 </a:t>
            </a:r>
            <a:r>
              <a:rPr lang="en-US" sz="2400" dirty="0" smtClean="0">
                <a:solidFill>
                  <a:srgbClr val="FF0000"/>
                </a:solidFill>
                <a:latin typeface="Arial" charset="0"/>
              </a:rPr>
              <a:t>Enlarged left ventricle </a:t>
            </a:r>
            <a:r>
              <a:rPr lang="en-US" sz="2400" dirty="0" smtClean="0">
                <a:latin typeface="Arial" charset="0"/>
              </a:rPr>
              <a:t>(one of two lower chambers of </a:t>
            </a:r>
          </a:p>
          <a:p>
            <a:pPr>
              <a:lnSpc>
                <a:spcPct val="90000"/>
              </a:lnSpc>
              <a:buFontTx/>
              <a:buNone/>
            </a:pPr>
            <a:r>
              <a:rPr lang="en-US" sz="2400" dirty="0" smtClean="0">
                <a:latin typeface="Arial" charset="0"/>
              </a:rPr>
              <a:t>		   the heart) shown to increase the risk of </a:t>
            </a:r>
            <a:r>
              <a:rPr lang="en-US" sz="2400" b="1" dirty="0" smtClean="0">
                <a:solidFill>
                  <a:srgbClr val="0070C0"/>
                </a:solidFill>
                <a:latin typeface="Arial" charset="0"/>
              </a:rPr>
              <a:t>stroke</a:t>
            </a:r>
          </a:p>
          <a:p>
            <a:pPr>
              <a:lnSpc>
                <a:spcPct val="90000"/>
              </a:lnSpc>
            </a:pPr>
            <a:r>
              <a:rPr lang="en-US" sz="2400" b="1" dirty="0" smtClean="0">
                <a:latin typeface="Arial" charset="0"/>
              </a:rPr>
              <a:t>1996 </a:t>
            </a:r>
            <a:r>
              <a:rPr lang="en-US" sz="2400" dirty="0" smtClean="0">
                <a:latin typeface="Arial" charset="0"/>
              </a:rPr>
              <a:t>Progression from </a:t>
            </a:r>
            <a:r>
              <a:rPr lang="en-US" sz="2400" dirty="0" smtClean="0">
                <a:solidFill>
                  <a:srgbClr val="FF0000"/>
                </a:solidFill>
                <a:latin typeface="Arial" charset="0"/>
              </a:rPr>
              <a:t>hypertension</a:t>
            </a:r>
            <a:r>
              <a:rPr lang="en-US" sz="2400" dirty="0" smtClean="0">
                <a:latin typeface="Arial" charset="0"/>
              </a:rPr>
              <a:t> to </a:t>
            </a:r>
            <a:r>
              <a:rPr lang="en-US" sz="2400" dirty="0" smtClean="0">
                <a:solidFill>
                  <a:srgbClr val="0070C0"/>
                </a:solidFill>
                <a:effectLst>
                  <a:outerShdw blurRad="38100" dist="38100" dir="2700000" algn="tl">
                    <a:srgbClr val="000000">
                      <a:alpha val="43137"/>
                    </a:srgbClr>
                  </a:outerShdw>
                </a:effectLst>
                <a:latin typeface="Arial" charset="0"/>
              </a:rPr>
              <a:t>heart failure </a:t>
            </a:r>
          </a:p>
          <a:p>
            <a:pPr>
              <a:lnSpc>
                <a:spcPct val="90000"/>
              </a:lnSpc>
              <a:buFontTx/>
              <a:buNone/>
            </a:pPr>
            <a:r>
              <a:rPr lang="en-US" sz="2400" dirty="0" smtClean="0">
                <a:latin typeface="Arial" charset="0"/>
              </a:rPr>
              <a:t>		   described</a:t>
            </a:r>
          </a:p>
          <a:p>
            <a:pPr>
              <a:lnSpc>
                <a:spcPct val="90000"/>
              </a:lnSpc>
            </a:pPr>
            <a:endParaRPr lang="en-US" sz="2400" dirty="0" smtClean="0"/>
          </a:p>
        </p:txBody>
      </p:sp>
      <p:sp>
        <p:nvSpPr>
          <p:cNvPr id="807941" name="Rectangle 5"/>
          <p:cNvSpPr>
            <a:spLocks noGrp="1" noChangeArrowheads="1"/>
          </p:cNvSpPr>
          <p:nvPr>
            <p:ph type="title"/>
          </p:nvPr>
        </p:nvSpPr>
        <p:spPr>
          <a:xfrm>
            <a:off x="685800" y="115888"/>
            <a:ext cx="7772400" cy="1143000"/>
          </a:xfrm>
        </p:spPr>
        <p:txBody>
          <a:bodyPr/>
          <a:lstStyle/>
          <a:p>
            <a:pPr>
              <a:defRPr/>
            </a:pPr>
            <a:r>
              <a:rPr lang="en-US" sz="4000" dirty="0" smtClean="0">
                <a:solidFill>
                  <a:srgbClr val="990033"/>
                </a:solidFill>
                <a:effectLst>
                  <a:outerShdw blurRad="38100" dist="38100" dir="2700000" algn="tl">
                    <a:srgbClr val="C0C0C0"/>
                  </a:outerShdw>
                </a:effectLst>
                <a:latin typeface="Arial" charset="0"/>
              </a:rPr>
              <a:t>Profile: Framingham Heart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037" fill="hold"/>
                                        <p:tgtEl>
                                          <p:spTgt spid="3"/>
                                        </p:tgtEl>
                                      </p:cBhvr>
                                    </p:cmd>
                                  </p:childTnLst>
                                </p:cTn>
                              </p:par>
                              <p:par>
                                <p:cTn id="7" presetID="10" presetClass="entr" presetSubtype="0" fill="hold" nodeType="withEffect">
                                  <p:stCondLst>
                                    <p:cond delay="10000"/>
                                  </p:stCondLst>
                                  <p:childTnLst>
                                    <p:set>
                                      <p:cBhvr>
                                        <p:cTn id="8" dur="1" fill="hold">
                                          <p:stCondLst>
                                            <p:cond delay="0"/>
                                          </p:stCondLst>
                                        </p:cTn>
                                        <p:tgtEl>
                                          <p:spTgt spid="807939">
                                            <p:txEl>
                                              <p:pRg st="0" end="0"/>
                                            </p:txEl>
                                          </p:spTgt>
                                        </p:tgtEl>
                                        <p:attrNameLst>
                                          <p:attrName>style.visibility</p:attrName>
                                        </p:attrNameLst>
                                      </p:cBhvr>
                                      <p:to>
                                        <p:strVal val="visible"/>
                                      </p:to>
                                    </p:set>
                                    <p:animEffect transition="in" filter="fade">
                                      <p:cBhvr>
                                        <p:cTn id="9" dur="3000"/>
                                        <p:tgtEl>
                                          <p:spTgt spid="807939">
                                            <p:txEl>
                                              <p:pRg st="0" end="0"/>
                                            </p:txEl>
                                          </p:spTgt>
                                        </p:tgtEl>
                                      </p:cBhvr>
                                    </p:animEffect>
                                  </p:childTnLst>
                                </p:cTn>
                              </p:par>
                              <p:par>
                                <p:cTn id="10" presetID="10" presetClass="entr" presetSubtype="0" fill="hold" nodeType="withEffect">
                                  <p:stCondLst>
                                    <p:cond delay="13000"/>
                                  </p:stCondLst>
                                  <p:childTnLst>
                                    <p:set>
                                      <p:cBhvr>
                                        <p:cTn id="11" dur="1" fill="hold">
                                          <p:stCondLst>
                                            <p:cond delay="0"/>
                                          </p:stCondLst>
                                        </p:cTn>
                                        <p:tgtEl>
                                          <p:spTgt spid="807939">
                                            <p:txEl>
                                              <p:pRg st="1" end="1"/>
                                            </p:txEl>
                                          </p:spTgt>
                                        </p:tgtEl>
                                        <p:attrNameLst>
                                          <p:attrName>style.visibility</p:attrName>
                                        </p:attrNameLst>
                                      </p:cBhvr>
                                      <p:to>
                                        <p:strVal val="visible"/>
                                      </p:to>
                                    </p:set>
                                    <p:animEffect transition="in" filter="fade">
                                      <p:cBhvr>
                                        <p:cTn id="12" dur="3000"/>
                                        <p:tgtEl>
                                          <p:spTgt spid="807939">
                                            <p:txEl>
                                              <p:pRg st="1" end="1"/>
                                            </p:txEl>
                                          </p:spTgt>
                                        </p:tgtEl>
                                      </p:cBhvr>
                                    </p:animEffect>
                                  </p:childTnLst>
                                </p:cTn>
                              </p:par>
                              <p:par>
                                <p:cTn id="13" presetID="10" presetClass="entr" presetSubtype="0" fill="hold" nodeType="withEffect">
                                  <p:stCondLst>
                                    <p:cond delay="16000"/>
                                  </p:stCondLst>
                                  <p:childTnLst>
                                    <p:set>
                                      <p:cBhvr>
                                        <p:cTn id="14" dur="1" fill="hold">
                                          <p:stCondLst>
                                            <p:cond delay="0"/>
                                          </p:stCondLst>
                                        </p:cTn>
                                        <p:tgtEl>
                                          <p:spTgt spid="807939">
                                            <p:txEl>
                                              <p:pRg st="2" end="2"/>
                                            </p:txEl>
                                          </p:spTgt>
                                        </p:tgtEl>
                                        <p:attrNameLst>
                                          <p:attrName>style.visibility</p:attrName>
                                        </p:attrNameLst>
                                      </p:cBhvr>
                                      <p:to>
                                        <p:strVal val="visible"/>
                                      </p:to>
                                    </p:set>
                                    <p:animEffect transition="in" filter="fade">
                                      <p:cBhvr>
                                        <p:cTn id="15" dur="3000"/>
                                        <p:tgtEl>
                                          <p:spTgt spid="807939">
                                            <p:txEl>
                                              <p:pRg st="2" end="2"/>
                                            </p:txEl>
                                          </p:spTgt>
                                        </p:tgtEl>
                                      </p:cBhvr>
                                    </p:animEffect>
                                  </p:childTnLst>
                                </p:cTn>
                              </p:par>
                              <p:par>
                                <p:cTn id="16" presetID="10" presetClass="entr" presetSubtype="0" fill="hold" nodeType="withEffect">
                                  <p:stCondLst>
                                    <p:cond delay="18000"/>
                                  </p:stCondLst>
                                  <p:childTnLst>
                                    <p:set>
                                      <p:cBhvr>
                                        <p:cTn id="17" dur="1" fill="hold">
                                          <p:stCondLst>
                                            <p:cond delay="0"/>
                                          </p:stCondLst>
                                        </p:cTn>
                                        <p:tgtEl>
                                          <p:spTgt spid="807939">
                                            <p:txEl>
                                              <p:pRg st="3" end="3"/>
                                            </p:txEl>
                                          </p:spTgt>
                                        </p:tgtEl>
                                        <p:attrNameLst>
                                          <p:attrName>style.visibility</p:attrName>
                                        </p:attrNameLst>
                                      </p:cBhvr>
                                      <p:to>
                                        <p:strVal val="visible"/>
                                      </p:to>
                                    </p:set>
                                    <p:animEffect transition="in" filter="fade">
                                      <p:cBhvr>
                                        <p:cTn id="18" dur="3000"/>
                                        <p:tgtEl>
                                          <p:spTgt spid="807939">
                                            <p:txEl>
                                              <p:pRg st="3" end="3"/>
                                            </p:txEl>
                                          </p:spTgt>
                                        </p:tgtEl>
                                      </p:cBhvr>
                                    </p:animEffect>
                                  </p:childTnLst>
                                </p:cTn>
                              </p:par>
                              <p:par>
                                <p:cTn id="19" presetID="10" presetClass="entr" presetSubtype="0" fill="hold" nodeType="withEffect">
                                  <p:stCondLst>
                                    <p:cond delay="18000"/>
                                  </p:stCondLst>
                                  <p:childTnLst>
                                    <p:set>
                                      <p:cBhvr>
                                        <p:cTn id="20" dur="1" fill="hold">
                                          <p:stCondLst>
                                            <p:cond delay="0"/>
                                          </p:stCondLst>
                                        </p:cTn>
                                        <p:tgtEl>
                                          <p:spTgt spid="807939">
                                            <p:txEl>
                                              <p:pRg st="4" end="4"/>
                                            </p:txEl>
                                          </p:spTgt>
                                        </p:tgtEl>
                                        <p:attrNameLst>
                                          <p:attrName>style.visibility</p:attrName>
                                        </p:attrNameLst>
                                      </p:cBhvr>
                                      <p:to>
                                        <p:strVal val="visible"/>
                                      </p:to>
                                    </p:set>
                                    <p:animEffect transition="in" filter="fade">
                                      <p:cBhvr>
                                        <p:cTn id="21" dur="3000"/>
                                        <p:tgtEl>
                                          <p:spTgt spid="807939">
                                            <p:txEl>
                                              <p:pRg st="4" end="4"/>
                                            </p:txEl>
                                          </p:spTgt>
                                        </p:tgtEl>
                                      </p:cBhvr>
                                    </p:animEffect>
                                  </p:childTnLst>
                                </p:cTn>
                              </p:par>
                              <p:par>
                                <p:cTn id="22" presetID="10" presetClass="entr" presetSubtype="0" fill="hold" nodeType="withEffect">
                                  <p:stCondLst>
                                    <p:cond delay="28000"/>
                                  </p:stCondLst>
                                  <p:childTnLst>
                                    <p:set>
                                      <p:cBhvr>
                                        <p:cTn id="23" dur="1" fill="hold">
                                          <p:stCondLst>
                                            <p:cond delay="0"/>
                                          </p:stCondLst>
                                        </p:cTn>
                                        <p:tgtEl>
                                          <p:spTgt spid="807939">
                                            <p:txEl>
                                              <p:pRg st="5" end="5"/>
                                            </p:txEl>
                                          </p:spTgt>
                                        </p:tgtEl>
                                        <p:attrNameLst>
                                          <p:attrName>style.visibility</p:attrName>
                                        </p:attrNameLst>
                                      </p:cBhvr>
                                      <p:to>
                                        <p:strVal val="visible"/>
                                      </p:to>
                                    </p:set>
                                    <p:animEffect transition="in" filter="fade">
                                      <p:cBhvr>
                                        <p:cTn id="24" dur="3000"/>
                                        <p:tgtEl>
                                          <p:spTgt spid="807939">
                                            <p:txEl>
                                              <p:pRg st="5" end="5"/>
                                            </p:txEl>
                                          </p:spTgt>
                                        </p:tgtEl>
                                      </p:cBhvr>
                                    </p:animEffect>
                                  </p:childTnLst>
                                </p:cTn>
                              </p:par>
                              <p:par>
                                <p:cTn id="25" presetID="10" presetClass="entr" presetSubtype="0" fill="hold" nodeType="withEffect">
                                  <p:stCondLst>
                                    <p:cond delay="20000"/>
                                  </p:stCondLst>
                                  <p:childTnLst>
                                    <p:set>
                                      <p:cBhvr>
                                        <p:cTn id="26" dur="1" fill="hold">
                                          <p:stCondLst>
                                            <p:cond delay="0"/>
                                          </p:stCondLst>
                                        </p:cTn>
                                        <p:tgtEl>
                                          <p:spTgt spid="807939">
                                            <p:txEl>
                                              <p:pRg st="6" end="6"/>
                                            </p:txEl>
                                          </p:spTgt>
                                        </p:tgtEl>
                                        <p:attrNameLst>
                                          <p:attrName>style.visibility</p:attrName>
                                        </p:attrNameLst>
                                      </p:cBhvr>
                                      <p:to>
                                        <p:strVal val="visible"/>
                                      </p:to>
                                    </p:set>
                                    <p:animEffect transition="in" filter="fade">
                                      <p:cBhvr>
                                        <p:cTn id="27" dur="3000"/>
                                        <p:tgtEl>
                                          <p:spTgt spid="807939">
                                            <p:txEl>
                                              <p:pRg st="6" end="6"/>
                                            </p:txEl>
                                          </p:spTgt>
                                        </p:tgtEl>
                                      </p:cBhvr>
                                    </p:animEffect>
                                  </p:childTnLst>
                                </p:cTn>
                              </p:par>
                              <p:par>
                                <p:cTn id="28" presetID="10" presetClass="entr" presetSubtype="0" fill="hold" nodeType="withEffect">
                                  <p:stCondLst>
                                    <p:cond delay="22000"/>
                                  </p:stCondLst>
                                  <p:childTnLst>
                                    <p:set>
                                      <p:cBhvr>
                                        <p:cTn id="29" dur="1" fill="hold">
                                          <p:stCondLst>
                                            <p:cond delay="0"/>
                                          </p:stCondLst>
                                        </p:cTn>
                                        <p:tgtEl>
                                          <p:spTgt spid="807939">
                                            <p:txEl>
                                              <p:pRg st="7" end="7"/>
                                            </p:txEl>
                                          </p:spTgt>
                                        </p:tgtEl>
                                        <p:attrNameLst>
                                          <p:attrName>style.visibility</p:attrName>
                                        </p:attrNameLst>
                                      </p:cBhvr>
                                      <p:to>
                                        <p:strVal val="visible"/>
                                      </p:to>
                                    </p:set>
                                    <p:animEffect transition="in" filter="fade">
                                      <p:cBhvr>
                                        <p:cTn id="30" dur="3000"/>
                                        <p:tgtEl>
                                          <p:spTgt spid="807939">
                                            <p:txEl>
                                              <p:pRg st="7" end="7"/>
                                            </p:txEl>
                                          </p:spTgt>
                                        </p:tgtEl>
                                      </p:cBhvr>
                                    </p:animEffect>
                                  </p:childTnLst>
                                </p:cTn>
                              </p:par>
                              <p:par>
                                <p:cTn id="31" presetID="10" presetClass="entr" presetSubtype="0" fill="hold" nodeType="withEffect">
                                  <p:stCondLst>
                                    <p:cond delay="36000"/>
                                  </p:stCondLst>
                                  <p:childTnLst>
                                    <p:set>
                                      <p:cBhvr>
                                        <p:cTn id="32" dur="1" fill="hold">
                                          <p:stCondLst>
                                            <p:cond delay="0"/>
                                          </p:stCondLst>
                                        </p:cTn>
                                        <p:tgtEl>
                                          <p:spTgt spid="807939">
                                            <p:txEl>
                                              <p:pRg st="8" end="8"/>
                                            </p:txEl>
                                          </p:spTgt>
                                        </p:tgtEl>
                                        <p:attrNameLst>
                                          <p:attrName>style.visibility</p:attrName>
                                        </p:attrNameLst>
                                      </p:cBhvr>
                                      <p:to>
                                        <p:strVal val="visible"/>
                                      </p:to>
                                    </p:set>
                                    <p:animEffect transition="in" filter="fade">
                                      <p:cBhvr>
                                        <p:cTn id="33" dur="3000"/>
                                        <p:tgtEl>
                                          <p:spTgt spid="807939">
                                            <p:txEl>
                                              <p:pRg st="8" end="8"/>
                                            </p:txEl>
                                          </p:spTgt>
                                        </p:tgtEl>
                                      </p:cBhvr>
                                    </p:animEffect>
                                  </p:childTnLst>
                                </p:cTn>
                              </p:par>
                              <p:par>
                                <p:cTn id="34" presetID="10" presetClass="entr" presetSubtype="0" fill="hold" nodeType="withEffect">
                                  <p:stCondLst>
                                    <p:cond delay="30000"/>
                                  </p:stCondLst>
                                  <p:childTnLst>
                                    <p:set>
                                      <p:cBhvr>
                                        <p:cTn id="35" dur="1" fill="hold">
                                          <p:stCondLst>
                                            <p:cond delay="0"/>
                                          </p:stCondLst>
                                        </p:cTn>
                                        <p:tgtEl>
                                          <p:spTgt spid="807939">
                                            <p:txEl>
                                              <p:pRg st="9" end="9"/>
                                            </p:txEl>
                                          </p:spTgt>
                                        </p:tgtEl>
                                        <p:attrNameLst>
                                          <p:attrName>style.visibility</p:attrName>
                                        </p:attrNameLst>
                                      </p:cBhvr>
                                      <p:to>
                                        <p:strVal val="visible"/>
                                      </p:to>
                                    </p:set>
                                    <p:animEffect transition="in" filter="fade">
                                      <p:cBhvr>
                                        <p:cTn id="36" dur="3000"/>
                                        <p:tgtEl>
                                          <p:spTgt spid="807939">
                                            <p:txEl>
                                              <p:pRg st="9" end="9"/>
                                            </p:txEl>
                                          </p:spTgt>
                                        </p:tgtEl>
                                      </p:cBhvr>
                                    </p:animEffect>
                                  </p:childTnLst>
                                </p:cTn>
                              </p:par>
                              <p:par>
                                <p:cTn id="37" presetID="10" presetClass="entr" presetSubtype="0" fill="hold" nodeType="withEffect">
                                  <p:stCondLst>
                                    <p:cond delay="30000"/>
                                  </p:stCondLst>
                                  <p:childTnLst>
                                    <p:set>
                                      <p:cBhvr>
                                        <p:cTn id="38" dur="1" fill="hold">
                                          <p:stCondLst>
                                            <p:cond delay="0"/>
                                          </p:stCondLst>
                                        </p:cTn>
                                        <p:tgtEl>
                                          <p:spTgt spid="807939">
                                            <p:txEl>
                                              <p:pRg st="10" end="10"/>
                                            </p:txEl>
                                          </p:spTgt>
                                        </p:tgtEl>
                                        <p:attrNameLst>
                                          <p:attrName>style.visibility</p:attrName>
                                        </p:attrNameLst>
                                      </p:cBhvr>
                                      <p:to>
                                        <p:strVal val="visible"/>
                                      </p:to>
                                    </p:set>
                                    <p:animEffect transition="in" filter="fade">
                                      <p:cBhvr>
                                        <p:cTn id="39" dur="3000"/>
                                        <p:tgtEl>
                                          <p:spTgt spid="807939">
                                            <p:txEl>
                                              <p:pRg st="10" end="10"/>
                                            </p:txEl>
                                          </p:spTgt>
                                        </p:tgtEl>
                                      </p:cBhvr>
                                    </p:animEffect>
                                  </p:childTnLst>
                                </p:cTn>
                              </p:par>
                              <p:par>
                                <p:cTn id="40" presetID="10" presetClass="entr" presetSubtype="0" fill="hold" nodeType="withEffect">
                                  <p:stCondLst>
                                    <p:cond delay="47000"/>
                                  </p:stCondLst>
                                  <p:childTnLst>
                                    <p:set>
                                      <p:cBhvr>
                                        <p:cTn id="41" dur="1" fill="hold">
                                          <p:stCondLst>
                                            <p:cond delay="0"/>
                                          </p:stCondLst>
                                        </p:cTn>
                                        <p:tgtEl>
                                          <p:spTgt spid="807939">
                                            <p:txEl>
                                              <p:pRg st="11" end="11"/>
                                            </p:txEl>
                                          </p:spTgt>
                                        </p:tgtEl>
                                        <p:attrNameLst>
                                          <p:attrName>style.visibility</p:attrName>
                                        </p:attrNameLst>
                                      </p:cBhvr>
                                      <p:to>
                                        <p:strVal val="visible"/>
                                      </p:to>
                                    </p:set>
                                    <p:animEffect transition="in" filter="fade">
                                      <p:cBhvr>
                                        <p:cTn id="42" dur="3000"/>
                                        <p:tgtEl>
                                          <p:spTgt spid="807939">
                                            <p:txEl>
                                              <p:pRg st="11" end="11"/>
                                            </p:txEl>
                                          </p:spTgt>
                                        </p:tgtEl>
                                      </p:cBhvr>
                                    </p:animEffect>
                                  </p:childTnLst>
                                </p:cTn>
                              </p:par>
                              <p:par>
                                <p:cTn id="43" presetID="10" presetClass="entr" presetSubtype="0" fill="hold" nodeType="withEffect">
                                  <p:stCondLst>
                                    <p:cond delay="47000"/>
                                  </p:stCondLst>
                                  <p:childTnLst>
                                    <p:set>
                                      <p:cBhvr>
                                        <p:cTn id="44" dur="1" fill="hold">
                                          <p:stCondLst>
                                            <p:cond delay="0"/>
                                          </p:stCondLst>
                                        </p:cTn>
                                        <p:tgtEl>
                                          <p:spTgt spid="807939">
                                            <p:txEl>
                                              <p:pRg st="12" end="12"/>
                                            </p:txEl>
                                          </p:spTgt>
                                        </p:tgtEl>
                                        <p:attrNameLst>
                                          <p:attrName>style.visibility</p:attrName>
                                        </p:attrNameLst>
                                      </p:cBhvr>
                                      <p:to>
                                        <p:strVal val="visible"/>
                                      </p:to>
                                    </p:set>
                                    <p:animEffect transition="in" filter="fade">
                                      <p:cBhvr>
                                        <p:cTn id="45" dur="3000"/>
                                        <p:tgtEl>
                                          <p:spTgt spid="8079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idx="4294967295"/>
          </p:nvPr>
        </p:nvSpPr>
        <p:spPr>
          <a:xfrm>
            <a:off x="685800" y="115888"/>
            <a:ext cx="7772400" cy="1143000"/>
          </a:xfrm>
        </p:spPr>
        <p:txBody>
          <a:bodyPr/>
          <a:lstStyle/>
          <a:p>
            <a:pPr>
              <a:defRPr/>
            </a:pPr>
            <a:r>
              <a:rPr lang="en-US" dirty="0" smtClean="0">
                <a:solidFill>
                  <a:srgbClr val="990033"/>
                </a:solidFill>
                <a:effectLst>
                  <a:outerShdw blurRad="38100" dist="38100" dir="2700000" algn="tl">
                    <a:srgbClr val="C0C0C0"/>
                  </a:outerShdw>
                </a:effectLst>
                <a:latin typeface="Arial" charset="0"/>
              </a:rPr>
              <a:t>Cohort</a:t>
            </a:r>
            <a:r>
              <a:rPr lang="en-US" b="1" dirty="0" smtClean="0">
                <a:solidFill>
                  <a:srgbClr val="990099"/>
                </a:solidFill>
              </a:rPr>
              <a:t> </a:t>
            </a:r>
            <a:endParaRPr lang="en-US" dirty="0" smtClean="0"/>
          </a:p>
        </p:txBody>
      </p:sp>
      <p:sp>
        <p:nvSpPr>
          <p:cNvPr id="22531" name="Text Box 3"/>
          <p:cNvSpPr txBox="1">
            <a:spLocks noChangeArrowheads="1"/>
          </p:cNvSpPr>
          <p:nvPr/>
        </p:nvSpPr>
        <p:spPr bwMode="auto">
          <a:xfrm>
            <a:off x="365125" y="1447800"/>
            <a:ext cx="832167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75000"/>
              <a:buFont typeface="Monotype Sorts" pitchFamily="2" charset="2"/>
              <a:buChar char="u"/>
            </a:pPr>
            <a:r>
              <a:rPr lang="en-US" sz="3200" dirty="0">
                <a:solidFill>
                  <a:schemeClr val="tx1"/>
                </a:solidFill>
              </a:rPr>
              <a:t> A </a:t>
            </a:r>
            <a:r>
              <a:rPr lang="en-US" sz="3200" dirty="0">
                <a:solidFill>
                  <a:schemeClr val="accent2"/>
                </a:solidFill>
              </a:rPr>
              <a:t>group of people</a:t>
            </a:r>
            <a:r>
              <a:rPr lang="en-US" sz="3200" dirty="0">
                <a:solidFill>
                  <a:schemeClr val="tx1"/>
                </a:solidFill>
              </a:rPr>
              <a:t> who share a </a:t>
            </a:r>
            <a:r>
              <a:rPr lang="en-US" sz="3200" dirty="0"/>
              <a:t>common   </a:t>
            </a:r>
          </a:p>
          <a:p>
            <a:pPr>
              <a:lnSpc>
                <a:spcPct val="110000"/>
              </a:lnSpc>
              <a:spcBef>
                <a:spcPct val="0"/>
              </a:spcBef>
              <a:buClr>
                <a:srgbClr val="FF33CC"/>
              </a:buClr>
              <a:buSzPct val="75000"/>
              <a:buFont typeface="Monotype Sorts" pitchFamily="2" charset="2"/>
              <a:buNone/>
            </a:pPr>
            <a:r>
              <a:rPr lang="en-US" sz="3200" dirty="0"/>
              <a:t>    attribute</a:t>
            </a:r>
            <a:r>
              <a:rPr lang="en-US" sz="3200" dirty="0">
                <a:solidFill>
                  <a:schemeClr val="tx1"/>
                </a:solidFill>
              </a:rPr>
              <a:t> and who are </a:t>
            </a:r>
            <a:r>
              <a:rPr lang="en-US" sz="3200" dirty="0">
                <a:solidFill>
                  <a:schemeClr val="accent2"/>
                </a:solidFill>
              </a:rPr>
              <a:t>followed over time</a:t>
            </a:r>
            <a:r>
              <a:rPr lang="en-US" sz="3200" dirty="0">
                <a:solidFill>
                  <a:schemeClr val="tx1"/>
                </a:solidFill>
              </a:rPr>
              <a:t>.</a:t>
            </a:r>
          </a:p>
        </p:txBody>
      </p:sp>
      <p:grpSp>
        <p:nvGrpSpPr>
          <p:cNvPr id="2" name="Group 9"/>
          <p:cNvGrpSpPr>
            <a:grpSpLocks/>
          </p:cNvGrpSpPr>
          <p:nvPr/>
        </p:nvGrpSpPr>
        <p:grpSpPr bwMode="auto">
          <a:xfrm>
            <a:off x="1584325" y="2778125"/>
            <a:ext cx="5627688" cy="3175000"/>
            <a:chOff x="1584325" y="2778125"/>
            <a:chExt cx="5627688" cy="3175000"/>
          </a:xfrm>
        </p:grpSpPr>
        <p:sp>
          <p:nvSpPr>
            <p:cNvPr id="808964" name="Text Box 4"/>
            <p:cNvSpPr txBox="1">
              <a:spLocks noChangeArrowheads="1"/>
            </p:cNvSpPr>
            <p:nvPr/>
          </p:nvSpPr>
          <p:spPr bwMode="auto">
            <a:xfrm>
              <a:off x="1584325" y="2778125"/>
              <a:ext cx="1989138" cy="579438"/>
            </a:xfrm>
            <a:prstGeom prst="rect">
              <a:avLst/>
            </a:prstGeom>
            <a:noFill/>
            <a:ln w="9525">
              <a:noFill/>
              <a:miter lim="800000"/>
              <a:headEnd/>
              <a:tailEnd/>
            </a:ln>
            <a:effectLst/>
          </p:spPr>
          <p:txBody>
            <a:bodyPr wrap="none">
              <a:spAutoFit/>
            </a:bodyPr>
            <a:lstStyle/>
            <a:p>
              <a:pPr>
                <a:spcBef>
                  <a:spcPct val="0"/>
                </a:spcBef>
                <a:buFontTx/>
                <a:buNone/>
                <a:defRPr/>
              </a:pPr>
              <a:r>
                <a:rPr lang="en-US" sz="3200" b="1" dirty="0">
                  <a:solidFill>
                    <a:schemeClr val="bg1">
                      <a:lumMod val="50000"/>
                    </a:schemeClr>
                  </a:solidFill>
                </a:rPr>
                <a:t>Example:</a:t>
              </a:r>
            </a:p>
          </p:txBody>
        </p:sp>
        <p:sp>
          <p:nvSpPr>
            <p:cNvPr id="808965" name="Text Box 5"/>
            <p:cNvSpPr txBox="1">
              <a:spLocks noChangeArrowheads="1"/>
            </p:cNvSpPr>
            <p:nvPr/>
          </p:nvSpPr>
          <p:spPr bwMode="auto">
            <a:xfrm>
              <a:off x="2286000" y="3357563"/>
              <a:ext cx="2514600" cy="579437"/>
            </a:xfrm>
            <a:prstGeom prst="rect">
              <a:avLst/>
            </a:prstGeom>
            <a:noFill/>
            <a:ln w="9525">
              <a:noFill/>
              <a:miter lim="800000"/>
              <a:headEnd/>
              <a:tailEnd/>
            </a:ln>
            <a:effectLst/>
          </p:spPr>
          <p:txBody>
            <a:bodyPr wrap="none">
              <a:spAutoFit/>
            </a:bodyPr>
            <a:lstStyle/>
            <a:p>
              <a:pPr>
                <a:spcBef>
                  <a:spcPct val="0"/>
                </a:spcBef>
                <a:buClr>
                  <a:schemeClr val="bg2"/>
                </a:buClr>
                <a:defRPr/>
              </a:pPr>
              <a:r>
                <a:rPr lang="en-US" sz="3200" dirty="0">
                  <a:solidFill>
                    <a:schemeClr val="tx1"/>
                  </a:solidFill>
                </a:rPr>
                <a:t> </a:t>
              </a:r>
              <a:r>
                <a:rPr lang="en-US" sz="3200" dirty="0">
                  <a:solidFill>
                    <a:schemeClr val="bg1">
                      <a:lumMod val="50000"/>
                    </a:schemeClr>
                  </a:solidFill>
                </a:rPr>
                <a:t>Birth cohort</a:t>
              </a:r>
            </a:p>
          </p:txBody>
        </p:sp>
        <p:sp>
          <p:nvSpPr>
            <p:cNvPr id="808966" name="Text Box 6"/>
            <p:cNvSpPr txBox="1">
              <a:spLocks noChangeArrowheads="1"/>
            </p:cNvSpPr>
            <p:nvPr/>
          </p:nvSpPr>
          <p:spPr bwMode="auto">
            <a:xfrm>
              <a:off x="2286000" y="3860800"/>
              <a:ext cx="2627313" cy="579438"/>
            </a:xfrm>
            <a:prstGeom prst="rect">
              <a:avLst/>
            </a:prstGeom>
            <a:noFill/>
            <a:ln w="9525">
              <a:noFill/>
              <a:miter lim="800000"/>
              <a:headEnd/>
              <a:tailEnd/>
            </a:ln>
            <a:effectLst/>
          </p:spPr>
          <p:txBody>
            <a:bodyPr wrap="none">
              <a:spAutoFit/>
            </a:bodyPr>
            <a:lstStyle/>
            <a:p>
              <a:pPr>
                <a:spcBef>
                  <a:spcPct val="0"/>
                </a:spcBef>
                <a:buClr>
                  <a:schemeClr val="bg2"/>
                </a:buClr>
                <a:defRPr/>
              </a:pPr>
              <a:r>
                <a:rPr lang="en-US" sz="3200" dirty="0">
                  <a:solidFill>
                    <a:schemeClr val="bg1">
                      <a:lumMod val="50000"/>
                    </a:schemeClr>
                  </a:solidFill>
                </a:rPr>
                <a:t> Work cohort</a:t>
              </a:r>
            </a:p>
          </p:txBody>
        </p:sp>
        <p:sp>
          <p:nvSpPr>
            <p:cNvPr id="808967" name="Text Box 7"/>
            <p:cNvSpPr txBox="1">
              <a:spLocks noChangeArrowheads="1"/>
            </p:cNvSpPr>
            <p:nvPr/>
          </p:nvSpPr>
          <p:spPr bwMode="auto">
            <a:xfrm>
              <a:off x="2282825" y="4868863"/>
              <a:ext cx="2897188" cy="579437"/>
            </a:xfrm>
            <a:prstGeom prst="rect">
              <a:avLst/>
            </a:prstGeom>
            <a:noFill/>
            <a:ln w="9525">
              <a:noFill/>
              <a:miter lim="800000"/>
              <a:headEnd/>
              <a:tailEnd/>
            </a:ln>
            <a:effectLst/>
          </p:spPr>
          <p:txBody>
            <a:bodyPr wrap="none">
              <a:spAutoFit/>
            </a:bodyPr>
            <a:lstStyle/>
            <a:p>
              <a:pPr>
                <a:spcBef>
                  <a:spcPct val="0"/>
                </a:spcBef>
                <a:buClr>
                  <a:schemeClr val="bg2"/>
                </a:buClr>
                <a:defRPr/>
              </a:pPr>
              <a:r>
                <a:rPr lang="en-US" sz="3200" dirty="0">
                  <a:solidFill>
                    <a:schemeClr val="bg1">
                      <a:lumMod val="50000"/>
                    </a:schemeClr>
                  </a:solidFill>
                </a:rPr>
                <a:t> Church group</a:t>
              </a:r>
            </a:p>
          </p:txBody>
        </p:sp>
        <p:sp>
          <p:nvSpPr>
            <p:cNvPr id="808968" name="Text Box 8"/>
            <p:cNvSpPr txBox="1">
              <a:spLocks noChangeArrowheads="1"/>
            </p:cNvSpPr>
            <p:nvPr/>
          </p:nvSpPr>
          <p:spPr bwMode="auto">
            <a:xfrm>
              <a:off x="2282825" y="5373688"/>
              <a:ext cx="3868738" cy="579437"/>
            </a:xfrm>
            <a:prstGeom prst="rect">
              <a:avLst/>
            </a:prstGeom>
            <a:noFill/>
            <a:ln w="9525">
              <a:noFill/>
              <a:miter lim="800000"/>
              <a:headEnd/>
              <a:tailEnd/>
            </a:ln>
            <a:effectLst/>
          </p:spPr>
          <p:txBody>
            <a:bodyPr wrap="none">
              <a:spAutoFit/>
            </a:bodyPr>
            <a:lstStyle/>
            <a:p>
              <a:pPr>
                <a:spcBef>
                  <a:spcPct val="0"/>
                </a:spcBef>
                <a:buClr>
                  <a:schemeClr val="bg2"/>
                </a:buClr>
                <a:defRPr/>
              </a:pPr>
              <a:r>
                <a:rPr lang="en-US" sz="3200" dirty="0">
                  <a:solidFill>
                    <a:schemeClr val="bg1">
                      <a:lumMod val="50000"/>
                    </a:schemeClr>
                  </a:solidFill>
                </a:rPr>
                <a:t> Population of a city</a:t>
              </a:r>
            </a:p>
          </p:txBody>
        </p:sp>
        <p:sp>
          <p:nvSpPr>
            <p:cNvPr id="808969" name="Text Box 9"/>
            <p:cNvSpPr txBox="1">
              <a:spLocks noChangeArrowheads="1"/>
            </p:cNvSpPr>
            <p:nvPr/>
          </p:nvSpPr>
          <p:spPr bwMode="auto">
            <a:xfrm>
              <a:off x="2282825" y="4365625"/>
              <a:ext cx="4929188" cy="579438"/>
            </a:xfrm>
            <a:prstGeom prst="rect">
              <a:avLst/>
            </a:prstGeom>
            <a:noFill/>
            <a:ln w="9525">
              <a:noFill/>
              <a:miter lim="800000"/>
              <a:headEnd/>
              <a:tailEnd/>
            </a:ln>
            <a:effectLst/>
          </p:spPr>
          <p:txBody>
            <a:bodyPr wrap="none">
              <a:spAutoFit/>
            </a:bodyPr>
            <a:lstStyle/>
            <a:p>
              <a:pPr>
                <a:spcBef>
                  <a:spcPct val="0"/>
                </a:spcBef>
                <a:buClr>
                  <a:schemeClr val="bg2"/>
                </a:buClr>
                <a:defRPr/>
              </a:pPr>
              <a:r>
                <a:rPr lang="en-US" sz="3200" dirty="0">
                  <a:solidFill>
                    <a:schemeClr val="bg1">
                      <a:lumMod val="50000"/>
                    </a:schemeClr>
                  </a:solidFill>
                </a:rPr>
                <a:t> Specific Exposure cohort</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545" fill="hold"/>
                                        <p:tgtEl>
                                          <p:spTgt spid="4"/>
                                        </p:tgtEl>
                                      </p:cBhvr>
                                    </p:cmd>
                                  </p:childTnLst>
                                </p:cTn>
                              </p:par>
                              <p:par>
                                <p:cTn id="7" presetID="10" presetClass="entr" presetSubtype="0" fill="hold" nodeType="withEffect">
                                  <p:stCondLst>
                                    <p:cond delay="8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10850</TotalTime>
  <Words>8891</Words>
  <Application>Microsoft Office PowerPoint</Application>
  <PresentationFormat>On-screen Show (4:3)</PresentationFormat>
  <Paragraphs>997</Paragraphs>
  <Slides>68</Slides>
  <Notes>68</Notes>
  <HiddenSlides>0</HiddenSlides>
  <MMClips>67</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68</vt:i4>
      </vt:variant>
    </vt:vector>
  </HeadingPairs>
  <TitlesOfParts>
    <vt:vector size="79" baseType="lpstr">
      <vt:lpstr>Arial</vt:lpstr>
      <vt:lpstr>Comic Sans MS</vt:lpstr>
      <vt:lpstr>Monotype Sorts</vt:lpstr>
      <vt:lpstr>Symbol</vt:lpstr>
      <vt:lpstr>Times New Roman</vt:lpstr>
      <vt:lpstr>Wingdings</vt:lpstr>
      <vt:lpstr>WP MathA</vt:lpstr>
      <vt:lpstr>Blank Presentation</vt:lpstr>
      <vt:lpstr>Custom Design</vt:lpstr>
      <vt:lpstr>Chart</vt:lpstr>
      <vt:lpstr>Document</vt:lpstr>
      <vt:lpstr>EPDM 509</vt:lpstr>
      <vt:lpstr>PowerPoint Presentation</vt:lpstr>
      <vt:lpstr>Objectives</vt:lpstr>
      <vt:lpstr>Study Designs</vt:lpstr>
      <vt:lpstr>Profile: Framingham Heart Study</vt:lpstr>
      <vt:lpstr>Profile: Framingham Heart Study</vt:lpstr>
      <vt:lpstr>Profile: Framingham Heart Study</vt:lpstr>
      <vt:lpstr>Profile: Framingham Heart Study</vt:lpstr>
      <vt:lpstr>Cohort </vt:lpstr>
      <vt:lpstr>Cohort Study</vt:lpstr>
      <vt:lpstr>Cohort Study</vt:lpstr>
      <vt:lpstr>Two Types of Cohort Studies</vt:lpstr>
      <vt:lpstr>Prospective cohort study </vt:lpstr>
      <vt:lpstr>Retrospective cohort study</vt:lpstr>
      <vt:lpstr>PowerPoint Presentation</vt:lpstr>
      <vt:lpstr>PowerPoint Presentation</vt:lpstr>
      <vt:lpstr>Case-Control study design</vt:lpstr>
      <vt:lpstr>PowerPoint Presentation</vt:lpstr>
      <vt:lpstr>PowerPoint Presentation</vt:lpstr>
      <vt:lpstr>Selection of exposed cohort </vt:lpstr>
      <vt:lpstr>PowerPoint Presentation</vt:lpstr>
      <vt:lpstr>CHD deaths per 100,000 Norwegian men aged 35-54, followed for 6.4 years, according to number of cups of coffee consumed per day.  Adjusted for age and cigarette smoking.</vt:lpstr>
      <vt:lpstr>PowerPoint Presentation</vt:lpstr>
      <vt:lpstr>PowerPoint Presentation</vt:lpstr>
      <vt:lpstr>PowerPoint Presentation</vt:lpstr>
      <vt:lpstr>Age-adjusted relative risk (RR) of breast cancer  according to quintile of calorie-adjusted intake of  total fat</vt:lpstr>
      <vt:lpstr>PowerPoint Presentation</vt:lpstr>
      <vt:lpstr>PowerPoint Presentation</vt:lpstr>
      <vt:lpstr>PowerPoint Presentation</vt:lpstr>
      <vt:lpstr>PowerPoint Presentation</vt:lpstr>
      <vt:lpstr>Alcohol consumption and relative risk of death over 12 years in American Cancer Society prospective study of 276,802 men aged 40-59.  Mortality ratios are adjusted for age and smoking habits and for the four most common causes of death and death from all causes.</vt:lpstr>
      <vt:lpstr>Age-adjusted Mean Level of Blood Pressure by Level of Alcohol Consumption. Honolulu heart study. 1981.</vt:lpstr>
      <vt:lpstr>Age-adjusted Death Rates per 1000 (in 9 years) by Level of Alcohol Consumption</vt:lpstr>
      <vt:lpstr>PowerPoint Presentation</vt:lpstr>
      <vt:lpstr>Cohort Study Examples</vt:lpstr>
      <vt:lpstr>Use of Risk in Clinical Setting</vt:lpstr>
      <vt:lpstr>Measures of effect</vt:lpstr>
      <vt:lpstr>Cohort Studies</vt:lpstr>
      <vt:lpstr>Calculate Relative Risk</vt:lpstr>
      <vt:lpstr>PowerPoint Presentation</vt:lpstr>
      <vt:lpstr>Example A</vt:lpstr>
      <vt:lpstr>Example A</vt:lpstr>
      <vt:lpstr>Example B</vt:lpstr>
      <vt:lpstr>Example B</vt:lpstr>
      <vt:lpstr>Measures of effect</vt:lpstr>
      <vt:lpstr>Measures of effect</vt:lpstr>
      <vt:lpstr>Measures of effect</vt:lpstr>
      <vt:lpstr>PowerPoint Presentation</vt:lpstr>
      <vt:lpstr>Example</vt:lpstr>
      <vt:lpstr>Differences in risk and prognostic factors for acute myocardial infarction</vt:lpstr>
      <vt:lpstr>PowerPoint Presentation</vt:lpstr>
      <vt:lpstr>PowerPoint Presentation</vt:lpstr>
      <vt:lpstr>PowerPoint Presentation</vt:lpstr>
      <vt:lpstr>PowerPoint Presentation</vt:lpstr>
      <vt:lpstr>Survival curve for patients with any type of leukemia in 1983 in the United States. </vt:lpstr>
      <vt:lpstr>Age-specific annual mortality rates among diabetic women and diabetic men</vt:lpstr>
      <vt:lpstr>PowerPoint Presentation</vt:lpstr>
      <vt:lpstr>Advantages of Cohort Studies</vt:lpstr>
      <vt:lpstr>Disadvantages</vt:lpstr>
      <vt:lpstr>Potential Biases in Cohort Studies</vt:lpstr>
      <vt:lpstr>Selection Bias</vt:lpstr>
      <vt:lpstr>Analysis of Selection Bias:  The Risk of Recurrence of Hodgkin’s Disease According to Size of Mediastinal Mass, Stratified for Stage and Symptoms</vt:lpstr>
      <vt:lpstr>PowerPoint Presentation</vt:lpstr>
      <vt:lpstr>PowerPoint Presentation</vt:lpstr>
      <vt:lpstr>PowerPoint Presentation</vt:lpstr>
      <vt:lpstr>PowerPoint Presentation</vt:lpstr>
      <vt:lpstr>Figure 5.8.   Comparisons of a true and survival cohort; in the survival cohort, some of the patterns at the beginning are not included in the follow-up.</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497</cp:revision>
  <dcterms:created xsi:type="dcterms:W3CDTF">1999-01-07T03:11:36Z</dcterms:created>
  <dcterms:modified xsi:type="dcterms:W3CDTF">2014-11-02T22:40:47Z</dcterms:modified>
</cp:coreProperties>
</file>