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77"/>
  </p:notesMasterIdLst>
  <p:handoutMasterIdLst>
    <p:handoutMasterId r:id="rId78"/>
  </p:handoutMasterIdLst>
  <p:sldIdLst>
    <p:sldId id="256" r:id="rId2"/>
    <p:sldId id="494" r:id="rId3"/>
    <p:sldId id="366" r:id="rId4"/>
    <p:sldId id="496" r:id="rId5"/>
    <p:sldId id="497" r:id="rId6"/>
    <p:sldId id="374" r:id="rId7"/>
    <p:sldId id="498" r:id="rId8"/>
    <p:sldId id="499" r:id="rId9"/>
    <p:sldId id="500" r:id="rId10"/>
    <p:sldId id="593" r:id="rId11"/>
    <p:sldId id="525" r:id="rId12"/>
    <p:sldId id="595" r:id="rId13"/>
    <p:sldId id="598" r:id="rId14"/>
    <p:sldId id="597" r:id="rId15"/>
    <p:sldId id="599" r:id="rId16"/>
    <p:sldId id="531" r:id="rId17"/>
    <p:sldId id="532" r:id="rId18"/>
    <p:sldId id="533" r:id="rId19"/>
    <p:sldId id="534" r:id="rId20"/>
    <p:sldId id="594" r:id="rId21"/>
    <p:sldId id="529" r:id="rId22"/>
    <p:sldId id="535" r:id="rId23"/>
    <p:sldId id="501" r:id="rId24"/>
    <p:sldId id="537" r:id="rId25"/>
    <p:sldId id="539" r:id="rId26"/>
    <p:sldId id="589" r:id="rId27"/>
    <p:sldId id="541" r:id="rId28"/>
    <p:sldId id="542" r:id="rId29"/>
    <p:sldId id="591" r:id="rId30"/>
    <p:sldId id="544" r:id="rId31"/>
    <p:sldId id="592" r:id="rId32"/>
    <p:sldId id="590" r:id="rId33"/>
    <p:sldId id="547" r:id="rId34"/>
    <p:sldId id="548" r:id="rId35"/>
    <p:sldId id="549" r:id="rId36"/>
    <p:sldId id="550" r:id="rId37"/>
    <p:sldId id="551" r:id="rId38"/>
    <p:sldId id="552" r:id="rId39"/>
    <p:sldId id="553" r:id="rId40"/>
    <p:sldId id="554" r:id="rId41"/>
    <p:sldId id="555" r:id="rId42"/>
    <p:sldId id="558" r:id="rId43"/>
    <p:sldId id="559" r:id="rId44"/>
    <p:sldId id="560" r:id="rId45"/>
    <p:sldId id="561" r:id="rId46"/>
    <p:sldId id="562" r:id="rId47"/>
    <p:sldId id="563" r:id="rId48"/>
    <p:sldId id="564" r:id="rId49"/>
    <p:sldId id="565" r:id="rId50"/>
    <p:sldId id="566" r:id="rId51"/>
    <p:sldId id="567" r:id="rId52"/>
    <p:sldId id="568" r:id="rId53"/>
    <p:sldId id="569" r:id="rId54"/>
    <p:sldId id="570" r:id="rId55"/>
    <p:sldId id="571" r:id="rId56"/>
    <p:sldId id="510" r:id="rId57"/>
    <p:sldId id="506" r:id="rId58"/>
    <p:sldId id="507" r:id="rId59"/>
    <p:sldId id="508" r:id="rId60"/>
    <p:sldId id="573" r:id="rId61"/>
    <p:sldId id="574" r:id="rId62"/>
    <p:sldId id="575" r:id="rId63"/>
    <p:sldId id="511" r:id="rId64"/>
    <p:sldId id="577" r:id="rId65"/>
    <p:sldId id="578" r:id="rId66"/>
    <p:sldId id="579" r:id="rId67"/>
    <p:sldId id="580" r:id="rId68"/>
    <p:sldId id="581" r:id="rId69"/>
    <p:sldId id="582" r:id="rId70"/>
    <p:sldId id="583" r:id="rId71"/>
    <p:sldId id="586" r:id="rId72"/>
    <p:sldId id="585" r:id="rId73"/>
    <p:sldId id="587" r:id="rId74"/>
    <p:sldId id="516" r:id="rId75"/>
    <p:sldId id="475" r:id="rId76"/>
  </p:sldIdLst>
  <p:sldSz cx="9144000" cy="6858000" type="screen4x3"/>
  <p:notesSz cx="7026275" cy="9312275"/>
  <p:defaultTextStyle>
    <a:defPPr>
      <a:defRPr lang="en-US"/>
    </a:defPPr>
    <a:lvl1pPr algn="l" rtl="0" eaLnBrk="0" fontAlgn="base" hangingPunct="0">
      <a:spcBef>
        <a:spcPct val="20000"/>
      </a:spcBef>
      <a:spcAft>
        <a:spcPct val="0"/>
      </a:spcAft>
      <a:buChar char="•"/>
      <a:defRPr sz="2400" kern="1200">
        <a:solidFill>
          <a:srgbClr val="990033"/>
        </a:solidFill>
        <a:latin typeface="Arial" charset="0"/>
        <a:ea typeface="+mn-ea"/>
        <a:cs typeface="+mn-cs"/>
      </a:defRPr>
    </a:lvl1pPr>
    <a:lvl2pPr marL="457200" algn="l" rtl="0" eaLnBrk="0" fontAlgn="base" hangingPunct="0">
      <a:spcBef>
        <a:spcPct val="20000"/>
      </a:spcBef>
      <a:spcAft>
        <a:spcPct val="0"/>
      </a:spcAft>
      <a:buChar char="•"/>
      <a:defRPr sz="2400" kern="1200">
        <a:solidFill>
          <a:srgbClr val="990033"/>
        </a:solidFill>
        <a:latin typeface="Arial" charset="0"/>
        <a:ea typeface="+mn-ea"/>
        <a:cs typeface="+mn-cs"/>
      </a:defRPr>
    </a:lvl2pPr>
    <a:lvl3pPr marL="914400" algn="l" rtl="0" eaLnBrk="0" fontAlgn="base" hangingPunct="0">
      <a:spcBef>
        <a:spcPct val="20000"/>
      </a:spcBef>
      <a:spcAft>
        <a:spcPct val="0"/>
      </a:spcAft>
      <a:buChar char="•"/>
      <a:defRPr sz="2400" kern="1200">
        <a:solidFill>
          <a:srgbClr val="990033"/>
        </a:solidFill>
        <a:latin typeface="Arial" charset="0"/>
        <a:ea typeface="+mn-ea"/>
        <a:cs typeface="+mn-cs"/>
      </a:defRPr>
    </a:lvl3pPr>
    <a:lvl4pPr marL="1371600" algn="l" rtl="0" eaLnBrk="0" fontAlgn="base" hangingPunct="0">
      <a:spcBef>
        <a:spcPct val="20000"/>
      </a:spcBef>
      <a:spcAft>
        <a:spcPct val="0"/>
      </a:spcAft>
      <a:buChar char="•"/>
      <a:defRPr sz="2400" kern="1200">
        <a:solidFill>
          <a:srgbClr val="990033"/>
        </a:solidFill>
        <a:latin typeface="Arial" charset="0"/>
        <a:ea typeface="+mn-ea"/>
        <a:cs typeface="+mn-cs"/>
      </a:defRPr>
    </a:lvl4pPr>
    <a:lvl5pPr marL="1828800" algn="l" rtl="0" eaLnBrk="0" fontAlgn="base" hangingPunct="0">
      <a:spcBef>
        <a:spcPct val="20000"/>
      </a:spcBef>
      <a:spcAft>
        <a:spcPct val="0"/>
      </a:spcAft>
      <a:buChar char="•"/>
      <a:defRPr sz="2400" kern="1200">
        <a:solidFill>
          <a:srgbClr val="990033"/>
        </a:solidFill>
        <a:latin typeface="Arial" charset="0"/>
        <a:ea typeface="+mn-ea"/>
        <a:cs typeface="+mn-cs"/>
      </a:defRPr>
    </a:lvl5pPr>
    <a:lvl6pPr marL="2286000" algn="l" defTabSz="914400" rtl="0" eaLnBrk="1" latinLnBrk="0" hangingPunct="1">
      <a:defRPr sz="2400" kern="1200">
        <a:solidFill>
          <a:srgbClr val="990033"/>
        </a:solidFill>
        <a:latin typeface="Arial" charset="0"/>
        <a:ea typeface="+mn-ea"/>
        <a:cs typeface="+mn-cs"/>
      </a:defRPr>
    </a:lvl6pPr>
    <a:lvl7pPr marL="2743200" algn="l" defTabSz="914400" rtl="0" eaLnBrk="1" latinLnBrk="0" hangingPunct="1">
      <a:defRPr sz="2400" kern="1200">
        <a:solidFill>
          <a:srgbClr val="990033"/>
        </a:solidFill>
        <a:latin typeface="Arial" charset="0"/>
        <a:ea typeface="+mn-ea"/>
        <a:cs typeface="+mn-cs"/>
      </a:defRPr>
    </a:lvl7pPr>
    <a:lvl8pPr marL="3200400" algn="l" defTabSz="914400" rtl="0" eaLnBrk="1" latinLnBrk="0" hangingPunct="1">
      <a:defRPr sz="2400" kern="1200">
        <a:solidFill>
          <a:srgbClr val="990033"/>
        </a:solidFill>
        <a:latin typeface="Arial" charset="0"/>
        <a:ea typeface="+mn-ea"/>
        <a:cs typeface="+mn-cs"/>
      </a:defRPr>
    </a:lvl8pPr>
    <a:lvl9pPr marL="3657600" algn="l" defTabSz="914400" rtl="0" eaLnBrk="1" latinLnBrk="0" hangingPunct="1">
      <a:defRPr sz="2400" kern="1200">
        <a:solidFill>
          <a:srgbClr val="990033"/>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008080"/>
    <a:srgbClr val="009644"/>
    <a:srgbClr val="CC0066"/>
    <a:srgbClr val="0000FF"/>
    <a:srgbClr val="FFCC00"/>
    <a:srgbClr val="9900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25" autoAdjust="0"/>
    <p:restoredTop sz="72647" autoAdjust="0"/>
  </p:normalViewPr>
  <p:slideViewPr>
    <p:cSldViewPr>
      <p:cViewPr varScale="1">
        <p:scale>
          <a:sx n="84" d="100"/>
          <a:sy n="84" d="100"/>
        </p:scale>
        <p:origin x="17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780" y="-78"/>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fld id="{153B3EC7-94E0-4CC1-8FC6-9EA27BA6C7A5}" type="slidenum">
              <a:rPr lang="en-US"/>
              <a:pPr>
                <a:defRPr/>
              </a:pPr>
              <a:t>‹#›</a:t>
            </a:fld>
            <a:endParaRPr lang="en-US"/>
          </a:p>
        </p:txBody>
      </p:sp>
    </p:spTree>
    <p:extLst>
      <p:ext uri="{BB962C8B-B14F-4D97-AF65-F5344CB8AC3E}">
        <p14:creationId xmlns:p14="http://schemas.microsoft.com/office/powerpoint/2010/main" val="1469187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endParaRPr lang="en-US"/>
          </a:p>
        </p:txBody>
      </p:sp>
      <p:sp>
        <p:nvSpPr>
          <p:cNvPr id="78852"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a:spcBef>
                <a:spcPct val="0"/>
              </a:spcBef>
              <a:buFontTx/>
              <a:buNone/>
              <a:defRPr sz="1200">
                <a:solidFill>
                  <a:schemeClr val="tx1"/>
                </a:solidFill>
                <a:latin typeface="Times New Roman" pitchFamily="18" charset="0"/>
              </a:defRPr>
            </a:lvl1pPr>
          </a:lstStyle>
          <a:p>
            <a:pPr>
              <a:defRPr/>
            </a:pPr>
            <a:endParaRPr lang="en-US"/>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a:spcBef>
                <a:spcPct val="0"/>
              </a:spcBef>
              <a:buFontTx/>
              <a:buNone/>
              <a:defRPr sz="1200">
                <a:solidFill>
                  <a:schemeClr val="tx1"/>
                </a:solidFill>
                <a:latin typeface="Times New Roman" pitchFamily="18" charset="0"/>
              </a:defRPr>
            </a:lvl1pPr>
          </a:lstStyle>
          <a:p>
            <a:pPr>
              <a:defRPr/>
            </a:pPr>
            <a:fld id="{DBBA96F6-A673-4038-B504-B650235EDCFA}" type="slidenum">
              <a:rPr lang="en-US"/>
              <a:pPr>
                <a:defRPr/>
              </a:pPr>
              <a:t>‹#›</a:t>
            </a:fld>
            <a:endParaRPr lang="en-US"/>
          </a:p>
        </p:txBody>
      </p:sp>
    </p:spTree>
    <p:extLst>
      <p:ext uri="{BB962C8B-B14F-4D97-AF65-F5344CB8AC3E}">
        <p14:creationId xmlns:p14="http://schemas.microsoft.com/office/powerpoint/2010/main" val="1615941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Case-control is an important observational design</a:t>
            </a:r>
            <a:r>
              <a:rPr lang="en-US" baseline="0" dirty="0" smtClean="0"/>
              <a:t> used both in clinical medicine and in epidemiology in order to test hypothesis on cause-and-effect relationships between a risk factor and an outcome.  </a:t>
            </a:r>
            <a:endParaRPr lang="en-US" dirty="0"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A3B0D4D-3FE0-41F1-873C-8F0A39B0F7EF}" type="slidenum">
              <a:rPr lang="en-US" sz="1200" smtClean="0">
                <a:solidFill>
                  <a:schemeClr val="tx1"/>
                </a:solidFill>
                <a:latin typeface="Times New Roman" pitchFamily="18" charset="0"/>
              </a:rPr>
              <a:pPr/>
              <a:t>1</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341951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Remember that in case-control studies the data from the subjects</a:t>
            </a:r>
            <a:r>
              <a:rPr lang="en-US" baseline="0" dirty="0" smtClean="0"/>
              <a:t> in the study are collected at one point in time. Cases and controls are identified and included and the exposure is measured at the same point in time. Often exposure data are gathered through a questionnaire, but sometimes exposure status is known from old records. </a:t>
            </a:r>
            <a:endParaRPr lang="en-US" dirty="0"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1B8E978-05B2-4EEF-B928-0D29F6B4691F}" type="slidenum">
              <a:rPr lang="en-US" sz="1200" smtClean="0">
                <a:solidFill>
                  <a:schemeClr val="tx1"/>
                </a:solidFill>
                <a:latin typeface="Times New Roman" pitchFamily="18" charset="0"/>
              </a:rPr>
              <a:pPr/>
              <a:t>10</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576208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case-control</a:t>
            </a:r>
            <a:r>
              <a:rPr lang="en-US" baseline="0" dirty="0" smtClean="0"/>
              <a:t> studies subjects are selected on the basis of their disease status. Cases have the disease. Controls do not have the disease </a:t>
            </a:r>
            <a:endParaRPr lang="en-US"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E6F4D10-227C-463F-88C2-6D7D2AD23743}" type="slidenum">
              <a:rPr lang="en-US" sz="1200" smtClean="0">
                <a:solidFill>
                  <a:schemeClr val="tx1"/>
                </a:solidFill>
                <a:latin typeface="Times New Roman" pitchFamily="18" charset="0"/>
              </a:rPr>
              <a:pPr/>
              <a:t>11</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988541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a:t>
            </a:r>
            <a:r>
              <a:rPr lang="en-US" baseline="0" dirty="0" smtClean="0"/>
              <a:t>o far we have focused on the traditional case-control study. However, case-control studies are often done within established cohort studies, either as a nested case-control study (i.e. nested within an established cohort study), or as a case-cohort study. In a </a:t>
            </a:r>
            <a:r>
              <a:rPr lang="en-US" b="1" u="sng" baseline="0" dirty="0" smtClean="0"/>
              <a:t>nested case-control study</a:t>
            </a:r>
            <a:r>
              <a:rPr lang="en-US" baseline="0" dirty="0" smtClean="0"/>
              <a:t> the controls are selected when the cases occur. A </a:t>
            </a:r>
            <a:r>
              <a:rPr lang="en-US" b="1" u="sng" baseline="0" dirty="0" smtClean="0"/>
              <a:t>case-cohort study</a:t>
            </a:r>
            <a:r>
              <a:rPr lang="en-US" baseline="0" dirty="0" smtClean="0"/>
              <a:t> is similar to the nested case-control study design, except the comparison (i.e. control) group is selected from the full cohort at baseline, allowing it to be used for comparison with multiple different case groups.   </a:t>
            </a:r>
            <a:endParaRPr lang="en-US" dirty="0"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9E78CB4-B8AF-4765-9778-AF48A06597E0}" type="slidenum">
              <a:rPr lang="en-US" sz="1200" smtClean="0">
                <a:solidFill>
                  <a:schemeClr val="tx1"/>
                </a:solidFill>
                <a:latin typeface="Times New Roman" pitchFamily="18" charset="0"/>
              </a:rPr>
              <a:pPr/>
              <a:t>12</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42565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2x2 table show the proportions we are dealing with in a case-control study design. Remember that cases are subjects with the disease, and controls are subjects without the disease, and exposure is to the risk factor we have hypothesized</a:t>
            </a:r>
            <a:r>
              <a:rPr lang="en-US" baseline="0" dirty="0" smtClean="0"/>
              <a:t> is responsible for the disease</a:t>
            </a:r>
            <a:r>
              <a:rPr lang="en-US" dirty="0" smtClean="0"/>
              <a:t>. Proportion of cases exposed (i.e. cases exposed divided by all cases) is compared</a:t>
            </a:r>
            <a:r>
              <a:rPr lang="en-US" baseline="0" dirty="0" smtClean="0"/>
              <a:t> with proportion of controls exposed (i.e. controls exposed divided by all controls). If the exposure is associated with the disease, we would expect proportion of cases exposed to be greater than the proportion of controls exposed. </a:t>
            </a:r>
            <a:endParaRPr lang="en-US" dirty="0"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447DF77-C014-4990-8B12-195F907B1C97}" type="slidenum">
              <a:rPr lang="en-US" sz="1200" smtClean="0">
                <a:solidFill>
                  <a:schemeClr val="tx1"/>
                </a:solidFill>
                <a:latin typeface="Times New Roman" pitchFamily="18" charset="0"/>
              </a:rPr>
              <a:pPr/>
              <a:t>13</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30683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figure show the Doll and Hill findings from 1952 regarding male lung cancer according to average number of cigarettes</a:t>
            </a:r>
            <a:r>
              <a:rPr lang="en-US" baseline="0" dirty="0" smtClean="0"/>
              <a:t> smoked daily over the preceding 10 years among cases and controls. </a:t>
            </a:r>
            <a:r>
              <a:rPr lang="en-US" dirty="0" smtClean="0"/>
              <a:t>The distribution of lung cancer cases is shifted to the right, indicating that this group is exposed to higher smoking compared to the control group. </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73D3EAB-F2AE-4B1C-8CF3-C14C9FD611C3}" type="slidenum">
              <a:rPr lang="en-US" sz="1200" smtClean="0">
                <a:solidFill>
                  <a:schemeClr val="tx1"/>
                </a:solidFill>
                <a:latin typeface="Times New Roman" pitchFamily="18" charset="0"/>
              </a:rPr>
              <a:pPr/>
              <a:t>14</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028196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Case-control studies are difficult to design. If you have a flawed design, you may end up with a very wrong result,</a:t>
            </a:r>
            <a:r>
              <a:rPr lang="en-US" baseline="0" dirty="0" smtClean="0"/>
              <a:t> and this is a good example.</a:t>
            </a:r>
            <a:endParaRPr lang="en-US" b="0" u="none" dirty="0" smtClean="0">
              <a:solidFill>
                <a:srgbClr val="FF0000"/>
              </a:solidFill>
            </a:endParaRPr>
          </a:p>
          <a:p>
            <a:r>
              <a:rPr lang="en-US" b="1" u="sng" dirty="0" smtClean="0">
                <a:solidFill>
                  <a:srgbClr val="FF0000"/>
                </a:solidFill>
              </a:rPr>
              <a:t>Reserpine</a:t>
            </a:r>
            <a:r>
              <a:rPr lang="en-US" b="1" dirty="0" smtClean="0"/>
              <a:t> </a:t>
            </a:r>
            <a:r>
              <a:rPr lang="en-US" b="0" dirty="0" smtClean="0"/>
              <a:t>is</a:t>
            </a:r>
            <a:r>
              <a:rPr lang="en-US" b="0" baseline="0" dirty="0" smtClean="0"/>
              <a:t> a</a:t>
            </a:r>
            <a:r>
              <a:rPr lang="en-US" dirty="0" smtClean="0"/>
              <a:t> plant alkaloid, an adrenergic inhibitor. It depletes the brain of NA and Serotonin, and also depletes the peripheral sympathetic nerve terminals of NA by blocking  </a:t>
            </a:r>
            <a:r>
              <a:rPr lang="en-US" dirty="0" smtClean="0">
                <a:solidFill>
                  <a:srgbClr val="009644"/>
                </a:solidFill>
              </a:rPr>
              <a:t>Dopamine</a:t>
            </a:r>
            <a:r>
              <a:rPr lang="en-US" dirty="0" smtClean="0"/>
              <a:t> from entering into the synaptic vesicles in the nerve terminals, where Dopamine is converted to NA (Nor-Epinephrine = Nor-Adrenaline). Reserpine decreases heart rate and blood pressure. </a:t>
            </a:r>
          </a:p>
          <a:p>
            <a:r>
              <a:rPr lang="en-US" dirty="0" smtClean="0"/>
              <a:t>Back in the 70-ies Reserpine wa</a:t>
            </a:r>
            <a:r>
              <a:rPr lang="en-US" baseline="0" dirty="0" smtClean="0"/>
              <a:t>s an important anti-hypertensive medication. So, in 1974 three different case-control studies from the US, Finland and the UK all showed an association between Reserpine and breast cancer.</a:t>
            </a:r>
            <a:r>
              <a:rPr lang="en-US" dirty="0" smtClean="0"/>
              <a:t> </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90ABD47-FE37-423F-8031-123481D0C19C}" type="slidenum">
              <a:rPr lang="en-US" sz="1200" smtClean="0">
                <a:solidFill>
                  <a:schemeClr val="tx1"/>
                </a:solidFill>
                <a:latin typeface="Times New Roman" pitchFamily="18" charset="0"/>
              </a:rPr>
              <a:pPr/>
              <a:t>15</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755271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findings was that Reserpine increased the risk of breast cancer in women 2-4 fold. If these</a:t>
            </a:r>
            <a:r>
              <a:rPr lang="en-US" baseline="0" dirty="0" smtClean="0"/>
              <a:t> results were correct, Reserpine could not be used as an antihypertensive drug, and the alternative was some other treatment, or no treatment. </a:t>
            </a:r>
            <a:endParaRPr lang="en-US" dirty="0"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BCD66BE-7699-4BE2-ADB2-246152DDB062}" type="slidenum">
              <a:rPr lang="en-US" sz="1200" smtClean="0">
                <a:solidFill>
                  <a:schemeClr val="tx1"/>
                </a:solidFill>
                <a:latin typeface="Times New Roman" pitchFamily="18" charset="0"/>
              </a:rPr>
              <a:pPr/>
              <a:t>16</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652928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Reserpine was taken off the market,</a:t>
            </a:r>
            <a:r>
              <a:rPr lang="en-US" baseline="0" dirty="0" smtClean="0"/>
              <a:t> and it took 5 years and 8 research studies to show that the first 3 studies all were flawed because of selection bias. </a:t>
            </a:r>
            <a:r>
              <a:rPr lang="en-US" dirty="0" smtClean="0"/>
              <a:t>Excluding all potential controls with CHD caused decreased antihypertensive use in controls, resulting in differences in proportion exposed to Reserpine between cases and controls. </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878B410D-7A63-4167-AFC5-42502F2DDB03}" type="slidenum">
              <a:rPr lang="en-US" sz="1200" smtClean="0">
                <a:solidFill>
                  <a:schemeClr val="tx1"/>
                </a:solidFill>
                <a:latin typeface="Times New Roman" pitchFamily="18" charset="0"/>
              </a:rPr>
              <a:pPr/>
              <a:t>17</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677700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Among the cases women with CHD were included, but among controls women with CHD were excluded, resulting in artificially low use of anti-hypertensive medication among the controls.</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AFF7642-397C-4590-808B-8A600745420B}" type="slidenum">
              <a:rPr lang="en-US" sz="1200" smtClean="0">
                <a:solidFill>
                  <a:schemeClr val="tx1"/>
                </a:solidFill>
                <a:latin typeface="Times New Roman" pitchFamily="18" charset="0"/>
              </a:rPr>
              <a:pPr/>
              <a:t>18</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805596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2x2 table visualize the problem. While 10%</a:t>
            </a:r>
            <a:r>
              <a:rPr lang="en-US" baseline="0" dirty="0" smtClean="0"/>
              <a:t> of the population (i.e. with or without breast cancer) used Reserpine, only 2% of controls used the drug. So, while the truth was that 10% of those both with and without breast cancer used Reserpine, the studies found that only 2% of those without breast cancer were exposed to the drug. It looked like breast cancer cases were more likely to have taken Reserpine than controls.   </a:t>
            </a:r>
            <a:endParaRPr lang="en-US" dirty="0"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9CB864F-7EB0-468E-A751-569A8A45B11A}" type="slidenum">
              <a:rPr lang="en-US" sz="1200" smtClean="0">
                <a:solidFill>
                  <a:schemeClr val="tx1"/>
                </a:solidFill>
                <a:latin typeface="Times New Roman" pitchFamily="18" charset="0"/>
              </a:rPr>
              <a:pPr/>
              <a:t>19</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54471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DD839999-8D31-4100-936F-B253F54EE32C}" type="slidenum">
              <a:rPr lang="en-US" sz="1200" smtClean="0">
                <a:solidFill>
                  <a:schemeClr val="tx1"/>
                </a:solidFill>
                <a:latin typeface="Times New Roman" pitchFamily="18" charset="0"/>
              </a:rPr>
              <a:pPr/>
              <a:t>2</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783501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How do you find out about the exposure status? That actually can be problematic, and we will cover that later. Important here</a:t>
            </a:r>
            <a:r>
              <a:rPr lang="en-US" baseline="0" dirty="0" smtClean="0"/>
              <a:t> is that c</a:t>
            </a:r>
            <a:r>
              <a:rPr lang="en-US" dirty="0" smtClean="0"/>
              <a:t>ases and controls should be selected from the same source population, which should be clearly defined. </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B0823260-FC49-4936-9CBD-9F94CB23BB16}" type="slidenum">
              <a:rPr lang="en-US" sz="1200" smtClean="0">
                <a:solidFill>
                  <a:schemeClr val="tx1"/>
                </a:solidFill>
                <a:latin typeface="Times New Roman" pitchFamily="18" charset="0"/>
              </a:rPr>
              <a:pPr/>
              <a:t>20</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680848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controls should come from the same population from which the cases were recruited. An association between the exposure and the disease under study is indicated by differences in proportion exposed to the risk factor</a:t>
            </a:r>
            <a:r>
              <a:rPr lang="en-US" baseline="0" dirty="0" smtClean="0"/>
              <a:t> between cases and controls.</a:t>
            </a:r>
            <a:r>
              <a:rPr lang="en-US" dirty="0" smtClean="0"/>
              <a:t> </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D37780A-5F19-48D0-AF4C-D62D80D0C946}" type="slidenum">
              <a:rPr lang="en-US" sz="1200" smtClean="0">
                <a:solidFill>
                  <a:schemeClr val="tx1"/>
                </a:solidFill>
                <a:latin typeface="Times New Roman" pitchFamily="18" charset="0"/>
              </a:rPr>
              <a:pPr/>
              <a:t>21</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342882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Case-control</a:t>
            </a:r>
            <a:r>
              <a:rPr lang="en-US" baseline="0" dirty="0" smtClean="0"/>
              <a:t> studies normally use incidence (i.e. newly diagnosed) cases. Sometimes, however, we are forced to use prevalent (i.e. previously existing) cases, even if we know that prevalent cases may represent many “survivors”, making it hard to evaluate the results. </a:t>
            </a:r>
            <a:endParaRPr lang="en-US" dirty="0"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64E475A-6060-481C-9E81-EB024D9326C2}" type="slidenum">
              <a:rPr lang="en-US" sz="1200" smtClean="0">
                <a:solidFill>
                  <a:schemeClr val="tx1"/>
                </a:solidFill>
                <a:latin typeface="Times New Roman" pitchFamily="18" charset="0"/>
              </a:rPr>
              <a:pPr/>
              <a:t>22</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416032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 will talk a little about case identification. How</a:t>
            </a:r>
            <a:r>
              <a:rPr lang="en-US" baseline="0" dirty="0" smtClean="0"/>
              <a:t> do you select your cases? </a:t>
            </a:r>
            <a:r>
              <a:rPr lang="en-US" dirty="0" smtClean="0"/>
              <a:t>The cases should represent</a:t>
            </a:r>
            <a:r>
              <a:rPr lang="en-US" baseline="0" dirty="0" smtClean="0"/>
              <a:t> the source population. If the source population is small, all incident cases may be used. Otherwise a random sample of incident cases are used. </a:t>
            </a:r>
            <a:r>
              <a:rPr lang="en-US" dirty="0" smtClean="0"/>
              <a:t>Convenience samples are sometimes used because it is difficult to get an ideal sample. Such samples are often hospital- or clinic based.</a:t>
            </a: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418357B-3F38-4810-B459-6AEB98EF422A}" type="slidenum">
              <a:rPr lang="en-US" sz="1200" smtClean="0">
                <a:solidFill>
                  <a:schemeClr val="tx1"/>
                </a:solidFill>
                <a:latin typeface="Times New Roman" pitchFamily="18" charset="0"/>
              </a:rPr>
              <a:pPr/>
              <a:t>23</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373326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a:t>
            </a:r>
            <a:r>
              <a:rPr lang="en-US" baseline="0" dirty="0" smtClean="0"/>
              <a:t> several possible ways to locate cases. Hospital and other medical records are often used, as are death certificates and HMO registries. Even different kinds of cohort studies and surveillance data may be used to locate cases.</a:t>
            </a:r>
            <a:endParaRPr lang="en-US" dirty="0"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A91E8EE-F299-45E7-AE33-C0F5E82D3FBC}" type="slidenum">
              <a:rPr lang="en-US" sz="1200" smtClean="0">
                <a:solidFill>
                  <a:schemeClr val="tx1"/>
                </a:solidFill>
                <a:latin typeface="Times New Roman" pitchFamily="18" charset="0"/>
              </a:rPr>
              <a:pPr/>
              <a:t>24</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78191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Convenience samples are samples we use because they are easy to find and more readily available, but they are not randomly</a:t>
            </a:r>
            <a:r>
              <a:rPr lang="en-US" baseline="0" dirty="0" smtClean="0"/>
              <a:t> selected from a population</a:t>
            </a:r>
            <a:r>
              <a:rPr lang="en-US" dirty="0" smtClean="0"/>
              <a:t>. Convenience samples may have several problems,</a:t>
            </a:r>
            <a:r>
              <a:rPr lang="en-US" baseline="0" dirty="0" smtClean="0"/>
              <a:t> the first of which relates to whether they</a:t>
            </a:r>
            <a:r>
              <a:rPr lang="en-US" dirty="0" smtClean="0"/>
              <a:t> consist of incident or prevalent cases.  </a:t>
            </a: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90BA804-9D5D-4976-AD93-D9C3351052BE}" type="slidenum">
              <a:rPr lang="en-US" sz="1200" smtClean="0">
                <a:solidFill>
                  <a:schemeClr val="tx1"/>
                </a:solidFill>
                <a:latin typeface="Times New Roman" pitchFamily="18" charset="0"/>
              </a:rPr>
              <a:pPr/>
              <a:t>25</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491948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Incident</a:t>
            </a:r>
            <a:r>
              <a:rPr lang="en-US" baseline="0" dirty="0" smtClean="0"/>
              <a:t> cases take longer time to assemble because we have to wait for them to happen, while prevalent cases are readily available. However, p</a:t>
            </a:r>
            <a:r>
              <a:rPr lang="en-US" dirty="0" smtClean="0"/>
              <a:t>revalent cases may consist of survivors because those</a:t>
            </a:r>
            <a:r>
              <a:rPr lang="en-US" baseline="0" dirty="0" smtClean="0"/>
              <a:t> who die early is less likely to be included in a case-control design compared to those who live for a long time with the disease. And, remember that the data on each subject is collected at one point in time</a:t>
            </a:r>
            <a:r>
              <a:rPr lang="en-US" dirty="0" smtClean="0"/>
              <a:t>.</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A3E79E4-D153-4582-BDFA-EE32BF58F9FB}" type="slidenum">
              <a:rPr lang="en-US" sz="1200" smtClean="0">
                <a:solidFill>
                  <a:schemeClr val="tx1"/>
                </a:solidFill>
                <a:latin typeface="Times New Roman" pitchFamily="18" charset="0"/>
              </a:rPr>
              <a:pPr/>
              <a:t>26</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58432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Depending on where we collect our cases, they may represent subjects with severe</a:t>
            </a:r>
            <a:r>
              <a:rPr lang="en-US" baseline="0" dirty="0" smtClean="0"/>
              <a:t> or mild disease.</a:t>
            </a:r>
            <a:r>
              <a:rPr lang="en-US" dirty="0" smtClean="0"/>
              <a:t> </a:t>
            </a: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FD09EBD-3E40-4EA9-8909-B8DE8785D4B0}" type="slidenum">
              <a:rPr lang="en-US" sz="1200" smtClean="0">
                <a:solidFill>
                  <a:schemeClr val="tx1"/>
                </a:solidFill>
                <a:latin typeface="Times New Roman" pitchFamily="18" charset="0"/>
              </a:rPr>
              <a:pPr/>
              <a:t>27</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818504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Severe cases are more likely to be seen in a hospital</a:t>
            </a:r>
            <a:r>
              <a:rPr lang="en-US" baseline="0" dirty="0" smtClean="0"/>
              <a:t> setting, while mild cases are more likely to be seen outside hospitals. This may represent a problem if the risk factor is more related to the severity of the disease than to the incidence of the disease.</a:t>
            </a:r>
            <a:endParaRPr lang="en-US" dirty="0" smtClean="0"/>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44C62ACF-52C0-4CD4-ADF3-88B8270831A3}" type="slidenum">
              <a:rPr lang="en-US" sz="1200" smtClean="0">
                <a:solidFill>
                  <a:schemeClr val="tx1"/>
                </a:solidFill>
                <a:latin typeface="Times New Roman" pitchFamily="18" charset="0"/>
              </a:rPr>
              <a:pPr/>
              <a:t>28</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962782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It may also be difficult to define the source population</a:t>
            </a:r>
            <a:r>
              <a:rPr lang="en-US" baseline="0" dirty="0" smtClean="0"/>
              <a:t> because one hospital may serve several populations, or several hospitals may serve one population. In such cases it will be difficult to generalize the study results. </a:t>
            </a:r>
            <a:endParaRPr lang="en-US" dirty="0" smtClean="0"/>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BAD82DB9-C95F-437F-A9C7-73132D992B2C}" type="slidenum">
              <a:rPr lang="en-US" sz="1200" smtClean="0">
                <a:solidFill>
                  <a:schemeClr val="tx1"/>
                </a:solidFill>
                <a:latin typeface="Times New Roman" pitchFamily="18" charset="0"/>
              </a:rPr>
              <a:pPr/>
              <a:t>29</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8337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79B8F12-FC38-4211-8379-770C3CB59FDA}" type="slidenum">
              <a:rPr lang="en-US" sz="1200" smtClean="0">
                <a:solidFill>
                  <a:schemeClr val="tx1"/>
                </a:solidFill>
                <a:latin typeface="Times New Roman" pitchFamily="18" charset="0"/>
              </a:rPr>
              <a:pPr/>
              <a:t>3</a:t>
            </a:fld>
            <a:endParaRPr lang="en-US" sz="1200" smtClean="0">
              <a:solidFill>
                <a:schemeClr val="tx1"/>
              </a:solidFill>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objectives for</a:t>
            </a:r>
            <a:r>
              <a:rPr lang="en-US" baseline="0" dirty="0" smtClean="0"/>
              <a:t> this lecture are to make you know and understand what case-control studies are, their characteristics, advantages and disadvantages, what separate this study design from the cohort study, and why and how to calculate and interpret odds ratio.    </a:t>
            </a:r>
            <a:endParaRPr lang="en-US" dirty="0" smtClean="0"/>
          </a:p>
        </p:txBody>
      </p:sp>
    </p:spTree>
    <p:extLst>
      <p:ext uri="{BB962C8B-B14F-4D97-AF65-F5344CB8AC3E}">
        <p14:creationId xmlns:p14="http://schemas.microsoft.com/office/powerpoint/2010/main" val="404592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If</a:t>
            </a:r>
            <a:r>
              <a:rPr lang="en-US" baseline="0" dirty="0" smtClean="0"/>
              <a:t> the cases comes from one single hospital, then identified risk factor(s)could be unique to that facility. On the other hand, tertiary care facilities, like LLMC, have more sever cases referred to them, and risk factor(s) identified may be risk factors only in subjects with severe forms of illness. Both scenarios may cause obvious generalization problems. A case-control study depends on carefully written eligibility criteria for cases as well as for controls in order to have a well-planned study, and in order to get the work published. </a:t>
            </a:r>
            <a:endParaRPr lang="en-US" dirty="0"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E997821-E187-412D-8831-7C5346A7EE8D}" type="slidenum">
              <a:rPr lang="en-US" sz="1200" smtClean="0">
                <a:solidFill>
                  <a:schemeClr val="tx1"/>
                </a:solidFill>
                <a:latin typeface="Times New Roman" pitchFamily="18" charset="0"/>
              </a:rPr>
              <a:pPr/>
              <a:t>30</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72718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As we have already shown,</a:t>
            </a:r>
            <a:r>
              <a:rPr lang="en-US" baseline="0" dirty="0" smtClean="0"/>
              <a:t> case-control studies are very susceptible to selection bias, e.g. if cases and controls come from different populations.</a:t>
            </a:r>
            <a:endParaRPr lang="en-US" dirty="0" smtClean="0"/>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15592E2-35EF-460A-A0BC-5781F0F20ABF}" type="slidenum">
              <a:rPr lang="en-US" sz="1200" smtClean="0">
                <a:solidFill>
                  <a:schemeClr val="tx1"/>
                </a:solidFill>
                <a:latin typeface="Times New Roman" pitchFamily="18" charset="0"/>
              </a:rPr>
              <a:pPr/>
              <a:t>31</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672613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If cases and controls come</a:t>
            </a:r>
            <a:r>
              <a:rPr lang="en-US" baseline="0" dirty="0" smtClean="0"/>
              <a:t> from different populations, the specific risk factor exposure could be related to the different backgrounds rather than to the outcome (or disease). </a:t>
            </a:r>
            <a:r>
              <a:rPr lang="en-US" dirty="0" err="1" smtClean="0"/>
              <a:t>Berkson’s</a:t>
            </a:r>
            <a:r>
              <a:rPr lang="en-US" dirty="0" smtClean="0"/>
              <a:t> bias happens in Case-control studies in hospitalized patients. Patients with two medical conditions are more likely to be hospitalized than those with a single disease. This bias may cause the finding of a link between two diseases or between an exposure and a disease when there is no association between them in the general population.</a:t>
            </a: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3B8D64A-BE44-4FDD-A3A5-9D4C48CB7D5A}" type="slidenum">
              <a:rPr lang="en-US" sz="1200" smtClean="0">
                <a:solidFill>
                  <a:schemeClr val="tx1"/>
                </a:solidFill>
                <a:latin typeface="Times New Roman" pitchFamily="18" charset="0"/>
              </a:rPr>
              <a:pPr/>
              <a:t>32</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780281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ideal control group is</a:t>
            </a:r>
            <a:r>
              <a:rPr lang="en-US" baseline="0" dirty="0" smtClean="0"/>
              <a:t> a random sample of disease-free subjects from the same source population as the cases. Except for the disease in question, the cases and controls should be as similar as possible with respect to demographic variables (i.e. age, gender, SES, etc.), and the controls should have the same prevalence of exposure as the underlying, disease-free (i.e. unaffected) group .   </a:t>
            </a:r>
            <a:endParaRPr lang="en-US" dirty="0"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C06FA56-D974-4FE1-9FBA-6F6595756720}" type="slidenum">
              <a:rPr lang="en-US" sz="1200" smtClean="0">
                <a:solidFill>
                  <a:schemeClr val="tx1"/>
                </a:solidFill>
                <a:latin typeface="Times New Roman" pitchFamily="18" charset="0"/>
              </a:rPr>
              <a:pPr/>
              <a:t>33</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152958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Here are listed different convenience sample controls. Often hospital/clinic controls are used because they are admitted to the same hospital for other, non-related conditions. The problem is that different departments</a:t>
            </a:r>
            <a:r>
              <a:rPr lang="en-US" baseline="0" dirty="0" smtClean="0"/>
              <a:t> in the same hospital may have different referral patterns, making the controls different from the cases.</a:t>
            </a:r>
            <a:endParaRPr lang="en-US" dirty="0"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195E811-1285-4B6D-B521-737EAE3BD5E8}" type="slidenum">
              <a:rPr lang="en-US" sz="1200" smtClean="0">
                <a:solidFill>
                  <a:schemeClr val="tx1"/>
                </a:solidFill>
                <a:latin typeface="Times New Roman" pitchFamily="18" charset="0"/>
              </a:rPr>
              <a:pPr/>
              <a:t>34</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561076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To overcome the problems caused by different</a:t>
            </a:r>
            <a:r>
              <a:rPr lang="en-US" baseline="0" dirty="0" smtClean="0"/>
              <a:t> referral patterns by different departments in the same hospital, hospital controls should be selected from </a:t>
            </a:r>
            <a:r>
              <a:rPr lang="en-US" b="1" baseline="0" dirty="0" smtClean="0"/>
              <a:t>several diagnostic groups</a:t>
            </a:r>
            <a:r>
              <a:rPr lang="en-US" baseline="0" dirty="0" smtClean="0"/>
              <a:t>, and have </a:t>
            </a:r>
            <a:r>
              <a:rPr lang="en-US" b="1" baseline="0" dirty="0" smtClean="0"/>
              <a:t>acute, but not multiple conditions</a:t>
            </a:r>
            <a:r>
              <a:rPr lang="en-US" baseline="0" dirty="0" smtClean="0"/>
              <a:t>. Also, controls should </a:t>
            </a:r>
            <a:r>
              <a:rPr lang="en-US" b="1" baseline="0" dirty="0" smtClean="0"/>
              <a:t>not have outcomes/diseases related to the risk factor</a:t>
            </a:r>
            <a:r>
              <a:rPr lang="en-US" baseline="0" dirty="0" smtClean="0"/>
              <a:t> since that would constitute a s</a:t>
            </a:r>
            <a:r>
              <a:rPr lang="en-US" dirty="0" smtClean="0"/>
              <a:t>election bias since we would select a control group that is more exposed to the risk factor we are investigating than what is true in the general population. E.g. if the exposure is salt intake and outcome is MI, subjects with hypertension could not be included in the control group because it would make the control group more exposed</a:t>
            </a:r>
            <a:r>
              <a:rPr lang="en-US" baseline="0" dirty="0" smtClean="0"/>
              <a:t> to the risk factor (i.e. salt intake) than what is true in the general population. </a:t>
            </a:r>
            <a:endParaRPr lang="en-US" dirty="0"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553C242-E305-405A-B857-64AE69A6D907}" type="slidenum">
              <a:rPr lang="en-US" sz="1200" smtClean="0">
                <a:solidFill>
                  <a:schemeClr val="tx1"/>
                </a:solidFill>
                <a:latin typeface="Times New Roman" pitchFamily="18" charset="0"/>
              </a:rPr>
              <a:pPr/>
              <a:t>35</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7216142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It is</a:t>
            </a:r>
            <a:r>
              <a:rPr lang="en-US" baseline="0" dirty="0" smtClean="0"/>
              <a:t> a challenge to get accurate exposure data, including when the exposure took place.</a:t>
            </a:r>
            <a:endParaRPr lang="en-US" dirty="0"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5C5996E-D363-4A1A-89A3-7F54F6EC8A54}" type="slidenum">
              <a:rPr lang="en-US" sz="1200" smtClean="0">
                <a:solidFill>
                  <a:schemeClr val="tx1"/>
                </a:solidFill>
                <a:latin typeface="Times New Roman" pitchFamily="18" charset="0"/>
              </a:rPr>
              <a:pPr/>
              <a:t>36</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348730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u="none" dirty="0" smtClean="0"/>
              <a:t>In order to measure</a:t>
            </a:r>
            <a:r>
              <a:rPr lang="en-US" b="0" u="none" baseline="0" dirty="0" smtClean="0"/>
              <a:t> past exposure we need validated, standardized instruments, and self-administered or interviewer administered questionnaires are most commonly used. However, interviews and questionnaires are prone to </a:t>
            </a:r>
            <a:r>
              <a:rPr lang="en-US" b="1" u="sng" baseline="0" dirty="0" smtClean="0"/>
              <a:t>r</a:t>
            </a:r>
            <a:r>
              <a:rPr lang="en-US" b="1" u="sng" dirty="0" smtClean="0"/>
              <a:t>eport bias</a:t>
            </a:r>
            <a:r>
              <a:rPr lang="en-US" dirty="0" smtClean="0"/>
              <a:t> because</a:t>
            </a:r>
            <a:r>
              <a:rPr lang="en-US" baseline="0" dirty="0" smtClean="0"/>
              <a:t> of a tendency </a:t>
            </a:r>
            <a:r>
              <a:rPr lang="en-US" dirty="0" smtClean="0"/>
              <a:t>to underestimate “unacceptable” behavior  (i.e. drinking, smoking, drug use). </a:t>
            </a:r>
            <a:r>
              <a:rPr lang="en-US" b="1" u="sng" dirty="0" smtClean="0"/>
              <a:t>Recall bias</a:t>
            </a:r>
            <a:r>
              <a:rPr lang="en-US" dirty="0" smtClean="0"/>
              <a:t> is caused by cases recalling what they interpret as important, and controls not reporting because they do not perceive it as important. E.g. a mother with</a:t>
            </a:r>
            <a:r>
              <a:rPr lang="en-US" baseline="0" dirty="0" smtClean="0"/>
              <a:t> a malformed baby will remember everything she think may be related to the malformation, while a mother with a normal child will not remember the same things. </a:t>
            </a:r>
            <a:r>
              <a:rPr lang="en-US" b="1" u="sng" baseline="0" dirty="0" smtClean="0"/>
              <a:t>Interviewer bias</a:t>
            </a:r>
            <a:r>
              <a:rPr lang="en-US" baseline="0" dirty="0" smtClean="0"/>
              <a:t> may be introduced by t</a:t>
            </a:r>
            <a:r>
              <a:rPr lang="en-US" dirty="0" smtClean="0"/>
              <a:t>he way an interviewer ask a question</a:t>
            </a:r>
            <a:r>
              <a:rPr lang="en-US" baseline="0" dirty="0" smtClean="0"/>
              <a:t> </a:t>
            </a:r>
            <a:r>
              <a:rPr lang="en-US" dirty="0" smtClean="0"/>
              <a:t>(e.g. “you don’t drink, do</a:t>
            </a:r>
            <a:r>
              <a:rPr lang="en-US" baseline="0" dirty="0" smtClean="0"/>
              <a:t> you?”)</a:t>
            </a:r>
            <a:r>
              <a:rPr lang="en-US" dirty="0" smtClean="0"/>
              <a:t> </a:t>
            </a:r>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E47BD88-E375-4162-926D-3815952B2452}" type="slidenum">
              <a:rPr lang="en-US" sz="1200" smtClean="0">
                <a:solidFill>
                  <a:schemeClr val="tx1"/>
                </a:solidFill>
                <a:latin typeface="Times New Roman" pitchFamily="18" charset="0"/>
              </a:rPr>
              <a:pPr/>
              <a:t>37</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886319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Using existing records to measure past exposure reduces information bias, but may introduce measurement bias and misclassification because the information may not have been collected in a standardized</a:t>
            </a:r>
            <a:r>
              <a:rPr lang="en-US" baseline="0" dirty="0" smtClean="0"/>
              <a:t> format (e.g. medical records where smoking status is recorded). </a:t>
            </a:r>
            <a:endParaRPr lang="en-US" dirty="0"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111E20E4-FF31-4C08-AC69-CF0AB59F2866}" type="slidenum">
              <a:rPr lang="en-US" sz="1200" smtClean="0">
                <a:solidFill>
                  <a:schemeClr val="tx1"/>
                </a:solidFill>
                <a:latin typeface="Times New Roman" pitchFamily="18" charset="0"/>
              </a:rPr>
              <a:pPr/>
              <a:t>38</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290353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Biologic markers are the most objective data to</a:t>
            </a:r>
            <a:r>
              <a:rPr lang="en-US" baseline="0" dirty="0" smtClean="0"/>
              <a:t> be used </a:t>
            </a:r>
            <a:r>
              <a:rPr lang="en-US" dirty="0" smtClean="0"/>
              <a:t>for exposure assessment.</a:t>
            </a:r>
            <a:r>
              <a:rPr lang="en-US" baseline="0" dirty="0" smtClean="0"/>
              <a:t> A few examples are given here. However, very few exposures have biologic markers.</a:t>
            </a:r>
            <a:endParaRPr lang="en-US" dirty="0"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0CECA527-B429-4097-9BE2-6C293DADA6E8}" type="slidenum">
              <a:rPr lang="en-US" sz="1200" smtClean="0">
                <a:solidFill>
                  <a:schemeClr val="tx1"/>
                </a:solidFill>
                <a:latin typeface="Times New Roman" pitchFamily="18" charset="0"/>
              </a:rPr>
              <a:pPr/>
              <a:t>39</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52980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Thalidomide was prescribed and sold from</a:t>
            </a:r>
            <a:r>
              <a:rPr lang="en-US" baseline="0" dirty="0" smtClean="0"/>
              <a:t> 1956-57 to 1961 to pregnant women as a combined sleeping aid and antiemetic to combat morning sickness. However, the safety of the drug had not been adequately tested, and already in December 1956 a child was born with Thalidomide damage to the ears.  About 4 ½ years later an Australian gynecologist suspected the drug to be responsible for limb and bowel malformations in children. </a:t>
            </a:r>
            <a:endParaRPr lang="en-US" dirty="0"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1B2E75E4-F620-409D-8007-3FE4D174CD16}" type="slidenum">
              <a:rPr lang="en-US" sz="1200" smtClean="0">
                <a:solidFill>
                  <a:schemeClr val="tx1"/>
                </a:solidFill>
                <a:latin typeface="Times New Roman" pitchFamily="18" charset="0"/>
              </a:rPr>
              <a:pPr/>
              <a:t>4</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731044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We are now going to</a:t>
            </a:r>
            <a:r>
              <a:rPr lang="en-US" baseline="0" dirty="0" smtClean="0"/>
              <a:t> discuss different types of bias in case-control studies. A </a:t>
            </a:r>
            <a:r>
              <a:rPr lang="en-US" b="1" u="sng" baseline="0" dirty="0" smtClean="0"/>
              <a:t>bias</a:t>
            </a:r>
            <a:r>
              <a:rPr lang="en-US" baseline="0" dirty="0" smtClean="0"/>
              <a:t> is a tendency of procedures (in study design, data collection, analysis, interpretation, review, or publication) to yield results or conclusions that depart from the truth. In short: It is a systematic error leading to distorted results. </a:t>
            </a:r>
            <a:r>
              <a:rPr lang="en-US" b="1" u="sng" baseline="0" dirty="0" smtClean="0"/>
              <a:t>Selection bias</a:t>
            </a:r>
            <a:r>
              <a:rPr lang="en-US" baseline="0" dirty="0" smtClean="0"/>
              <a:t> is error due to systematic differences in characteristics between those who take part in a study and those who do not. It occurs when comparisons are made between groups that differ in determinates of outcome other than the one under study, e.g. when different eligibility criteria are applied to the cases and to the controls. </a:t>
            </a:r>
            <a:endParaRPr lang="en-US" dirty="0"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E69BCB1C-A8CD-48FB-AF8A-5D3DDDE0AC68}" type="slidenum">
              <a:rPr lang="en-US" sz="1200" smtClean="0">
                <a:solidFill>
                  <a:schemeClr val="tx1"/>
                </a:solidFill>
                <a:latin typeface="Times New Roman" pitchFamily="18" charset="0"/>
              </a:rPr>
              <a:pPr/>
              <a:t>40</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202296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Selection bias may be caused by several factors: </a:t>
            </a:r>
            <a:r>
              <a:rPr lang="en-US" b="1" u="sng" dirty="0" smtClean="0"/>
              <a:t>preferential</a:t>
            </a:r>
            <a:r>
              <a:rPr lang="en-US" b="1" u="sng" baseline="0" dirty="0" smtClean="0"/>
              <a:t> diagnosis</a:t>
            </a:r>
            <a:r>
              <a:rPr lang="en-US" baseline="0" dirty="0" smtClean="0"/>
              <a:t> (e.g. smokers are more likely to be diagnosed with lung cancer because MDs expect them to be more at risk), </a:t>
            </a:r>
            <a:r>
              <a:rPr lang="en-US" b="1" u="sng" baseline="0" dirty="0" smtClean="0"/>
              <a:t>exclusion bias</a:t>
            </a:r>
            <a:r>
              <a:rPr lang="en-US" baseline="0" dirty="0" smtClean="0"/>
              <a:t> (e.g. the Reserpine example), </a:t>
            </a:r>
            <a:r>
              <a:rPr lang="en-US" b="1" u="sng" baseline="0" dirty="0" smtClean="0"/>
              <a:t>prevalent cases</a:t>
            </a:r>
            <a:r>
              <a:rPr lang="en-US" baseline="0" dirty="0" smtClean="0"/>
              <a:t> more at risk for being “survivors”, and </a:t>
            </a:r>
            <a:r>
              <a:rPr lang="en-US" b="1" u="sng" baseline="0" dirty="0" smtClean="0"/>
              <a:t>selective referral</a:t>
            </a:r>
            <a:r>
              <a:rPr lang="en-US" baseline="0" dirty="0" smtClean="0"/>
              <a:t> (e.g. smokers with a cough more likely to be referred than non-smokers with a cough). </a:t>
            </a:r>
            <a:r>
              <a:rPr lang="en-US" baseline="0" dirty="0" err="1" smtClean="0"/>
              <a:t>Berkson’s</a:t>
            </a:r>
            <a:r>
              <a:rPr lang="en-US" baseline="0" dirty="0" smtClean="0"/>
              <a:t> bias is a form of selection bias caused by a combination of a study exposure and study outcome that increases the probability of admission to a study hospital. Patients with two medical disorders are more likely to be hospitalized than those with only one, resulting in an association between the two diseases in a hospital-based study that may not exist in the source population.   </a:t>
            </a:r>
            <a:endParaRPr lang="en-US" dirty="0" smtClean="0"/>
          </a:p>
        </p:txBody>
      </p:sp>
      <p:sp>
        <p:nvSpPr>
          <p:cNvPr id="120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ECACFC0-0124-4AC0-ACAC-4E24E0D8A70E}" type="slidenum">
              <a:rPr lang="en-US" sz="1200" smtClean="0">
                <a:solidFill>
                  <a:schemeClr val="tx1"/>
                </a:solidFill>
                <a:latin typeface="Times New Roman" pitchFamily="18" charset="0"/>
              </a:rPr>
              <a:pPr/>
              <a:t>41</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1436446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study from 1929 tuberculosis was found to protect against cancer.</a:t>
            </a: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DCE26F07-391D-415F-859C-C3ACA4E75771}" type="slidenum">
              <a:rPr lang="en-US" sz="1200" smtClean="0">
                <a:solidFill>
                  <a:schemeClr val="tx1"/>
                </a:solidFill>
                <a:latin typeface="Times New Roman" pitchFamily="18" charset="0"/>
              </a:rPr>
              <a:pPr/>
              <a:t>42</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512174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conclusion was not correct because TB prevalence was not the same in the study controls as in the general population. The most common reason for hospitalization</a:t>
            </a:r>
            <a:r>
              <a:rPr lang="en-US" baseline="0" dirty="0" smtClean="0"/>
              <a:t> at that point in time was TB, so the hospital controls was not representative of the source population. The study was later re-done with CHD patient controls, and no difference in TB was found according to cancer diagnosis.</a:t>
            </a:r>
            <a:endParaRPr lang="en-US" dirty="0"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B368A713-F948-4AC3-885B-9943473B43D8}" type="slidenum">
              <a:rPr lang="en-US" sz="1200" smtClean="0">
                <a:solidFill>
                  <a:schemeClr val="tx1"/>
                </a:solidFill>
                <a:latin typeface="Times New Roman" pitchFamily="18" charset="0"/>
              </a:rPr>
              <a:pPr/>
              <a:t>43</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741700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CC study of the</a:t>
            </a:r>
            <a:r>
              <a:rPr lang="en-US" baseline="0" dirty="0" smtClean="0"/>
              <a:t> association between estrogen exposure and endometrial cancer, </a:t>
            </a:r>
            <a:r>
              <a:rPr lang="en-US" dirty="0" smtClean="0"/>
              <a:t>two control groups are</a:t>
            </a:r>
            <a:r>
              <a:rPr lang="en-US" baseline="0" dirty="0" smtClean="0"/>
              <a:t> used in an attempt to minimize bias: gynecology controls and community controls. Both controls have much lower risk of endometrial cancer as compared to Estrogen exposure, indicating a true association.</a:t>
            </a:r>
            <a:endParaRPr lang="en-US" dirty="0"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874B377-4627-4E35-AD62-E2958C9AC098}" type="slidenum">
              <a:rPr lang="en-US" sz="1200" smtClean="0">
                <a:solidFill>
                  <a:schemeClr val="tx1"/>
                </a:solidFill>
                <a:latin typeface="Times New Roman" pitchFamily="18" charset="0"/>
              </a:rPr>
              <a:pPr/>
              <a:t>44</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42618329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Information Bias includes report bias, recall bias, interviewer bias and measurement bias. Confounding is an important topic that we will talk more about later.</a:t>
            </a: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9C6F0FD8-B338-420D-8E67-917A8C64CF84}" type="slidenum">
              <a:rPr lang="en-US" sz="1200" smtClean="0">
                <a:solidFill>
                  <a:schemeClr val="tx1"/>
                </a:solidFill>
                <a:latin typeface="Times New Roman" pitchFamily="18" charset="0"/>
              </a:rPr>
              <a:pPr/>
              <a:t>45</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076567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is an</a:t>
            </a:r>
            <a:r>
              <a:rPr lang="en-US" baseline="0" dirty="0" smtClean="0"/>
              <a:t> interesting example of report bias, because you would expect men to know whether they were circumcised or not, and if not, just a glance would be enough to know the right answer. In this case the patients’ statements are correlated with examination findings. Examination revealed that about 1/3 of patients who stated that they were circumcised was not, and about 1/3 of patients who stated that they were not circumcised actually was.  </a:t>
            </a:r>
            <a:endParaRPr lang="en-US" dirty="0" smtClean="0"/>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A3D8D1F-28E4-497D-BFF9-B00E00CF708D}" type="slidenum">
              <a:rPr lang="en-US" sz="1200" smtClean="0">
                <a:solidFill>
                  <a:schemeClr val="tx1"/>
                </a:solidFill>
                <a:latin typeface="Times New Roman" pitchFamily="18" charset="0"/>
              </a:rPr>
              <a:pPr/>
              <a:t>46</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531564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Recall bias results from study subjects having different ability to remember</a:t>
            </a:r>
            <a:r>
              <a:rPr lang="en-US" baseline="0" dirty="0" smtClean="0"/>
              <a:t> previous exposures. While patients with a serious disease try hard to remember exposures that may explain the condition, subjects who do not have the disease tend to forget the same exposure. In this example of recall bias, RA patients tend to know the family history of RA, while subjects who do not have RA have little incitement to explore the family history of the disease. And the siblings of RA patients know not more of the family history then other controls.   </a:t>
            </a:r>
            <a:r>
              <a:rPr lang="en-US" dirty="0" smtClean="0"/>
              <a:t> </a:t>
            </a: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15205B8B-FF77-497E-B3B0-2EF62DF67772}" type="slidenum">
              <a:rPr lang="en-US" sz="1200" smtClean="0">
                <a:solidFill>
                  <a:schemeClr val="tx1"/>
                </a:solidFill>
                <a:latin typeface="Times New Roman" pitchFamily="18" charset="0"/>
              </a:rPr>
              <a:pPr/>
              <a:t>47</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566406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Measurement bias result from using a measurement method that causes systematically incorrect results. This may result from</a:t>
            </a:r>
            <a:r>
              <a:rPr lang="en-US" baseline="0" dirty="0" smtClean="0"/>
              <a:t> knowingly under- or over-reporting exposure (e.g. underreporting an embarrassingly high smoking frequency), and from erroneous measurement because the devise used is systematically showing too high or too low values. </a:t>
            </a:r>
            <a:r>
              <a:rPr lang="en-US" dirty="0" smtClean="0"/>
              <a:t> </a:t>
            </a:r>
          </a:p>
        </p:txBody>
      </p:sp>
      <p:sp>
        <p:nvSpPr>
          <p:cNvPr id="128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89CEB202-8A73-4959-9613-1B1204621310}" type="slidenum">
              <a:rPr lang="en-US" sz="1200" smtClean="0">
                <a:solidFill>
                  <a:schemeClr val="tx1"/>
                </a:solidFill>
                <a:latin typeface="Times New Roman" pitchFamily="18" charset="0"/>
              </a:rPr>
              <a:pPr/>
              <a:t>48</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579942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Matching</a:t>
            </a:r>
            <a:r>
              <a:rPr lang="en-US" baseline="0" dirty="0" smtClean="0"/>
              <a:t> is a method of making the subjects in two groups similar. Matching has its limitations. It controls bias only for the matched variables, and is usually done for variables that are strongly related to the outcome, usually key factors, like age, SES, smoking and race. The </a:t>
            </a:r>
            <a:r>
              <a:rPr lang="en-US" b="1" baseline="0" dirty="0" smtClean="0"/>
              <a:t>results</a:t>
            </a:r>
            <a:r>
              <a:rPr lang="en-US" baseline="0" dirty="0" smtClean="0"/>
              <a:t> of the matching process are groups that are more similar (i.e. homogenous), and the power of the study increases because of less variability between the groups, fewer covariates to take into consideration, and controlling for confounders are easier. Together, all of this makes it possible to decrease the size of the study, or to study very rare diseases.    </a:t>
            </a:r>
            <a:endParaRPr lang="en-US" dirty="0" smtClean="0"/>
          </a:p>
        </p:txBody>
      </p:sp>
      <p:sp>
        <p:nvSpPr>
          <p:cNvPr id="129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BAA3275-1155-496B-AAA1-22156F53EE7A}" type="slidenum">
              <a:rPr lang="en-US" sz="1200" smtClean="0">
                <a:solidFill>
                  <a:schemeClr val="tx1"/>
                </a:solidFill>
                <a:latin typeface="Times New Roman" pitchFamily="18" charset="0"/>
              </a:rPr>
              <a:pPr/>
              <a:t>49</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07679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u="none" dirty="0" smtClean="0"/>
              <a:t>In a case-control trial published in 1962, 46 cases with malformations was compared to 300 controls without malformations. It was found that 41 mothers of cases had used Thalidomide during </a:t>
            </a:r>
            <a:r>
              <a:rPr lang="en-US" b="0" u="none" baseline="0" dirty="0" smtClean="0"/>
              <a:t>pregnancy, but none of the mothers of the 300 controls had used the drug. The Thalidomide tragedy involved approximately 10,000 children born between 1956 to 1962 with severe malformations, including </a:t>
            </a:r>
            <a:r>
              <a:rPr lang="en-US" b="1" u="sng" dirty="0" err="1" smtClean="0"/>
              <a:t>phocomelia</a:t>
            </a:r>
            <a:r>
              <a:rPr lang="en-US" dirty="0" smtClean="0"/>
              <a:t> (i.e. a congenital malformation in which the proximal portions of the extremities are poorly developed or absent). This resulted in the US congress, as well as other countries, enacting new laws requiring tests for safety during pregnancy</a:t>
            </a:r>
            <a:r>
              <a:rPr lang="en-US" baseline="0" dirty="0" smtClean="0"/>
              <a:t> before new drugs was approved. </a:t>
            </a:r>
            <a:r>
              <a:rPr lang="en-US" dirty="0" smtClean="0"/>
              <a:t>  </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7C72B610-FB83-4ECB-A4B6-E783379A9243}" type="slidenum">
              <a:rPr lang="en-US" sz="1200" smtClean="0">
                <a:solidFill>
                  <a:schemeClr val="tx1"/>
                </a:solidFill>
                <a:latin typeface="Times New Roman" pitchFamily="18" charset="0"/>
              </a:rPr>
              <a:pPr/>
              <a:t>5</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646679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Matching</a:t>
            </a:r>
            <a:r>
              <a:rPr lang="en-US" baseline="0" dirty="0" smtClean="0"/>
              <a:t> can be done on a group level or on an individual level. </a:t>
            </a:r>
            <a:r>
              <a:rPr lang="en-US" b="1" baseline="0" dirty="0" smtClean="0"/>
              <a:t>Group matching </a:t>
            </a:r>
            <a:r>
              <a:rPr lang="en-US" baseline="0" dirty="0" smtClean="0"/>
              <a:t>(i.e. frequency matching) is done to select controls so that they have the same proportion of a certain characteristic as in the case group.  E.g. if 20% of the cases are of a certain age group, controls are selected so that 20% of them are of the same age group. </a:t>
            </a:r>
            <a:r>
              <a:rPr lang="en-US" b="1" baseline="0" dirty="0" smtClean="0"/>
              <a:t>Problems</a:t>
            </a:r>
            <a:r>
              <a:rPr lang="en-US" baseline="0" dirty="0" smtClean="0"/>
              <a:t> may arise, however, if the age spans are wide. E.g. Downs syndrome increases fairly rapidly if mothers are &gt;35 years of age. If the age span is wide, we may loose the big change in risk in mothers in the 35-39 year old age group.   </a:t>
            </a:r>
            <a:endParaRPr lang="en-US" dirty="0" smtClean="0"/>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9402F46-5131-434D-8FA4-79B84BFDC726}" type="slidenum">
              <a:rPr lang="en-US" sz="1200" smtClean="0">
                <a:solidFill>
                  <a:schemeClr val="tx1"/>
                </a:solidFill>
                <a:latin typeface="Times New Roman" pitchFamily="18" charset="0"/>
              </a:rPr>
              <a:pPr/>
              <a:t>50</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3583916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figure</a:t>
            </a:r>
            <a:r>
              <a:rPr lang="en-US" baseline="0" dirty="0" smtClean="0"/>
              <a:t> show the rate of Down syndrome according to the maternal age. The rate increases sharply in the 35-39 age group.  </a:t>
            </a:r>
            <a:endParaRPr lang="en-US" dirty="0" smtClean="0"/>
          </a:p>
        </p:txBody>
      </p:sp>
      <p:sp>
        <p:nvSpPr>
          <p:cNvPr id="131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929DBEF-02E5-4456-AFA2-491668193E49}" type="slidenum">
              <a:rPr lang="en-US" sz="1200" smtClean="0">
                <a:solidFill>
                  <a:schemeClr val="tx1"/>
                </a:solidFill>
                <a:latin typeface="Times New Roman" pitchFamily="18" charset="0"/>
              </a:rPr>
              <a:pPr/>
              <a:t>51</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5432422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If the cases and the controls represent</a:t>
            </a:r>
            <a:r>
              <a:rPr lang="en-US" baseline="0" dirty="0" smtClean="0"/>
              <a:t> different age groups, we will have introduced a bias into the study. Matching for age, however, eliminates the age problem.</a:t>
            </a:r>
            <a:endParaRPr lang="en-US" dirty="0"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A74E51D2-89D1-4AA5-B66A-FCD54F5FCC07}" type="slidenum">
              <a:rPr lang="en-US" sz="1200" smtClean="0">
                <a:solidFill>
                  <a:schemeClr val="tx1"/>
                </a:solidFill>
                <a:latin typeface="Times New Roman" pitchFamily="18" charset="0"/>
              </a:rPr>
              <a:pPr/>
              <a:t>52</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5604529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individual</a:t>
            </a:r>
            <a:r>
              <a:rPr lang="en-US" baseline="0" dirty="0" smtClean="0"/>
              <a:t> matching (i.e. matched pairs) one or more controls are selected for each case selected for the study, and each control selected is similar to the case in terms of the characteristics defined (e.g. age, SES, race, etc.).</a:t>
            </a:r>
            <a:endParaRPr lang="en-US" dirty="0" smtClean="0"/>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2293F694-06A2-4E4B-9AC7-8EC943DA5900}" type="slidenum">
              <a:rPr lang="en-US" sz="1200" smtClean="0">
                <a:solidFill>
                  <a:schemeClr val="tx1"/>
                </a:solidFill>
                <a:latin typeface="Times New Roman" pitchFamily="18" charset="0"/>
              </a:rPr>
              <a:pPr/>
              <a:t>53</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33597409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two main</a:t>
            </a:r>
            <a:r>
              <a:rPr lang="en-US" baseline="0" dirty="0" smtClean="0"/>
              <a:t> problems with matching are that we cannot study the effect of the matched variable, and we are limited in the number of matching variables to use. If we match on smoking, we cannot study the effect of smoking on the outcome. And, if we try to match on too many characteristics, we may find it difficult or impossible to find an appropriate control. </a:t>
            </a:r>
            <a:endParaRPr lang="en-US" dirty="0"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51EB2AE6-8F0E-4F3A-BBF0-6025E7E0D311}" type="slidenum">
              <a:rPr lang="en-US" sz="1200" smtClean="0">
                <a:solidFill>
                  <a:schemeClr val="tx1"/>
                </a:solidFill>
                <a:latin typeface="Times New Roman" pitchFamily="18" charset="0"/>
              </a:rPr>
              <a:pPr/>
              <a:t>54</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3248526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more characteristics we identify among the cases that we want to match to a control, the more difficult it will be to find an appropriate control. </a:t>
            </a: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FE0119FB-7164-45CD-A761-6D50495536D7}" type="slidenum">
              <a:rPr lang="en-US" sz="1200" smtClean="0">
                <a:solidFill>
                  <a:schemeClr val="tx1"/>
                </a:solidFill>
                <a:latin typeface="Times New Roman" pitchFamily="18" charset="0"/>
              </a:rPr>
              <a:pPr/>
              <a:t>55</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086869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B061EAF9-1EB4-44D6-808B-0309FB101E0C}" type="slidenum">
              <a:rPr lang="en-US" sz="1200" smtClean="0">
                <a:solidFill>
                  <a:schemeClr val="tx1"/>
                </a:solidFill>
                <a:latin typeface="Times New Roman" pitchFamily="18" charset="0"/>
              </a:rPr>
              <a:pPr/>
              <a:t>56</a:t>
            </a:fld>
            <a:endParaRPr lang="en-US" sz="1200" smtClean="0">
              <a:solidFill>
                <a:schemeClr val="tx1"/>
              </a:solidFill>
              <a:latin typeface="Times New Roman" pitchFamily="18" charset="0"/>
            </a:endParaRPr>
          </a:p>
        </p:txBody>
      </p:sp>
      <p:sp>
        <p:nvSpPr>
          <p:cNvPr id="136195" name="Rectangle 2"/>
          <p:cNvSpPr>
            <a:spLocks noGrp="1" noRot="1" noChangeAspect="1" noChangeArrowheads="1" noTextEdit="1"/>
          </p:cNvSpPr>
          <p:nvPr>
            <p:ph type="sldImg"/>
          </p:nvPr>
        </p:nvSpPr>
        <p:spPr>
          <a:ln w="12700" cap="flat"/>
        </p:spPr>
      </p:sp>
      <p:sp>
        <p:nvSpPr>
          <p:cNvPr id="136196"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09" tIns="47005" rIns="94009" bIns="47005"/>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2x2 table is the simplest possible model for measuring effect of a case-control study.  It may be desirable to divide exposure into different levels (number of cigarettes smoked) or by disease (levels of CHD). However, in a case-control study we start with cases (i.e. subjects with the disease) and controls (i.e. subjects without the disease), so we do not know the incidence of the outcome in the exposed group or in the non-exposed group. Since we cannot estimate incidence, because we do not have a time-line in a case-control study, we cannot estimate RR (relative risk) directly. Instead we estimate another measure of association, the Odds Ratio. </a:t>
            </a:r>
          </a:p>
          <a:p>
            <a:pPr eaLnBrk="1" hangingPunct="1"/>
            <a:endParaRPr lang="en-US" dirty="0" smtClean="0"/>
          </a:p>
        </p:txBody>
      </p:sp>
    </p:spTree>
    <p:extLst>
      <p:ext uri="{BB962C8B-B14F-4D97-AF65-F5344CB8AC3E}">
        <p14:creationId xmlns:p14="http://schemas.microsoft.com/office/powerpoint/2010/main" val="9249718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Case-control</a:t>
            </a:r>
            <a:r>
              <a:rPr lang="en-US" baseline="0" dirty="0" smtClean="0"/>
              <a:t> studies use the measure of association called the odds ratio (OR). </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57</a:t>
            </a:fld>
            <a:endParaRPr lang="en-US"/>
          </a:p>
        </p:txBody>
      </p:sp>
    </p:spTree>
    <p:extLst>
      <p:ext uri="{BB962C8B-B14F-4D97-AF65-F5344CB8AC3E}">
        <p14:creationId xmlns:p14="http://schemas.microsoft.com/office/powerpoint/2010/main" val="38246470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Odds is the ratio of two probabilities, the probability of an event to that of 1 – the probability of the event, or the ratio of the probability that something is so to the probability that it is not so. If 10</a:t>
            </a:r>
            <a:r>
              <a:rPr lang="en-US" baseline="0" dirty="0" smtClean="0"/>
              <a:t> people are left handed and 50 are right handed, the odds of being left handed is 10/50 or 20%.</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58</a:t>
            </a:fld>
            <a:endParaRPr lang="en-US"/>
          </a:p>
        </p:txBody>
      </p:sp>
    </p:spTree>
    <p:extLst>
      <p:ext uri="{BB962C8B-B14F-4D97-AF65-F5344CB8AC3E}">
        <p14:creationId xmlns:p14="http://schemas.microsoft.com/office/powerpoint/2010/main" val="31392319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Odds is the ratio of two probabilities, the probability of an event to that of 1 – the probability of the event. Odds Ratio,</a:t>
            </a:r>
            <a:r>
              <a:rPr lang="en-US" baseline="0" dirty="0" smtClean="0"/>
              <a:t> however, is the ratio of two odds, and in case-control studies the exposure-odds ratio is the odds of a case being exposed to the odds of a control being exposed.</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59</a:t>
            </a:fld>
            <a:endParaRPr lang="en-US"/>
          </a:p>
        </p:txBody>
      </p:sp>
    </p:spTree>
    <p:extLst>
      <p:ext uri="{BB962C8B-B14F-4D97-AF65-F5344CB8AC3E}">
        <p14:creationId xmlns:p14="http://schemas.microsoft.com/office/powerpoint/2010/main" val="227286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schematic presentation</a:t>
            </a:r>
            <a:r>
              <a:rPr lang="en-US" baseline="0" dirty="0" smtClean="0"/>
              <a:t> of study designs, we are today discussing case-control studies, an analytic, observational design.</a:t>
            </a:r>
            <a:endParaRPr lang="en-US" dirty="0"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43DD70BB-9BB7-4E7F-B4D5-38BBDEACDED7}" type="slidenum">
              <a:rPr lang="en-US" sz="1200" smtClean="0">
                <a:solidFill>
                  <a:schemeClr val="tx1"/>
                </a:solidFill>
                <a:latin typeface="Times New Roman" pitchFamily="18" charset="0"/>
              </a:rPr>
              <a:pPr/>
              <a:t>6</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2852758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this 2x2 table we learn that proportion of cases exposed is a/(</a:t>
            </a:r>
            <a:r>
              <a:rPr lang="en-US" dirty="0" err="1" smtClean="0"/>
              <a:t>a+c</a:t>
            </a:r>
            <a:r>
              <a:rPr lang="en-US" dirty="0" smtClean="0"/>
              <a:t>),</a:t>
            </a:r>
            <a:r>
              <a:rPr lang="en-US" baseline="0" dirty="0" smtClean="0"/>
              <a:t> and proportion of cases not exposed is c/(</a:t>
            </a:r>
            <a:r>
              <a:rPr lang="en-US" baseline="0" dirty="0" err="1" smtClean="0"/>
              <a:t>a+c</a:t>
            </a:r>
            <a:r>
              <a:rPr lang="en-US" baseline="0" dirty="0" smtClean="0"/>
              <a:t>). Taken together, the odds of exposure in cases is a/c.</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60</a:t>
            </a:fld>
            <a:endParaRPr lang="en-US"/>
          </a:p>
        </p:txBody>
      </p:sp>
    </p:spTree>
    <p:extLst>
      <p:ext uri="{BB962C8B-B14F-4D97-AF65-F5344CB8AC3E}">
        <p14:creationId xmlns:p14="http://schemas.microsoft.com/office/powerpoint/2010/main" val="3380396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Proportion of controls exposed is b/(</a:t>
            </a:r>
            <a:r>
              <a:rPr lang="en-US" dirty="0" err="1" smtClean="0"/>
              <a:t>b+d</a:t>
            </a:r>
            <a:r>
              <a:rPr lang="en-US" dirty="0" smtClean="0"/>
              <a:t>),</a:t>
            </a:r>
            <a:r>
              <a:rPr lang="en-US" baseline="0" dirty="0" smtClean="0"/>
              <a:t> and proportion of controls not exposed is d/(</a:t>
            </a:r>
            <a:r>
              <a:rPr lang="en-US" baseline="0" dirty="0" err="1" smtClean="0"/>
              <a:t>b+d</a:t>
            </a:r>
            <a:r>
              <a:rPr lang="en-US" baseline="0" dirty="0" smtClean="0"/>
              <a:t>). Taken together, the odds of exposure in controls is b/d.</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61</a:t>
            </a:fld>
            <a:endParaRPr lang="en-US"/>
          </a:p>
        </p:txBody>
      </p:sp>
    </p:spTree>
    <p:extLst>
      <p:ext uri="{BB962C8B-B14F-4D97-AF65-F5344CB8AC3E}">
        <p14:creationId xmlns:p14="http://schemas.microsoft.com/office/powerpoint/2010/main" val="1839953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an unmatched design, cases and controls are not matched. In case-control studies the odds ratio is the odds of a case being exposed to the odds of a control being exposed, or odds of case exposure over odds of control exposure. From the 2x2 table this is a/c over b/d, or </a:t>
            </a:r>
            <a:r>
              <a:rPr lang="en-US" baseline="0" dirty="0" err="1" smtClean="0"/>
              <a:t>ab</a:t>
            </a:r>
            <a:r>
              <a:rPr lang="en-US" baseline="0" dirty="0" smtClean="0"/>
              <a:t>/</a:t>
            </a:r>
            <a:r>
              <a:rPr lang="en-US" baseline="0" dirty="0" err="1" smtClean="0"/>
              <a:t>bc</a:t>
            </a:r>
            <a:r>
              <a:rPr lang="en-US" baseline="0" dirty="0" smtClean="0"/>
              <a:t>, also called the “cross-product”.</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62</a:t>
            </a:fld>
            <a:endParaRPr lang="en-US"/>
          </a:p>
        </p:txBody>
      </p:sp>
    </p:spTree>
    <p:extLst>
      <p:ext uri="{BB962C8B-B14F-4D97-AF65-F5344CB8AC3E}">
        <p14:creationId xmlns:p14="http://schemas.microsoft.com/office/powerpoint/2010/main" val="4093361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a case-control study of the association between smoking and lung cancer, the cross product is (a x d)/(b x c)=10.02, telling us that lung cancer cases are 10x more likely to have smoked</a:t>
            </a:r>
            <a:r>
              <a:rPr lang="en-US" baseline="0" dirty="0" smtClean="0"/>
              <a:t> than non-lung cancer cases.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63</a:t>
            </a:fld>
            <a:endParaRPr lang="en-US"/>
          </a:p>
        </p:txBody>
      </p:sp>
    </p:spTree>
    <p:extLst>
      <p:ext uri="{BB962C8B-B14F-4D97-AF65-F5344CB8AC3E}">
        <p14:creationId xmlns:p14="http://schemas.microsoft.com/office/powerpoint/2010/main" val="486725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the association between chili pepper consumption and gastric cancer from</a:t>
            </a:r>
            <a:r>
              <a:rPr lang="en-US" baseline="0" dirty="0" smtClean="0"/>
              <a:t> a scientific paper published some years back in time, OR (i.e. the cross product) is 5.95, indicating that gastric cancer cases are about 6 times more likely to have consumed chili pepper than non-gastric cancer controls.</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64</a:t>
            </a:fld>
            <a:endParaRPr lang="en-US"/>
          </a:p>
        </p:txBody>
      </p:sp>
    </p:spTree>
    <p:extLst>
      <p:ext uri="{BB962C8B-B14F-4D97-AF65-F5344CB8AC3E}">
        <p14:creationId xmlns:p14="http://schemas.microsoft.com/office/powerpoint/2010/main" val="6899845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 of a case-control study with a matched design, each letter in each cell in the 2x2 table represent case-control pairs of</a:t>
            </a:r>
            <a:r>
              <a:rPr lang="en-US" baseline="0" dirty="0" smtClean="0"/>
              <a:t> subjects, and not individual subjects. </a:t>
            </a:r>
            <a:r>
              <a:rPr lang="en-US" dirty="0" smtClean="0"/>
              <a:t> We want</a:t>
            </a:r>
            <a:r>
              <a:rPr lang="en-US" baseline="0" dirty="0" smtClean="0"/>
              <a:t> to know the odds ratio of pairs of cases and controls dependent on their exposure. We discard concordant pairs because their exposure status are the same among cases and controls, and they do not contribute to our knowledge of how cases and controls differ in regard to past history of exposure. We only use discordant pairs because their exposure status of cases and controls differ. The Odds Ratio (OR) according to this is x/y.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65</a:t>
            </a:fld>
            <a:endParaRPr lang="en-US"/>
          </a:p>
        </p:txBody>
      </p:sp>
    </p:spTree>
    <p:extLst>
      <p:ext uri="{BB962C8B-B14F-4D97-AF65-F5344CB8AC3E}">
        <p14:creationId xmlns:p14="http://schemas.microsoft.com/office/powerpoint/2010/main" val="9738120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requirements for OR being a true estimate of RR:</a:t>
            </a:r>
          </a:p>
          <a:p>
            <a:pPr marL="228600" indent="-228600">
              <a:buFont typeface="+mj-lt"/>
              <a:buAutoNum type="arabicPeriod"/>
            </a:pPr>
            <a:r>
              <a:rPr lang="en-US" dirty="0" smtClean="0"/>
              <a:t>The disease must be rare, </a:t>
            </a:r>
            <a:r>
              <a:rPr lang="en-US" baseline="0" dirty="0" smtClean="0"/>
              <a:t>its incidence or prevalence is &lt;5%</a:t>
            </a:r>
          </a:p>
          <a:p>
            <a:pPr marL="228600" indent="-228600">
              <a:buFont typeface="+mj-lt"/>
              <a:buAutoNum type="arabicPeriod"/>
            </a:pPr>
            <a:r>
              <a:rPr lang="en-US" baseline="0" dirty="0" smtClean="0"/>
              <a:t>The cases (i.e. subjects with the disease) must be representative of all cases in the underlying population</a:t>
            </a:r>
          </a:p>
          <a:p>
            <a:pPr marL="228600" indent="-228600">
              <a:buFont typeface="+mj-lt"/>
              <a:buAutoNum type="arabicPeriod"/>
            </a:pPr>
            <a:r>
              <a:rPr lang="en-US" baseline="0" dirty="0" smtClean="0"/>
              <a:t>The controls (i.e. subjects without the disease) must be representative of all non-cases in the underlying population.</a:t>
            </a:r>
          </a:p>
          <a:p>
            <a:pPr marL="0" indent="0">
              <a:buFont typeface="+mj-lt"/>
              <a:buNone/>
            </a:pPr>
            <a:r>
              <a:rPr lang="en-US" baseline="0" dirty="0" smtClean="0"/>
              <a:t>In many published studies these requirements may have been “forgotten”.</a:t>
            </a:r>
          </a:p>
          <a:p>
            <a:pPr marL="0" indent="0">
              <a:buFont typeface="+mj-lt"/>
              <a:buNone/>
            </a:pP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66</a:t>
            </a:fld>
            <a:endParaRPr lang="en-US"/>
          </a:p>
        </p:txBody>
      </p:sp>
    </p:spTree>
    <p:extLst>
      <p:ext uri="{BB962C8B-B14F-4D97-AF65-F5344CB8AC3E}">
        <p14:creationId xmlns:p14="http://schemas.microsoft.com/office/powerpoint/2010/main" val="2692223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of advantages of case-control</a:t>
            </a:r>
            <a:r>
              <a:rPr lang="en-US" baseline="0" dirty="0" smtClean="0"/>
              <a:t> studies is important. Since you start such a study with a specific disease, it obviously is possible to select a </a:t>
            </a:r>
            <a:r>
              <a:rPr lang="en-US" b="1" baseline="0" dirty="0" smtClean="0"/>
              <a:t>rare disease</a:t>
            </a:r>
            <a:r>
              <a:rPr lang="en-US" baseline="0" dirty="0" smtClean="0"/>
              <a:t>, if you want. You may also decide to explore </a:t>
            </a:r>
            <a:r>
              <a:rPr lang="en-US" b="1" baseline="0" dirty="0" smtClean="0"/>
              <a:t>several possible causal factors </a:t>
            </a:r>
            <a:r>
              <a:rPr lang="en-US" baseline="0" dirty="0" smtClean="0"/>
              <a:t>at the same time when you question the cases and the controls. Case-control design is often used because it is </a:t>
            </a:r>
            <a:r>
              <a:rPr lang="en-US" b="1" baseline="0" dirty="0" smtClean="0"/>
              <a:t>less costly </a:t>
            </a:r>
            <a:r>
              <a:rPr lang="en-US" baseline="0" dirty="0" smtClean="0"/>
              <a:t>compared to cohort design, and since you start with the outcome (i.e. disease) you need a </a:t>
            </a:r>
            <a:r>
              <a:rPr lang="en-US" b="1" baseline="0" dirty="0" smtClean="0"/>
              <a:t>smaller study population</a:t>
            </a:r>
            <a:r>
              <a:rPr lang="en-US" baseline="0" dirty="0" smtClean="0"/>
              <a:t>. This design is </a:t>
            </a:r>
            <a:r>
              <a:rPr lang="en-US" b="1" baseline="0" dirty="0" smtClean="0"/>
              <a:t>faster</a:t>
            </a:r>
            <a:r>
              <a:rPr lang="en-US" baseline="0" dirty="0" smtClean="0"/>
              <a:t> to do than a cohort study, and often </a:t>
            </a:r>
            <a:r>
              <a:rPr lang="en-US" b="1" baseline="0" dirty="0" smtClean="0"/>
              <a:t>existing records </a:t>
            </a:r>
            <a:r>
              <a:rPr lang="en-US" baseline="0" dirty="0" smtClean="0"/>
              <a:t>are available for the exposure. And, importantly, this design can </a:t>
            </a:r>
            <a:r>
              <a:rPr lang="en-US" b="1" baseline="0" dirty="0" smtClean="0"/>
              <a:t>test hypothesis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67</a:t>
            </a:fld>
            <a:endParaRPr lang="en-US"/>
          </a:p>
        </p:txBody>
      </p:sp>
    </p:spTree>
    <p:extLst>
      <p:ext uri="{BB962C8B-B14F-4D97-AF65-F5344CB8AC3E}">
        <p14:creationId xmlns:p14="http://schemas.microsoft.com/office/powerpoint/2010/main" val="24245666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Case-control studies also has important disadvantages, listed here. We have to rely on </a:t>
            </a:r>
            <a:r>
              <a:rPr lang="en-US" b="1" dirty="0" smtClean="0"/>
              <a:t>OR</a:t>
            </a:r>
            <a:r>
              <a:rPr lang="en-US" dirty="0" smtClean="0"/>
              <a:t> because this design cannot estimate incidence. Since we start with the disease (cases) we </a:t>
            </a:r>
            <a:r>
              <a:rPr lang="en-US" b="1" dirty="0" smtClean="0"/>
              <a:t>cannot study rare exposures</a:t>
            </a:r>
            <a:r>
              <a:rPr lang="en-US" dirty="0" smtClean="0"/>
              <a:t>. This design has</a:t>
            </a:r>
            <a:r>
              <a:rPr lang="en-US" baseline="0" dirty="0" smtClean="0"/>
              <a:t> a high risk for several </a:t>
            </a:r>
            <a:r>
              <a:rPr lang="en-US" b="1" baseline="0" dirty="0" smtClean="0"/>
              <a:t>biases</a:t>
            </a:r>
            <a:r>
              <a:rPr lang="en-US" baseline="0" dirty="0" smtClean="0"/>
              <a:t>, and since we have to ask for </a:t>
            </a:r>
            <a:r>
              <a:rPr lang="en-US" b="1" baseline="0" dirty="0" smtClean="0"/>
              <a:t>exposure</a:t>
            </a:r>
            <a:r>
              <a:rPr lang="en-US" baseline="0" dirty="0" smtClean="0"/>
              <a:t> long after it happened, this information may be less accurate than in other study designs.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68</a:t>
            </a:fld>
            <a:endParaRPr lang="en-US"/>
          </a:p>
        </p:txBody>
      </p:sp>
    </p:spTree>
    <p:extLst>
      <p:ext uri="{BB962C8B-B14F-4D97-AF65-F5344CB8AC3E}">
        <p14:creationId xmlns:p14="http://schemas.microsoft.com/office/powerpoint/2010/main" val="5216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traditional case-control study described in this lecture, case-control studies may also be done within an</a:t>
            </a:r>
            <a:r>
              <a:rPr lang="en-US" baseline="0" dirty="0" smtClean="0"/>
              <a:t> established cohort study. A case-control study may be nested within a cohort study.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69</a:t>
            </a:fld>
            <a:endParaRPr lang="en-US"/>
          </a:p>
        </p:txBody>
      </p:sp>
    </p:spTree>
    <p:extLst>
      <p:ext uri="{BB962C8B-B14F-4D97-AF65-F5344CB8AC3E}">
        <p14:creationId xmlns:p14="http://schemas.microsoft.com/office/powerpoint/2010/main" val="98279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lowed baby has many names, and that apply also to the case-control study. The design is also called </a:t>
            </a:r>
            <a:r>
              <a:rPr lang="en-US" u="sng" dirty="0" smtClean="0"/>
              <a:t>case comparison study</a:t>
            </a:r>
            <a:r>
              <a:rPr lang="en-US" dirty="0" smtClean="0"/>
              <a:t>, </a:t>
            </a:r>
            <a:r>
              <a:rPr lang="en-US" i="0" u="sng" dirty="0" smtClean="0"/>
              <a:t>backward-looking study</a:t>
            </a:r>
            <a:r>
              <a:rPr lang="en-US" dirty="0" smtClean="0"/>
              <a:t>, and even </a:t>
            </a:r>
            <a:r>
              <a:rPr lang="en-US" u="sng" dirty="0" smtClean="0"/>
              <a:t>retrospective study</a:t>
            </a:r>
            <a:r>
              <a:rPr lang="en-US" dirty="0" smtClean="0"/>
              <a:t>. Please</a:t>
            </a:r>
            <a:r>
              <a:rPr lang="en-US" baseline="0" dirty="0" smtClean="0"/>
              <a:t> do not call a case-control study a “retrospective study”, because the term is used for a specific cohort study design, which we will discuss next time. In a case-control study persons with the outcome/disease in question (i.e. cases) are compared to persons without the outcome/disease (i.e. controls).</a:t>
            </a:r>
            <a:endParaRPr lang="en-US" dirty="0" smtClean="0"/>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4F347820-AD77-48AF-A041-028DC59781A6}" type="slidenum">
              <a:rPr lang="en-US" sz="1200" smtClean="0">
                <a:solidFill>
                  <a:schemeClr val="tx1"/>
                </a:solidFill>
                <a:latin typeface="Times New Roman" pitchFamily="18" charset="0"/>
              </a:rPr>
              <a:pPr/>
              <a:t>7</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4765826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design all cases, or a random</a:t>
            </a:r>
            <a:r>
              <a:rPr lang="en-US" baseline="0" dirty="0" smtClean="0"/>
              <a:t> sample of all cases occurring in the cohort, may be used. The controls, however, may be selected in two different ways:</a:t>
            </a:r>
          </a:p>
          <a:p>
            <a:pPr marL="228600" indent="-228600">
              <a:buFont typeface="+mj-lt"/>
              <a:buAutoNum type="arabicPeriod"/>
            </a:pPr>
            <a:r>
              <a:rPr lang="en-US" baseline="0" dirty="0" smtClean="0"/>
              <a:t>In a nested case-control study controls are selected each time when a case occurs (i.e. risk-set sampling or incidence density sampling where the controls are a sample of subjects who are at risk for the disease at the time each case of the disease develops).</a:t>
            </a:r>
          </a:p>
          <a:p>
            <a:pPr marL="228600" indent="-228600">
              <a:buFont typeface="+mj-lt"/>
              <a:buAutoNum type="arabicPeriod"/>
            </a:pPr>
            <a:r>
              <a:rPr lang="en-US" baseline="0" dirty="0" smtClean="0"/>
              <a:t>In a Case-cohort study controls are randomly selected from the baseline cohort (i.e. case-cohort sampling). Since these controls are not individually matched to each case, different diseases (i.e. different sets of cases) may be studied in the same case-cohort study using the same cohort for controls.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70</a:t>
            </a:fld>
            <a:endParaRPr lang="en-US"/>
          </a:p>
        </p:txBody>
      </p:sp>
    </p:spTree>
    <p:extLst>
      <p:ext uri="{BB962C8B-B14F-4D97-AF65-F5344CB8AC3E}">
        <p14:creationId xmlns:p14="http://schemas.microsoft.com/office/powerpoint/2010/main" val="10565723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a:t>
            </a:r>
            <a:r>
              <a:rPr lang="en-US" baseline="0" dirty="0" smtClean="0"/>
              <a:t> cohort study we already have very reliable exposure data, making it possible in a case-control study within a cohort study to get true incidences and RRs, and a time sequence related to biological factors. Generalization to the underlying cohort and beyond is often possible, and this design are less prone to bias than ordinary case-control studies. Because exposure data are obtained at the start of the cohort study, there is no recall bias.</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71</a:t>
            </a:fld>
            <a:endParaRPr lang="en-US"/>
          </a:p>
        </p:txBody>
      </p:sp>
    </p:spTree>
    <p:extLst>
      <p:ext uri="{BB962C8B-B14F-4D97-AF65-F5344CB8AC3E}">
        <p14:creationId xmlns:p14="http://schemas.microsoft.com/office/powerpoint/2010/main" val="28199158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schematic overview of a nested case-control study.</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72</a:t>
            </a:fld>
            <a:endParaRPr lang="en-US"/>
          </a:p>
        </p:txBody>
      </p:sp>
    </p:spTree>
    <p:extLst>
      <p:ext uri="{BB962C8B-B14F-4D97-AF65-F5344CB8AC3E}">
        <p14:creationId xmlns:p14="http://schemas.microsoft.com/office/powerpoint/2010/main" val="2257282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the AHS-2 uses a nested case-control study design to publish results as early as possible, and long before enough data are available to publish from the cohort design.</a:t>
            </a:r>
            <a:endParaRPr lang="en-US" dirty="0"/>
          </a:p>
        </p:txBody>
      </p:sp>
      <p:sp>
        <p:nvSpPr>
          <p:cNvPr id="4" name="Slide Number Placeholder 3"/>
          <p:cNvSpPr>
            <a:spLocks noGrp="1"/>
          </p:cNvSpPr>
          <p:nvPr>
            <p:ph type="sldNum" sz="quarter" idx="10"/>
          </p:nvPr>
        </p:nvSpPr>
        <p:spPr/>
        <p:txBody>
          <a:bodyPr/>
          <a:lstStyle/>
          <a:p>
            <a:pPr>
              <a:defRPr/>
            </a:pPr>
            <a:fld id="{DBBA96F6-A673-4038-B504-B650235EDCFA}" type="slidenum">
              <a:rPr lang="en-US" smtClean="0"/>
              <a:pPr>
                <a:defRPr/>
              </a:pPr>
              <a:t>73</a:t>
            </a:fld>
            <a:endParaRPr lang="en-US"/>
          </a:p>
        </p:txBody>
      </p:sp>
    </p:spTree>
    <p:extLst>
      <p:ext uri="{BB962C8B-B14F-4D97-AF65-F5344CB8AC3E}">
        <p14:creationId xmlns:p14="http://schemas.microsoft.com/office/powerpoint/2010/main" val="17551159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CB5AD9BB-5987-4ACC-8E8A-59CAE9E48F88}" type="slidenum">
              <a:rPr lang="en-US" sz="1200" smtClean="0">
                <a:solidFill>
                  <a:schemeClr val="tx1"/>
                </a:solidFill>
                <a:latin typeface="Times New Roman" pitchFamily="18" charset="0"/>
              </a:rPr>
              <a:pPr/>
              <a:t>74</a:t>
            </a:fld>
            <a:endParaRPr lang="en-US" sz="1200" smtClean="0">
              <a:solidFill>
                <a:schemeClr val="tx1"/>
              </a:solidFill>
              <a:latin typeface="Times New Roman" pitchFamily="18" charset="0"/>
            </a:endParaRPr>
          </a:p>
        </p:txBody>
      </p:sp>
      <p:sp>
        <p:nvSpPr>
          <p:cNvPr id="137219" name="Rectangle 2"/>
          <p:cNvSpPr>
            <a:spLocks noGrp="1" noRot="1" noChangeAspect="1" noChangeArrowheads="1" noTextEdit="1"/>
          </p:cNvSpPr>
          <p:nvPr>
            <p:ph type="sldImg"/>
          </p:nvPr>
        </p:nvSpPr>
        <p:spPr>
          <a:ln w="12700" cap="flat"/>
        </p:spPr>
      </p:sp>
      <p:sp>
        <p:nvSpPr>
          <p:cNvPr id="137220"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09" tIns="47005" rIns="94009" bIns="47005"/>
          <a:lstStyle/>
          <a:p>
            <a:pPr eaLnBrk="1" hangingPunct="1"/>
            <a:r>
              <a:rPr lang="en-US" dirty="0" smtClean="0"/>
              <a:t>We have not yet gone through the cohort design, but this list gives an overview of main differences between the case-control and the cohort designs.</a:t>
            </a:r>
            <a:r>
              <a:rPr lang="en-US" baseline="0" dirty="0" smtClean="0"/>
              <a:t>  </a:t>
            </a:r>
            <a:endParaRPr lang="en-US" dirty="0" smtClean="0"/>
          </a:p>
        </p:txBody>
      </p:sp>
    </p:spTree>
    <p:extLst>
      <p:ext uri="{BB962C8B-B14F-4D97-AF65-F5344CB8AC3E}">
        <p14:creationId xmlns:p14="http://schemas.microsoft.com/office/powerpoint/2010/main" val="8942257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DA44D5CF-DDB6-41A3-8C5A-01D652F35391}" type="slidenum">
              <a:rPr lang="en-US" sz="1200" smtClean="0">
                <a:solidFill>
                  <a:schemeClr val="tx1"/>
                </a:solidFill>
                <a:latin typeface="Times New Roman" pitchFamily="18" charset="0"/>
              </a:rPr>
              <a:pPr/>
              <a:t>75</a:t>
            </a:fld>
            <a:endParaRPr lang="en-US" sz="1200" smtClean="0">
              <a:solidFill>
                <a:schemeClr val="tx1"/>
              </a:solidFill>
              <a:latin typeface="Times New Roman" pitchFamily="18"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27769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When starting a case-control study we first identify subjects</a:t>
            </a:r>
            <a:r>
              <a:rPr lang="en-US" baseline="0" dirty="0" smtClean="0"/>
              <a:t> </a:t>
            </a:r>
            <a:r>
              <a:rPr lang="en-US" b="1" u="sng" baseline="0" dirty="0" smtClean="0"/>
              <a:t>with</a:t>
            </a:r>
            <a:r>
              <a:rPr lang="en-US" baseline="0" dirty="0" smtClean="0"/>
              <a:t> the disease we are exploring (i.e. cases) and subjects </a:t>
            </a:r>
            <a:r>
              <a:rPr lang="en-US" b="1" u="sng" baseline="0" dirty="0" smtClean="0"/>
              <a:t>without</a:t>
            </a:r>
            <a:r>
              <a:rPr lang="en-US" baseline="0" dirty="0" smtClean="0"/>
              <a:t> the disease (i.e. controls). Then we go back in time and measure, among cases and controls, past history of exposures to the risk factor we have hypothesized is the cause of the disease. Finally we compare the exposure status for cases and controls. </a:t>
            </a:r>
            <a:r>
              <a:rPr lang="en-US" dirty="0" smtClean="0"/>
              <a:t> </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37554481-17A9-4CCF-B90F-E7BB4462DB9F}" type="slidenum">
              <a:rPr lang="en-US" sz="1200" smtClean="0">
                <a:solidFill>
                  <a:schemeClr val="tx1"/>
                </a:solidFill>
                <a:latin typeface="Times New Roman" pitchFamily="18" charset="0"/>
              </a:rPr>
              <a:pPr/>
              <a:t>8</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912416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this schematic representation, the investigator starts with a defined population, from which he selects </a:t>
            </a:r>
            <a:r>
              <a:rPr lang="en-US" b="1" dirty="0" smtClean="0"/>
              <a:t>cases</a:t>
            </a:r>
            <a:r>
              <a:rPr lang="en-US" dirty="0" smtClean="0"/>
              <a:t> (subjects with the disease) and </a:t>
            </a:r>
            <a:r>
              <a:rPr lang="en-US" b="1" dirty="0" smtClean="0"/>
              <a:t>controls</a:t>
            </a:r>
            <a:r>
              <a:rPr lang="en-US" dirty="0" smtClean="0"/>
              <a:t> (subjects without the disease), and then he goes back in time and measure their past exposure to the risk factor in question.   </a:t>
            </a: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rgbClr val="990033"/>
                </a:solidFill>
                <a:latin typeface="Arial" charset="0"/>
              </a:defRPr>
            </a:lvl1pPr>
            <a:lvl2pPr marL="742950" indent="-285750" defTabSz="933450">
              <a:defRPr sz="2400">
                <a:solidFill>
                  <a:srgbClr val="990033"/>
                </a:solidFill>
                <a:latin typeface="Arial" charset="0"/>
              </a:defRPr>
            </a:lvl2pPr>
            <a:lvl3pPr marL="1143000" indent="-228600" defTabSz="933450">
              <a:defRPr sz="2400">
                <a:solidFill>
                  <a:srgbClr val="990033"/>
                </a:solidFill>
                <a:latin typeface="Arial" charset="0"/>
              </a:defRPr>
            </a:lvl3pPr>
            <a:lvl4pPr marL="1600200" indent="-228600" defTabSz="933450">
              <a:defRPr sz="2400">
                <a:solidFill>
                  <a:srgbClr val="990033"/>
                </a:solidFill>
                <a:latin typeface="Arial" charset="0"/>
              </a:defRPr>
            </a:lvl4pPr>
            <a:lvl5pPr marL="2057400" indent="-228600" defTabSz="933450">
              <a:defRPr sz="2400">
                <a:solidFill>
                  <a:srgbClr val="990033"/>
                </a:solidFill>
                <a:latin typeface="Arial" charset="0"/>
              </a:defRPr>
            </a:lvl5pPr>
            <a:lvl6pPr marL="2514600" indent="-228600" defTabSz="933450" eaLnBrk="0" fontAlgn="base" hangingPunct="0">
              <a:spcBef>
                <a:spcPct val="20000"/>
              </a:spcBef>
              <a:spcAft>
                <a:spcPct val="0"/>
              </a:spcAft>
              <a:buChar char="•"/>
              <a:defRPr sz="2400">
                <a:solidFill>
                  <a:srgbClr val="990033"/>
                </a:solidFill>
                <a:latin typeface="Arial" charset="0"/>
              </a:defRPr>
            </a:lvl6pPr>
            <a:lvl7pPr marL="2971800" indent="-228600" defTabSz="933450" eaLnBrk="0" fontAlgn="base" hangingPunct="0">
              <a:spcBef>
                <a:spcPct val="20000"/>
              </a:spcBef>
              <a:spcAft>
                <a:spcPct val="0"/>
              </a:spcAft>
              <a:buChar char="•"/>
              <a:defRPr sz="2400">
                <a:solidFill>
                  <a:srgbClr val="990033"/>
                </a:solidFill>
                <a:latin typeface="Arial" charset="0"/>
              </a:defRPr>
            </a:lvl7pPr>
            <a:lvl8pPr marL="3429000" indent="-228600" defTabSz="933450" eaLnBrk="0" fontAlgn="base" hangingPunct="0">
              <a:spcBef>
                <a:spcPct val="20000"/>
              </a:spcBef>
              <a:spcAft>
                <a:spcPct val="0"/>
              </a:spcAft>
              <a:buChar char="•"/>
              <a:defRPr sz="2400">
                <a:solidFill>
                  <a:srgbClr val="990033"/>
                </a:solidFill>
                <a:latin typeface="Arial" charset="0"/>
              </a:defRPr>
            </a:lvl8pPr>
            <a:lvl9pPr marL="3886200" indent="-228600" defTabSz="933450" eaLnBrk="0" fontAlgn="base" hangingPunct="0">
              <a:spcBef>
                <a:spcPct val="20000"/>
              </a:spcBef>
              <a:spcAft>
                <a:spcPct val="0"/>
              </a:spcAft>
              <a:buChar char="•"/>
              <a:defRPr sz="2400">
                <a:solidFill>
                  <a:srgbClr val="990033"/>
                </a:solidFill>
                <a:latin typeface="Arial" charset="0"/>
              </a:defRPr>
            </a:lvl9pPr>
          </a:lstStyle>
          <a:p>
            <a:fld id="{67CD3CF8-BFEC-476B-B849-912F69327587}" type="slidenum">
              <a:rPr lang="en-US" sz="1200" smtClean="0">
                <a:solidFill>
                  <a:schemeClr val="tx1"/>
                </a:solidFill>
                <a:latin typeface="Times New Roman" pitchFamily="18" charset="0"/>
              </a:rPr>
              <a:pPr/>
              <a:t>9</a:t>
            </a:fld>
            <a:endParaRPr lang="en-US" sz="1200" smtClean="0">
              <a:solidFill>
                <a:schemeClr val="tx1"/>
              </a:solidFill>
              <a:latin typeface="Times New Roman" pitchFamily="18" charset="0"/>
            </a:endParaRPr>
          </a:p>
        </p:txBody>
      </p:sp>
    </p:spTree>
    <p:extLst>
      <p:ext uri="{BB962C8B-B14F-4D97-AF65-F5344CB8AC3E}">
        <p14:creationId xmlns:p14="http://schemas.microsoft.com/office/powerpoint/2010/main" val="1046286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E0958A-52B9-46A8-86BF-1E65E8033A8C}" type="slidenum">
              <a:rPr lang="en-US"/>
              <a:pPr>
                <a:defRPr/>
              </a:pPr>
              <a:t>‹#›</a:t>
            </a:fld>
            <a:endParaRPr lang="en-US"/>
          </a:p>
        </p:txBody>
      </p:sp>
    </p:spTree>
    <p:extLst>
      <p:ext uri="{BB962C8B-B14F-4D97-AF65-F5344CB8AC3E}">
        <p14:creationId xmlns:p14="http://schemas.microsoft.com/office/powerpoint/2010/main" val="350824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184CE-1AD9-4D4A-98B4-9737316EC94F}" type="slidenum">
              <a:rPr lang="en-US"/>
              <a:pPr>
                <a:defRPr/>
              </a:pPr>
              <a:t>‹#›</a:t>
            </a:fld>
            <a:endParaRPr lang="en-US"/>
          </a:p>
        </p:txBody>
      </p:sp>
    </p:spTree>
    <p:extLst>
      <p:ext uri="{BB962C8B-B14F-4D97-AF65-F5344CB8AC3E}">
        <p14:creationId xmlns:p14="http://schemas.microsoft.com/office/powerpoint/2010/main" val="2255989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910789-2918-4F21-98B5-BBB0D41717D9}" type="slidenum">
              <a:rPr lang="en-US"/>
              <a:pPr>
                <a:defRPr/>
              </a:pPr>
              <a:t>‹#›</a:t>
            </a:fld>
            <a:endParaRPr lang="en-US"/>
          </a:p>
        </p:txBody>
      </p:sp>
    </p:spTree>
    <p:extLst>
      <p:ext uri="{BB962C8B-B14F-4D97-AF65-F5344CB8AC3E}">
        <p14:creationId xmlns:p14="http://schemas.microsoft.com/office/powerpoint/2010/main" val="243904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43632-41F3-4129-B45C-B2DB0CB28DB0}" type="slidenum">
              <a:rPr lang="en-US"/>
              <a:pPr>
                <a:defRPr/>
              </a:pPr>
              <a:t>‹#›</a:t>
            </a:fld>
            <a:endParaRPr lang="en-US"/>
          </a:p>
        </p:txBody>
      </p:sp>
    </p:spTree>
    <p:extLst>
      <p:ext uri="{BB962C8B-B14F-4D97-AF65-F5344CB8AC3E}">
        <p14:creationId xmlns:p14="http://schemas.microsoft.com/office/powerpoint/2010/main" val="14812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D8AD37-6F40-4038-AAF1-159B22C5E2B2}" type="slidenum">
              <a:rPr lang="en-US"/>
              <a:pPr>
                <a:defRPr/>
              </a:pPr>
              <a:t>‹#›</a:t>
            </a:fld>
            <a:endParaRPr lang="en-US"/>
          </a:p>
        </p:txBody>
      </p:sp>
    </p:spTree>
    <p:extLst>
      <p:ext uri="{BB962C8B-B14F-4D97-AF65-F5344CB8AC3E}">
        <p14:creationId xmlns:p14="http://schemas.microsoft.com/office/powerpoint/2010/main" val="75432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3468A8-474F-4821-B410-5354A000D7CA}" type="slidenum">
              <a:rPr lang="en-US"/>
              <a:pPr>
                <a:defRPr/>
              </a:pPr>
              <a:t>‹#›</a:t>
            </a:fld>
            <a:endParaRPr lang="en-US"/>
          </a:p>
        </p:txBody>
      </p:sp>
    </p:spTree>
    <p:extLst>
      <p:ext uri="{BB962C8B-B14F-4D97-AF65-F5344CB8AC3E}">
        <p14:creationId xmlns:p14="http://schemas.microsoft.com/office/powerpoint/2010/main" val="91398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275A25-8F8F-463C-B1AD-6111441DE536}" type="slidenum">
              <a:rPr lang="en-US"/>
              <a:pPr>
                <a:defRPr/>
              </a:pPr>
              <a:t>‹#›</a:t>
            </a:fld>
            <a:endParaRPr lang="en-US"/>
          </a:p>
        </p:txBody>
      </p:sp>
    </p:spTree>
    <p:extLst>
      <p:ext uri="{BB962C8B-B14F-4D97-AF65-F5344CB8AC3E}">
        <p14:creationId xmlns:p14="http://schemas.microsoft.com/office/powerpoint/2010/main" val="2768893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C19F95-24DE-48D9-A465-F83EAABE355B}" type="slidenum">
              <a:rPr lang="en-US"/>
              <a:pPr>
                <a:defRPr/>
              </a:pPr>
              <a:t>‹#›</a:t>
            </a:fld>
            <a:endParaRPr lang="en-US"/>
          </a:p>
        </p:txBody>
      </p:sp>
    </p:spTree>
    <p:extLst>
      <p:ext uri="{BB962C8B-B14F-4D97-AF65-F5344CB8AC3E}">
        <p14:creationId xmlns:p14="http://schemas.microsoft.com/office/powerpoint/2010/main" val="1957429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11A1E4-E9EC-4A62-8A0C-B17F9C150206}" type="slidenum">
              <a:rPr lang="en-US"/>
              <a:pPr>
                <a:defRPr/>
              </a:pPr>
              <a:t>‹#›</a:t>
            </a:fld>
            <a:endParaRPr lang="en-US"/>
          </a:p>
        </p:txBody>
      </p:sp>
    </p:spTree>
    <p:extLst>
      <p:ext uri="{BB962C8B-B14F-4D97-AF65-F5344CB8AC3E}">
        <p14:creationId xmlns:p14="http://schemas.microsoft.com/office/powerpoint/2010/main" val="1407912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8C869FF-7C30-4093-A086-2B10DBB53609}" type="slidenum">
              <a:rPr lang="en-US"/>
              <a:pPr>
                <a:defRPr/>
              </a:pPr>
              <a:t>‹#›</a:t>
            </a:fld>
            <a:endParaRPr lang="en-US"/>
          </a:p>
        </p:txBody>
      </p:sp>
    </p:spTree>
    <p:extLst>
      <p:ext uri="{BB962C8B-B14F-4D97-AF65-F5344CB8AC3E}">
        <p14:creationId xmlns:p14="http://schemas.microsoft.com/office/powerpoint/2010/main" val="365102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0990E7-B33F-4BD3-A5E8-B9B725725E62}" type="slidenum">
              <a:rPr lang="en-US"/>
              <a:pPr>
                <a:defRPr/>
              </a:pPr>
              <a:t>‹#›</a:t>
            </a:fld>
            <a:endParaRPr lang="en-US"/>
          </a:p>
        </p:txBody>
      </p:sp>
    </p:spTree>
    <p:extLst>
      <p:ext uri="{BB962C8B-B14F-4D97-AF65-F5344CB8AC3E}">
        <p14:creationId xmlns:p14="http://schemas.microsoft.com/office/powerpoint/2010/main" val="3308500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45C90A-F73D-40A2-839C-91A59EC95C47}" type="slidenum">
              <a:rPr lang="en-US"/>
              <a:pPr>
                <a:defRPr/>
              </a:pPr>
              <a:t>‹#›</a:t>
            </a:fld>
            <a:endParaRPr lang="en-US"/>
          </a:p>
        </p:txBody>
      </p:sp>
    </p:spTree>
    <p:extLst>
      <p:ext uri="{BB962C8B-B14F-4D97-AF65-F5344CB8AC3E}">
        <p14:creationId xmlns:p14="http://schemas.microsoft.com/office/powerpoint/2010/main" val="264839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4E4E4"/>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solidFill>
                  <a:schemeClr val="tx1"/>
                </a:solidFill>
                <a:latin typeface="Times New Roman" pitchFamily="18" charset="0"/>
              </a:defRPr>
            </a:lvl1pPr>
          </a:lstStyle>
          <a:p>
            <a:pPr>
              <a:defRPr/>
            </a:pPr>
            <a:endParaRPr lang="en-US"/>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tx1"/>
                </a:solidFill>
                <a:latin typeface="Times New Roman" pitchFamily="18" charset="0"/>
              </a:defRPr>
            </a:lvl1pPr>
          </a:lstStyle>
          <a:p>
            <a:pPr>
              <a:defRPr/>
            </a:pPr>
            <a:endParaRPr lang="en-US"/>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solidFill>
                  <a:schemeClr val="tx1"/>
                </a:solidFill>
                <a:latin typeface="Times New Roman" pitchFamily="18" charset="0"/>
              </a:defRPr>
            </a:lvl1pPr>
          </a:lstStyle>
          <a:p>
            <a:pPr>
              <a:defRPr/>
            </a:pPr>
            <a:fld id="{E14E1CB4-5D2E-49F4-A532-D587162BD6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4.wma"/><Relationship Id="rId7" Type="http://schemas.openxmlformats.org/officeDocument/2006/relationships/image" Target="../media/image3.emf"/><Relationship Id="rId2" Type="http://schemas.microsoft.com/office/2007/relationships/media" Target="../media/media14.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5.wma"/><Relationship Id="rId7" Type="http://schemas.openxmlformats.org/officeDocument/2006/relationships/image" Target="../media/image4.wmf"/><Relationship Id="rId2" Type="http://schemas.microsoft.com/office/2007/relationships/media" Target="../media/media15.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3.wma"/><Relationship Id="rId7" Type="http://schemas.openxmlformats.org/officeDocument/2006/relationships/image" Target="../media/image5.wmf"/><Relationship Id="rId2" Type="http://schemas.microsoft.com/office/2007/relationships/media" Target="../media/media23.wm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24.wma"/><Relationship Id="rId7" Type="http://schemas.openxmlformats.org/officeDocument/2006/relationships/image" Target="../media/image6.wmf"/><Relationship Id="rId2" Type="http://schemas.microsoft.com/office/2007/relationships/media" Target="../media/media24.wm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4.xml"/><Relationship Id="rId10"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7.wmf"/></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5.wma"/><Relationship Id="rId7" Type="http://schemas.openxmlformats.org/officeDocument/2006/relationships/image" Target="../media/image8.wmf"/><Relationship Id="rId2" Type="http://schemas.microsoft.com/office/2007/relationships/media" Target="../media/media25.wma"/><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notesSlide" Target="../notesSlides/notesSlide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7.wma"/><Relationship Id="rId7" Type="http://schemas.openxmlformats.org/officeDocument/2006/relationships/image" Target="../media/image8.wmf"/><Relationship Id="rId2" Type="http://schemas.microsoft.com/office/2007/relationships/media" Target="../media/media27.wma"/><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notesSlide" Target="../notesSlides/notesSlide27.xml"/><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29.wma"/><Relationship Id="rId7" Type="http://schemas.openxmlformats.org/officeDocument/2006/relationships/image" Target="../media/image8.wmf"/><Relationship Id="rId2" Type="http://schemas.microsoft.com/office/2007/relationships/media" Target="../media/media29.wma"/><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notesSlide" Target="../notesSlides/notesSlide29.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0.wma"/><Relationship Id="rId7" Type="http://schemas.openxmlformats.org/officeDocument/2006/relationships/image" Target="../media/image8.wmf"/><Relationship Id="rId2" Type="http://schemas.microsoft.com/office/2007/relationships/media" Target="../media/media30.wma"/><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notesSlide" Target="../notesSlides/notesSlide30.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1.wma"/><Relationship Id="rId7" Type="http://schemas.openxmlformats.org/officeDocument/2006/relationships/image" Target="../media/image8.wmf"/><Relationship Id="rId2" Type="http://schemas.microsoft.com/office/2007/relationships/media" Target="../media/media31.wma"/><Relationship Id="rId1" Type="http://schemas.openxmlformats.org/officeDocument/2006/relationships/vmlDrawing" Target="../drawings/vmlDrawing9.vml"/><Relationship Id="rId6" Type="http://schemas.openxmlformats.org/officeDocument/2006/relationships/oleObject" Target="../embeddings/oleObject10.bin"/><Relationship Id="rId5" Type="http://schemas.openxmlformats.org/officeDocument/2006/relationships/notesSlide" Target="../notesSlides/notesSlide31.xml"/><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2.wma"/><Relationship Id="rId7" Type="http://schemas.openxmlformats.org/officeDocument/2006/relationships/image" Target="../media/image8.wmf"/><Relationship Id="rId2" Type="http://schemas.microsoft.com/office/2007/relationships/media" Target="../media/media32.wma"/><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notesSlide" Target="../notesSlides/notesSlide32.xml"/><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3.wma"/><Relationship Id="rId7" Type="http://schemas.openxmlformats.org/officeDocument/2006/relationships/image" Target="../media/image5.wmf"/><Relationship Id="rId2" Type="http://schemas.microsoft.com/office/2007/relationships/media" Target="../media/media33.wma"/><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notesSlide" Target="../notesSlides/notesSlide33.xml"/><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4.wma"/><Relationship Id="rId7" Type="http://schemas.openxmlformats.org/officeDocument/2006/relationships/image" Target="../media/image9.wmf"/><Relationship Id="rId2" Type="http://schemas.microsoft.com/office/2007/relationships/media" Target="../media/media34.wma"/><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notesSlide" Target="../notesSlides/notesSlide34.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audio" Target="../media/media35.wma"/><Relationship Id="rId7" Type="http://schemas.openxmlformats.org/officeDocument/2006/relationships/image" Target="../media/image10.wmf"/><Relationship Id="rId12" Type="http://schemas.openxmlformats.org/officeDocument/2006/relationships/image" Target="../media/image1.png"/><Relationship Id="rId2" Type="http://schemas.microsoft.com/office/2007/relationships/media" Target="../media/media35.wma"/><Relationship Id="rId1" Type="http://schemas.openxmlformats.org/officeDocument/2006/relationships/vmlDrawing" Target="../drawings/vmlDrawing13.vml"/><Relationship Id="rId6" Type="http://schemas.openxmlformats.org/officeDocument/2006/relationships/oleObject" Target="../embeddings/oleObject14.bin"/><Relationship Id="rId11" Type="http://schemas.openxmlformats.org/officeDocument/2006/relationships/image" Target="../media/image12.wmf"/><Relationship Id="rId5" Type="http://schemas.openxmlformats.org/officeDocument/2006/relationships/notesSlide" Target="../notesSlides/notesSlide35.xml"/><Relationship Id="rId10" Type="http://schemas.openxmlformats.org/officeDocument/2006/relationships/oleObject" Target="../embeddings/oleObject16.bin"/><Relationship Id="rId4" Type="http://schemas.openxmlformats.org/officeDocument/2006/relationships/slideLayout" Target="../slideLayouts/slideLayout7.xml"/><Relationship Id="rId9" Type="http://schemas.openxmlformats.org/officeDocument/2006/relationships/image" Target="../media/image11.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png"/><Relationship Id="rId5" Type="http://schemas.openxmlformats.org/officeDocument/2006/relationships/hyperlink" Target="http://en.wikipedia.org/wiki/Gr%C3%BCnenthal"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1.wma"/><Relationship Id="rId7" Type="http://schemas.openxmlformats.org/officeDocument/2006/relationships/image" Target="../media/image13.emf"/><Relationship Id="rId2" Type="http://schemas.microsoft.com/office/2007/relationships/media" Target="../media/media51.wma"/><Relationship Id="rId1" Type="http://schemas.openxmlformats.org/officeDocument/2006/relationships/vmlDrawing" Target="../drawings/vmlDrawing14.vml"/><Relationship Id="rId6" Type="http://schemas.openxmlformats.org/officeDocument/2006/relationships/oleObject" Target="../embeddings/oleObject17.bin"/><Relationship Id="rId5" Type="http://schemas.openxmlformats.org/officeDocument/2006/relationships/notesSlide" Target="../notesSlides/notesSlide51.xml"/><Relationship Id="rId4"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2.wma"/><Relationship Id="rId7" Type="http://schemas.openxmlformats.org/officeDocument/2006/relationships/image" Target="../media/image14.emf"/><Relationship Id="rId2" Type="http://schemas.microsoft.com/office/2007/relationships/media" Target="../media/media52.wma"/><Relationship Id="rId1" Type="http://schemas.openxmlformats.org/officeDocument/2006/relationships/vmlDrawing" Target="../drawings/vmlDrawing15.vml"/><Relationship Id="rId6" Type="http://schemas.openxmlformats.org/officeDocument/2006/relationships/oleObject" Target="../embeddings/oleObject18.bin"/><Relationship Id="rId5" Type="http://schemas.openxmlformats.org/officeDocument/2006/relationships/notesSlide" Target="../notesSlides/notesSlide52.xml"/><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5.wma"/><Relationship Id="rId1" Type="http://schemas.microsoft.com/office/2007/relationships/media" Target="../media/media65.wma"/><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1.png"/><Relationship Id="rId4"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0.wma"/><Relationship Id="rId1" Type="http://schemas.microsoft.com/office/2007/relationships/media" Target="../media/media70.wma"/><Relationship Id="rId5" Type="http://schemas.openxmlformats.org/officeDocument/2006/relationships/image" Target="../media/image1.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1.wma"/><Relationship Id="rId1" Type="http://schemas.microsoft.com/office/2007/relationships/media" Target="../media/media71.wma"/><Relationship Id="rId5" Type="http://schemas.openxmlformats.org/officeDocument/2006/relationships/image" Target="../media/image1.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2.wma"/><Relationship Id="rId1" Type="http://schemas.microsoft.com/office/2007/relationships/media" Target="../media/media72.wma"/><Relationship Id="rId5" Type="http://schemas.openxmlformats.org/officeDocument/2006/relationships/image" Target="../media/image1.png"/><Relationship Id="rId4"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wma"/><Relationship Id="rId1" Type="http://schemas.microsoft.com/office/2007/relationships/media" Target="../media/media73.wma"/><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4.wma"/><Relationship Id="rId1" Type="http://schemas.microsoft.com/office/2007/relationships/media" Target="../media/media74.wma"/><Relationship Id="rId5" Type="http://schemas.openxmlformats.org/officeDocument/2006/relationships/image" Target="../media/image1.pn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701675" y="287338"/>
            <a:ext cx="7758113" cy="992187"/>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p>
        </p:txBody>
      </p:sp>
      <p:sp>
        <p:nvSpPr>
          <p:cNvPr id="2051" name="Text Box 5"/>
          <p:cNvSpPr txBox="1">
            <a:spLocks noChangeArrowheads="1"/>
          </p:cNvSpPr>
          <p:nvPr/>
        </p:nvSpPr>
        <p:spPr bwMode="auto">
          <a:xfrm>
            <a:off x="1619250" y="2090738"/>
            <a:ext cx="424815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400"/>
              <a:t>Case-Control Studies</a:t>
            </a:r>
          </a:p>
        </p:txBody>
      </p:sp>
      <p:sp>
        <p:nvSpPr>
          <p:cNvPr id="2052" name="Text Box 6"/>
          <p:cNvSpPr txBox="1">
            <a:spLocks noChangeArrowheads="1"/>
          </p:cNvSpPr>
          <p:nvPr/>
        </p:nvSpPr>
        <p:spPr bwMode="auto">
          <a:xfrm>
            <a:off x="2967038" y="4959350"/>
            <a:ext cx="16738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dirty="0">
                <a:solidFill>
                  <a:schemeClr val="accent2"/>
                </a:solidFill>
              </a:rPr>
              <a:t>Lecture </a:t>
            </a:r>
            <a:r>
              <a:rPr lang="en-US" dirty="0" smtClean="0">
                <a:solidFill>
                  <a:schemeClr val="accent2"/>
                </a:solidFill>
              </a:rPr>
              <a:t>6B</a:t>
            </a:r>
            <a:endParaRPr lang="en-US" dirty="0">
              <a:solidFill>
                <a:schemeClr val="accent2"/>
              </a:solidFill>
            </a:endParaRPr>
          </a:p>
        </p:txBody>
      </p:sp>
      <p:sp>
        <p:nvSpPr>
          <p:cNvPr id="2053" name="Text Box 7"/>
          <p:cNvSpPr txBox="1">
            <a:spLocks noChangeArrowheads="1"/>
          </p:cNvSpPr>
          <p:nvPr/>
        </p:nvSpPr>
        <p:spPr bwMode="auto">
          <a:xfrm>
            <a:off x="677863" y="6364288"/>
            <a:ext cx="1012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400"/>
              <a:t>R Knutsen</a:t>
            </a:r>
          </a:p>
        </p:txBody>
      </p:sp>
      <p:sp>
        <p:nvSpPr>
          <p:cNvPr id="2054" name="Text Box 8"/>
          <p:cNvSpPr txBox="1">
            <a:spLocks noChangeArrowheads="1"/>
          </p:cNvSpPr>
          <p:nvPr/>
        </p:nvSpPr>
        <p:spPr bwMode="auto">
          <a:xfrm>
            <a:off x="1692275" y="3879850"/>
            <a:ext cx="4895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000">
                <a:solidFill>
                  <a:schemeClr val="accent2"/>
                </a:solidFill>
                <a:latin typeface="Times New Roman" pitchFamily="18" charset="0"/>
              </a:rPr>
              <a:t>Observational Studies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a:xfrm>
            <a:off x="685800" y="26035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Timing of Case-Control Study</a:t>
            </a:r>
          </a:p>
        </p:txBody>
      </p:sp>
      <p:sp>
        <p:nvSpPr>
          <p:cNvPr id="11267" name="Line 3"/>
          <p:cNvSpPr>
            <a:spLocks noChangeShapeType="1"/>
          </p:cNvSpPr>
          <p:nvPr/>
        </p:nvSpPr>
        <p:spPr bwMode="auto">
          <a:xfrm>
            <a:off x="990600" y="4876800"/>
            <a:ext cx="7010400" cy="0"/>
          </a:xfrm>
          <a:prstGeom prst="line">
            <a:avLst/>
          </a:prstGeom>
          <a:noFill/>
          <a:ln w="57150">
            <a:solidFill>
              <a:srgbClr val="990033"/>
            </a:solidFill>
            <a:round/>
            <a:headEnd type="oval"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8" name="Text Box 4"/>
          <p:cNvSpPr txBox="1">
            <a:spLocks noChangeArrowheads="1"/>
          </p:cNvSpPr>
          <p:nvPr/>
        </p:nvSpPr>
        <p:spPr bwMode="auto">
          <a:xfrm>
            <a:off x="3962400" y="4891088"/>
            <a:ext cx="10144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bg2"/>
                </a:solidFill>
              </a:rPr>
              <a:t>Time</a:t>
            </a:r>
          </a:p>
        </p:txBody>
      </p:sp>
      <p:sp>
        <p:nvSpPr>
          <p:cNvPr id="11269" name="Text Box 5"/>
          <p:cNvSpPr txBox="1">
            <a:spLocks noChangeArrowheads="1"/>
          </p:cNvSpPr>
          <p:nvPr/>
        </p:nvSpPr>
        <p:spPr bwMode="auto">
          <a:xfrm>
            <a:off x="5437188" y="3825875"/>
            <a:ext cx="15732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chemeClr val="tx1"/>
                </a:solidFill>
              </a:rPr>
              <a:t>Measure</a:t>
            </a:r>
          </a:p>
          <a:p>
            <a:pPr>
              <a:spcBef>
                <a:spcPct val="0"/>
              </a:spcBef>
              <a:buFontTx/>
              <a:buNone/>
            </a:pPr>
            <a:r>
              <a:rPr lang="en-US" b="1">
                <a:solidFill>
                  <a:schemeClr val="tx1"/>
                </a:solidFill>
              </a:rPr>
              <a:t>Exposure</a:t>
            </a:r>
          </a:p>
        </p:txBody>
      </p:sp>
      <p:sp>
        <p:nvSpPr>
          <p:cNvPr id="11270" name="Text Box 6"/>
          <p:cNvSpPr txBox="1">
            <a:spLocks noChangeArrowheads="1"/>
          </p:cNvSpPr>
          <p:nvPr/>
        </p:nvSpPr>
        <p:spPr bwMode="auto">
          <a:xfrm>
            <a:off x="6400800" y="2514600"/>
            <a:ext cx="1422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chemeClr val="tx1"/>
                </a:solidFill>
              </a:rPr>
              <a:t>Measure</a:t>
            </a:r>
          </a:p>
          <a:p>
            <a:pPr>
              <a:spcBef>
                <a:spcPct val="0"/>
              </a:spcBef>
              <a:buFontTx/>
              <a:buNone/>
            </a:pPr>
            <a:r>
              <a:rPr lang="en-US" b="1">
                <a:solidFill>
                  <a:schemeClr val="tx1"/>
                </a:solidFill>
              </a:rPr>
              <a:t>Disease</a:t>
            </a:r>
          </a:p>
        </p:txBody>
      </p:sp>
      <p:sp>
        <p:nvSpPr>
          <p:cNvPr id="11271" name="Line 7"/>
          <p:cNvSpPr>
            <a:spLocks noChangeShapeType="1"/>
          </p:cNvSpPr>
          <p:nvPr/>
        </p:nvSpPr>
        <p:spPr bwMode="auto">
          <a:xfrm>
            <a:off x="7162800" y="3352800"/>
            <a:ext cx="0" cy="1371600"/>
          </a:xfrm>
          <a:prstGeom prst="line">
            <a:avLst/>
          </a:prstGeom>
          <a:noFill/>
          <a:ln w="57150">
            <a:solidFill>
              <a:srgbClr val="9900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2" name="Line 8"/>
          <p:cNvSpPr>
            <a:spLocks noChangeShapeType="1"/>
          </p:cNvSpPr>
          <p:nvPr/>
        </p:nvSpPr>
        <p:spPr bwMode="auto">
          <a:xfrm rot="10800000">
            <a:off x="1600200" y="4267200"/>
            <a:ext cx="3733800" cy="0"/>
          </a:xfrm>
          <a:prstGeom prst="line">
            <a:avLst/>
          </a:prstGeom>
          <a:noFill/>
          <a:ln w="57150">
            <a:solidFill>
              <a:srgbClr val="990033"/>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73" name="Rectangle 9"/>
          <p:cNvSpPr>
            <a:spLocks noChangeArrowheads="1"/>
          </p:cNvSpPr>
          <p:nvPr/>
        </p:nvSpPr>
        <p:spPr bwMode="auto">
          <a:xfrm>
            <a:off x="530225" y="1403350"/>
            <a:ext cx="84343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r>
              <a:rPr lang="en-US" sz="2800">
                <a:solidFill>
                  <a:schemeClr val="tx1"/>
                </a:solidFill>
              </a:rPr>
              <a:t>Data from INDIVIDUALS are collected at one point in time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538163" y="1196975"/>
            <a:ext cx="77057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400">
                <a:solidFill>
                  <a:schemeClr val="tx1"/>
                </a:solidFill>
              </a:rPr>
              <a:t>Subjects selected on the basis of their</a:t>
            </a:r>
          </a:p>
          <a:p>
            <a:pPr>
              <a:spcBef>
                <a:spcPct val="0"/>
              </a:spcBef>
              <a:buFontTx/>
              <a:buNone/>
            </a:pPr>
            <a:r>
              <a:rPr lang="en-US" sz="3400" b="1">
                <a:solidFill>
                  <a:srgbClr val="FF3399"/>
                </a:solidFill>
              </a:rPr>
              <a:t>DISEASE STATUS</a:t>
            </a:r>
            <a:r>
              <a:rPr lang="en-US" sz="3400">
                <a:solidFill>
                  <a:schemeClr val="tx1"/>
                </a:solidFill>
                <a:latin typeface="Times New Roman" pitchFamily="18" charset="0"/>
              </a:rPr>
              <a:t> 		</a:t>
            </a:r>
          </a:p>
        </p:txBody>
      </p:sp>
      <p:sp>
        <p:nvSpPr>
          <p:cNvPr id="12291" name="Line 5"/>
          <p:cNvSpPr>
            <a:spLocks noChangeShapeType="1"/>
          </p:cNvSpPr>
          <p:nvPr/>
        </p:nvSpPr>
        <p:spPr bwMode="auto">
          <a:xfrm>
            <a:off x="0" y="4114800"/>
            <a:ext cx="3657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918535" name="Rectangle 7"/>
          <p:cNvSpPr>
            <a:spLocks noChangeArrowheads="1"/>
          </p:cNvSpPr>
          <p:nvPr/>
        </p:nvSpPr>
        <p:spPr bwMode="auto">
          <a:xfrm>
            <a:off x="685800" y="115888"/>
            <a:ext cx="77724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Case-Control Study</a:t>
            </a:r>
          </a:p>
        </p:txBody>
      </p:sp>
      <p:sp>
        <p:nvSpPr>
          <p:cNvPr id="12293" name="Text Box 9"/>
          <p:cNvSpPr txBox="1">
            <a:spLocks noChangeArrowheads="1"/>
          </p:cNvSpPr>
          <p:nvPr/>
        </p:nvSpPr>
        <p:spPr bwMode="auto">
          <a:xfrm>
            <a:off x="1006475" y="2274888"/>
            <a:ext cx="5067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00FF"/>
                </a:solidFill>
              </a:rPr>
              <a:t>Cases</a:t>
            </a:r>
            <a:r>
              <a:rPr lang="en-US" sz="3200">
                <a:solidFill>
                  <a:schemeClr val="tx1"/>
                </a:solidFill>
              </a:rPr>
              <a:t> – Have the disease</a:t>
            </a:r>
            <a:r>
              <a:rPr lang="en-US" sz="3200">
                <a:solidFill>
                  <a:schemeClr val="tx1"/>
                </a:solidFill>
                <a:latin typeface="Times New Roman" pitchFamily="18" charset="0"/>
              </a:rPr>
              <a:t> </a:t>
            </a:r>
            <a:endParaRPr lang="en-US" sz="3200" b="1">
              <a:solidFill>
                <a:srgbClr val="0000FF"/>
              </a:solidFill>
              <a:latin typeface="Times New Roman" pitchFamily="18" charset="0"/>
            </a:endParaRPr>
          </a:p>
        </p:txBody>
      </p:sp>
      <p:sp>
        <p:nvSpPr>
          <p:cNvPr id="12294" name="Text Box 10"/>
          <p:cNvSpPr txBox="1">
            <a:spLocks noChangeArrowheads="1"/>
          </p:cNvSpPr>
          <p:nvPr/>
        </p:nvSpPr>
        <p:spPr bwMode="auto">
          <a:xfrm>
            <a:off x="1016000" y="2794000"/>
            <a:ext cx="75596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00FF"/>
                </a:solidFill>
              </a:rPr>
              <a:t>Controls</a:t>
            </a:r>
            <a:r>
              <a:rPr lang="en-US" sz="3200">
                <a:solidFill>
                  <a:schemeClr val="tx1"/>
                </a:solidFill>
              </a:rPr>
              <a:t> – Do not have the disease</a:t>
            </a:r>
            <a:r>
              <a:rPr lang="en-US" sz="3200">
                <a:solidFill>
                  <a:schemeClr val="tx1"/>
                </a:solidFill>
                <a:latin typeface="Times New Roman" pitchFamily="18" charset="0"/>
              </a:rPr>
              <a:t>		</a:t>
            </a:r>
            <a:endParaRPr lang="en-US" sz="3200" b="1">
              <a:solidFill>
                <a:schemeClr val="tx1"/>
              </a:solidFill>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8163" y="1524000"/>
            <a:ext cx="7705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a:pPr>
            <a:r>
              <a:rPr lang="en-US" sz="3400" b="1">
                <a:solidFill>
                  <a:srgbClr val="0000FF"/>
                </a:solidFill>
              </a:rPr>
              <a:t>Traditional case-control study</a:t>
            </a:r>
            <a:r>
              <a:rPr lang="en-US" sz="3400">
                <a:solidFill>
                  <a:schemeClr val="accent2"/>
                </a:solidFill>
                <a:latin typeface="Times New Roman" pitchFamily="18" charset="0"/>
              </a:rPr>
              <a:t>	</a:t>
            </a:r>
          </a:p>
        </p:txBody>
      </p:sp>
      <p:sp>
        <p:nvSpPr>
          <p:cNvPr id="13315" name="Line 3"/>
          <p:cNvSpPr>
            <a:spLocks noChangeShapeType="1"/>
          </p:cNvSpPr>
          <p:nvPr/>
        </p:nvSpPr>
        <p:spPr bwMode="auto">
          <a:xfrm>
            <a:off x="0" y="4114800"/>
            <a:ext cx="3657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1014788" name="Rectangle 4"/>
          <p:cNvSpPr>
            <a:spLocks noChangeArrowheads="1"/>
          </p:cNvSpPr>
          <p:nvPr/>
        </p:nvSpPr>
        <p:spPr bwMode="auto">
          <a:xfrm>
            <a:off x="539750" y="115888"/>
            <a:ext cx="7989888"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Types of Case-Control Studies</a:t>
            </a:r>
          </a:p>
        </p:txBody>
      </p:sp>
      <p:sp>
        <p:nvSpPr>
          <p:cNvPr id="28677" name="Text Box 10"/>
          <p:cNvSpPr txBox="1">
            <a:spLocks noChangeArrowheads="1"/>
          </p:cNvSpPr>
          <p:nvPr/>
        </p:nvSpPr>
        <p:spPr bwMode="auto">
          <a:xfrm>
            <a:off x="539750" y="2314575"/>
            <a:ext cx="770572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startAt="2"/>
            </a:pPr>
            <a:r>
              <a:rPr lang="en-US" sz="3400" b="1">
                <a:solidFill>
                  <a:srgbClr val="0000FF"/>
                </a:solidFill>
              </a:rPr>
              <a:t>Case- control study within an established cohort study</a:t>
            </a:r>
            <a:r>
              <a:rPr lang="en-US" sz="3400">
                <a:solidFill>
                  <a:schemeClr val="accent2"/>
                </a:solidFill>
                <a:latin typeface="Times New Roman" pitchFamily="18" charset="0"/>
              </a:rPr>
              <a:t>	</a:t>
            </a:r>
          </a:p>
        </p:txBody>
      </p:sp>
      <p:grpSp>
        <p:nvGrpSpPr>
          <p:cNvPr id="2" name="Group 12"/>
          <p:cNvGrpSpPr>
            <a:grpSpLocks/>
          </p:cNvGrpSpPr>
          <p:nvPr/>
        </p:nvGrpSpPr>
        <p:grpSpPr bwMode="auto">
          <a:xfrm>
            <a:off x="1042988" y="3429000"/>
            <a:ext cx="7850187" cy="2327275"/>
            <a:chOff x="657" y="2160"/>
            <a:chExt cx="4945" cy="1466"/>
          </a:xfrm>
        </p:grpSpPr>
        <p:sp>
          <p:nvSpPr>
            <p:cNvPr id="28679" name="Text Box 6"/>
            <p:cNvSpPr txBox="1">
              <a:spLocks noChangeArrowheads="1"/>
            </p:cNvSpPr>
            <p:nvPr/>
          </p:nvSpPr>
          <p:spPr bwMode="auto">
            <a:xfrm>
              <a:off x="1049" y="2521"/>
              <a:ext cx="4553" cy="1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 typeface="Wingdings" pitchFamily="2" charset="2"/>
                <a:buChar char="§"/>
                <a:defRPr/>
              </a:pPr>
              <a:r>
                <a:rPr lang="en-US" sz="3200" b="1" dirty="0" smtClean="0">
                  <a:solidFill>
                    <a:srgbClr val="0000FF"/>
                  </a:solidFill>
                </a:rPr>
                <a:t> </a:t>
              </a:r>
              <a:r>
                <a:rPr lang="en-US" sz="3200" b="1" dirty="0" smtClean="0">
                  <a:solidFill>
                    <a:schemeClr val="hlink"/>
                  </a:solidFill>
                </a:rPr>
                <a:t>Case-Cohort study</a:t>
              </a:r>
              <a:endParaRPr lang="en-US" sz="2000" b="1" dirty="0" smtClean="0">
                <a:solidFill>
                  <a:schemeClr val="hlink"/>
                </a:solidFill>
              </a:endParaRPr>
            </a:p>
            <a:p>
              <a:pPr lvl="1">
                <a:spcBef>
                  <a:spcPct val="0"/>
                </a:spcBef>
                <a:buClr>
                  <a:schemeClr val="tx1"/>
                </a:buClr>
                <a:buFont typeface="Arial" pitchFamily="34" charset="0"/>
                <a:buChar char="•"/>
                <a:defRPr/>
              </a:pPr>
              <a:r>
                <a:rPr lang="en-US" sz="2000" dirty="0" smtClean="0">
                  <a:solidFill>
                    <a:schemeClr val="tx1"/>
                  </a:solidFill>
                </a:rPr>
                <a:t>Controls selected from the full cohort at baseline</a:t>
              </a:r>
            </a:p>
            <a:p>
              <a:pPr>
                <a:spcBef>
                  <a:spcPct val="0"/>
                </a:spcBef>
                <a:buClr>
                  <a:srgbClr val="0000FF"/>
                </a:buClr>
                <a:buFont typeface="Wingdings" pitchFamily="2" charset="2"/>
                <a:buChar char="§"/>
                <a:defRPr/>
              </a:pPr>
              <a:r>
                <a:rPr lang="en-US" sz="3200" b="1" dirty="0" smtClean="0">
                  <a:solidFill>
                    <a:schemeClr val="hlink"/>
                  </a:solidFill>
                </a:rPr>
                <a:t> Nested Case-Control study</a:t>
              </a:r>
              <a:endParaRPr lang="en-US" sz="2000" dirty="0" smtClean="0">
                <a:solidFill>
                  <a:schemeClr val="tx1"/>
                </a:solidFill>
              </a:endParaRPr>
            </a:p>
            <a:p>
              <a:pPr lvl="1">
                <a:spcBef>
                  <a:spcPct val="0"/>
                </a:spcBef>
                <a:buFont typeface="Arial" pitchFamily="34" charset="0"/>
                <a:buChar char="•"/>
                <a:defRPr/>
              </a:pPr>
              <a:r>
                <a:rPr lang="en-US" sz="2000" dirty="0" smtClean="0">
                  <a:solidFill>
                    <a:schemeClr val="tx1"/>
                  </a:solidFill>
                  <a:latin typeface="+mj-lt"/>
                </a:rPr>
                <a:t>Controls selected when cases occur</a:t>
              </a:r>
            </a:p>
          </p:txBody>
        </p:sp>
        <p:sp>
          <p:nvSpPr>
            <p:cNvPr id="13320" name="Text Box 11"/>
            <p:cNvSpPr txBox="1">
              <a:spLocks noChangeArrowheads="1"/>
            </p:cNvSpPr>
            <p:nvPr/>
          </p:nvSpPr>
          <p:spPr bwMode="auto">
            <a:xfrm>
              <a:off x="657" y="2160"/>
              <a:ext cx="468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Two types – dependent on control selection:</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000"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28674"/>
                                        </p:tgtEl>
                                        <p:attrNameLst>
                                          <p:attrName>style.visibility</p:attrName>
                                        </p:attrNameLst>
                                      </p:cBhvr>
                                      <p:to>
                                        <p:strVal val="visible"/>
                                      </p:to>
                                    </p:set>
                                    <p:animEffect transition="in" filter="fade">
                                      <p:cBhvr>
                                        <p:cTn id="9" dur="3000"/>
                                        <p:tgtEl>
                                          <p:spTgt spid="28674"/>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28677"/>
                                        </p:tgtEl>
                                        <p:attrNameLst>
                                          <p:attrName>style.visibility</p:attrName>
                                        </p:attrNameLst>
                                      </p:cBhvr>
                                      <p:to>
                                        <p:strVal val="visible"/>
                                      </p:to>
                                    </p:set>
                                    <p:animEffect transition="in" filter="fade">
                                      <p:cBhvr>
                                        <p:cTn id="12" dur="3000"/>
                                        <p:tgtEl>
                                          <p:spTgt spid="28677"/>
                                        </p:tgtEl>
                                      </p:cBhvr>
                                    </p:animEffect>
                                  </p:childTnLst>
                                </p:cTn>
                              </p:par>
                              <p:par>
                                <p:cTn id="13" presetID="10" presetClass="entr" presetSubtype="0" fill="hold" nodeType="withEffect">
                                  <p:stCondLst>
                                    <p:cond delay="10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28674" grpId="0"/>
      <p:bldP spid="2867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Line 3"/>
          <p:cNvSpPr>
            <a:spLocks noChangeShapeType="1"/>
          </p:cNvSpPr>
          <p:nvPr/>
        </p:nvSpPr>
        <p:spPr bwMode="auto">
          <a:xfrm>
            <a:off x="0" y="4114800"/>
            <a:ext cx="3657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1020932" name="Rectangle 4"/>
          <p:cNvSpPr>
            <a:spLocks noChangeArrowheads="1"/>
          </p:cNvSpPr>
          <p:nvPr/>
        </p:nvSpPr>
        <p:spPr bwMode="auto">
          <a:xfrm>
            <a:off x="685800" y="115888"/>
            <a:ext cx="7772400"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Case-Control Study Design</a:t>
            </a:r>
          </a:p>
        </p:txBody>
      </p:sp>
      <p:graphicFrame>
        <p:nvGraphicFramePr>
          <p:cNvPr id="1020959" name="Group 31"/>
          <p:cNvGraphicFramePr>
            <a:graphicFrameLocks noGrp="1"/>
          </p:cNvGraphicFramePr>
          <p:nvPr/>
        </p:nvGraphicFramePr>
        <p:xfrm>
          <a:off x="1835150" y="1773238"/>
          <a:ext cx="5689600" cy="1584326"/>
        </p:xfrm>
        <a:graphic>
          <a:graphicData uri="http://schemas.openxmlformats.org/drawingml/2006/table">
            <a:tbl>
              <a:tblPr/>
              <a:tblGrid>
                <a:gridCol w="1897063"/>
                <a:gridCol w="1895475"/>
                <a:gridCol w="1897062"/>
              </a:tblGrid>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Exposed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Unexposed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rPr>
                        <a:t>b+d</a:t>
                      </a:r>
                      <a:endParaRPr kumimoji="0" lang="en-US" sz="24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21"/>
          <p:cNvGrpSpPr>
            <a:grpSpLocks/>
          </p:cNvGrpSpPr>
          <p:nvPr/>
        </p:nvGrpSpPr>
        <p:grpSpPr bwMode="auto">
          <a:xfrm>
            <a:off x="1042988" y="3448050"/>
            <a:ext cx="5976937" cy="830263"/>
            <a:chOff x="1042988" y="3448050"/>
            <a:chExt cx="5976937" cy="830263"/>
          </a:xfrm>
        </p:grpSpPr>
        <p:grpSp>
          <p:nvGrpSpPr>
            <p:cNvPr id="14367" name="Group 35"/>
            <p:cNvGrpSpPr>
              <a:grpSpLocks/>
            </p:cNvGrpSpPr>
            <p:nvPr/>
          </p:nvGrpSpPr>
          <p:grpSpPr bwMode="auto">
            <a:xfrm>
              <a:off x="4356100" y="3448050"/>
              <a:ext cx="863600" cy="817563"/>
              <a:chOff x="2744" y="2172"/>
              <a:chExt cx="544" cy="515"/>
            </a:xfrm>
          </p:grpSpPr>
          <p:sp>
            <p:nvSpPr>
              <p:cNvPr id="14373" name="Line 32"/>
              <p:cNvSpPr>
                <a:spLocks noChangeShapeType="1"/>
              </p:cNvSpPr>
              <p:nvPr/>
            </p:nvSpPr>
            <p:spPr bwMode="auto">
              <a:xfrm>
                <a:off x="2744" y="2432"/>
                <a:ext cx="5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4" name="Text Box 33"/>
              <p:cNvSpPr txBox="1">
                <a:spLocks noChangeArrowheads="1"/>
              </p:cNvSpPr>
              <p:nvPr/>
            </p:nvSpPr>
            <p:spPr bwMode="auto">
              <a:xfrm>
                <a:off x="2912" y="2172"/>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accent2"/>
                    </a:solidFill>
                  </a:rPr>
                  <a:t>a</a:t>
                </a:r>
              </a:p>
            </p:txBody>
          </p:sp>
          <p:sp>
            <p:nvSpPr>
              <p:cNvPr id="14375" name="Text Box 34"/>
              <p:cNvSpPr txBox="1">
                <a:spLocks noChangeArrowheads="1"/>
              </p:cNvSpPr>
              <p:nvPr/>
            </p:nvSpPr>
            <p:spPr bwMode="auto">
              <a:xfrm>
                <a:off x="2812" y="2399"/>
                <a:ext cx="4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accent2"/>
                    </a:solidFill>
                  </a:rPr>
                  <a:t>a+c</a:t>
                </a:r>
              </a:p>
            </p:txBody>
          </p:sp>
        </p:grpSp>
        <p:grpSp>
          <p:nvGrpSpPr>
            <p:cNvPr id="14368" name="Group 36"/>
            <p:cNvGrpSpPr>
              <a:grpSpLocks/>
            </p:cNvGrpSpPr>
            <p:nvPr/>
          </p:nvGrpSpPr>
          <p:grpSpPr bwMode="auto">
            <a:xfrm>
              <a:off x="6156325" y="3460750"/>
              <a:ext cx="863600" cy="817563"/>
              <a:chOff x="2744" y="2172"/>
              <a:chExt cx="544" cy="515"/>
            </a:xfrm>
          </p:grpSpPr>
          <p:sp>
            <p:nvSpPr>
              <p:cNvPr id="14370" name="Line 37"/>
              <p:cNvSpPr>
                <a:spLocks noChangeShapeType="1"/>
              </p:cNvSpPr>
              <p:nvPr/>
            </p:nvSpPr>
            <p:spPr bwMode="auto">
              <a:xfrm>
                <a:off x="2744" y="2432"/>
                <a:ext cx="5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71" name="Text Box 38"/>
              <p:cNvSpPr txBox="1">
                <a:spLocks noChangeArrowheads="1"/>
              </p:cNvSpPr>
              <p:nvPr/>
            </p:nvSpPr>
            <p:spPr bwMode="auto">
              <a:xfrm>
                <a:off x="2912" y="2172"/>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accent2"/>
                    </a:solidFill>
                  </a:rPr>
                  <a:t>b</a:t>
                </a:r>
              </a:p>
            </p:txBody>
          </p:sp>
          <p:sp>
            <p:nvSpPr>
              <p:cNvPr id="14372" name="Text Box 39"/>
              <p:cNvSpPr txBox="1">
                <a:spLocks noChangeArrowheads="1"/>
              </p:cNvSpPr>
              <p:nvPr/>
            </p:nvSpPr>
            <p:spPr bwMode="auto">
              <a:xfrm>
                <a:off x="2812" y="2399"/>
                <a:ext cx="4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accent2"/>
                    </a:solidFill>
                  </a:rPr>
                  <a:t>b+d</a:t>
                </a:r>
              </a:p>
            </p:txBody>
          </p:sp>
        </p:grpSp>
        <p:sp>
          <p:nvSpPr>
            <p:cNvPr id="14369" name="Text Box 40"/>
            <p:cNvSpPr txBox="1">
              <a:spLocks noChangeArrowheads="1"/>
            </p:cNvSpPr>
            <p:nvPr/>
          </p:nvSpPr>
          <p:spPr bwMode="auto">
            <a:xfrm>
              <a:off x="1042988" y="3619500"/>
              <a:ext cx="2982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dirty="0">
                  <a:solidFill>
                    <a:schemeClr val="accent2"/>
                  </a:solidFill>
                </a:rPr>
                <a:t>Proportions exposed</a:t>
              </a:r>
            </a:p>
          </p:txBody>
        </p:sp>
      </p:grpSp>
      <p:grpSp>
        <p:nvGrpSpPr>
          <p:cNvPr id="5" name="Group 42"/>
          <p:cNvGrpSpPr>
            <a:grpSpLocks/>
          </p:cNvGrpSpPr>
          <p:nvPr/>
        </p:nvGrpSpPr>
        <p:grpSpPr bwMode="auto">
          <a:xfrm>
            <a:off x="323850" y="3535363"/>
            <a:ext cx="8640763" cy="2659062"/>
            <a:chOff x="204" y="2228"/>
            <a:chExt cx="5443" cy="1675"/>
          </a:xfrm>
        </p:grpSpPr>
        <p:sp>
          <p:nvSpPr>
            <p:cNvPr id="14365" name="Text Box 2"/>
            <p:cNvSpPr txBox="1">
              <a:spLocks noChangeArrowheads="1"/>
            </p:cNvSpPr>
            <p:nvPr/>
          </p:nvSpPr>
          <p:spPr bwMode="auto">
            <a:xfrm>
              <a:off x="204" y="3038"/>
              <a:ext cx="5443"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dirty="0">
                  <a:solidFill>
                    <a:schemeClr val="tx1"/>
                  </a:solidFill>
                </a:rPr>
                <a:t>If exposure is associated with disease:</a:t>
              </a:r>
              <a:r>
                <a:rPr lang="en-US" sz="2800" dirty="0">
                  <a:solidFill>
                    <a:schemeClr val="tx1"/>
                  </a:solidFill>
                </a:rPr>
                <a:t> </a:t>
              </a:r>
            </a:p>
            <a:p>
              <a:pPr>
                <a:spcBef>
                  <a:spcPct val="0"/>
                </a:spcBef>
                <a:buFontTx/>
                <a:buNone/>
              </a:pPr>
              <a:r>
                <a:rPr lang="en-US" sz="2800" dirty="0">
                  <a:solidFill>
                    <a:schemeClr val="tx1"/>
                  </a:solidFill>
                </a:rPr>
                <a:t>	</a:t>
              </a:r>
              <a:r>
                <a:rPr lang="en-US" sz="2800" dirty="0">
                  <a:solidFill>
                    <a:srgbClr val="CC0066"/>
                  </a:solidFill>
                </a:rPr>
                <a:t>Expect proportion of exposed cases to be</a:t>
              </a:r>
            </a:p>
            <a:p>
              <a:pPr>
                <a:spcBef>
                  <a:spcPct val="0"/>
                </a:spcBef>
                <a:buFontTx/>
                <a:buNone/>
              </a:pPr>
              <a:r>
                <a:rPr lang="en-US" sz="2800" dirty="0">
                  <a:solidFill>
                    <a:srgbClr val="CC0066"/>
                  </a:solidFill>
                </a:rPr>
                <a:t>	greater than the proportion of exposed controls</a:t>
              </a:r>
              <a:endParaRPr lang="en-US" sz="3400" dirty="0">
                <a:solidFill>
                  <a:srgbClr val="CC0066"/>
                </a:solidFill>
                <a:latin typeface="Times New Roman" pitchFamily="18" charset="0"/>
              </a:endParaRPr>
            </a:p>
          </p:txBody>
        </p:sp>
        <p:sp>
          <p:nvSpPr>
            <p:cNvPr id="14366" name="Text Box 41"/>
            <p:cNvSpPr txBox="1">
              <a:spLocks noChangeArrowheads="1"/>
            </p:cNvSpPr>
            <p:nvPr/>
          </p:nvSpPr>
          <p:spPr bwMode="auto">
            <a:xfrm>
              <a:off x="3457" y="2228"/>
              <a:ext cx="2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3600" dirty="0">
                  <a:solidFill>
                    <a:srgbClr val="CC0066"/>
                  </a:solidFill>
                  <a:cs typeface="Arial" charset="0"/>
                </a:rPr>
                <a:t>&gt;</a:t>
              </a:r>
            </a:p>
          </p:txBody>
        </p:sp>
      </p:grpSp>
      <p:grpSp>
        <p:nvGrpSpPr>
          <p:cNvPr id="6" name="Group 20"/>
          <p:cNvGrpSpPr>
            <a:grpSpLocks/>
          </p:cNvGrpSpPr>
          <p:nvPr/>
        </p:nvGrpSpPr>
        <p:grpSpPr bwMode="auto">
          <a:xfrm>
            <a:off x="3759200" y="981075"/>
            <a:ext cx="3902075" cy="792163"/>
            <a:chOff x="3759200" y="981075"/>
            <a:chExt cx="3902075" cy="792163"/>
          </a:xfrm>
        </p:grpSpPr>
        <p:sp>
          <p:nvSpPr>
            <p:cNvPr id="14361" name="Text Box 28"/>
            <p:cNvSpPr txBox="1">
              <a:spLocks noChangeArrowheads="1"/>
            </p:cNvSpPr>
            <p:nvPr/>
          </p:nvSpPr>
          <p:spPr bwMode="auto">
            <a:xfrm>
              <a:off x="4067175" y="981075"/>
              <a:ext cx="1049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accent2"/>
                  </a:solidFill>
                </a:rPr>
                <a:t>Cases</a:t>
              </a:r>
              <a:endParaRPr lang="en-US" i="1">
                <a:solidFill>
                  <a:schemeClr val="accent2"/>
                </a:solidFill>
              </a:endParaRPr>
            </a:p>
          </p:txBody>
        </p:sp>
        <p:sp>
          <p:nvSpPr>
            <p:cNvPr id="14362" name="Text Box 29"/>
            <p:cNvSpPr txBox="1">
              <a:spLocks noChangeArrowheads="1"/>
            </p:cNvSpPr>
            <p:nvPr/>
          </p:nvSpPr>
          <p:spPr bwMode="auto">
            <a:xfrm>
              <a:off x="5940425" y="981075"/>
              <a:ext cx="132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accent2"/>
                  </a:solidFill>
                </a:rPr>
                <a:t>Controls</a:t>
              </a:r>
            </a:p>
          </p:txBody>
        </p:sp>
        <p:sp>
          <p:nvSpPr>
            <p:cNvPr id="14363" name="Text Box 43"/>
            <p:cNvSpPr txBox="1">
              <a:spLocks noChangeArrowheads="1"/>
            </p:cNvSpPr>
            <p:nvPr/>
          </p:nvSpPr>
          <p:spPr bwMode="auto">
            <a:xfrm>
              <a:off x="3759200" y="1376363"/>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2000" i="1">
                  <a:solidFill>
                    <a:schemeClr val="tx1"/>
                  </a:solidFill>
                </a:rPr>
                <a:t>(With disease)</a:t>
              </a:r>
            </a:p>
          </p:txBody>
        </p:sp>
        <p:sp>
          <p:nvSpPr>
            <p:cNvPr id="14364" name="Text Box 44"/>
            <p:cNvSpPr txBox="1">
              <a:spLocks noChangeArrowheads="1"/>
            </p:cNvSpPr>
            <p:nvPr/>
          </p:nvSpPr>
          <p:spPr bwMode="auto">
            <a:xfrm>
              <a:off x="5502275" y="1370013"/>
              <a:ext cx="215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2000" i="1">
                  <a:solidFill>
                    <a:schemeClr val="tx1"/>
                  </a:solidFill>
                </a:rPr>
                <a:t>(Without disease)</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51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1020959"/>
                                        </p:tgtEl>
                                        <p:attrNameLst>
                                          <p:attrName>style.visibility</p:attrName>
                                        </p:attrNameLst>
                                      </p:cBhvr>
                                      <p:to>
                                        <p:strVal val="visible"/>
                                      </p:to>
                                    </p:set>
                                    <p:animEffect transition="in" filter="fade">
                                      <p:cBhvr>
                                        <p:cTn id="12" dur="3000"/>
                                        <p:tgtEl>
                                          <p:spTgt spid="1020959"/>
                                        </p:tgtEl>
                                      </p:cBhvr>
                                    </p:animEffect>
                                  </p:childTnLst>
                                </p:cTn>
                              </p:par>
                              <p:par>
                                <p:cTn id="13" presetID="10" presetClass="entr" presetSubtype="0" fill="hold" nodeType="withEffect">
                                  <p:stCondLst>
                                    <p:cond delay="20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par>
                                <p:cTn id="16" presetID="10" presetClass="entr" presetSubtype="0" fill="hold" nodeType="withEffect">
                                  <p:stCondLst>
                                    <p:cond delay="36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5"/>
          <p:cNvSpPr>
            <a:spLocks noGrp="1" noChangeArrowheads="1"/>
          </p:cNvSpPr>
          <p:nvPr>
            <p:ph type="title"/>
          </p:nvPr>
        </p:nvSpPr>
        <p:spPr/>
        <p:txBody>
          <a:bodyPr/>
          <a:lstStyle/>
          <a:p>
            <a:pPr eaLnBrk="1" hangingPunct="1"/>
            <a:r>
              <a:rPr lang="en-US" sz="2000" smtClean="0">
                <a:solidFill>
                  <a:srgbClr val="990033"/>
                </a:solidFill>
              </a:rPr>
              <a:t>Distribution of 1,357 male lung cancer patients and a male control group according to average number of cigarettes smoked daily over the 10 years preceding onset of the current illness </a:t>
            </a:r>
          </a:p>
        </p:txBody>
      </p:sp>
      <p:graphicFrame>
        <p:nvGraphicFramePr>
          <p:cNvPr id="15363" name="Object 4"/>
          <p:cNvGraphicFramePr>
            <a:graphicFrameLocks noGrp="1" noChangeAspect="1"/>
          </p:cNvGraphicFramePr>
          <p:nvPr>
            <p:ph idx="1"/>
          </p:nvPr>
        </p:nvGraphicFramePr>
        <p:xfrm>
          <a:off x="755650" y="1628775"/>
          <a:ext cx="7632700" cy="4679950"/>
        </p:xfrm>
        <a:graphic>
          <a:graphicData uri="http://schemas.openxmlformats.org/presentationml/2006/ole">
            <mc:AlternateContent xmlns:mc="http://schemas.openxmlformats.org/markup-compatibility/2006">
              <mc:Choice xmlns:v="urn:schemas-microsoft-com:vml" Requires="v">
                <p:oleObj spid="_x0000_s15498" name="Chart" r:id="rId6" imgW="6096000" imgH="4067251" progId="MSGraph.Chart.8">
                  <p:embed followColorScheme="full"/>
                </p:oleObj>
              </mc:Choice>
              <mc:Fallback>
                <p:oleObj name="Chart" r:id="rId6" imgW="6096000" imgH="4067251"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1628775"/>
                        <a:ext cx="7632700" cy="467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Text Box 13"/>
          <p:cNvSpPr txBox="1">
            <a:spLocks noChangeArrowheads="1"/>
          </p:cNvSpPr>
          <p:nvPr/>
        </p:nvSpPr>
        <p:spPr bwMode="auto">
          <a:xfrm>
            <a:off x="303213" y="6380163"/>
            <a:ext cx="3595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1400">
                <a:solidFill>
                  <a:schemeClr val="tx1"/>
                </a:solidFill>
              </a:rPr>
              <a:t>Doll R, Hill AB. Br Med J 1952:2:1271-1286</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3650" name="Rectangle 2"/>
          <p:cNvSpPr>
            <a:spLocks noGrp="1" noChangeArrowheads="1"/>
          </p:cNvSpPr>
          <p:nvPr>
            <p:ph type="title" idx="4294967295"/>
          </p:nvPr>
        </p:nvSpPr>
        <p:spPr>
          <a:xfrm>
            <a:off x="304800" y="-185738"/>
            <a:ext cx="8458200" cy="1295401"/>
          </a:xfrm>
        </p:spPr>
        <p:txBody>
          <a:bodyPr/>
          <a:lstStyle/>
          <a:p>
            <a:pPr eaLnBrk="1" hangingPunct="1">
              <a:defRPr/>
            </a:pPr>
            <a:r>
              <a:rPr lang="en-US" smtClean="0">
                <a:solidFill>
                  <a:srgbClr val="990033"/>
                </a:solidFill>
                <a:effectLst>
                  <a:outerShdw blurRad="38100" dist="38100" dir="2700000" algn="tl">
                    <a:srgbClr val="C0C0C0"/>
                  </a:outerShdw>
                </a:effectLst>
              </a:rPr>
              <a:t>Reserpine and Breast Cancer</a:t>
            </a:r>
          </a:p>
        </p:txBody>
      </p:sp>
      <p:sp>
        <p:nvSpPr>
          <p:cNvPr id="16387" name="Text Box 3"/>
          <p:cNvSpPr txBox="1">
            <a:spLocks noChangeArrowheads="1"/>
          </p:cNvSpPr>
          <p:nvPr/>
        </p:nvSpPr>
        <p:spPr bwMode="auto">
          <a:xfrm>
            <a:off x="365125" y="836613"/>
            <a:ext cx="85455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1974 -	3 case-control studies published in the</a:t>
            </a:r>
          </a:p>
          <a:p>
            <a:pPr>
              <a:spcBef>
                <a:spcPct val="0"/>
              </a:spcBef>
              <a:buFontTx/>
              <a:buNone/>
            </a:pPr>
            <a:r>
              <a:rPr lang="en-US" sz="3000">
                <a:solidFill>
                  <a:schemeClr val="tx1"/>
                </a:solidFill>
              </a:rPr>
              <a:t>		LANCET, all showing an association</a:t>
            </a:r>
          </a:p>
          <a:p>
            <a:pPr>
              <a:spcBef>
                <a:spcPct val="0"/>
              </a:spcBef>
              <a:buFontTx/>
              <a:buNone/>
            </a:pPr>
            <a:r>
              <a:rPr lang="en-US" sz="3000">
                <a:solidFill>
                  <a:schemeClr val="tx1"/>
                </a:solidFill>
              </a:rPr>
              <a:t>		between Reserpine and breast cancer.</a:t>
            </a:r>
          </a:p>
        </p:txBody>
      </p:sp>
      <p:sp>
        <p:nvSpPr>
          <p:cNvPr id="923652" name="Text Box 4"/>
          <p:cNvSpPr txBox="1">
            <a:spLocks noChangeArrowheads="1"/>
          </p:cNvSpPr>
          <p:nvPr/>
        </p:nvSpPr>
        <p:spPr bwMode="auto">
          <a:xfrm>
            <a:off x="2106613" y="2447925"/>
            <a:ext cx="51625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b="1">
                <a:solidFill>
                  <a:srgbClr val="FF3399"/>
                </a:solidFill>
              </a:rPr>
              <a:t>RESERPINE AND BREAST CANCER</a:t>
            </a:r>
            <a:endParaRPr lang="en-US" sz="1800" b="1">
              <a:solidFill>
                <a:schemeClr val="tx1"/>
              </a:solidFill>
            </a:endParaRPr>
          </a:p>
          <a:p>
            <a:pPr algn="ctr">
              <a:spcBef>
                <a:spcPct val="0"/>
              </a:spcBef>
              <a:buFontTx/>
              <a:buNone/>
            </a:pPr>
            <a:r>
              <a:rPr lang="en-US" sz="1800">
                <a:solidFill>
                  <a:schemeClr val="tx1"/>
                </a:solidFill>
              </a:rPr>
              <a:t>Report from the</a:t>
            </a:r>
          </a:p>
          <a:p>
            <a:pPr algn="ctr">
              <a:spcBef>
                <a:spcPct val="0"/>
              </a:spcBef>
              <a:buFontTx/>
              <a:buNone/>
            </a:pPr>
            <a:r>
              <a:rPr lang="en-US" sz="1800">
                <a:solidFill>
                  <a:schemeClr val="tx1"/>
                </a:solidFill>
              </a:rPr>
              <a:t>Boston Collaborative Drug Surveillance Program,</a:t>
            </a:r>
          </a:p>
          <a:p>
            <a:pPr algn="ctr">
              <a:spcBef>
                <a:spcPct val="0"/>
              </a:spcBef>
              <a:buFontTx/>
              <a:buNone/>
            </a:pPr>
            <a:r>
              <a:rPr lang="en-US" sz="1800">
                <a:solidFill>
                  <a:schemeClr val="tx1"/>
                </a:solidFill>
              </a:rPr>
              <a:t>Boston University Medical Center*</a:t>
            </a:r>
          </a:p>
        </p:txBody>
      </p:sp>
      <p:sp>
        <p:nvSpPr>
          <p:cNvPr id="923653" name="Text Box 5"/>
          <p:cNvSpPr txBox="1">
            <a:spLocks noChangeArrowheads="1"/>
          </p:cNvSpPr>
          <p:nvPr/>
        </p:nvSpPr>
        <p:spPr bwMode="auto">
          <a:xfrm>
            <a:off x="1219200" y="3733800"/>
            <a:ext cx="68580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b="1">
                <a:solidFill>
                  <a:srgbClr val="FF3399"/>
                </a:solidFill>
              </a:rPr>
              <a:t>RESERPINE USE IN RELATION TO BREAST CANCER</a:t>
            </a:r>
          </a:p>
          <a:p>
            <a:pPr algn="ctr">
              <a:spcBef>
                <a:spcPct val="0"/>
              </a:spcBef>
              <a:buFontTx/>
              <a:buNone/>
            </a:pPr>
            <a:r>
              <a:rPr lang="en-US" sz="1800">
                <a:solidFill>
                  <a:schemeClr val="tx1"/>
                </a:solidFill>
              </a:rPr>
              <a:t>O.P. Heinonen		S. Shapiro</a:t>
            </a:r>
          </a:p>
          <a:p>
            <a:pPr algn="ctr">
              <a:spcBef>
                <a:spcPct val="0"/>
              </a:spcBef>
              <a:buFontTx/>
              <a:buNone/>
            </a:pPr>
            <a:r>
              <a:rPr lang="en-US" sz="1800">
                <a:solidFill>
                  <a:schemeClr val="tx1"/>
                </a:solidFill>
              </a:rPr>
              <a:t>Boston Collaborative Drug Surveillance Program</a:t>
            </a:r>
          </a:p>
          <a:p>
            <a:pPr algn="ctr">
              <a:spcBef>
                <a:spcPct val="0"/>
              </a:spcBef>
              <a:buFontTx/>
              <a:buNone/>
            </a:pPr>
            <a:r>
              <a:rPr lang="en-US" sz="1800">
                <a:solidFill>
                  <a:schemeClr val="tx1"/>
                </a:solidFill>
              </a:rPr>
              <a:t>Liisa Tuominen		M.I. Turunen</a:t>
            </a:r>
          </a:p>
          <a:p>
            <a:pPr algn="ctr">
              <a:spcBef>
                <a:spcPct val="0"/>
              </a:spcBef>
              <a:buFontTx/>
              <a:buNone/>
            </a:pPr>
            <a:r>
              <a:rPr lang="en-US" sz="1800">
                <a:solidFill>
                  <a:schemeClr val="tx1"/>
                </a:solidFill>
              </a:rPr>
              <a:t>Second Surgical Clinic, University of Helsinki</a:t>
            </a:r>
          </a:p>
        </p:txBody>
      </p:sp>
      <p:sp>
        <p:nvSpPr>
          <p:cNvPr id="923655" name="Text Box 7"/>
          <p:cNvSpPr txBox="1">
            <a:spLocks noChangeArrowheads="1"/>
          </p:cNvSpPr>
          <p:nvPr/>
        </p:nvSpPr>
        <p:spPr bwMode="auto">
          <a:xfrm>
            <a:off x="738188" y="5408613"/>
            <a:ext cx="794385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b="1">
                <a:solidFill>
                  <a:srgbClr val="FF3399"/>
                </a:solidFill>
              </a:rPr>
              <a:t>RETROSPECTIVE STUDY OF THE ASSOCIATION BETWEEN USE OF</a:t>
            </a:r>
          </a:p>
          <a:p>
            <a:pPr algn="ctr">
              <a:spcBef>
                <a:spcPct val="0"/>
              </a:spcBef>
              <a:buFontTx/>
              <a:buNone/>
            </a:pPr>
            <a:r>
              <a:rPr lang="en-US" sz="1800" b="1">
                <a:solidFill>
                  <a:srgbClr val="FF3399"/>
                </a:solidFill>
              </a:rPr>
              <a:t>RAUWOLFIA DERIVATIVES AND BREST CANCER IN ENGLISH WOMEN</a:t>
            </a:r>
          </a:p>
          <a:p>
            <a:pPr algn="ctr">
              <a:spcBef>
                <a:spcPct val="0"/>
              </a:spcBef>
              <a:buFontTx/>
              <a:buNone/>
            </a:pPr>
            <a:r>
              <a:rPr lang="en-US" sz="1800">
                <a:solidFill>
                  <a:schemeClr val="tx1"/>
                </a:solidFill>
              </a:rPr>
              <a:t>Bruce Armstrong		Nancy Stevens		Richard Doll</a:t>
            </a:r>
          </a:p>
          <a:p>
            <a:pPr algn="ctr">
              <a:spcBef>
                <a:spcPct val="0"/>
              </a:spcBef>
              <a:buFontTx/>
              <a:buNone/>
            </a:pPr>
            <a:r>
              <a:rPr lang="en-US" sz="1800">
                <a:solidFill>
                  <a:schemeClr val="tx1"/>
                </a:solidFill>
              </a:rPr>
              <a:t>Department of the Regius Professor of Medicine and the D.H.S.S. Cancer </a:t>
            </a:r>
          </a:p>
          <a:p>
            <a:pPr algn="ctr">
              <a:spcBef>
                <a:spcPct val="0"/>
              </a:spcBef>
              <a:buFontTx/>
              <a:buNone/>
            </a:pPr>
            <a:r>
              <a:rPr lang="en-US" sz="1800">
                <a:solidFill>
                  <a:schemeClr val="tx1"/>
                </a:solidFill>
              </a:rPr>
              <a:t>Epidemiology and Clinical Trials Unit, Oxford University</a:t>
            </a:r>
          </a:p>
        </p:txBody>
      </p:sp>
      <p:graphicFrame>
        <p:nvGraphicFramePr>
          <p:cNvPr id="16391" name="Object 8"/>
          <p:cNvGraphicFramePr>
            <a:graphicFrameLocks noChangeAspect="1"/>
          </p:cNvGraphicFramePr>
          <p:nvPr/>
        </p:nvGraphicFramePr>
        <p:xfrm>
          <a:off x="381000" y="1676400"/>
          <a:ext cx="1439863" cy="2057400"/>
        </p:xfrm>
        <a:graphic>
          <a:graphicData uri="http://schemas.openxmlformats.org/presentationml/2006/ole">
            <mc:AlternateContent xmlns:mc="http://schemas.openxmlformats.org/markup-compatibility/2006">
              <mc:Choice xmlns:v="urn:schemas-microsoft-com:vml" Requires="v">
                <p:oleObj spid="_x0000_s55319" name="Clip" r:id="rId6" imgW="729691" imgH="1041502" progId="MS_ClipArt_Gallery.2">
                  <p:embed/>
                </p:oleObj>
              </mc:Choice>
              <mc:Fallback>
                <p:oleObj name="Clip" r:id="rId6" imgW="729691" imgH="1041502" progId="MS_ClipArt_Gallery.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676400"/>
                        <a:ext cx="1439863"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75674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517" fill="hold"/>
                                        <p:tgtEl>
                                          <p:spTgt spid="2"/>
                                        </p:tgtEl>
                                      </p:cBhvr>
                                    </p:cmd>
                                  </p:childTnLst>
                                </p:cTn>
                              </p:par>
                              <p:par>
                                <p:cTn id="7" presetID="16" presetClass="entr" presetSubtype="37" fill="hold" grpId="0" nodeType="withEffect">
                                  <p:stCondLst>
                                    <p:cond delay="44000"/>
                                  </p:stCondLst>
                                  <p:childTnLst>
                                    <p:set>
                                      <p:cBhvr>
                                        <p:cTn id="8" dur="1" fill="hold">
                                          <p:stCondLst>
                                            <p:cond delay="0"/>
                                          </p:stCondLst>
                                        </p:cTn>
                                        <p:tgtEl>
                                          <p:spTgt spid="923652"/>
                                        </p:tgtEl>
                                        <p:attrNameLst>
                                          <p:attrName>style.visibility</p:attrName>
                                        </p:attrNameLst>
                                      </p:cBhvr>
                                      <p:to>
                                        <p:strVal val="visible"/>
                                      </p:to>
                                    </p:set>
                                    <p:animEffect transition="in" filter="barn(outVertical)">
                                      <p:cBhvr>
                                        <p:cTn id="9" dur="3000"/>
                                        <p:tgtEl>
                                          <p:spTgt spid="923652"/>
                                        </p:tgtEl>
                                      </p:cBhvr>
                                    </p:animEffect>
                                  </p:childTnLst>
                                </p:cTn>
                              </p:par>
                              <p:par>
                                <p:cTn id="10" presetID="16" presetClass="entr" presetSubtype="37" fill="hold" grpId="0" nodeType="withEffect">
                                  <p:stCondLst>
                                    <p:cond delay="46000"/>
                                  </p:stCondLst>
                                  <p:childTnLst>
                                    <p:set>
                                      <p:cBhvr>
                                        <p:cTn id="11" dur="1" fill="hold">
                                          <p:stCondLst>
                                            <p:cond delay="0"/>
                                          </p:stCondLst>
                                        </p:cTn>
                                        <p:tgtEl>
                                          <p:spTgt spid="923653"/>
                                        </p:tgtEl>
                                        <p:attrNameLst>
                                          <p:attrName>style.visibility</p:attrName>
                                        </p:attrNameLst>
                                      </p:cBhvr>
                                      <p:to>
                                        <p:strVal val="visible"/>
                                      </p:to>
                                    </p:set>
                                    <p:animEffect transition="in" filter="barn(outVertical)">
                                      <p:cBhvr>
                                        <p:cTn id="12" dur="3000"/>
                                        <p:tgtEl>
                                          <p:spTgt spid="923653"/>
                                        </p:tgtEl>
                                      </p:cBhvr>
                                    </p:animEffect>
                                  </p:childTnLst>
                                </p:cTn>
                              </p:par>
                              <p:par>
                                <p:cTn id="13" presetID="16" presetClass="entr" presetSubtype="37" fill="hold" grpId="0" nodeType="withEffect">
                                  <p:stCondLst>
                                    <p:cond delay="48000"/>
                                  </p:stCondLst>
                                  <p:childTnLst>
                                    <p:set>
                                      <p:cBhvr>
                                        <p:cTn id="14" dur="1" fill="hold">
                                          <p:stCondLst>
                                            <p:cond delay="0"/>
                                          </p:stCondLst>
                                        </p:cTn>
                                        <p:tgtEl>
                                          <p:spTgt spid="923655"/>
                                        </p:tgtEl>
                                        <p:attrNameLst>
                                          <p:attrName>style.visibility</p:attrName>
                                        </p:attrNameLst>
                                      </p:cBhvr>
                                      <p:to>
                                        <p:strVal val="visible"/>
                                      </p:to>
                                    </p:set>
                                    <p:animEffect transition="in" filter="barn(outVertical)">
                                      <p:cBhvr>
                                        <p:cTn id="15" dur="3000"/>
                                        <p:tgtEl>
                                          <p:spTgt spid="9236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923652" grpId="0"/>
      <p:bldP spid="923653" grpId="0"/>
      <p:bldP spid="92365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441325" y="1262063"/>
            <a:ext cx="8102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accent2"/>
                </a:solidFill>
                <a:latin typeface="Times New Roman" pitchFamily="18" charset="0"/>
              </a:rPr>
              <a:t>Findings:</a:t>
            </a:r>
            <a:r>
              <a:rPr lang="en-US" sz="3000">
                <a:solidFill>
                  <a:schemeClr val="tx1"/>
                </a:solidFill>
                <a:latin typeface="Times New Roman" pitchFamily="18" charset="0"/>
              </a:rPr>
              <a:t>	</a:t>
            </a:r>
            <a:r>
              <a:rPr lang="en-US" sz="3000" b="1">
                <a:solidFill>
                  <a:srgbClr val="FF3399"/>
                </a:solidFill>
                <a:latin typeface="Times New Roman" pitchFamily="18" charset="0"/>
              </a:rPr>
              <a:t>2-4 fold risk</a:t>
            </a:r>
            <a:r>
              <a:rPr lang="en-US" sz="3000">
                <a:solidFill>
                  <a:schemeClr val="tx1"/>
                </a:solidFill>
                <a:latin typeface="Times New Roman" pitchFamily="18" charset="0"/>
              </a:rPr>
              <a:t> of breast cancer in women</a:t>
            </a:r>
          </a:p>
          <a:p>
            <a:pPr>
              <a:spcBef>
                <a:spcPct val="0"/>
              </a:spcBef>
              <a:buFontTx/>
              <a:buNone/>
            </a:pPr>
            <a:r>
              <a:rPr lang="en-US" sz="3000">
                <a:solidFill>
                  <a:schemeClr val="tx1"/>
                </a:solidFill>
                <a:latin typeface="Times New Roman" pitchFamily="18" charset="0"/>
              </a:rPr>
              <a:t>		taking Reserpine</a:t>
            </a:r>
          </a:p>
        </p:txBody>
      </p:sp>
      <p:grpSp>
        <p:nvGrpSpPr>
          <p:cNvPr id="2" name="Group 8"/>
          <p:cNvGrpSpPr>
            <a:grpSpLocks/>
          </p:cNvGrpSpPr>
          <p:nvPr/>
        </p:nvGrpSpPr>
        <p:grpSpPr bwMode="auto">
          <a:xfrm>
            <a:off x="441325" y="2438400"/>
            <a:ext cx="8089900" cy="4435475"/>
            <a:chOff x="278" y="1536"/>
            <a:chExt cx="5096" cy="2794"/>
          </a:xfrm>
        </p:grpSpPr>
        <p:sp>
          <p:nvSpPr>
            <p:cNvPr id="17413" name="Text Box 5"/>
            <p:cNvSpPr txBox="1">
              <a:spLocks noChangeArrowheads="1"/>
            </p:cNvSpPr>
            <p:nvPr/>
          </p:nvSpPr>
          <p:spPr bwMode="auto">
            <a:xfrm>
              <a:off x="278" y="1536"/>
              <a:ext cx="2598"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accent2"/>
                  </a:solidFill>
                  <a:latin typeface="Times New Roman" pitchFamily="18" charset="0"/>
                </a:rPr>
                <a:t>Conclusion</a:t>
              </a:r>
              <a:r>
                <a:rPr lang="en-US" sz="3000">
                  <a:solidFill>
                    <a:schemeClr val="tx1"/>
                  </a:solidFill>
                  <a:latin typeface="Times New Roman" pitchFamily="18" charset="0"/>
                </a:rPr>
                <a:t> (in editorial):</a:t>
              </a:r>
            </a:p>
          </p:txBody>
        </p:sp>
        <p:sp>
          <p:nvSpPr>
            <p:cNvPr id="17414" name="Text Box 6"/>
            <p:cNvSpPr txBox="1">
              <a:spLocks noChangeArrowheads="1"/>
            </p:cNvSpPr>
            <p:nvPr/>
          </p:nvSpPr>
          <p:spPr bwMode="auto">
            <a:xfrm>
              <a:off x="806" y="1968"/>
              <a:ext cx="4568" cy="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“What implications do these findings have for</a:t>
              </a:r>
            </a:p>
            <a:p>
              <a:pPr>
                <a:spcBef>
                  <a:spcPct val="0"/>
                </a:spcBef>
                <a:buFontTx/>
                <a:buNone/>
              </a:pPr>
              <a:r>
                <a:rPr lang="en-US" sz="3000">
                  <a:solidFill>
                    <a:schemeClr val="tx1"/>
                  </a:solidFill>
                  <a:latin typeface="Times New Roman" pitchFamily="18" charset="0"/>
                </a:rPr>
                <a:t>the use of rauwolfia?  Do its therapeutic</a:t>
              </a:r>
            </a:p>
            <a:p>
              <a:pPr>
                <a:spcBef>
                  <a:spcPct val="0"/>
                </a:spcBef>
                <a:buFontTx/>
                <a:buNone/>
              </a:pPr>
              <a:r>
                <a:rPr lang="en-US" sz="3000">
                  <a:solidFill>
                    <a:schemeClr val="tx1"/>
                  </a:solidFill>
                  <a:latin typeface="Times New Roman" pitchFamily="18" charset="0"/>
                </a:rPr>
                <a:t>advantages outweigh the reported cancer risk?</a:t>
              </a:r>
            </a:p>
            <a:p>
              <a:pPr>
                <a:spcBef>
                  <a:spcPct val="0"/>
                </a:spcBef>
                <a:buFontTx/>
                <a:buNone/>
              </a:pPr>
              <a:r>
                <a:rPr lang="en-US" sz="3000">
                  <a:solidFill>
                    <a:schemeClr val="tx1"/>
                  </a:solidFill>
                  <a:latin typeface="Times New Roman" pitchFamily="18" charset="0"/>
                </a:rPr>
                <a:t>In many cases the initial answer must be No,</a:t>
              </a:r>
            </a:p>
            <a:p>
              <a:pPr>
                <a:spcBef>
                  <a:spcPct val="0"/>
                </a:spcBef>
                <a:buFontTx/>
                <a:buNone/>
              </a:pPr>
              <a:r>
                <a:rPr lang="en-US" sz="3000">
                  <a:solidFill>
                    <a:schemeClr val="tx1"/>
                  </a:solidFill>
                  <a:latin typeface="Times New Roman" pitchFamily="18" charset="0"/>
                </a:rPr>
                <a:t>and in the next few weeks most doctors must</a:t>
              </a:r>
            </a:p>
            <a:p>
              <a:pPr>
                <a:spcBef>
                  <a:spcPct val="0"/>
                </a:spcBef>
                <a:buFontTx/>
                <a:buNone/>
              </a:pPr>
              <a:r>
                <a:rPr lang="en-US" sz="3000">
                  <a:solidFill>
                    <a:schemeClr val="tx1"/>
                  </a:solidFill>
                  <a:latin typeface="Times New Roman" pitchFamily="18" charset="0"/>
                </a:rPr>
                <a:t>surely be reviewing their patients on these </a:t>
              </a:r>
            </a:p>
            <a:p>
              <a:pPr>
                <a:spcBef>
                  <a:spcPct val="0"/>
                </a:spcBef>
                <a:buFontTx/>
                <a:buNone/>
              </a:pPr>
              <a:r>
                <a:rPr lang="en-US" sz="3000">
                  <a:solidFill>
                    <a:schemeClr val="tx1"/>
                  </a:solidFill>
                  <a:latin typeface="Times New Roman" pitchFamily="18" charset="0"/>
                </a:rPr>
                <a:t>agents and </a:t>
              </a:r>
              <a:r>
                <a:rPr lang="en-US" sz="3000">
                  <a:solidFill>
                    <a:srgbClr val="FF33CC"/>
                  </a:solidFill>
                  <a:latin typeface="Times New Roman" pitchFamily="18" charset="0"/>
                </a:rPr>
                <a:t>reflecting on possible alternative</a:t>
              </a:r>
            </a:p>
            <a:p>
              <a:pPr>
                <a:spcBef>
                  <a:spcPct val="0"/>
                </a:spcBef>
                <a:buFontTx/>
                <a:buNone/>
              </a:pPr>
              <a:r>
                <a:rPr lang="en-US" sz="3000">
                  <a:solidFill>
                    <a:srgbClr val="FF33CC"/>
                  </a:solidFill>
                  <a:latin typeface="Times New Roman" pitchFamily="18" charset="0"/>
                </a:rPr>
                <a:t>treatments - or no treatment</a:t>
              </a:r>
              <a:r>
                <a:rPr lang="en-US" sz="3000">
                  <a:solidFill>
                    <a:schemeClr val="tx1"/>
                  </a:solidFill>
                  <a:latin typeface="Times New Roman" pitchFamily="18" charset="0"/>
                </a:rPr>
                <a:t>.”</a:t>
              </a:r>
            </a:p>
          </p:txBody>
        </p:sp>
      </p:grpSp>
      <p:sp>
        <p:nvSpPr>
          <p:cNvPr id="924679" name="Rectangle 7"/>
          <p:cNvSpPr>
            <a:spLocks noChangeArrowheads="1"/>
          </p:cNvSpPr>
          <p:nvPr/>
        </p:nvSpPr>
        <p:spPr bwMode="auto">
          <a:xfrm>
            <a:off x="304800" y="-185738"/>
            <a:ext cx="8458200" cy="1295401"/>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Reserpine and Breast Cancer</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15"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30722"/>
                                        </p:tgtEl>
                                        <p:attrNameLst>
                                          <p:attrName>style.visibility</p:attrName>
                                        </p:attrNameLst>
                                      </p:cBhvr>
                                      <p:to>
                                        <p:strVal val="visible"/>
                                      </p:to>
                                    </p:set>
                                    <p:animEffect transition="in" filter="fade">
                                      <p:cBhvr>
                                        <p:cTn id="9" dur="3000"/>
                                        <p:tgtEl>
                                          <p:spTgt spid="30722"/>
                                        </p:tgtEl>
                                      </p:cBhvr>
                                    </p:animEffect>
                                  </p:childTnLst>
                                </p:cTn>
                              </p:par>
                              <p:par>
                                <p:cTn id="10" presetID="10" presetClass="entr" presetSubtype="0" fill="hold" nodeType="withEffect">
                                  <p:stCondLst>
                                    <p:cond delay="6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3072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8"/>
          <p:cNvGrpSpPr>
            <a:grpSpLocks/>
          </p:cNvGrpSpPr>
          <p:nvPr/>
        </p:nvGrpSpPr>
        <p:grpSpPr bwMode="auto">
          <a:xfrm>
            <a:off x="555625" y="1222375"/>
            <a:ext cx="7823200" cy="1100138"/>
            <a:chOff x="555625" y="1222375"/>
            <a:chExt cx="7823200" cy="1100138"/>
          </a:xfrm>
        </p:grpSpPr>
        <p:sp>
          <p:nvSpPr>
            <p:cNvPr id="18441" name="Text Box 4"/>
            <p:cNvSpPr txBox="1">
              <a:spLocks noChangeArrowheads="1"/>
            </p:cNvSpPr>
            <p:nvPr/>
          </p:nvSpPr>
          <p:spPr bwMode="auto">
            <a:xfrm>
              <a:off x="555625" y="1222375"/>
              <a:ext cx="7823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accent2"/>
                  </a:solidFill>
                </a:rPr>
                <a:t>Result:</a:t>
              </a:r>
              <a:r>
                <a:rPr lang="en-US" sz="3000">
                  <a:solidFill>
                    <a:schemeClr val="tx1"/>
                  </a:solidFill>
                </a:rPr>
                <a:t>   Rauwolfia was taken off the market.</a:t>
              </a:r>
            </a:p>
          </p:txBody>
        </p:sp>
        <p:sp>
          <p:nvSpPr>
            <p:cNvPr id="18442" name="Text Box 5"/>
            <p:cNvSpPr txBox="1">
              <a:spLocks noChangeArrowheads="1"/>
            </p:cNvSpPr>
            <p:nvPr/>
          </p:nvSpPr>
          <p:spPr bwMode="auto">
            <a:xfrm>
              <a:off x="2051050" y="1773238"/>
              <a:ext cx="43767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U.S. - pre </a:t>
              </a:r>
              <a:r>
                <a:rPr lang="el-GR" sz="3000">
                  <a:solidFill>
                    <a:schemeClr val="tx1"/>
                  </a:solidFill>
                  <a:cs typeface="Times New Roman" pitchFamily="18" charset="0"/>
                </a:rPr>
                <a:t>β</a:t>
              </a:r>
              <a:r>
                <a:rPr lang="en-US" sz="3000">
                  <a:solidFill>
                    <a:schemeClr val="tx1"/>
                  </a:solidFill>
                </a:rPr>
                <a:t>-blocker days</a:t>
              </a:r>
            </a:p>
          </p:txBody>
        </p:sp>
      </p:grpSp>
      <p:sp>
        <p:nvSpPr>
          <p:cNvPr id="925702" name="Text Box 6"/>
          <p:cNvSpPr txBox="1">
            <a:spLocks noChangeArrowheads="1"/>
          </p:cNvSpPr>
          <p:nvPr/>
        </p:nvSpPr>
        <p:spPr bwMode="auto">
          <a:xfrm>
            <a:off x="539750" y="2741613"/>
            <a:ext cx="81772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5 years and 8 research studies later Reserpine </a:t>
            </a:r>
          </a:p>
          <a:p>
            <a:pPr>
              <a:spcBef>
                <a:spcPct val="0"/>
              </a:spcBef>
              <a:buFontTx/>
              <a:buNone/>
            </a:pPr>
            <a:r>
              <a:rPr lang="en-US" sz="3000">
                <a:solidFill>
                  <a:schemeClr val="tx1"/>
                </a:solidFill>
              </a:rPr>
              <a:t>was exonerated</a:t>
            </a:r>
            <a:r>
              <a:rPr lang="en-US" sz="3000">
                <a:solidFill>
                  <a:schemeClr val="tx1"/>
                </a:solidFill>
                <a:latin typeface="Times New Roman" pitchFamily="18" charset="0"/>
              </a:rPr>
              <a:t>.</a:t>
            </a:r>
          </a:p>
        </p:txBody>
      </p:sp>
      <p:grpSp>
        <p:nvGrpSpPr>
          <p:cNvPr id="3" name="Group 9"/>
          <p:cNvGrpSpPr>
            <a:grpSpLocks/>
          </p:cNvGrpSpPr>
          <p:nvPr/>
        </p:nvGrpSpPr>
        <p:grpSpPr bwMode="auto">
          <a:xfrm>
            <a:off x="441325" y="3932238"/>
            <a:ext cx="8609013" cy="2195512"/>
            <a:chOff x="441325" y="3932238"/>
            <a:chExt cx="8609013" cy="2195512"/>
          </a:xfrm>
        </p:grpSpPr>
        <p:sp>
          <p:nvSpPr>
            <p:cNvPr id="18438" name="Text Box 7"/>
            <p:cNvSpPr txBox="1">
              <a:spLocks noChangeArrowheads="1"/>
            </p:cNvSpPr>
            <p:nvPr/>
          </p:nvSpPr>
          <p:spPr bwMode="auto">
            <a:xfrm>
              <a:off x="441325" y="3932238"/>
              <a:ext cx="357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tx1"/>
                  </a:solidFill>
                </a:rPr>
                <a:t>What went wrong?</a:t>
              </a:r>
              <a:endParaRPr lang="en-US" sz="3000">
                <a:solidFill>
                  <a:schemeClr val="tx1"/>
                </a:solidFill>
              </a:endParaRPr>
            </a:p>
          </p:txBody>
        </p:sp>
        <p:sp>
          <p:nvSpPr>
            <p:cNvPr id="18439" name="Text Box 8"/>
            <p:cNvSpPr txBox="1">
              <a:spLocks noChangeArrowheads="1"/>
            </p:cNvSpPr>
            <p:nvPr/>
          </p:nvSpPr>
          <p:spPr bwMode="auto">
            <a:xfrm>
              <a:off x="914400" y="4579938"/>
              <a:ext cx="39544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u="sng">
                  <a:solidFill>
                    <a:srgbClr val="FF3399"/>
                  </a:solidFill>
                </a:rPr>
                <a:t>Selection of controls</a:t>
              </a:r>
              <a:endParaRPr lang="en-US" sz="3000" b="1">
                <a:solidFill>
                  <a:schemeClr val="tx1"/>
                </a:solidFill>
              </a:endParaRPr>
            </a:p>
          </p:txBody>
        </p:sp>
        <p:sp>
          <p:nvSpPr>
            <p:cNvPr id="18440" name="Text Box 9"/>
            <p:cNvSpPr txBox="1">
              <a:spLocks noChangeArrowheads="1"/>
            </p:cNvSpPr>
            <p:nvPr/>
          </p:nvSpPr>
          <p:spPr bwMode="auto">
            <a:xfrm>
              <a:off x="900113" y="5181600"/>
              <a:ext cx="81502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accent2"/>
                  </a:solidFill>
                </a:rPr>
                <a:t>All potential controls with CHD had been</a:t>
              </a:r>
            </a:p>
            <a:p>
              <a:pPr>
                <a:spcBef>
                  <a:spcPct val="0"/>
                </a:spcBef>
                <a:buFontTx/>
                <a:buNone/>
              </a:pPr>
              <a:r>
                <a:rPr lang="en-US" sz="2800" b="1">
                  <a:solidFill>
                    <a:schemeClr val="accent2"/>
                  </a:solidFill>
                </a:rPr>
                <a:t>excluded </a:t>
              </a:r>
              <a:r>
                <a:rPr lang="en-US" sz="2800" b="1">
                  <a:solidFill>
                    <a:schemeClr val="accent2"/>
                  </a:solidFill>
                  <a:sym typeface="Symbol" pitchFamily="18" charset="2"/>
                </a:rPr>
                <a:t>  antihypertensive use in controls</a:t>
              </a:r>
              <a:r>
                <a:rPr lang="en-US" sz="2800" b="1">
                  <a:solidFill>
                    <a:schemeClr val="tx1"/>
                  </a:solidFill>
                  <a:sym typeface="Symbol" pitchFamily="18" charset="2"/>
                </a:rPr>
                <a:t>.</a:t>
              </a:r>
              <a:endParaRPr lang="en-US" sz="2800">
                <a:solidFill>
                  <a:schemeClr val="tx1"/>
                </a:solidFill>
              </a:endParaRPr>
            </a:p>
          </p:txBody>
        </p:sp>
      </p:grpSp>
      <p:sp>
        <p:nvSpPr>
          <p:cNvPr id="925706" name="Rectangle 10"/>
          <p:cNvSpPr>
            <a:spLocks noChangeArrowheads="1"/>
          </p:cNvSpPr>
          <p:nvPr/>
        </p:nvSpPr>
        <p:spPr bwMode="auto">
          <a:xfrm>
            <a:off x="304800" y="-185738"/>
            <a:ext cx="8458200" cy="1295401"/>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Reserpine and Breast Cancer</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028" fill="hold"/>
                                        <p:tgtEl>
                                          <p:spTgt spid="5"/>
                                        </p:tgtEl>
                                      </p:cBhvr>
                                    </p:cmd>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3000"/>
                                        <p:tgtEl>
                                          <p:spTgt spid="2"/>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925702"/>
                                        </p:tgtEl>
                                        <p:attrNameLst>
                                          <p:attrName>style.visibility</p:attrName>
                                        </p:attrNameLst>
                                      </p:cBhvr>
                                      <p:to>
                                        <p:strVal val="visible"/>
                                      </p:to>
                                    </p:set>
                                    <p:animEffect transition="in" filter="wipe(up)">
                                      <p:cBhvr>
                                        <p:cTn id="12" dur="3000"/>
                                        <p:tgtEl>
                                          <p:spTgt spid="925702"/>
                                        </p:tgtEl>
                                      </p:cBhvr>
                                    </p:animEffect>
                                  </p:childTnLst>
                                </p:cTn>
                              </p:par>
                              <p:par>
                                <p:cTn id="13" presetID="22" presetClass="entr" presetSubtype="1" fill="hold" nodeType="withEffect">
                                  <p:stCondLst>
                                    <p:cond delay="60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92570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701675" y="1141413"/>
            <a:ext cx="357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tx1"/>
                </a:solidFill>
              </a:rPr>
              <a:t>What went wrong?</a:t>
            </a:r>
          </a:p>
        </p:txBody>
      </p:sp>
      <p:sp>
        <p:nvSpPr>
          <p:cNvPr id="19459" name="Text Box 5"/>
          <p:cNvSpPr txBox="1">
            <a:spLocks noChangeArrowheads="1"/>
          </p:cNvSpPr>
          <p:nvPr/>
        </p:nvSpPr>
        <p:spPr bwMode="auto">
          <a:xfrm>
            <a:off x="4643438" y="1141413"/>
            <a:ext cx="39544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rgbClr val="FF3399"/>
                </a:solidFill>
              </a:rPr>
              <a:t>Selection of controls</a:t>
            </a:r>
          </a:p>
        </p:txBody>
      </p:sp>
      <p:sp>
        <p:nvSpPr>
          <p:cNvPr id="32772" name="Text Box 6"/>
          <p:cNvSpPr txBox="1">
            <a:spLocks noChangeArrowheads="1"/>
          </p:cNvSpPr>
          <p:nvPr/>
        </p:nvSpPr>
        <p:spPr bwMode="auto">
          <a:xfrm>
            <a:off x="914400" y="1901825"/>
            <a:ext cx="2990850" cy="2538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FF3399"/>
                </a:solidFill>
              </a:rPr>
              <a:t>Cases:</a:t>
            </a:r>
            <a:endParaRPr lang="en-US" sz="3200">
              <a:solidFill>
                <a:schemeClr val="tx1"/>
              </a:solidFill>
            </a:endParaRPr>
          </a:p>
          <a:p>
            <a:pPr>
              <a:spcBef>
                <a:spcPct val="0"/>
              </a:spcBef>
              <a:buFontTx/>
              <a:buNone/>
            </a:pPr>
            <a:r>
              <a:rPr lang="en-US" sz="3200">
                <a:solidFill>
                  <a:schemeClr val="tx1"/>
                </a:solidFill>
              </a:rPr>
              <a:t>Women with</a:t>
            </a:r>
          </a:p>
          <a:p>
            <a:pPr>
              <a:spcBef>
                <a:spcPct val="0"/>
              </a:spcBef>
              <a:buFontTx/>
              <a:buNone/>
            </a:pPr>
            <a:r>
              <a:rPr lang="en-US" sz="3200">
                <a:solidFill>
                  <a:schemeClr val="tx1"/>
                </a:solidFill>
              </a:rPr>
              <a:t>cancer.</a:t>
            </a:r>
          </a:p>
          <a:p>
            <a:pPr>
              <a:spcBef>
                <a:spcPct val="0"/>
              </a:spcBef>
              <a:buFontTx/>
              <a:buNone/>
            </a:pPr>
            <a:r>
              <a:rPr lang="en-US" sz="3200">
                <a:solidFill>
                  <a:schemeClr val="tx1"/>
                </a:solidFill>
              </a:rPr>
              <a:t>Not excluded if </a:t>
            </a:r>
          </a:p>
          <a:p>
            <a:pPr>
              <a:spcBef>
                <a:spcPct val="0"/>
              </a:spcBef>
              <a:buFontTx/>
              <a:buNone/>
            </a:pPr>
            <a:r>
              <a:rPr lang="en-US" sz="3200">
                <a:solidFill>
                  <a:srgbClr val="9900CC"/>
                </a:solidFill>
              </a:rPr>
              <a:t>also had CHD</a:t>
            </a:r>
          </a:p>
        </p:txBody>
      </p:sp>
      <p:sp>
        <p:nvSpPr>
          <p:cNvPr id="926727" name="Text Box 7"/>
          <p:cNvSpPr txBox="1">
            <a:spLocks noChangeArrowheads="1"/>
          </p:cNvSpPr>
          <p:nvPr/>
        </p:nvSpPr>
        <p:spPr bwMode="auto">
          <a:xfrm>
            <a:off x="5019675" y="2054225"/>
            <a:ext cx="3440113" cy="2051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00FF"/>
                </a:solidFill>
              </a:rPr>
              <a:t>Controls:</a:t>
            </a:r>
            <a:endParaRPr lang="en-US" sz="3200">
              <a:solidFill>
                <a:srgbClr val="0000FF"/>
              </a:solidFill>
            </a:endParaRPr>
          </a:p>
          <a:p>
            <a:pPr>
              <a:spcBef>
                <a:spcPct val="0"/>
              </a:spcBef>
              <a:buFontTx/>
              <a:buNone/>
            </a:pPr>
            <a:r>
              <a:rPr lang="en-US" sz="3200">
                <a:solidFill>
                  <a:schemeClr val="tx1"/>
                </a:solidFill>
              </a:rPr>
              <a:t>Women without</a:t>
            </a:r>
          </a:p>
          <a:p>
            <a:pPr>
              <a:spcBef>
                <a:spcPct val="0"/>
              </a:spcBef>
              <a:buFontTx/>
              <a:buNone/>
            </a:pPr>
            <a:r>
              <a:rPr lang="en-US" sz="3200">
                <a:solidFill>
                  <a:schemeClr val="tx1"/>
                </a:solidFill>
              </a:rPr>
              <a:t>breast cancer and</a:t>
            </a:r>
          </a:p>
          <a:p>
            <a:pPr>
              <a:spcBef>
                <a:spcPct val="0"/>
              </a:spcBef>
              <a:buFontTx/>
              <a:buNone/>
            </a:pPr>
            <a:r>
              <a:rPr lang="en-US" sz="3200">
                <a:solidFill>
                  <a:srgbClr val="9900CC"/>
                </a:solidFill>
              </a:rPr>
              <a:t>without CHD</a:t>
            </a:r>
            <a:endParaRPr lang="en-US" sz="3200">
              <a:solidFill>
                <a:schemeClr val="tx1"/>
              </a:solidFill>
            </a:endParaRPr>
          </a:p>
        </p:txBody>
      </p:sp>
      <p:sp>
        <p:nvSpPr>
          <p:cNvPr id="926728" name="Text Box 8"/>
          <p:cNvSpPr txBox="1">
            <a:spLocks noChangeArrowheads="1"/>
          </p:cNvSpPr>
          <p:nvPr/>
        </p:nvSpPr>
        <p:spPr bwMode="auto">
          <a:xfrm>
            <a:off x="512763" y="4999038"/>
            <a:ext cx="778986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THUS</a:t>
            </a:r>
            <a:r>
              <a:rPr lang="en-US" sz="2800">
                <a:solidFill>
                  <a:schemeClr val="tx1"/>
                </a:solidFill>
              </a:rPr>
              <a:t>, </a:t>
            </a:r>
            <a:r>
              <a:rPr lang="en-US" sz="2800" u="sng">
                <a:solidFill>
                  <a:schemeClr val="tx1"/>
                </a:solidFill>
              </a:rPr>
              <a:t>artificially low use of anti-hypertensives</a:t>
            </a:r>
            <a:endParaRPr lang="en-US" sz="2800">
              <a:solidFill>
                <a:schemeClr val="tx1"/>
              </a:solidFill>
            </a:endParaRPr>
          </a:p>
          <a:p>
            <a:pPr>
              <a:spcBef>
                <a:spcPct val="0"/>
              </a:spcBef>
              <a:buFontTx/>
              <a:buNone/>
            </a:pPr>
            <a:r>
              <a:rPr lang="en-US" sz="2800">
                <a:solidFill>
                  <a:schemeClr val="tx1"/>
                </a:solidFill>
              </a:rPr>
              <a:t>among the controls which explains the observed</a:t>
            </a:r>
          </a:p>
          <a:p>
            <a:pPr>
              <a:spcBef>
                <a:spcPct val="0"/>
              </a:spcBef>
              <a:buFontTx/>
              <a:buNone/>
            </a:pPr>
            <a:r>
              <a:rPr lang="en-US" sz="2800">
                <a:solidFill>
                  <a:schemeClr val="tx1"/>
                </a:solidFill>
              </a:rPr>
              <a:t>association.</a:t>
            </a:r>
          </a:p>
        </p:txBody>
      </p:sp>
      <p:sp>
        <p:nvSpPr>
          <p:cNvPr id="926729" name="Rectangle 9"/>
          <p:cNvSpPr>
            <a:spLocks noChangeArrowheads="1"/>
          </p:cNvSpPr>
          <p:nvPr/>
        </p:nvSpPr>
        <p:spPr bwMode="auto">
          <a:xfrm>
            <a:off x="304800" y="-185738"/>
            <a:ext cx="8458200" cy="1295401"/>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Reserpine and Breast Cancer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000"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2772"/>
                                        </p:tgtEl>
                                        <p:attrNameLst>
                                          <p:attrName>style.visibility</p:attrName>
                                        </p:attrNameLst>
                                      </p:cBhvr>
                                      <p:to>
                                        <p:strVal val="visible"/>
                                      </p:to>
                                    </p:set>
                                    <p:animEffect transition="in" filter="fade">
                                      <p:cBhvr>
                                        <p:cTn id="9" dur="3000"/>
                                        <p:tgtEl>
                                          <p:spTgt spid="32772"/>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926727"/>
                                        </p:tgtEl>
                                        <p:attrNameLst>
                                          <p:attrName>style.visibility</p:attrName>
                                        </p:attrNameLst>
                                      </p:cBhvr>
                                      <p:to>
                                        <p:strVal val="visible"/>
                                      </p:to>
                                    </p:set>
                                    <p:animEffect transition="in" filter="fade">
                                      <p:cBhvr>
                                        <p:cTn id="12" dur="3000"/>
                                        <p:tgtEl>
                                          <p:spTgt spid="926727"/>
                                        </p:tgtEl>
                                      </p:cBhvr>
                                    </p:animEffect>
                                  </p:childTnLst>
                                </p:cTn>
                              </p:par>
                              <p:par>
                                <p:cTn id="13" presetID="10" presetClass="entr" presetSubtype="0" fill="hold" grpId="0" nodeType="withEffect">
                                  <p:stCondLst>
                                    <p:cond delay="8000"/>
                                  </p:stCondLst>
                                  <p:childTnLst>
                                    <p:set>
                                      <p:cBhvr>
                                        <p:cTn id="14" dur="1" fill="hold">
                                          <p:stCondLst>
                                            <p:cond delay="0"/>
                                          </p:stCondLst>
                                        </p:cTn>
                                        <p:tgtEl>
                                          <p:spTgt spid="926728"/>
                                        </p:tgtEl>
                                        <p:attrNameLst>
                                          <p:attrName>style.visibility</p:attrName>
                                        </p:attrNameLst>
                                      </p:cBhvr>
                                      <p:to>
                                        <p:strVal val="visible"/>
                                      </p:to>
                                    </p:set>
                                    <p:animEffect transition="in" filter="fade">
                                      <p:cBhvr>
                                        <p:cTn id="15" dur="3000"/>
                                        <p:tgtEl>
                                          <p:spTgt spid="9267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32772" grpId="0" animBg="1"/>
      <p:bldP spid="926727" grpId="0" animBg="1"/>
      <p:bldP spid="926728"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7748" name="Text Box 4"/>
          <p:cNvSpPr txBox="1">
            <a:spLocks noChangeArrowheads="1"/>
          </p:cNvSpPr>
          <p:nvPr/>
        </p:nvSpPr>
        <p:spPr bwMode="auto">
          <a:xfrm>
            <a:off x="287338" y="5835650"/>
            <a:ext cx="87487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99"/>
                </a:solidFill>
              </a:rPr>
              <a:t>THUS</a:t>
            </a:r>
            <a:r>
              <a:rPr lang="en-US">
                <a:solidFill>
                  <a:schemeClr val="tx1"/>
                </a:solidFill>
              </a:rPr>
              <a:t>, it looked like breast cancer cases were more likely to have taken Rauwolfia than those without breast cancer.</a:t>
            </a:r>
          </a:p>
        </p:txBody>
      </p:sp>
      <p:sp>
        <p:nvSpPr>
          <p:cNvPr id="33795" name="Text Box 5"/>
          <p:cNvSpPr txBox="1">
            <a:spLocks noChangeArrowheads="1"/>
          </p:cNvSpPr>
          <p:nvPr/>
        </p:nvSpPr>
        <p:spPr bwMode="auto">
          <a:xfrm>
            <a:off x="250825" y="912813"/>
            <a:ext cx="88931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accent2"/>
                </a:solidFill>
              </a:rPr>
              <a:t>Truth:</a:t>
            </a:r>
            <a:r>
              <a:rPr lang="en-US">
                <a:solidFill>
                  <a:schemeClr val="tx1"/>
                </a:solidFill>
              </a:rPr>
              <a:t> </a:t>
            </a:r>
            <a:r>
              <a:rPr lang="en-US" u="sng">
                <a:solidFill>
                  <a:schemeClr val="tx1"/>
                </a:solidFill>
              </a:rPr>
              <a:t>10 % of population</a:t>
            </a:r>
            <a:r>
              <a:rPr lang="en-US">
                <a:solidFill>
                  <a:schemeClr val="tx1"/>
                </a:solidFill>
              </a:rPr>
              <a:t> (both those with and without breast cancer) used antihypertensives (Rauwolfia).</a:t>
            </a:r>
          </a:p>
          <a:p>
            <a:pPr>
              <a:spcBef>
                <a:spcPct val="0"/>
              </a:spcBef>
              <a:buFontTx/>
              <a:buNone/>
            </a:pPr>
            <a:r>
              <a:rPr lang="en-US">
                <a:solidFill>
                  <a:srgbClr val="0000FF"/>
                </a:solidFill>
              </a:rPr>
              <a:t>But:</a:t>
            </a:r>
            <a:r>
              <a:rPr lang="en-US">
                <a:solidFill>
                  <a:schemeClr val="tx1"/>
                </a:solidFill>
              </a:rPr>
              <a:t> Because of exclusions, only </a:t>
            </a:r>
            <a:r>
              <a:rPr lang="en-US" u="sng">
                <a:solidFill>
                  <a:schemeClr val="tx1"/>
                </a:solidFill>
              </a:rPr>
              <a:t>2% of controls</a:t>
            </a:r>
            <a:r>
              <a:rPr lang="en-US">
                <a:solidFill>
                  <a:schemeClr val="tx1"/>
                </a:solidFill>
              </a:rPr>
              <a:t> used this.</a:t>
            </a:r>
          </a:p>
        </p:txBody>
      </p:sp>
      <p:grpSp>
        <p:nvGrpSpPr>
          <p:cNvPr id="2" name="Group 25"/>
          <p:cNvGrpSpPr>
            <a:grpSpLocks/>
          </p:cNvGrpSpPr>
          <p:nvPr/>
        </p:nvGrpSpPr>
        <p:grpSpPr bwMode="auto">
          <a:xfrm>
            <a:off x="223838" y="2255838"/>
            <a:ext cx="5130800" cy="2773362"/>
            <a:chOff x="141" y="1421"/>
            <a:chExt cx="3232" cy="1747"/>
          </a:xfrm>
        </p:grpSpPr>
        <p:sp>
          <p:nvSpPr>
            <p:cNvPr id="20496" name="Rectangle 7"/>
            <p:cNvSpPr>
              <a:spLocks noChangeArrowheads="1"/>
            </p:cNvSpPr>
            <p:nvPr/>
          </p:nvSpPr>
          <p:spPr bwMode="auto">
            <a:xfrm>
              <a:off x="1879" y="2016"/>
              <a:ext cx="576" cy="57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497" name="Rectangle 8"/>
            <p:cNvSpPr>
              <a:spLocks noChangeArrowheads="1"/>
            </p:cNvSpPr>
            <p:nvPr/>
          </p:nvSpPr>
          <p:spPr bwMode="auto">
            <a:xfrm>
              <a:off x="2455" y="2592"/>
              <a:ext cx="816" cy="57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498" name="Rectangle 9"/>
            <p:cNvSpPr>
              <a:spLocks noChangeArrowheads="1"/>
            </p:cNvSpPr>
            <p:nvPr/>
          </p:nvSpPr>
          <p:spPr bwMode="auto">
            <a:xfrm>
              <a:off x="1879" y="2592"/>
              <a:ext cx="576" cy="57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499" name="Rectangle 10"/>
            <p:cNvSpPr>
              <a:spLocks noChangeArrowheads="1"/>
            </p:cNvSpPr>
            <p:nvPr/>
          </p:nvSpPr>
          <p:spPr bwMode="auto">
            <a:xfrm>
              <a:off x="2455" y="2016"/>
              <a:ext cx="816" cy="57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0500" name="Text Box 11"/>
            <p:cNvSpPr txBox="1">
              <a:spLocks noChangeArrowheads="1"/>
            </p:cNvSpPr>
            <p:nvPr/>
          </p:nvSpPr>
          <p:spPr bwMode="auto">
            <a:xfrm>
              <a:off x="1735" y="1421"/>
              <a:ext cx="163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9900CC"/>
                  </a:solidFill>
                </a:rPr>
                <a:t>Breast Cancer</a:t>
              </a:r>
              <a:endParaRPr lang="en-US" sz="2800">
                <a:solidFill>
                  <a:schemeClr val="tx1"/>
                </a:solidFill>
              </a:endParaRPr>
            </a:p>
            <a:p>
              <a:pPr>
                <a:spcBef>
                  <a:spcPct val="0"/>
                </a:spcBef>
                <a:buFontTx/>
                <a:buNone/>
              </a:pPr>
              <a:r>
                <a:rPr lang="en-US" sz="3200">
                  <a:solidFill>
                    <a:schemeClr val="tx1"/>
                  </a:solidFill>
                  <a:latin typeface="Times New Roman" pitchFamily="18" charset="0"/>
                </a:rPr>
                <a:t>   </a:t>
              </a:r>
              <a:r>
                <a:rPr lang="en-US" sz="2800">
                  <a:solidFill>
                    <a:schemeClr val="accent2"/>
                  </a:solidFill>
                </a:rPr>
                <a:t>Yes     No</a:t>
              </a:r>
              <a:endParaRPr lang="en-US" sz="3200">
                <a:solidFill>
                  <a:schemeClr val="tx1"/>
                </a:solidFill>
              </a:endParaRPr>
            </a:p>
          </p:txBody>
        </p:sp>
        <p:grpSp>
          <p:nvGrpSpPr>
            <p:cNvPr id="20501" name="Group 12"/>
            <p:cNvGrpSpPr>
              <a:grpSpLocks/>
            </p:cNvGrpSpPr>
            <p:nvPr/>
          </p:nvGrpSpPr>
          <p:grpSpPr bwMode="auto">
            <a:xfrm>
              <a:off x="141" y="2110"/>
              <a:ext cx="1750" cy="865"/>
              <a:chOff x="326" y="1673"/>
              <a:chExt cx="1750" cy="865"/>
            </a:xfrm>
          </p:grpSpPr>
          <p:sp>
            <p:nvSpPr>
              <p:cNvPr id="20502" name="Text Box 13"/>
              <p:cNvSpPr txBox="1">
                <a:spLocks noChangeArrowheads="1"/>
              </p:cNvSpPr>
              <p:nvPr/>
            </p:nvSpPr>
            <p:spPr bwMode="auto">
              <a:xfrm>
                <a:off x="326" y="1913"/>
                <a:ext cx="117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Rauwolfia</a:t>
                </a:r>
                <a:endParaRPr lang="en-US" sz="2800">
                  <a:solidFill>
                    <a:schemeClr val="tx1"/>
                  </a:solidFill>
                </a:endParaRPr>
              </a:p>
            </p:txBody>
          </p:sp>
          <p:sp>
            <p:nvSpPr>
              <p:cNvPr id="20503" name="Text Box 14"/>
              <p:cNvSpPr txBox="1">
                <a:spLocks noChangeArrowheads="1"/>
              </p:cNvSpPr>
              <p:nvPr/>
            </p:nvSpPr>
            <p:spPr bwMode="auto">
              <a:xfrm>
                <a:off x="1574" y="1673"/>
                <a:ext cx="502" cy="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accent2"/>
                    </a:solidFill>
                  </a:rPr>
                  <a:t>Yes</a:t>
                </a:r>
              </a:p>
              <a:p>
                <a:pPr>
                  <a:spcBef>
                    <a:spcPct val="0"/>
                  </a:spcBef>
                  <a:buFontTx/>
                  <a:buNone/>
                </a:pPr>
                <a:endParaRPr lang="en-US" sz="2800">
                  <a:solidFill>
                    <a:schemeClr val="accent2"/>
                  </a:solidFill>
                </a:endParaRPr>
              </a:p>
              <a:p>
                <a:pPr>
                  <a:spcBef>
                    <a:spcPct val="0"/>
                  </a:spcBef>
                  <a:buFontTx/>
                  <a:buNone/>
                </a:pPr>
                <a:r>
                  <a:rPr lang="en-US" sz="2800">
                    <a:solidFill>
                      <a:schemeClr val="accent2"/>
                    </a:solidFill>
                  </a:rPr>
                  <a:t>No</a:t>
                </a:r>
              </a:p>
            </p:txBody>
          </p:sp>
        </p:grpSp>
      </p:grpSp>
      <p:sp>
        <p:nvSpPr>
          <p:cNvPr id="927761" name="Rectangle 17"/>
          <p:cNvSpPr>
            <a:spLocks noChangeArrowheads="1"/>
          </p:cNvSpPr>
          <p:nvPr/>
        </p:nvSpPr>
        <p:spPr bwMode="auto">
          <a:xfrm>
            <a:off x="304800" y="-185738"/>
            <a:ext cx="8458200" cy="1295401"/>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effectLst>
                  <a:outerShdw blurRad="38100" dist="38100" dir="2700000" algn="tl">
                    <a:srgbClr val="C0C0C0"/>
                  </a:outerShdw>
                </a:effectLst>
              </a:rPr>
              <a:t>Reserpine and Breast Cancer</a:t>
            </a:r>
          </a:p>
        </p:txBody>
      </p:sp>
      <p:grpSp>
        <p:nvGrpSpPr>
          <p:cNvPr id="4" name="Group 26"/>
          <p:cNvGrpSpPr>
            <a:grpSpLocks/>
          </p:cNvGrpSpPr>
          <p:nvPr/>
        </p:nvGrpSpPr>
        <p:grpSpPr bwMode="auto">
          <a:xfrm>
            <a:off x="3086100" y="2413000"/>
            <a:ext cx="6067425" cy="3103563"/>
            <a:chOff x="1944" y="1520"/>
            <a:chExt cx="3822" cy="1955"/>
          </a:xfrm>
        </p:grpSpPr>
        <p:sp>
          <p:nvSpPr>
            <p:cNvPr id="927760" name="Text Box 16"/>
            <p:cNvSpPr txBox="1">
              <a:spLocks noChangeArrowheads="1"/>
            </p:cNvSpPr>
            <p:nvPr/>
          </p:nvSpPr>
          <p:spPr bwMode="auto">
            <a:xfrm>
              <a:off x="3606" y="1520"/>
              <a:ext cx="2160" cy="634"/>
            </a:xfrm>
            <a:prstGeom prst="rect">
              <a:avLst/>
            </a:prstGeom>
            <a:noFill/>
            <a:ln w="9525">
              <a:noFill/>
              <a:miter lim="800000"/>
              <a:headEnd/>
              <a:tailEnd/>
            </a:ln>
            <a:effectLst/>
          </p:spPr>
          <p:txBody>
            <a:bodyPr>
              <a:spAutoFit/>
            </a:bodyPr>
            <a:lstStyle/>
            <a:p>
              <a:pPr>
                <a:spcBef>
                  <a:spcPct val="0"/>
                </a:spcBef>
                <a:buFontTx/>
                <a:buNone/>
                <a:defRPr/>
              </a:pPr>
              <a:r>
                <a:rPr lang="en-US" sz="2000">
                  <a:solidFill>
                    <a:schemeClr val="accent2"/>
                  </a:solidFill>
                  <a:effectLst>
                    <a:outerShdw blurRad="38100" dist="38100" dir="2700000" algn="tl">
                      <a:srgbClr val="C0C0C0"/>
                    </a:outerShdw>
                  </a:effectLst>
                </a:rPr>
                <a:t>Proportion of diseased exposed to Rauwolfia:</a:t>
              </a:r>
              <a:r>
                <a:rPr lang="en-US" sz="2000">
                  <a:solidFill>
                    <a:schemeClr val="hlink"/>
                  </a:solidFill>
                  <a:effectLst>
                    <a:outerShdw blurRad="38100" dist="38100" dir="2700000" algn="tl">
                      <a:srgbClr val="C0C0C0"/>
                    </a:outerShdw>
                  </a:effectLst>
                </a:rPr>
                <a:t> 10/100 = 10%</a:t>
              </a:r>
            </a:p>
          </p:txBody>
        </p:sp>
        <p:sp>
          <p:nvSpPr>
            <p:cNvPr id="927762" name="Text Box 18"/>
            <p:cNvSpPr txBox="1">
              <a:spLocks noChangeArrowheads="1"/>
            </p:cNvSpPr>
            <p:nvPr/>
          </p:nvSpPr>
          <p:spPr bwMode="auto">
            <a:xfrm>
              <a:off x="2051" y="2144"/>
              <a:ext cx="330" cy="288"/>
            </a:xfrm>
            <a:prstGeom prst="rect">
              <a:avLst/>
            </a:prstGeom>
            <a:noFill/>
            <a:ln w="9525" algn="ctr">
              <a:noFill/>
              <a:miter lim="800000"/>
              <a:headEnd/>
              <a:tailEnd/>
            </a:ln>
            <a:effectLst/>
          </p:spPr>
          <p:txBody>
            <a:bodyPr wrap="none">
              <a:spAutoFit/>
            </a:bodyPr>
            <a:lstStyle/>
            <a:p>
              <a:pPr>
                <a:buFontTx/>
                <a:buNone/>
                <a:defRPr/>
              </a:pPr>
              <a:r>
                <a:rPr lang="en-US">
                  <a:solidFill>
                    <a:schemeClr val="hlink"/>
                  </a:solidFill>
                  <a:effectLst>
                    <a:outerShdw blurRad="38100" dist="38100" dir="2700000" algn="tl">
                      <a:srgbClr val="C0C0C0"/>
                    </a:outerShdw>
                  </a:effectLst>
                </a:rPr>
                <a:t>10</a:t>
              </a:r>
            </a:p>
          </p:txBody>
        </p:sp>
        <p:sp>
          <p:nvSpPr>
            <p:cNvPr id="927763" name="Text Box 19"/>
            <p:cNvSpPr txBox="1">
              <a:spLocks noChangeArrowheads="1"/>
            </p:cNvSpPr>
            <p:nvPr/>
          </p:nvSpPr>
          <p:spPr bwMode="auto">
            <a:xfrm>
              <a:off x="2051" y="2688"/>
              <a:ext cx="330" cy="288"/>
            </a:xfrm>
            <a:prstGeom prst="rect">
              <a:avLst/>
            </a:prstGeom>
            <a:noFill/>
            <a:ln w="9525" algn="ctr">
              <a:noFill/>
              <a:miter lim="800000"/>
              <a:headEnd/>
              <a:tailEnd/>
            </a:ln>
            <a:effectLst/>
          </p:spPr>
          <p:txBody>
            <a:bodyPr wrap="none">
              <a:spAutoFit/>
            </a:bodyPr>
            <a:lstStyle/>
            <a:p>
              <a:pPr>
                <a:buFontTx/>
                <a:buNone/>
                <a:defRPr/>
              </a:pPr>
              <a:r>
                <a:rPr lang="en-US">
                  <a:solidFill>
                    <a:schemeClr val="hlink"/>
                  </a:solidFill>
                  <a:effectLst>
                    <a:outerShdw blurRad="38100" dist="38100" dir="2700000" algn="tl">
                      <a:srgbClr val="C0C0C0"/>
                    </a:outerShdw>
                  </a:effectLst>
                </a:rPr>
                <a:t>90</a:t>
              </a:r>
            </a:p>
          </p:txBody>
        </p:sp>
        <p:sp>
          <p:nvSpPr>
            <p:cNvPr id="927764" name="Text Box 20"/>
            <p:cNvSpPr txBox="1">
              <a:spLocks noChangeArrowheads="1"/>
            </p:cNvSpPr>
            <p:nvPr/>
          </p:nvSpPr>
          <p:spPr bwMode="auto">
            <a:xfrm>
              <a:off x="1944" y="3187"/>
              <a:ext cx="437" cy="288"/>
            </a:xfrm>
            <a:prstGeom prst="rect">
              <a:avLst/>
            </a:prstGeom>
            <a:noFill/>
            <a:ln w="9525" algn="ctr">
              <a:noFill/>
              <a:miter lim="800000"/>
              <a:headEnd/>
              <a:tailEnd/>
            </a:ln>
            <a:effectLst/>
          </p:spPr>
          <p:txBody>
            <a:bodyPr wrap="none">
              <a:spAutoFit/>
            </a:bodyPr>
            <a:lstStyle/>
            <a:p>
              <a:pPr>
                <a:buFontTx/>
                <a:buNone/>
                <a:defRPr/>
              </a:pPr>
              <a:r>
                <a:rPr lang="en-US">
                  <a:solidFill>
                    <a:schemeClr val="hlink"/>
                  </a:solidFill>
                  <a:effectLst>
                    <a:outerShdw blurRad="38100" dist="38100" dir="2700000" algn="tl">
                      <a:srgbClr val="C0C0C0"/>
                    </a:outerShdw>
                  </a:effectLst>
                </a:rPr>
                <a:t>100</a:t>
              </a:r>
            </a:p>
          </p:txBody>
        </p:sp>
      </p:grpSp>
      <p:grpSp>
        <p:nvGrpSpPr>
          <p:cNvPr id="5" name="Group 27"/>
          <p:cNvGrpSpPr>
            <a:grpSpLocks/>
          </p:cNvGrpSpPr>
          <p:nvPr/>
        </p:nvGrpSpPr>
        <p:grpSpPr bwMode="auto">
          <a:xfrm>
            <a:off x="3995738" y="3403600"/>
            <a:ext cx="5157787" cy="2112963"/>
            <a:chOff x="2517" y="2144"/>
            <a:chExt cx="3249" cy="1331"/>
          </a:xfrm>
        </p:grpSpPr>
        <p:sp>
          <p:nvSpPr>
            <p:cNvPr id="927765" name="Text Box 21"/>
            <p:cNvSpPr txBox="1">
              <a:spLocks noChangeArrowheads="1"/>
            </p:cNvSpPr>
            <p:nvPr/>
          </p:nvSpPr>
          <p:spPr bwMode="auto">
            <a:xfrm>
              <a:off x="2517" y="2144"/>
              <a:ext cx="618" cy="288"/>
            </a:xfrm>
            <a:prstGeom prst="rect">
              <a:avLst/>
            </a:prstGeom>
            <a:noFill/>
            <a:ln w="9525" algn="ctr">
              <a:noFill/>
              <a:miter lim="800000"/>
              <a:headEnd/>
              <a:tailEnd/>
            </a:ln>
            <a:effectLst/>
          </p:spPr>
          <p:txBody>
            <a:bodyPr wrap="none">
              <a:spAutoFit/>
            </a:bodyPr>
            <a:lstStyle/>
            <a:p>
              <a:pPr>
                <a:buFontTx/>
                <a:buNone/>
                <a:defRPr/>
              </a:pPr>
              <a:r>
                <a:rPr lang="en-US">
                  <a:solidFill>
                    <a:schemeClr val="bg2"/>
                  </a:solidFill>
                  <a:effectLst>
                    <a:outerShdw blurRad="38100" dist="38100" dir="2700000" algn="tl">
                      <a:srgbClr val="C0C0C0"/>
                    </a:outerShdw>
                  </a:effectLst>
                </a:rPr>
                <a:t>10</a:t>
              </a:r>
              <a:r>
                <a:rPr lang="en-US"/>
                <a:t> </a:t>
              </a:r>
              <a:r>
                <a:rPr lang="en-US">
                  <a:solidFill>
                    <a:schemeClr val="tx1"/>
                  </a:solidFill>
                </a:rPr>
                <a:t>(</a:t>
              </a:r>
              <a:r>
                <a:rPr lang="en-US">
                  <a:solidFill>
                    <a:srgbClr val="FF3399"/>
                  </a:solidFill>
                  <a:effectLst>
                    <a:outerShdw blurRad="38100" dist="38100" dir="2700000" algn="tl">
                      <a:srgbClr val="C0C0C0"/>
                    </a:outerShdw>
                  </a:effectLst>
                </a:rPr>
                <a:t>2</a:t>
              </a:r>
              <a:r>
                <a:rPr lang="en-US">
                  <a:solidFill>
                    <a:schemeClr val="tx1"/>
                  </a:solidFill>
                </a:rPr>
                <a:t>)</a:t>
              </a:r>
            </a:p>
          </p:txBody>
        </p:sp>
        <p:sp>
          <p:nvSpPr>
            <p:cNvPr id="927766" name="Text Box 22"/>
            <p:cNvSpPr txBox="1">
              <a:spLocks noChangeArrowheads="1"/>
            </p:cNvSpPr>
            <p:nvPr/>
          </p:nvSpPr>
          <p:spPr bwMode="auto">
            <a:xfrm>
              <a:off x="2517" y="2686"/>
              <a:ext cx="725" cy="288"/>
            </a:xfrm>
            <a:prstGeom prst="rect">
              <a:avLst/>
            </a:prstGeom>
            <a:noFill/>
            <a:ln w="9525" algn="ctr">
              <a:noFill/>
              <a:miter lim="800000"/>
              <a:headEnd/>
              <a:tailEnd/>
            </a:ln>
            <a:effectLst/>
          </p:spPr>
          <p:txBody>
            <a:bodyPr wrap="none">
              <a:spAutoFit/>
            </a:bodyPr>
            <a:lstStyle/>
            <a:p>
              <a:pPr>
                <a:buFontTx/>
                <a:buNone/>
                <a:defRPr/>
              </a:pPr>
              <a:r>
                <a:rPr lang="en-US">
                  <a:solidFill>
                    <a:schemeClr val="bg2"/>
                  </a:solidFill>
                  <a:effectLst>
                    <a:outerShdw blurRad="38100" dist="38100" dir="2700000" algn="tl">
                      <a:srgbClr val="C0C0C0"/>
                    </a:outerShdw>
                  </a:effectLst>
                </a:rPr>
                <a:t>90</a:t>
              </a:r>
              <a:r>
                <a:rPr lang="en-US"/>
                <a:t> </a:t>
              </a:r>
              <a:r>
                <a:rPr lang="en-US">
                  <a:solidFill>
                    <a:schemeClr val="tx1"/>
                  </a:solidFill>
                </a:rPr>
                <a:t>(</a:t>
              </a:r>
              <a:r>
                <a:rPr lang="en-US">
                  <a:solidFill>
                    <a:srgbClr val="FF3399"/>
                  </a:solidFill>
                  <a:effectLst>
                    <a:outerShdw blurRad="38100" dist="38100" dir="2700000" algn="tl">
                      <a:srgbClr val="C0C0C0"/>
                    </a:outerShdw>
                  </a:effectLst>
                </a:rPr>
                <a:t>98</a:t>
              </a:r>
              <a:r>
                <a:rPr lang="en-US">
                  <a:solidFill>
                    <a:schemeClr val="tx1"/>
                  </a:solidFill>
                </a:rPr>
                <a:t>)</a:t>
              </a:r>
            </a:p>
          </p:txBody>
        </p:sp>
        <p:sp>
          <p:nvSpPr>
            <p:cNvPr id="927767" name="Text Box 23"/>
            <p:cNvSpPr txBox="1">
              <a:spLocks noChangeArrowheads="1"/>
            </p:cNvSpPr>
            <p:nvPr/>
          </p:nvSpPr>
          <p:spPr bwMode="auto">
            <a:xfrm>
              <a:off x="2579" y="3187"/>
              <a:ext cx="437" cy="288"/>
            </a:xfrm>
            <a:prstGeom prst="rect">
              <a:avLst/>
            </a:prstGeom>
            <a:noFill/>
            <a:ln w="9525" algn="ctr">
              <a:noFill/>
              <a:miter lim="800000"/>
              <a:headEnd/>
              <a:tailEnd/>
            </a:ln>
            <a:effectLst/>
          </p:spPr>
          <p:txBody>
            <a:bodyPr wrap="none">
              <a:spAutoFit/>
            </a:bodyPr>
            <a:lstStyle/>
            <a:p>
              <a:pPr>
                <a:buFontTx/>
                <a:buNone/>
                <a:defRPr/>
              </a:pPr>
              <a:r>
                <a:rPr lang="en-US">
                  <a:solidFill>
                    <a:srgbClr val="FF3399"/>
                  </a:solidFill>
                  <a:effectLst>
                    <a:outerShdw blurRad="38100" dist="38100" dir="2700000" algn="tl">
                      <a:srgbClr val="C0C0C0"/>
                    </a:outerShdw>
                  </a:effectLst>
                </a:rPr>
                <a:t>100</a:t>
              </a:r>
            </a:p>
          </p:txBody>
        </p:sp>
        <p:sp>
          <p:nvSpPr>
            <p:cNvPr id="927768" name="Text Box 24"/>
            <p:cNvSpPr txBox="1">
              <a:spLocks noChangeArrowheads="1"/>
            </p:cNvSpPr>
            <p:nvPr/>
          </p:nvSpPr>
          <p:spPr bwMode="auto">
            <a:xfrm>
              <a:off x="3606" y="2251"/>
              <a:ext cx="2160" cy="826"/>
            </a:xfrm>
            <a:prstGeom prst="rect">
              <a:avLst/>
            </a:prstGeom>
            <a:noFill/>
            <a:ln w="9525">
              <a:noFill/>
              <a:miter lim="800000"/>
              <a:headEnd/>
              <a:tailEnd/>
            </a:ln>
            <a:effectLst/>
          </p:spPr>
          <p:txBody>
            <a:bodyPr>
              <a:spAutoFit/>
            </a:bodyPr>
            <a:lstStyle/>
            <a:p>
              <a:pPr>
                <a:spcBef>
                  <a:spcPct val="0"/>
                </a:spcBef>
                <a:buFontTx/>
                <a:buNone/>
                <a:defRPr/>
              </a:pPr>
              <a:r>
                <a:rPr lang="en-US" sz="2000">
                  <a:solidFill>
                    <a:schemeClr val="accent2"/>
                  </a:solidFill>
                  <a:effectLst>
                    <a:outerShdw blurRad="38100" dist="38100" dir="2700000" algn="tl">
                      <a:srgbClr val="C0C0C0"/>
                    </a:outerShdw>
                  </a:effectLst>
                </a:rPr>
                <a:t>Proportion of non-diseased exposed to Rauwolfia:</a:t>
              </a:r>
              <a:r>
                <a:rPr lang="en-US" sz="2000" b="1">
                  <a:solidFill>
                    <a:schemeClr val="accent2"/>
                  </a:solidFill>
                </a:rPr>
                <a:t> </a:t>
              </a:r>
            </a:p>
            <a:p>
              <a:pPr>
                <a:spcBef>
                  <a:spcPct val="0"/>
                </a:spcBef>
                <a:buFontTx/>
                <a:buNone/>
                <a:defRPr/>
              </a:pPr>
              <a:r>
                <a:rPr lang="en-US" sz="2000">
                  <a:solidFill>
                    <a:srgbClr val="FF3399"/>
                  </a:solidFill>
                  <a:effectLst>
                    <a:outerShdw blurRad="38100" dist="38100" dir="2700000" algn="tl">
                      <a:srgbClr val="C0C0C0"/>
                    </a:outerShdw>
                  </a:effectLst>
                </a:rPr>
                <a:t>2/100 = 2 %</a:t>
              </a:r>
            </a:p>
            <a:p>
              <a:pPr>
                <a:spcBef>
                  <a:spcPct val="0"/>
                </a:spcBef>
                <a:buFontTx/>
                <a:buNone/>
                <a:defRPr/>
              </a:pPr>
              <a:r>
                <a:rPr lang="en-US" sz="2000">
                  <a:solidFill>
                    <a:schemeClr val="accent2"/>
                  </a:solidFill>
                  <a:effectLst>
                    <a:outerShdw blurRad="38100" dist="38100" dir="2700000" algn="tl">
                      <a:srgbClr val="C0C0C0"/>
                    </a:outerShdw>
                  </a:effectLst>
                </a:rPr>
                <a:t>(truth:</a:t>
              </a:r>
              <a:r>
                <a:rPr lang="en-US" sz="2000" b="1">
                  <a:solidFill>
                    <a:schemeClr val="accent2"/>
                  </a:solidFill>
                </a:rPr>
                <a:t> </a:t>
              </a:r>
              <a:r>
                <a:rPr lang="en-US" sz="2000">
                  <a:solidFill>
                    <a:schemeClr val="bg2"/>
                  </a:solidFill>
                  <a:effectLst>
                    <a:outerShdw blurRad="38100" dist="38100" dir="2700000" algn="tl">
                      <a:srgbClr val="C0C0C0"/>
                    </a:outerShdw>
                  </a:effectLst>
                </a:rPr>
                <a:t>10/100</a:t>
              </a:r>
              <a:r>
                <a:rPr lang="en-US" sz="2000" b="1">
                  <a:solidFill>
                    <a:schemeClr val="accent2"/>
                  </a:solidFill>
                </a:rPr>
                <a:t> </a:t>
              </a:r>
              <a:r>
                <a:rPr lang="en-US" sz="2000">
                  <a:solidFill>
                    <a:schemeClr val="bg2"/>
                  </a:solidFill>
                  <a:effectLst>
                    <a:outerShdw blurRad="38100" dist="38100" dir="2700000" algn="tl">
                      <a:srgbClr val="C0C0C0"/>
                    </a:outerShdw>
                  </a:effectLst>
                </a:rPr>
                <a:t>= 10%</a:t>
              </a:r>
              <a:r>
                <a:rPr lang="en-US" sz="2000">
                  <a:solidFill>
                    <a:schemeClr val="accent2"/>
                  </a:solidFill>
                  <a:effectLst>
                    <a:outerShdw blurRad="38100" dist="38100" dir="2700000" algn="tl">
                      <a:srgbClr val="C0C0C0"/>
                    </a:outerShdw>
                  </a:effectLst>
                </a:rPr>
                <a:t>)</a:t>
              </a:r>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526"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3795"/>
                                        </p:tgtEl>
                                        <p:attrNameLst>
                                          <p:attrName>style.visibility</p:attrName>
                                        </p:attrNameLst>
                                      </p:cBhvr>
                                      <p:to>
                                        <p:strVal val="visible"/>
                                      </p:to>
                                    </p:set>
                                    <p:animEffect transition="in" filter="fade">
                                      <p:cBhvr>
                                        <p:cTn id="9" dur="3000"/>
                                        <p:tgtEl>
                                          <p:spTgt spid="33795"/>
                                        </p:tgtEl>
                                      </p:cBhvr>
                                    </p:animEffect>
                                  </p:childTnLst>
                                </p:cTn>
                              </p:par>
                              <p:par>
                                <p:cTn id="10" presetID="10" presetClass="entr" presetSubtype="0" fill="hold" nodeType="withEffect">
                                  <p:stCondLst>
                                    <p:cond delay="2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par>
                                <p:cTn id="13" presetID="10" presetClass="entr" presetSubtype="0" fill="hold" nodeType="withEffect">
                                  <p:stCondLst>
                                    <p:cond delay="4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par>
                                <p:cTn id="16" presetID="10" presetClass="entr" presetSubtype="0" fill="hold" nodeType="withEffect">
                                  <p:stCondLst>
                                    <p:cond delay="6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par>
                                <p:cTn id="19" presetID="10" presetClass="entr" presetSubtype="0" fill="hold" grpId="0" nodeType="withEffect">
                                  <p:stCondLst>
                                    <p:cond delay="18000"/>
                                  </p:stCondLst>
                                  <p:childTnLst>
                                    <p:set>
                                      <p:cBhvr>
                                        <p:cTn id="20" dur="1" fill="hold">
                                          <p:stCondLst>
                                            <p:cond delay="0"/>
                                          </p:stCondLst>
                                        </p:cTn>
                                        <p:tgtEl>
                                          <p:spTgt spid="927748"/>
                                        </p:tgtEl>
                                        <p:attrNameLst>
                                          <p:attrName>style.visibility</p:attrName>
                                        </p:attrNameLst>
                                      </p:cBhvr>
                                      <p:to>
                                        <p:strVal val="visible"/>
                                      </p:to>
                                    </p:set>
                                    <p:animEffect transition="in" filter="fade">
                                      <p:cBhvr>
                                        <p:cTn id="21" dur="3000"/>
                                        <p:tgtEl>
                                          <p:spTgt spid="92774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6"/>
                </p:tgtEl>
              </p:cMediaNode>
            </p:audio>
          </p:childTnLst>
        </p:cTn>
      </p:par>
    </p:tnLst>
    <p:bldLst>
      <p:bldP spid="927748" grpId="0"/>
      <p:bldP spid="3379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p:txBody>
          <a:bodyPr/>
          <a:lstStyle/>
          <a:p>
            <a:pPr eaLnBrk="1" hangingPunct="1">
              <a:defRPr/>
            </a:pPr>
            <a:r>
              <a:rPr lang="en-US" smtClean="0">
                <a:solidFill>
                  <a:srgbClr val="990033"/>
                </a:solidFill>
                <a:effectLst>
                  <a:outerShdw blurRad="38100" dist="38100" dir="2700000" algn="tl">
                    <a:srgbClr val="C0C0C0"/>
                  </a:outerShdw>
                </a:effectLst>
              </a:rPr>
              <a:t>Another Focus</a:t>
            </a:r>
            <a:r>
              <a:rPr lang="en-US" smtClean="0"/>
              <a:t> </a:t>
            </a:r>
          </a:p>
        </p:txBody>
      </p:sp>
      <p:sp>
        <p:nvSpPr>
          <p:cNvPr id="3075" name="Rectangle 3"/>
          <p:cNvSpPr>
            <a:spLocks noGrp="1" noChangeArrowheads="1"/>
          </p:cNvSpPr>
          <p:nvPr>
            <p:ph type="body" idx="1"/>
          </p:nvPr>
        </p:nvSpPr>
        <p:spPr>
          <a:xfrm>
            <a:off x="457200" y="1600200"/>
            <a:ext cx="8229600" cy="2479675"/>
          </a:xfrm>
          <a:noFill/>
        </p:spPr>
        <p:txBody>
          <a:bodyPr>
            <a:spAutoFit/>
          </a:bodyPr>
          <a:lstStyle/>
          <a:p>
            <a:pPr eaLnBrk="1" hangingPunct="1">
              <a:buFontTx/>
              <a:buNone/>
            </a:pPr>
            <a:r>
              <a:rPr lang="en-US" smtClean="0"/>
              <a:t>	</a:t>
            </a:r>
            <a:r>
              <a:rPr lang="en-US" smtClean="0">
                <a:solidFill>
                  <a:srgbClr val="008080"/>
                </a:solidFill>
              </a:rPr>
              <a:t>When you give a feast, invite the poor, the crippled, the lame, and the blind; and you will be blessed, because they are not able to pay you back.</a:t>
            </a:r>
          </a:p>
          <a:p>
            <a:pPr eaLnBrk="1" hangingPunct="1">
              <a:buFontTx/>
              <a:buNone/>
            </a:pPr>
            <a:r>
              <a:rPr lang="en-US" sz="2400" smtClean="0"/>
              <a:t>	Luke 14:13</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79388" y="404813"/>
            <a:ext cx="89646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400" b="1">
                <a:solidFill>
                  <a:srgbClr val="A50021"/>
                </a:solidFill>
                <a:latin typeface="Times New Roman" pitchFamily="18" charset="0"/>
              </a:rPr>
              <a:t>Case - Control study</a:t>
            </a:r>
            <a:endParaRPr lang="en-US" sz="4400">
              <a:solidFill>
                <a:srgbClr val="A50021"/>
              </a:solidFill>
              <a:latin typeface="Times New Roman" pitchFamily="18" charset="0"/>
            </a:endParaRPr>
          </a:p>
        </p:txBody>
      </p:sp>
      <p:sp>
        <p:nvSpPr>
          <p:cNvPr id="1013763" name="Text Box 3"/>
          <p:cNvSpPr txBox="1">
            <a:spLocks noChangeArrowheads="1"/>
          </p:cNvSpPr>
          <p:nvPr/>
        </p:nvSpPr>
        <p:spPr bwMode="auto">
          <a:xfrm>
            <a:off x="212725" y="1466850"/>
            <a:ext cx="20367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FF3399"/>
                </a:solidFill>
                <a:latin typeface="Times New Roman" pitchFamily="18" charset="0"/>
              </a:rPr>
              <a:t>Exposure?</a:t>
            </a:r>
            <a:endParaRPr lang="en-US" sz="3200">
              <a:solidFill>
                <a:schemeClr val="tx1"/>
              </a:solidFill>
              <a:latin typeface="Times New Roman" pitchFamily="18" charset="0"/>
            </a:endParaRPr>
          </a:p>
        </p:txBody>
      </p:sp>
      <p:sp>
        <p:nvSpPr>
          <p:cNvPr id="1013764" name="Text Box 4"/>
          <p:cNvSpPr txBox="1">
            <a:spLocks noChangeArrowheads="1"/>
          </p:cNvSpPr>
          <p:nvPr/>
        </p:nvSpPr>
        <p:spPr bwMode="auto">
          <a:xfrm>
            <a:off x="6461125" y="1466850"/>
            <a:ext cx="208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r>
              <a:rPr lang="en-US" sz="3200" b="1">
                <a:solidFill>
                  <a:srgbClr val="9900CC"/>
                </a:solidFill>
                <a:latin typeface="Times New Roman" pitchFamily="18" charset="0"/>
              </a:rPr>
              <a:t>Disease?</a:t>
            </a:r>
          </a:p>
        </p:txBody>
      </p:sp>
      <p:sp>
        <p:nvSpPr>
          <p:cNvPr id="21509" name="Oval 5"/>
          <p:cNvSpPr>
            <a:spLocks noChangeArrowheads="1"/>
          </p:cNvSpPr>
          <p:nvPr/>
        </p:nvSpPr>
        <p:spPr bwMode="auto">
          <a:xfrm>
            <a:off x="7086600" y="26670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1013766" name="Oval 6"/>
          <p:cNvSpPr>
            <a:spLocks noChangeArrowheads="1"/>
          </p:cNvSpPr>
          <p:nvPr/>
        </p:nvSpPr>
        <p:spPr bwMode="auto">
          <a:xfrm>
            <a:off x="7086600" y="2409825"/>
            <a:ext cx="1219200" cy="820738"/>
          </a:xfrm>
          <a:prstGeom prst="ellipse">
            <a:avLst/>
          </a:prstGeom>
          <a:solidFill>
            <a:srgbClr val="00FFFF"/>
          </a:solidFill>
          <a:ln w="38100">
            <a:solidFill>
              <a:srgbClr val="0000FF"/>
            </a:solidFill>
            <a:round/>
            <a:headEnd/>
            <a:tailEnd/>
          </a:ln>
        </p:spPr>
        <p:txBody>
          <a:bodyPr anchor="ctr">
            <a:spAutoFit/>
          </a:bodyPr>
          <a:lstStyle/>
          <a:p>
            <a:pPr algn="ctr">
              <a:spcBef>
                <a:spcPct val="0"/>
              </a:spcBef>
              <a:buFontTx/>
              <a:buNone/>
            </a:pPr>
            <a:r>
              <a:rPr lang="en-US" sz="3200">
                <a:solidFill>
                  <a:schemeClr val="tx1"/>
                </a:solidFill>
                <a:latin typeface="Times New Roman" pitchFamily="18" charset="0"/>
              </a:rPr>
              <a:t>Yes</a:t>
            </a:r>
          </a:p>
        </p:txBody>
      </p:sp>
      <p:sp>
        <p:nvSpPr>
          <p:cNvPr id="21511" name="Oval 7"/>
          <p:cNvSpPr>
            <a:spLocks noChangeArrowheads="1"/>
          </p:cNvSpPr>
          <p:nvPr/>
        </p:nvSpPr>
        <p:spPr bwMode="auto">
          <a:xfrm>
            <a:off x="5257800" y="2895600"/>
            <a:ext cx="533400" cy="533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1512" name="Oval 8"/>
          <p:cNvSpPr>
            <a:spLocks noChangeArrowheads="1"/>
          </p:cNvSpPr>
          <p:nvPr/>
        </p:nvSpPr>
        <p:spPr bwMode="auto">
          <a:xfrm>
            <a:off x="6477000" y="3429000"/>
            <a:ext cx="1447800" cy="76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013769" name="Text Box 9"/>
          <p:cNvSpPr txBox="1">
            <a:spLocks noChangeArrowheads="1"/>
          </p:cNvSpPr>
          <p:nvPr/>
        </p:nvSpPr>
        <p:spPr bwMode="auto">
          <a:xfrm>
            <a:off x="6705600" y="4953000"/>
            <a:ext cx="1966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3200" b="1">
                <a:solidFill>
                  <a:srgbClr val="9900CC"/>
                </a:solidFill>
                <a:latin typeface="Times New Roman" pitchFamily="18" charset="0"/>
              </a:rPr>
              <a:t>(Controls)</a:t>
            </a:r>
            <a:endParaRPr lang="en-US" sz="3200">
              <a:solidFill>
                <a:schemeClr val="tx1"/>
              </a:solidFill>
              <a:latin typeface="Times New Roman" pitchFamily="18" charset="0"/>
            </a:endParaRPr>
          </a:p>
        </p:txBody>
      </p:sp>
      <p:grpSp>
        <p:nvGrpSpPr>
          <p:cNvPr id="2" name="Group 10"/>
          <p:cNvGrpSpPr>
            <a:grpSpLocks/>
          </p:cNvGrpSpPr>
          <p:nvPr/>
        </p:nvGrpSpPr>
        <p:grpSpPr bwMode="auto">
          <a:xfrm>
            <a:off x="1524000" y="2590800"/>
            <a:ext cx="5334000" cy="533400"/>
            <a:chOff x="960" y="1632"/>
            <a:chExt cx="3360" cy="336"/>
          </a:xfrm>
        </p:grpSpPr>
        <p:sp>
          <p:nvSpPr>
            <p:cNvPr id="21543" name="Line 11"/>
            <p:cNvSpPr>
              <a:spLocks noChangeShapeType="1"/>
            </p:cNvSpPr>
            <p:nvPr/>
          </p:nvSpPr>
          <p:spPr bwMode="auto">
            <a:xfrm>
              <a:off x="1440" y="1776"/>
              <a:ext cx="288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1544" name="Line 12"/>
            <p:cNvSpPr>
              <a:spLocks noChangeShapeType="1"/>
            </p:cNvSpPr>
            <p:nvPr/>
          </p:nvSpPr>
          <p:spPr bwMode="auto">
            <a:xfrm>
              <a:off x="960" y="1632"/>
              <a:ext cx="480" cy="144"/>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1545" name="Line 13"/>
            <p:cNvSpPr>
              <a:spLocks noChangeShapeType="1"/>
            </p:cNvSpPr>
            <p:nvPr/>
          </p:nvSpPr>
          <p:spPr bwMode="auto">
            <a:xfrm flipV="1">
              <a:off x="960" y="1776"/>
              <a:ext cx="480" cy="192"/>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3" name="Group 14"/>
          <p:cNvGrpSpPr>
            <a:grpSpLocks/>
          </p:cNvGrpSpPr>
          <p:nvPr/>
        </p:nvGrpSpPr>
        <p:grpSpPr bwMode="auto">
          <a:xfrm>
            <a:off x="1447800" y="4419600"/>
            <a:ext cx="5334000" cy="609600"/>
            <a:chOff x="912" y="2784"/>
            <a:chExt cx="3360" cy="384"/>
          </a:xfrm>
        </p:grpSpPr>
        <p:sp>
          <p:nvSpPr>
            <p:cNvPr id="21540" name="Line 15"/>
            <p:cNvSpPr>
              <a:spLocks noChangeShapeType="1"/>
            </p:cNvSpPr>
            <p:nvPr/>
          </p:nvSpPr>
          <p:spPr bwMode="auto">
            <a:xfrm>
              <a:off x="1344" y="2976"/>
              <a:ext cx="292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1541" name="Line 16"/>
            <p:cNvSpPr>
              <a:spLocks noChangeShapeType="1"/>
            </p:cNvSpPr>
            <p:nvPr/>
          </p:nvSpPr>
          <p:spPr bwMode="auto">
            <a:xfrm>
              <a:off x="960" y="2784"/>
              <a:ext cx="384" cy="192"/>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1542" name="Line 17"/>
            <p:cNvSpPr>
              <a:spLocks noChangeShapeType="1"/>
            </p:cNvSpPr>
            <p:nvPr/>
          </p:nvSpPr>
          <p:spPr bwMode="auto">
            <a:xfrm flipV="1">
              <a:off x="912" y="2976"/>
              <a:ext cx="432" cy="192"/>
            </a:xfrm>
            <a:prstGeom prst="line">
              <a:avLst/>
            </a:prstGeom>
            <a:noFill/>
            <a:ln w="508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grpSp>
        <p:nvGrpSpPr>
          <p:cNvPr id="4" name="Group 18"/>
          <p:cNvGrpSpPr>
            <a:grpSpLocks/>
          </p:cNvGrpSpPr>
          <p:nvPr/>
        </p:nvGrpSpPr>
        <p:grpSpPr bwMode="auto">
          <a:xfrm>
            <a:off x="533400" y="6096000"/>
            <a:ext cx="6477000" cy="762000"/>
            <a:chOff x="336" y="3840"/>
            <a:chExt cx="4080" cy="480"/>
          </a:xfrm>
        </p:grpSpPr>
        <p:sp>
          <p:nvSpPr>
            <p:cNvPr id="21538" name="Text Box 19"/>
            <p:cNvSpPr txBox="1">
              <a:spLocks noChangeArrowheads="1"/>
            </p:cNvSpPr>
            <p:nvPr/>
          </p:nvSpPr>
          <p:spPr bwMode="auto">
            <a:xfrm>
              <a:off x="1824" y="3955"/>
              <a:ext cx="65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CC0000"/>
                  </a:solidFill>
                  <a:latin typeface="Times New Roman" pitchFamily="18" charset="0"/>
                </a:rPr>
                <a:t>Time</a:t>
              </a:r>
              <a:endParaRPr lang="en-US" sz="3200">
                <a:solidFill>
                  <a:schemeClr val="tx1"/>
                </a:solidFill>
                <a:latin typeface="Times New Roman" pitchFamily="18" charset="0"/>
              </a:endParaRPr>
            </a:p>
          </p:txBody>
        </p:sp>
        <p:sp>
          <p:nvSpPr>
            <p:cNvPr id="21539" name="Line 20"/>
            <p:cNvSpPr>
              <a:spLocks noChangeShapeType="1"/>
            </p:cNvSpPr>
            <p:nvPr/>
          </p:nvSpPr>
          <p:spPr bwMode="auto">
            <a:xfrm flipH="1">
              <a:off x="336" y="3840"/>
              <a:ext cx="4080" cy="0"/>
            </a:xfrm>
            <a:prstGeom prst="line">
              <a:avLst/>
            </a:prstGeom>
            <a:noFill/>
            <a:ln w="508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1517" name="Oval 21"/>
          <p:cNvSpPr>
            <a:spLocks noChangeArrowheads="1"/>
          </p:cNvSpPr>
          <p:nvPr/>
        </p:nvSpPr>
        <p:spPr bwMode="auto">
          <a:xfrm>
            <a:off x="7086600" y="6781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1518" name="Oval 22"/>
          <p:cNvSpPr>
            <a:spLocks noChangeArrowheads="1"/>
          </p:cNvSpPr>
          <p:nvPr/>
        </p:nvSpPr>
        <p:spPr bwMode="auto">
          <a:xfrm>
            <a:off x="7239000" y="6019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1519" name="Oval 23"/>
          <p:cNvSpPr>
            <a:spLocks noChangeArrowheads="1"/>
          </p:cNvSpPr>
          <p:nvPr/>
        </p:nvSpPr>
        <p:spPr bwMode="auto">
          <a:xfrm>
            <a:off x="5334000" y="6248400"/>
            <a:ext cx="838200" cy="228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1520" name="Oval 24"/>
          <p:cNvSpPr>
            <a:spLocks noChangeArrowheads="1"/>
          </p:cNvSpPr>
          <p:nvPr/>
        </p:nvSpPr>
        <p:spPr bwMode="auto">
          <a:xfrm>
            <a:off x="9144000" y="6553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pSp>
        <p:nvGrpSpPr>
          <p:cNvPr id="5" name="Group 25"/>
          <p:cNvGrpSpPr>
            <a:grpSpLocks/>
          </p:cNvGrpSpPr>
          <p:nvPr/>
        </p:nvGrpSpPr>
        <p:grpSpPr bwMode="auto">
          <a:xfrm>
            <a:off x="7010400" y="5676900"/>
            <a:ext cx="1524000" cy="839788"/>
            <a:chOff x="4416" y="3576"/>
            <a:chExt cx="960" cy="529"/>
          </a:xfrm>
        </p:grpSpPr>
        <p:sp>
          <p:nvSpPr>
            <p:cNvPr id="21536" name="Oval 26"/>
            <p:cNvSpPr>
              <a:spLocks noChangeArrowheads="1"/>
            </p:cNvSpPr>
            <p:nvPr/>
          </p:nvSpPr>
          <p:spPr bwMode="auto">
            <a:xfrm>
              <a:off x="4416" y="3576"/>
              <a:ext cx="960" cy="529"/>
            </a:xfrm>
            <a:prstGeom prst="ellipse">
              <a:avLst/>
            </a:prstGeom>
            <a:solidFill>
              <a:srgbClr val="FFFF99"/>
            </a:solidFill>
            <a:ln w="57150">
              <a:solidFill>
                <a:srgbClr val="0000FF"/>
              </a:solidFill>
              <a:round/>
              <a:headEnd/>
              <a:tailEnd/>
            </a:ln>
          </p:spPr>
          <p:txBody>
            <a:bodyPr anchor="ctr">
              <a:spAutoFit/>
            </a:bodyPr>
            <a:lstStyle/>
            <a:p>
              <a:pPr>
                <a:spcBef>
                  <a:spcPct val="0"/>
                </a:spcBef>
                <a:buFontTx/>
                <a:buNone/>
              </a:pPr>
              <a:endParaRPr lang="en-US" sz="3200">
                <a:solidFill>
                  <a:schemeClr val="tx1"/>
                </a:solidFill>
                <a:latin typeface="Times New Roman" pitchFamily="18" charset="0"/>
              </a:endParaRPr>
            </a:p>
          </p:txBody>
        </p:sp>
        <p:sp>
          <p:nvSpPr>
            <p:cNvPr id="21537" name="Text Box 27"/>
            <p:cNvSpPr txBox="1">
              <a:spLocks noChangeArrowheads="1"/>
            </p:cNvSpPr>
            <p:nvPr/>
          </p:nvSpPr>
          <p:spPr bwMode="auto">
            <a:xfrm>
              <a:off x="4464" y="3648"/>
              <a:ext cx="87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CC0000"/>
                  </a:solidFill>
                  <a:latin typeface="Times New Roman" pitchFamily="18" charset="0"/>
                </a:rPr>
                <a:t>Present</a:t>
              </a:r>
              <a:endParaRPr lang="en-US" sz="3200">
                <a:solidFill>
                  <a:schemeClr val="tx1"/>
                </a:solidFill>
                <a:latin typeface="Times New Roman" pitchFamily="18" charset="0"/>
              </a:endParaRPr>
            </a:p>
          </p:txBody>
        </p:sp>
      </p:grpSp>
      <p:sp>
        <p:nvSpPr>
          <p:cNvPr id="1013788" name="Oval 28"/>
          <p:cNvSpPr>
            <a:spLocks noChangeArrowheads="1"/>
          </p:cNvSpPr>
          <p:nvPr/>
        </p:nvSpPr>
        <p:spPr bwMode="auto">
          <a:xfrm>
            <a:off x="7086600" y="4267200"/>
            <a:ext cx="1143000" cy="820738"/>
          </a:xfrm>
          <a:prstGeom prst="ellipse">
            <a:avLst/>
          </a:prstGeom>
          <a:solidFill>
            <a:srgbClr val="00FFFF"/>
          </a:solidFill>
          <a:ln w="38100">
            <a:solidFill>
              <a:srgbClr val="0000FF"/>
            </a:solidFill>
            <a:round/>
            <a:headEnd/>
            <a:tailEnd/>
          </a:ln>
        </p:spPr>
        <p:txBody>
          <a:bodyPr anchor="ctr">
            <a:spAutoFit/>
          </a:bodyPr>
          <a:lstStyle/>
          <a:p>
            <a:pPr algn="ctr">
              <a:spcBef>
                <a:spcPct val="0"/>
              </a:spcBef>
              <a:buFontTx/>
              <a:buNone/>
            </a:pPr>
            <a:r>
              <a:rPr lang="en-US" sz="3200">
                <a:solidFill>
                  <a:schemeClr val="tx1"/>
                </a:solidFill>
                <a:latin typeface="Times New Roman" pitchFamily="18" charset="0"/>
              </a:rPr>
              <a:t>No</a:t>
            </a:r>
          </a:p>
        </p:txBody>
      </p:sp>
      <p:sp>
        <p:nvSpPr>
          <p:cNvPr id="1013789" name="Text Box 29"/>
          <p:cNvSpPr txBox="1">
            <a:spLocks noChangeArrowheads="1"/>
          </p:cNvSpPr>
          <p:nvPr/>
        </p:nvSpPr>
        <p:spPr bwMode="auto">
          <a:xfrm>
            <a:off x="6934200" y="3124200"/>
            <a:ext cx="14493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9900CC"/>
                </a:solidFill>
                <a:latin typeface="Times New Roman" pitchFamily="18" charset="0"/>
              </a:rPr>
              <a:t>(Cases)</a:t>
            </a:r>
            <a:endParaRPr lang="en-US" sz="3200">
              <a:solidFill>
                <a:schemeClr val="tx1"/>
              </a:solidFill>
              <a:latin typeface="Times New Roman" pitchFamily="18" charset="0"/>
            </a:endParaRPr>
          </a:p>
        </p:txBody>
      </p:sp>
      <p:grpSp>
        <p:nvGrpSpPr>
          <p:cNvPr id="6" name="Group 30"/>
          <p:cNvGrpSpPr>
            <a:grpSpLocks/>
          </p:cNvGrpSpPr>
          <p:nvPr/>
        </p:nvGrpSpPr>
        <p:grpSpPr bwMode="auto">
          <a:xfrm>
            <a:off x="609600" y="4972050"/>
            <a:ext cx="838200" cy="666750"/>
            <a:chOff x="384" y="3132"/>
            <a:chExt cx="528" cy="420"/>
          </a:xfrm>
        </p:grpSpPr>
        <p:sp>
          <p:nvSpPr>
            <p:cNvPr id="21534" name="Text Box 31"/>
            <p:cNvSpPr txBox="1">
              <a:spLocks noChangeArrowheads="1"/>
            </p:cNvSpPr>
            <p:nvPr/>
          </p:nvSpPr>
          <p:spPr bwMode="auto">
            <a:xfrm>
              <a:off x="470" y="3132"/>
              <a:ext cx="4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No</a:t>
              </a:r>
            </a:p>
          </p:txBody>
        </p:sp>
        <p:sp>
          <p:nvSpPr>
            <p:cNvPr id="21535" name="Oval 32"/>
            <p:cNvSpPr>
              <a:spLocks noChangeArrowheads="1"/>
            </p:cNvSpPr>
            <p:nvPr/>
          </p:nvSpPr>
          <p:spPr bwMode="auto">
            <a:xfrm>
              <a:off x="384" y="3168"/>
              <a:ext cx="528" cy="384"/>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7" name="Group 33"/>
          <p:cNvGrpSpPr>
            <a:grpSpLocks/>
          </p:cNvGrpSpPr>
          <p:nvPr/>
        </p:nvGrpSpPr>
        <p:grpSpPr bwMode="auto">
          <a:xfrm>
            <a:off x="533400" y="3962400"/>
            <a:ext cx="914400" cy="609600"/>
            <a:chOff x="336" y="2496"/>
            <a:chExt cx="576" cy="384"/>
          </a:xfrm>
        </p:grpSpPr>
        <p:sp>
          <p:nvSpPr>
            <p:cNvPr id="21532" name="Text Box 34"/>
            <p:cNvSpPr txBox="1">
              <a:spLocks noChangeArrowheads="1"/>
            </p:cNvSpPr>
            <p:nvPr/>
          </p:nvSpPr>
          <p:spPr bwMode="auto">
            <a:xfrm>
              <a:off x="374" y="2508"/>
              <a:ext cx="51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Yes</a:t>
              </a:r>
            </a:p>
          </p:txBody>
        </p:sp>
        <p:sp>
          <p:nvSpPr>
            <p:cNvPr id="21533" name="Oval 35"/>
            <p:cNvSpPr>
              <a:spLocks noChangeArrowheads="1"/>
            </p:cNvSpPr>
            <p:nvPr/>
          </p:nvSpPr>
          <p:spPr bwMode="auto">
            <a:xfrm>
              <a:off x="336" y="2496"/>
              <a:ext cx="576" cy="384"/>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8" name="Group 36"/>
          <p:cNvGrpSpPr>
            <a:grpSpLocks/>
          </p:cNvGrpSpPr>
          <p:nvPr/>
        </p:nvGrpSpPr>
        <p:grpSpPr bwMode="auto">
          <a:xfrm>
            <a:off x="609600" y="2057400"/>
            <a:ext cx="969963" cy="609600"/>
            <a:chOff x="384" y="1296"/>
            <a:chExt cx="611" cy="384"/>
          </a:xfrm>
        </p:grpSpPr>
        <p:sp>
          <p:nvSpPr>
            <p:cNvPr id="21530" name="Text Box 37"/>
            <p:cNvSpPr txBox="1">
              <a:spLocks noChangeArrowheads="1"/>
            </p:cNvSpPr>
            <p:nvPr/>
          </p:nvSpPr>
          <p:spPr bwMode="auto">
            <a:xfrm>
              <a:off x="432" y="1296"/>
              <a:ext cx="56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Yes</a:t>
              </a:r>
            </a:p>
          </p:txBody>
        </p:sp>
        <p:sp>
          <p:nvSpPr>
            <p:cNvPr id="21531" name="Oval 38"/>
            <p:cNvSpPr>
              <a:spLocks noChangeArrowheads="1"/>
            </p:cNvSpPr>
            <p:nvPr/>
          </p:nvSpPr>
          <p:spPr bwMode="auto">
            <a:xfrm>
              <a:off x="384" y="1296"/>
              <a:ext cx="576" cy="384"/>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9" name="Group 39"/>
          <p:cNvGrpSpPr>
            <a:grpSpLocks/>
          </p:cNvGrpSpPr>
          <p:nvPr/>
        </p:nvGrpSpPr>
        <p:grpSpPr bwMode="auto">
          <a:xfrm>
            <a:off x="609600" y="2895600"/>
            <a:ext cx="838200" cy="609600"/>
            <a:chOff x="384" y="1824"/>
            <a:chExt cx="528" cy="384"/>
          </a:xfrm>
        </p:grpSpPr>
        <p:sp>
          <p:nvSpPr>
            <p:cNvPr id="21528" name="Text Box 40"/>
            <p:cNvSpPr txBox="1">
              <a:spLocks noChangeArrowheads="1"/>
            </p:cNvSpPr>
            <p:nvPr/>
          </p:nvSpPr>
          <p:spPr bwMode="auto">
            <a:xfrm>
              <a:off x="432" y="1824"/>
              <a:ext cx="42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No</a:t>
              </a:r>
            </a:p>
          </p:txBody>
        </p:sp>
        <p:sp>
          <p:nvSpPr>
            <p:cNvPr id="21529" name="Oval 41"/>
            <p:cNvSpPr>
              <a:spLocks noChangeArrowheads="1"/>
            </p:cNvSpPr>
            <p:nvPr/>
          </p:nvSpPr>
          <p:spPr bwMode="auto">
            <a:xfrm>
              <a:off x="384" y="1824"/>
              <a:ext cx="528" cy="384"/>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507" fill="hold"/>
                                        <p:tgtEl>
                                          <p:spTgt spid="11"/>
                                        </p:tgtEl>
                                      </p:cBhvr>
                                    </p:cmd>
                                  </p:childTnLst>
                                </p:cTn>
                              </p:par>
                              <p:par>
                                <p:cTn id="7" presetID="22" presetClass="entr" presetSubtype="2" fill="hold" grpId="0" nodeType="withEffect">
                                  <p:stCondLst>
                                    <p:cond delay="0"/>
                                  </p:stCondLst>
                                  <p:childTnLst>
                                    <p:set>
                                      <p:cBhvr>
                                        <p:cTn id="8" dur="1" fill="hold">
                                          <p:stCondLst>
                                            <p:cond delay="0"/>
                                          </p:stCondLst>
                                        </p:cTn>
                                        <p:tgtEl>
                                          <p:spTgt spid="1013764"/>
                                        </p:tgtEl>
                                        <p:attrNameLst>
                                          <p:attrName>style.visibility</p:attrName>
                                        </p:attrNameLst>
                                      </p:cBhvr>
                                      <p:to>
                                        <p:strVal val="visible"/>
                                      </p:to>
                                    </p:set>
                                    <p:animEffect transition="in" filter="wipe(right)">
                                      <p:cBhvr>
                                        <p:cTn id="9" dur="2000"/>
                                        <p:tgtEl>
                                          <p:spTgt spid="1013764"/>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013766"/>
                                        </p:tgtEl>
                                        <p:attrNameLst>
                                          <p:attrName>style.visibility</p:attrName>
                                        </p:attrNameLst>
                                      </p:cBhvr>
                                      <p:to>
                                        <p:strVal val="visible"/>
                                      </p:to>
                                    </p:set>
                                    <p:animEffect transition="in" filter="wipe(right)">
                                      <p:cBhvr>
                                        <p:cTn id="12" dur="2000"/>
                                        <p:tgtEl>
                                          <p:spTgt spid="101376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013789"/>
                                        </p:tgtEl>
                                        <p:attrNameLst>
                                          <p:attrName>style.visibility</p:attrName>
                                        </p:attrNameLst>
                                      </p:cBhvr>
                                      <p:to>
                                        <p:strVal val="visible"/>
                                      </p:to>
                                    </p:set>
                                    <p:animEffect transition="in" filter="wipe(right)">
                                      <p:cBhvr>
                                        <p:cTn id="15" dur="2000"/>
                                        <p:tgtEl>
                                          <p:spTgt spid="1013789"/>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013788"/>
                                        </p:tgtEl>
                                        <p:attrNameLst>
                                          <p:attrName>style.visibility</p:attrName>
                                        </p:attrNameLst>
                                      </p:cBhvr>
                                      <p:to>
                                        <p:strVal val="visible"/>
                                      </p:to>
                                    </p:set>
                                    <p:animEffect transition="in" filter="wipe(right)">
                                      <p:cBhvr>
                                        <p:cTn id="18" dur="2000"/>
                                        <p:tgtEl>
                                          <p:spTgt spid="1013788"/>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1013769"/>
                                        </p:tgtEl>
                                        <p:attrNameLst>
                                          <p:attrName>style.visibility</p:attrName>
                                        </p:attrNameLst>
                                      </p:cBhvr>
                                      <p:to>
                                        <p:strVal val="visible"/>
                                      </p:to>
                                    </p:set>
                                    <p:animEffect transition="in" filter="wipe(right)">
                                      <p:cBhvr>
                                        <p:cTn id="21" dur="2000"/>
                                        <p:tgtEl>
                                          <p:spTgt spid="1013769"/>
                                        </p:tgtEl>
                                      </p:cBhvr>
                                    </p:animEffect>
                                  </p:childTnLst>
                                </p:cTn>
                              </p:par>
                              <p:par>
                                <p:cTn id="22" presetID="22" presetClass="entr" presetSubtype="2"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2000"/>
                                        <p:tgtEl>
                                          <p:spTgt spid="5"/>
                                        </p:tgtEl>
                                      </p:cBhvr>
                                    </p:animEffect>
                                  </p:childTnLst>
                                </p:cTn>
                              </p:par>
                              <p:par>
                                <p:cTn id="25" presetID="22" presetClass="entr" presetSubtype="2" fill="hold" nodeType="withEffect">
                                  <p:stCondLst>
                                    <p:cond delay="20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3000"/>
                                        <p:tgtEl>
                                          <p:spTgt spid="2"/>
                                        </p:tgtEl>
                                      </p:cBhvr>
                                    </p:animEffect>
                                  </p:childTnLst>
                                </p:cTn>
                              </p:par>
                              <p:par>
                                <p:cTn id="28" presetID="22" presetClass="entr" presetSubtype="2" fill="hold" nodeType="withEffect">
                                  <p:stCondLst>
                                    <p:cond delay="1900"/>
                                  </p:stCondLst>
                                  <p:childTnLst>
                                    <p:set>
                                      <p:cBhvr>
                                        <p:cTn id="29" dur="1" fill="hold">
                                          <p:stCondLst>
                                            <p:cond delay="0"/>
                                          </p:stCondLst>
                                        </p:cTn>
                                        <p:tgtEl>
                                          <p:spTgt spid="3"/>
                                        </p:tgtEl>
                                        <p:attrNameLst>
                                          <p:attrName>style.visibility</p:attrName>
                                        </p:attrNameLst>
                                      </p:cBhvr>
                                      <p:to>
                                        <p:strVal val="visible"/>
                                      </p:to>
                                    </p:set>
                                    <p:animEffect transition="in" filter="wipe(right)">
                                      <p:cBhvr>
                                        <p:cTn id="30" dur="3000"/>
                                        <p:tgtEl>
                                          <p:spTgt spid="3"/>
                                        </p:tgtEl>
                                      </p:cBhvr>
                                    </p:animEffect>
                                  </p:childTnLst>
                                </p:cTn>
                              </p:par>
                              <p:par>
                                <p:cTn id="31" presetID="22" presetClass="entr" presetSubtype="8" fill="hold" nodeType="withEffect">
                                  <p:stCondLst>
                                    <p:cond delay="200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3000"/>
                                        <p:tgtEl>
                                          <p:spTgt spid="4"/>
                                        </p:tgtEl>
                                      </p:cBhvr>
                                    </p:animEffect>
                                  </p:childTnLst>
                                </p:cTn>
                              </p:par>
                              <p:par>
                                <p:cTn id="34" presetID="22" presetClass="entr" presetSubtype="2" fill="hold" nodeType="withEffect">
                                  <p:stCondLst>
                                    <p:cond delay="5000"/>
                                  </p:stCondLst>
                                  <p:childTnLst>
                                    <p:set>
                                      <p:cBhvr>
                                        <p:cTn id="35" dur="1" fill="hold">
                                          <p:stCondLst>
                                            <p:cond delay="0"/>
                                          </p:stCondLst>
                                        </p:cTn>
                                        <p:tgtEl>
                                          <p:spTgt spid="6"/>
                                        </p:tgtEl>
                                        <p:attrNameLst>
                                          <p:attrName>style.visibility</p:attrName>
                                        </p:attrNameLst>
                                      </p:cBhvr>
                                      <p:to>
                                        <p:strVal val="visible"/>
                                      </p:to>
                                    </p:set>
                                    <p:animEffect transition="in" filter="wipe(right)">
                                      <p:cBhvr>
                                        <p:cTn id="36" dur="2000"/>
                                        <p:tgtEl>
                                          <p:spTgt spid="6"/>
                                        </p:tgtEl>
                                      </p:cBhvr>
                                    </p:animEffect>
                                  </p:childTnLst>
                                </p:cTn>
                              </p:par>
                              <p:par>
                                <p:cTn id="37" presetID="22" presetClass="entr" presetSubtype="2" fill="hold" nodeType="withEffect">
                                  <p:stCondLst>
                                    <p:cond delay="5000"/>
                                  </p:stCondLst>
                                  <p:childTnLst>
                                    <p:set>
                                      <p:cBhvr>
                                        <p:cTn id="38" dur="1" fill="hold">
                                          <p:stCondLst>
                                            <p:cond delay="0"/>
                                          </p:stCondLst>
                                        </p:cTn>
                                        <p:tgtEl>
                                          <p:spTgt spid="7"/>
                                        </p:tgtEl>
                                        <p:attrNameLst>
                                          <p:attrName>style.visibility</p:attrName>
                                        </p:attrNameLst>
                                      </p:cBhvr>
                                      <p:to>
                                        <p:strVal val="visible"/>
                                      </p:to>
                                    </p:set>
                                    <p:animEffect transition="in" filter="wipe(right)">
                                      <p:cBhvr>
                                        <p:cTn id="39" dur="2000"/>
                                        <p:tgtEl>
                                          <p:spTgt spid="7"/>
                                        </p:tgtEl>
                                      </p:cBhvr>
                                    </p:animEffect>
                                  </p:childTnLst>
                                </p:cTn>
                              </p:par>
                              <p:par>
                                <p:cTn id="40" presetID="22" presetClass="entr" presetSubtype="2" fill="hold" nodeType="withEffect">
                                  <p:stCondLst>
                                    <p:cond delay="5000"/>
                                  </p:stCondLst>
                                  <p:childTnLst>
                                    <p:set>
                                      <p:cBhvr>
                                        <p:cTn id="41" dur="1" fill="hold">
                                          <p:stCondLst>
                                            <p:cond delay="0"/>
                                          </p:stCondLst>
                                        </p:cTn>
                                        <p:tgtEl>
                                          <p:spTgt spid="9"/>
                                        </p:tgtEl>
                                        <p:attrNameLst>
                                          <p:attrName>style.visibility</p:attrName>
                                        </p:attrNameLst>
                                      </p:cBhvr>
                                      <p:to>
                                        <p:strVal val="visible"/>
                                      </p:to>
                                    </p:set>
                                    <p:animEffect transition="in" filter="wipe(right)">
                                      <p:cBhvr>
                                        <p:cTn id="42" dur="2000"/>
                                        <p:tgtEl>
                                          <p:spTgt spid="9"/>
                                        </p:tgtEl>
                                      </p:cBhvr>
                                    </p:animEffect>
                                  </p:childTnLst>
                                </p:cTn>
                              </p:par>
                              <p:par>
                                <p:cTn id="43" presetID="22" presetClass="entr" presetSubtype="2" fill="hold" nodeType="withEffect">
                                  <p:stCondLst>
                                    <p:cond delay="5000"/>
                                  </p:stCondLst>
                                  <p:childTnLst>
                                    <p:set>
                                      <p:cBhvr>
                                        <p:cTn id="44" dur="1" fill="hold">
                                          <p:stCondLst>
                                            <p:cond delay="0"/>
                                          </p:stCondLst>
                                        </p:cTn>
                                        <p:tgtEl>
                                          <p:spTgt spid="8"/>
                                        </p:tgtEl>
                                        <p:attrNameLst>
                                          <p:attrName>style.visibility</p:attrName>
                                        </p:attrNameLst>
                                      </p:cBhvr>
                                      <p:to>
                                        <p:strVal val="visible"/>
                                      </p:to>
                                    </p:set>
                                    <p:animEffect transition="in" filter="wipe(right)">
                                      <p:cBhvr>
                                        <p:cTn id="45" dur="2000"/>
                                        <p:tgtEl>
                                          <p:spTgt spid="8"/>
                                        </p:tgtEl>
                                      </p:cBhvr>
                                    </p:animEffect>
                                  </p:childTnLst>
                                </p:cTn>
                              </p:par>
                              <p:par>
                                <p:cTn id="46" presetID="22" presetClass="entr" presetSubtype="2" fill="hold" grpId="0" nodeType="withEffect">
                                  <p:stCondLst>
                                    <p:cond delay="5000"/>
                                  </p:stCondLst>
                                  <p:childTnLst>
                                    <p:set>
                                      <p:cBhvr>
                                        <p:cTn id="47" dur="1" fill="hold">
                                          <p:stCondLst>
                                            <p:cond delay="0"/>
                                          </p:stCondLst>
                                        </p:cTn>
                                        <p:tgtEl>
                                          <p:spTgt spid="1013763"/>
                                        </p:tgtEl>
                                        <p:attrNameLst>
                                          <p:attrName>style.visibility</p:attrName>
                                        </p:attrNameLst>
                                      </p:cBhvr>
                                      <p:to>
                                        <p:strVal val="visible"/>
                                      </p:to>
                                    </p:set>
                                    <p:animEffect transition="in" filter="wipe(right)">
                                      <p:cBhvr>
                                        <p:cTn id="48" dur="2000"/>
                                        <p:tgtEl>
                                          <p:spTgt spid="10137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StopAudio" delay="0">
                      <p:tgtEl>
                        <p:sldTgt/>
                      </p:tgtEl>
                    </p:cond>
                  </p:endCondLst>
                </p:cTn>
                <p:tgtEl>
                  <p:spTgt spid="11"/>
                </p:tgtEl>
              </p:cMediaNode>
            </p:audio>
          </p:childTnLst>
        </p:cTn>
      </p:par>
    </p:tnLst>
    <p:bldLst>
      <p:bldP spid="1013763" grpId="0"/>
      <p:bldP spid="1013764" grpId="0"/>
      <p:bldP spid="1013766" grpId="0" animBg="1"/>
      <p:bldP spid="1013769" grpId="0"/>
      <p:bldP spid="1013788" grpId="0" animBg="1"/>
      <p:bldP spid="101378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6461125" y="1466850"/>
            <a:ext cx="590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endParaRPr lang="en-US" sz="3200" b="1">
              <a:solidFill>
                <a:srgbClr val="9900CC"/>
              </a:solidFill>
              <a:latin typeface="Times New Roman" pitchFamily="18" charset="0"/>
            </a:endParaRPr>
          </a:p>
        </p:txBody>
      </p:sp>
      <p:sp>
        <p:nvSpPr>
          <p:cNvPr id="22531" name="Oval 3"/>
          <p:cNvSpPr>
            <a:spLocks noChangeArrowheads="1"/>
          </p:cNvSpPr>
          <p:nvPr/>
        </p:nvSpPr>
        <p:spPr bwMode="auto">
          <a:xfrm>
            <a:off x="5257800" y="2895600"/>
            <a:ext cx="533400" cy="533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2532" name="Oval 4"/>
          <p:cNvSpPr>
            <a:spLocks noChangeArrowheads="1"/>
          </p:cNvSpPr>
          <p:nvPr/>
        </p:nvSpPr>
        <p:spPr bwMode="auto">
          <a:xfrm>
            <a:off x="6477000" y="3429000"/>
            <a:ext cx="1447800" cy="76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22533" name="Oval 5"/>
          <p:cNvSpPr>
            <a:spLocks noChangeArrowheads="1"/>
          </p:cNvSpPr>
          <p:nvPr/>
        </p:nvSpPr>
        <p:spPr bwMode="auto">
          <a:xfrm>
            <a:off x="7086600" y="6781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2534" name="Oval 6"/>
          <p:cNvSpPr>
            <a:spLocks noChangeArrowheads="1"/>
          </p:cNvSpPr>
          <p:nvPr/>
        </p:nvSpPr>
        <p:spPr bwMode="auto">
          <a:xfrm>
            <a:off x="7239000" y="6019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2535" name="Oval 7"/>
          <p:cNvSpPr>
            <a:spLocks noChangeArrowheads="1"/>
          </p:cNvSpPr>
          <p:nvPr/>
        </p:nvSpPr>
        <p:spPr bwMode="auto">
          <a:xfrm>
            <a:off x="5334000" y="6248400"/>
            <a:ext cx="838200" cy="228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22536" name="Oval 8"/>
          <p:cNvSpPr>
            <a:spLocks noChangeArrowheads="1"/>
          </p:cNvSpPr>
          <p:nvPr/>
        </p:nvSpPr>
        <p:spPr bwMode="auto">
          <a:xfrm>
            <a:off x="9144000" y="6553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grpSp>
        <p:nvGrpSpPr>
          <p:cNvPr id="2" name="Group 18"/>
          <p:cNvGrpSpPr>
            <a:grpSpLocks/>
          </p:cNvGrpSpPr>
          <p:nvPr/>
        </p:nvGrpSpPr>
        <p:grpSpPr bwMode="auto">
          <a:xfrm>
            <a:off x="304800" y="1676400"/>
            <a:ext cx="8458200" cy="2895600"/>
            <a:chOff x="304800" y="1676400"/>
            <a:chExt cx="8458200" cy="2895600"/>
          </a:xfrm>
        </p:grpSpPr>
        <p:sp>
          <p:nvSpPr>
            <p:cNvPr id="22546" name="Oval 9"/>
            <p:cNvSpPr>
              <a:spLocks noChangeArrowheads="1"/>
            </p:cNvSpPr>
            <p:nvPr/>
          </p:nvSpPr>
          <p:spPr bwMode="auto">
            <a:xfrm>
              <a:off x="304800" y="1676400"/>
              <a:ext cx="8458200" cy="2895600"/>
            </a:xfrm>
            <a:prstGeom prst="ellipse">
              <a:avLst/>
            </a:prstGeom>
            <a:solidFill>
              <a:schemeClr val="bg1"/>
            </a:solidFill>
            <a:ln w="38100">
              <a:solidFill>
                <a:schemeClr val="tx1"/>
              </a:solidFill>
              <a:round/>
              <a:headEnd/>
              <a:tailEnd/>
            </a:ln>
          </p:spPr>
          <p:txBody>
            <a:bodyPr wrap="none" anchor="ctr">
              <a:spAutoFit/>
            </a:bodyPr>
            <a:lstStyle/>
            <a:p>
              <a:pPr algn="ctr">
                <a:spcBef>
                  <a:spcPct val="0"/>
                </a:spcBef>
                <a:buFontTx/>
                <a:buNone/>
              </a:pPr>
              <a:endParaRPr lang="en-US" sz="3200">
                <a:solidFill>
                  <a:schemeClr val="tx1"/>
                </a:solidFill>
                <a:latin typeface="Times New Roman" pitchFamily="18" charset="0"/>
              </a:endParaRPr>
            </a:p>
          </p:txBody>
        </p:sp>
        <p:sp>
          <p:nvSpPr>
            <p:cNvPr id="22547" name="Text Box 10"/>
            <p:cNvSpPr txBox="1">
              <a:spLocks noChangeArrowheads="1"/>
            </p:cNvSpPr>
            <p:nvPr/>
          </p:nvSpPr>
          <p:spPr bwMode="auto">
            <a:xfrm>
              <a:off x="3429000" y="1828800"/>
              <a:ext cx="2078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chemeClr val="tx1"/>
                  </a:solidFill>
                  <a:latin typeface="Times New Roman" pitchFamily="18" charset="0"/>
                </a:rPr>
                <a:t>Population</a:t>
              </a:r>
              <a:endParaRPr lang="en-US" sz="3200">
                <a:solidFill>
                  <a:schemeClr val="tx1"/>
                </a:solidFill>
                <a:latin typeface="Times New Roman" pitchFamily="18" charset="0"/>
              </a:endParaRPr>
            </a:p>
          </p:txBody>
        </p:sp>
      </p:grpSp>
      <p:grpSp>
        <p:nvGrpSpPr>
          <p:cNvPr id="3" name="Group 11"/>
          <p:cNvGrpSpPr>
            <a:grpSpLocks/>
          </p:cNvGrpSpPr>
          <p:nvPr/>
        </p:nvGrpSpPr>
        <p:grpSpPr bwMode="auto">
          <a:xfrm>
            <a:off x="609600" y="2362200"/>
            <a:ext cx="3962400" cy="1828800"/>
            <a:chOff x="384" y="1488"/>
            <a:chExt cx="2496" cy="1152"/>
          </a:xfrm>
        </p:grpSpPr>
        <p:sp>
          <p:nvSpPr>
            <p:cNvPr id="22544" name="Oval 12"/>
            <p:cNvSpPr>
              <a:spLocks noChangeArrowheads="1"/>
            </p:cNvSpPr>
            <p:nvPr/>
          </p:nvSpPr>
          <p:spPr bwMode="auto">
            <a:xfrm>
              <a:off x="384" y="1488"/>
              <a:ext cx="2496" cy="1152"/>
            </a:xfrm>
            <a:prstGeom prst="ellipse">
              <a:avLst/>
            </a:prstGeom>
            <a:solidFill>
              <a:srgbClr val="FFFF99"/>
            </a:solidFill>
            <a:ln w="28575">
              <a:solidFill>
                <a:schemeClr val="tx1"/>
              </a:solidFill>
              <a:round/>
              <a:headEnd/>
              <a:tailEnd/>
            </a:ln>
          </p:spPr>
          <p:txBody>
            <a:bodyPr anchor="ctr">
              <a:spAutoFit/>
            </a:bodyPr>
            <a:lstStyle/>
            <a:p>
              <a:pPr algn="ctr">
                <a:spcBef>
                  <a:spcPct val="0"/>
                </a:spcBef>
                <a:buFontTx/>
                <a:buNone/>
              </a:pPr>
              <a:endParaRPr lang="en-US" sz="3200">
                <a:solidFill>
                  <a:schemeClr val="tx1"/>
                </a:solidFill>
                <a:latin typeface="Times New Roman" pitchFamily="18" charset="0"/>
              </a:endParaRPr>
            </a:p>
          </p:txBody>
        </p:sp>
        <p:sp>
          <p:nvSpPr>
            <p:cNvPr id="22545" name="Text Box 13"/>
            <p:cNvSpPr txBox="1">
              <a:spLocks noChangeArrowheads="1"/>
            </p:cNvSpPr>
            <p:nvPr/>
          </p:nvSpPr>
          <p:spPr bwMode="auto">
            <a:xfrm>
              <a:off x="720" y="1632"/>
              <a:ext cx="1918"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dirty="0">
                  <a:solidFill>
                    <a:schemeClr val="tx1"/>
                  </a:solidFill>
                  <a:latin typeface="Times New Roman" pitchFamily="18" charset="0"/>
                </a:rPr>
                <a:t>Controls:</a:t>
              </a:r>
            </a:p>
            <a:p>
              <a:pPr>
                <a:spcBef>
                  <a:spcPct val="0"/>
                </a:spcBef>
                <a:buFontTx/>
                <a:buNone/>
              </a:pPr>
              <a:r>
                <a:rPr lang="en-US" sz="3200" dirty="0">
                  <a:solidFill>
                    <a:schemeClr val="tx1"/>
                  </a:solidFill>
                  <a:latin typeface="Times New Roman" pitchFamily="18" charset="0"/>
                </a:rPr>
                <a:t>    </a:t>
              </a:r>
              <a:r>
                <a:rPr lang="en-US" sz="2800" dirty="0">
                  <a:solidFill>
                    <a:schemeClr val="tx1"/>
                  </a:solidFill>
                  <a:latin typeface="Times New Roman" pitchFamily="18" charset="0"/>
                </a:rPr>
                <a:t>Random sample?</a:t>
              </a:r>
            </a:p>
            <a:p>
              <a:pPr>
                <a:spcBef>
                  <a:spcPct val="0"/>
                </a:spcBef>
                <a:buFontTx/>
                <a:buNone/>
              </a:pPr>
              <a:r>
                <a:rPr lang="en-US" sz="2800" dirty="0">
                  <a:solidFill>
                    <a:schemeClr val="tx1"/>
                  </a:solidFill>
                  <a:latin typeface="Times New Roman" pitchFamily="18" charset="0"/>
                </a:rPr>
                <a:t>     Exposures?</a:t>
              </a:r>
              <a:endParaRPr lang="en-US" sz="3200" dirty="0">
                <a:solidFill>
                  <a:schemeClr val="tx1"/>
                </a:solidFill>
                <a:latin typeface="Times New Roman" pitchFamily="18" charset="0"/>
              </a:endParaRPr>
            </a:p>
          </p:txBody>
        </p:sp>
      </p:grpSp>
      <p:grpSp>
        <p:nvGrpSpPr>
          <p:cNvPr id="4" name="Group 14"/>
          <p:cNvGrpSpPr>
            <a:grpSpLocks/>
          </p:cNvGrpSpPr>
          <p:nvPr/>
        </p:nvGrpSpPr>
        <p:grpSpPr bwMode="auto">
          <a:xfrm>
            <a:off x="4800600" y="2362200"/>
            <a:ext cx="3733800" cy="1752600"/>
            <a:chOff x="3024" y="1488"/>
            <a:chExt cx="2352" cy="1104"/>
          </a:xfrm>
        </p:grpSpPr>
        <p:sp>
          <p:nvSpPr>
            <p:cNvPr id="22542" name="Oval 15"/>
            <p:cNvSpPr>
              <a:spLocks noChangeArrowheads="1"/>
            </p:cNvSpPr>
            <p:nvPr/>
          </p:nvSpPr>
          <p:spPr bwMode="auto">
            <a:xfrm>
              <a:off x="3024" y="1488"/>
              <a:ext cx="2352" cy="1104"/>
            </a:xfrm>
            <a:prstGeom prst="ellipse">
              <a:avLst/>
            </a:prstGeom>
            <a:solidFill>
              <a:srgbClr val="CCFFCC"/>
            </a:solidFill>
            <a:ln w="28575">
              <a:solidFill>
                <a:srgbClr val="FF00FF"/>
              </a:solidFill>
              <a:round/>
              <a:headEnd/>
              <a:tailEnd/>
            </a:ln>
          </p:spPr>
          <p:txBody>
            <a:bodyPr anchor="ctr">
              <a:spAutoFit/>
            </a:bodyPr>
            <a:lstStyle/>
            <a:p>
              <a:pPr algn="ctr">
                <a:spcBef>
                  <a:spcPct val="0"/>
                </a:spcBef>
                <a:buFontTx/>
                <a:buNone/>
              </a:pPr>
              <a:endParaRPr lang="en-US" sz="3200">
                <a:solidFill>
                  <a:schemeClr val="tx1"/>
                </a:solidFill>
                <a:latin typeface="Times New Roman" pitchFamily="18" charset="0"/>
              </a:endParaRPr>
            </a:p>
          </p:txBody>
        </p:sp>
        <p:sp>
          <p:nvSpPr>
            <p:cNvPr id="22543" name="Text Box 16"/>
            <p:cNvSpPr txBox="1">
              <a:spLocks noChangeArrowheads="1"/>
            </p:cNvSpPr>
            <p:nvPr/>
          </p:nvSpPr>
          <p:spPr bwMode="auto">
            <a:xfrm>
              <a:off x="3446" y="1596"/>
              <a:ext cx="134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Cases:</a:t>
              </a:r>
            </a:p>
            <a:p>
              <a:pPr>
                <a:spcBef>
                  <a:spcPct val="0"/>
                </a:spcBef>
                <a:buFontTx/>
                <a:buNone/>
              </a:pPr>
              <a:r>
                <a:rPr lang="en-US" sz="3200">
                  <a:solidFill>
                    <a:schemeClr val="tx1"/>
                  </a:solidFill>
                  <a:latin typeface="Times New Roman" pitchFamily="18" charset="0"/>
                </a:rPr>
                <a:t>   </a:t>
              </a:r>
              <a:r>
                <a:rPr lang="en-US" sz="2800">
                  <a:solidFill>
                    <a:schemeClr val="tx1"/>
                  </a:solidFill>
                  <a:latin typeface="Times New Roman" pitchFamily="18" charset="0"/>
                </a:rPr>
                <a:t>Exposures?</a:t>
              </a:r>
              <a:endParaRPr lang="en-US" sz="3200">
                <a:solidFill>
                  <a:schemeClr val="tx1"/>
                </a:solidFill>
                <a:latin typeface="Times New Roman" pitchFamily="18" charset="0"/>
              </a:endParaRPr>
            </a:p>
          </p:txBody>
        </p:sp>
      </p:grpSp>
      <p:sp>
        <p:nvSpPr>
          <p:cNvPr id="922641" name="Text Box 17"/>
          <p:cNvSpPr txBox="1">
            <a:spLocks noChangeArrowheads="1"/>
          </p:cNvSpPr>
          <p:nvPr/>
        </p:nvSpPr>
        <p:spPr bwMode="auto">
          <a:xfrm>
            <a:off x="365125" y="4819650"/>
            <a:ext cx="828357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Differences in proportion exposed between cases </a:t>
            </a:r>
          </a:p>
          <a:p>
            <a:pPr>
              <a:spcBef>
                <a:spcPct val="0"/>
              </a:spcBef>
              <a:buFontTx/>
              <a:buNone/>
            </a:pPr>
            <a:r>
              <a:rPr lang="en-US" sz="3200">
                <a:solidFill>
                  <a:schemeClr val="tx1"/>
                </a:solidFill>
                <a:latin typeface="Times New Roman" pitchFamily="18" charset="0"/>
              </a:rPr>
              <a:t>and controls indicates an association between the </a:t>
            </a:r>
          </a:p>
          <a:p>
            <a:pPr>
              <a:spcBef>
                <a:spcPct val="0"/>
              </a:spcBef>
              <a:buFontTx/>
              <a:buNone/>
            </a:pPr>
            <a:r>
              <a:rPr lang="en-US" sz="3200">
                <a:solidFill>
                  <a:schemeClr val="tx1"/>
                </a:solidFill>
                <a:latin typeface="Times New Roman" pitchFamily="18" charset="0"/>
              </a:rPr>
              <a:t>exposure and the disease</a:t>
            </a:r>
          </a:p>
        </p:txBody>
      </p:sp>
      <p:sp>
        <p:nvSpPr>
          <p:cNvPr id="22541" name="Text Box 18"/>
          <p:cNvSpPr txBox="1">
            <a:spLocks noChangeArrowheads="1"/>
          </p:cNvSpPr>
          <p:nvPr/>
        </p:nvSpPr>
        <p:spPr bwMode="auto">
          <a:xfrm>
            <a:off x="179388" y="404813"/>
            <a:ext cx="89646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400" b="1">
                <a:solidFill>
                  <a:srgbClr val="A50021"/>
                </a:solidFill>
                <a:latin typeface="Times New Roman" pitchFamily="18" charset="0"/>
              </a:rPr>
              <a:t>Case - Control study</a:t>
            </a:r>
            <a:endParaRPr lang="en-US" sz="4400">
              <a:solidFill>
                <a:srgbClr val="A50021"/>
              </a:solidFill>
              <a:latin typeface="Times New Roman" pitchFamily="18"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519"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4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922641"/>
                                        </p:tgtEl>
                                        <p:attrNameLst>
                                          <p:attrName>style.visibility</p:attrName>
                                        </p:attrNameLst>
                                      </p:cBhvr>
                                      <p:to>
                                        <p:strVal val="visible"/>
                                      </p:to>
                                    </p:set>
                                    <p:animEffect transition="in" filter="fade">
                                      <p:cBhvr>
                                        <p:cTn id="18" dur="2000"/>
                                        <p:tgtEl>
                                          <p:spTgt spid="9226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6"/>
                </p:tgtEl>
              </p:cMediaNode>
            </p:audio>
          </p:childTnLst>
        </p:cTn>
      </p:par>
    </p:tnLst>
    <p:bldLst>
      <p:bldP spid="92264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pPr eaLnBrk="1" hangingPunct="1"/>
            <a:r>
              <a:rPr lang="en-US" b="1" smtClean="0">
                <a:solidFill>
                  <a:srgbClr val="A50021"/>
                </a:solidFill>
              </a:rPr>
              <a:t>Case-Control Studies</a:t>
            </a:r>
            <a:endParaRPr lang="en-US" smtClean="0">
              <a:solidFill>
                <a:srgbClr val="A50021"/>
              </a:solidFill>
            </a:endParaRPr>
          </a:p>
        </p:txBody>
      </p:sp>
      <p:sp>
        <p:nvSpPr>
          <p:cNvPr id="36867" name="Text Box 3"/>
          <p:cNvSpPr txBox="1">
            <a:spLocks noChangeArrowheads="1"/>
          </p:cNvSpPr>
          <p:nvPr/>
        </p:nvSpPr>
        <p:spPr bwMode="auto">
          <a:xfrm>
            <a:off x="36513" y="1581150"/>
            <a:ext cx="91440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400">
                <a:solidFill>
                  <a:schemeClr val="tx1"/>
                </a:solidFill>
                <a:latin typeface="Times New Roman" pitchFamily="18" charset="0"/>
              </a:rPr>
              <a:t>    Subjects selected on the basis of their</a:t>
            </a:r>
          </a:p>
          <a:p>
            <a:pPr>
              <a:spcBef>
                <a:spcPct val="0"/>
              </a:spcBef>
              <a:buFontTx/>
              <a:buNone/>
            </a:pPr>
            <a:r>
              <a:rPr lang="en-US" sz="3400">
                <a:solidFill>
                  <a:schemeClr val="tx1"/>
                </a:solidFill>
                <a:latin typeface="Times New Roman" pitchFamily="18" charset="0"/>
              </a:rPr>
              <a:t>    </a:t>
            </a:r>
            <a:r>
              <a:rPr lang="en-US" sz="3400" b="1">
                <a:solidFill>
                  <a:srgbClr val="FF3399"/>
                </a:solidFill>
                <a:latin typeface="Times New Roman" pitchFamily="18" charset="0"/>
              </a:rPr>
              <a:t>DISEASE STATUS</a:t>
            </a:r>
            <a:r>
              <a:rPr lang="en-US" sz="3400">
                <a:solidFill>
                  <a:schemeClr val="tx1"/>
                </a:solidFill>
                <a:latin typeface="Times New Roman" pitchFamily="18" charset="0"/>
              </a:rPr>
              <a:t> 		</a:t>
            </a:r>
          </a:p>
        </p:txBody>
      </p:sp>
      <p:sp>
        <p:nvSpPr>
          <p:cNvPr id="23556" name="Line 4"/>
          <p:cNvSpPr>
            <a:spLocks noChangeShapeType="1"/>
          </p:cNvSpPr>
          <p:nvPr/>
        </p:nvSpPr>
        <p:spPr bwMode="auto">
          <a:xfrm>
            <a:off x="0" y="4114800"/>
            <a:ext cx="3657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928773" name="Text Box 5"/>
          <p:cNvSpPr txBox="1">
            <a:spLocks noChangeArrowheads="1"/>
          </p:cNvSpPr>
          <p:nvPr/>
        </p:nvSpPr>
        <p:spPr bwMode="auto">
          <a:xfrm>
            <a:off x="900113" y="2649538"/>
            <a:ext cx="58658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dirty="0">
                <a:solidFill>
                  <a:srgbClr val="0000FF"/>
                </a:solidFill>
                <a:latin typeface="Times New Roman" pitchFamily="18" charset="0"/>
              </a:rPr>
              <a:t>Incident cases</a:t>
            </a:r>
            <a:r>
              <a:rPr lang="en-US" sz="3200" dirty="0">
                <a:solidFill>
                  <a:schemeClr val="tx1"/>
                </a:solidFill>
                <a:latin typeface="Times New Roman" pitchFamily="18" charset="0"/>
              </a:rPr>
              <a:t> – newly diagnosed.</a:t>
            </a:r>
          </a:p>
          <a:p>
            <a:pPr>
              <a:spcBef>
                <a:spcPct val="0"/>
              </a:spcBef>
              <a:buFontTx/>
              <a:buNone/>
            </a:pPr>
            <a:r>
              <a:rPr lang="en-US" sz="3200" dirty="0">
                <a:solidFill>
                  <a:schemeClr val="tx1"/>
                </a:solidFill>
                <a:latin typeface="Times New Roman" pitchFamily="18" charset="0"/>
              </a:rPr>
              <a:t>			 Ideal design.</a:t>
            </a:r>
            <a:endParaRPr lang="en-US" sz="3200" b="1" dirty="0">
              <a:solidFill>
                <a:srgbClr val="0000FF"/>
              </a:solidFill>
              <a:latin typeface="Times New Roman" pitchFamily="18" charset="0"/>
            </a:endParaRPr>
          </a:p>
        </p:txBody>
      </p:sp>
      <p:sp>
        <p:nvSpPr>
          <p:cNvPr id="928774" name="Text Box 6"/>
          <p:cNvSpPr txBox="1">
            <a:spLocks noChangeArrowheads="1"/>
          </p:cNvSpPr>
          <p:nvPr/>
        </p:nvSpPr>
        <p:spPr bwMode="auto">
          <a:xfrm>
            <a:off x="900113" y="3789363"/>
            <a:ext cx="755967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0000FF"/>
                </a:solidFill>
                <a:latin typeface="Times New Roman" pitchFamily="18" charset="0"/>
              </a:rPr>
              <a:t>Prevalent cases</a:t>
            </a:r>
            <a:r>
              <a:rPr lang="en-US" sz="3200">
                <a:solidFill>
                  <a:schemeClr val="tx1"/>
                </a:solidFill>
                <a:latin typeface="Times New Roman" pitchFamily="18" charset="0"/>
              </a:rPr>
              <a:t> – previously existing.</a:t>
            </a:r>
          </a:p>
          <a:p>
            <a:pPr>
              <a:spcBef>
                <a:spcPct val="0"/>
              </a:spcBef>
              <a:buFontTx/>
              <a:buNone/>
            </a:pPr>
            <a:r>
              <a:rPr lang="en-US" sz="3200">
                <a:solidFill>
                  <a:schemeClr val="tx1"/>
                </a:solidFill>
                <a:latin typeface="Times New Roman" pitchFamily="18" charset="0"/>
              </a:rPr>
              <a:t>			   Sometimes necessary.</a:t>
            </a:r>
          </a:p>
          <a:p>
            <a:pPr>
              <a:spcBef>
                <a:spcPct val="0"/>
              </a:spcBef>
              <a:buFontTx/>
              <a:buNone/>
            </a:pPr>
            <a:r>
              <a:rPr lang="en-US" sz="3200">
                <a:solidFill>
                  <a:schemeClr val="tx1"/>
                </a:solidFill>
                <a:latin typeface="Times New Roman" pitchFamily="18" charset="0"/>
              </a:rPr>
              <a:t>   	Are</a:t>
            </a:r>
            <a:r>
              <a:rPr lang="en-US" sz="3200">
                <a:solidFill>
                  <a:srgbClr val="FF00FF"/>
                </a:solidFill>
                <a:latin typeface="Times New Roman" pitchFamily="18" charset="0"/>
              </a:rPr>
              <a:t> normally excluded</a:t>
            </a:r>
            <a:r>
              <a:rPr lang="en-US" sz="3200">
                <a:solidFill>
                  <a:schemeClr val="tx1"/>
                </a:solidFill>
                <a:latin typeface="Times New Roman" pitchFamily="18" charset="0"/>
              </a:rPr>
              <a:t>, because the 	exposure may affect the </a:t>
            </a:r>
            <a:r>
              <a:rPr lang="en-US" sz="3200">
                <a:solidFill>
                  <a:srgbClr val="FF00FF"/>
                </a:solidFill>
                <a:latin typeface="Times New Roman" pitchFamily="18" charset="0"/>
              </a:rPr>
              <a:t>prognosis</a:t>
            </a:r>
            <a:r>
              <a:rPr lang="en-US" sz="3200">
                <a:solidFill>
                  <a:schemeClr val="tx1"/>
                </a:solidFill>
                <a:latin typeface="Times New Roman" pitchFamily="18" charset="0"/>
              </a:rPr>
              <a:t> or 	the </a:t>
            </a:r>
            <a:r>
              <a:rPr lang="en-US" sz="3200">
                <a:solidFill>
                  <a:srgbClr val="FF00FF"/>
                </a:solidFill>
                <a:latin typeface="Times New Roman" pitchFamily="18" charset="0"/>
              </a:rPr>
              <a:t>duration</a:t>
            </a:r>
            <a:r>
              <a:rPr lang="en-US" sz="3200">
                <a:solidFill>
                  <a:schemeClr val="tx1"/>
                </a:solidFill>
                <a:latin typeface="Times New Roman" pitchFamily="18" charset="0"/>
              </a:rPr>
              <a:t> of the disease</a:t>
            </a:r>
            <a:endParaRPr lang="en-US" sz="3200" b="1">
              <a:solidFill>
                <a:schemeClr val="tx1"/>
              </a:solidFill>
              <a:latin typeface="Times New Roman"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34" fill="hold"/>
                                        <p:tgtEl>
                                          <p:spTgt spid="4"/>
                                        </p:tgtEl>
                                      </p:cBhvr>
                                    </p:cmd>
                                  </p:childTnLst>
                                </p:cTn>
                              </p:par>
                              <p:par>
                                <p:cTn id="7" presetID="22" presetClass="entr" presetSubtype="1" fill="hold" grpId="0" nodeType="withEffect">
                                  <p:stCondLst>
                                    <p:cond delay="0"/>
                                  </p:stCondLst>
                                  <p:childTnLst>
                                    <p:set>
                                      <p:cBhvr>
                                        <p:cTn id="8" dur="1" fill="hold">
                                          <p:stCondLst>
                                            <p:cond delay="0"/>
                                          </p:stCondLst>
                                        </p:cTn>
                                        <p:tgtEl>
                                          <p:spTgt spid="36867"/>
                                        </p:tgtEl>
                                        <p:attrNameLst>
                                          <p:attrName>style.visibility</p:attrName>
                                        </p:attrNameLst>
                                      </p:cBhvr>
                                      <p:to>
                                        <p:strVal val="visible"/>
                                      </p:to>
                                    </p:set>
                                    <p:animEffect transition="in" filter="wipe(up)">
                                      <p:cBhvr>
                                        <p:cTn id="9" dur="3000"/>
                                        <p:tgtEl>
                                          <p:spTgt spid="36867"/>
                                        </p:tgtEl>
                                      </p:cBhvr>
                                    </p:animEffect>
                                  </p:childTnLst>
                                </p:cTn>
                              </p:par>
                              <p:par>
                                <p:cTn id="10" presetID="22" presetClass="entr" presetSubtype="1" fill="hold" grpId="0" nodeType="withEffect">
                                  <p:stCondLst>
                                    <p:cond delay="2000"/>
                                  </p:stCondLst>
                                  <p:childTnLst>
                                    <p:set>
                                      <p:cBhvr>
                                        <p:cTn id="11" dur="1" fill="hold">
                                          <p:stCondLst>
                                            <p:cond delay="0"/>
                                          </p:stCondLst>
                                        </p:cTn>
                                        <p:tgtEl>
                                          <p:spTgt spid="928773"/>
                                        </p:tgtEl>
                                        <p:attrNameLst>
                                          <p:attrName>style.visibility</p:attrName>
                                        </p:attrNameLst>
                                      </p:cBhvr>
                                      <p:to>
                                        <p:strVal val="visible"/>
                                      </p:to>
                                    </p:set>
                                    <p:animEffect transition="in" filter="wipe(up)">
                                      <p:cBhvr>
                                        <p:cTn id="12" dur="3000"/>
                                        <p:tgtEl>
                                          <p:spTgt spid="928773"/>
                                        </p:tgtEl>
                                      </p:cBhvr>
                                    </p:animEffect>
                                  </p:childTnLst>
                                </p:cTn>
                              </p:par>
                              <p:par>
                                <p:cTn id="13" presetID="22" presetClass="entr" presetSubtype="1" fill="hold" grpId="0" nodeType="withEffect">
                                  <p:stCondLst>
                                    <p:cond delay="8000"/>
                                  </p:stCondLst>
                                  <p:childTnLst>
                                    <p:set>
                                      <p:cBhvr>
                                        <p:cTn id="14" dur="1" fill="hold">
                                          <p:stCondLst>
                                            <p:cond delay="0"/>
                                          </p:stCondLst>
                                        </p:cTn>
                                        <p:tgtEl>
                                          <p:spTgt spid="928774"/>
                                        </p:tgtEl>
                                        <p:attrNameLst>
                                          <p:attrName>style.visibility</p:attrName>
                                        </p:attrNameLst>
                                      </p:cBhvr>
                                      <p:to>
                                        <p:strVal val="visible"/>
                                      </p:to>
                                    </p:set>
                                    <p:animEffect transition="in" filter="wipe(up)">
                                      <p:cBhvr>
                                        <p:cTn id="15" dur="3000"/>
                                        <p:tgtEl>
                                          <p:spTgt spid="9287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36867" grpId="0"/>
      <p:bldP spid="928773" grpId="0"/>
      <p:bldP spid="92877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252413" y="333375"/>
            <a:ext cx="5327650" cy="1143000"/>
          </a:xfrm>
        </p:spPr>
        <p:txBody>
          <a:bodyPr/>
          <a:lstStyle/>
          <a:p>
            <a:pPr eaLnBrk="1" hangingPunct="1">
              <a:defRPr/>
            </a:pPr>
            <a:r>
              <a:rPr lang="en-US" smtClean="0">
                <a:solidFill>
                  <a:srgbClr val="990033"/>
                </a:solidFill>
                <a:effectLst>
                  <a:outerShdw blurRad="38100" dist="38100" dir="2700000" algn="tl">
                    <a:srgbClr val="C0C0C0"/>
                  </a:outerShdw>
                </a:effectLst>
              </a:rPr>
              <a:t>Case Identification</a:t>
            </a:r>
          </a:p>
        </p:txBody>
      </p:sp>
      <p:sp>
        <p:nvSpPr>
          <p:cNvPr id="24579" name="Rectangle 3"/>
          <p:cNvSpPr>
            <a:spLocks noGrp="1" noChangeArrowheads="1"/>
          </p:cNvSpPr>
          <p:nvPr>
            <p:ph type="body" idx="1"/>
          </p:nvPr>
        </p:nvSpPr>
        <p:spPr>
          <a:xfrm>
            <a:off x="179388" y="1625600"/>
            <a:ext cx="5338762" cy="579438"/>
          </a:xfrm>
          <a:noFill/>
        </p:spPr>
        <p:txBody>
          <a:bodyPr>
            <a:spAutoFit/>
          </a:bodyPr>
          <a:lstStyle/>
          <a:p>
            <a:pPr eaLnBrk="1" hangingPunct="1">
              <a:buClr>
                <a:srgbClr val="990033"/>
              </a:buClr>
              <a:buSzPct val="120000"/>
              <a:buFont typeface="Wingdings" pitchFamily="2" charset="2"/>
              <a:buChar char="§"/>
            </a:pPr>
            <a:r>
              <a:rPr lang="en-US" smtClean="0">
                <a:solidFill>
                  <a:srgbClr val="000099"/>
                </a:solidFill>
              </a:rPr>
              <a:t>Ideal – population based</a:t>
            </a:r>
          </a:p>
        </p:txBody>
      </p:sp>
      <p:graphicFrame>
        <p:nvGraphicFramePr>
          <p:cNvPr id="24580" name="Object 4"/>
          <p:cNvGraphicFramePr>
            <a:graphicFrameLocks noChangeAspect="1"/>
          </p:cNvGraphicFramePr>
          <p:nvPr/>
        </p:nvGraphicFramePr>
        <p:xfrm>
          <a:off x="5791200" y="41275"/>
          <a:ext cx="2971800" cy="1863725"/>
        </p:xfrm>
        <a:graphic>
          <a:graphicData uri="http://schemas.openxmlformats.org/presentationml/2006/ole">
            <mc:AlternateContent xmlns:mc="http://schemas.openxmlformats.org/markup-compatibility/2006">
              <mc:Choice xmlns:v="urn:schemas-microsoft-com:vml" Requires="v">
                <p:oleObj spid="_x0000_s24719" name="Clip" r:id="rId6" imgW="4039263" imgH="2534876" progId="MS_ClipArt_Gallery.2">
                  <p:embed/>
                </p:oleObj>
              </mc:Choice>
              <mc:Fallback>
                <p:oleObj name="Clip" r:id="rId6" imgW="4039263" imgH="2534876" progId="MS_ClipArt_Gallery.2">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1275"/>
                        <a:ext cx="2971800" cy="186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88838" name="Rectangle 6"/>
          <p:cNvSpPr>
            <a:spLocks noChangeArrowheads="1"/>
          </p:cNvSpPr>
          <p:nvPr/>
        </p:nvSpPr>
        <p:spPr bwMode="auto">
          <a:xfrm>
            <a:off x="395288" y="2220913"/>
            <a:ext cx="8748712" cy="3152775"/>
          </a:xfrm>
          <a:prstGeom prst="rect">
            <a:avLst/>
          </a:prstGeom>
          <a:noFill/>
          <a:ln w="9525">
            <a:noFill/>
            <a:miter lim="800000"/>
            <a:headEnd/>
            <a:tailEnd/>
          </a:ln>
        </p:spPr>
        <p:txBody>
          <a:bodyPr>
            <a:spAutoFit/>
          </a:bodyPr>
          <a:lstStyle/>
          <a:p>
            <a:pPr marL="179388" lvl="1" eaLnBrk="1" hangingPunct="1">
              <a:defRPr/>
            </a:pPr>
            <a:r>
              <a:rPr lang="en-US" sz="2800" dirty="0">
                <a:solidFill>
                  <a:schemeClr val="tx1"/>
                </a:solidFill>
              </a:rPr>
              <a:t> Random sample of (or all) </a:t>
            </a:r>
            <a:r>
              <a:rPr lang="en-US" sz="2800" dirty="0">
                <a:solidFill>
                  <a:srgbClr val="9900CC"/>
                </a:solidFill>
              </a:rPr>
              <a:t>incident cases</a:t>
            </a:r>
            <a:r>
              <a:rPr lang="en-US" sz="2800" dirty="0">
                <a:solidFill>
                  <a:schemeClr val="tx1"/>
                </a:solidFill>
              </a:rPr>
              <a:t> in a</a:t>
            </a:r>
          </a:p>
          <a:p>
            <a:pPr marL="179388" lvl="1" eaLnBrk="1" hangingPunct="1">
              <a:buFontTx/>
              <a:buNone/>
              <a:defRPr/>
            </a:pPr>
            <a:r>
              <a:rPr lang="en-US" sz="2800" dirty="0">
                <a:solidFill>
                  <a:schemeClr val="tx1"/>
                </a:solidFill>
              </a:rPr>
              <a:t>   geographical region</a:t>
            </a:r>
          </a:p>
          <a:p>
            <a:pPr marL="179388" lvl="1" eaLnBrk="1" hangingPunct="1">
              <a:buFontTx/>
              <a:buNone/>
              <a:defRPr/>
            </a:pPr>
            <a:r>
              <a:rPr lang="nb-NO" sz="2800" dirty="0">
                <a:solidFill>
                  <a:schemeClr val="tx1"/>
                </a:solidFill>
              </a:rPr>
              <a:t>     </a:t>
            </a:r>
            <a:r>
              <a:rPr lang="nb-NO" sz="2800" dirty="0">
                <a:solidFill>
                  <a:schemeClr val="tx2">
                    <a:lumMod val="50000"/>
                    <a:lumOff val="50000"/>
                  </a:schemeClr>
                </a:solidFill>
              </a:rPr>
              <a:t>- </a:t>
            </a:r>
            <a:r>
              <a:rPr lang="nb-NO" sz="2000" dirty="0">
                <a:solidFill>
                  <a:schemeClr val="tx2">
                    <a:lumMod val="50000"/>
                    <a:lumOff val="50000"/>
                  </a:schemeClr>
                </a:solidFill>
              </a:rPr>
              <a:t>All new cases of multiple sclerosis (MS) in San Bernadino County</a:t>
            </a:r>
          </a:p>
          <a:p>
            <a:pPr marL="179388" lvl="1" eaLnBrk="1" hangingPunct="1">
              <a:buFontTx/>
              <a:buNone/>
              <a:defRPr/>
            </a:pPr>
            <a:r>
              <a:rPr lang="nb-NO" sz="2000" dirty="0">
                <a:solidFill>
                  <a:schemeClr val="tx2">
                    <a:lumMod val="50000"/>
                    <a:lumOff val="50000"/>
                  </a:schemeClr>
                </a:solidFill>
              </a:rPr>
              <a:t>          during 2008.  </a:t>
            </a:r>
          </a:p>
          <a:p>
            <a:pPr marL="179388" lvl="1" eaLnBrk="1" hangingPunct="1">
              <a:buFontTx/>
              <a:buNone/>
              <a:defRPr/>
            </a:pPr>
            <a:r>
              <a:rPr lang="nb-NO" sz="2000" dirty="0">
                <a:solidFill>
                  <a:schemeClr val="tx2">
                    <a:lumMod val="50000"/>
                    <a:lumOff val="50000"/>
                  </a:schemeClr>
                </a:solidFill>
              </a:rPr>
              <a:t>        - Random sample of all new cases of breast cancer in Riverside</a:t>
            </a:r>
          </a:p>
          <a:p>
            <a:pPr marL="179388" lvl="1" eaLnBrk="1" hangingPunct="1">
              <a:buFontTx/>
              <a:buNone/>
              <a:defRPr/>
            </a:pPr>
            <a:r>
              <a:rPr lang="nb-NO" sz="2000" dirty="0">
                <a:solidFill>
                  <a:schemeClr val="tx2">
                    <a:lumMod val="50000"/>
                    <a:lumOff val="50000"/>
                  </a:schemeClr>
                </a:solidFill>
              </a:rPr>
              <a:t>          County during 2008.  </a:t>
            </a:r>
            <a:endParaRPr lang="en-US" sz="2000" dirty="0">
              <a:solidFill>
                <a:schemeClr val="tx2">
                  <a:lumMod val="50000"/>
                  <a:lumOff val="50000"/>
                </a:schemeClr>
              </a:solidFill>
            </a:endParaRPr>
          </a:p>
          <a:p>
            <a:pPr marL="179388" lvl="1" eaLnBrk="1" hangingPunct="1">
              <a:defRPr/>
            </a:pPr>
            <a:r>
              <a:rPr lang="en-US" sz="2800" dirty="0">
                <a:solidFill>
                  <a:schemeClr val="tx1"/>
                </a:solidFill>
              </a:rPr>
              <a:t> Incident cases among subscribers to a HMO etc.</a:t>
            </a:r>
          </a:p>
        </p:txBody>
      </p:sp>
      <p:grpSp>
        <p:nvGrpSpPr>
          <p:cNvPr id="2" name="Group 7"/>
          <p:cNvGrpSpPr>
            <a:grpSpLocks/>
          </p:cNvGrpSpPr>
          <p:nvPr/>
        </p:nvGrpSpPr>
        <p:grpSpPr bwMode="auto">
          <a:xfrm>
            <a:off x="179388" y="5505450"/>
            <a:ext cx="8458200" cy="1092200"/>
            <a:chOff x="179388" y="5505450"/>
            <a:chExt cx="8458200" cy="1092200"/>
          </a:xfrm>
        </p:grpSpPr>
        <p:sp>
          <p:nvSpPr>
            <p:cNvPr id="24583" name="Rectangle 5"/>
            <p:cNvSpPr>
              <a:spLocks noChangeArrowheads="1"/>
            </p:cNvSpPr>
            <p:nvPr/>
          </p:nvSpPr>
          <p:spPr bwMode="auto">
            <a:xfrm>
              <a:off x="179388" y="5505450"/>
              <a:ext cx="8458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buClr>
                  <a:srgbClr val="990033"/>
                </a:buClr>
                <a:buSzPct val="120000"/>
                <a:buFont typeface="Wingdings" pitchFamily="2" charset="2"/>
                <a:buChar char="§"/>
              </a:pPr>
              <a:r>
                <a:rPr lang="en-US" sz="3200">
                  <a:solidFill>
                    <a:srgbClr val="000099"/>
                  </a:solidFill>
                </a:rPr>
                <a:t>Convenience sample</a:t>
              </a:r>
              <a:r>
                <a:rPr lang="en-US" sz="3200">
                  <a:solidFill>
                    <a:schemeClr val="tx1"/>
                  </a:solidFill>
                </a:rPr>
                <a:t> – hospital/clinic based</a:t>
              </a:r>
            </a:p>
          </p:txBody>
        </p:sp>
        <p:sp>
          <p:nvSpPr>
            <p:cNvPr id="24584" name="Rectangle 7"/>
            <p:cNvSpPr>
              <a:spLocks noChangeArrowheads="1"/>
            </p:cNvSpPr>
            <p:nvPr/>
          </p:nvSpPr>
          <p:spPr bwMode="auto">
            <a:xfrm>
              <a:off x="582613" y="6078538"/>
              <a:ext cx="76327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61938" indent="-261938" eaLnBrk="1" hangingPunct="1">
                <a:buClr>
                  <a:schemeClr val="tx1"/>
                </a:buClr>
              </a:pPr>
              <a:r>
                <a:rPr lang="en-US" sz="2800">
                  <a:solidFill>
                    <a:schemeClr val="tx1"/>
                  </a:solidFill>
                </a:rPr>
                <a:t>Sample of cases seen in a hospital or clinic</a:t>
              </a:r>
            </a:p>
          </p:txBody>
        </p:sp>
      </p:gr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511" fill="hold"/>
                                        <p:tgtEl>
                                          <p:spTgt spid="5"/>
                                        </p:tgtEl>
                                      </p:cBhvr>
                                    </p:cmd>
                                  </p:childTnLst>
                                </p:cTn>
                              </p:par>
                              <p:par>
                                <p:cTn id="7" presetID="22" presetClass="entr" presetSubtype="1" fill="hold" grpId="0" nodeType="withEffect">
                                  <p:stCondLst>
                                    <p:cond delay="8000"/>
                                  </p:stCondLst>
                                  <p:childTnLst>
                                    <p:set>
                                      <p:cBhvr>
                                        <p:cTn id="8" dur="1" fill="hold">
                                          <p:stCondLst>
                                            <p:cond delay="0"/>
                                          </p:stCondLst>
                                        </p:cTn>
                                        <p:tgtEl>
                                          <p:spTgt spid="888838"/>
                                        </p:tgtEl>
                                        <p:attrNameLst>
                                          <p:attrName>style.visibility</p:attrName>
                                        </p:attrNameLst>
                                      </p:cBhvr>
                                      <p:to>
                                        <p:strVal val="visible"/>
                                      </p:to>
                                    </p:set>
                                    <p:animEffect transition="in" filter="wipe(up)">
                                      <p:cBhvr>
                                        <p:cTn id="9" dur="3000"/>
                                        <p:tgtEl>
                                          <p:spTgt spid="888838"/>
                                        </p:tgtEl>
                                      </p:cBhvr>
                                    </p:animEffect>
                                  </p:childTnLst>
                                </p:cTn>
                              </p:par>
                              <p:par>
                                <p:cTn id="10" presetID="22" presetClass="entr" presetSubtype="1" fill="hold" nodeType="withEffect">
                                  <p:stCondLst>
                                    <p:cond delay="1800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5"/>
                </p:tgtEl>
              </p:cMediaNode>
            </p:audio>
          </p:childTnLst>
        </p:cTn>
      </p:par>
    </p:tnLst>
    <p:bldLst>
      <p:bldP spid="88883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0818" name="Rectangle 2"/>
          <p:cNvSpPr>
            <a:spLocks noGrp="1" noChangeArrowheads="1"/>
          </p:cNvSpPr>
          <p:nvPr>
            <p:ph type="title" idx="4294967295"/>
          </p:nvPr>
        </p:nvSpPr>
        <p:spPr>
          <a:xfrm>
            <a:off x="615950" y="152400"/>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Case Identification</a:t>
            </a:r>
          </a:p>
        </p:txBody>
      </p:sp>
      <p:sp>
        <p:nvSpPr>
          <p:cNvPr id="25603" name="Text Box 3"/>
          <p:cNvSpPr txBox="1">
            <a:spLocks noChangeArrowheads="1"/>
          </p:cNvSpPr>
          <p:nvPr/>
        </p:nvSpPr>
        <p:spPr bwMode="auto">
          <a:xfrm>
            <a:off x="441325" y="1435100"/>
            <a:ext cx="6002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rgbClr val="FF3399"/>
                </a:solidFill>
              </a:rPr>
              <a:t>Cases</a:t>
            </a:r>
            <a:r>
              <a:rPr lang="en-US" sz="3200">
                <a:solidFill>
                  <a:schemeClr val="tx1"/>
                </a:solidFill>
              </a:rPr>
              <a:t> can be </a:t>
            </a:r>
            <a:r>
              <a:rPr lang="en-US" sz="3200">
                <a:solidFill>
                  <a:srgbClr val="FF3399"/>
                </a:solidFill>
              </a:rPr>
              <a:t>identified</a:t>
            </a:r>
            <a:r>
              <a:rPr lang="en-US" sz="3200">
                <a:solidFill>
                  <a:schemeClr val="tx1"/>
                </a:solidFill>
              </a:rPr>
              <a:t> through:</a:t>
            </a:r>
          </a:p>
        </p:txBody>
      </p:sp>
      <p:sp>
        <p:nvSpPr>
          <p:cNvPr id="25604" name="Text Box 4"/>
          <p:cNvSpPr txBox="1">
            <a:spLocks noChangeArrowheads="1"/>
          </p:cNvSpPr>
          <p:nvPr/>
        </p:nvSpPr>
        <p:spPr bwMode="auto">
          <a:xfrm>
            <a:off x="990600" y="1989138"/>
            <a:ext cx="76835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a:defRPr sz="2400">
                <a:solidFill>
                  <a:srgbClr val="990033"/>
                </a:solidFill>
                <a:latin typeface="Arial" charset="0"/>
              </a:defRPr>
            </a:lvl5pPr>
            <a:lvl6pPr eaLnBrk="0" fontAlgn="base" hangingPunct="0">
              <a:spcBef>
                <a:spcPct val="20000"/>
              </a:spcBef>
              <a:spcAft>
                <a:spcPct val="0"/>
              </a:spcAft>
              <a:buChar char="•"/>
              <a:defRPr sz="2400">
                <a:solidFill>
                  <a:srgbClr val="990033"/>
                </a:solidFill>
                <a:latin typeface="Arial" charset="0"/>
              </a:defRPr>
            </a:lvl6pPr>
            <a:lvl7pPr eaLnBrk="0" fontAlgn="base" hangingPunct="0">
              <a:spcBef>
                <a:spcPct val="20000"/>
              </a:spcBef>
              <a:spcAft>
                <a:spcPct val="0"/>
              </a:spcAft>
              <a:buChar char="•"/>
              <a:defRPr sz="2400">
                <a:solidFill>
                  <a:srgbClr val="990033"/>
                </a:solidFill>
                <a:latin typeface="Arial" charset="0"/>
              </a:defRPr>
            </a:lvl7pPr>
            <a:lvl8pPr eaLnBrk="0" fontAlgn="base" hangingPunct="0">
              <a:spcBef>
                <a:spcPct val="20000"/>
              </a:spcBef>
              <a:spcAft>
                <a:spcPct val="0"/>
              </a:spcAft>
              <a:buChar char="•"/>
              <a:defRPr sz="2400">
                <a:solidFill>
                  <a:srgbClr val="990033"/>
                </a:solidFill>
                <a:latin typeface="Arial" charset="0"/>
              </a:defRPr>
            </a:lvl8pPr>
            <a:lvl9pPr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Hospital records</a:t>
            </a:r>
            <a:r>
              <a:rPr lang="en-US" sz="3200">
                <a:solidFill>
                  <a:schemeClr val="tx1"/>
                </a:solidFill>
                <a:latin typeface="Times New Roman" pitchFamily="18" charset="0"/>
              </a:rPr>
              <a:t> </a:t>
            </a:r>
            <a:r>
              <a:rPr lang="en-US">
                <a:solidFill>
                  <a:schemeClr val="tx1"/>
                </a:solidFill>
              </a:rPr>
              <a:t>- if hospitals are sole providers </a:t>
            </a:r>
          </a:p>
          <a:p>
            <a:pPr lvl="4">
              <a:spcBef>
                <a:spcPct val="0"/>
              </a:spcBef>
              <a:buFontTx/>
              <a:buNone/>
            </a:pPr>
            <a:r>
              <a:rPr lang="en-US">
                <a:solidFill>
                  <a:schemeClr val="tx1"/>
                </a:solidFill>
              </a:rPr>
              <a:t>		in a given area</a:t>
            </a:r>
          </a:p>
        </p:txBody>
      </p:sp>
      <p:sp>
        <p:nvSpPr>
          <p:cNvPr id="25605" name="Text Box 5"/>
          <p:cNvSpPr txBox="1">
            <a:spLocks noChangeArrowheads="1"/>
          </p:cNvSpPr>
          <p:nvPr/>
        </p:nvSpPr>
        <p:spPr bwMode="auto">
          <a:xfrm>
            <a:off x="990600" y="2924175"/>
            <a:ext cx="441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Other medical records</a:t>
            </a:r>
          </a:p>
        </p:txBody>
      </p:sp>
      <p:sp>
        <p:nvSpPr>
          <p:cNvPr id="25606" name="Text Box 6"/>
          <p:cNvSpPr txBox="1">
            <a:spLocks noChangeArrowheads="1"/>
          </p:cNvSpPr>
          <p:nvPr/>
        </p:nvSpPr>
        <p:spPr bwMode="auto">
          <a:xfrm>
            <a:off x="990600" y="3500438"/>
            <a:ext cx="35639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Death certificates</a:t>
            </a:r>
          </a:p>
        </p:txBody>
      </p:sp>
      <p:sp>
        <p:nvSpPr>
          <p:cNvPr id="25607" name="Text Box 7"/>
          <p:cNvSpPr txBox="1">
            <a:spLocks noChangeArrowheads="1"/>
          </p:cNvSpPr>
          <p:nvPr/>
        </p:nvSpPr>
        <p:spPr bwMode="auto">
          <a:xfrm>
            <a:off x="990600" y="4075113"/>
            <a:ext cx="76136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Institutional/population based registries </a:t>
            </a:r>
          </a:p>
          <a:p>
            <a:pPr>
              <a:spcBef>
                <a:spcPct val="0"/>
              </a:spcBef>
              <a:buFontTx/>
              <a:buNone/>
            </a:pPr>
            <a:r>
              <a:rPr lang="en-US" sz="3200">
                <a:solidFill>
                  <a:schemeClr val="tx1"/>
                </a:solidFill>
              </a:rPr>
              <a:t>      - HMOs</a:t>
            </a:r>
          </a:p>
        </p:txBody>
      </p:sp>
      <p:sp>
        <p:nvSpPr>
          <p:cNvPr id="25608" name="Text Box 8"/>
          <p:cNvSpPr txBox="1">
            <a:spLocks noChangeArrowheads="1"/>
          </p:cNvSpPr>
          <p:nvPr/>
        </p:nvSpPr>
        <p:spPr bwMode="auto">
          <a:xfrm>
            <a:off x="1000125" y="6061075"/>
            <a:ext cx="2640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Surveillance</a:t>
            </a:r>
          </a:p>
        </p:txBody>
      </p:sp>
      <p:graphicFrame>
        <p:nvGraphicFramePr>
          <p:cNvPr id="25609" name="Object 9"/>
          <p:cNvGraphicFramePr>
            <a:graphicFrameLocks noChangeAspect="1"/>
          </p:cNvGraphicFramePr>
          <p:nvPr/>
        </p:nvGraphicFramePr>
        <p:xfrm>
          <a:off x="6797675" y="228600"/>
          <a:ext cx="1087438" cy="1108075"/>
        </p:xfrm>
        <a:graphic>
          <a:graphicData uri="http://schemas.openxmlformats.org/presentationml/2006/ole">
            <mc:AlternateContent xmlns:mc="http://schemas.openxmlformats.org/markup-compatibility/2006">
              <mc:Choice xmlns:v="urn:schemas-microsoft-com:vml" Requires="v">
                <p:oleObj spid="_x0000_s25879" name="Clip" r:id="rId6" imgW="1088136" imgH="1108253" progId="MS_ClipArt_Gallery.2">
                  <p:embed/>
                </p:oleObj>
              </mc:Choice>
              <mc:Fallback>
                <p:oleObj name="Clip" r:id="rId6" imgW="1088136" imgH="1108253" progId="MS_ClipArt_Gallery.2">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7675" y="228600"/>
                        <a:ext cx="1087438"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5610" name="Object 10"/>
          <p:cNvGraphicFramePr>
            <a:graphicFrameLocks noChangeAspect="1"/>
          </p:cNvGraphicFramePr>
          <p:nvPr/>
        </p:nvGraphicFramePr>
        <p:xfrm>
          <a:off x="6934200" y="2636838"/>
          <a:ext cx="1265238" cy="1223962"/>
        </p:xfrm>
        <a:graphic>
          <a:graphicData uri="http://schemas.openxmlformats.org/presentationml/2006/ole">
            <mc:AlternateContent xmlns:mc="http://schemas.openxmlformats.org/markup-compatibility/2006">
              <mc:Choice xmlns:v="urn:schemas-microsoft-com:vml" Requires="v">
                <p:oleObj spid="_x0000_s25880" name="Clip" r:id="rId8" imgW="1113739" imgH="1076249" progId="MS_ClipArt_Gallery.2">
                  <p:embed/>
                </p:oleObj>
              </mc:Choice>
              <mc:Fallback>
                <p:oleObj name="Clip" r:id="rId8" imgW="1113739" imgH="1076249" progId="MS_ClipArt_Gallery.2">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2636838"/>
                        <a:ext cx="1265238" cy="1223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11" name="Text Box 11"/>
          <p:cNvSpPr txBox="1">
            <a:spLocks noChangeArrowheads="1"/>
          </p:cNvSpPr>
          <p:nvPr/>
        </p:nvSpPr>
        <p:spPr bwMode="auto">
          <a:xfrm>
            <a:off x="990600" y="5084763"/>
            <a:ext cx="79136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Cohort studies</a:t>
            </a:r>
            <a:r>
              <a:rPr lang="en-US" sz="3200">
                <a:solidFill>
                  <a:schemeClr val="tx1"/>
                </a:solidFill>
                <a:latin typeface="Times New Roman" pitchFamily="18" charset="0"/>
              </a:rPr>
              <a:t>      </a:t>
            </a:r>
            <a:r>
              <a:rPr lang="en-US" sz="2800">
                <a:solidFill>
                  <a:schemeClr val="tx1"/>
                </a:solidFill>
              </a:rPr>
              <a:t>Case-cohort and </a:t>
            </a:r>
          </a:p>
          <a:p>
            <a:pPr>
              <a:spcBef>
                <a:spcPct val="0"/>
              </a:spcBef>
              <a:buFontTx/>
              <a:buNone/>
            </a:pPr>
            <a:r>
              <a:rPr lang="en-US" sz="2800">
                <a:solidFill>
                  <a:schemeClr val="tx1"/>
                </a:solidFill>
              </a:rPr>
              <a:t>			      Nested case-control studies</a:t>
            </a:r>
            <a:endParaRPr lang="en-US">
              <a:solidFill>
                <a:schemeClr val="tx1"/>
              </a:solidFill>
            </a:endParaRPr>
          </a:p>
        </p:txBody>
      </p:sp>
      <p:sp>
        <p:nvSpPr>
          <p:cNvPr id="25612" name="Line 12"/>
          <p:cNvSpPr>
            <a:spLocks noChangeShapeType="1"/>
          </p:cNvSpPr>
          <p:nvPr/>
        </p:nvSpPr>
        <p:spPr bwMode="auto">
          <a:xfrm>
            <a:off x="4081463" y="5416550"/>
            <a:ext cx="304800" cy="0"/>
          </a:xfrm>
          <a:prstGeom prst="line">
            <a:avLst/>
          </a:prstGeom>
          <a:noFill/>
          <a:ln w="3810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2866" name="Rectangle 2"/>
          <p:cNvSpPr>
            <a:spLocks noChangeArrowheads="1"/>
          </p:cNvSpPr>
          <p:nvPr/>
        </p:nvSpPr>
        <p:spPr bwMode="auto">
          <a:xfrm>
            <a:off x="381000" y="304800"/>
            <a:ext cx="77724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Case Identification</a:t>
            </a:r>
          </a:p>
        </p:txBody>
      </p:sp>
      <p:sp>
        <p:nvSpPr>
          <p:cNvPr id="26627" name="Text Box 3"/>
          <p:cNvSpPr txBox="1">
            <a:spLocks noChangeArrowheads="1"/>
          </p:cNvSpPr>
          <p:nvPr/>
        </p:nvSpPr>
        <p:spPr bwMode="auto">
          <a:xfrm>
            <a:off x="2624138" y="3230563"/>
            <a:ext cx="285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26628" name="Text Box 4"/>
          <p:cNvSpPr txBox="1">
            <a:spLocks noChangeArrowheads="1"/>
          </p:cNvSpPr>
          <p:nvPr/>
        </p:nvSpPr>
        <p:spPr bwMode="auto">
          <a:xfrm>
            <a:off x="1295400" y="4087813"/>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26629" name="Text Box 5"/>
          <p:cNvSpPr txBox="1">
            <a:spLocks noChangeArrowheads="1"/>
          </p:cNvSpPr>
          <p:nvPr/>
        </p:nvSpPr>
        <p:spPr bwMode="auto">
          <a:xfrm>
            <a:off x="1295400" y="5227638"/>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26630" name="Text Box 6"/>
          <p:cNvSpPr txBox="1">
            <a:spLocks noChangeArrowheads="1"/>
          </p:cNvSpPr>
          <p:nvPr/>
        </p:nvSpPr>
        <p:spPr bwMode="auto">
          <a:xfrm>
            <a:off x="533400" y="1770063"/>
            <a:ext cx="7499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accent2"/>
                </a:solidFill>
              </a:rPr>
              <a:t>Problems with convenience sample:	</a:t>
            </a:r>
          </a:p>
        </p:txBody>
      </p:sp>
      <p:sp>
        <p:nvSpPr>
          <p:cNvPr id="26631" name="Text Box 7"/>
          <p:cNvSpPr txBox="1">
            <a:spLocks noChangeArrowheads="1"/>
          </p:cNvSpPr>
          <p:nvPr/>
        </p:nvSpPr>
        <p:spPr bwMode="auto">
          <a:xfrm>
            <a:off x="971550" y="2349500"/>
            <a:ext cx="6142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a:pPr>
            <a:r>
              <a:rPr lang="en-US" sz="3200" b="1">
                <a:solidFill>
                  <a:srgbClr val="9900CC"/>
                </a:solidFill>
              </a:rPr>
              <a:t>Incident</a:t>
            </a:r>
            <a:r>
              <a:rPr lang="en-US" sz="3200">
                <a:solidFill>
                  <a:schemeClr val="tx1"/>
                </a:solidFill>
              </a:rPr>
              <a:t> vs. </a:t>
            </a:r>
            <a:r>
              <a:rPr lang="en-US" sz="3200" b="1">
                <a:solidFill>
                  <a:srgbClr val="9900CC"/>
                </a:solidFill>
              </a:rPr>
              <a:t>prevalent</a:t>
            </a:r>
            <a:r>
              <a:rPr lang="en-US" sz="3200">
                <a:solidFill>
                  <a:schemeClr val="tx1"/>
                </a:solidFill>
              </a:rPr>
              <a:t> cases?</a:t>
            </a:r>
          </a:p>
        </p:txBody>
      </p:sp>
      <p:graphicFrame>
        <p:nvGraphicFramePr>
          <p:cNvPr id="26632" name="Object 8"/>
          <p:cNvGraphicFramePr>
            <a:graphicFrameLocks noChangeAspect="1"/>
          </p:cNvGraphicFramePr>
          <p:nvPr/>
        </p:nvGraphicFramePr>
        <p:xfrm>
          <a:off x="6796088" y="228600"/>
          <a:ext cx="2347912" cy="1674813"/>
        </p:xfrm>
        <a:graphic>
          <a:graphicData uri="http://schemas.openxmlformats.org/presentationml/2006/ole">
            <mc:AlternateContent xmlns:mc="http://schemas.openxmlformats.org/markup-compatibility/2006">
              <mc:Choice xmlns:v="urn:schemas-microsoft-com:vml" Requires="v">
                <p:oleObj spid="_x0000_s26768" name="Clip" r:id="rId6" imgW="2958084" imgH="2109521" progId="MS_ClipArt_Gallery.2">
                  <p:embed/>
                </p:oleObj>
              </mc:Choice>
              <mc:Fallback>
                <p:oleObj name="Clip" r:id="rId6" imgW="2958084" imgH="2109521" progId="MS_ClipArt_Gallery.2">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228600"/>
                        <a:ext cx="2347912" cy="16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3" name="Text Box 9"/>
          <p:cNvSpPr txBox="1">
            <a:spLocks noChangeArrowheads="1"/>
          </p:cNvSpPr>
          <p:nvPr/>
        </p:nvSpPr>
        <p:spPr bwMode="auto">
          <a:xfrm>
            <a:off x="1431925" y="28384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5570" name="Rectangle 2"/>
          <p:cNvSpPr>
            <a:spLocks noGrp="1" noChangeArrowheads="1"/>
          </p:cNvSpPr>
          <p:nvPr>
            <p:ph type="title" idx="4294967295"/>
          </p:nvPr>
        </p:nvSpPr>
        <p:spPr>
          <a:xfrm>
            <a:off x="615950" y="79375"/>
            <a:ext cx="7772400" cy="685800"/>
          </a:xfrm>
        </p:spPr>
        <p:txBody>
          <a:bodyPr/>
          <a:lstStyle/>
          <a:p>
            <a:pPr eaLnBrk="1" hangingPunct="1">
              <a:defRPr/>
            </a:pPr>
            <a:r>
              <a:rPr lang="en-US" smtClean="0">
                <a:solidFill>
                  <a:srgbClr val="A50021"/>
                </a:solidFill>
                <a:effectLst>
                  <a:outerShdw blurRad="38100" dist="38100" dir="2700000" algn="tl">
                    <a:srgbClr val="C0C0C0"/>
                  </a:outerShdw>
                </a:effectLst>
              </a:rPr>
              <a:t>Incident vs. Prevalent Cases</a:t>
            </a:r>
          </a:p>
        </p:txBody>
      </p:sp>
      <p:sp>
        <p:nvSpPr>
          <p:cNvPr id="27651" name="Text Box 3"/>
          <p:cNvSpPr txBox="1">
            <a:spLocks noChangeArrowheads="1"/>
          </p:cNvSpPr>
          <p:nvPr/>
        </p:nvSpPr>
        <p:spPr bwMode="auto">
          <a:xfrm>
            <a:off x="441325" y="714375"/>
            <a:ext cx="16462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rgbClr val="9900CC"/>
                </a:solidFill>
              </a:rPr>
              <a:t>Incident</a:t>
            </a:r>
            <a:endParaRPr lang="en-US" sz="3000">
              <a:solidFill>
                <a:schemeClr val="tx1"/>
              </a:solidFill>
            </a:endParaRPr>
          </a:p>
        </p:txBody>
      </p:sp>
      <p:sp>
        <p:nvSpPr>
          <p:cNvPr id="27652" name="Text Box 4"/>
          <p:cNvSpPr txBox="1">
            <a:spLocks noChangeArrowheads="1"/>
          </p:cNvSpPr>
          <p:nvPr/>
        </p:nvSpPr>
        <p:spPr bwMode="auto">
          <a:xfrm>
            <a:off x="822325" y="1195388"/>
            <a:ext cx="40862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Longer time to assemble</a:t>
            </a:r>
          </a:p>
        </p:txBody>
      </p:sp>
      <p:grpSp>
        <p:nvGrpSpPr>
          <p:cNvPr id="2" name="Group 18"/>
          <p:cNvGrpSpPr>
            <a:grpSpLocks/>
          </p:cNvGrpSpPr>
          <p:nvPr/>
        </p:nvGrpSpPr>
        <p:grpSpPr bwMode="auto">
          <a:xfrm>
            <a:off x="457200" y="1781175"/>
            <a:ext cx="8556625" cy="1811338"/>
            <a:chOff x="288" y="1122"/>
            <a:chExt cx="5390" cy="1141"/>
          </a:xfrm>
        </p:grpSpPr>
        <p:sp>
          <p:nvSpPr>
            <p:cNvPr id="27667" name="Text Box 5"/>
            <p:cNvSpPr txBox="1">
              <a:spLocks noChangeArrowheads="1"/>
            </p:cNvSpPr>
            <p:nvPr/>
          </p:nvSpPr>
          <p:spPr bwMode="auto">
            <a:xfrm>
              <a:off x="288" y="1122"/>
              <a:ext cx="119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rgbClr val="9900CC"/>
                  </a:solidFill>
                </a:rPr>
                <a:t>Prevalent</a:t>
              </a:r>
              <a:endParaRPr lang="en-US" sz="3000">
                <a:solidFill>
                  <a:schemeClr val="tx1"/>
                </a:solidFill>
              </a:endParaRPr>
            </a:p>
          </p:txBody>
        </p:sp>
        <p:sp>
          <p:nvSpPr>
            <p:cNvPr id="27668" name="Text Box 6"/>
            <p:cNvSpPr txBox="1">
              <a:spLocks noChangeArrowheads="1"/>
            </p:cNvSpPr>
            <p:nvPr/>
          </p:nvSpPr>
          <p:spPr bwMode="auto">
            <a:xfrm>
              <a:off x="528" y="1425"/>
              <a:ext cx="5150"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Any identified risk factor may be more related to</a:t>
              </a:r>
            </a:p>
            <a:p>
              <a:pPr>
                <a:spcBef>
                  <a:spcPct val="0"/>
                </a:spcBef>
                <a:buFontTx/>
                <a:buNone/>
              </a:pPr>
              <a:r>
                <a:rPr lang="en-US" sz="2800">
                  <a:solidFill>
                    <a:srgbClr val="FF33CC"/>
                  </a:solidFill>
                </a:rPr>
                <a:t>SURVIVAL</a:t>
              </a:r>
              <a:r>
                <a:rPr lang="en-US" sz="2800">
                  <a:solidFill>
                    <a:schemeClr val="tx1"/>
                  </a:solidFill>
                </a:rPr>
                <a:t> of the disease than to </a:t>
              </a:r>
              <a:r>
                <a:rPr lang="en-US" sz="2800" b="1">
                  <a:solidFill>
                    <a:schemeClr val="accent2"/>
                  </a:solidFill>
                </a:rPr>
                <a:t>incidence</a:t>
              </a:r>
              <a:r>
                <a:rPr lang="en-US" sz="2800">
                  <a:solidFill>
                    <a:schemeClr val="tx1"/>
                  </a:solidFill>
                </a:rPr>
                <a:t> of the</a:t>
              </a:r>
            </a:p>
            <a:p>
              <a:pPr>
                <a:lnSpc>
                  <a:spcPct val="90000"/>
                </a:lnSpc>
                <a:spcBef>
                  <a:spcPct val="0"/>
                </a:spcBef>
                <a:buFontTx/>
                <a:buNone/>
              </a:pPr>
              <a:r>
                <a:rPr lang="en-US" sz="2800">
                  <a:solidFill>
                    <a:schemeClr val="tx1"/>
                  </a:solidFill>
                </a:rPr>
                <a:t>disease.</a:t>
              </a:r>
            </a:p>
          </p:txBody>
        </p:sp>
      </p:grpSp>
      <p:grpSp>
        <p:nvGrpSpPr>
          <p:cNvPr id="3" name="Group 19"/>
          <p:cNvGrpSpPr>
            <a:grpSpLocks/>
          </p:cNvGrpSpPr>
          <p:nvPr/>
        </p:nvGrpSpPr>
        <p:grpSpPr bwMode="auto">
          <a:xfrm>
            <a:off x="365125" y="3519488"/>
            <a:ext cx="8397875" cy="2714625"/>
            <a:chOff x="230" y="2217"/>
            <a:chExt cx="5290" cy="1710"/>
          </a:xfrm>
        </p:grpSpPr>
        <p:sp>
          <p:nvSpPr>
            <p:cNvPr id="27659" name="Text Box 8"/>
            <p:cNvSpPr txBox="1">
              <a:spLocks noChangeArrowheads="1"/>
            </p:cNvSpPr>
            <p:nvPr/>
          </p:nvSpPr>
          <p:spPr bwMode="auto">
            <a:xfrm>
              <a:off x="230" y="2217"/>
              <a:ext cx="11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0" name="Text Box 9"/>
            <p:cNvSpPr txBox="1">
              <a:spLocks noChangeArrowheads="1"/>
            </p:cNvSpPr>
            <p:nvPr/>
          </p:nvSpPr>
          <p:spPr bwMode="auto">
            <a:xfrm>
              <a:off x="2164" y="2448"/>
              <a:ext cx="29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1" name="Text Box 10"/>
            <p:cNvSpPr txBox="1">
              <a:spLocks noChangeArrowheads="1"/>
            </p:cNvSpPr>
            <p:nvPr/>
          </p:nvSpPr>
          <p:spPr bwMode="auto">
            <a:xfrm>
              <a:off x="1159" y="2640"/>
              <a:ext cx="8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2" name="Text Box 11"/>
            <p:cNvSpPr txBox="1">
              <a:spLocks noChangeArrowheads="1"/>
            </p:cNvSpPr>
            <p:nvPr/>
          </p:nvSpPr>
          <p:spPr bwMode="auto">
            <a:xfrm>
              <a:off x="240" y="2832"/>
              <a:ext cx="48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3" name="Text Box 12"/>
            <p:cNvSpPr txBox="1">
              <a:spLocks noChangeArrowheads="1"/>
            </p:cNvSpPr>
            <p:nvPr/>
          </p:nvSpPr>
          <p:spPr bwMode="auto">
            <a:xfrm>
              <a:off x="697" y="3024"/>
              <a:ext cx="38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4" name="Text Box 13"/>
            <p:cNvSpPr txBox="1">
              <a:spLocks noChangeArrowheads="1"/>
            </p:cNvSpPr>
            <p:nvPr/>
          </p:nvSpPr>
          <p:spPr bwMode="auto">
            <a:xfrm>
              <a:off x="1624" y="3216"/>
              <a:ext cx="38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5" name="Text Box 14"/>
            <p:cNvSpPr txBox="1">
              <a:spLocks noChangeArrowheads="1"/>
            </p:cNvSpPr>
            <p:nvPr/>
          </p:nvSpPr>
          <p:spPr bwMode="auto">
            <a:xfrm>
              <a:off x="240" y="3408"/>
              <a:ext cx="21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sp>
          <p:nvSpPr>
            <p:cNvPr id="27666" name="Text Box 15"/>
            <p:cNvSpPr txBox="1">
              <a:spLocks noChangeArrowheads="1"/>
            </p:cNvSpPr>
            <p:nvPr/>
          </p:nvSpPr>
          <p:spPr bwMode="auto">
            <a:xfrm>
              <a:off x="949" y="3600"/>
              <a:ext cx="149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Dx --------------</a:t>
              </a:r>
            </a:p>
          </p:txBody>
        </p:sp>
      </p:grpSp>
      <p:grpSp>
        <p:nvGrpSpPr>
          <p:cNvPr id="4" name="Group 20"/>
          <p:cNvGrpSpPr>
            <a:grpSpLocks/>
          </p:cNvGrpSpPr>
          <p:nvPr/>
        </p:nvGrpSpPr>
        <p:grpSpPr bwMode="auto">
          <a:xfrm>
            <a:off x="3727450" y="3657600"/>
            <a:ext cx="1709738" cy="3186113"/>
            <a:chOff x="2348" y="2304"/>
            <a:chExt cx="1077" cy="2007"/>
          </a:xfrm>
        </p:grpSpPr>
        <p:sp>
          <p:nvSpPr>
            <p:cNvPr id="27657" name="Text Box 16"/>
            <p:cNvSpPr txBox="1">
              <a:spLocks noChangeArrowheads="1"/>
            </p:cNvSpPr>
            <p:nvPr/>
          </p:nvSpPr>
          <p:spPr bwMode="auto">
            <a:xfrm>
              <a:off x="2348" y="3984"/>
              <a:ext cx="10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latin typeface="Times New Roman" pitchFamily="18" charset="0"/>
                </a:rPr>
                <a:t>CC-Study</a:t>
              </a:r>
              <a:endParaRPr lang="en-US" sz="2800" b="1">
                <a:solidFill>
                  <a:schemeClr val="tx1"/>
                </a:solidFill>
                <a:latin typeface="Times New Roman" pitchFamily="18" charset="0"/>
              </a:endParaRPr>
            </a:p>
          </p:txBody>
        </p:sp>
        <p:sp>
          <p:nvSpPr>
            <p:cNvPr id="27658" name="Line 17"/>
            <p:cNvSpPr>
              <a:spLocks noChangeShapeType="1"/>
            </p:cNvSpPr>
            <p:nvPr/>
          </p:nvSpPr>
          <p:spPr bwMode="auto">
            <a:xfrm>
              <a:off x="2784" y="2304"/>
              <a:ext cx="0" cy="1632"/>
            </a:xfrm>
            <a:prstGeom prst="line">
              <a:avLst/>
            </a:prstGeom>
            <a:noFill/>
            <a:ln w="38100">
              <a:solidFill>
                <a:srgbClr val="FF3399"/>
              </a:solidFill>
              <a:round/>
              <a:headEnd/>
              <a:tailEnd type="stealth" w="lg" len="lg"/>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1005589" name="Text Box 21"/>
          <p:cNvSpPr txBox="1">
            <a:spLocks noChangeArrowheads="1"/>
          </p:cNvSpPr>
          <p:nvPr/>
        </p:nvSpPr>
        <p:spPr bwMode="auto">
          <a:xfrm>
            <a:off x="3614738" y="3232150"/>
            <a:ext cx="1590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b="1">
                <a:solidFill>
                  <a:srgbClr val="FF3399"/>
                </a:solidFill>
              </a:rPr>
              <a:t>Survivors</a:t>
            </a:r>
            <a:endParaRPr lang="en-US">
              <a:solidFill>
                <a:srgbClr val="FF3399"/>
              </a:solidFill>
            </a:endParaRP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043" fill="hold"/>
                                        <p:tgtEl>
                                          <p:spTgt spid="7"/>
                                        </p:tgtEl>
                                      </p:cBhvr>
                                    </p:cmd>
                                  </p:childTnLst>
                                </p:cTn>
                              </p:par>
                              <p:par>
                                <p:cTn id="7" presetID="10" presetClass="entr" presetSubtype="0" fill="hold" nodeType="withEffect">
                                  <p:stCondLst>
                                    <p:cond delay="6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22" presetClass="entr" presetSubtype="8" fill="hold" nodeType="withEffect">
                                  <p:stCondLst>
                                    <p:cond delay="80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3000"/>
                                        <p:tgtEl>
                                          <p:spTgt spid="3"/>
                                        </p:tgtEl>
                                      </p:cBhvr>
                                    </p:animEffect>
                                  </p:childTnLst>
                                </p:cTn>
                              </p:par>
                              <p:par>
                                <p:cTn id="13" presetID="22" presetClass="entr" presetSubtype="1" fill="hold" grpId="0" nodeType="withEffect">
                                  <p:stCondLst>
                                    <p:cond delay="10000"/>
                                  </p:stCondLst>
                                  <p:childTnLst>
                                    <p:set>
                                      <p:cBhvr>
                                        <p:cTn id="14" dur="1" fill="hold">
                                          <p:stCondLst>
                                            <p:cond delay="0"/>
                                          </p:stCondLst>
                                        </p:cTn>
                                        <p:tgtEl>
                                          <p:spTgt spid="1005589"/>
                                        </p:tgtEl>
                                        <p:attrNameLst>
                                          <p:attrName>style.visibility</p:attrName>
                                        </p:attrNameLst>
                                      </p:cBhvr>
                                      <p:to>
                                        <p:strVal val="visible"/>
                                      </p:to>
                                    </p:set>
                                    <p:animEffect transition="in" filter="wipe(up)">
                                      <p:cBhvr>
                                        <p:cTn id="15" dur="3000"/>
                                        <p:tgtEl>
                                          <p:spTgt spid="1005589"/>
                                        </p:tgtEl>
                                      </p:cBhvr>
                                    </p:animEffect>
                                  </p:childTnLst>
                                </p:cTn>
                              </p:par>
                              <p:par>
                                <p:cTn id="16" presetID="22" presetClass="entr" presetSubtype="1" fill="hold" nodeType="withEffect">
                                  <p:stCondLst>
                                    <p:cond delay="1200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7"/>
                </p:tgtEl>
              </p:cMediaNode>
            </p:audio>
          </p:childTnLst>
        </p:cTn>
      </p:par>
    </p:tnLst>
    <p:bldLst>
      <p:bldP spid="100558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4914" name="Rectangle 2"/>
          <p:cNvSpPr>
            <a:spLocks noChangeArrowheads="1"/>
          </p:cNvSpPr>
          <p:nvPr/>
        </p:nvSpPr>
        <p:spPr bwMode="auto">
          <a:xfrm>
            <a:off x="381000" y="304800"/>
            <a:ext cx="77724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Case Identification</a:t>
            </a:r>
          </a:p>
        </p:txBody>
      </p:sp>
      <p:sp>
        <p:nvSpPr>
          <p:cNvPr id="28675" name="Text Box 3"/>
          <p:cNvSpPr txBox="1">
            <a:spLocks noChangeArrowheads="1"/>
          </p:cNvSpPr>
          <p:nvPr/>
        </p:nvSpPr>
        <p:spPr bwMode="auto">
          <a:xfrm>
            <a:off x="2624138" y="3230563"/>
            <a:ext cx="285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28676" name="Text Box 4"/>
          <p:cNvSpPr txBox="1">
            <a:spLocks noChangeArrowheads="1"/>
          </p:cNvSpPr>
          <p:nvPr/>
        </p:nvSpPr>
        <p:spPr bwMode="auto">
          <a:xfrm>
            <a:off x="1295400" y="4087813"/>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28677" name="Text Box 5"/>
          <p:cNvSpPr txBox="1">
            <a:spLocks noChangeArrowheads="1"/>
          </p:cNvSpPr>
          <p:nvPr/>
        </p:nvSpPr>
        <p:spPr bwMode="auto">
          <a:xfrm>
            <a:off x="1295400" y="5227638"/>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graphicFrame>
        <p:nvGraphicFramePr>
          <p:cNvPr id="28678" name="Object 8"/>
          <p:cNvGraphicFramePr>
            <a:graphicFrameLocks noChangeAspect="1"/>
          </p:cNvGraphicFramePr>
          <p:nvPr/>
        </p:nvGraphicFramePr>
        <p:xfrm>
          <a:off x="6796088" y="228600"/>
          <a:ext cx="2347912" cy="1674813"/>
        </p:xfrm>
        <a:graphic>
          <a:graphicData uri="http://schemas.openxmlformats.org/presentationml/2006/ole">
            <mc:AlternateContent xmlns:mc="http://schemas.openxmlformats.org/markup-compatibility/2006">
              <mc:Choice xmlns:v="urn:schemas-microsoft-com:vml" Requires="v">
                <p:oleObj spid="_x0000_s28815" name="Clip" r:id="rId6" imgW="2958084" imgH="2109521" progId="MS_ClipArt_Gallery.2">
                  <p:embed/>
                </p:oleObj>
              </mc:Choice>
              <mc:Fallback>
                <p:oleObj name="Clip" r:id="rId6" imgW="2958084" imgH="2109521" progId="MS_ClipArt_Gallery.2">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228600"/>
                        <a:ext cx="2347912" cy="16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9" name="Text Box 9"/>
          <p:cNvSpPr txBox="1">
            <a:spLocks noChangeArrowheads="1"/>
          </p:cNvSpPr>
          <p:nvPr/>
        </p:nvSpPr>
        <p:spPr bwMode="auto">
          <a:xfrm>
            <a:off x="971550" y="2924175"/>
            <a:ext cx="472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startAt="2"/>
            </a:pPr>
            <a:r>
              <a:rPr lang="en-US" sz="3200" b="1" dirty="0">
                <a:solidFill>
                  <a:schemeClr val="accent2"/>
                </a:solidFill>
              </a:rPr>
              <a:t>Severe</a:t>
            </a:r>
            <a:r>
              <a:rPr lang="en-US" sz="3200" dirty="0">
                <a:solidFill>
                  <a:schemeClr val="tx1"/>
                </a:solidFill>
              </a:rPr>
              <a:t> vs. </a:t>
            </a:r>
            <a:r>
              <a:rPr lang="en-US" sz="3200" b="1" dirty="0">
                <a:solidFill>
                  <a:srgbClr val="FF3399"/>
                </a:solidFill>
              </a:rPr>
              <a:t>mild</a:t>
            </a:r>
            <a:r>
              <a:rPr lang="en-US" sz="3200" dirty="0">
                <a:solidFill>
                  <a:schemeClr val="tx1"/>
                </a:solidFill>
              </a:rPr>
              <a:t> cases</a:t>
            </a:r>
          </a:p>
        </p:txBody>
      </p:sp>
      <p:sp>
        <p:nvSpPr>
          <p:cNvPr id="28680" name="Text Box 10"/>
          <p:cNvSpPr txBox="1">
            <a:spLocks noChangeArrowheads="1"/>
          </p:cNvSpPr>
          <p:nvPr/>
        </p:nvSpPr>
        <p:spPr bwMode="auto">
          <a:xfrm>
            <a:off x="533400" y="1770063"/>
            <a:ext cx="6657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accent2"/>
                </a:solidFill>
              </a:rPr>
              <a:t>Problems with convenience sample:</a:t>
            </a:r>
          </a:p>
        </p:txBody>
      </p:sp>
      <p:sp>
        <p:nvSpPr>
          <p:cNvPr id="28681" name="Text Box 11"/>
          <p:cNvSpPr txBox="1">
            <a:spLocks noChangeArrowheads="1"/>
          </p:cNvSpPr>
          <p:nvPr/>
        </p:nvSpPr>
        <p:spPr bwMode="auto">
          <a:xfrm>
            <a:off x="971550" y="2349500"/>
            <a:ext cx="5648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a:pPr>
            <a:r>
              <a:rPr lang="en-US" sz="3200">
                <a:solidFill>
                  <a:schemeClr val="tx1"/>
                </a:solidFill>
              </a:rPr>
              <a:t>Incident vs. prevalent cases</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409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4" fill="hold"/>
                                        <p:tgtEl>
                                          <p:spTgt spid="3"/>
                                        </p:tgtEl>
                                      </p:cBhvr>
                                    </p:cmd>
                                  </p:childTnLst>
                                </p:cTn>
                              </p:par>
                              <p:par>
                                <p:cTn id="7" presetID="22" presetClass="entr" presetSubtype="8" fill="hold" grpId="0" nodeType="withEffect">
                                  <p:stCondLst>
                                    <p:cond delay="4000"/>
                                  </p:stCondLst>
                                  <p:childTnLst>
                                    <p:set>
                                      <p:cBhvr>
                                        <p:cTn id="8" dur="1" fill="hold">
                                          <p:stCondLst>
                                            <p:cond delay="0"/>
                                          </p:stCondLst>
                                        </p:cTn>
                                        <p:tgtEl>
                                          <p:spTgt spid="28679"/>
                                        </p:tgtEl>
                                        <p:attrNameLst>
                                          <p:attrName>style.visibility</p:attrName>
                                        </p:attrNameLst>
                                      </p:cBhvr>
                                      <p:to>
                                        <p:strVal val="visible"/>
                                      </p:to>
                                    </p:set>
                                    <p:animEffect transition="in" filter="wipe(left)">
                                      <p:cBhvr>
                                        <p:cTn id="9" dur="3000"/>
                                        <p:tgtEl>
                                          <p:spTgt spid="286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2867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5938" name="Rectangle 2"/>
          <p:cNvSpPr>
            <a:spLocks noGrp="1" noChangeArrowheads="1"/>
          </p:cNvSpPr>
          <p:nvPr>
            <p:ph type="title" idx="4294967295"/>
          </p:nvPr>
        </p:nvSpPr>
        <p:spPr>
          <a:xfrm>
            <a:off x="381000" y="79375"/>
            <a:ext cx="7772400" cy="685800"/>
          </a:xfrm>
        </p:spPr>
        <p:txBody>
          <a:bodyPr/>
          <a:lstStyle/>
          <a:p>
            <a:pPr eaLnBrk="1" hangingPunct="1">
              <a:defRPr/>
            </a:pPr>
            <a:r>
              <a:rPr lang="en-US" smtClean="0">
                <a:solidFill>
                  <a:srgbClr val="990033"/>
                </a:solidFill>
                <a:effectLst>
                  <a:outerShdw blurRad="38100" dist="38100" dir="2700000" algn="tl">
                    <a:srgbClr val="C0C0C0"/>
                  </a:outerShdw>
                </a:effectLst>
              </a:rPr>
              <a:t>Severe vs. Mild Cases</a:t>
            </a:r>
          </a:p>
        </p:txBody>
      </p:sp>
      <p:sp>
        <p:nvSpPr>
          <p:cNvPr id="29699" name="Text Box 3"/>
          <p:cNvSpPr txBox="1">
            <a:spLocks noChangeArrowheads="1"/>
          </p:cNvSpPr>
          <p:nvPr/>
        </p:nvSpPr>
        <p:spPr bwMode="auto">
          <a:xfrm>
            <a:off x="441325" y="1125538"/>
            <a:ext cx="1663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accent2"/>
                </a:solidFill>
              </a:rPr>
              <a:t>Severe -</a:t>
            </a:r>
            <a:endParaRPr lang="en-US" sz="3000">
              <a:solidFill>
                <a:schemeClr val="accent2"/>
              </a:solidFill>
            </a:endParaRPr>
          </a:p>
        </p:txBody>
      </p:sp>
      <p:sp>
        <p:nvSpPr>
          <p:cNvPr id="29700" name="Text Box 4"/>
          <p:cNvSpPr txBox="1">
            <a:spLocks noChangeArrowheads="1"/>
          </p:cNvSpPr>
          <p:nvPr/>
        </p:nvSpPr>
        <p:spPr bwMode="auto">
          <a:xfrm>
            <a:off x="2109788" y="1154113"/>
            <a:ext cx="6019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More likely to be seen in a hospital</a:t>
            </a:r>
          </a:p>
        </p:txBody>
      </p:sp>
      <p:grpSp>
        <p:nvGrpSpPr>
          <p:cNvPr id="2" name="Group 58"/>
          <p:cNvGrpSpPr>
            <a:grpSpLocks/>
          </p:cNvGrpSpPr>
          <p:nvPr/>
        </p:nvGrpSpPr>
        <p:grpSpPr bwMode="auto">
          <a:xfrm>
            <a:off x="457200" y="1781175"/>
            <a:ext cx="8507413" cy="1474788"/>
            <a:chOff x="288" y="1122"/>
            <a:chExt cx="5359" cy="929"/>
          </a:xfrm>
        </p:grpSpPr>
        <p:sp>
          <p:nvSpPr>
            <p:cNvPr id="29751" name="Text Box 5"/>
            <p:cNvSpPr txBox="1">
              <a:spLocks noChangeArrowheads="1"/>
            </p:cNvSpPr>
            <p:nvPr/>
          </p:nvSpPr>
          <p:spPr bwMode="auto">
            <a:xfrm>
              <a:off x="288" y="1122"/>
              <a:ext cx="744"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rgbClr val="FF3399"/>
                  </a:solidFill>
                </a:rPr>
                <a:t>Mild -</a:t>
              </a:r>
              <a:endParaRPr lang="en-US" sz="3000">
                <a:solidFill>
                  <a:schemeClr val="tx1"/>
                </a:solidFill>
              </a:endParaRPr>
            </a:p>
          </p:txBody>
        </p:sp>
        <p:sp>
          <p:nvSpPr>
            <p:cNvPr id="29752" name="Text Box 6"/>
            <p:cNvSpPr txBox="1">
              <a:spLocks noChangeArrowheads="1"/>
            </p:cNvSpPr>
            <p:nvPr/>
          </p:nvSpPr>
          <p:spPr bwMode="auto">
            <a:xfrm>
              <a:off x="1027" y="1129"/>
              <a:ext cx="4620" cy="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rPr>
                <a:t>Any identified risk factor may be more related to </a:t>
              </a:r>
              <a:r>
                <a:rPr lang="en-US" sz="3000" b="1">
                  <a:solidFill>
                    <a:schemeClr val="accent2"/>
                  </a:solidFill>
                </a:rPr>
                <a:t>SEVERITY</a:t>
              </a:r>
              <a:r>
                <a:rPr lang="en-US" sz="3000">
                  <a:solidFill>
                    <a:schemeClr val="tx1"/>
                  </a:solidFill>
                </a:rPr>
                <a:t> of the disease than to </a:t>
              </a:r>
              <a:r>
                <a:rPr lang="en-US" sz="3000" b="1">
                  <a:solidFill>
                    <a:srgbClr val="FF3399"/>
                  </a:solidFill>
                </a:rPr>
                <a:t>incidence</a:t>
              </a:r>
              <a:r>
                <a:rPr lang="en-US" sz="3000">
                  <a:solidFill>
                    <a:schemeClr val="tx1"/>
                  </a:solidFill>
                </a:rPr>
                <a:t> of the disease</a:t>
              </a:r>
              <a:r>
                <a:rPr lang="en-US" sz="3000">
                  <a:solidFill>
                    <a:schemeClr val="tx1"/>
                  </a:solidFill>
                  <a:latin typeface="Times New Roman" pitchFamily="18" charset="0"/>
                </a:rPr>
                <a:t>.</a:t>
              </a:r>
            </a:p>
          </p:txBody>
        </p:sp>
      </p:grpSp>
      <p:sp>
        <p:nvSpPr>
          <p:cNvPr id="29702" name="AutoShape 9"/>
          <p:cNvSpPr>
            <a:spLocks noChangeArrowheads="1"/>
          </p:cNvSpPr>
          <p:nvPr/>
        </p:nvSpPr>
        <p:spPr bwMode="auto">
          <a:xfrm>
            <a:off x="2362200" y="5486400"/>
            <a:ext cx="914400" cy="914400"/>
          </a:xfrm>
          <a:prstGeom prst="star8">
            <a:avLst>
              <a:gd name="adj" fmla="val 3825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9703" name="AutoShape 10"/>
          <p:cNvSpPr>
            <a:spLocks noChangeArrowheads="1"/>
          </p:cNvSpPr>
          <p:nvPr/>
        </p:nvSpPr>
        <p:spPr bwMode="auto">
          <a:xfrm>
            <a:off x="1600200" y="4648200"/>
            <a:ext cx="304800" cy="152400"/>
          </a:xfrm>
          <a:prstGeom prst="star8">
            <a:avLst>
              <a:gd name="adj" fmla="val 3825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nvGrpSpPr>
          <p:cNvPr id="3" name="Group 57"/>
          <p:cNvGrpSpPr>
            <a:grpSpLocks/>
          </p:cNvGrpSpPr>
          <p:nvPr/>
        </p:nvGrpSpPr>
        <p:grpSpPr bwMode="auto">
          <a:xfrm>
            <a:off x="304800" y="3470275"/>
            <a:ext cx="8564563" cy="3262313"/>
            <a:chOff x="192" y="2186"/>
            <a:chExt cx="5395" cy="2055"/>
          </a:xfrm>
        </p:grpSpPr>
        <p:sp>
          <p:nvSpPr>
            <p:cNvPr id="29705" name="Text Box 8"/>
            <p:cNvSpPr txBox="1">
              <a:spLocks noChangeArrowheads="1"/>
            </p:cNvSpPr>
            <p:nvPr/>
          </p:nvSpPr>
          <p:spPr bwMode="auto">
            <a:xfrm>
              <a:off x="3551" y="3799"/>
              <a:ext cx="203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a:t>
              </a:r>
              <a:r>
                <a:rPr lang="en-US" sz="2000">
                  <a:solidFill>
                    <a:srgbClr val="FF3399"/>
                  </a:solidFill>
                </a:rPr>
                <a:t>not hospitalized=mild</a:t>
              </a:r>
            </a:p>
            <a:p>
              <a:pPr>
                <a:spcBef>
                  <a:spcPct val="0"/>
                </a:spcBef>
                <a:buFontTx/>
                <a:buNone/>
              </a:pPr>
              <a:r>
                <a:rPr lang="en-US" sz="2000">
                  <a:solidFill>
                    <a:schemeClr val="tx1"/>
                  </a:solidFill>
                </a:rPr>
                <a:t>=</a:t>
              </a:r>
              <a:r>
                <a:rPr lang="en-US" sz="2000">
                  <a:solidFill>
                    <a:schemeClr val="accent2"/>
                  </a:solidFill>
                </a:rPr>
                <a:t>hospitalized=more severe</a:t>
              </a:r>
            </a:p>
          </p:txBody>
        </p:sp>
        <p:sp>
          <p:nvSpPr>
            <p:cNvPr id="29706" name="AutoShape 49"/>
            <p:cNvSpPr>
              <a:spLocks noChangeArrowheads="1"/>
            </p:cNvSpPr>
            <p:nvPr/>
          </p:nvSpPr>
          <p:spPr bwMode="auto">
            <a:xfrm>
              <a:off x="3379" y="4032"/>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grpSp>
          <p:nvGrpSpPr>
            <p:cNvPr id="29707" name="Group 56"/>
            <p:cNvGrpSpPr>
              <a:grpSpLocks/>
            </p:cNvGrpSpPr>
            <p:nvPr/>
          </p:nvGrpSpPr>
          <p:grpSpPr bwMode="auto">
            <a:xfrm>
              <a:off x="192" y="2186"/>
              <a:ext cx="4608" cy="1894"/>
              <a:chOff x="192" y="2186"/>
              <a:chExt cx="4608" cy="1894"/>
            </a:xfrm>
          </p:grpSpPr>
          <p:grpSp>
            <p:nvGrpSpPr>
              <p:cNvPr id="29709" name="Group 54"/>
              <p:cNvGrpSpPr>
                <a:grpSpLocks/>
              </p:cNvGrpSpPr>
              <p:nvPr/>
            </p:nvGrpSpPr>
            <p:grpSpPr bwMode="auto">
              <a:xfrm>
                <a:off x="624" y="2282"/>
                <a:ext cx="3696" cy="1606"/>
                <a:chOff x="624" y="2282"/>
                <a:chExt cx="3696" cy="1606"/>
              </a:xfrm>
            </p:grpSpPr>
            <p:sp>
              <p:nvSpPr>
                <p:cNvPr id="29740" name="AutoShape 12"/>
                <p:cNvSpPr>
                  <a:spLocks noChangeArrowheads="1"/>
                </p:cNvSpPr>
                <p:nvPr/>
              </p:nvSpPr>
              <p:spPr bwMode="auto">
                <a:xfrm>
                  <a:off x="1152" y="2810"/>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1" name="AutoShape 13"/>
                <p:cNvSpPr>
                  <a:spLocks noChangeArrowheads="1"/>
                </p:cNvSpPr>
                <p:nvPr/>
              </p:nvSpPr>
              <p:spPr bwMode="auto">
                <a:xfrm>
                  <a:off x="3168" y="2522"/>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2" name="AutoShape 14"/>
                <p:cNvSpPr>
                  <a:spLocks noChangeArrowheads="1"/>
                </p:cNvSpPr>
                <p:nvPr/>
              </p:nvSpPr>
              <p:spPr bwMode="auto">
                <a:xfrm>
                  <a:off x="624" y="3626"/>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3" name="AutoShape 15"/>
                <p:cNvSpPr>
                  <a:spLocks noChangeArrowheads="1"/>
                </p:cNvSpPr>
                <p:nvPr/>
              </p:nvSpPr>
              <p:spPr bwMode="auto">
                <a:xfrm>
                  <a:off x="3840" y="3264"/>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4" name="AutoShape 16"/>
                <p:cNvSpPr>
                  <a:spLocks noChangeArrowheads="1"/>
                </p:cNvSpPr>
                <p:nvPr/>
              </p:nvSpPr>
              <p:spPr bwMode="auto">
                <a:xfrm>
                  <a:off x="1536" y="3194"/>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5" name="AutoShape 17"/>
                <p:cNvSpPr>
                  <a:spLocks noChangeArrowheads="1"/>
                </p:cNvSpPr>
                <p:nvPr/>
              </p:nvSpPr>
              <p:spPr bwMode="auto">
                <a:xfrm>
                  <a:off x="1632" y="2282"/>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6" name="AutoShape 18"/>
                <p:cNvSpPr>
                  <a:spLocks noChangeArrowheads="1"/>
                </p:cNvSpPr>
                <p:nvPr/>
              </p:nvSpPr>
              <p:spPr bwMode="auto">
                <a:xfrm>
                  <a:off x="2496" y="2330"/>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7" name="AutoShape 19"/>
                <p:cNvSpPr>
                  <a:spLocks noChangeArrowheads="1"/>
                </p:cNvSpPr>
                <p:nvPr/>
              </p:nvSpPr>
              <p:spPr bwMode="auto">
                <a:xfrm>
                  <a:off x="2160" y="2906"/>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8" name="AutoShape 20"/>
                <p:cNvSpPr>
                  <a:spLocks noChangeArrowheads="1"/>
                </p:cNvSpPr>
                <p:nvPr/>
              </p:nvSpPr>
              <p:spPr bwMode="auto">
                <a:xfrm>
                  <a:off x="2976" y="3120"/>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49" name="AutoShape 21"/>
                <p:cNvSpPr>
                  <a:spLocks noChangeArrowheads="1"/>
                </p:cNvSpPr>
                <p:nvPr/>
              </p:nvSpPr>
              <p:spPr bwMode="auto">
                <a:xfrm>
                  <a:off x="2016" y="3696"/>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sp>
              <p:nvSpPr>
                <p:cNvPr id="29750" name="AutoShape 22"/>
                <p:cNvSpPr>
                  <a:spLocks noChangeArrowheads="1"/>
                </p:cNvSpPr>
                <p:nvPr/>
              </p:nvSpPr>
              <p:spPr bwMode="auto">
                <a:xfrm>
                  <a:off x="4128" y="2378"/>
                  <a:ext cx="192" cy="192"/>
                </a:xfrm>
                <a:prstGeom prst="star8">
                  <a:avLst>
                    <a:gd name="adj" fmla="val 38250"/>
                  </a:avLst>
                </a:prstGeom>
                <a:solidFill>
                  <a:schemeClr val="accent2"/>
                </a:solidFill>
                <a:ln w="9525">
                  <a:solidFill>
                    <a:schemeClr val="accent2"/>
                  </a:solidFill>
                  <a:miter lim="800000"/>
                  <a:headEnd/>
                  <a:tailEnd/>
                </a:ln>
              </p:spPr>
              <p:txBody>
                <a:bodyPr anchor="ctr">
                  <a:spAutoFit/>
                </a:bodyPr>
                <a:lstStyle/>
                <a:p>
                  <a:endParaRPr lang="en-US"/>
                </a:p>
              </p:txBody>
            </p:sp>
          </p:grpSp>
          <p:grpSp>
            <p:nvGrpSpPr>
              <p:cNvPr id="29710" name="Group 55"/>
              <p:cNvGrpSpPr>
                <a:grpSpLocks/>
              </p:cNvGrpSpPr>
              <p:nvPr/>
            </p:nvGrpSpPr>
            <p:grpSpPr bwMode="auto">
              <a:xfrm>
                <a:off x="192" y="2186"/>
                <a:ext cx="4608" cy="1894"/>
                <a:chOff x="192" y="2186"/>
                <a:chExt cx="4608" cy="1894"/>
              </a:xfrm>
            </p:grpSpPr>
            <p:sp>
              <p:nvSpPr>
                <p:cNvPr id="29711" name="AutoShape 23"/>
                <p:cNvSpPr>
                  <a:spLocks noChangeArrowheads="1"/>
                </p:cNvSpPr>
                <p:nvPr/>
              </p:nvSpPr>
              <p:spPr bwMode="auto">
                <a:xfrm>
                  <a:off x="384" y="2474"/>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2" name="AutoShape 24"/>
                <p:cNvSpPr>
                  <a:spLocks noChangeArrowheads="1"/>
                </p:cNvSpPr>
                <p:nvPr/>
              </p:nvSpPr>
              <p:spPr bwMode="auto">
                <a:xfrm>
                  <a:off x="2304" y="218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3" name="AutoShape 25"/>
                <p:cNvSpPr>
                  <a:spLocks noChangeArrowheads="1"/>
                </p:cNvSpPr>
                <p:nvPr/>
              </p:nvSpPr>
              <p:spPr bwMode="auto">
                <a:xfrm>
                  <a:off x="1776" y="2858"/>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4" name="AutoShape 26"/>
                <p:cNvSpPr>
                  <a:spLocks noChangeArrowheads="1"/>
                </p:cNvSpPr>
                <p:nvPr/>
              </p:nvSpPr>
              <p:spPr bwMode="auto">
                <a:xfrm>
                  <a:off x="2400" y="266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5" name="AutoShape 27"/>
                <p:cNvSpPr>
                  <a:spLocks noChangeArrowheads="1"/>
                </p:cNvSpPr>
                <p:nvPr/>
              </p:nvSpPr>
              <p:spPr bwMode="auto">
                <a:xfrm>
                  <a:off x="1296" y="3290"/>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6" name="AutoShape 28"/>
                <p:cNvSpPr>
                  <a:spLocks noChangeArrowheads="1"/>
                </p:cNvSpPr>
                <p:nvPr/>
              </p:nvSpPr>
              <p:spPr bwMode="auto">
                <a:xfrm>
                  <a:off x="1392" y="3914"/>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7" name="AutoShape 29"/>
                <p:cNvSpPr>
                  <a:spLocks noChangeArrowheads="1"/>
                </p:cNvSpPr>
                <p:nvPr/>
              </p:nvSpPr>
              <p:spPr bwMode="auto">
                <a:xfrm>
                  <a:off x="960" y="266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8" name="AutoShape 30"/>
                <p:cNvSpPr>
                  <a:spLocks noChangeArrowheads="1"/>
                </p:cNvSpPr>
                <p:nvPr/>
              </p:nvSpPr>
              <p:spPr bwMode="auto">
                <a:xfrm>
                  <a:off x="2784" y="307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19" name="AutoShape 31"/>
                <p:cNvSpPr>
                  <a:spLocks noChangeArrowheads="1"/>
                </p:cNvSpPr>
                <p:nvPr/>
              </p:nvSpPr>
              <p:spPr bwMode="auto">
                <a:xfrm>
                  <a:off x="2160" y="355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0" name="AutoShape 32"/>
                <p:cNvSpPr>
                  <a:spLocks noChangeArrowheads="1"/>
                </p:cNvSpPr>
                <p:nvPr/>
              </p:nvSpPr>
              <p:spPr bwMode="auto">
                <a:xfrm>
                  <a:off x="624" y="324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1" name="AutoShape 33"/>
                <p:cNvSpPr>
                  <a:spLocks noChangeArrowheads="1"/>
                </p:cNvSpPr>
                <p:nvPr/>
              </p:nvSpPr>
              <p:spPr bwMode="auto">
                <a:xfrm>
                  <a:off x="4752" y="252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2" name="AutoShape 34"/>
                <p:cNvSpPr>
                  <a:spLocks noChangeArrowheads="1"/>
                </p:cNvSpPr>
                <p:nvPr/>
              </p:nvSpPr>
              <p:spPr bwMode="auto">
                <a:xfrm>
                  <a:off x="3168" y="297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3" name="AutoShape 35"/>
                <p:cNvSpPr>
                  <a:spLocks noChangeArrowheads="1"/>
                </p:cNvSpPr>
                <p:nvPr/>
              </p:nvSpPr>
              <p:spPr bwMode="auto">
                <a:xfrm>
                  <a:off x="2736" y="3888"/>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4" name="AutoShape 36"/>
                <p:cNvSpPr>
                  <a:spLocks noChangeArrowheads="1"/>
                </p:cNvSpPr>
                <p:nvPr/>
              </p:nvSpPr>
              <p:spPr bwMode="auto">
                <a:xfrm>
                  <a:off x="3360" y="3648"/>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5" name="AutoShape 37"/>
                <p:cNvSpPr>
                  <a:spLocks noChangeArrowheads="1"/>
                </p:cNvSpPr>
                <p:nvPr/>
              </p:nvSpPr>
              <p:spPr bwMode="auto">
                <a:xfrm>
                  <a:off x="3264" y="2330"/>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6" name="AutoShape 38"/>
                <p:cNvSpPr>
                  <a:spLocks noChangeArrowheads="1"/>
                </p:cNvSpPr>
                <p:nvPr/>
              </p:nvSpPr>
              <p:spPr bwMode="auto">
                <a:xfrm>
                  <a:off x="4368" y="321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7" name="AutoShape 39"/>
                <p:cNvSpPr>
                  <a:spLocks noChangeArrowheads="1"/>
                </p:cNvSpPr>
                <p:nvPr/>
              </p:nvSpPr>
              <p:spPr bwMode="auto">
                <a:xfrm>
                  <a:off x="3648" y="283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8" name="AutoShape 40"/>
                <p:cNvSpPr>
                  <a:spLocks noChangeArrowheads="1"/>
                </p:cNvSpPr>
                <p:nvPr/>
              </p:nvSpPr>
              <p:spPr bwMode="auto">
                <a:xfrm>
                  <a:off x="4128" y="2880"/>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29" name="AutoShape 41"/>
                <p:cNvSpPr>
                  <a:spLocks noChangeArrowheads="1"/>
                </p:cNvSpPr>
                <p:nvPr/>
              </p:nvSpPr>
              <p:spPr bwMode="auto">
                <a:xfrm>
                  <a:off x="2928" y="345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0" name="AutoShape 42"/>
                <p:cNvSpPr>
                  <a:spLocks noChangeArrowheads="1"/>
                </p:cNvSpPr>
                <p:nvPr/>
              </p:nvSpPr>
              <p:spPr bwMode="auto">
                <a:xfrm>
                  <a:off x="3792" y="218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1" name="AutoShape 43"/>
                <p:cNvSpPr>
                  <a:spLocks noChangeArrowheads="1"/>
                </p:cNvSpPr>
                <p:nvPr/>
              </p:nvSpPr>
              <p:spPr bwMode="auto">
                <a:xfrm>
                  <a:off x="1008" y="3578"/>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2" name="AutoShape 44"/>
                <p:cNvSpPr>
                  <a:spLocks noChangeArrowheads="1"/>
                </p:cNvSpPr>
                <p:nvPr/>
              </p:nvSpPr>
              <p:spPr bwMode="auto">
                <a:xfrm>
                  <a:off x="2928" y="2186"/>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3" name="AutoShape 45"/>
                <p:cNvSpPr>
                  <a:spLocks noChangeArrowheads="1"/>
                </p:cNvSpPr>
                <p:nvPr/>
              </p:nvSpPr>
              <p:spPr bwMode="auto">
                <a:xfrm>
                  <a:off x="2016" y="403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4" name="AutoShape 46"/>
                <p:cNvSpPr>
                  <a:spLocks noChangeArrowheads="1"/>
                </p:cNvSpPr>
                <p:nvPr/>
              </p:nvSpPr>
              <p:spPr bwMode="auto">
                <a:xfrm>
                  <a:off x="192" y="300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5" name="AutoShape 47"/>
                <p:cNvSpPr>
                  <a:spLocks noChangeArrowheads="1"/>
                </p:cNvSpPr>
                <p:nvPr/>
              </p:nvSpPr>
              <p:spPr bwMode="auto">
                <a:xfrm>
                  <a:off x="1392" y="2474"/>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6" name="AutoShape 48"/>
                <p:cNvSpPr>
                  <a:spLocks noChangeArrowheads="1"/>
                </p:cNvSpPr>
                <p:nvPr/>
              </p:nvSpPr>
              <p:spPr bwMode="auto">
                <a:xfrm>
                  <a:off x="384" y="396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7" name="AutoShape 50"/>
                <p:cNvSpPr>
                  <a:spLocks noChangeArrowheads="1"/>
                </p:cNvSpPr>
                <p:nvPr/>
              </p:nvSpPr>
              <p:spPr bwMode="auto">
                <a:xfrm>
                  <a:off x="4752" y="2928"/>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8" name="AutoShape 51"/>
                <p:cNvSpPr>
                  <a:spLocks noChangeArrowheads="1"/>
                </p:cNvSpPr>
                <p:nvPr/>
              </p:nvSpPr>
              <p:spPr bwMode="auto">
                <a:xfrm>
                  <a:off x="4272" y="2282"/>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29739" name="AutoShape 52"/>
                <p:cNvSpPr>
                  <a:spLocks noChangeArrowheads="1"/>
                </p:cNvSpPr>
                <p:nvPr/>
              </p:nvSpPr>
              <p:spPr bwMode="auto">
                <a:xfrm>
                  <a:off x="2352" y="3168"/>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sp>
          <p:nvSpPr>
            <p:cNvPr id="29708" name="AutoShape 53"/>
            <p:cNvSpPr>
              <a:spLocks noChangeArrowheads="1"/>
            </p:cNvSpPr>
            <p:nvPr/>
          </p:nvSpPr>
          <p:spPr bwMode="auto">
            <a:xfrm>
              <a:off x="3460" y="3893"/>
              <a:ext cx="48" cy="48"/>
            </a:xfrm>
            <a:prstGeom prst="star16">
              <a:avLst>
                <a:gd name="adj" fmla="val 37500"/>
              </a:avLst>
            </a:prstGeom>
            <a:noFill/>
            <a:ln w="9525">
              <a:solidFill>
                <a:srgbClr val="FF3399"/>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0689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018"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par>
                                <p:cTn id="10" presetID="10" presetClass="entr" presetSubtype="0" fill="hold" nodeType="withEffect">
                                  <p:stCondLst>
                                    <p:cond delay="40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9666" name="Rectangle 2"/>
          <p:cNvSpPr>
            <a:spLocks noChangeArrowheads="1"/>
          </p:cNvSpPr>
          <p:nvPr/>
        </p:nvSpPr>
        <p:spPr bwMode="auto">
          <a:xfrm>
            <a:off x="381000" y="304800"/>
            <a:ext cx="77724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Case Identification</a:t>
            </a:r>
          </a:p>
        </p:txBody>
      </p:sp>
      <p:sp>
        <p:nvSpPr>
          <p:cNvPr id="30723" name="Text Box 3"/>
          <p:cNvSpPr txBox="1">
            <a:spLocks noChangeArrowheads="1"/>
          </p:cNvSpPr>
          <p:nvPr/>
        </p:nvSpPr>
        <p:spPr bwMode="auto">
          <a:xfrm>
            <a:off x="2624138" y="3230563"/>
            <a:ext cx="285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30724" name="Text Box 4"/>
          <p:cNvSpPr txBox="1">
            <a:spLocks noChangeArrowheads="1"/>
          </p:cNvSpPr>
          <p:nvPr/>
        </p:nvSpPr>
        <p:spPr bwMode="auto">
          <a:xfrm>
            <a:off x="1295400" y="4087813"/>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30725" name="Text Box 5"/>
          <p:cNvSpPr txBox="1">
            <a:spLocks noChangeArrowheads="1"/>
          </p:cNvSpPr>
          <p:nvPr/>
        </p:nvSpPr>
        <p:spPr bwMode="auto">
          <a:xfrm>
            <a:off x="1295400" y="5230813"/>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graphicFrame>
        <p:nvGraphicFramePr>
          <p:cNvPr id="30726" name="Object 6"/>
          <p:cNvGraphicFramePr>
            <a:graphicFrameLocks noChangeAspect="1"/>
          </p:cNvGraphicFramePr>
          <p:nvPr/>
        </p:nvGraphicFramePr>
        <p:xfrm>
          <a:off x="6796088" y="228600"/>
          <a:ext cx="2347912" cy="1674813"/>
        </p:xfrm>
        <a:graphic>
          <a:graphicData uri="http://schemas.openxmlformats.org/presentationml/2006/ole">
            <mc:AlternateContent xmlns:mc="http://schemas.openxmlformats.org/markup-compatibility/2006">
              <mc:Choice xmlns:v="urn:schemas-microsoft-com:vml" Requires="v">
                <p:oleObj spid="_x0000_s30865" name="Clip" r:id="rId6" imgW="2958084" imgH="2109521" progId="MS_ClipArt_Gallery.2">
                  <p:embed/>
                </p:oleObj>
              </mc:Choice>
              <mc:Fallback>
                <p:oleObj name="Clip" r:id="rId6" imgW="2958084" imgH="2109521"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228600"/>
                        <a:ext cx="2347912" cy="16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7" name="Text Box 7"/>
          <p:cNvSpPr txBox="1">
            <a:spLocks noChangeArrowheads="1"/>
          </p:cNvSpPr>
          <p:nvPr/>
        </p:nvSpPr>
        <p:spPr bwMode="auto">
          <a:xfrm>
            <a:off x="971550" y="2924175"/>
            <a:ext cx="4589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startAt="2"/>
            </a:pPr>
            <a:r>
              <a:rPr lang="en-US" sz="3200">
                <a:solidFill>
                  <a:schemeClr val="tx1"/>
                </a:solidFill>
              </a:rPr>
              <a:t>Severe vs. mild cases</a:t>
            </a:r>
          </a:p>
        </p:txBody>
      </p:sp>
      <p:sp>
        <p:nvSpPr>
          <p:cNvPr id="30728" name="Text Box 8"/>
          <p:cNvSpPr txBox="1">
            <a:spLocks noChangeArrowheads="1"/>
          </p:cNvSpPr>
          <p:nvPr/>
        </p:nvSpPr>
        <p:spPr bwMode="auto">
          <a:xfrm>
            <a:off x="533400" y="1770063"/>
            <a:ext cx="6657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accent2"/>
                </a:solidFill>
              </a:rPr>
              <a:t>Problems with convenience sample:</a:t>
            </a:r>
          </a:p>
        </p:txBody>
      </p:sp>
      <p:sp>
        <p:nvSpPr>
          <p:cNvPr id="30729" name="Text Box 9"/>
          <p:cNvSpPr txBox="1">
            <a:spLocks noChangeArrowheads="1"/>
          </p:cNvSpPr>
          <p:nvPr/>
        </p:nvSpPr>
        <p:spPr bwMode="auto">
          <a:xfrm>
            <a:off x="971550" y="2349500"/>
            <a:ext cx="5648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a:pPr>
            <a:r>
              <a:rPr lang="en-US" sz="3200">
                <a:solidFill>
                  <a:schemeClr val="tx1"/>
                </a:solidFill>
              </a:rPr>
              <a:t>Incident vs. prevalent cases</a:t>
            </a:r>
          </a:p>
        </p:txBody>
      </p:sp>
      <p:grpSp>
        <p:nvGrpSpPr>
          <p:cNvPr id="2" name="Group 1"/>
          <p:cNvGrpSpPr/>
          <p:nvPr/>
        </p:nvGrpSpPr>
        <p:grpSpPr>
          <a:xfrm>
            <a:off x="971550" y="3500438"/>
            <a:ext cx="7754938" cy="1144587"/>
            <a:chOff x="971550" y="3500438"/>
            <a:chExt cx="7754938" cy="1144587"/>
          </a:xfrm>
        </p:grpSpPr>
        <p:sp>
          <p:nvSpPr>
            <p:cNvPr id="30730" name="Text Box 10"/>
            <p:cNvSpPr txBox="1">
              <a:spLocks noChangeArrowheads="1"/>
            </p:cNvSpPr>
            <p:nvPr/>
          </p:nvSpPr>
          <p:spPr bwMode="auto">
            <a:xfrm>
              <a:off x="971550" y="3500438"/>
              <a:ext cx="77549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AutoNum type="arabicPeriod" startAt="3"/>
              </a:pPr>
              <a:r>
                <a:rPr lang="en-US" sz="3200" b="1" dirty="0">
                  <a:solidFill>
                    <a:schemeClr val="accent2"/>
                  </a:solidFill>
                </a:rPr>
                <a:t>Difficult</a:t>
              </a:r>
              <a:r>
                <a:rPr lang="en-US" sz="3200" dirty="0">
                  <a:solidFill>
                    <a:schemeClr val="accent2"/>
                  </a:solidFill>
                </a:rPr>
                <a:t> to define</a:t>
              </a:r>
              <a:r>
                <a:rPr lang="en-US" sz="3200" dirty="0">
                  <a:solidFill>
                    <a:schemeClr val="tx1"/>
                  </a:solidFill>
                </a:rPr>
                <a:t> </a:t>
              </a:r>
              <a:r>
                <a:rPr lang="en-US" sz="3200" b="1" dirty="0">
                  <a:solidFill>
                    <a:srgbClr val="FF33CC"/>
                  </a:solidFill>
                </a:rPr>
                <a:t>source population</a:t>
              </a:r>
              <a:endParaRPr lang="en-US" sz="3200" b="1" dirty="0">
                <a:solidFill>
                  <a:schemeClr val="tx1"/>
                </a:solidFill>
              </a:endParaRPr>
            </a:p>
          </p:txBody>
        </p:sp>
        <p:sp>
          <p:nvSpPr>
            <p:cNvPr id="30731" name="Text Box 12"/>
            <p:cNvSpPr txBox="1">
              <a:spLocks noChangeArrowheads="1"/>
            </p:cNvSpPr>
            <p:nvPr/>
          </p:nvSpPr>
          <p:spPr bwMode="auto">
            <a:xfrm>
              <a:off x="1476375" y="4065588"/>
              <a:ext cx="51244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SzPct val="70000"/>
                <a:buFont typeface="Wingdings" pitchFamily="2" charset="2"/>
                <a:buChar char="q"/>
              </a:pPr>
              <a:r>
                <a:rPr lang="en-US" sz="3200" b="1" dirty="0">
                  <a:solidFill>
                    <a:srgbClr val="FF33CC"/>
                  </a:solidFill>
                </a:rPr>
                <a:t> Generalization</a:t>
              </a:r>
              <a:r>
                <a:rPr lang="en-US" sz="3200" dirty="0">
                  <a:solidFill>
                    <a:schemeClr val="tx1"/>
                  </a:solidFill>
                </a:rPr>
                <a:t> </a:t>
              </a:r>
              <a:r>
                <a:rPr lang="en-US" sz="3200" dirty="0">
                  <a:solidFill>
                    <a:schemeClr val="accent2"/>
                  </a:solidFill>
                </a:rPr>
                <a:t>is difficult</a:t>
              </a:r>
            </a:p>
          </p:txBody>
        </p:sp>
      </p:gr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07"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a:xfrm>
            <a:off x="685800" y="260350"/>
            <a:ext cx="7772400" cy="762000"/>
          </a:xfrm>
        </p:spPr>
        <p:txBody>
          <a:bodyPr anchor="t">
            <a:spAutoFit/>
          </a:bodyPr>
          <a:lstStyle/>
          <a:p>
            <a:pPr eaLnBrk="1" hangingPunct="1">
              <a:defRPr/>
            </a:pPr>
            <a:r>
              <a:rPr lang="en-US" dirty="0" smtClean="0">
                <a:solidFill>
                  <a:srgbClr val="990033"/>
                </a:solidFill>
                <a:effectLst>
                  <a:outerShdw blurRad="38100" dist="38100" dir="2700000" algn="tl">
                    <a:srgbClr val="C0C0C0"/>
                  </a:outerShdw>
                </a:effectLst>
              </a:rPr>
              <a:t>Objectives</a:t>
            </a:r>
          </a:p>
        </p:txBody>
      </p:sp>
      <p:sp>
        <p:nvSpPr>
          <p:cNvPr id="4099" name="Rectangle 4"/>
          <p:cNvSpPr>
            <a:spLocks noChangeArrowheads="1"/>
          </p:cNvSpPr>
          <p:nvPr/>
        </p:nvSpPr>
        <p:spPr bwMode="auto">
          <a:xfrm>
            <a:off x="827088" y="1349375"/>
            <a:ext cx="777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0"/>
              </a:spcBef>
              <a:buFontTx/>
              <a:buNone/>
            </a:pPr>
            <a:r>
              <a:rPr lang="en-US" sz="3200">
                <a:solidFill>
                  <a:srgbClr val="0000FF"/>
                </a:solidFill>
              </a:rPr>
              <a:t>You will be able to:</a:t>
            </a:r>
          </a:p>
        </p:txBody>
      </p:sp>
      <p:sp>
        <p:nvSpPr>
          <p:cNvPr id="4100" name="Rectangle 8"/>
          <p:cNvSpPr>
            <a:spLocks noGrp="1" noChangeArrowheads="1"/>
          </p:cNvSpPr>
          <p:nvPr>
            <p:ph type="body" idx="1"/>
          </p:nvPr>
        </p:nvSpPr>
        <p:spPr>
          <a:xfrm>
            <a:off x="457200" y="1939925"/>
            <a:ext cx="8229600" cy="2751138"/>
          </a:xfrm>
          <a:noFill/>
        </p:spPr>
        <p:txBody>
          <a:bodyPr>
            <a:spAutoFit/>
          </a:bodyPr>
          <a:lstStyle/>
          <a:p>
            <a:pPr eaLnBrk="1" hangingPunct="1"/>
            <a:r>
              <a:rPr lang="en-US" smtClean="0"/>
              <a:t>Describe the </a:t>
            </a:r>
            <a:r>
              <a:rPr lang="en-US" smtClean="0">
                <a:solidFill>
                  <a:srgbClr val="009644"/>
                </a:solidFill>
              </a:rPr>
              <a:t>differences</a:t>
            </a:r>
            <a:r>
              <a:rPr lang="en-US" smtClean="0"/>
              <a:t> between case-control and cohort studies </a:t>
            </a:r>
          </a:p>
          <a:p>
            <a:pPr eaLnBrk="1" hangingPunct="1"/>
            <a:r>
              <a:rPr lang="en-US" smtClean="0"/>
              <a:t>List the </a:t>
            </a:r>
            <a:r>
              <a:rPr lang="en-US" smtClean="0">
                <a:solidFill>
                  <a:srgbClr val="009644"/>
                </a:solidFill>
              </a:rPr>
              <a:t>characteristics</a:t>
            </a:r>
            <a:r>
              <a:rPr lang="en-US" smtClean="0"/>
              <a:t>, </a:t>
            </a:r>
            <a:r>
              <a:rPr lang="en-US" smtClean="0">
                <a:solidFill>
                  <a:srgbClr val="009644"/>
                </a:solidFill>
              </a:rPr>
              <a:t>advantages</a:t>
            </a:r>
            <a:r>
              <a:rPr lang="en-US" smtClean="0"/>
              <a:t> and </a:t>
            </a:r>
            <a:r>
              <a:rPr lang="en-US" smtClean="0">
                <a:solidFill>
                  <a:srgbClr val="009644"/>
                </a:solidFill>
              </a:rPr>
              <a:t>disadvantages</a:t>
            </a:r>
            <a:r>
              <a:rPr lang="en-US" smtClean="0"/>
              <a:t> of case-control studies</a:t>
            </a:r>
          </a:p>
          <a:p>
            <a:pPr eaLnBrk="1" hangingPunct="1"/>
            <a:r>
              <a:rPr lang="en-US" smtClean="0"/>
              <a:t>Calculate and interpret an </a:t>
            </a:r>
            <a:r>
              <a:rPr lang="en-US" smtClean="0">
                <a:solidFill>
                  <a:srgbClr val="009644"/>
                </a:solidFill>
              </a:rPr>
              <a:t>odds ratio</a:t>
            </a:r>
            <a:r>
              <a:rPr lang="en-US" smtClean="0"/>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112713" y="404813"/>
            <a:ext cx="7772400" cy="1143000"/>
          </a:xfrm>
        </p:spPr>
        <p:txBody>
          <a:bodyPr/>
          <a:lstStyle/>
          <a:p>
            <a:pPr eaLnBrk="1" hangingPunct="1"/>
            <a:r>
              <a:rPr lang="en-US" smtClean="0">
                <a:solidFill>
                  <a:srgbClr val="A50021"/>
                </a:solidFill>
              </a:rPr>
              <a:t>Convenience Sample</a:t>
            </a:r>
            <a:endParaRPr lang="en-US" smtClean="0"/>
          </a:p>
        </p:txBody>
      </p:sp>
      <p:grpSp>
        <p:nvGrpSpPr>
          <p:cNvPr id="2" name="Group 10"/>
          <p:cNvGrpSpPr>
            <a:grpSpLocks/>
          </p:cNvGrpSpPr>
          <p:nvPr/>
        </p:nvGrpSpPr>
        <p:grpSpPr bwMode="auto">
          <a:xfrm>
            <a:off x="441325" y="1616075"/>
            <a:ext cx="7396163" cy="2092325"/>
            <a:chOff x="441325" y="1616075"/>
            <a:chExt cx="7396163" cy="2092325"/>
          </a:xfrm>
        </p:grpSpPr>
        <p:sp>
          <p:nvSpPr>
            <p:cNvPr id="31754" name="Text Box 3"/>
            <p:cNvSpPr txBox="1">
              <a:spLocks noChangeArrowheads="1"/>
            </p:cNvSpPr>
            <p:nvPr/>
          </p:nvSpPr>
          <p:spPr bwMode="auto">
            <a:xfrm>
              <a:off x="441325" y="1616075"/>
              <a:ext cx="49196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FF33CC"/>
                  </a:solidFill>
                </a:rPr>
                <a:t>Generalization problems</a:t>
              </a:r>
            </a:p>
          </p:txBody>
        </p:sp>
        <p:sp>
          <p:nvSpPr>
            <p:cNvPr id="31755" name="Text Box 4"/>
            <p:cNvSpPr txBox="1">
              <a:spLocks noChangeArrowheads="1"/>
            </p:cNvSpPr>
            <p:nvPr/>
          </p:nvSpPr>
          <p:spPr bwMode="auto">
            <a:xfrm>
              <a:off x="822325" y="2325688"/>
              <a:ext cx="70151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FF3399"/>
                </a:buClr>
                <a:buSzPct val="120000"/>
                <a:buFont typeface="Wingdings" pitchFamily="2" charset="2"/>
                <a:buChar char="§"/>
              </a:pPr>
              <a:r>
                <a:rPr lang="en-US">
                  <a:solidFill>
                    <a:schemeClr val="tx1"/>
                  </a:solidFill>
                </a:rPr>
                <a:t>If using only cases in one single hospital, any risk</a:t>
              </a:r>
            </a:p>
            <a:p>
              <a:pPr>
                <a:spcBef>
                  <a:spcPct val="0"/>
                </a:spcBef>
                <a:buFontTx/>
                <a:buNone/>
              </a:pPr>
              <a:r>
                <a:rPr lang="en-US">
                  <a:solidFill>
                    <a:schemeClr val="tx1"/>
                  </a:solidFill>
                </a:rPr>
                <a:t>  factors identified could be unique to that hospital</a:t>
              </a:r>
            </a:p>
          </p:txBody>
        </p:sp>
        <p:sp>
          <p:nvSpPr>
            <p:cNvPr id="31756" name="Text Box 5"/>
            <p:cNvSpPr txBox="1">
              <a:spLocks noChangeArrowheads="1"/>
            </p:cNvSpPr>
            <p:nvPr/>
          </p:nvSpPr>
          <p:spPr bwMode="auto">
            <a:xfrm>
              <a:off x="1404938" y="3189288"/>
              <a:ext cx="6207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tx1"/>
                </a:buClr>
              </a:pPr>
              <a:r>
                <a:rPr lang="en-US" sz="2800">
                  <a:solidFill>
                    <a:schemeClr val="tx1"/>
                  </a:solidFill>
                </a:rPr>
                <a:t> </a:t>
              </a:r>
              <a:r>
                <a:rPr lang="en-US" sz="2800">
                  <a:solidFill>
                    <a:schemeClr val="accent2"/>
                  </a:solidFill>
                </a:rPr>
                <a:t>Use cases from more than 1 hospital</a:t>
              </a:r>
            </a:p>
          </p:txBody>
        </p:sp>
      </p:grpSp>
      <p:sp>
        <p:nvSpPr>
          <p:cNvPr id="937990" name="Text Box 6"/>
          <p:cNvSpPr txBox="1">
            <a:spLocks noChangeArrowheads="1"/>
          </p:cNvSpPr>
          <p:nvPr/>
        </p:nvSpPr>
        <p:spPr bwMode="auto">
          <a:xfrm>
            <a:off x="838200" y="3827463"/>
            <a:ext cx="69945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FF3399"/>
              </a:buClr>
              <a:buSzPct val="120000"/>
              <a:buFont typeface="Wingdings" pitchFamily="2" charset="2"/>
              <a:buChar char="§"/>
            </a:pPr>
            <a:r>
              <a:rPr lang="en-US">
                <a:solidFill>
                  <a:schemeClr val="tx1"/>
                </a:solidFill>
              </a:rPr>
              <a:t>If hospital is tertiary care facility (LLMC for ex.),</a:t>
            </a:r>
          </a:p>
          <a:p>
            <a:pPr>
              <a:spcBef>
                <a:spcPct val="0"/>
              </a:spcBef>
              <a:buFontTx/>
              <a:buNone/>
            </a:pPr>
            <a:r>
              <a:rPr lang="en-US">
                <a:solidFill>
                  <a:schemeClr val="tx1"/>
                </a:solidFill>
              </a:rPr>
              <a:t>  any risk factors identified may be risk factors </a:t>
            </a:r>
            <a:r>
              <a:rPr lang="en-US" u="sng">
                <a:solidFill>
                  <a:schemeClr val="tx1"/>
                </a:solidFill>
              </a:rPr>
              <a:t>only</a:t>
            </a:r>
            <a:endParaRPr lang="en-US">
              <a:solidFill>
                <a:schemeClr val="tx1"/>
              </a:solidFill>
            </a:endParaRPr>
          </a:p>
          <a:p>
            <a:pPr>
              <a:spcBef>
                <a:spcPct val="0"/>
              </a:spcBef>
              <a:buFontTx/>
              <a:buNone/>
            </a:pPr>
            <a:r>
              <a:rPr lang="en-US">
                <a:solidFill>
                  <a:schemeClr val="tx1"/>
                </a:solidFill>
              </a:rPr>
              <a:t>  in those with </a:t>
            </a:r>
            <a:r>
              <a:rPr lang="en-US" u="sng">
                <a:solidFill>
                  <a:srgbClr val="FF33CC"/>
                </a:solidFill>
              </a:rPr>
              <a:t>severe</a:t>
            </a:r>
            <a:r>
              <a:rPr lang="en-US">
                <a:solidFill>
                  <a:schemeClr val="tx1"/>
                </a:solidFill>
              </a:rPr>
              <a:t> forms of illness.</a:t>
            </a:r>
          </a:p>
        </p:txBody>
      </p:sp>
      <p:grpSp>
        <p:nvGrpSpPr>
          <p:cNvPr id="3" name="Group 11"/>
          <p:cNvGrpSpPr>
            <a:grpSpLocks/>
          </p:cNvGrpSpPr>
          <p:nvPr/>
        </p:nvGrpSpPr>
        <p:grpSpPr bwMode="auto">
          <a:xfrm>
            <a:off x="2017713" y="5340350"/>
            <a:ext cx="4600575" cy="1373188"/>
            <a:chOff x="2017713" y="5340350"/>
            <a:chExt cx="4600575" cy="1373188"/>
          </a:xfrm>
        </p:grpSpPr>
        <p:sp>
          <p:nvSpPr>
            <p:cNvPr id="31751" name="Text Box 7"/>
            <p:cNvSpPr txBox="1">
              <a:spLocks noChangeArrowheads="1"/>
            </p:cNvSpPr>
            <p:nvPr/>
          </p:nvSpPr>
          <p:spPr bwMode="auto">
            <a:xfrm>
              <a:off x="2286000" y="5340350"/>
              <a:ext cx="3935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9900CC"/>
                  </a:solidFill>
                </a:rPr>
                <a:t>ELIGIBILITY CRITERIA</a:t>
              </a:r>
              <a:endParaRPr lang="en-US" sz="2800">
                <a:solidFill>
                  <a:schemeClr val="tx1"/>
                </a:solidFill>
              </a:endParaRPr>
            </a:p>
          </p:txBody>
        </p:sp>
        <p:sp>
          <p:nvSpPr>
            <p:cNvPr id="31752" name="Text Box 8"/>
            <p:cNvSpPr txBox="1">
              <a:spLocks noChangeArrowheads="1"/>
            </p:cNvSpPr>
            <p:nvPr/>
          </p:nvSpPr>
          <p:spPr bwMode="auto">
            <a:xfrm>
              <a:off x="2017713" y="6194425"/>
              <a:ext cx="460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Carefully specified in writing</a:t>
              </a:r>
            </a:p>
          </p:txBody>
        </p:sp>
        <p:sp>
          <p:nvSpPr>
            <p:cNvPr id="31753" name="Line 9"/>
            <p:cNvSpPr>
              <a:spLocks noChangeShapeType="1"/>
            </p:cNvSpPr>
            <p:nvPr/>
          </p:nvSpPr>
          <p:spPr bwMode="auto">
            <a:xfrm>
              <a:off x="4267200" y="5791200"/>
              <a:ext cx="0" cy="457200"/>
            </a:xfrm>
            <a:prstGeom prst="line">
              <a:avLst/>
            </a:prstGeom>
            <a:noFill/>
            <a:ln w="38100">
              <a:solidFill>
                <a:schemeClr val="tx1"/>
              </a:solidFill>
              <a:round/>
              <a:headEnd/>
              <a:tailEnd type="arrow" w="lg" len="lg"/>
            </a:ln>
            <a:extLst>
              <a:ext uri="{909E8E84-426E-40DD-AFC4-6F175D3DCCD1}">
                <a14:hiddenFill xmlns:a14="http://schemas.microsoft.com/office/drawing/2010/main">
                  <a:noFill/>
                </a14:hiddenFill>
              </a:ext>
            </a:extLst>
          </p:spPr>
          <p:txBody>
            <a:bodyPr wrap="none" anchor="ctr"/>
            <a:lstStyle/>
            <a:p>
              <a:endParaRPr lang="en-US"/>
            </a:p>
          </p:txBody>
        </p:sp>
      </p:grpSp>
      <p:graphicFrame>
        <p:nvGraphicFramePr>
          <p:cNvPr id="31750" name="Object 10"/>
          <p:cNvGraphicFramePr>
            <a:graphicFrameLocks noChangeAspect="1"/>
          </p:cNvGraphicFramePr>
          <p:nvPr/>
        </p:nvGraphicFramePr>
        <p:xfrm>
          <a:off x="6796088" y="228600"/>
          <a:ext cx="2347912" cy="1674813"/>
        </p:xfrm>
        <a:graphic>
          <a:graphicData uri="http://schemas.openxmlformats.org/presentationml/2006/ole">
            <mc:AlternateContent xmlns:mc="http://schemas.openxmlformats.org/markup-compatibility/2006">
              <mc:Choice xmlns:v="urn:schemas-microsoft-com:vml" Requires="v">
                <p:oleObj spid="_x0000_s31891" name="Clip" r:id="rId6" imgW="2958084" imgH="2109521" progId="MS_ClipArt_Gallery.2">
                  <p:embed/>
                </p:oleObj>
              </mc:Choice>
              <mc:Fallback>
                <p:oleObj name="Clip" r:id="rId6" imgW="2958084" imgH="2109521" progId="MS_ClipArt_Gallery.2">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228600"/>
                        <a:ext cx="2347912" cy="16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514" fill="hold"/>
                                        <p:tgtEl>
                                          <p:spTgt spid="4"/>
                                        </p:tgtEl>
                                      </p:cBhvr>
                                    </p:cmd>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3000"/>
                                        <p:tgtEl>
                                          <p:spTgt spid="2"/>
                                        </p:tgtEl>
                                      </p:cBhvr>
                                    </p:animEffect>
                                  </p:childTnLst>
                                </p:cTn>
                              </p:par>
                              <p:par>
                                <p:cTn id="10" presetID="22" presetClass="entr" presetSubtype="1" fill="hold" grpId="0" nodeType="withEffect">
                                  <p:stCondLst>
                                    <p:cond delay="8000"/>
                                  </p:stCondLst>
                                  <p:childTnLst>
                                    <p:set>
                                      <p:cBhvr>
                                        <p:cTn id="11" dur="1" fill="hold">
                                          <p:stCondLst>
                                            <p:cond delay="0"/>
                                          </p:stCondLst>
                                        </p:cTn>
                                        <p:tgtEl>
                                          <p:spTgt spid="937990"/>
                                        </p:tgtEl>
                                        <p:attrNameLst>
                                          <p:attrName>style.visibility</p:attrName>
                                        </p:attrNameLst>
                                      </p:cBhvr>
                                      <p:to>
                                        <p:strVal val="visible"/>
                                      </p:to>
                                    </p:set>
                                    <p:animEffect transition="in" filter="wipe(up)">
                                      <p:cBhvr>
                                        <p:cTn id="12" dur="3000"/>
                                        <p:tgtEl>
                                          <p:spTgt spid="937990"/>
                                        </p:tgtEl>
                                      </p:cBhvr>
                                    </p:animEffect>
                                  </p:childTnLst>
                                </p:cTn>
                              </p:par>
                              <p:par>
                                <p:cTn id="13" presetID="22" presetClass="entr" presetSubtype="1" fill="hold" nodeType="withEffect">
                                  <p:stCondLst>
                                    <p:cond delay="300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93799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0690" name="Rectangle 2"/>
          <p:cNvSpPr>
            <a:spLocks noChangeArrowheads="1"/>
          </p:cNvSpPr>
          <p:nvPr/>
        </p:nvSpPr>
        <p:spPr bwMode="auto">
          <a:xfrm>
            <a:off x="381000" y="304800"/>
            <a:ext cx="7772400" cy="838200"/>
          </a:xfrm>
          <a:prstGeom prst="rect">
            <a:avLst/>
          </a:prstGeom>
          <a:noFill/>
          <a:ln w="9525">
            <a:noFill/>
            <a:miter lim="800000"/>
            <a:headEnd/>
            <a:tailEnd/>
          </a:ln>
        </p:spPr>
        <p:txBody>
          <a:bodyPr/>
          <a:lstStyle/>
          <a:p>
            <a:pPr algn="ctr" eaLnBrk="1" hangingPunct="1">
              <a:spcBef>
                <a:spcPct val="0"/>
              </a:spcBef>
              <a:buFontTx/>
              <a:buNone/>
              <a:defRPr/>
            </a:pPr>
            <a:r>
              <a:rPr lang="en-US" sz="4400">
                <a:effectLst>
                  <a:outerShdw blurRad="38100" dist="38100" dir="2700000" algn="tl">
                    <a:srgbClr val="C0C0C0"/>
                  </a:outerShdw>
                </a:effectLst>
              </a:rPr>
              <a:t>Case Identification</a:t>
            </a:r>
          </a:p>
        </p:txBody>
      </p:sp>
      <p:sp>
        <p:nvSpPr>
          <p:cNvPr id="32771" name="Text Box 3"/>
          <p:cNvSpPr txBox="1">
            <a:spLocks noChangeArrowheads="1"/>
          </p:cNvSpPr>
          <p:nvPr/>
        </p:nvSpPr>
        <p:spPr bwMode="auto">
          <a:xfrm>
            <a:off x="2624138" y="3230563"/>
            <a:ext cx="2857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32772" name="Text Box 4"/>
          <p:cNvSpPr txBox="1">
            <a:spLocks noChangeArrowheads="1"/>
          </p:cNvSpPr>
          <p:nvPr/>
        </p:nvSpPr>
        <p:spPr bwMode="auto">
          <a:xfrm>
            <a:off x="1295400" y="4087813"/>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sp>
        <p:nvSpPr>
          <p:cNvPr id="32773" name="Text Box 5"/>
          <p:cNvSpPr txBox="1">
            <a:spLocks noChangeArrowheads="1"/>
          </p:cNvSpPr>
          <p:nvPr/>
        </p:nvSpPr>
        <p:spPr bwMode="auto">
          <a:xfrm>
            <a:off x="1295400" y="5227638"/>
            <a:ext cx="10985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graphicFrame>
        <p:nvGraphicFramePr>
          <p:cNvPr id="32774" name="Object 6"/>
          <p:cNvGraphicFramePr>
            <a:graphicFrameLocks noChangeAspect="1"/>
          </p:cNvGraphicFramePr>
          <p:nvPr/>
        </p:nvGraphicFramePr>
        <p:xfrm>
          <a:off x="6796088" y="228600"/>
          <a:ext cx="2347912" cy="1674813"/>
        </p:xfrm>
        <a:graphic>
          <a:graphicData uri="http://schemas.openxmlformats.org/presentationml/2006/ole">
            <mc:AlternateContent xmlns:mc="http://schemas.openxmlformats.org/markup-compatibility/2006">
              <mc:Choice xmlns:v="urn:schemas-microsoft-com:vml" Requires="v">
                <p:oleObj spid="_x0000_s32915" name="Clip" r:id="rId6" imgW="2958084" imgH="2109521" progId="MS_ClipArt_Gallery.2">
                  <p:embed/>
                </p:oleObj>
              </mc:Choice>
              <mc:Fallback>
                <p:oleObj name="Clip" r:id="rId6" imgW="2958084" imgH="2109521"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228600"/>
                        <a:ext cx="2347912" cy="16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5" name="Text Box 7"/>
          <p:cNvSpPr txBox="1">
            <a:spLocks noChangeArrowheads="1"/>
          </p:cNvSpPr>
          <p:nvPr/>
        </p:nvSpPr>
        <p:spPr bwMode="auto">
          <a:xfrm>
            <a:off x="971550" y="2924175"/>
            <a:ext cx="45894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startAt="2"/>
            </a:pPr>
            <a:r>
              <a:rPr lang="en-US" sz="3200">
                <a:solidFill>
                  <a:schemeClr val="tx1"/>
                </a:solidFill>
              </a:rPr>
              <a:t>Severe vs. mild cases</a:t>
            </a:r>
          </a:p>
        </p:txBody>
      </p:sp>
      <p:sp>
        <p:nvSpPr>
          <p:cNvPr id="32776" name="Text Box 8"/>
          <p:cNvSpPr txBox="1">
            <a:spLocks noChangeArrowheads="1"/>
          </p:cNvSpPr>
          <p:nvPr/>
        </p:nvSpPr>
        <p:spPr bwMode="auto">
          <a:xfrm>
            <a:off x="533400" y="1770063"/>
            <a:ext cx="66579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accent2"/>
                </a:solidFill>
              </a:rPr>
              <a:t>Problems with convenience sample:</a:t>
            </a:r>
          </a:p>
        </p:txBody>
      </p:sp>
      <p:sp>
        <p:nvSpPr>
          <p:cNvPr id="32777" name="Text Box 9"/>
          <p:cNvSpPr txBox="1">
            <a:spLocks noChangeArrowheads="1"/>
          </p:cNvSpPr>
          <p:nvPr/>
        </p:nvSpPr>
        <p:spPr bwMode="auto">
          <a:xfrm>
            <a:off x="971550" y="2349500"/>
            <a:ext cx="5648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a:pPr>
            <a:r>
              <a:rPr lang="en-US" sz="3200">
                <a:solidFill>
                  <a:schemeClr val="tx1"/>
                </a:solidFill>
              </a:rPr>
              <a:t>Incident vs. prevalent cases</a:t>
            </a:r>
          </a:p>
        </p:txBody>
      </p:sp>
      <p:sp>
        <p:nvSpPr>
          <p:cNvPr id="32778" name="Text Box 10"/>
          <p:cNvSpPr txBox="1">
            <a:spLocks noChangeArrowheads="1"/>
          </p:cNvSpPr>
          <p:nvPr/>
        </p:nvSpPr>
        <p:spPr bwMode="auto">
          <a:xfrm>
            <a:off x="971550" y="3500438"/>
            <a:ext cx="77549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FontTx/>
              <a:buAutoNum type="arabicPeriod" startAt="3"/>
            </a:pPr>
            <a:r>
              <a:rPr lang="en-US" sz="3200">
                <a:solidFill>
                  <a:schemeClr val="tx1"/>
                </a:solidFill>
              </a:rPr>
              <a:t>Difficult to define source population</a:t>
            </a:r>
          </a:p>
        </p:txBody>
      </p:sp>
      <p:sp>
        <p:nvSpPr>
          <p:cNvPr id="32779" name="Text Box 12"/>
          <p:cNvSpPr txBox="1">
            <a:spLocks noChangeArrowheads="1"/>
          </p:cNvSpPr>
          <p:nvPr/>
        </p:nvSpPr>
        <p:spPr bwMode="auto">
          <a:xfrm>
            <a:off x="1403350" y="4003675"/>
            <a:ext cx="3852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SzPct val="70000"/>
              <a:buFont typeface="Wingdings" pitchFamily="2" charset="2"/>
              <a:buChar char="q"/>
            </a:pPr>
            <a:r>
              <a:rPr lang="en-US" sz="3200">
                <a:solidFill>
                  <a:schemeClr val="tx1"/>
                </a:solidFill>
              </a:rPr>
              <a:t> </a:t>
            </a:r>
            <a:r>
              <a:rPr lang="en-US">
                <a:solidFill>
                  <a:schemeClr val="tx1"/>
                </a:solidFill>
              </a:rPr>
              <a:t>Generalization is difficult</a:t>
            </a:r>
          </a:p>
        </p:txBody>
      </p:sp>
      <p:grpSp>
        <p:nvGrpSpPr>
          <p:cNvPr id="2" name="Group 1"/>
          <p:cNvGrpSpPr/>
          <p:nvPr/>
        </p:nvGrpSpPr>
        <p:grpSpPr>
          <a:xfrm>
            <a:off x="971550" y="4581525"/>
            <a:ext cx="7562850" cy="1011238"/>
            <a:chOff x="971550" y="4581525"/>
            <a:chExt cx="7562850" cy="1011238"/>
          </a:xfrm>
        </p:grpSpPr>
        <p:sp>
          <p:nvSpPr>
            <p:cNvPr id="32780" name="Text Box 14"/>
            <p:cNvSpPr txBox="1">
              <a:spLocks noChangeArrowheads="1"/>
            </p:cNvSpPr>
            <p:nvPr/>
          </p:nvSpPr>
          <p:spPr bwMode="auto">
            <a:xfrm>
              <a:off x="971550" y="4581525"/>
              <a:ext cx="5416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AutoNum type="arabicPeriod" startAt="4"/>
              </a:pPr>
              <a:r>
                <a:rPr lang="en-US" sz="3200" b="1" dirty="0">
                  <a:solidFill>
                    <a:schemeClr val="accent2"/>
                  </a:solidFill>
                  <a:latin typeface="Times New Roman" pitchFamily="18" charset="0"/>
                </a:rPr>
                <a:t>Susceptible</a:t>
              </a:r>
              <a:r>
                <a:rPr lang="en-US" sz="3200" dirty="0">
                  <a:solidFill>
                    <a:schemeClr val="accent2"/>
                  </a:solidFill>
                  <a:latin typeface="Times New Roman" pitchFamily="18" charset="0"/>
                </a:rPr>
                <a:t> to </a:t>
              </a:r>
              <a:r>
                <a:rPr lang="en-US" sz="3200" b="1" dirty="0">
                  <a:solidFill>
                    <a:srgbClr val="FF3399"/>
                  </a:solidFill>
                  <a:latin typeface="Times New Roman" pitchFamily="18" charset="0"/>
                </a:rPr>
                <a:t>selection bias</a:t>
              </a:r>
            </a:p>
          </p:txBody>
        </p:sp>
        <p:sp>
          <p:nvSpPr>
            <p:cNvPr id="32781" name="Text Box 16"/>
            <p:cNvSpPr txBox="1">
              <a:spLocks noChangeArrowheads="1"/>
            </p:cNvSpPr>
            <p:nvPr/>
          </p:nvSpPr>
          <p:spPr bwMode="auto">
            <a:xfrm>
              <a:off x="1403350" y="5013325"/>
              <a:ext cx="71310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chemeClr val="accent2"/>
                </a:buClr>
                <a:buSzPct val="70000"/>
                <a:buFont typeface="Wingdings" pitchFamily="2" charset="2"/>
                <a:buChar char="q"/>
              </a:pPr>
              <a:r>
                <a:rPr lang="en-US" sz="3200">
                  <a:solidFill>
                    <a:schemeClr val="tx1"/>
                  </a:solidFill>
                </a:rPr>
                <a:t> </a:t>
              </a:r>
              <a:r>
                <a:rPr lang="en-US" b="1">
                  <a:solidFill>
                    <a:schemeClr val="accent2"/>
                  </a:solidFill>
                </a:rPr>
                <a:t>Cases</a:t>
              </a:r>
              <a:r>
                <a:rPr lang="en-US">
                  <a:solidFill>
                    <a:schemeClr val="tx1"/>
                  </a:solidFill>
                </a:rPr>
                <a:t> and </a:t>
              </a:r>
              <a:r>
                <a:rPr lang="en-US" b="1">
                  <a:solidFill>
                    <a:schemeClr val="accent2"/>
                  </a:solidFill>
                </a:rPr>
                <a:t>controls</a:t>
              </a:r>
              <a:r>
                <a:rPr lang="en-US">
                  <a:solidFill>
                    <a:schemeClr val="tx1"/>
                  </a:solidFill>
                </a:rPr>
                <a:t> from </a:t>
              </a:r>
              <a:r>
                <a:rPr lang="en-US" b="1">
                  <a:solidFill>
                    <a:srgbClr val="FF3399"/>
                  </a:solidFill>
                </a:rPr>
                <a:t>different populations</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41" fill="hold"/>
                                        <p:tgtEl>
                                          <p:spTgt spid="3"/>
                                        </p:tgtEl>
                                      </p:cBhvr>
                                    </p:cmd>
                                  </p:childTnLst>
                                </p:cTn>
                              </p:par>
                              <p:par>
                                <p:cTn id="7" presetID="10" presetClass="entr" presetSubtype="0" fill="hold"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6594" name="Rectangle 2"/>
          <p:cNvSpPr>
            <a:spLocks noChangeArrowheads="1"/>
          </p:cNvSpPr>
          <p:nvPr/>
        </p:nvSpPr>
        <p:spPr bwMode="auto">
          <a:xfrm>
            <a:off x="381000" y="304800"/>
            <a:ext cx="7772400" cy="838200"/>
          </a:xfrm>
          <a:prstGeom prst="rect">
            <a:avLst/>
          </a:prstGeom>
          <a:noFill/>
          <a:ln w="9525">
            <a:noFill/>
            <a:miter lim="800000"/>
            <a:headEnd/>
            <a:tailEnd/>
          </a:ln>
        </p:spPr>
        <p:txBody>
          <a:bodyPr/>
          <a:lstStyle/>
          <a:p>
            <a:pPr algn="ctr" eaLnBrk="1" hangingPunct="1">
              <a:spcBef>
                <a:spcPct val="0"/>
              </a:spcBef>
              <a:buFontTx/>
              <a:buNone/>
              <a:defRPr/>
            </a:pPr>
            <a:r>
              <a:rPr lang="en-US" sz="4400">
                <a:solidFill>
                  <a:srgbClr val="A50021"/>
                </a:solidFill>
                <a:effectLst>
                  <a:outerShdw blurRad="38100" dist="38100" dir="2700000" algn="tl">
                    <a:srgbClr val="C0C0C0"/>
                  </a:outerShdw>
                </a:effectLst>
              </a:rPr>
              <a:t>Case Identification</a:t>
            </a:r>
          </a:p>
        </p:txBody>
      </p:sp>
      <p:sp>
        <p:nvSpPr>
          <p:cNvPr id="33795" name="Text Box 3"/>
          <p:cNvSpPr txBox="1">
            <a:spLocks noChangeArrowheads="1"/>
          </p:cNvSpPr>
          <p:nvPr/>
        </p:nvSpPr>
        <p:spPr bwMode="auto">
          <a:xfrm>
            <a:off x="533400" y="1628775"/>
            <a:ext cx="3733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FF3399"/>
                </a:solidFill>
                <a:latin typeface="Times New Roman" pitchFamily="18" charset="0"/>
              </a:rPr>
              <a:t> </a:t>
            </a:r>
            <a:r>
              <a:rPr lang="en-US" sz="3200" b="1">
                <a:solidFill>
                  <a:srgbClr val="FF3399"/>
                </a:solidFill>
              </a:rPr>
              <a:t>Selection bias</a:t>
            </a:r>
          </a:p>
        </p:txBody>
      </p:sp>
      <p:sp>
        <p:nvSpPr>
          <p:cNvPr id="33796" name="Text Box 4"/>
          <p:cNvSpPr txBox="1">
            <a:spLocks noChangeArrowheads="1"/>
          </p:cNvSpPr>
          <p:nvPr/>
        </p:nvSpPr>
        <p:spPr bwMode="auto">
          <a:xfrm>
            <a:off x="885825" y="2286000"/>
            <a:ext cx="70961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200" dirty="0">
                <a:solidFill>
                  <a:srgbClr val="FF3399"/>
                </a:solidFill>
                <a:latin typeface="Times New Roman" pitchFamily="18" charset="0"/>
              </a:rPr>
              <a:t> </a:t>
            </a:r>
            <a:r>
              <a:rPr lang="en-US" sz="2800" dirty="0">
                <a:solidFill>
                  <a:srgbClr val="FF3399"/>
                </a:solidFill>
              </a:rPr>
              <a:t>Cases </a:t>
            </a:r>
            <a:r>
              <a:rPr lang="en-US" sz="2800" dirty="0">
                <a:solidFill>
                  <a:schemeClr val="tx1"/>
                </a:solidFill>
              </a:rPr>
              <a:t>and </a:t>
            </a:r>
            <a:r>
              <a:rPr lang="en-US" sz="2800" dirty="0">
                <a:solidFill>
                  <a:schemeClr val="accent2"/>
                </a:solidFill>
              </a:rPr>
              <a:t>controls</a:t>
            </a:r>
            <a:r>
              <a:rPr lang="en-US" sz="2800" dirty="0">
                <a:solidFill>
                  <a:schemeClr val="tx1"/>
                </a:solidFill>
              </a:rPr>
              <a:t> come from </a:t>
            </a:r>
            <a:r>
              <a:rPr lang="en-US" sz="2800" u="sng" dirty="0">
                <a:solidFill>
                  <a:schemeClr val="tx1"/>
                </a:solidFill>
              </a:rPr>
              <a:t>different</a:t>
            </a:r>
          </a:p>
          <a:p>
            <a:pPr>
              <a:lnSpc>
                <a:spcPct val="90000"/>
              </a:lnSpc>
              <a:spcBef>
                <a:spcPct val="0"/>
              </a:spcBef>
              <a:buFontTx/>
              <a:buNone/>
            </a:pPr>
            <a:r>
              <a:rPr lang="en-US" sz="2800" dirty="0">
                <a:solidFill>
                  <a:schemeClr val="tx1"/>
                </a:solidFill>
              </a:rPr>
              <a:t>   </a:t>
            </a:r>
            <a:r>
              <a:rPr lang="en-US" sz="2800" u="sng" dirty="0">
                <a:solidFill>
                  <a:schemeClr val="tx1"/>
                </a:solidFill>
              </a:rPr>
              <a:t>populations:</a:t>
            </a:r>
            <a:r>
              <a:rPr lang="en-US" sz="2800" dirty="0">
                <a:solidFill>
                  <a:schemeClr val="tx1"/>
                </a:solidFill>
              </a:rPr>
              <a:t>  exposure could be related to</a:t>
            </a:r>
          </a:p>
          <a:p>
            <a:pPr>
              <a:lnSpc>
                <a:spcPct val="90000"/>
              </a:lnSpc>
              <a:spcBef>
                <a:spcPct val="0"/>
              </a:spcBef>
              <a:buFontTx/>
              <a:buNone/>
            </a:pPr>
            <a:r>
              <a:rPr lang="en-US" sz="2800" dirty="0">
                <a:solidFill>
                  <a:schemeClr val="tx1"/>
                </a:solidFill>
              </a:rPr>
              <a:t>   the different backgrounds rather than to</a:t>
            </a:r>
          </a:p>
          <a:p>
            <a:pPr>
              <a:lnSpc>
                <a:spcPct val="90000"/>
              </a:lnSpc>
              <a:spcBef>
                <a:spcPct val="0"/>
              </a:spcBef>
              <a:buFontTx/>
              <a:buNone/>
            </a:pPr>
            <a:r>
              <a:rPr lang="en-US" sz="2800" dirty="0">
                <a:solidFill>
                  <a:schemeClr val="tx1"/>
                </a:solidFill>
              </a:rPr>
              <a:t>   the disease.</a:t>
            </a:r>
          </a:p>
        </p:txBody>
      </p:sp>
      <p:sp>
        <p:nvSpPr>
          <p:cNvPr id="33797" name="Text Box 5"/>
          <p:cNvSpPr txBox="1">
            <a:spLocks noChangeArrowheads="1"/>
          </p:cNvSpPr>
          <p:nvPr/>
        </p:nvSpPr>
        <p:spPr bwMode="auto">
          <a:xfrm>
            <a:off x="885825" y="4227513"/>
            <a:ext cx="746918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200" dirty="0">
                <a:solidFill>
                  <a:schemeClr val="tx1"/>
                </a:solidFill>
                <a:latin typeface="Times New Roman" pitchFamily="18" charset="0"/>
              </a:rPr>
              <a:t> </a:t>
            </a:r>
            <a:r>
              <a:rPr lang="en-US" sz="2800" dirty="0">
                <a:solidFill>
                  <a:schemeClr val="tx1"/>
                </a:solidFill>
              </a:rPr>
              <a:t>Illness in controls could be associated</a:t>
            </a:r>
          </a:p>
          <a:p>
            <a:pPr>
              <a:spcBef>
                <a:spcPct val="0"/>
              </a:spcBef>
              <a:buFontTx/>
              <a:buNone/>
            </a:pPr>
            <a:r>
              <a:rPr lang="en-US" sz="2800" dirty="0">
                <a:solidFill>
                  <a:schemeClr val="tx1"/>
                </a:solidFill>
              </a:rPr>
              <a:t>   with (another) illness in cases and thus also </a:t>
            </a:r>
          </a:p>
          <a:p>
            <a:pPr>
              <a:spcBef>
                <a:spcPct val="0"/>
              </a:spcBef>
              <a:buFontTx/>
              <a:buNone/>
            </a:pPr>
            <a:r>
              <a:rPr lang="en-US" sz="2800" dirty="0">
                <a:solidFill>
                  <a:schemeClr val="tx1"/>
                </a:solidFill>
              </a:rPr>
              <a:t>   to the exposure studied  (</a:t>
            </a:r>
            <a:r>
              <a:rPr lang="en-US" sz="2800" dirty="0" err="1">
                <a:solidFill>
                  <a:srgbClr val="FF3399"/>
                </a:solidFill>
              </a:rPr>
              <a:t>Berkson’s</a:t>
            </a:r>
            <a:r>
              <a:rPr lang="en-US" sz="2800" dirty="0">
                <a:solidFill>
                  <a:srgbClr val="FF3399"/>
                </a:solidFill>
              </a:rPr>
              <a:t> bias</a:t>
            </a:r>
            <a:r>
              <a:rPr lang="en-US" sz="2800" dirty="0">
                <a:solidFill>
                  <a:schemeClr val="tx1"/>
                </a:solidFill>
              </a:rPr>
              <a:t>).</a:t>
            </a:r>
          </a:p>
        </p:txBody>
      </p:sp>
      <p:graphicFrame>
        <p:nvGraphicFramePr>
          <p:cNvPr id="33798" name="Object 6"/>
          <p:cNvGraphicFramePr>
            <a:graphicFrameLocks noChangeAspect="1"/>
          </p:cNvGraphicFramePr>
          <p:nvPr/>
        </p:nvGraphicFramePr>
        <p:xfrm>
          <a:off x="6796088" y="228600"/>
          <a:ext cx="2347912" cy="1674813"/>
        </p:xfrm>
        <a:graphic>
          <a:graphicData uri="http://schemas.openxmlformats.org/presentationml/2006/ole">
            <mc:AlternateContent xmlns:mc="http://schemas.openxmlformats.org/markup-compatibility/2006">
              <mc:Choice xmlns:v="urn:schemas-microsoft-com:vml" Requires="v">
                <p:oleObj spid="_x0000_s33933" name="Clip" r:id="rId6" imgW="2958084" imgH="2109521" progId="MS_ClipArt_Gallery.2">
                  <p:embed/>
                </p:oleObj>
              </mc:Choice>
              <mc:Fallback>
                <p:oleObj name="Clip" r:id="rId6" imgW="2958084" imgH="2109521"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6088" y="228600"/>
                        <a:ext cx="2347912" cy="167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33796"/>
                                        </p:tgtEl>
                                        <p:attrNameLst>
                                          <p:attrName>style.visibility</p:attrName>
                                        </p:attrNameLst>
                                      </p:cBhvr>
                                      <p:to>
                                        <p:strVal val="visible"/>
                                      </p:to>
                                    </p:set>
                                    <p:animEffect transition="in" filter="fade">
                                      <p:cBhvr>
                                        <p:cTn id="9" dur="3000"/>
                                        <p:tgtEl>
                                          <p:spTgt spid="33796"/>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33797"/>
                                        </p:tgtEl>
                                        <p:attrNameLst>
                                          <p:attrName>style.visibility</p:attrName>
                                        </p:attrNameLst>
                                      </p:cBhvr>
                                      <p:to>
                                        <p:strVal val="visible"/>
                                      </p:to>
                                    </p:set>
                                    <p:animEffect transition="in" filter="fade">
                                      <p:cBhvr>
                                        <p:cTn id="12" dur="30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33796" grpId="0"/>
      <p:bldP spid="3379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1058" name="Rectangle 2"/>
          <p:cNvSpPr>
            <a:spLocks noGrp="1" noChangeArrowheads="1"/>
          </p:cNvSpPr>
          <p:nvPr>
            <p:ph type="title" idx="4294967295"/>
          </p:nvPr>
        </p:nvSpPr>
        <p:spPr>
          <a:xfrm>
            <a:off x="288925" y="152400"/>
            <a:ext cx="5795963" cy="1143000"/>
          </a:xfrm>
        </p:spPr>
        <p:txBody>
          <a:bodyPr/>
          <a:lstStyle/>
          <a:p>
            <a:pPr eaLnBrk="1" hangingPunct="1">
              <a:defRPr/>
            </a:pPr>
            <a:r>
              <a:rPr lang="en-US" smtClean="0">
                <a:solidFill>
                  <a:srgbClr val="A50021"/>
                </a:solidFill>
                <a:effectLst>
                  <a:outerShdw blurRad="38100" dist="38100" dir="2700000" algn="tl">
                    <a:srgbClr val="C0C0C0"/>
                  </a:outerShdw>
                </a:effectLst>
              </a:rPr>
              <a:t>Control Identification</a:t>
            </a:r>
          </a:p>
        </p:txBody>
      </p:sp>
      <p:sp>
        <p:nvSpPr>
          <p:cNvPr id="34819" name="Text Box 6"/>
          <p:cNvSpPr txBox="1">
            <a:spLocks noChangeArrowheads="1"/>
          </p:cNvSpPr>
          <p:nvPr/>
        </p:nvSpPr>
        <p:spPr bwMode="auto">
          <a:xfrm>
            <a:off x="1581150" y="6354763"/>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graphicFrame>
        <p:nvGraphicFramePr>
          <p:cNvPr id="34820" name="Object 8"/>
          <p:cNvGraphicFramePr>
            <a:graphicFrameLocks noChangeAspect="1"/>
          </p:cNvGraphicFramePr>
          <p:nvPr/>
        </p:nvGraphicFramePr>
        <p:xfrm>
          <a:off x="5791200" y="0"/>
          <a:ext cx="3048000" cy="1912938"/>
        </p:xfrm>
        <a:graphic>
          <a:graphicData uri="http://schemas.openxmlformats.org/presentationml/2006/ole">
            <mc:AlternateContent xmlns:mc="http://schemas.openxmlformats.org/markup-compatibility/2006">
              <mc:Choice xmlns:v="urn:schemas-microsoft-com:vml" Requires="v">
                <p:oleObj spid="_x0000_s34962" name="Clip" r:id="rId6" imgW="4039263" imgH="2534876" progId="MS_ClipArt_Gallery.2">
                  <p:embed/>
                </p:oleObj>
              </mc:Choice>
              <mc:Fallback>
                <p:oleObj name="Clip" r:id="rId6" imgW="4039263" imgH="2534876" progId="MS_ClipArt_Gallery.2">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0"/>
                        <a:ext cx="3048000" cy="1912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10"/>
          <p:cNvGrpSpPr>
            <a:grpSpLocks/>
          </p:cNvGrpSpPr>
          <p:nvPr/>
        </p:nvGrpSpPr>
        <p:grpSpPr bwMode="auto">
          <a:xfrm>
            <a:off x="179388" y="1338263"/>
            <a:ext cx="8859837" cy="5403850"/>
            <a:chOff x="179388" y="1338263"/>
            <a:chExt cx="8859837" cy="5403850"/>
          </a:xfrm>
        </p:grpSpPr>
        <p:grpSp>
          <p:nvGrpSpPr>
            <p:cNvPr id="34822" name="Group 9"/>
            <p:cNvGrpSpPr>
              <a:grpSpLocks/>
            </p:cNvGrpSpPr>
            <p:nvPr/>
          </p:nvGrpSpPr>
          <p:grpSpPr bwMode="auto">
            <a:xfrm>
              <a:off x="441325" y="1338263"/>
              <a:ext cx="8307388" cy="1443037"/>
              <a:chOff x="441325" y="1338263"/>
              <a:chExt cx="8307388" cy="1443037"/>
            </a:xfrm>
          </p:grpSpPr>
          <p:sp>
            <p:nvSpPr>
              <p:cNvPr id="34826" name="Text Box 3"/>
              <p:cNvSpPr txBox="1">
                <a:spLocks noChangeArrowheads="1"/>
              </p:cNvSpPr>
              <p:nvPr/>
            </p:nvSpPr>
            <p:spPr bwMode="auto">
              <a:xfrm>
                <a:off x="441325" y="1338263"/>
                <a:ext cx="1565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a:pPr>
                <a:r>
                  <a:rPr lang="en-US" sz="3200" b="1">
                    <a:solidFill>
                      <a:schemeClr val="accent2"/>
                    </a:solidFill>
                  </a:rPr>
                  <a:t>Ideal</a:t>
                </a:r>
              </a:p>
            </p:txBody>
          </p:sp>
          <p:sp>
            <p:nvSpPr>
              <p:cNvPr id="34827" name="Text Box 4"/>
              <p:cNvSpPr txBox="1">
                <a:spLocks noChangeArrowheads="1"/>
              </p:cNvSpPr>
              <p:nvPr/>
            </p:nvSpPr>
            <p:spPr bwMode="auto">
              <a:xfrm>
                <a:off x="990600" y="1835150"/>
                <a:ext cx="77581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None/>
                </a:pPr>
                <a:r>
                  <a:rPr lang="en-US" sz="2800">
                    <a:solidFill>
                      <a:srgbClr val="FF3399"/>
                    </a:solidFill>
                  </a:rPr>
                  <a:t>Random sample of unaffected</a:t>
                </a:r>
                <a:r>
                  <a:rPr lang="en-US" sz="2800">
                    <a:solidFill>
                      <a:schemeClr val="tx1"/>
                    </a:solidFill>
                  </a:rPr>
                  <a:t> from the source</a:t>
                </a:r>
              </a:p>
              <a:p>
                <a:pPr>
                  <a:spcBef>
                    <a:spcPct val="0"/>
                  </a:spcBef>
                  <a:buFontTx/>
                  <a:buNone/>
                </a:pPr>
                <a:r>
                  <a:rPr lang="en-US" sz="2800">
                    <a:solidFill>
                      <a:schemeClr val="tx1"/>
                    </a:solidFill>
                  </a:rPr>
                  <a:t>population from which the cases were selected.</a:t>
                </a:r>
                <a:endParaRPr lang="en-US" sz="2800" u="sng">
                  <a:solidFill>
                    <a:schemeClr val="tx1"/>
                  </a:solidFill>
                </a:endParaRPr>
              </a:p>
            </p:txBody>
          </p:sp>
        </p:grpSp>
        <p:sp>
          <p:nvSpPr>
            <p:cNvPr id="34823" name="Text Box 5"/>
            <p:cNvSpPr txBox="1">
              <a:spLocks noChangeArrowheads="1"/>
            </p:cNvSpPr>
            <p:nvPr/>
          </p:nvSpPr>
          <p:spPr bwMode="auto">
            <a:xfrm>
              <a:off x="1258888" y="2754313"/>
              <a:ext cx="763428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2800" b="1" dirty="0">
                  <a:solidFill>
                    <a:srgbClr val="9900CC"/>
                  </a:solidFill>
                </a:rPr>
                <a:t> </a:t>
              </a:r>
              <a:r>
                <a:rPr lang="en-US" b="1" dirty="0">
                  <a:solidFill>
                    <a:srgbClr val="9900CC"/>
                  </a:solidFill>
                </a:rPr>
                <a:t>General population controls</a:t>
              </a:r>
            </a:p>
            <a:p>
              <a:pPr>
                <a:spcBef>
                  <a:spcPct val="0"/>
                </a:spcBef>
                <a:buClr>
                  <a:srgbClr val="990033"/>
                </a:buClr>
                <a:buSzPct val="120000"/>
                <a:buFont typeface="Wingdings" pitchFamily="2" charset="2"/>
                <a:buNone/>
              </a:pPr>
              <a:r>
                <a:rPr lang="en-US" b="1" dirty="0">
                  <a:solidFill>
                    <a:srgbClr val="9900CC"/>
                  </a:solidFill>
                </a:rPr>
                <a:t>      </a:t>
              </a:r>
              <a:r>
                <a:rPr lang="en-US" sz="2000" b="1" dirty="0">
                  <a:solidFill>
                    <a:srgbClr val="9900CC"/>
                  </a:solidFill>
                </a:rPr>
                <a:t>Controls</a:t>
              </a:r>
              <a:r>
                <a:rPr lang="en-US" sz="2000" dirty="0">
                  <a:solidFill>
                    <a:schemeClr val="tx1"/>
                  </a:solidFill>
                </a:rPr>
                <a:t> should have </a:t>
              </a:r>
              <a:r>
                <a:rPr lang="en-US" sz="2000" dirty="0">
                  <a:solidFill>
                    <a:srgbClr val="9900CC"/>
                  </a:solidFill>
                </a:rPr>
                <a:t>same prevalence of exposure </a:t>
              </a:r>
              <a:r>
                <a:rPr lang="en-US" sz="2000" dirty="0">
                  <a:solidFill>
                    <a:schemeClr val="tx1"/>
                  </a:solidFill>
                </a:rPr>
                <a:t>as the  </a:t>
              </a:r>
            </a:p>
            <a:p>
              <a:pPr>
                <a:spcBef>
                  <a:spcPct val="0"/>
                </a:spcBef>
                <a:buClr>
                  <a:srgbClr val="990033"/>
                </a:buClr>
                <a:buSzPct val="120000"/>
                <a:buFont typeface="Wingdings" pitchFamily="2" charset="2"/>
                <a:buNone/>
              </a:pPr>
              <a:r>
                <a:rPr lang="en-US" sz="2000" dirty="0">
                  <a:solidFill>
                    <a:schemeClr val="tx1"/>
                  </a:solidFill>
                </a:rPr>
                <a:t>        underlying unaffected pop.</a:t>
              </a:r>
            </a:p>
          </p:txBody>
        </p:sp>
        <p:sp>
          <p:nvSpPr>
            <p:cNvPr id="34824" name="Text Box 7"/>
            <p:cNvSpPr txBox="1">
              <a:spLocks noChangeArrowheads="1"/>
            </p:cNvSpPr>
            <p:nvPr/>
          </p:nvSpPr>
          <p:spPr bwMode="auto">
            <a:xfrm>
              <a:off x="179388" y="4881563"/>
              <a:ext cx="52435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r>
                <a:rPr lang="en-US" sz="2800">
                  <a:solidFill>
                    <a:schemeClr val="tx1"/>
                  </a:solidFill>
                </a:rPr>
                <a:t>Selection through:</a:t>
              </a:r>
            </a:p>
            <a:p>
              <a:pPr>
                <a:spcBef>
                  <a:spcPct val="0"/>
                </a:spcBef>
                <a:buFontTx/>
                <a:buNone/>
              </a:pPr>
              <a:r>
                <a:rPr lang="en-US" sz="2800">
                  <a:solidFill>
                    <a:schemeClr val="tx1"/>
                  </a:solidFill>
                </a:rPr>
                <a:t>		Random digit dialing</a:t>
              </a:r>
            </a:p>
            <a:p>
              <a:pPr>
                <a:spcBef>
                  <a:spcPct val="0"/>
                </a:spcBef>
                <a:buFontTx/>
                <a:buNone/>
              </a:pPr>
              <a:r>
                <a:rPr lang="en-US" sz="2800">
                  <a:solidFill>
                    <a:schemeClr val="tx1"/>
                  </a:solidFill>
                </a:rPr>
                <a:t>		Visiting residencies</a:t>
              </a:r>
            </a:p>
            <a:p>
              <a:pPr>
                <a:spcBef>
                  <a:spcPct val="0"/>
                </a:spcBef>
                <a:buFontTx/>
                <a:buNone/>
              </a:pPr>
              <a:r>
                <a:rPr lang="en-US" sz="2800">
                  <a:solidFill>
                    <a:schemeClr val="tx1"/>
                  </a:solidFill>
                </a:rPr>
                <a:t>		Mailings</a:t>
              </a:r>
            </a:p>
          </p:txBody>
        </p:sp>
        <p:sp>
          <p:nvSpPr>
            <p:cNvPr id="34825" name="Text Box 9"/>
            <p:cNvSpPr txBox="1">
              <a:spLocks noChangeArrowheads="1"/>
            </p:cNvSpPr>
            <p:nvPr/>
          </p:nvSpPr>
          <p:spPr bwMode="auto">
            <a:xfrm>
              <a:off x="1258888" y="3933825"/>
              <a:ext cx="7780337"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200">
                  <a:solidFill>
                    <a:schemeClr val="tx1"/>
                  </a:solidFill>
                  <a:latin typeface="Times New Roman" pitchFamily="18" charset="0"/>
                </a:rPr>
                <a:t>  </a:t>
              </a:r>
              <a:r>
                <a:rPr lang="en-US">
                  <a:solidFill>
                    <a:schemeClr val="tx1"/>
                  </a:solidFill>
                  <a:latin typeface="Times New Roman" pitchFamily="18" charset="0"/>
                </a:rPr>
                <a:t>Age, gender, socio-economic status (SES) must be similar </a:t>
              </a:r>
            </a:p>
            <a:p>
              <a:pPr>
                <a:spcBef>
                  <a:spcPct val="0"/>
                </a:spcBef>
                <a:buClr>
                  <a:srgbClr val="990033"/>
                </a:buClr>
                <a:buSzPct val="120000"/>
                <a:buFont typeface="Wingdings" pitchFamily="2" charset="2"/>
                <a:buNone/>
              </a:pPr>
              <a:r>
                <a:rPr lang="en-US">
                  <a:solidFill>
                    <a:schemeClr val="tx1"/>
                  </a:solidFill>
                </a:rPr>
                <a:t>     to case group.</a:t>
              </a:r>
            </a:p>
          </p:txBody>
        </p:sp>
      </p:gr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409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507" fill="hold"/>
                                        <p:tgtEl>
                                          <p:spTgt spid="5"/>
                                        </p:tgtEl>
                                      </p:cBhvr>
                                    </p:cmd>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295400" y="3097213"/>
            <a:ext cx="3873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p>
        </p:txBody>
      </p:sp>
      <p:grpSp>
        <p:nvGrpSpPr>
          <p:cNvPr id="2" name="Group 10"/>
          <p:cNvGrpSpPr>
            <a:grpSpLocks/>
          </p:cNvGrpSpPr>
          <p:nvPr/>
        </p:nvGrpSpPr>
        <p:grpSpPr bwMode="auto">
          <a:xfrm>
            <a:off x="400050" y="1412875"/>
            <a:ext cx="8175625" cy="4683125"/>
            <a:chOff x="400050" y="1412875"/>
            <a:chExt cx="8175625" cy="4683125"/>
          </a:xfrm>
        </p:grpSpPr>
        <p:sp>
          <p:nvSpPr>
            <p:cNvPr id="35846" name="Text Box 5"/>
            <p:cNvSpPr txBox="1">
              <a:spLocks noChangeArrowheads="1"/>
            </p:cNvSpPr>
            <p:nvPr/>
          </p:nvSpPr>
          <p:spPr bwMode="auto">
            <a:xfrm>
              <a:off x="971550" y="1987550"/>
              <a:ext cx="76041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Hospital/clinic controls</a:t>
              </a:r>
              <a:r>
                <a:rPr lang="en-US">
                  <a:solidFill>
                    <a:schemeClr val="tx1"/>
                  </a:solidFill>
                </a:rPr>
                <a:t> </a:t>
              </a:r>
            </a:p>
            <a:p>
              <a:pPr>
                <a:spcBef>
                  <a:spcPct val="0"/>
                </a:spcBef>
                <a:buFontTx/>
                <a:buNone/>
              </a:pPr>
              <a:r>
                <a:rPr lang="en-US">
                  <a:solidFill>
                    <a:schemeClr val="tx1"/>
                  </a:solidFill>
                </a:rPr>
                <a:t>   – admitted to the same hospital for other, </a:t>
              </a:r>
            </a:p>
            <a:p>
              <a:pPr>
                <a:spcBef>
                  <a:spcPct val="0"/>
                </a:spcBef>
                <a:buFontTx/>
                <a:buNone/>
              </a:pPr>
              <a:r>
                <a:rPr lang="en-US">
                  <a:solidFill>
                    <a:schemeClr val="tx1"/>
                  </a:solidFill>
                </a:rPr>
                <a:t>      non-related conditions</a:t>
              </a:r>
            </a:p>
            <a:p>
              <a:pPr>
                <a:spcBef>
                  <a:spcPct val="0"/>
                </a:spcBef>
                <a:buFontTx/>
                <a:buNone/>
              </a:pPr>
              <a:r>
                <a:rPr lang="en-US">
                  <a:solidFill>
                    <a:schemeClr val="tx1"/>
                  </a:solidFill>
                </a:rPr>
                <a:t>      </a:t>
              </a:r>
              <a:r>
                <a:rPr lang="en-US">
                  <a:solidFill>
                    <a:srgbClr val="FF33CC"/>
                  </a:solidFill>
                </a:rPr>
                <a:t>Problems:</a:t>
              </a:r>
              <a:r>
                <a:rPr lang="en-US">
                  <a:solidFill>
                    <a:schemeClr val="tx1"/>
                  </a:solidFill>
                </a:rPr>
                <a:t> different </a:t>
              </a:r>
              <a:r>
                <a:rPr lang="en-US">
                  <a:solidFill>
                    <a:srgbClr val="9900CC"/>
                  </a:solidFill>
                </a:rPr>
                <a:t>referral patterns</a:t>
              </a:r>
              <a:endParaRPr lang="en-US">
                <a:solidFill>
                  <a:schemeClr val="tx1"/>
                </a:solidFill>
              </a:endParaRPr>
            </a:p>
            <a:p>
              <a:pPr>
                <a:spcBef>
                  <a:spcPct val="0"/>
                </a:spcBef>
                <a:buFontTx/>
                <a:buNone/>
              </a:pPr>
              <a:r>
                <a:rPr lang="en-US">
                  <a:solidFill>
                    <a:schemeClr val="tx1"/>
                  </a:solidFill>
                </a:rPr>
                <a:t>     	     Ex.:  </a:t>
              </a:r>
              <a:r>
                <a:rPr lang="en-US">
                  <a:solidFill>
                    <a:srgbClr val="008080"/>
                  </a:solidFill>
                </a:rPr>
                <a:t>LLUMC </a:t>
              </a:r>
              <a:r>
                <a:rPr lang="en-US">
                  <a:solidFill>
                    <a:schemeClr val="tx1"/>
                  </a:solidFill>
                </a:rPr>
                <a:t>- Cardiology vs. other diagnosis</a:t>
              </a:r>
            </a:p>
          </p:txBody>
        </p:sp>
        <p:sp>
          <p:nvSpPr>
            <p:cNvPr id="35847" name="Text Box 6"/>
            <p:cNvSpPr txBox="1">
              <a:spLocks noChangeArrowheads="1"/>
            </p:cNvSpPr>
            <p:nvPr/>
          </p:nvSpPr>
          <p:spPr bwMode="auto">
            <a:xfrm>
              <a:off x="962025" y="4005263"/>
              <a:ext cx="3902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Neighbors of cases</a:t>
              </a:r>
            </a:p>
          </p:txBody>
        </p:sp>
        <p:sp>
          <p:nvSpPr>
            <p:cNvPr id="35848" name="Text Box 7"/>
            <p:cNvSpPr txBox="1">
              <a:spLocks noChangeArrowheads="1"/>
            </p:cNvSpPr>
            <p:nvPr/>
          </p:nvSpPr>
          <p:spPr bwMode="auto">
            <a:xfrm>
              <a:off x="971550" y="4510088"/>
              <a:ext cx="6472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Peers - best friend, colleague, etc</a:t>
              </a:r>
            </a:p>
          </p:txBody>
        </p:sp>
        <p:sp>
          <p:nvSpPr>
            <p:cNvPr id="35849" name="Text Box 8"/>
            <p:cNvSpPr txBox="1">
              <a:spLocks noChangeArrowheads="1"/>
            </p:cNvSpPr>
            <p:nvPr/>
          </p:nvSpPr>
          <p:spPr bwMode="auto">
            <a:xfrm>
              <a:off x="971550" y="5013325"/>
              <a:ext cx="4240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Prepaid medical care</a:t>
              </a:r>
            </a:p>
          </p:txBody>
        </p:sp>
        <p:sp>
          <p:nvSpPr>
            <p:cNvPr id="35850" name="Text Box 9"/>
            <p:cNvSpPr txBox="1">
              <a:spLocks noChangeArrowheads="1"/>
            </p:cNvSpPr>
            <p:nvPr/>
          </p:nvSpPr>
          <p:spPr bwMode="auto">
            <a:xfrm>
              <a:off x="971550" y="5516563"/>
              <a:ext cx="32019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3200">
                  <a:solidFill>
                    <a:schemeClr val="tx1"/>
                  </a:solidFill>
                  <a:latin typeface="Times New Roman" pitchFamily="18" charset="0"/>
                </a:rPr>
                <a:t> </a:t>
              </a:r>
              <a:r>
                <a:rPr lang="en-US" sz="3200">
                  <a:solidFill>
                    <a:schemeClr val="tx1"/>
                  </a:solidFill>
                </a:rPr>
                <a:t>Other registries</a:t>
              </a:r>
            </a:p>
          </p:txBody>
        </p:sp>
        <p:sp>
          <p:nvSpPr>
            <p:cNvPr id="35851" name="Text Box 10"/>
            <p:cNvSpPr txBox="1">
              <a:spLocks noChangeArrowheads="1"/>
            </p:cNvSpPr>
            <p:nvPr/>
          </p:nvSpPr>
          <p:spPr bwMode="auto">
            <a:xfrm>
              <a:off x="400050" y="1412875"/>
              <a:ext cx="4676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startAt="2"/>
              </a:pPr>
              <a:r>
                <a:rPr lang="en-US" sz="3200" b="1">
                  <a:solidFill>
                    <a:schemeClr val="accent2"/>
                  </a:solidFill>
                </a:rPr>
                <a:t>Convenience sample</a:t>
              </a:r>
              <a:endParaRPr lang="en-US" sz="3200">
                <a:solidFill>
                  <a:schemeClr val="tx1"/>
                </a:solidFill>
                <a:latin typeface="Times New Roman" pitchFamily="18" charset="0"/>
              </a:endParaRPr>
            </a:p>
          </p:txBody>
        </p:sp>
      </p:grpSp>
      <p:graphicFrame>
        <p:nvGraphicFramePr>
          <p:cNvPr id="35844" name="Object 11"/>
          <p:cNvGraphicFramePr>
            <a:graphicFrameLocks noChangeAspect="1"/>
          </p:cNvGraphicFramePr>
          <p:nvPr/>
        </p:nvGraphicFramePr>
        <p:xfrm>
          <a:off x="7010400" y="228600"/>
          <a:ext cx="1725613" cy="2439988"/>
        </p:xfrm>
        <a:graphic>
          <a:graphicData uri="http://schemas.openxmlformats.org/presentationml/2006/ole">
            <mc:AlternateContent xmlns:mc="http://schemas.openxmlformats.org/markup-compatibility/2006">
              <mc:Choice xmlns:v="urn:schemas-microsoft-com:vml" Requires="v">
                <p:oleObj spid="_x0000_s35985" name="Clip" r:id="rId6" imgW="1725473" imgH="2440534" progId="MS_ClipArt_Gallery.2">
                  <p:embed/>
                </p:oleObj>
              </mc:Choice>
              <mc:Fallback>
                <p:oleObj name="Clip" r:id="rId6" imgW="1725473" imgH="2440534" progId="MS_ClipArt_Gallery.2">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28600"/>
                        <a:ext cx="1725613" cy="243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42092" name="Rectangle 12"/>
          <p:cNvSpPr>
            <a:spLocks noChangeArrowheads="1"/>
          </p:cNvSpPr>
          <p:nvPr/>
        </p:nvSpPr>
        <p:spPr bwMode="auto">
          <a:xfrm>
            <a:off x="288925" y="152400"/>
            <a:ext cx="5795963" cy="1143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400">
                <a:solidFill>
                  <a:srgbClr val="A50021"/>
                </a:solidFill>
                <a:effectLst>
                  <a:outerShdw blurRad="38100" dist="38100" dir="2700000" algn="tl">
                    <a:srgbClr val="C0C0C0"/>
                  </a:outerShdw>
                </a:effectLst>
              </a:rPr>
              <a:t>Control Identification</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545" fill="hold"/>
                                        <p:tgtEl>
                                          <p:spTgt spid="3"/>
                                        </p:tgtEl>
                                      </p:cBhvr>
                                    </p:cmd>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3106" name="Rectangle 2"/>
          <p:cNvSpPr>
            <a:spLocks noGrp="1" noChangeArrowheads="1"/>
          </p:cNvSpPr>
          <p:nvPr>
            <p:ph type="title" idx="4294967295"/>
          </p:nvPr>
        </p:nvSpPr>
        <p:spPr/>
        <p:txBody>
          <a:bodyPr/>
          <a:lstStyle/>
          <a:p>
            <a:pPr eaLnBrk="1" hangingPunct="1">
              <a:defRPr/>
            </a:pPr>
            <a:r>
              <a:rPr lang="en-US" dirty="0" smtClean="0">
                <a:solidFill>
                  <a:srgbClr val="990033"/>
                </a:solidFill>
                <a:effectLst>
                  <a:outerShdw blurRad="38100" dist="38100" dir="2700000" algn="tl">
                    <a:srgbClr val="C0C0C0"/>
                  </a:outerShdw>
                </a:effectLst>
              </a:rPr>
              <a:t>Hospital controls should</a:t>
            </a:r>
          </a:p>
        </p:txBody>
      </p:sp>
      <p:sp>
        <p:nvSpPr>
          <p:cNvPr id="36871" name="Text Box 3"/>
          <p:cNvSpPr txBox="1">
            <a:spLocks noChangeArrowheads="1"/>
          </p:cNvSpPr>
          <p:nvPr/>
        </p:nvSpPr>
        <p:spPr bwMode="auto">
          <a:xfrm>
            <a:off x="470719" y="1741488"/>
            <a:ext cx="7489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1.  Be selected from </a:t>
            </a:r>
            <a:r>
              <a:rPr lang="en-US" sz="2800" dirty="0">
                <a:solidFill>
                  <a:srgbClr val="008080"/>
                </a:solidFill>
              </a:rPr>
              <a:t>several diagnostic groups</a:t>
            </a:r>
          </a:p>
        </p:txBody>
      </p:sp>
      <p:sp>
        <p:nvSpPr>
          <p:cNvPr id="36872" name="Text Box 4"/>
          <p:cNvSpPr txBox="1">
            <a:spLocks noChangeArrowheads="1"/>
          </p:cNvSpPr>
          <p:nvPr/>
        </p:nvSpPr>
        <p:spPr bwMode="auto">
          <a:xfrm>
            <a:off x="467544" y="2362200"/>
            <a:ext cx="58467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2.  Preferably have </a:t>
            </a:r>
            <a:r>
              <a:rPr lang="en-US" sz="2800" dirty="0">
                <a:solidFill>
                  <a:srgbClr val="008080"/>
                </a:solidFill>
              </a:rPr>
              <a:t>acute conditions</a:t>
            </a:r>
          </a:p>
        </p:txBody>
      </p:sp>
      <p:sp>
        <p:nvSpPr>
          <p:cNvPr id="36873" name="Text Box 5"/>
          <p:cNvSpPr txBox="1">
            <a:spLocks noChangeArrowheads="1"/>
          </p:cNvSpPr>
          <p:nvPr/>
        </p:nvSpPr>
        <p:spPr bwMode="auto">
          <a:xfrm>
            <a:off x="467544" y="3017838"/>
            <a:ext cx="5133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3.  </a:t>
            </a:r>
            <a:r>
              <a:rPr lang="en-US" sz="2800" dirty="0">
                <a:solidFill>
                  <a:srgbClr val="008080"/>
                </a:solidFill>
              </a:rPr>
              <a:t>Not</a:t>
            </a:r>
            <a:r>
              <a:rPr lang="en-US" sz="2800" dirty="0">
                <a:solidFill>
                  <a:schemeClr val="tx1"/>
                </a:solidFill>
              </a:rPr>
              <a:t> have </a:t>
            </a:r>
            <a:r>
              <a:rPr lang="en-US" sz="2800" dirty="0">
                <a:solidFill>
                  <a:srgbClr val="008080"/>
                </a:solidFill>
              </a:rPr>
              <a:t>multiple conditions</a:t>
            </a:r>
          </a:p>
        </p:txBody>
      </p:sp>
      <p:grpSp>
        <p:nvGrpSpPr>
          <p:cNvPr id="9" name="Group 8"/>
          <p:cNvGrpSpPr/>
          <p:nvPr/>
        </p:nvGrpSpPr>
        <p:grpSpPr>
          <a:xfrm>
            <a:off x="457200" y="2057400"/>
            <a:ext cx="8632825" cy="3784600"/>
            <a:chOff x="457200" y="2057400"/>
            <a:chExt cx="8632825" cy="3784600"/>
          </a:xfrm>
        </p:grpSpPr>
        <p:sp>
          <p:nvSpPr>
            <p:cNvPr id="36875" name="Text Box 7"/>
            <p:cNvSpPr txBox="1">
              <a:spLocks noChangeArrowheads="1"/>
            </p:cNvSpPr>
            <p:nvPr/>
          </p:nvSpPr>
          <p:spPr bwMode="auto">
            <a:xfrm>
              <a:off x="457200" y="5322888"/>
              <a:ext cx="8632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dirty="0">
                  <a:solidFill>
                    <a:srgbClr val="9900CC"/>
                  </a:solidFill>
                </a:rPr>
                <a:t>Number of controls should not exceed 4 per case.</a:t>
              </a:r>
              <a:endParaRPr lang="en-US" sz="2800" dirty="0">
                <a:solidFill>
                  <a:schemeClr val="tx1"/>
                </a:solidFill>
              </a:endParaRPr>
            </a:p>
          </p:txBody>
        </p:sp>
        <p:grpSp>
          <p:nvGrpSpPr>
            <p:cNvPr id="8" name="Group 7"/>
            <p:cNvGrpSpPr/>
            <p:nvPr/>
          </p:nvGrpSpPr>
          <p:grpSpPr>
            <a:xfrm>
              <a:off x="467544" y="2057400"/>
              <a:ext cx="8419281" cy="2546350"/>
              <a:chOff x="467544" y="2057400"/>
              <a:chExt cx="8419281" cy="2546350"/>
            </a:xfrm>
          </p:grpSpPr>
          <p:sp>
            <p:nvSpPr>
              <p:cNvPr id="36874" name="Text Box 6"/>
              <p:cNvSpPr txBox="1">
                <a:spLocks noChangeArrowheads="1"/>
              </p:cNvSpPr>
              <p:nvPr/>
            </p:nvSpPr>
            <p:spPr bwMode="auto">
              <a:xfrm>
                <a:off x="467544" y="3657600"/>
                <a:ext cx="80819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4.  </a:t>
                </a:r>
                <a:r>
                  <a:rPr lang="en-US" sz="2800" dirty="0">
                    <a:solidFill>
                      <a:srgbClr val="008080"/>
                    </a:solidFill>
                  </a:rPr>
                  <a:t>Not</a:t>
                </a:r>
                <a:r>
                  <a:rPr lang="en-US" sz="2800" dirty="0">
                    <a:solidFill>
                      <a:srgbClr val="FF3399"/>
                    </a:solidFill>
                  </a:rPr>
                  <a:t> </a:t>
                </a:r>
                <a:r>
                  <a:rPr lang="en-US" sz="2800" dirty="0">
                    <a:solidFill>
                      <a:schemeClr val="tx1"/>
                    </a:solidFill>
                  </a:rPr>
                  <a:t>have </a:t>
                </a:r>
                <a:r>
                  <a:rPr lang="en-US" sz="2800" dirty="0">
                    <a:solidFill>
                      <a:srgbClr val="008080"/>
                    </a:solidFill>
                  </a:rPr>
                  <a:t>disease</a:t>
                </a:r>
                <a:r>
                  <a:rPr lang="en-US" sz="2800" dirty="0">
                    <a:solidFill>
                      <a:schemeClr val="tx1"/>
                    </a:solidFill>
                  </a:rPr>
                  <a:t> that is </a:t>
                </a:r>
                <a:r>
                  <a:rPr lang="en-US" sz="2800" dirty="0">
                    <a:solidFill>
                      <a:srgbClr val="008080"/>
                    </a:solidFill>
                  </a:rPr>
                  <a:t>known to be related to</a:t>
                </a:r>
              </a:p>
              <a:p>
                <a:pPr>
                  <a:spcBef>
                    <a:spcPct val="0"/>
                  </a:spcBef>
                  <a:buFontTx/>
                  <a:buNone/>
                </a:pPr>
                <a:r>
                  <a:rPr lang="en-US" sz="2800" dirty="0">
                    <a:solidFill>
                      <a:srgbClr val="008080"/>
                    </a:solidFill>
                  </a:rPr>
                  <a:t>     the risk factor</a:t>
                </a:r>
                <a:r>
                  <a:rPr lang="en-US" sz="2800" dirty="0">
                    <a:solidFill>
                      <a:srgbClr val="FF3399"/>
                    </a:solidFill>
                  </a:rPr>
                  <a:t> </a:t>
                </a:r>
                <a:r>
                  <a:rPr lang="en-US" sz="2800" dirty="0">
                    <a:solidFill>
                      <a:schemeClr val="tx1"/>
                    </a:solidFill>
                  </a:rPr>
                  <a:t>(exposure)</a:t>
                </a:r>
                <a:r>
                  <a:rPr lang="en-US" sz="2800" dirty="0">
                    <a:solidFill>
                      <a:srgbClr val="FF3399"/>
                    </a:solidFill>
                  </a:rPr>
                  <a:t> </a:t>
                </a:r>
                <a:r>
                  <a:rPr lang="en-US" sz="2800" dirty="0">
                    <a:solidFill>
                      <a:srgbClr val="008080"/>
                    </a:solidFill>
                  </a:rPr>
                  <a:t>of interest.</a:t>
                </a:r>
              </a:p>
            </p:txBody>
          </p:sp>
          <p:grpSp>
            <p:nvGrpSpPr>
              <p:cNvPr id="4" name="Group 3"/>
              <p:cNvGrpSpPr/>
              <p:nvPr/>
            </p:nvGrpSpPr>
            <p:grpSpPr>
              <a:xfrm>
                <a:off x="5943600" y="2057400"/>
                <a:ext cx="2943225" cy="1639888"/>
                <a:chOff x="5943600" y="2057400"/>
                <a:chExt cx="2943225" cy="1639888"/>
              </a:xfrm>
            </p:grpSpPr>
            <p:graphicFrame>
              <p:nvGraphicFramePr>
                <p:cNvPr id="36868" name="Object 8"/>
                <p:cNvGraphicFramePr>
                  <a:graphicFrameLocks noChangeAspect="1"/>
                </p:cNvGraphicFramePr>
                <p:nvPr>
                  <p:extLst>
                    <p:ext uri="{D42A27DB-BD31-4B8C-83A1-F6EECF244321}">
                      <p14:modId xmlns:p14="http://schemas.microsoft.com/office/powerpoint/2010/main" val="3296824239"/>
                    </p:ext>
                  </p:extLst>
                </p:nvPr>
              </p:nvGraphicFramePr>
              <p:xfrm>
                <a:off x="8153400" y="2057400"/>
                <a:ext cx="733425" cy="874713"/>
              </p:xfrm>
              <a:graphic>
                <a:graphicData uri="http://schemas.openxmlformats.org/presentationml/2006/ole">
                  <mc:AlternateContent xmlns:mc="http://schemas.openxmlformats.org/markup-compatibility/2006">
                    <mc:Choice xmlns:v="urn:schemas-microsoft-com:vml" Requires="v">
                      <p:oleObj spid="_x0000_s37281" name="Clip" r:id="rId6" imgW="733349" imgH="875995" progId="MS_ClipArt_Gallery.2">
                        <p:embed/>
                      </p:oleObj>
                    </mc:Choice>
                    <mc:Fallback>
                      <p:oleObj name="Clip" r:id="rId6" imgW="733349" imgH="875995" progId="MS_ClipArt_Gallery.2">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2057400"/>
                              <a:ext cx="733425" cy="874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9" name="Object 9"/>
                <p:cNvGraphicFramePr>
                  <a:graphicFrameLocks noChangeAspect="1"/>
                </p:cNvGraphicFramePr>
                <p:nvPr>
                  <p:extLst>
                    <p:ext uri="{D42A27DB-BD31-4B8C-83A1-F6EECF244321}">
                      <p14:modId xmlns:p14="http://schemas.microsoft.com/office/powerpoint/2010/main" val="172590"/>
                    </p:ext>
                  </p:extLst>
                </p:nvPr>
              </p:nvGraphicFramePr>
              <p:xfrm>
                <a:off x="7010400" y="2590800"/>
                <a:ext cx="938213" cy="727075"/>
              </p:xfrm>
              <a:graphic>
                <a:graphicData uri="http://schemas.openxmlformats.org/presentationml/2006/ole">
                  <mc:AlternateContent xmlns:mc="http://schemas.openxmlformats.org/markup-compatibility/2006">
                    <mc:Choice xmlns:v="urn:schemas-microsoft-com:vml" Requires="v">
                      <p:oleObj spid="_x0000_s37282" name="Clip" r:id="rId8" imgW="938174" imgH="727862" progId="MS_ClipArt_Gallery.2">
                        <p:embed/>
                      </p:oleObj>
                    </mc:Choice>
                    <mc:Fallback>
                      <p:oleObj name="Clip" r:id="rId8" imgW="938174" imgH="727862" progId="MS_ClipArt_Gallery.2">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2590800"/>
                              <a:ext cx="93821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70" name="Object 10"/>
                <p:cNvGraphicFramePr>
                  <a:graphicFrameLocks noChangeAspect="1"/>
                </p:cNvGraphicFramePr>
                <p:nvPr>
                  <p:extLst>
                    <p:ext uri="{D42A27DB-BD31-4B8C-83A1-F6EECF244321}">
                      <p14:modId xmlns:p14="http://schemas.microsoft.com/office/powerpoint/2010/main" val="3386404753"/>
                    </p:ext>
                  </p:extLst>
                </p:nvPr>
              </p:nvGraphicFramePr>
              <p:xfrm>
                <a:off x="5943600" y="2971800"/>
                <a:ext cx="781050" cy="725488"/>
              </p:xfrm>
              <a:graphic>
                <a:graphicData uri="http://schemas.openxmlformats.org/presentationml/2006/ole">
                  <mc:AlternateContent xmlns:mc="http://schemas.openxmlformats.org/markup-compatibility/2006">
                    <mc:Choice xmlns:v="urn:schemas-microsoft-com:vml" Requires="v">
                      <p:oleObj spid="_x0000_s37283" name="Clip" r:id="rId10" imgW="780898" imgH="726034" progId="MS_ClipArt_Gallery.2">
                        <p:embed/>
                      </p:oleObj>
                    </mc:Choice>
                    <mc:Fallback>
                      <p:oleObj name="Clip" r:id="rId10" imgW="780898" imgH="726034" progId="MS_ClipArt_Gallery.2">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600" y="2971800"/>
                              <a:ext cx="781050" cy="725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gr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4267200" y="31409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517" fill="hold"/>
                                        <p:tgtEl>
                                          <p:spTgt spid="5"/>
                                        </p:tgtEl>
                                      </p:cBhvr>
                                    </p:cmd>
                                  </p:childTnLst>
                                </p:cTn>
                              </p:par>
                              <p:par>
                                <p:cTn id="7" presetID="10" presetClass="entr" presetSubtype="0" fill="hold" grpId="0" nodeType="withEffect">
                                  <p:stCondLst>
                                    <p:cond delay="8000"/>
                                  </p:stCondLst>
                                  <p:childTnLst>
                                    <p:set>
                                      <p:cBhvr>
                                        <p:cTn id="8" dur="1" fill="hold">
                                          <p:stCondLst>
                                            <p:cond delay="0"/>
                                          </p:stCondLst>
                                        </p:cTn>
                                        <p:tgtEl>
                                          <p:spTgt spid="36871"/>
                                        </p:tgtEl>
                                        <p:attrNameLst>
                                          <p:attrName>style.visibility</p:attrName>
                                        </p:attrNameLst>
                                      </p:cBhvr>
                                      <p:to>
                                        <p:strVal val="visible"/>
                                      </p:to>
                                    </p:set>
                                    <p:animEffect transition="in" filter="fade">
                                      <p:cBhvr>
                                        <p:cTn id="9" dur="3000"/>
                                        <p:tgtEl>
                                          <p:spTgt spid="36871"/>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36872"/>
                                        </p:tgtEl>
                                        <p:attrNameLst>
                                          <p:attrName>style.visibility</p:attrName>
                                        </p:attrNameLst>
                                      </p:cBhvr>
                                      <p:to>
                                        <p:strVal val="visible"/>
                                      </p:to>
                                    </p:set>
                                    <p:animEffect transition="in" filter="fade">
                                      <p:cBhvr>
                                        <p:cTn id="12" dur="3000"/>
                                        <p:tgtEl>
                                          <p:spTgt spid="36872"/>
                                        </p:tgtEl>
                                      </p:cBhvr>
                                    </p:animEffect>
                                  </p:childTnLst>
                                </p:cTn>
                              </p:par>
                              <p:par>
                                <p:cTn id="13" presetID="10" presetClass="entr" presetSubtype="0" fill="hold" grpId="0" nodeType="withEffect">
                                  <p:stCondLst>
                                    <p:cond delay="14000"/>
                                  </p:stCondLst>
                                  <p:childTnLst>
                                    <p:set>
                                      <p:cBhvr>
                                        <p:cTn id="14" dur="1" fill="hold">
                                          <p:stCondLst>
                                            <p:cond delay="0"/>
                                          </p:stCondLst>
                                        </p:cTn>
                                        <p:tgtEl>
                                          <p:spTgt spid="36873"/>
                                        </p:tgtEl>
                                        <p:attrNameLst>
                                          <p:attrName>style.visibility</p:attrName>
                                        </p:attrNameLst>
                                      </p:cBhvr>
                                      <p:to>
                                        <p:strVal val="visible"/>
                                      </p:to>
                                    </p:set>
                                    <p:animEffect transition="in" filter="fade">
                                      <p:cBhvr>
                                        <p:cTn id="15" dur="3000"/>
                                        <p:tgtEl>
                                          <p:spTgt spid="36873"/>
                                        </p:tgtEl>
                                      </p:cBhvr>
                                    </p:animEffect>
                                  </p:childTnLst>
                                </p:cTn>
                              </p:par>
                              <p:par>
                                <p:cTn id="16" presetID="10" presetClass="entr" presetSubtype="0" fill="hold" nodeType="withEffect">
                                  <p:stCondLst>
                                    <p:cond delay="18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5"/>
                </p:tgtEl>
              </p:cMediaNode>
            </p:audio>
          </p:childTnLst>
        </p:cTn>
      </p:par>
    </p:tnLst>
    <p:bldLst>
      <p:bldP spid="36871" grpId="0"/>
      <p:bldP spid="36872" grpId="0"/>
      <p:bldP spid="3687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4130" name="Rectangle 2"/>
          <p:cNvSpPr>
            <a:spLocks noGrp="1" noChangeArrowheads="1"/>
          </p:cNvSpPr>
          <p:nvPr>
            <p:ph type="title" idx="4294967295"/>
          </p:nvPr>
        </p:nvSpPr>
        <p:spPr/>
        <p:txBody>
          <a:bodyPr/>
          <a:lstStyle/>
          <a:p>
            <a:pPr eaLnBrk="1" hangingPunct="1">
              <a:defRPr/>
            </a:pPr>
            <a:r>
              <a:rPr lang="en-US" smtClean="0">
                <a:solidFill>
                  <a:srgbClr val="A50021"/>
                </a:solidFill>
                <a:effectLst>
                  <a:outerShdw blurRad="38100" dist="38100" dir="2700000" algn="tl">
                    <a:srgbClr val="C0C0C0"/>
                  </a:outerShdw>
                </a:effectLst>
              </a:rPr>
              <a:t>Determination of Exposure</a:t>
            </a:r>
          </a:p>
        </p:txBody>
      </p:sp>
      <p:sp>
        <p:nvSpPr>
          <p:cNvPr id="37891" name="Text Box 3"/>
          <p:cNvSpPr txBox="1">
            <a:spLocks noChangeArrowheads="1"/>
          </p:cNvSpPr>
          <p:nvPr/>
        </p:nvSpPr>
        <p:spPr bwMode="auto">
          <a:xfrm>
            <a:off x="431800" y="2344738"/>
            <a:ext cx="84613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200">
                <a:solidFill>
                  <a:schemeClr val="tx1"/>
                </a:solidFill>
                <a:latin typeface="Times New Roman" pitchFamily="18" charset="0"/>
              </a:rPr>
              <a:t> To get as accurate a picture as possible of each</a:t>
            </a:r>
          </a:p>
          <a:p>
            <a:pPr>
              <a:spcBef>
                <a:spcPct val="0"/>
              </a:spcBef>
              <a:buFontTx/>
              <a:buNone/>
            </a:pPr>
            <a:r>
              <a:rPr lang="en-US" sz="3200">
                <a:solidFill>
                  <a:schemeClr val="tx1"/>
                </a:solidFill>
                <a:latin typeface="Times New Roman" pitchFamily="18" charset="0"/>
              </a:rPr>
              <a:t>    individual’s </a:t>
            </a:r>
            <a:r>
              <a:rPr lang="en-US" sz="3200" b="1">
                <a:solidFill>
                  <a:srgbClr val="9900CC"/>
                </a:solidFill>
                <a:latin typeface="Times New Roman" pitchFamily="18" charset="0"/>
              </a:rPr>
              <a:t>exposure</a:t>
            </a:r>
            <a:r>
              <a:rPr lang="en-US" sz="3200">
                <a:solidFill>
                  <a:srgbClr val="008080"/>
                </a:solidFill>
                <a:latin typeface="Times New Roman" pitchFamily="18" charset="0"/>
              </a:rPr>
              <a:t> </a:t>
            </a:r>
            <a:r>
              <a:rPr lang="en-US" sz="3200">
                <a:solidFill>
                  <a:schemeClr val="tx1"/>
                </a:solidFill>
                <a:latin typeface="Times New Roman" pitchFamily="18" charset="0"/>
              </a:rPr>
              <a:t>to the </a:t>
            </a:r>
            <a:r>
              <a:rPr lang="en-US" sz="3200" b="1">
                <a:solidFill>
                  <a:schemeClr val="bg2"/>
                </a:solidFill>
                <a:latin typeface="Times New Roman" pitchFamily="18" charset="0"/>
              </a:rPr>
              <a:t>main</a:t>
            </a:r>
            <a:r>
              <a:rPr lang="en-US" sz="3200">
                <a:solidFill>
                  <a:schemeClr val="tx1"/>
                </a:solidFill>
                <a:latin typeface="Times New Roman" pitchFamily="18" charset="0"/>
              </a:rPr>
              <a:t> </a:t>
            </a:r>
            <a:r>
              <a:rPr lang="en-US" sz="3200" b="1">
                <a:solidFill>
                  <a:srgbClr val="008080"/>
                </a:solidFill>
                <a:latin typeface="Times New Roman" pitchFamily="18" charset="0"/>
              </a:rPr>
              <a:t>risk factors</a:t>
            </a:r>
            <a:r>
              <a:rPr lang="en-US" sz="3200">
                <a:solidFill>
                  <a:schemeClr val="tx1"/>
                </a:solidFill>
                <a:latin typeface="Times New Roman" pitchFamily="18" charset="0"/>
              </a:rPr>
              <a:t>   </a:t>
            </a:r>
          </a:p>
          <a:p>
            <a:pPr>
              <a:spcBef>
                <a:spcPct val="0"/>
              </a:spcBef>
              <a:buFontTx/>
              <a:buNone/>
            </a:pPr>
            <a:r>
              <a:rPr lang="en-US" sz="3200">
                <a:solidFill>
                  <a:schemeClr val="tx1"/>
                </a:solidFill>
                <a:latin typeface="Times New Roman" pitchFamily="18" charset="0"/>
              </a:rPr>
              <a:t>    as well as to </a:t>
            </a:r>
            <a:r>
              <a:rPr lang="en-US" sz="3200" b="1">
                <a:solidFill>
                  <a:schemeClr val="bg2"/>
                </a:solidFill>
                <a:latin typeface="Times New Roman" pitchFamily="18" charset="0"/>
              </a:rPr>
              <a:t>other</a:t>
            </a:r>
            <a:r>
              <a:rPr lang="en-US" sz="3200">
                <a:solidFill>
                  <a:schemeClr val="tx1"/>
                </a:solidFill>
                <a:latin typeface="Times New Roman" pitchFamily="18" charset="0"/>
              </a:rPr>
              <a:t> exposures.</a:t>
            </a:r>
          </a:p>
        </p:txBody>
      </p:sp>
      <p:sp>
        <p:nvSpPr>
          <p:cNvPr id="37892" name="Text Box 4"/>
          <p:cNvSpPr txBox="1">
            <a:spLocks noChangeArrowheads="1"/>
          </p:cNvSpPr>
          <p:nvPr/>
        </p:nvSpPr>
        <p:spPr bwMode="auto">
          <a:xfrm>
            <a:off x="434975" y="4144963"/>
            <a:ext cx="71866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SzPct val="120000"/>
              <a:buFont typeface="Wingdings" pitchFamily="2" charset="2"/>
              <a:buChar char="§"/>
            </a:pPr>
            <a:r>
              <a:rPr lang="en-US" sz="3200">
                <a:solidFill>
                  <a:schemeClr val="tx1"/>
                </a:solidFill>
                <a:latin typeface="Times New Roman" pitchFamily="18" charset="0"/>
              </a:rPr>
              <a:t> Important to register </a:t>
            </a:r>
            <a:r>
              <a:rPr lang="en-US" sz="3200" b="1">
                <a:solidFill>
                  <a:srgbClr val="9900CC"/>
                </a:solidFill>
                <a:latin typeface="Times New Roman" pitchFamily="18" charset="0"/>
              </a:rPr>
              <a:t>timing</a:t>
            </a:r>
            <a:r>
              <a:rPr lang="en-US" sz="3200">
                <a:solidFill>
                  <a:srgbClr val="CC0000"/>
                </a:solidFill>
                <a:latin typeface="Times New Roman" pitchFamily="18" charset="0"/>
              </a:rPr>
              <a:t> </a:t>
            </a:r>
            <a:r>
              <a:rPr lang="en-US" sz="3200">
                <a:solidFill>
                  <a:schemeClr val="tx1"/>
                </a:solidFill>
                <a:latin typeface="Times New Roman" pitchFamily="18" charset="0"/>
              </a:rPr>
              <a:t>of exposure.</a:t>
            </a:r>
          </a:p>
        </p:txBody>
      </p:sp>
      <p:sp>
        <p:nvSpPr>
          <p:cNvPr id="944133" name="Text Box 5"/>
          <p:cNvSpPr txBox="1">
            <a:spLocks noChangeArrowheads="1"/>
          </p:cNvSpPr>
          <p:nvPr/>
        </p:nvSpPr>
        <p:spPr bwMode="auto">
          <a:xfrm>
            <a:off x="447675" y="1419225"/>
            <a:ext cx="3181350" cy="641350"/>
          </a:xfrm>
          <a:prstGeom prst="rect">
            <a:avLst/>
          </a:prstGeom>
          <a:noFill/>
          <a:ln w="9525" algn="ctr">
            <a:noFill/>
            <a:miter lim="800000"/>
            <a:headEnd/>
            <a:tailEnd/>
          </a:ln>
          <a:effectLst/>
        </p:spPr>
        <p:txBody>
          <a:bodyPr wrap="none">
            <a:spAutoFit/>
          </a:bodyPr>
          <a:lstStyle/>
          <a:p>
            <a:pPr>
              <a:buFontTx/>
              <a:buNone/>
              <a:defRPr/>
            </a:pPr>
            <a:r>
              <a:rPr lang="en-US" sz="3600">
                <a:solidFill>
                  <a:srgbClr val="9900CC"/>
                </a:solidFill>
                <a:effectLst>
                  <a:outerShdw blurRad="38100" dist="38100" dir="2700000" algn="tl">
                    <a:srgbClr val="C0C0C0"/>
                  </a:outerShdw>
                </a:effectLst>
              </a:rPr>
              <a:t>The challenge:</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0" y="476250"/>
            <a:ext cx="9144000" cy="685800"/>
          </a:xfrm>
        </p:spPr>
        <p:txBody>
          <a:bodyPr/>
          <a:lstStyle/>
          <a:p>
            <a:pPr eaLnBrk="1" hangingPunct="1"/>
            <a:r>
              <a:rPr lang="en-US" sz="4000" smtClean="0">
                <a:solidFill>
                  <a:srgbClr val="A50021"/>
                </a:solidFill>
              </a:rPr>
              <a:t>Methods of Measuring </a:t>
            </a:r>
            <a:r>
              <a:rPr lang="en-US" sz="4000" u="sng" smtClean="0">
                <a:solidFill>
                  <a:srgbClr val="A50021"/>
                </a:solidFill>
              </a:rPr>
              <a:t>past</a:t>
            </a:r>
            <a:r>
              <a:rPr lang="en-US" sz="4000" smtClean="0">
                <a:solidFill>
                  <a:srgbClr val="A50021"/>
                </a:solidFill>
              </a:rPr>
              <a:t> exposure</a:t>
            </a:r>
          </a:p>
        </p:txBody>
      </p:sp>
      <p:sp>
        <p:nvSpPr>
          <p:cNvPr id="38915" name="Text Box 4"/>
          <p:cNvSpPr txBox="1">
            <a:spLocks noChangeArrowheads="1"/>
          </p:cNvSpPr>
          <p:nvPr/>
        </p:nvSpPr>
        <p:spPr bwMode="auto">
          <a:xfrm>
            <a:off x="287338" y="1862138"/>
            <a:ext cx="7604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1.  Interviews/questionnaires - </a:t>
            </a:r>
            <a:r>
              <a:rPr lang="en-US" sz="2800">
                <a:solidFill>
                  <a:schemeClr val="tx1"/>
                </a:solidFill>
              </a:rPr>
              <a:t>most common</a:t>
            </a:r>
            <a:endParaRPr lang="en-US" sz="2800" b="1">
              <a:solidFill>
                <a:srgbClr val="FF3399"/>
              </a:solidFill>
            </a:endParaRPr>
          </a:p>
        </p:txBody>
      </p:sp>
      <p:sp>
        <p:nvSpPr>
          <p:cNvPr id="38916" name="Text Box 5"/>
          <p:cNvSpPr txBox="1">
            <a:spLocks noChangeArrowheads="1"/>
          </p:cNvSpPr>
          <p:nvPr/>
        </p:nvSpPr>
        <p:spPr bwMode="auto">
          <a:xfrm>
            <a:off x="1414463" y="2439988"/>
            <a:ext cx="75501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pPr>
            <a:r>
              <a:rPr lang="en-US" sz="2800">
                <a:solidFill>
                  <a:schemeClr val="tx1"/>
                </a:solidFill>
                <a:latin typeface="Times New Roman" pitchFamily="18" charset="0"/>
              </a:rPr>
              <a:t> </a:t>
            </a:r>
            <a:r>
              <a:rPr lang="en-US" sz="2800">
                <a:solidFill>
                  <a:schemeClr val="tx1"/>
                </a:solidFill>
              </a:rPr>
              <a:t>Standardized </a:t>
            </a:r>
            <a:r>
              <a:rPr lang="en-US" sz="2800" u="sng">
                <a:solidFill>
                  <a:schemeClr val="accent2"/>
                </a:solidFill>
              </a:rPr>
              <a:t>self-administered</a:t>
            </a:r>
            <a:r>
              <a:rPr lang="en-US" sz="2800">
                <a:solidFill>
                  <a:schemeClr val="tx1"/>
                </a:solidFill>
              </a:rPr>
              <a:t> questionnaire</a:t>
            </a:r>
          </a:p>
          <a:p>
            <a:pPr>
              <a:spcBef>
                <a:spcPct val="0"/>
              </a:spcBef>
            </a:pPr>
            <a:r>
              <a:rPr lang="en-US" sz="2800">
                <a:solidFill>
                  <a:schemeClr val="tx1"/>
                </a:solidFill>
              </a:rPr>
              <a:t> Standardized </a:t>
            </a:r>
            <a:r>
              <a:rPr lang="en-US" sz="2800" u="sng">
                <a:solidFill>
                  <a:schemeClr val="accent2"/>
                </a:solidFill>
              </a:rPr>
              <a:t>interviewer administered</a:t>
            </a:r>
            <a:endParaRPr lang="en-US" sz="2800">
              <a:solidFill>
                <a:schemeClr val="tx1"/>
              </a:solidFill>
            </a:endParaRPr>
          </a:p>
        </p:txBody>
      </p:sp>
      <p:grpSp>
        <p:nvGrpSpPr>
          <p:cNvPr id="2" name="Group 9"/>
          <p:cNvGrpSpPr>
            <a:grpSpLocks/>
          </p:cNvGrpSpPr>
          <p:nvPr/>
        </p:nvGrpSpPr>
        <p:grpSpPr bwMode="auto">
          <a:xfrm>
            <a:off x="1430338" y="3552825"/>
            <a:ext cx="6129337" cy="1890713"/>
            <a:chOff x="901" y="2238"/>
            <a:chExt cx="3861" cy="1191"/>
          </a:xfrm>
        </p:grpSpPr>
        <p:sp>
          <p:nvSpPr>
            <p:cNvPr id="38918" name="Text Box 6"/>
            <p:cNvSpPr txBox="1">
              <a:spLocks noChangeArrowheads="1"/>
            </p:cNvSpPr>
            <p:nvPr/>
          </p:nvSpPr>
          <p:spPr bwMode="auto">
            <a:xfrm>
              <a:off x="901" y="2238"/>
              <a:ext cx="386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Problems:</a:t>
              </a:r>
            </a:p>
            <a:p>
              <a:pPr>
                <a:spcBef>
                  <a:spcPct val="0"/>
                </a:spcBef>
                <a:buFontTx/>
                <a:buNone/>
              </a:pPr>
              <a:r>
                <a:rPr lang="en-US" sz="2800">
                  <a:solidFill>
                    <a:schemeClr val="tx1"/>
                  </a:solidFill>
                </a:rPr>
                <a:t>	</a:t>
              </a:r>
              <a:r>
                <a:rPr lang="en-US" sz="2800">
                  <a:solidFill>
                    <a:srgbClr val="9900CC"/>
                  </a:solidFill>
                </a:rPr>
                <a:t>Report</a:t>
              </a:r>
              <a:r>
                <a:rPr lang="en-US" sz="2800">
                  <a:solidFill>
                    <a:schemeClr val="tx1"/>
                  </a:solidFill>
                </a:rPr>
                <a:t> bias - selective reporting</a:t>
              </a:r>
            </a:p>
          </p:txBody>
        </p:sp>
        <p:sp>
          <p:nvSpPr>
            <p:cNvPr id="38919" name="Text Box 7"/>
            <p:cNvSpPr txBox="1">
              <a:spLocks noChangeArrowheads="1"/>
            </p:cNvSpPr>
            <p:nvPr/>
          </p:nvSpPr>
          <p:spPr bwMode="auto">
            <a:xfrm>
              <a:off x="901" y="2813"/>
              <a:ext cx="377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	</a:t>
              </a:r>
              <a:r>
                <a:rPr lang="en-US" sz="2800">
                  <a:solidFill>
                    <a:srgbClr val="9900CC"/>
                  </a:solidFill>
                </a:rPr>
                <a:t>Recall</a:t>
              </a:r>
              <a:r>
                <a:rPr lang="en-US" sz="2800">
                  <a:solidFill>
                    <a:schemeClr val="tx1"/>
                  </a:solidFill>
                </a:rPr>
                <a:t> bias - malformed babies</a:t>
              </a:r>
            </a:p>
          </p:txBody>
        </p:sp>
        <p:sp>
          <p:nvSpPr>
            <p:cNvPr id="38920" name="Text Box 8"/>
            <p:cNvSpPr txBox="1">
              <a:spLocks noChangeArrowheads="1"/>
            </p:cNvSpPr>
            <p:nvPr/>
          </p:nvSpPr>
          <p:spPr bwMode="auto">
            <a:xfrm>
              <a:off x="901" y="3102"/>
              <a:ext cx="354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	</a:t>
              </a:r>
              <a:r>
                <a:rPr lang="en-US" sz="2800">
                  <a:solidFill>
                    <a:srgbClr val="9900CC"/>
                  </a:solidFill>
                </a:rPr>
                <a:t>Interviewer</a:t>
              </a:r>
              <a:r>
                <a:rPr lang="en-US" sz="2800">
                  <a:solidFill>
                    <a:schemeClr val="tx1"/>
                  </a:solidFill>
                </a:rPr>
                <a:t> bias - interviewer</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2508" fill="hold"/>
                                        <p:tgtEl>
                                          <p:spTgt spid="4"/>
                                        </p:tgtEl>
                                      </p:cBhvr>
                                    </p:cmd>
                                  </p:childTnLst>
                                </p:cTn>
                              </p:par>
                              <p:par>
                                <p:cTn id="7" presetID="10" presetClass="entr" presetSubtype="0" fill="hold" nodeType="withEffect">
                                  <p:stCondLst>
                                    <p:cond delay="1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314325" y="1843088"/>
            <a:ext cx="3467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2.  Existing records</a:t>
            </a:r>
          </a:p>
        </p:txBody>
      </p:sp>
      <p:sp>
        <p:nvSpPr>
          <p:cNvPr id="946180" name="Text Box 4"/>
          <p:cNvSpPr txBox="1">
            <a:spLocks noChangeArrowheads="1"/>
          </p:cNvSpPr>
          <p:nvPr/>
        </p:nvSpPr>
        <p:spPr bwMode="auto">
          <a:xfrm>
            <a:off x="533400" y="2605088"/>
            <a:ext cx="6757988" cy="946150"/>
          </a:xfrm>
          <a:prstGeom prst="rect">
            <a:avLst/>
          </a:prstGeom>
          <a:noFill/>
          <a:ln w="9525">
            <a:noFill/>
            <a:miter lim="800000"/>
            <a:headEnd/>
            <a:tailEnd/>
          </a:ln>
          <a:effectLst/>
        </p:spPr>
        <p:txBody>
          <a:bodyPr wrap="none">
            <a:spAutoFit/>
          </a:bodyPr>
          <a:lstStyle/>
          <a:p>
            <a:pPr>
              <a:spcBef>
                <a:spcPct val="0"/>
              </a:spcBef>
              <a:buFontTx/>
              <a:buChar char="-"/>
              <a:defRPr/>
            </a:pPr>
            <a:r>
              <a:rPr lang="en-US" sz="2800" dirty="0">
                <a:solidFill>
                  <a:schemeClr val="tx1"/>
                </a:solidFill>
              </a:rPr>
              <a:t> Reduces the chance of </a:t>
            </a:r>
            <a:r>
              <a:rPr lang="en-US" sz="2800" dirty="0">
                <a:solidFill>
                  <a:srgbClr val="008080"/>
                </a:solidFill>
                <a:effectLst>
                  <a:outerShdw blurRad="38100" dist="38100" dir="2700000" algn="tl">
                    <a:srgbClr val="C0C0C0"/>
                  </a:outerShdw>
                </a:effectLst>
              </a:rPr>
              <a:t>information bias</a:t>
            </a:r>
            <a:r>
              <a:rPr lang="en-US" sz="2800" dirty="0">
                <a:solidFill>
                  <a:schemeClr val="tx1"/>
                </a:solidFill>
              </a:rPr>
              <a:t> </a:t>
            </a:r>
          </a:p>
          <a:p>
            <a:pPr>
              <a:spcBef>
                <a:spcPct val="0"/>
              </a:spcBef>
              <a:buFontTx/>
              <a:buNone/>
              <a:defRPr/>
            </a:pPr>
            <a:r>
              <a:rPr lang="en-US" sz="2800" dirty="0">
                <a:solidFill>
                  <a:schemeClr val="tx1"/>
                </a:solidFill>
              </a:rPr>
              <a:t>  (</a:t>
            </a:r>
            <a:r>
              <a:rPr lang="en-US" sz="2800" dirty="0">
                <a:solidFill>
                  <a:srgbClr val="0000FF"/>
                </a:solidFill>
              </a:rPr>
              <a:t>report</a:t>
            </a:r>
            <a:r>
              <a:rPr lang="en-US" sz="2800" dirty="0">
                <a:solidFill>
                  <a:schemeClr val="tx1"/>
                </a:solidFill>
              </a:rPr>
              <a:t> and </a:t>
            </a:r>
            <a:r>
              <a:rPr lang="en-US" sz="2800" dirty="0">
                <a:solidFill>
                  <a:srgbClr val="0000FF"/>
                </a:solidFill>
              </a:rPr>
              <a:t>recall</a:t>
            </a:r>
            <a:r>
              <a:rPr lang="en-US" sz="2800" dirty="0">
                <a:solidFill>
                  <a:schemeClr val="tx1"/>
                </a:solidFill>
              </a:rPr>
              <a:t>)</a:t>
            </a:r>
          </a:p>
        </p:txBody>
      </p:sp>
      <p:sp>
        <p:nvSpPr>
          <p:cNvPr id="946181" name="Text Box 5"/>
          <p:cNvSpPr txBox="1">
            <a:spLocks noChangeArrowheads="1"/>
          </p:cNvSpPr>
          <p:nvPr/>
        </p:nvSpPr>
        <p:spPr bwMode="auto">
          <a:xfrm>
            <a:off x="609600" y="3744913"/>
            <a:ext cx="8305800" cy="1628775"/>
          </a:xfrm>
          <a:prstGeom prst="rect">
            <a:avLst/>
          </a:prstGeom>
          <a:noFill/>
          <a:ln w="9525">
            <a:noFill/>
            <a:miter lim="800000"/>
            <a:headEnd/>
            <a:tailEnd/>
          </a:ln>
          <a:effectLst/>
        </p:spPr>
        <p:txBody>
          <a:bodyPr>
            <a:spAutoFit/>
          </a:bodyPr>
          <a:lstStyle/>
          <a:p>
            <a:pPr>
              <a:lnSpc>
                <a:spcPct val="90000"/>
              </a:lnSpc>
              <a:spcBef>
                <a:spcPct val="0"/>
              </a:spcBef>
              <a:buFontTx/>
              <a:buNone/>
              <a:defRPr/>
            </a:pPr>
            <a:r>
              <a:rPr lang="en-US" sz="2800">
                <a:solidFill>
                  <a:schemeClr val="tx1"/>
                </a:solidFill>
              </a:rPr>
              <a:t>- Info was usually not collected in a standardized</a:t>
            </a:r>
          </a:p>
          <a:p>
            <a:pPr>
              <a:lnSpc>
                <a:spcPct val="90000"/>
              </a:lnSpc>
              <a:spcBef>
                <a:spcPct val="0"/>
              </a:spcBef>
              <a:buFontTx/>
              <a:buNone/>
              <a:defRPr/>
            </a:pPr>
            <a:r>
              <a:rPr lang="en-US" sz="2800">
                <a:solidFill>
                  <a:schemeClr val="tx1"/>
                </a:solidFill>
              </a:rPr>
              <a:t>  manner and therefore is open for variability in </a:t>
            </a:r>
          </a:p>
          <a:p>
            <a:pPr>
              <a:lnSpc>
                <a:spcPct val="90000"/>
              </a:lnSpc>
              <a:spcBef>
                <a:spcPct val="0"/>
              </a:spcBef>
              <a:buFontTx/>
              <a:buNone/>
              <a:defRPr/>
            </a:pPr>
            <a:r>
              <a:rPr lang="en-US" sz="2800">
                <a:solidFill>
                  <a:schemeClr val="tx1"/>
                </a:solidFill>
              </a:rPr>
              <a:t>  classification (</a:t>
            </a:r>
            <a:r>
              <a:rPr lang="en-US" sz="2800">
                <a:solidFill>
                  <a:srgbClr val="008080"/>
                </a:solidFill>
                <a:effectLst>
                  <a:outerShdw blurRad="38100" dist="38100" dir="2700000" algn="tl">
                    <a:srgbClr val="C0C0C0"/>
                  </a:outerShdw>
                </a:effectLst>
              </a:rPr>
              <a:t>measurement bias</a:t>
            </a:r>
            <a:r>
              <a:rPr lang="en-US" sz="2800">
                <a:solidFill>
                  <a:schemeClr val="tx1"/>
                </a:solidFill>
              </a:rPr>
              <a:t>) of subjects as</a:t>
            </a:r>
          </a:p>
          <a:p>
            <a:pPr>
              <a:lnSpc>
                <a:spcPct val="90000"/>
              </a:lnSpc>
              <a:spcBef>
                <a:spcPct val="0"/>
              </a:spcBef>
              <a:buFontTx/>
              <a:buNone/>
              <a:defRPr/>
            </a:pPr>
            <a:r>
              <a:rPr lang="en-US" sz="2800">
                <a:solidFill>
                  <a:schemeClr val="tx1"/>
                </a:solidFill>
              </a:rPr>
              <a:t>  well as exposure, e.g. </a:t>
            </a:r>
            <a:r>
              <a:rPr lang="en-US" sz="2800" u="sng">
                <a:solidFill>
                  <a:schemeClr val="bg2"/>
                </a:solidFill>
                <a:effectLst>
                  <a:outerShdw blurRad="38100" dist="38100" dir="2700000" algn="tl">
                    <a:srgbClr val="C0C0C0"/>
                  </a:outerShdw>
                </a:effectLst>
              </a:rPr>
              <a:t>misclassification</a:t>
            </a:r>
            <a:r>
              <a:rPr lang="en-US" sz="2800">
                <a:solidFill>
                  <a:schemeClr val="tx1"/>
                </a:solidFill>
              </a:rPr>
              <a:t>. </a:t>
            </a:r>
          </a:p>
        </p:txBody>
      </p:sp>
      <p:sp>
        <p:nvSpPr>
          <p:cNvPr id="39941" name="Rectangle 7"/>
          <p:cNvSpPr>
            <a:spLocks noChangeArrowheads="1"/>
          </p:cNvSpPr>
          <p:nvPr/>
        </p:nvSpPr>
        <p:spPr bwMode="auto">
          <a:xfrm>
            <a:off x="0" y="47625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spcBef>
                <a:spcPct val="0"/>
              </a:spcBef>
              <a:buFontTx/>
              <a:buNone/>
            </a:pPr>
            <a:r>
              <a:rPr lang="en-US" sz="4000">
                <a:solidFill>
                  <a:srgbClr val="A50021"/>
                </a:solidFill>
              </a:rPr>
              <a:t>Methods of Measuring </a:t>
            </a:r>
            <a:r>
              <a:rPr lang="en-US" sz="4000" u="sng">
                <a:solidFill>
                  <a:srgbClr val="A50021"/>
                </a:solidFill>
              </a:rPr>
              <a:t>past</a:t>
            </a:r>
            <a:r>
              <a:rPr lang="en-US" sz="4000">
                <a:solidFill>
                  <a:srgbClr val="A50021"/>
                </a:solidFill>
              </a:rPr>
              <a:t> exposure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23850" y="1863725"/>
            <a:ext cx="8496300" cy="3508375"/>
          </a:xfrm>
          <a:prstGeom prst="rect">
            <a:avLst/>
          </a:prstGeom>
          <a:noFill/>
          <a:ln w="9525">
            <a:noFill/>
            <a:miter lim="800000"/>
            <a:headEnd/>
            <a:tailEnd/>
          </a:ln>
        </p:spPr>
        <p:txBody>
          <a:bodyPr>
            <a:spAutoFit/>
          </a:bodyPr>
          <a:lstStyle/>
          <a:p>
            <a:pPr marL="457200" indent="-457200">
              <a:spcBef>
                <a:spcPct val="0"/>
              </a:spcBef>
              <a:buFontTx/>
              <a:buAutoNum type="arabicPeriod" startAt="3"/>
              <a:defRPr/>
            </a:pPr>
            <a:r>
              <a:rPr lang="en-US" sz="2800" b="1" dirty="0">
                <a:solidFill>
                  <a:srgbClr val="FF3399"/>
                </a:solidFill>
              </a:rPr>
              <a:t>Biologic markers</a:t>
            </a:r>
            <a:r>
              <a:rPr lang="en-US" sz="2800" dirty="0">
                <a:solidFill>
                  <a:schemeClr val="tx1"/>
                </a:solidFill>
              </a:rPr>
              <a:t> - most objective data for   </a:t>
            </a:r>
          </a:p>
          <a:p>
            <a:pPr marL="457200" indent="-457200">
              <a:spcBef>
                <a:spcPct val="0"/>
              </a:spcBef>
              <a:buFontTx/>
              <a:buNone/>
              <a:defRPr/>
            </a:pPr>
            <a:r>
              <a:rPr lang="en-US" sz="2800" dirty="0">
                <a:solidFill>
                  <a:schemeClr val="tx1"/>
                </a:solidFill>
              </a:rPr>
              <a:t>     exposure assessment.  </a:t>
            </a:r>
          </a:p>
          <a:p>
            <a:pPr marL="457200" indent="-457200">
              <a:spcBef>
                <a:spcPct val="0"/>
              </a:spcBef>
              <a:buFontTx/>
              <a:buNone/>
              <a:defRPr/>
            </a:pPr>
            <a:r>
              <a:rPr lang="en-US" sz="2800" dirty="0">
                <a:solidFill>
                  <a:schemeClr val="tx1"/>
                </a:solidFill>
              </a:rPr>
              <a:t>	   - Few exposures have biological markers</a:t>
            </a:r>
          </a:p>
          <a:p>
            <a:pPr marL="457200" indent="-457200">
              <a:spcBef>
                <a:spcPct val="0"/>
              </a:spcBef>
              <a:buFontTx/>
              <a:buNone/>
              <a:defRPr/>
            </a:pPr>
            <a:r>
              <a:rPr lang="en-US" sz="2800" dirty="0">
                <a:solidFill>
                  <a:schemeClr val="tx1"/>
                </a:solidFill>
              </a:rPr>
              <a:t>	</a:t>
            </a:r>
          </a:p>
          <a:p>
            <a:pPr marL="457200" indent="-457200">
              <a:spcBef>
                <a:spcPct val="0"/>
              </a:spcBef>
              <a:buFontTx/>
              <a:buNone/>
              <a:defRPr/>
            </a:pPr>
            <a:r>
              <a:rPr lang="en-US" sz="2800" dirty="0">
                <a:solidFill>
                  <a:schemeClr val="tx1"/>
                </a:solidFill>
              </a:rPr>
              <a:t>	         </a:t>
            </a:r>
            <a:r>
              <a:rPr lang="en-US" sz="2800" dirty="0">
                <a:solidFill>
                  <a:schemeClr val="tx2">
                    <a:lumMod val="50000"/>
                    <a:lumOff val="50000"/>
                  </a:schemeClr>
                </a:solidFill>
              </a:rPr>
              <a:t>Ex:  Adipose tissue for dietary fat</a:t>
            </a:r>
          </a:p>
          <a:p>
            <a:pPr marL="457200" indent="-457200">
              <a:spcBef>
                <a:spcPct val="0"/>
              </a:spcBef>
              <a:buFontTx/>
              <a:buNone/>
              <a:defRPr/>
            </a:pPr>
            <a:r>
              <a:rPr lang="en-US" sz="2800" dirty="0">
                <a:solidFill>
                  <a:schemeClr val="tx2">
                    <a:lumMod val="50000"/>
                    <a:lumOff val="50000"/>
                  </a:schemeClr>
                </a:solidFill>
              </a:rPr>
              <a:t>	    		  Genes</a:t>
            </a:r>
          </a:p>
          <a:p>
            <a:pPr marL="457200" indent="-457200">
              <a:spcBef>
                <a:spcPct val="0"/>
              </a:spcBef>
              <a:buFontTx/>
              <a:buNone/>
              <a:defRPr/>
            </a:pPr>
            <a:r>
              <a:rPr lang="en-US" sz="2800" dirty="0">
                <a:solidFill>
                  <a:schemeClr val="tx2">
                    <a:lumMod val="50000"/>
                    <a:lumOff val="50000"/>
                  </a:schemeClr>
                </a:solidFill>
              </a:rPr>
              <a:t>			  Serum cholesterol</a:t>
            </a:r>
          </a:p>
          <a:p>
            <a:pPr marL="457200" indent="-457200">
              <a:spcBef>
                <a:spcPct val="0"/>
              </a:spcBef>
              <a:buFontTx/>
              <a:buNone/>
              <a:defRPr/>
            </a:pPr>
            <a:r>
              <a:rPr lang="en-US" sz="2800" dirty="0">
                <a:solidFill>
                  <a:schemeClr val="tx2">
                    <a:lumMod val="50000"/>
                    <a:lumOff val="50000"/>
                  </a:schemeClr>
                </a:solidFill>
              </a:rPr>
              <a:t>			  Blood lead levels</a:t>
            </a:r>
          </a:p>
        </p:txBody>
      </p:sp>
      <p:sp>
        <p:nvSpPr>
          <p:cNvPr id="40963" name="Rectangle 4"/>
          <p:cNvSpPr>
            <a:spLocks noChangeArrowheads="1"/>
          </p:cNvSpPr>
          <p:nvPr/>
        </p:nvSpPr>
        <p:spPr bwMode="auto">
          <a:xfrm>
            <a:off x="0" y="47625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spcBef>
                <a:spcPct val="0"/>
              </a:spcBef>
              <a:buFontTx/>
              <a:buNone/>
            </a:pPr>
            <a:r>
              <a:rPr lang="en-US" sz="4000">
                <a:solidFill>
                  <a:srgbClr val="A50021"/>
                </a:solidFill>
              </a:rPr>
              <a:t>Methods of Measuring </a:t>
            </a:r>
            <a:r>
              <a:rPr lang="en-US" sz="4000" u="sng">
                <a:solidFill>
                  <a:srgbClr val="A50021"/>
                </a:solidFill>
              </a:rPr>
              <a:t>past</a:t>
            </a:r>
            <a:r>
              <a:rPr lang="en-US" sz="4000">
                <a:solidFill>
                  <a:srgbClr val="A50021"/>
                </a:solidFill>
              </a:rPr>
              <a:t> exposure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15888"/>
            <a:ext cx="7772400" cy="1143000"/>
          </a:xfrm>
        </p:spPr>
        <p:txBody>
          <a:bodyPr/>
          <a:lstStyle/>
          <a:p>
            <a:pPr eaLnBrk="1" hangingPunct="1"/>
            <a:r>
              <a:rPr lang="en-US" sz="3200" b="1" smtClean="0">
                <a:solidFill>
                  <a:srgbClr val="990033"/>
                </a:solidFill>
              </a:rPr>
              <a:t>Profile: Thalidomide and Birth Defects</a:t>
            </a:r>
          </a:p>
        </p:txBody>
      </p:sp>
      <p:sp>
        <p:nvSpPr>
          <p:cNvPr id="20483" name="Text Box 3"/>
          <p:cNvSpPr txBox="1">
            <a:spLocks noChangeArrowheads="1"/>
          </p:cNvSpPr>
          <p:nvPr/>
        </p:nvSpPr>
        <p:spPr bwMode="auto">
          <a:xfrm>
            <a:off x="457200" y="1404938"/>
            <a:ext cx="81534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Thalidomide</a:t>
            </a:r>
            <a:r>
              <a:rPr lang="en-US" sz="1800">
                <a:solidFill>
                  <a:schemeClr val="tx1"/>
                </a:solidFill>
              </a:rPr>
              <a:t> is a sedative, hypnotic and anti-inflamatory medication. Thalidomide was developed by German pharmaceutical company </a:t>
            </a:r>
            <a:r>
              <a:rPr lang="en-US" sz="1800">
                <a:solidFill>
                  <a:srgbClr val="00B050"/>
                </a:solidFill>
                <a:hlinkClick r:id="rId5" tooltip="Grünenthal"/>
              </a:rPr>
              <a:t>Grünenthal</a:t>
            </a:r>
            <a:r>
              <a:rPr lang="en-US" sz="1800">
                <a:solidFill>
                  <a:schemeClr val="tx1"/>
                </a:solidFill>
              </a:rPr>
              <a:t>. It was sold from </a:t>
            </a:r>
            <a:r>
              <a:rPr lang="en-US" sz="1800">
                <a:solidFill>
                  <a:srgbClr val="CC0066"/>
                </a:solidFill>
              </a:rPr>
              <a:t>1957 to 1961</a:t>
            </a:r>
            <a:r>
              <a:rPr lang="en-US" sz="1800">
                <a:solidFill>
                  <a:schemeClr val="tx1"/>
                </a:solidFill>
              </a:rPr>
              <a:t> in almost 50 countries under at least 40 names, including Distaval, Talimol, Nibrol, Sedimide, Quietoplex, Contergan, Neurosedyn, and Softenon. Thalidomide was chiefly sold and prescribed during the late 1950s and early 1960s to </a:t>
            </a:r>
            <a:r>
              <a:rPr lang="en-US" sz="1800">
                <a:solidFill>
                  <a:srgbClr val="CC0066"/>
                </a:solidFill>
              </a:rPr>
              <a:t>pregnant women</a:t>
            </a:r>
            <a:r>
              <a:rPr lang="en-US" sz="1800">
                <a:solidFill>
                  <a:schemeClr val="tx1"/>
                </a:solidFill>
              </a:rPr>
              <a:t>, as an </a:t>
            </a:r>
            <a:r>
              <a:rPr lang="en-US" sz="1800">
                <a:solidFill>
                  <a:srgbClr val="CC0066"/>
                </a:solidFill>
              </a:rPr>
              <a:t>antiemetic</a:t>
            </a:r>
            <a:r>
              <a:rPr lang="en-US" sz="1800">
                <a:solidFill>
                  <a:schemeClr val="tx1"/>
                </a:solidFill>
              </a:rPr>
              <a:t> to combat </a:t>
            </a:r>
            <a:r>
              <a:rPr lang="en-US" sz="1800" u="sng">
                <a:solidFill>
                  <a:schemeClr val="tx1"/>
                </a:solidFill>
              </a:rPr>
              <a:t>morning sickness</a:t>
            </a:r>
            <a:r>
              <a:rPr lang="en-US" sz="1800">
                <a:solidFill>
                  <a:schemeClr val="tx1"/>
                </a:solidFill>
              </a:rPr>
              <a:t> and as an aid to help them </a:t>
            </a:r>
            <a:r>
              <a:rPr lang="en-US" sz="1800" u="sng">
                <a:solidFill>
                  <a:schemeClr val="tx1"/>
                </a:solidFill>
              </a:rPr>
              <a:t>sleep</a:t>
            </a:r>
            <a:r>
              <a:rPr lang="en-US" sz="1800">
                <a:solidFill>
                  <a:schemeClr val="tx1"/>
                </a:solidFill>
              </a:rPr>
              <a:t>. Unfortunately, inadequate tests were performed to assess the drug's safety, with catastrophic results for the children of women who had taken thalidomide during their pregnancies.</a:t>
            </a:r>
          </a:p>
        </p:txBody>
      </p:sp>
      <p:sp>
        <p:nvSpPr>
          <p:cNvPr id="883716" name="Text Box 4"/>
          <p:cNvSpPr txBox="1">
            <a:spLocks noChangeArrowheads="1"/>
          </p:cNvSpPr>
          <p:nvPr/>
        </p:nvSpPr>
        <p:spPr bwMode="auto">
          <a:xfrm>
            <a:off x="454025" y="4365625"/>
            <a:ext cx="8153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Though the first child afflicted by thalidomide </a:t>
            </a:r>
            <a:r>
              <a:rPr lang="en-US" sz="1800">
                <a:solidFill>
                  <a:srgbClr val="0000FF"/>
                </a:solidFill>
              </a:rPr>
              <a:t>damage to the ears</a:t>
            </a:r>
            <a:r>
              <a:rPr lang="en-US" sz="1800">
                <a:solidFill>
                  <a:schemeClr val="tx1"/>
                </a:solidFill>
              </a:rPr>
              <a:t> was born on December 25, </a:t>
            </a:r>
            <a:r>
              <a:rPr lang="en-US" sz="1800">
                <a:solidFill>
                  <a:srgbClr val="0000FF"/>
                </a:solidFill>
              </a:rPr>
              <a:t>1956</a:t>
            </a:r>
            <a:r>
              <a:rPr lang="en-US" sz="1800">
                <a:solidFill>
                  <a:schemeClr val="tx1"/>
                </a:solidFill>
              </a:rPr>
              <a:t>, it took about four and a half years before an Australian gynaecologist, </a:t>
            </a:r>
            <a:r>
              <a:rPr lang="en-US" sz="1800">
                <a:solidFill>
                  <a:srgbClr val="CC0066"/>
                </a:solidFill>
              </a:rPr>
              <a:t>Dr. McBride of Sydney</a:t>
            </a:r>
            <a:r>
              <a:rPr lang="en-US" sz="1800">
                <a:solidFill>
                  <a:schemeClr val="tx1"/>
                </a:solidFill>
              </a:rPr>
              <a:t>, suspected that thalidomide was the cause of </a:t>
            </a:r>
            <a:r>
              <a:rPr lang="en-US" sz="1800">
                <a:solidFill>
                  <a:srgbClr val="CC0066"/>
                </a:solidFill>
              </a:rPr>
              <a:t>limb and bowel malformations</a:t>
            </a:r>
            <a:r>
              <a:rPr lang="en-US" sz="1800">
                <a:solidFill>
                  <a:schemeClr val="tx1"/>
                </a:solidFill>
              </a:rPr>
              <a:t> in three children he had seen at Crown Street Women's Hospital. </a:t>
            </a:r>
          </a:p>
          <a:p>
            <a:pPr>
              <a:spcBef>
                <a:spcPct val="0"/>
              </a:spcBef>
              <a:buFontTx/>
              <a:buNone/>
            </a:pPr>
            <a:r>
              <a:rPr lang="en-US" sz="1800">
                <a:solidFill>
                  <a:srgbClr val="CC0066"/>
                </a:solidFill>
              </a:rPr>
              <a:t>Dr W. Lenz of Germany</a:t>
            </a:r>
            <a:r>
              <a:rPr lang="en-US" sz="1800">
                <a:solidFill>
                  <a:schemeClr val="tx1"/>
                </a:solidFill>
              </a:rPr>
              <a:t> presented the background information for his speculation of the association of thalidomide with this anomaly.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7523"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0483"/>
                                        </p:tgtEl>
                                        <p:attrNameLst>
                                          <p:attrName>style.visibility</p:attrName>
                                        </p:attrNameLst>
                                      </p:cBhvr>
                                      <p:to>
                                        <p:strVal val="visible"/>
                                      </p:to>
                                    </p:set>
                                    <p:animEffect transition="in" filter="fade">
                                      <p:cBhvr>
                                        <p:cTn id="9" dur="3000"/>
                                        <p:tgtEl>
                                          <p:spTgt spid="20483"/>
                                        </p:tgtEl>
                                      </p:cBhvr>
                                    </p:animEffect>
                                  </p:childTnLst>
                                </p:cTn>
                              </p:par>
                              <p:par>
                                <p:cTn id="10" presetID="10" presetClass="entr" presetSubtype="0" fill="hold" grpId="0" nodeType="withEffect">
                                  <p:stCondLst>
                                    <p:cond delay="18000"/>
                                  </p:stCondLst>
                                  <p:childTnLst>
                                    <p:set>
                                      <p:cBhvr>
                                        <p:cTn id="11" dur="1" fill="hold">
                                          <p:stCondLst>
                                            <p:cond delay="0"/>
                                          </p:stCondLst>
                                        </p:cTn>
                                        <p:tgtEl>
                                          <p:spTgt spid="883716"/>
                                        </p:tgtEl>
                                        <p:attrNameLst>
                                          <p:attrName>style.visibility</p:attrName>
                                        </p:attrNameLst>
                                      </p:cBhvr>
                                      <p:to>
                                        <p:strVal val="visible"/>
                                      </p:to>
                                    </p:set>
                                    <p:animEffect transition="in" filter="fade">
                                      <p:cBhvr>
                                        <p:cTn id="12" dur="3000"/>
                                        <p:tgtEl>
                                          <p:spTgt spid="8837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20483" grpId="0"/>
      <p:bldP spid="88371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6461125" y="1466850"/>
            <a:ext cx="590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a:t>
            </a:r>
            <a:endParaRPr lang="en-US" sz="3200" b="1">
              <a:solidFill>
                <a:srgbClr val="9900CC"/>
              </a:solidFill>
              <a:latin typeface="Times New Roman" pitchFamily="18" charset="0"/>
            </a:endParaRPr>
          </a:p>
        </p:txBody>
      </p:sp>
      <p:sp>
        <p:nvSpPr>
          <p:cNvPr id="41987" name="Oval 3"/>
          <p:cNvSpPr>
            <a:spLocks noChangeArrowheads="1"/>
          </p:cNvSpPr>
          <p:nvPr/>
        </p:nvSpPr>
        <p:spPr bwMode="auto">
          <a:xfrm>
            <a:off x="5257800" y="2895600"/>
            <a:ext cx="533400" cy="533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41988" name="Oval 4"/>
          <p:cNvSpPr>
            <a:spLocks noChangeArrowheads="1"/>
          </p:cNvSpPr>
          <p:nvPr/>
        </p:nvSpPr>
        <p:spPr bwMode="auto">
          <a:xfrm>
            <a:off x="6477000" y="3429000"/>
            <a:ext cx="1447800" cy="7620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41989" name="Oval 5"/>
          <p:cNvSpPr>
            <a:spLocks noChangeArrowheads="1"/>
          </p:cNvSpPr>
          <p:nvPr/>
        </p:nvSpPr>
        <p:spPr bwMode="auto">
          <a:xfrm>
            <a:off x="7086600" y="6781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41990" name="Oval 6"/>
          <p:cNvSpPr>
            <a:spLocks noChangeArrowheads="1"/>
          </p:cNvSpPr>
          <p:nvPr/>
        </p:nvSpPr>
        <p:spPr bwMode="auto">
          <a:xfrm>
            <a:off x="7239000" y="6019800"/>
            <a:ext cx="76200" cy="76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41991" name="Oval 7"/>
          <p:cNvSpPr>
            <a:spLocks noChangeArrowheads="1"/>
          </p:cNvSpPr>
          <p:nvPr/>
        </p:nvSpPr>
        <p:spPr bwMode="auto">
          <a:xfrm>
            <a:off x="5334000" y="6248400"/>
            <a:ext cx="838200" cy="2286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41992" name="Oval 8"/>
          <p:cNvSpPr>
            <a:spLocks noChangeArrowheads="1"/>
          </p:cNvSpPr>
          <p:nvPr/>
        </p:nvSpPr>
        <p:spPr bwMode="auto">
          <a:xfrm>
            <a:off x="9144000" y="6553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41993" name="Text Box 10"/>
          <p:cNvSpPr txBox="1">
            <a:spLocks noChangeArrowheads="1"/>
          </p:cNvSpPr>
          <p:nvPr/>
        </p:nvSpPr>
        <p:spPr bwMode="auto">
          <a:xfrm>
            <a:off x="3638550" y="109538"/>
            <a:ext cx="13652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4400" b="1">
                <a:solidFill>
                  <a:srgbClr val="A50021"/>
                </a:solidFill>
              </a:rPr>
              <a:t>Bias</a:t>
            </a:r>
            <a:endParaRPr lang="en-US" sz="4000" b="1">
              <a:solidFill>
                <a:srgbClr val="A50021"/>
              </a:solidFill>
            </a:endParaRPr>
          </a:p>
        </p:txBody>
      </p:sp>
      <p:sp>
        <p:nvSpPr>
          <p:cNvPr id="41994" name="Text Box 11"/>
          <p:cNvSpPr txBox="1">
            <a:spLocks noChangeArrowheads="1"/>
          </p:cNvSpPr>
          <p:nvPr/>
        </p:nvSpPr>
        <p:spPr bwMode="auto">
          <a:xfrm>
            <a:off x="827088" y="1125538"/>
            <a:ext cx="77771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a:solidFill>
                  <a:srgbClr val="A50021"/>
                </a:solidFill>
              </a:rPr>
              <a:t>Systematic error leading to distorted results</a:t>
            </a:r>
            <a:endParaRPr lang="en-US" sz="3600" b="1">
              <a:solidFill>
                <a:srgbClr val="A50021"/>
              </a:solidFill>
            </a:endParaRPr>
          </a:p>
        </p:txBody>
      </p:sp>
      <p:grpSp>
        <p:nvGrpSpPr>
          <p:cNvPr id="2" name="Group 12"/>
          <p:cNvGrpSpPr>
            <a:grpSpLocks/>
          </p:cNvGrpSpPr>
          <p:nvPr/>
        </p:nvGrpSpPr>
        <p:grpSpPr bwMode="auto">
          <a:xfrm>
            <a:off x="539750" y="2636838"/>
            <a:ext cx="8286750" cy="3656012"/>
            <a:chOff x="539750" y="2636838"/>
            <a:chExt cx="8286750" cy="3656012"/>
          </a:xfrm>
        </p:grpSpPr>
        <p:sp>
          <p:nvSpPr>
            <p:cNvPr id="41996" name="Text Box 9"/>
            <p:cNvSpPr txBox="1">
              <a:spLocks noChangeArrowheads="1"/>
            </p:cNvSpPr>
            <p:nvPr/>
          </p:nvSpPr>
          <p:spPr bwMode="auto">
            <a:xfrm>
              <a:off x="539750" y="3276600"/>
              <a:ext cx="828675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latin typeface="Times New Roman" pitchFamily="18" charset="0"/>
                </a:rPr>
                <a:t>	Occurs when </a:t>
              </a:r>
              <a:r>
                <a:rPr lang="en-US" sz="3200" u="sng">
                  <a:solidFill>
                    <a:schemeClr val="tx1"/>
                  </a:solidFill>
                  <a:latin typeface="Times New Roman" pitchFamily="18" charset="0"/>
                </a:rPr>
                <a:t>selection of controls</a:t>
              </a:r>
              <a:r>
                <a:rPr lang="en-US" sz="3200">
                  <a:solidFill>
                    <a:schemeClr val="tx1"/>
                  </a:solidFill>
                  <a:latin typeface="Times New Roman" pitchFamily="18" charset="0"/>
                </a:rPr>
                <a:t> </a:t>
              </a:r>
              <a:r>
                <a:rPr lang="en-US" sz="3200" u="sng">
                  <a:solidFill>
                    <a:schemeClr val="tx1"/>
                  </a:solidFill>
                  <a:latin typeface="Times New Roman" pitchFamily="18" charset="0"/>
                </a:rPr>
                <a:t>causes</a:t>
              </a:r>
              <a:r>
                <a:rPr lang="en-US" sz="3200">
                  <a:solidFill>
                    <a:schemeClr val="tx1"/>
                  </a:solidFill>
                  <a:latin typeface="Times New Roman" pitchFamily="18" charset="0"/>
                </a:rPr>
                <a:t> </a:t>
              </a:r>
            </a:p>
            <a:p>
              <a:pPr>
                <a:spcBef>
                  <a:spcPct val="0"/>
                </a:spcBef>
                <a:buFontTx/>
                <a:buNone/>
              </a:pPr>
              <a:r>
                <a:rPr lang="en-US" sz="3200">
                  <a:solidFill>
                    <a:schemeClr val="tx1"/>
                  </a:solidFill>
                  <a:latin typeface="Times New Roman" pitchFamily="18" charset="0"/>
                </a:rPr>
                <a:t>	differences in proportion exposed between </a:t>
              </a:r>
            </a:p>
            <a:p>
              <a:pPr>
                <a:spcBef>
                  <a:spcPct val="0"/>
                </a:spcBef>
                <a:buFontTx/>
                <a:buNone/>
              </a:pPr>
              <a:r>
                <a:rPr lang="en-US" sz="3200">
                  <a:solidFill>
                    <a:schemeClr val="tx1"/>
                  </a:solidFill>
                  <a:latin typeface="Times New Roman" pitchFamily="18" charset="0"/>
                </a:rPr>
                <a:t>	cases and controls</a:t>
              </a:r>
            </a:p>
            <a:p>
              <a:pPr>
                <a:spcBef>
                  <a:spcPct val="0"/>
                </a:spcBef>
                <a:buFontTx/>
                <a:buNone/>
              </a:pPr>
              <a:r>
                <a:rPr lang="en-US" sz="3200">
                  <a:solidFill>
                    <a:schemeClr val="tx1"/>
                  </a:solidFill>
                  <a:latin typeface="Times New Roman" pitchFamily="18" charset="0"/>
                </a:rPr>
                <a:t>	</a:t>
              </a:r>
              <a:r>
                <a:rPr lang="en-US" sz="3200">
                  <a:solidFill>
                    <a:schemeClr val="hlink"/>
                  </a:solidFill>
                  <a:latin typeface="Times New Roman" pitchFamily="18" charset="0"/>
                </a:rPr>
                <a:t>(e.g. by applying different eligibility criteria</a:t>
              </a:r>
            </a:p>
            <a:p>
              <a:pPr>
                <a:spcBef>
                  <a:spcPct val="0"/>
                </a:spcBef>
                <a:buFontTx/>
                <a:buNone/>
              </a:pPr>
              <a:r>
                <a:rPr lang="en-US" sz="3200">
                  <a:solidFill>
                    <a:schemeClr val="hlink"/>
                  </a:solidFill>
                  <a:latin typeface="Times New Roman" pitchFamily="18" charset="0"/>
                </a:rPr>
                <a:t>	to the cases and to the controls = </a:t>
              </a:r>
              <a:r>
                <a:rPr lang="en-US" sz="3200">
                  <a:solidFill>
                    <a:schemeClr val="accent2"/>
                  </a:solidFill>
                  <a:latin typeface="Times New Roman" pitchFamily="18" charset="0"/>
                </a:rPr>
                <a:t>exclusion</a:t>
              </a:r>
            </a:p>
            <a:p>
              <a:pPr>
                <a:spcBef>
                  <a:spcPct val="0"/>
                </a:spcBef>
                <a:buFontTx/>
                <a:buNone/>
              </a:pPr>
              <a:r>
                <a:rPr lang="en-US" sz="3200">
                  <a:solidFill>
                    <a:schemeClr val="accent2"/>
                  </a:solidFill>
                  <a:latin typeface="Times New Roman" pitchFamily="18" charset="0"/>
                </a:rPr>
                <a:t>	bias</a:t>
              </a:r>
              <a:r>
                <a:rPr lang="en-US" sz="3200">
                  <a:solidFill>
                    <a:schemeClr val="hlink"/>
                  </a:solidFill>
                  <a:latin typeface="Times New Roman" pitchFamily="18" charset="0"/>
                </a:rPr>
                <a:t>)</a:t>
              </a:r>
            </a:p>
          </p:txBody>
        </p:sp>
        <p:sp>
          <p:nvSpPr>
            <p:cNvPr id="41997" name="Text Box 12"/>
            <p:cNvSpPr txBox="1">
              <a:spLocks noChangeArrowheads="1"/>
            </p:cNvSpPr>
            <p:nvPr/>
          </p:nvSpPr>
          <p:spPr bwMode="auto">
            <a:xfrm>
              <a:off x="827088" y="2636838"/>
              <a:ext cx="2990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600" b="1">
                  <a:solidFill>
                    <a:schemeClr val="accent2"/>
                  </a:solidFill>
                  <a:latin typeface="Times New Roman" pitchFamily="18" charset="0"/>
                </a:rPr>
                <a:t>Selection bias:</a:t>
              </a:r>
              <a:endParaRPr lang="en-US" sz="3200">
                <a:solidFill>
                  <a:schemeClr val="hlink"/>
                </a:solidFill>
                <a:latin typeface="Times New Roman" pitchFamily="18" charset="0"/>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4009" fill="hold"/>
                                        <p:tgtEl>
                                          <p:spTgt spid="5"/>
                                        </p:tgtEl>
                                      </p:cBhvr>
                                    </p:cmd>
                                  </p:childTnLst>
                                </p:cTn>
                              </p:par>
                              <p:par>
                                <p:cTn id="7" presetID="10" presetClass="entr" presetSubtype="0" fill="hold" nodeType="withEffect">
                                  <p:stCondLst>
                                    <p:cond delay="26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9250" name="Text Box 2"/>
          <p:cNvSpPr txBox="1">
            <a:spLocks noChangeArrowheads="1"/>
          </p:cNvSpPr>
          <p:nvPr/>
        </p:nvSpPr>
        <p:spPr bwMode="auto">
          <a:xfrm>
            <a:off x="298450" y="109538"/>
            <a:ext cx="8845550" cy="762000"/>
          </a:xfrm>
          <a:prstGeom prst="rect">
            <a:avLst/>
          </a:prstGeom>
          <a:noFill/>
          <a:ln w="9525">
            <a:noFill/>
            <a:miter lim="800000"/>
            <a:headEnd/>
            <a:tailEnd/>
          </a:ln>
          <a:effectLst/>
        </p:spPr>
        <p:txBody>
          <a:bodyPr>
            <a:spAutoFit/>
          </a:bodyPr>
          <a:lstStyle/>
          <a:p>
            <a:pPr>
              <a:spcBef>
                <a:spcPct val="0"/>
              </a:spcBef>
              <a:buFontTx/>
              <a:buNone/>
              <a:defRPr/>
            </a:pPr>
            <a:r>
              <a:rPr lang="en-US" sz="4400">
                <a:solidFill>
                  <a:srgbClr val="A50021"/>
                </a:solidFill>
                <a:effectLst>
                  <a:outerShdw blurRad="38100" dist="38100" dir="2700000" algn="tl">
                    <a:srgbClr val="C0C0C0"/>
                  </a:outerShdw>
                </a:effectLst>
              </a:rPr>
              <a:t>Bias</a:t>
            </a:r>
            <a:r>
              <a:rPr lang="en-US" sz="4400" b="1">
                <a:solidFill>
                  <a:srgbClr val="A50021"/>
                </a:solidFill>
              </a:rPr>
              <a:t> - </a:t>
            </a:r>
            <a:r>
              <a:rPr lang="en-US" sz="2800">
                <a:solidFill>
                  <a:srgbClr val="A50021"/>
                </a:solidFill>
              </a:rPr>
              <a:t>systematic error leading to distorted results</a:t>
            </a:r>
            <a:endParaRPr lang="en-US" sz="2800" b="1">
              <a:solidFill>
                <a:srgbClr val="A50021"/>
              </a:solidFill>
            </a:endParaRPr>
          </a:p>
        </p:txBody>
      </p:sp>
      <p:sp>
        <p:nvSpPr>
          <p:cNvPr id="43011" name="Text Box 3"/>
          <p:cNvSpPr txBox="1">
            <a:spLocks noChangeArrowheads="1"/>
          </p:cNvSpPr>
          <p:nvPr/>
        </p:nvSpPr>
        <p:spPr bwMode="auto">
          <a:xfrm>
            <a:off x="0" y="1125538"/>
            <a:ext cx="895985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dirty="0">
                <a:solidFill>
                  <a:srgbClr val="FF3399"/>
                </a:solidFill>
                <a:latin typeface="Times New Roman" pitchFamily="18" charset="0"/>
              </a:rPr>
              <a:t>    </a:t>
            </a:r>
            <a:r>
              <a:rPr lang="en-US" sz="3200" b="1" dirty="0">
                <a:solidFill>
                  <a:schemeClr val="accent2"/>
                </a:solidFill>
              </a:rPr>
              <a:t>Selection bias</a:t>
            </a:r>
            <a:endParaRPr lang="en-US" sz="3200" dirty="0">
              <a:solidFill>
                <a:schemeClr val="accent2"/>
              </a:solidFill>
            </a:endParaRPr>
          </a:p>
          <a:p>
            <a:pPr>
              <a:spcBef>
                <a:spcPct val="0"/>
              </a:spcBef>
              <a:buFontTx/>
              <a:buNone/>
            </a:pPr>
            <a:r>
              <a:rPr lang="en-US" sz="3200" dirty="0">
                <a:solidFill>
                  <a:schemeClr val="tx1"/>
                </a:solidFill>
              </a:rPr>
              <a:t>	</a:t>
            </a:r>
            <a:r>
              <a:rPr lang="en-US" sz="2800" u="sng" dirty="0">
                <a:solidFill>
                  <a:schemeClr val="accent2"/>
                </a:solidFill>
              </a:rPr>
              <a:t>Preferential diagnosis</a:t>
            </a:r>
            <a:r>
              <a:rPr lang="en-US" sz="3200" dirty="0">
                <a:solidFill>
                  <a:schemeClr val="tx1"/>
                </a:solidFill>
              </a:rPr>
              <a:t> - </a:t>
            </a:r>
            <a:r>
              <a:rPr lang="en-US" dirty="0">
                <a:solidFill>
                  <a:schemeClr val="tx1"/>
                </a:solidFill>
              </a:rPr>
              <a:t>patients with exposure 		more likely to be diagnosed than unexposed patients.</a:t>
            </a:r>
          </a:p>
          <a:p>
            <a:pPr>
              <a:spcBef>
                <a:spcPct val="0"/>
              </a:spcBef>
              <a:buFontTx/>
              <a:buNone/>
            </a:pPr>
            <a:r>
              <a:rPr lang="en-US" sz="3200" dirty="0">
                <a:solidFill>
                  <a:schemeClr val="accent2"/>
                </a:solidFill>
              </a:rPr>
              <a:t>	</a:t>
            </a:r>
            <a:r>
              <a:rPr lang="en-US" sz="2800" u="sng" dirty="0">
                <a:solidFill>
                  <a:schemeClr val="accent2"/>
                </a:solidFill>
              </a:rPr>
              <a:t>Exclusion bias -</a:t>
            </a:r>
            <a:r>
              <a:rPr lang="en-US" sz="3200" u="sng" dirty="0">
                <a:solidFill>
                  <a:schemeClr val="accent2"/>
                </a:solidFill>
              </a:rPr>
              <a:t> </a:t>
            </a:r>
            <a:r>
              <a:rPr lang="en-US" dirty="0">
                <a:solidFill>
                  <a:schemeClr val="tx1"/>
                </a:solidFill>
              </a:rPr>
              <a:t>different exclusion criteria for cases</a:t>
            </a:r>
          </a:p>
          <a:p>
            <a:pPr>
              <a:spcBef>
                <a:spcPct val="0"/>
              </a:spcBef>
              <a:buFontTx/>
              <a:buNone/>
            </a:pPr>
            <a:r>
              <a:rPr lang="en-US" dirty="0">
                <a:solidFill>
                  <a:schemeClr val="tx1"/>
                </a:solidFill>
              </a:rPr>
              <a:t>	and controls (e.g. </a:t>
            </a:r>
            <a:r>
              <a:rPr lang="en-US" dirty="0" err="1">
                <a:solidFill>
                  <a:schemeClr val="tx1"/>
                </a:solidFill>
              </a:rPr>
              <a:t>Rauwolfia</a:t>
            </a:r>
            <a:r>
              <a:rPr lang="en-US" dirty="0">
                <a:solidFill>
                  <a:schemeClr val="tx1"/>
                </a:solidFill>
              </a:rPr>
              <a:t>).</a:t>
            </a:r>
          </a:p>
          <a:p>
            <a:pPr>
              <a:spcBef>
                <a:spcPct val="0"/>
              </a:spcBef>
              <a:buFontTx/>
              <a:buNone/>
            </a:pPr>
            <a:r>
              <a:rPr lang="en-US" dirty="0">
                <a:solidFill>
                  <a:schemeClr val="tx1"/>
                </a:solidFill>
              </a:rPr>
              <a:t> </a:t>
            </a:r>
            <a:r>
              <a:rPr lang="en-US" sz="3200" dirty="0">
                <a:solidFill>
                  <a:schemeClr val="tx1"/>
                </a:solidFill>
              </a:rPr>
              <a:t>	</a:t>
            </a:r>
            <a:r>
              <a:rPr lang="en-US" sz="2800" u="sng" dirty="0">
                <a:solidFill>
                  <a:schemeClr val="accent2"/>
                </a:solidFill>
              </a:rPr>
              <a:t>Prevalent vs. incident</a:t>
            </a:r>
            <a:r>
              <a:rPr lang="en-US" sz="2800" dirty="0">
                <a:solidFill>
                  <a:schemeClr val="tx1"/>
                </a:solidFill>
              </a:rPr>
              <a:t> -</a:t>
            </a:r>
            <a:r>
              <a:rPr lang="en-US" dirty="0">
                <a:solidFill>
                  <a:schemeClr val="tx1"/>
                </a:solidFill>
              </a:rPr>
              <a:t> </a:t>
            </a:r>
            <a:endParaRPr lang="en-US" sz="3200" dirty="0">
              <a:solidFill>
                <a:schemeClr val="tx1"/>
              </a:solidFill>
            </a:endParaRPr>
          </a:p>
          <a:p>
            <a:pPr>
              <a:spcBef>
                <a:spcPct val="0"/>
              </a:spcBef>
              <a:buFontTx/>
              <a:buNone/>
            </a:pPr>
            <a:r>
              <a:rPr lang="en-US" sz="3200" dirty="0">
                <a:solidFill>
                  <a:schemeClr val="tx1"/>
                </a:solidFill>
              </a:rPr>
              <a:t>	</a:t>
            </a:r>
            <a:r>
              <a:rPr lang="en-US" sz="2800" u="sng" dirty="0">
                <a:solidFill>
                  <a:schemeClr val="accent2"/>
                </a:solidFill>
              </a:rPr>
              <a:t>Selective referral</a:t>
            </a:r>
            <a:r>
              <a:rPr lang="en-US" sz="2800" dirty="0">
                <a:solidFill>
                  <a:schemeClr val="tx1"/>
                </a:solidFill>
              </a:rPr>
              <a:t> -</a:t>
            </a:r>
            <a:r>
              <a:rPr lang="en-US" sz="3200" dirty="0">
                <a:solidFill>
                  <a:schemeClr val="tx1"/>
                </a:solidFill>
              </a:rPr>
              <a:t> </a:t>
            </a:r>
            <a:r>
              <a:rPr lang="en-US" dirty="0">
                <a:solidFill>
                  <a:schemeClr val="tx1"/>
                </a:solidFill>
              </a:rPr>
              <a:t>patients with exposure more 		likely to be referred to hospital where they will become	cases than those not exposed</a:t>
            </a:r>
            <a:r>
              <a:rPr lang="en-US" sz="2800" dirty="0">
                <a:solidFill>
                  <a:schemeClr val="tx1"/>
                </a:solidFill>
              </a:rPr>
              <a:t>.</a:t>
            </a:r>
            <a:endParaRPr lang="en-US" dirty="0">
              <a:solidFill>
                <a:schemeClr val="tx1"/>
              </a:solidFill>
            </a:endParaRPr>
          </a:p>
          <a:p>
            <a:pPr>
              <a:spcBef>
                <a:spcPct val="0"/>
              </a:spcBef>
              <a:buFontTx/>
              <a:buNone/>
            </a:pPr>
            <a:endParaRPr lang="en-US" sz="3200" dirty="0">
              <a:solidFill>
                <a:schemeClr val="tx1"/>
              </a:solidFill>
            </a:endParaRPr>
          </a:p>
          <a:p>
            <a:pPr>
              <a:spcBef>
                <a:spcPct val="0"/>
              </a:spcBef>
              <a:buFontTx/>
              <a:buNone/>
            </a:pPr>
            <a:r>
              <a:rPr lang="en-US" sz="3200" dirty="0">
                <a:solidFill>
                  <a:schemeClr val="tx1"/>
                </a:solidFill>
              </a:rPr>
              <a:t>	</a:t>
            </a:r>
            <a:r>
              <a:rPr lang="en-US" sz="3200" u="sng" dirty="0" err="1">
                <a:solidFill>
                  <a:schemeClr val="accent2"/>
                </a:solidFill>
              </a:rPr>
              <a:t>Berkson’s</a:t>
            </a:r>
            <a:r>
              <a:rPr lang="en-US" sz="3200" u="sng" dirty="0">
                <a:solidFill>
                  <a:schemeClr val="accent2"/>
                </a:solidFill>
              </a:rPr>
              <a:t> bias</a:t>
            </a:r>
            <a:r>
              <a:rPr lang="en-US" sz="3200" dirty="0">
                <a:solidFill>
                  <a:schemeClr val="tx1"/>
                </a:solidFill>
              </a:rPr>
              <a:t> </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2" name="Text Box 12"/>
          <p:cNvSpPr txBox="1">
            <a:spLocks noChangeArrowheads="1"/>
          </p:cNvSpPr>
          <p:nvPr/>
        </p:nvSpPr>
        <p:spPr bwMode="auto">
          <a:xfrm>
            <a:off x="1282700" y="50800"/>
            <a:ext cx="6457950" cy="641350"/>
          </a:xfrm>
          <a:prstGeom prst="rect">
            <a:avLst/>
          </a:prstGeom>
          <a:noFill/>
          <a:ln w="9525">
            <a:noFill/>
            <a:miter lim="800000"/>
            <a:headEnd/>
            <a:tailEnd/>
          </a:ln>
          <a:effectLst/>
        </p:spPr>
        <p:txBody>
          <a:bodyPr wrap="none">
            <a:spAutoFit/>
          </a:bodyPr>
          <a:lstStyle/>
          <a:p>
            <a:pPr>
              <a:spcBef>
                <a:spcPct val="0"/>
              </a:spcBef>
              <a:buFontTx/>
              <a:buNone/>
              <a:defRPr/>
            </a:pPr>
            <a:r>
              <a:rPr lang="en-US" sz="3600">
                <a:solidFill>
                  <a:srgbClr val="FF33CC"/>
                </a:solidFill>
                <a:latin typeface="Times New Roman" pitchFamily="18" charset="0"/>
              </a:rPr>
              <a:t>  </a:t>
            </a:r>
            <a:r>
              <a:rPr lang="en-US" sz="3600">
                <a:solidFill>
                  <a:srgbClr val="A50021"/>
                </a:solidFill>
                <a:effectLst>
                  <a:outerShdw blurRad="38100" dist="38100" dir="2700000" algn="tl">
                    <a:srgbClr val="C0C0C0"/>
                  </a:outerShdw>
                </a:effectLst>
              </a:rPr>
              <a:t>Selecting appropriate controls</a:t>
            </a:r>
            <a:endParaRPr lang="en-US" sz="3600" b="1">
              <a:solidFill>
                <a:srgbClr val="A50021"/>
              </a:solidFill>
              <a:latin typeface="Times New Roman" pitchFamily="18" charset="0"/>
            </a:endParaRPr>
          </a:p>
        </p:txBody>
      </p:sp>
      <p:grpSp>
        <p:nvGrpSpPr>
          <p:cNvPr id="2" name="Group 13"/>
          <p:cNvGrpSpPr>
            <a:grpSpLocks/>
          </p:cNvGrpSpPr>
          <p:nvPr/>
        </p:nvGrpSpPr>
        <p:grpSpPr bwMode="auto">
          <a:xfrm>
            <a:off x="261938" y="754063"/>
            <a:ext cx="8882062" cy="5699125"/>
            <a:chOff x="261938" y="754063"/>
            <a:chExt cx="8882062" cy="5699125"/>
          </a:xfrm>
        </p:grpSpPr>
        <p:sp>
          <p:nvSpPr>
            <p:cNvPr id="46082" name="Text Box 2"/>
            <p:cNvSpPr txBox="1">
              <a:spLocks noChangeArrowheads="1"/>
            </p:cNvSpPr>
            <p:nvPr/>
          </p:nvSpPr>
          <p:spPr bwMode="auto">
            <a:xfrm>
              <a:off x="387350" y="754063"/>
              <a:ext cx="8756650" cy="946150"/>
            </a:xfrm>
            <a:prstGeom prst="rect">
              <a:avLst/>
            </a:prstGeom>
            <a:noFill/>
            <a:ln w="9525">
              <a:noFill/>
              <a:miter lim="800000"/>
              <a:headEnd/>
              <a:tailEnd/>
            </a:ln>
          </p:spPr>
          <p:txBody>
            <a:bodyPr>
              <a:spAutoFit/>
            </a:bodyPr>
            <a:lstStyle/>
            <a:p>
              <a:pPr>
                <a:spcBef>
                  <a:spcPct val="0"/>
                </a:spcBef>
                <a:buFontTx/>
                <a:buNone/>
                <a:defRPr/>
              </a:pPr>
              <a:r>
                <a:rPr lang="en-US" sz="2800" b="1" dirty="0">
                  <a:solidFill>
                    <a:schemeClr val="tx2">
                      <a:lumMod val="50000"/>
                      <a:lumOff val="50000"/>
                    </a:schemeClr>
                  </a:solidFill>
                </a:rPr>
                <a:t>Ex:  </a:t>
              </a:r>
            </a:p>
            <a:p>
              <a:pPr>
                <a:spcBef>
                  <a:spcPct val="0"/>
                </a:spcBef>
                <a:buFontTx/>
                <a:buNone/>
                <a:defRPr/>
              </a:pPr>
              <a:r>
                <a:rPr lang="en-US" sz="2800" b="1" dirty="0">
                  <a:solidFill>
                    <a:schemeClr val="tx2">
                      <a:lumMod val="50000"/>
                      <a:lumOff val="50000"/>
                    </a:schemeClr>
                  </a:solidFill>
                </a:rPr>
                <a:t>Professor Pearl, John Hopkins University, 1929:</a:t>
              </a:r>
              <a:endParaRPr lang="en-US" sz="2800" dirty="0">
                <a:solidFill>
                  <a:schemeClr val="tx2">
                    <a:lumMod val="50000"/>
                    <a:lumOff val="50000"/>
                  </a:schemeClr>
                </a:solidFill>
              </a:endParaRPr>
            </a:p>
          </p:txBody>
        </p:sp>
        <p:sp>
          <p:nvSpPr>
            <p:cNvPr id="44037" name="Text Box 3"/>
            <p:cNvSpPr txBox="1">
              <a:spLocks noChangeArrowheads="1"/>
            </p:cNvSpPr>
            <p:nvPr/>
          </p:nvSpPr>
          <p:spPr bwMode="auto">
            <a:xfrm>
              <a:off x="381000" y="1685925"/>
              <a:ext cx="82232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Hypothesis:</a:t>
              </a:r>
              <a:r>
                <a:rPr lang="en-US" sz="2800">
                  <a:solidFill>
                    <a:schemeClr val="tx1"/>
                  </a:solidFill>
                </a:rPr>
                <a:t>  Tuberculosis protects against cancer</a:t>
              </a:r>
            </a:p>
          </p:txBody>
        </p:sp>
        <p:sp>
          <p:nvSpPr>
            <p:cNvPr id="44038" name="Text Box 4"/>
            <p:cNvSpPr txBox="1">
              <a:spLocks noChangeArrowheads="1"/>
            </p:cNvSpPr>
            <p:nvPr/>
          </p:nvSpPr>
          <p:spPr bwMode="auto">
            <a:xfrm>
              <a:off x="381000" y="2255838"/>
              <a:ext cx="69564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Design: </a:t>
              </a:r>
              <a:r>
                <a:rPr lang="en-US" sz="2800">
                  <a:solidFill>
                    <a:schemeClr val="tx1"/>
                  </a:solidFill>
                </a:rPr>
                <a:t>Hospital-based case-control study</a:t>
              </a:r>
            </a:p>
            <a:p>
              <a:pPr>
                <a:spcBef>
                  <a:spcPct val="0"/>
                </a:spcBef>
                <a:buFontTx/>
                <a:buNone/>
              </a:pPr>
              <a:r>
                <a:rPr lang="en-US" sz="2800">
                  <a:solidFill>
                    <a:schemeClr val="tx1"/>
                  </a:solidFill>
                </a:rPr>
                <a:t>816 autopsied with cancer (</a:t>
              </a:r>
              <a:r>
                <a:rPr lang="en-US" sz="2800">
                  <a:solidFill>
                    <a:schemeClr val="accent2"/>
                  </a:solidFill>
                </a:rPr>
                <a:t>cases</a:t>
              </a:r>
              <a:r>
                <a:rPr lang="en-US" sz="2800">
                  <a:solidFill>
                    <a:schemeClr val="tx1"/>
                  </a:solidFill>
                </a:rPr>
                <a:t>)</a:t>
              </a:r>
            </a:p>
            <a:p>
              <a:pPr>
                <a:spcBef>
                  <a:spcPct val="0"/>
                </a:spcBef>
                <a:buFontTx/>
                <a:buNone/>
              </a:pPr>
              <a:r>
                <a:rPr lang="en-US" sz="2800">
                  <a:solidFill>
                    <a:schemeClr val="tx1"/>
                  </a:solidFill>
                </a:rPr>
                <a:t>816 autopsied without cancer (</a:t>
              </a:r>
              <a:r>
                <a:rPr lang="en-US" sz="2800">
                  <a:solidFill>
                    <a:srgbClr val="FF33CC"/>
                  </a:solidFill>
                </a:rPr>
                <a:t>controls</a:t>
              </a:r>
              <a:r>
                <a:rPr lang="en-US" sz="2800">
                  <a:solidFill>
                    <a:schemeClr val="tx1"/>
                  </a:solidFill>
                </a:rPr>
                <a:t>):</a:t>
              </a:r>
            </a:p>
          </p:txBody>
        </p:sp>
        <p:sp>
          <p:nvSpPr>
            <p:cNvPr id="44039" name="Text Box 5"/>
            <p:cNvSpPr txBox="1">
              <a:spLocks noChangeArrowheads="1"/>
            </p:cNvSpPr>
            <p:nvPr/>
          </p:nvSpPr>
          <p:spPr bwMode="auto">
            <a:xfrm>
              <a:off x="2794000" y="3754438"/>
              <a:ext cx="193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b="1">
                  <a:solidFill>
                    <a:schemeClr val="accent2"/>
                  </a:solidFill>
                </a:rPr>
                <a:t>Cases</a:t>
              </a:r>
              <a:endParaRPr lang="en-US" b="1">
                <a:solidFill>
                  <a:srgbClr val="FF33CC"/>
                </a:solidFill>
              </a:endParaRPr>
            </a:p>
            <a:p>
              <a:pPr algn="ctr">
                <a:spcBef>
                  <a:spcPct val="0"/>
                </a:spcBef>
                <a:buFontTx/>
                <a:buNone/>
              </a:pPr>
              <a:r>
                <a:rPr lang="en-US">
                  <a:solidFill>
                    <a:schemeClr val="tx1"/>
                  </a:solidFill>
                </a:rPr>
                <a:t>(with cancer)</a:t>
              </a:r>
            </a:p>
          </p:txBody>
        </p:sp>
        <p:sp>
          <p:nvSpPr>
            <p:cNvPr id="44040" name="Text Box 6"/>
            <p:cNvSpPr txBox="1">
              <a:spLocks noChangeArrowheads="1"/>
            </p:cNvSpPr>
            <p:nvPr/>
          </p:nvSpPr>
          <p:spPr bwMode="auto">
            <a:xfrm>
              <a:off x="4859338" y="3754438"/>
              <a:ext cx="23542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b="1">
                  <a:solidFill>
                    <a:srgbClr val="FF33CC"/>
                  </a:solidFill>
                </a:rPr>
                <a:t>Controls</a:t>
              </a:r>
              <a:endParaRPr lang="en-US">
                <a:solidFill>
                  <a:schemeClr val="tx1"/>
                </a:solidFill>
              </a:endParaRPr>
            </a:p>
            <a:p>
              <a:pPr algn="ctr">
                <a:spcBef>
                  <a:spcPct val="0"/>
                </a:spcBef>
                <a:buFontTx/>
                <a:buNone/>
              </a:pPr>
              <a:r>
                <a:rPr lang="en-US">
                  <a:solidFill>
                    <a:schemeClr val="tx1"/>
                  </a:solidFill>
                </a:rPr>
                <a:t>(without cancer)</a:t>
              </a:r>
            </a:p>
          </p:txBody>
        </p:sp>
        <p:sp>
          <p:nvSpPr>
            <p:cNvPr id="44041" name="Text Box 7"/>
            <p:cNvSpPr txBox="1">
              <a:spLocks noChangeArrowheads="1"/>
            </p:cNvSpPr>
            <p:nvPr/>
          </p:nvSpPr>
          <p:spPr bwMode="auto">
            <a:xfrm>
              <a:off x="3048000" y="4556125"/>
              <a:ext cx="126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N = 816</a:t>
              </a:r>
            </a:p>
          </p:txBody>
        </p:sp>
        <p:sp>
          <p:nvSpPr>
            <p:cNvPr id="44042" name="Text Box 8"/>
            <p:cNvSpPr txBox="1">
              <a:spLocks noChangeArrowheads="1"/>
            </p:cNvSpPr>
            <p:nvPr/>
          </p:nvSpPr>
          <p:spPr bwMode="auto">
            <a:xfrm>
              <a:off x="5364163" y="4567238"/>
              <a:ext cx="1260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N = 816</a:t>
              </a:r>
            </a:p>
          </p:txBody>
        </p:sp>
        <p:sp>
          <p:nvSpPr>
            <p:cNvPr id="44043" name="Text Box 9"/>
            <p:cNvSpPr txBox="1">
              <a:spLocks noChangeArrowheads="1"/>
            </p:cNvSpPr>
            <p:nvPr/>
          </p:nvSpPr>
          <p:spPr bwMode="auto">
            <a:xfrm>
              <a:off x="1287463" y="5013325"/>
              <a:ext cx="1555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 with TB</a:t>
              </a:r>
            </a:p>
          </p:txBody>
        </p:sp>
        <p:sp>
          <p:nvSpPr>
            <p:cNvPr id="44044" name="Text Box 10"/>
            <p:cNvSpPr txBox="1">
              <a:spLocks noChangeArrowheads="1"/>
            </p:cNvSpPr>
            <p:nvPr/>
          </p:nvSpPr>
          <p:spPr bwMode="auto">
            <a:xfrm>
              <a:off x="3635375" y="5013325"/>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chemeClr val="accent2"/>
                  </a:solidFill>
                </a:rPr>
                <a:t>6.6</a:t>
              </a:r>
              <a:endParaRPr lang="en-US">
                <a:solidFill>
                  <a:srgbClr val="FF3399"/>
                </a:solidFill>
              </a:endParaRPr>
            </a:p>
          </p:txBody>
        </p:sp>
        <p:sp>
          <p:nvSpPr>
            <p:cNvPr id="44045" name="Text Box 11"/>
            <p:cNvSpPr txBox="1">
              <a:spLocks noChangeArrowheads="1"/>
            </p:cNvSpPr>
            <p:nvPr/>
          </p:nvSpPr>
          <p:spPr bwMode="auto">
            <a:xfrm>
              <a:off x="5867400" y="5013325"/>
              <a:ext cx="777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CC"/>
                  </a:solidFill>
                </a:rPr>
                <a:t>16.3</a:t>
              </a:r>
            </a:p>
          </p:txBody>
        </p:sp>
        <p:sp>
          <p:nvSpPr>
            <p:cNvPr id="44046" name="Text Box 13"/>
            <p:cNvSpPr txBox="1">
              <a:spLocks noChangeArrowheads="1"/>
            </p:cNvSpPr>
            <p:nvPr/>
          </p:nvSpPr>
          <p:spPr bwMode="auto">
            <a:xfrm>
              <a:off x="261938" y="5873750"/>
              <a:ext cx="83423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b="1">
                  <a:solidFill>
                    <a:srgbClr val="FF3399"/>
                  </a:solidFill>
                  <a:latin typeface="Times New Roman" pitchFamily="18" charset="0"/>
                </a:rPr>
                <a:t> </a:t>
              </a:r>
              <a:r>
                <a:rPr lang="en-US" sz="2800" b="1">
                  <a:solidFill>
                    <a:srgbClr val="FF3399"/>
                  </a:solidFill>
                </a:rPr>
                <a:t>Conclusion:</a:t>
              </a:r>
              <a:r>
                <a:rPr lang="en-US" sz="2800">
                  <a:solidFill>
                    <a:srgbClr val="9900CC"/>
                  </a:solidFill>
                </a:rPr>
                <a:t> Tuberculosis protects against cancer.</a:t>
              </a:r>
              <a:endParaRPr lang="en-US" sz="2800" b="1">
                <a:solidFill>
                  <a:srgbClr val="FF3399"/>
                </a:solidFill>
              </a:endParaRP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26" fill="hold"/>
                                        <p:tgtEl>
                                          <p:spTgt spid="4"/>
                                        </p:tgtEl>
                                      </p:cBhvr>
                                    </p:cmd>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3346" name="Rectangle 2"/>
          <p:cNvSpPr>
            <a:spLocks noChangeArrowheads="1"/>
          </p:cNvSpPr>
          <p:nvPr/>
        </p:nvSpPr>
        <p:spPr bwMode="auto">
          <a:xfrm>
            <a:off x="381000" y="304800"/>
            <a:ext cx="7772400" cy="838200"/>
          </a:xfrm>
          <a:prstGeom prst="rect">
            <a:avLst/>
          </a:prstGeom>
          <a:noFill/>
          <a:ln w="9525">
            <a:noFill/>
            <a:miter lim="800000"/>
            <a:headEnd/>
            <a:tailEnd/>
          </a:ln>
        </p:spPr>
        <p:txBody>
          <a:bodyPr/>
          <a:lstStyle/>
          <a:p>
            <a:pPr algn="ctr" eaLnBrk="1" hangingPunct="1">
              <a:spcBef>
                <a:spcPct val="0"/>
              </a:spcBef>
              <a:buFontTx/>
              <a:buNone/>
              <a:defRPr/>
            </a:pPr>
            <a:r>
              <a:rPr lang="en-US" sz="4400">
                <a:solidFill>
                  <a:srgbClr val="A50021"/>
                </a:solidFill>
                <a:effectLst>
                  <a:outerShdw blurRad="38100" dist="38100" dir="2700000" algn="tl">
                    <a:srgbClr val="C0C0C0"/>
                  </a:outerShdw>
                </a:effectLst>
              </a:rPr>
              <a:t>Correct conclusion?</a:t>
            </a:r>
          </a:p>
        </p:txBody>
      </p:sp>
      <p:grpSp>
        <p:nvGrpSpPr>
          <p:cNvPr id="2" name="Group 9"/>
          <p:cNvGrpSpPr>
            <a:grpSpLocks/>
          </p:cNvGrpSpPr>
          <p:nvPr/>
        </p:nvGrpSpPr>
        <p:grpSpPr bwMode="auto">
          <a:xfrm>
            <a:off x="611188" y="1698625"/>
            <a:ext cx="8043862" cy="1443038"/>
            <a:chOff x="611188" y="1698625"/>
            <a:chExt cx="8043862" cy="1443038"/>
          </a:xfrm>
        </p:grpSpPr>
        <p:sp>
          <p:nvSpPr>
            <p:cNvPr id="45065" name="Text Box 3"/>
            <p:cNvSpPr txBox="1">
              <a:spLocks noChangeArrowheads="1"/>
            </p:cNvSpPr>
            <p:nvPr/>
          </p:nvSpPr>
          <p:spPr bwMode="auto">
            <a:xfrm>
              <a:off x="611188" y="1698625"/>
              <a:ext cx="57102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Depends on </a:t>
              </a:r>
              <a:r>
                <a:rPr lang="en-US" sz="2800">
                  <a:solidFill>
                    <a:srgbClr val="FF3399"/>
                  </a:solidFill>
                </a:rPr>
                <a:t>adequacy of controls</a:t>
              </a:r>
              <a:endParaRPr lang="en-US" sz="2800">
                <a:solidFill>
                  <a:schemeClr val="tx1"/>
                </a:solidFill>
              </a:endParaRPr>
            </a:p>
          </p:txBody>
        </p:sp>
        <p:sp>
          <p:nvSpPr>
            <p:cNvPr id="45066" name="Text Box 4"/>
            <p:cNvSpPr txBox="1">
              <a:spLocks noChangeArrowheads="1"/>
            </p:cNvSpPr>
            <p:nvPr/>
          </p:nvSpPr>
          <p:spPr bwMode="auto">
            <a:xfrm>
              <a:off x="611188" y="2195513"/>
              <a:ext cx="80438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If prevalence of TB in general pop. was same as</a:t>
              </a:r>
            </a:p>
            <a:p>
              <a:pPr>
                <a:spcBef>
                  <a:spcPct val="0"/>
                </a:spcBef>
                <a:buFontTx/>
                <a:buNone/>
              </a:pPr>
              <a:r>
                <a:rPr lang="en-US" sz="2800">
                  <a:solidFill>
                    <a:schemeClr val="tx1"/>
                  </a:solidFill>
                </a:rPr>
                <a:t>  in his controls, then conclusion would be correct.</a:t>
              </a:r>
            </a:p>
          </p:txBody>
        </p:sp>
      </p:grpSp>
      <p:sp>
        <p:nvSpPr>
          <p:cNvPr id="953349" name="Text Box 5"/>
          <p:cNvSpPr txBox="1">
            <a:spLocks noChangeArrowheads="1"/>
          </p:cNvSpPr>
          <p:nvPr/>
        </p:nvSpPr>
        <p:spPr bwMode="auto">
          <a:xfrm>
            <a:off x="611188" y="3116263"/>
            <a:ext cx="70929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a:t>
            </a:r>
            <a:r>
              <a:rPr lang="en-US" sz="2800" b="1">
                <a:solidFill>
                  <a:srgbClr val="FF33CC"/>
                </a:solidFill>
              </a:rPr>
              <a:t>But</a:t>
            </a:r>
            <a:r>
              <a:rPr lang="en-US" sz="2800">
                <a:solidFill>
                  <a:schemeClr val="tx1"/>
                </a:solidFill>
              </a:rPr>
              <a:t>, in 1929, the most common reason for</a:t>
            </a:r>
          </a:p>
          <a:p>
            <a:pPr>
              <a:spcBef>
                <a:spcPct val="0"/>
              </a:spcBef>
              <a:buFontTx/>
              <a:buNone/>
            </a:pPr>
            <a:r>
              <a:rPr lang="en-US" sz="2800">
                <a:solidFill>
                  <a:schemeClr val="tx1"/>
                </a:solidFill>
              </a:rPr>
              <a:t>  hospitalization was TB.</a:t>
            </a:r>
          </a:p>
        </p:txBody>
      </p:sp>
      <p:grpSp>
        <p:nvGrpSpPr>
          <p:cNvPr id="3" name="Group 9"/>
          <p:cNvGrpSpPr>
            <a:grpSpLocks/>
          </p:cNvGrpSpPr>
          <p:nvPr/>
        </p:nvGrpSpPr>
        <p:grpSpPr bwMode="auto">
          <a:xfrm>
            <a:off x="179388" y="4205288"/>
            <a:ext cx="8964612" cy="2319337"/>
            <a:chOff x="113" y="2649"/>
            <a:chExt cx="5647" cy="1461"/>
          </a:xfrm>
        </p:grpSpPr>
        <p:sp>
          <p:nvSpPr>
            <p:cNvPr id="45062" name="Text Box 6"/>
            <p:cNvSpPr txBox="1">
              <a:spLocks noChangeArrowheads="1"/>
            </p:cNvSpPr>
            <p:nvPr/>
          </p:nvSpPr>
          <p:spPr bwMode="auto">
            <a:xfrm>
              <a:off x="385" y="2649"/>
              <a:ext cx="20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9900CC"/>
                  </a:solidFill>
                </a:rPr>
                <a:t>Improved design -</a:t>
              </a:r>
              <a:endParaRPr lang="en-US" sz="2800">
                <a:solidFill>
                  <a:schemeClr val="tx1"/>
                </a:solidFill>
              </a:endParaRPr>
            </a:p>
          </p:txBody>
        </p:sp>
        <p:sp>
          <p:nvSpPr>
            <p:cNvPr id="45063" name="Text Box 7"/>
            <p:cNvSpPr txBox="1">
              <a:spLocks noChangeArrowheads="1"/>
            </p:cNvSpPr>
            <p:nvPr/>
          </p:nvSpPr>
          <p:spPr bwMode="auto">
            <a:xfrm>
              <a:off x="672" y="2952"/>
              <a:ext cx="4690"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Select controls from patients with specific Dx</a:t>
              </a:r>
            </a:p>
            <a:p>
              <a:pPr>
                <a:spcBef>
                  <a:spcPct val="0"/>
                </a:spcBef>
                <a:buFontTx/>
                <a:buNone/>
              </a:pPr>
              <a:r>
                <a:rPr lang="en-US" sz="2800">
                  <a:solidFill>
                    <a:schemeClr val="tx1"/>
                  </a:solidFill>
                </a:rPr>
                <a:t>  other than cancer and TB</a:t>
              </a:r>
            </a:p>
          </p:txBody>
        </p:sp>
        <p:sp>
          <p:nvSpPr>
            <p:cNvPr id="45064" name="Text Box 8"/>
            <p:cNvSpPr txBox="1">
              <a:spLocks noChangeArrowheads="1"/>
            </p:cNvSpPr>
            <p:nvPr/>
          </p:nvSpPr>
          <p:spPr bwMode="auto">
            <a:xfrm>
              <a:off x="113" y="3553"/>
              <a:ext cx="5647"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9900CC"/>
                  </a:solidFill>
                  <a:latin typeface="Times New Roman" pitchFamily="18" charset="0"/>
                </a:rPr>
                <a:t>    </a:t>
              </a:r>
              <a:r>
                <a:rPr lang="en-US">
                  <a:solidFill>
                    <a:srgbClr val="9900CC"/>
                  </a:solidFill>
                </a:rPr>
                <a:t>This was done by Carlson and Bell who compared cancer</a:t>
              </a:r>
            </a:p>
            <a:p>
              <a:pPr>
                <a:spcBef>
                  <a:spcPct val="0"/>
                </a:spcBef>
                <a:buFontTx/>
                <a:buNone/>
              </a:pPr>
              <a:r>
                <a:rPr lang="en-US">
                  <a:solidFill>
                    <a:srgbClr val="9900CC"/>
                  </a:solidFill>
                </a:rPr>
                <a:t>    patients with CHD patients and found no difference in TB.</a:t>
              </a:r>
              <a:endParaRPr lang="en-US">
                <a:solidFill>
                  <a:schemeClr val="tx1"/>
                </a:solidFill>
              </a:endParaRPr>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1532"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953349"/>
                                        </p:tgtEl>
                                        <p:attrNameLst>
                                          <p:attrName>style.visibility</p:attrName>
                                        </p:attrNameLst>
                                      </p:cBhvr>
                                      <p:to>
                                        <p:strVal val="visible"/>
                                      </p:to>
                                    </p:set>
                                    <p:animEffect transition="in" filter="fade">
                                      <p:cBhvr>
                                        <p:cTn id="12" dur="3000"/>
                                        <p:tgtEl>
                                          <p:spTgt spid="953349"/>
                                        </p:tgtEl>
                                      </p:cBhvr>
                                    </p:animEffect>
                                  </p:childTnLst>
                                </p:cTn>
                              </p:par>
                              <p:par>
                                <p:cTn id="13" presetID="10" presetClass="entr" presetSubtype="0" fill="hold" nodeType="withEffect">
                                  <p:stCondLst>
                                    <p:cond delay="22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953349"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381000" y="152400"/>
            <a:ext cx="7772400" cy="1143000"/>
          </a:xfrm>
        </p:spPr>
        <p:txBody>
          <a:bodyPr/>
          <a:lstStyle/>
          <a:p>
            <a:pPr eaLnBrk="1" hangingPunct="1">
              <a:lnSpc>
                <a:spcPct val="90000"/>
              </a:lnSpc>
            </a:pPr>
            <a:r>
              <a:rPr lang="en-US" sz="2800" smtClean="0">
                <a:solidFill>
                  <a:srgbClr val="A50021"/>
                </a:solidFill>
              </a:rPr>
              <a:t>Characteristics of </a:t>
            </a:r>
            <a:r>
              <a:rPr lang="en-US" sz="2800" b="1" u="sng" smtClean="0">
                <a:solidFill>
                  <a:srgbClr val="A50021"/>
                </a:solidFill>
              </a:rPr>
              <a:t>Cases</a:t>
            </a:r>
            <a:r>
              <a:rPr lang="en-US" sz="2800" smtClean="0">
                <a:solidFill>
                  <a:srgbClr val="A50021"/>
                </a:solidFill>
              </a:rPr>
              <a:t> and </a:t>
            </a:r>
            <a:r>
              <a:rPr lang="en-US" sz="2800" b="1" u="sng" smtClean="0">
                <a:solidFill>
                  <a:srgbClr val="A50021"/>
                </a:solidFill>
              </a:rPr>
              <a:t>Two Control</a:t>
            </a:r>
            <a:r>
              <a:rPr lang="en-US" sz="2800" smtClean="0">
                <a:solidFill>
                  <a:srgbClr val="A50021"/>
                </a:solidFill>
              </a:rPr>
              <a:t> Groups:</a:t>
            </a:r>
            <a:r>
              <a:rPr lang="en-US" sz="2800" smtClean="0"/>
              <a:t>  </a:t>
            </a:r>
            <a:r>
              <a:rPr lang="en-US" sz="2800" smtClean="0">
                <a:solidFill>
                  <a:srgbClr val="000099"/>
                </a:solidFill>
              </a:rPr>
              <a:t>A Case Control Study of Estrogen Exposure and Endometrial Cancer</a:t>
            </a:r>
            <a:endParaRPr lang="en-US" sz="2800" smtClean="0"/>
          </a:p>
        </p:txBody>
      </p:sp>
      <p:sp>
        <p:nvSpPr>
          <p:cNvPr id="46083" name="Text Box 3"/>
          <p:cNvSpPr txBox="1">
            <a:spLocks noChangeArrowheads="1"/>
          </p:cNvSpPr>
          <p:nvPr/>
        </p:nvSpPr>
        <p:spPr bwMode="auto">
          <a:xfrm>
            <a:off x="0" y="1447800"/>
            <a:ext cx="90566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chemeClr val="tx1"/>
                </a:solidFill>
                <a:latin typeface="Times New Roman" pitchFamily="18" charset="0"/>
              </a:rPr>
              <a:t>					         </a:t>
            </a:r>
            <a:r>
              <a:rPr lang="en-US" sz="2000" b="1">
                <a:solidFill>
                  <a:schemeClr val="tx1"/>
                </a:solidFill>
              </a:rPr>
              <a:t>Gynecology       Community</a:t>
            </a:r>
          </a:p>
          <a:p>
            <a:pPr>
              <a:spcBef>
                <a:spcPct val="0"/>
              </a:spcBef>
              <a:buFontTx/>
              <a:buNone/>
            </a:pPr>
            <a:r>
              <a:rPr lang="en-US" sz="2000" b="1">
                <a:solidFill>
                  <a:schemeClr val="tx1"/>
                </a:solidFill>
              </a:rPr>
              <a:t>Characteristic	                 	     Cases         Controls	   Controls</a:t>
            </a:r>
          </a:p>
        </p:txBody>
      </p:sp>
      <p:sp>
        <p:nvSpPr>
          <p:cNvPr id="46084" name="Line 4"/>
          <p:cNvSpPr>
            <a:spLocks noChangeShapeType="1"/>
          </p:cNvSpPr>
          <p:nvPr/>
        </p:nvSpPr>
        <p:spPr bwMode="auto">
          <a:xfrm>
            <a:off x="0" y="2244725"/>
            <a:ext cx="91440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85" name="Text Box 5"/>
          <p:cNvSpPr txBox="1">
            <a:spLocks noChangeArrowheads="1"/>
          </p:cNvSpPr>
          <p:nvPr/>
        </p:nvSpPr>
        <p:spPr bwMode="auto">
          <a:xfrm>
            <a:off x="76200" y="2403475"/>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No. of subjects		      186	   153		       236</a:t>
            </a:r>
          </a:p>
        </p:txBody>
      </p:sp>
      <p:sp>
        <p:nvSpPr>
          <p:cNvPr id="46086" name="Text Box 6"/>
          <p:cNvSpPr txBox="1">
            <a:spLocks noChangeArrowheads="1"/>
          </p:cNvSpPr>
          <p:nvPr/>
        </p:nvSpPr>
        <p:spPr bwMode="auto">
          <a:xfrm>
            <a:off x="76200" y="28956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Mean age			        60	     60		         55</a:t>
            </a:r>
          </a:p>
        </p:txBody>
      </p:sp>
      <p:sp>
        <p:nvSpPr>
          <p:cNvPr id="46087" name="Text Box 7"/>
          <p:cNvSpPr txBox="1">
            <a:spLocks noChangeArrowheads="1"/>
          </p:cNvSpPr>
          <p:nvPr/>
        </p:nvSpPr>
        <p:spPr bwMode="auto">
          <a:xfrm>
            <a:off x="76200" y="34290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nulliparous			        27	     14		         16</a:t>
            </a:r>
          </a:p>
        </p:txBody>
      </p:sp>
      <p:sp>
        <p:nvSpPr>
          <p:cNvPr id="46088" name="Text Box 8"/>
          <p:cNvSpPr txBox="1">
            <a:spLocks noChangeArrowheads="1"/>
          </p:cNvSpPr>
          <p:nvPr/>
        </p:nvSpPr>
        <p:spPr bwMode="auto">
          <a:xfrm>
            <a:off x="76200" y="39624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obese			        52	     40		         31</a:t>
            </a:r>
          </a:p>
        </p:txBody>
      </p:sp>
      <p:sp>
        <p:nvSpPr>
          <p:cNvPr id="46089" name="Text Box 9"/>
          <p:cNvSpPr txBox="1">
            <a:spLocks noChangeArrowheads="1"/>
          </p:cNvSpPr>
          <p:nvPr/>
        </p:nvSpPr>
        <p:spPr bwMode="auto">
          <a:xfrm>
            <a:off x="76200" y="44958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hypertensive		        51	     48		         34</a:t>
            </a:r>
          </a:p>
        </p:txBody>
      </p:sp>
      <p:sp>
        <p:nvSpPr>
          <p:cNvPr id="46090" name="Text Box 10"/>
          <p:cNvSpPr txBox="1">
            <a:spLocks noChangeArrowheads="1"/>
          </p:cNvSpPr>
          <p:nvPr/>
        </p:nvSpPr>
        <p:spPr bwMode="auto">
          <a:xfrm>
            <a:off x="76200" y="50292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diabetic			        19	     17		           7</a:t>
            </a:r>
          </a:p>
        </p:txBody>
      </p:sp>
      <p:sp>
        <p:nvSpPr>
          <p:cNvPr id="46091" name="Text Box 11"/>
          <p:cNvSpPr txBox="1">
            <a:spLocks noChangeArrowheads="1"/>
          </p:cNvSpPr>
          <p:nvPr/>
        </p:nvSpPr>
        <p:spPr bwMode="auto">
          <a:xfrm>
            <a:off x="76200" y="55626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gallbladder disease		        18	     26		         12</a:t>
            </a:r>
          </a:p>
        </p:txBody>
      </p:sp>
      <p:sp>
        <p:nvSpPr>
          <p:cNvPr id="46092" name="Text Box 12"/>
          <p:cNvSpPr txBox="1">
            <a:spLocks noChangeArrowheads="1"/>
          </p:cNvSpPr>
          <p:nvPr/>
        </p:nvSpPr>
        <p:spPr bwMode="auto">
          <a:xfrm>
            <a:off x="76200" y="6096000"/>
            <a:ext cx="8489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200" dirty="0">
                <a:solidFill>
                  <a:schemeClr val="tx1"/>
                </a:solidFill>
                <a:latin typeface="Times New Roman" pitchFamily="18" charset="0"/>
              </a:rPr>
              <a:t>% long-term (3.5 </a:t>
            </a:r>
            <a:r>
              <a:rPr lang="en-US" sz="2200" dirty="0" err="1">
                <a:solidFill>
                  <a:schemeClr val="tx1"/>
                </a:solidFill>
                <a:latin typeface="Times New Roman" pitchFamily="18" charset="0"/>
              </a:rPr>
              <a:t>yr</a:t>
            </a:r>
            <a:r>
              <a:rPr lang="en-US" sz="2200" dirty="0">
                <a:solidFill>
                  <a:schemeClr val="tx1"/>
                </a:solidFill>
                <a:latin typeface="Times New Roman" pitchFamily="18" charset="0"/>
              </a:rPr>
              <a:t>) estrogen use</a:t>
            </a:r>
            <a:r>
              <a:rPr lang="en-US" dirty="0">
                <a:solidFill>
                  <a:schemeClr val="tx1"/>
                </a:solidFill>
                <a:latin typeface="Times New Roman" pitchFamily="18" charset="0"/>
              </a:rPr>
              <a:t>       20	       3		           7</a:t>
            </a:r>
          </a:p>
        </p:txBody>
      </p:sp>
      <p:grpSp>
        <p:nvGrpSpPr>
          <p:cNvPr id="2" name="Group 16"/>
          <p:cNvGrpSpPr>
            <a:grpSpLocks/>
          </p:cNvGrpSpPr>
          <p:nvPr/>
        </p:nvGrpSpPr>
        <p:grpSpPr bwMode="auto">
          <a:xfrm>
            <a:off x="4267200" y="6096000"/>
            <a:ext cx="4419600" cy="457200"/>
            <a:chOff x="2688" y="3840"/>
            <a:chExt cx="2784" cy="288"/>
          </a:xfrm>
        </p:grpSpPr>
        <p:sp>
          <p:nvSpPr>
            <p:cNvPr id="46094" name="Oval 13"/>
            <p:cNvSpPr>
              <a:spLocks noChangeArrowheads="1"/>
            </p:cNvSpPr>
            <p:nvPr/>
          </p:nvSpPr>
          <p:spPr bwMode="auto">
            <a:xfrm>
              <a:off x="2688" y="3840"/>
              <a:ext cx="432" cy="288"/>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5" name="Oval 14"/>
            <p:cNvSpPr>
              <a:spLocks noChangeArrowheads="1"/>
            </p:cNvSpPr>
            <p:nvPr/>
          </p:nvSpPr>
          <p:spPr bwMode="auto">
            <a:xfrm>
              <a:off x="3792" y="3840"/>
              <a:ext cx="240" cy="288"/>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6" name="Oval 15"/>
            <p:cNvSpPr>
              <a:spLocks noChangeArrowheads="1"/>
            </p:cNvSpPr>
            <p:nvPr/>
          </p:nvSpPr>
          <p:spPr bwMode="auto">
            <a:xfrm>
              <a:off x="5088" y="3840"/>
              <a:ext cx="384" cy="288"/>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09" fill="hold"/>
                                        <p:tgtEl>
                                          <p:spTgt spid="5"/>
                                        </p:tgtEl>
                                      </p:cBhvr>
                                    </p:cmd>
                                  </p:childTnLst>
                                </p:cTn>
                              </p:par>
                              <p:par>
                                <p:cTn id="7" presetID="10" presetClass="entr" presetSubtype="0" fill="hold" nodeType="withEffect">
                                  <p:stCondLst>
                                    <p:cond delay="1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23850" y="1554163"/>
            <a:ext cx="8959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Selection Bias</a:t>
            </a:r>
            <a:r>
              <a:rPr lang="en-US" sz="3200">
                <a:solidFill>
                  <a:schemeClr val="tx1"/>
                </a:solidFill>
                <a:latin typeface="Times New Roman" pitchFamily="18" charset="0"/>
              </a:rPr>
              <a:t>	</a:t>
            </a:r>
          </a:p>
        </p:txBody>
      </p:sp>
      <p:sp>
        <p:nvSpPr>
          <p:cNvPr id="49155" name="Text Box 3"/>
          <p:cNvSpPr txBox="1">
            <a:spLocks noChangeArrowheads="1"/>
          </p:cNvSpPr>
          <p:nvPr/>
        </p:nvSpPr>
        <p:spPr bwMode="auto">
          <a:xfrm>
            <a:off x="341313" y="2322513"/>
            <a:ext cx="8537575"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Information Bias</a:t>
            </a:r>
          </a:p>
          <a:p>
            <a:pPr>
              <a:spcBef>
                <a:spcPct val="0"/>
              </a:spcBef>
              <a:buFontTx/>
              <a:buNone/>
            </a:pPr>
            <a:r>
              <a:rPr lang="en-US" sz="3200" b="1">
                <a:solidFill>
                  <a:srgbClr val="FF3399"/>
                </a:solidFill>
              </a:rPr>
              <a:t>	</a:t>
            </a:r>
            <a:r>
              <a:rPr lang="en-US" sz="2800" b="1">
                <a:solidFill>
                  <a:srgbClr val="FF3399"/>
                </a:solidFill>
              </a:rPr>
              <a:t>Report -</a:t>
            </a:r>
            <a:r>
              <a:rPr lang="en-US" sz="3200" b="1">
                <a:solidFill>
                  <a:srgbClr val="FF3399"/>
                </a:solidFill>
              </a:rPr>
              <a:t> </a:t>
            </a:r>
            <a:r>
              <a:rPr lang="en-US" sz="2800">
                <a:solidFill>
                  <a:schemeClr val="accent2"/>
                </a:solidFill>
              </a:rPr>
              <a:t>responds in a socially acceptable way</a:t>
            </a:r>
          </a:p>
          <a:p>
            <a:pPr>
              <a:spcBef>
                <a:spcPct val="0"/>
              </a:spcBef>
              <a:buFontTx/>
              <a:buNone/>
            </a:pPr>
            <a:r>
              <a:rPr lang="en-US" sz="3200" b="1">
                <a:solidFill>
                  <a:srgbClr val="FF3399"/>
                </a:solidFill>
              </a:rPr>
              <a:t>	</a:t>
            </a:r>
            <a:r>
              <a:rPr lang="en-US" sz="2800" b="1">
                <a:solidFill>
                  <a:srgbClr val="FF3399"/>
                </a:solidFill>
              </a:rPr>
              <a:t>Recall - </a:t>
            </a:r>
            <a:r>
              <a:rPr lang="en-US" sz="2800">
                <a:solidFill>
                  <a:schemeClr val="accent2"/>
                </a:solidFill>
              </a:rPr>
              <a:t>selective memory</a:t>
            </a:r>
            <a:endParaRPr lang="en-US" sz="2800" b="1">
              <a:solidFill>
                <a:srgbClr val="FF3399"/>
              </a:solidFill>
            </a:endParaRPr>
          </a:p>
          <a:p>
            <a:pPr>
              <a:spcBef>
                <a:spcPct val="0"/>
              </a:spcBef>
              <a:buFontTx/>
              <a:buNone/>
            </a:pPr>
            <a:r>
              <a:rPr lang="en-US" sz="2800" b="1">
                <a:solidFill>
                  <a:srgbClr val="FF3399"/>
                </a:solidFill>
              </a:rPr>
              <a:t>	Interviewer - </a:t>
            </a:r>
            <a:r>
              <a:rPr lang="en-US" sz="2800">
                <a:solidFill>
                  <a:schemeClr val="accent2"/>
                </a:solidFill>
              </a:rPr>
              <a:t>f.ex: tone of voice</a:t>
            </a:r>
            <a:endParaRPr lang="en-US" sz="2800" b="1">
              <a:solidFill>
                <a:srgbClr val="FF3399"/>
              </a:solidFill>
            </a:endParaRPr>
          </a:p>
          <a:p>
            <a:pPr>
              <a:spcBef>
                <a:spcPct val="0"/>
              </a:spcBef>
              <a:buFontTx/>
              <a:buNone/>
            </a:pPr>
            <a:r>
              <a:rPr lang="en-US" sz="2800" b="1">
                <a:solidFill>
                  <a:srgbClr val="FF3399"/>
                </a:solidFill>
              </a:rPr>
              <a:t>	Measurement - </a:t>
            </a:r>
            <a:r>
              <a:rPr lang="en-US" sz="2800">
                <a:solidFill>
                  <a:srgbClr val="FF3399"/>
                </a:solidFill>
              </a:rPr>
              <a:t>inaccurate records, tools, </a:t>
            </a:r>
          </a:p>
          <a:p>
            <a:pPr>
              <a:spcBef>
                <a:spcPct val="0"/>
              </a:spcBef>
              <a:buFontTx/>
              <a:buNone/>
            </a:pPr>
            <a:r>
              <a:rPr lang="en-US" sz="2800">
                <a:solidFill>
                  <a:srgbClr val="FF3399"/>
                </a:solidFill>
              </a:rPr>
              <a:t>				instruments</a:t>
            </a:r>
            <a:endParaRPr lang="en-US" sz="2800" b="1">
              <a:solidFill>
                <a:srgbClr val="FF3399"/>
              </a:solidFill>
            </a:endParaRPr>
          </a:p>
        </p:txBody>
      </p:sp>
      <p:sp>
        <p:nvSpPr>
          <p:cNvPr id="955396" name="Text Box 4"/>
          <p:cNvSpPr txBox="1">
            <a:spLocks noChangeArrowheads="1"/>
          </p:cNvSpPr>
          <p:nvPr/>
        </p:nvSpPr>
        <p:spPr bwMode="auto">
          <a:xfrm>
            <a:off x="395288" y="5275263"/>
            <a:ext cx="85693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9900CC"/>
                </a:solidFill>
              </a:rPr>
              <a:t>Confounding - </a:t>
            </a:r>
            <a:r>
              <a:rPr lang="en-US" sz="2800">
                <a:solidFill>
                  <a:srgbClr val="9900CC"/>
                </a:solidFill>
              </a:rPr>
              <a:t>“mixes up the effects”.</a:t>
            </a:r>
          </a:p>
          <a:p>
            <a:pPr>
              <a:spcBef>
                <a:spcPct val="0"/>
              </a:spcBef>
              <a:buFontTx/>
              <a:buNone/>
            </a:pPr>
            <a:r>
              <a:rPr lang="en-US" sz="2800">
                <a:solidFill>
                  <a:srgbClr val="9900CC"/>
                </a:solidFill>
              </a:rPr>
              <a:t>     	Effects of the exposure is caused entirely or 	partly by an extraneous (third) variable.</a:t>
            </a:r>
          </a:p>
        </p:txBody>
      </p:sp>
      <p:sp>
        <p:nvSpPr>
          <p:cNvPr id="955398" name="Text Box 6"/>
          <p:cNvSpPr txBox="1">
            <a:spLocks noChangeArrowheads="1"/>
          </p:cNvSpPr>
          <p:nvPr/>
        </p:nvSpPr>
        <p:spPr bwMode="auto">
          <a:xfrm>
            <a:off x="298450" y="109538"/>
            <a:ext cx="8845550" cy="762000"/>
          </a:xfrm>
          <a:prstGeom prst="rect">
            <a:avLst/>
          </a:prstGeom>
          <a:noFill/>
          <a:ln w="9525">
            <a:noFill/>
            <a:miter lim="800000"/>
            <a:headEnd/>
            <a:tailEnd/>
          </a:ln>
          <a:effectLst/>
        </p:spPr>
        <p:txBody>
          <a:bodyPr>
            <a:spAutoFit/>
          </a:bodyPr>
          <a:lstStyle/>
          <a:p>
            <a:pPr>
              <a:spcBef>
                <a:spcPct val="0"/>
              </a:spcBef>
              <a:buFontTx/>
              <a:buNone/>
              <a:defRPr/>
            </a:pPr>
            <a:r>
              <a:rPr lang="en-US" sz="4400">
                <a:solidFill>
                  <a:srgbClr val="A50021"/>
                </a:solidFill>
                <a:effectLst>
                  <a:outerShdw blurRad="38100" dist="38100" dir="2700000" algn="tl">
                    <a:srgbClr val="C0C0C0"/>
                  </a:outerShdw>
                </a:effectLst>
              </a:rPr>
              <a:t>Bias</a:t>
            </a:r>
            <a:r>
              <a:rPr lang="en-US" sz="4400" b="1">
                <a:solidFill>
                  <a:srgbClr val="A50021"/>
                </a:solidFill>
              </a:rPr>
              <a:t> - </a:t>
            </a:r>
            <a:r>
              <a:rPr lang="en-US" sz="2800">
                <a:solidFill>
                  <a:srgbClr val="A50021"/>
                </a:solidFill>
              </a:rPr>
              <a:t>systematic error leading to distorted results</a:t>
            </a:r>
            <a:endParaRPr lang="en-US" sz="2800" b="1">
              <a:solidFill>
                <a:srgbClr val="A5002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2027"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49155"/>
                                        </p:tgtEl>
                                        <p:attrNameLst>
                                          <p:attrName>style.visibility</p:attrName>
                                        </p:attrNameLst>
                                      </p:cBhvr>
                                      <p:to>
                                        <p:strVal val="visible"/>
                                      </p:to>
                                    </p:set>
                                    <p:animEffect transition="in" filter="fade">
                                      <p:cBhvr>
                                        <p:cTn id="9" dur="3000"/>
                                        <p:tgtEl>
                                          <p:spTgt spid="49155"/>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955396"/>
                                        </p:tgtEl>
                                        <p:attrNameLst>
                                          <p:attrName>style.visibility</p:attrName>
                                        </p:attrNameLst>
                                      </p:cBhvr>
                                      <p:to>
                                        <p:strVal val="visible"/>
                                      </p:to>
                                    </p:set>
                                    <p:animEffect transition="in" filter="fade">
                                      <p:cBhvr>
                                        <p:cTn id="12" dur="3000"/>
                                        <p:tgtEl>
                                          <p:spTgt spid="9553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49155" grpId="0"/>
      <p:bldP spid="95539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381000" y="152400"/>
            <a:ext cx="7772400" cy="1143000"/>
          </a:xfrm>
        </p:spPr>
        <p:txBody>
          <a:bodyPr/>
          <a:lstStyle/>
          <a:p>
            <a:pPr eaLnBrk="1" hangingPunct="1">
              <a:lnSpc>
                <a:spcPct val="80000"/>
              </a:lnSpc>
            </a:pPr>
            <a:r>
              <a:rPr lang="en-US" sz="3600" b="1" smtClean="0">
                <a:solidFill>
                  <a:srgbClr val="A50021"/>
                </a:solidFill>
              </a:rPr>
              <a:t>Report Bias - </a:t>
            </a:r>
            <a:r>
              <a:rPr lang="en-US" sz="3000" smtClean="0">
                <a:solidFill>
                  <a:srgbClr val="A50021"/>
                </a:solidFill>
              </a:rPr>
              <a:t>Patients’ Statements vs. clinical examination Findings.</a:t>
            </a:r>
            <a:r>
              <a:rPr lang="en-US" sz="3000" smtClean="0"/>
              <a:t> </a:t>
            </a:r>
          </a:p>
        </p:txBody>
      </p:sp>
      <p:sp>
        <p:nvSpPr>
          <p:cNvPr id="48131" name="Text Box 3"/>
          <p:cNvSpPr txBox="1">
            <a:spLocks noChangeArrowheads="1"/>
          </p:cNvSpPr>
          <p:nvPr/>
        </p:nvSpPr>
        <p:spPr bwMode="auto">
          <a:xfrm>
            <a:off x="381000" y="2994025"/>
            <a:ext cx="2300288"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9900CC"/>
                </a:solidFill>
              </a:rPr>
              <a:t>Examination</a:t>
            </a:r>
          </a:p>
          <a:p>
            <a:pPr>
              <a:lnSpc>
                <a:spcPct val="80000"/>
              </a:lnSpc>
              <a:spcBef>
                <a:spcPct val="0"/>
              </a:spcBef>
              <a:buFontTx/>
              <a:buNone/>
            </a:pPr>
            <a:r>
              <a:rPr lang="en-US" sz="2800" b="1">
                <a:solidFill>
                  <a:srgbClr val="9900CC"/>
                </a:solidFill>
              </a:rPr>
              <a:t>Finding</a:t>
            </a:r>
          </a:p>
        </p:txBody>
      </p:sp>
      <p:sp>
        <p:nvSpPr>
          <p:cNvPr id="48132" name="Text Box 4"/>
          <p:cNvSpPr txBox="1">
            <a:spLocks noChangeArrowheads="1"/>
          </p:cNvSpPr>
          <p:nvPr/>
        </p:nvSpPr>
        <p:spPr bwMode="auto">
          <a:xfrm>
            <a:off x="2671763" y="1827213"/>
            <a:ext cx="5788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3000" b="1">
                <a:solidFill>
                  <a:srgbClr val="008080"/>
                </a:solidFill>
              </a:rPr>
              <a:t>Patients’ Statements</a:t>
            </a:r>
            <a:r>
              <a:rPr lang="en-US" sz="3000">
                <a:solidFill>
                  <a:schemeClr val="tx1"/>
                </a:solidFill>
              </a:rPr>
              <a:t> Regarding</a:t>
            </a:r>
          </a:p>
          <a:p>
            <a:pPr algn="ctr">
              <a:lnSpc>
                <a:spcPct val="80000"/>
              </a:lnSpc>
              <a:spcBef>
                <a:spcPct val="0"/>
              </a:spcBef>
              <a:buFontTx/>
              <a:buNone/>
            </a:pPr>
            <a:r>
              <a:rPr lang="en-US" sz="3000">
                <a:solidFill>
                  <a:schemeClr val="tx1"/>
                </a:solidFill>
              </a:rPr>
              <a:t>Circumcision</a:t>
            </a:r>
          </a:p>
        </p:txBody>
      </p:sp>
      <p:sp>
        <p:nvSpPr>
          <p:cNvPr id="48133" name="Line 7"/>
          <p:cNvSpPr>
            <a:spLocks noChangeShapeType="1"/>
          </p:cNvSpPr>
          <p:nvPr/>
        </p:nvSpPr>
        <p:spPr bwMode="auto">
          <a:xfrm>
            <a:off x="2916238" y="2743200"/>
            <a:ext cx="518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8134" name="Line 14"/>
          <p:cNvSpPr>
            <a:spLocks noChangeShapeType="1"/>
          </p:cNvSpPr>
          <p:nvPr/>
        </p:nvSpPr>
        <p:spPr bwMode="auto">
          <a:xfrm>
            <a:off x="152400" y="3962400"/>
            <a:ext cx="868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8135" name="Text Box 15"/>
          <p:cNvSpPr txBox="1">
            <a:spLocks noChangeArrowheads="1"/>
          </p:cNvSpPr>
          <p:nvPr/>
        </p:nvSpPr>
        <p:spPr bwMode="auto">
          <a:xfrm>
            <a:off x="365125" y="4256088"/>
            <a:ext cx="21447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9900CC"/>
                </a:solidFill>
              </a:rPr>
              <a:t>Circumcised</a:t>
            </a:r>
          </a:p>
        </p:txBody>
      </p:sp>
      <p:sp>
        <p:nvSpPr>
          <p:cNvPr id="48136" name="Text Box 20"/>
          <p:cNvSpPr txBox="1">
            <a:spLocks noChangeArrowheads="1"/>
          </p:cNvSpPr>
          <p:nvPr/>
        </p:nvSpPr>
        <p:spPr bwMode="auto">
          <a:xfrm>
            <a:off x="381000" y="4926013"/>
            <a:ext cx="27971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9900CC"/>
                </a:solidFill>
              </a:rPr>
              <a:t>Not Circumcised</a:t>
            </a:r>
          </a:p>
        </p:txBody>
      </p:sp>
      <p:sp>
        <p:nvSpPr>
          <p:cNvPr id="48137" name="Text Box 25"/>
          <p:cNvSpPr txBox="1">
            <a:spLocks noChangeArrowheads="1"/>
          </p:cNvSpPr>
          <p:nvPr/>
        </p:nvSpPr>
        <p:spPr bwMode="auto">
          <a:xfrm>
            <a:off x="381000" y="5611813"/>
            <a:ext cx="9763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8080"/>
                </a:solidFill>
              </a:rPr>
              <a:t>Total</a:t>
            </a:r>
          </a:p>
        </p:txBody>
      </p:sp>
      <p:sp>
        <p:nvSpPr>
          <p:cNvPr id="48138" name="Line 30"/>
          <p:cNvSpPr>
            <a:spLocks noChangeShapeType="1"/>
          </p:cNvSpPr>
          <p:nvPr/>
        </p:nvSpPr>
        <p:spPr bwMode="auto">
          <a:xfrm>
            <a:off x="381000" y="5638800"/>
            <a:ext cx="8763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8139" name="Line 31"/>
          <p:cNvSpPr>
            <a:spLocks noChangeShapeType="1"/>
          </p:cNvSpPr>
          <p:nvPr/>
        </p:nvSpPr>
        <p:spPr bwMode="auto">
          <a:xfrm>
            <a:off x="5435600" y="2743200"/>
            <a:ext cx="0" cy="3276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8140" name="Text Box 5"/>
          <p:cNvSpPr txBox="1">
            <a:spLocks noChangeArrowheads="1"/>
          </p:cNvSpPr>
          <p:nvPr/>
        </p:nvSpPr>
        <p:spPr bwMode="auto">
          <a:xfrm>
            <a:off x="3708400" y="2884488"/>
            <a:ext cx="8175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008080"/>
                </a:solidFill>
              </a:rPr>
              <a:t>Yes</a:t>
            </a:r>
            <a:endParaRPr lang="en-US" sz="2800">
              <a:solidFill>
                <a:srgbClr val="008080"/>
              </a:solidFill>
            </a:endParaRPr>
          </a:p>
        </p:txBody>
      </p:sp>
      <p:sp>
        <p:nvSpPr>
          <p:cNvPr id="48141" name="Text Box 8"/>
          <p:cNvSpPr txBox="1">
            <a:spLocks noChangeArrowheads="1"/>
          </p:cNvSpPr>
          <p:nvPr/>
        </p:nvSpPr>
        <p:spPr bwMode="auto">
          <a:xfrm>
            <a:off x="3308350" y="3417888"/>
            <a:ext cx="7381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No.</a:t>
            </a:r>
          </a:p>
        </p:txBody>
      </p:sp>
      <p:sp>
        <p:nvSpPr>
          <p:cNvPr id="48142" name="Text Box 9"/>
          <p:cNvSpPr txBox="1">
            <a:spLocks noChangeArrowheads="1"/>
          </p:cNvSpPr>
          <p:nvPr/>
        </p:nvSpPr>
        <p:spPr bwMode="auto">
          <a:xfrm>
            <a:off x="4356100" y="3413125"/>
            <a:ext cx="501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a:t>
            </a:r>
          </a:p>
        </p:txBody>
      </p:sp>
      <p:sp>
        <p:nvSpPr>
          <p:cNvPr id="48143" name="Line 12"/>
          <p:cNvSpPr>
            <a:spLocks noChangeShapeType="1"/>
          </p:cNvSpPr>
          <p:nvPr/>
        </p:nvSpPr>
        <p:spPr bwMode="auto">
          <a:xfrm>
            <a:off x="3276600" y="3352800"/>
            <a:ext cx="190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8144" name="Text Box 26"/>
          <p:cNvSpPr txBox="1">
            <a:spLocks noChangeArrowheads="1"/>
          </p:cNvSpPr>
          <p:nvPr/>
        </p:nvSpPr>
        <p:spPr bwMode="auto">
          <a:xfrm>
            <a:off x="3336925" y="5607050"/>
            <a:ext cx="565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rgbClr val="008080"/>
                </a:solidFill>
                <a:latin typeface="Times New Roman" pitchFamily="18" charset="0"/>
              </a:rPr>
              <a:t>56</a:t>
            </a:r>
          </a:p>
        </p:txBody>
      </p:sp>
      <p:sp>
        <p:nvSpPr>
          <p:cNvPr id="48145" name="Text Box 27"/>
          <p:cNvSpPr txBox="1">
            <a:spLocks noChangeArrowheads="1"/>
          </p:cNvSpPr>
          <p:nvPr/>
        </p:nvSpPr>
        <p:spPr bwMode="auto">
          <a:xfrm>
            <a:off x="4067175" y="5622925"/>
            <a:ext cx="104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rgbClr val="008080"/>
                </a:solidFill>
                <a:latin typeface="Times New Roman" pitchFamily="18" charset="0"/>
              </a:rPr>
              <a:t>100.0</a:t>
            </a:r>
          </a:p>
        </p:txBody>
      </p:sp>
      <p:sp>
        <p:nvSpPr>
          <p:cNvPr id="48146" name="Text Box 6"/>
          <p:cNvSpPr txBox="1">
            <a:spLocks noChangeArrowheads="1"/>
          </p:cNvSpPr>
          <p:nvPr/>
        </p:nvSpPr>
        <p:spPr bwMode="auto">
          <a:xfrm>
            <a:off x="6411913" y="2917825"/>
            <a:ext cx="6588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008080"/>
                </a:solidFill>
              </a:rPr>
              <a:t>No</a:t>
            </a:r>
            <a:endParaRPr lang="en-US" sz="2800">
              <a:solidFill>
                <a:srgbClr val="008080"/>
              </a:solidFill>
            </a:endParaRPr>
          </a:p>
        </p:txBody>
      </p:sp>
      <p:sp>
        <p:nvSpPr>
          <p:cNvPr id="48147" name="Text Box 10"/>
          <p:cNvSpPr txBox="1">
            <a:spLocks noChangeArrowheads="1"/>
          </p:cNvSpPr>
          <p:nvPr/>
        </p:nvSpPr>
        <p:spPr bwMode="auto">
          <a:xfrm>
            <a:off x="5757863" y="3417888"/>
            <a:ext cx="7381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No.</a:t>
            </a:r>
          </a:p>
        </p:txBody>
      </p:sp>
      <p:sp>
        <p:nvSpPr>
          <p:cNvPr id="48148" name="Text Box 11"/>
          <p:cNvSpPr txBox="1">
            <a:spLocks noChangeArrowheads="1"/>
          </p:cNvSpPr>
          <p:nvPr/>
        </p:nvSpPr>
        <p:spPr bwMode="auto">
          <a:xfrm>
            <a:off x="6877050" y="3413125"/>
            <a:ext cx="501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a:t>
            </a:r>
          </a:p>
        </p:txBody>
      </p:sp>
      <p:sp>
        <p:nvSpPr>
          <p:cNvPr id="48149" name="Line 13"/>
          <p:cNvSpPr>
            <a:spLocks noChangeShapeType="1"/>
          </p:cNvSpPr>
          <p:nvPr/>
        </p:nvSpPr>
        <p:spPr bwMode="auto">
          <a:xfrm>
            <a:off x="5726113" y="3352800"/>
            <a:ext cx="1905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8150" name="Text Box 28"/>
          <p:cNvSpPr txBox="1">
            <a:spLocks noChangeArrowheads="1"/>
          </p:cNvSpPr>
          <p:nvPr/>
        </p:nvSpPr>
        <p:spPr bwMode="auto">
          <a:xfrm>
            <a:off x="5580063" y="5622925"/>
            <a:ext cx="7556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rgbClr val="008080"/>
                </a:solidFill>
                <a:latin typeface="Times New Roman" pitchFamily="18" charset="0"/>
              </a:rPr>
              <a:t>136</a:t>
            </a:r>
          </a:p>
        </p:txBody>
      </p:sp>
      <p:sp>
        <p:nvSpPr>
          <p:cNvPr id="48151" name="Text Box 29"/>
          <p:cNvSpPr txBox="1">
            <a:spLocks noChangeArrowheads="1"/>
          </p:cNvSpPr>
          <p:nvPr/>
        </p:nvSpPr>
        <p:spPr bwMode="auto">
          <a:xfrm>
            <a:off x="6516688" y="5622925"/>
            <a:ext cx="1041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rgbClr val="008080"/>
                </a:solidFill>
                <a:latin typeface="Times New Roman" pitchFamily="18" charset="0"/>
              </a:rPr>
              <a:t>100.0</a:t>
            </a:r>
          </a:p>
        </p:txBody>
      </p:sp>
      <p:sp>
        <p:nvSpPr>
          <p:cNvPr id="48152" name="Text Box 38"/>
          <p:cNvSpPr txBox="1">
            <a:spLocks noChangeArrowheads="1"/>
          </p:cNvSpPr>
          <p:nvPr/>
        </p:nvSpPr>
        <p:spPr bwMode="auto">
          <a:xfrm>
            <a:off x="7864475" y="3397250"/>
            <a:ext cx="9763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sz="2800">
                <a:solidFill>
                  <a:srgbClr val="9900CC"/>
                </a:solidFill>
              </a:rPr>
              <a:t>Total</a:t>
            </a:r>
          </a:p>
        </p:txBody>
      </p:sp>
      <p:sp>
        <p:nvSpPr>
          <p:cNvPr id="48153" name="Line 39"/>
          <p:cNvSpPr>
            <a:spLocks noChangeShapeType="1"/>
          </p:cNvSpPr>
          <p:nvPr/>
        </p:nvSpPr>
        <p:spPr bwMode="auto">
          <a:xfrm>
            <a:off x="7812088" y="3500438"/>
            <a:ext cx="0" cy="25209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 name="Group 44"/>
          <p:cNvGrpSpPr>
            <a:grpSpLocks/>
          </p:cNvGrpSpPr>
          <p:nvPr/>
        </p:nvGrpSpPr>
        <p:grpSpPr bwMode="auto">
          <a:xfrm>
            <a:off x="3336925" y="4251325"/>
            <a:ext cx="5483225" cy="1914525"/>
            <a:chOff x="2102" y="2678"/>
            <a:chExt cx="3454" cy="1206"/>
          </a:xfrm>
        </p:grpSpPr>
        <p:sp>
          <p:nvSpPr>
            <p:cNvPr id="48155" name="Text Box 16"/>
            <p:cNvSpPr txBox="1">
              <a:spLocks noChangeArrowheads="1"/>
            </p:cNvSpPr>
            <p:nvPr/>
          </p:nvSpPr>
          <p:spPr bwMode="auto">
            <a:xfrm>
              <a:off x="2103" y="2678"/>
              <a:ext cx="35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37</a:t>
              </a:r>
            </a:p>
          </p:txBody>
        </p:sp>
        <p:sp>
          <p:nvSpPr>
            <p:cNvPr id="48156" name="Text Box 17"/>
            <p:cNvSpPr txBox="1">
              <a:spLocks noChangeArrowheads="1"/>
            </p:cNvSpPr>
            <p:nvPr/>
          </p:nvSpPr>
          <p:spPr bwMode="auto">
            <a:xfrm>
              <a:off x="2653" y="2688"/>
              <a:ext cx="5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66.1</a:t>
              </a:r>
            </a:p>
          </p:txBody>
        </p:sp>
        <p:sp>
          <p:nvSpPr>
            <p:cNvPr id="48157" name="Text Box 21"/>
            <p:cNvSpPr txBox="1">
              <a:spLocks noChangeArrowheads="1"/>
            </p:cNvSpPr>
            <p:nvPr/>
          </p:nvSpPr>
          <p:spPr bwMode="auto">
            <a:xfrm>
              <a:off x="2102" y="3100"/>
              <a:ext cx="35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19</a:t>
              </a:r>
            </a:p>
          </p:txBody>
        </p:sp>
        <p:grpSp>
          <p:nvGrpSpPr>
            <p:cNvPr id="48158" name="Group 36"/>
            <p:cNvGrpSpPr>
              <a:grpSpLocks/>
            </p:cNvGrpSpPr>
            <p:nvPr/>
          </p:nvGrpSpPr>
          <p:grpSpPr bwMode="auto">
            <a:xfrm>
              <a:off x="2517" y="3110"/>
              <a:ext cx="720" cy="394"/>
              <a:chOff x="2736" y="3110"/>
              <a:chExt cx="720" cy="394"/>
            </a:xfrm>
          </p:grpSpPr>
          <p:sp>
            <p:nvSpPr>
              <p:cNvPr id="48169" name="Text Box 22"/>
              <p:cNvSpPr txBox="1">
                <a:spLocks noChangeArrowheads="1"/>
              </p:cNvSpPr>
              <p:nvPr/>
            </p:nvSpPr>
            <p:spPr bwMode="auto">
              <a:xfrm>
                <a:off x="2890" y="3110"/>
                <a:ext cx="5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33.9</a:t>
                </a:r>
              </a:p>
            </p:txBody>
          </p:sp>
          <p:sp>
            <p:nvSpPr>
              <p:cNvPr id="48170" name="Oval 32"/>
              <p:cNvSpPr>
                <a:spLocks noChangeArrowheads="1"/>
              </p:cNvSpPr>
              <p:nvPr/>
            </p:nvSpPr>
            <p:spPr bwMode="auto">
              <a:xfrm>
                <a:off x="2736" y="3120"/>
                <a:ext cx="720" cy="384"/>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
          <p:nvSpPr>
            <p:cNvPr id="48159" name="Text Box 18"/>
            <p:cNvSpPr txBox="1">
              <a:spLocks noChangeArrowheads="1"/>
            </p:cNvSpPr>
            <p:nvPr/>
          </p:nvSpPr>
          <p:spPr bwMode="auto">
            <a:xfrm>
              <a:off x="3635" y="2688"/>
              <a:ext cx="35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47</a:t>
              </a:r>
            </a:p>
          </p:txBody>
        </p:sp>
        <p:sp>
          <p:nvSpPr>
            <p:cNvPr id="48160" name="Text Box 23"/>
            <p:cNvSpPr txBox="1">
              <a:spLocks noChangeArrowheads="1"/>
            </p:cNvSpPr>
            <p:nvPr/>
          </p:nvSpPr>
          <p:spPr bwMode="auto">
            <a:xfrm>
              <a:off x="3645" y="3110"/>
              <a:ext cx="35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89</a:t>
              </a:r>
            </a:p>
          </p:txBody>
        </p:sp>
        <p:sp>
          <p:nvSpPr>
            <p:cNvPr id="48161" name="Text Box 24"/>
            <p:cNvSpPr txBox="1">
              <a:spLocks noChangeArrowheads="1"/>
            </p:cNvSpPr>
            <p:nvPr/>
          </p:nvSpPr>
          <p:spPr bwMode="auto">
            <a:xfrm>
              <a:off x="4195" y="3110"/>
              <a:ext cx="5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65.4</a:t>
              </a:r>
            </a:p>
          </p:txBody>
        </p:sp>
        <p:grpSp>
          <p:nvGrpSpPr>
            <p:cNvPr id="48162" name="Group 37"/>
            <p:cNvGrpSpPr>
              <a:grpSpLocks/>
            </p:cNvGrpSpPr>
            <p:nvPr/>
          </p:nvGrpSpPr>
          <p:grpSpPr bwMode="auto">
            <a:xfrm>
              <a:off x="4150" y="2688"/>
              <a:ext cx="720" cy="346"/>
              <a:chOff x="4375" y="2688"/>
              <a:chExt cx="720" cy="346"/>
            </a:xfrm>
          </p:grpSpPr>
          <p:sp>
            <p:nvSpPr>
              <p:cNvPr id="48167" name="Text Box 19"/>
              <p:cNvSpPr txBox="1">
                <a:spLocks noChangeArrowheads="1"/>
              </p:cNvSpPr>
              <p:nvPr/>
            </p:nvSpPr>
            <p:spPr bwMode="auto">
              <a:xfrm>
                <a:off x="4423" y="2688"/>
                <a:ext cx="5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34.6</a:t>
                </a:r>
              </a:p>
            </p:txBody>
          </p:sp>
          <p:sp>
            <p:nvSpPr>
              <p:cNvPr id="48168" name="Oval 33"/>
              <p:cNvSpPr>
                <a:spLocks noChangeArrowheads="1"/>
              </p:cNvSpPr>
              <p:nvPr/>
            </p:nvSpPr>
            <p:spPr bwMode="auto">
              <a:xfrm>
                <a:off x="4375" y="2688"/>
                <a:ext cx="720" cy="336"/>
              </a:xfrm>
              <a:prstGeom prst="ellipse">
                <a:avLst/>
              </a:pr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grpSp>
          <p:nvGrpSpPr>
            <p:cNvPr id="48163" name="Group 43"/>
            <p:cNvGrpSpPr>
              <a:grpSpLocks/>
            </p:cNvGrpSpPr>
            <p:nvPr/>
          </p:nvGrpSpPr>
          <p:grpSpPr bwMode="auto">
            <a:xfrm>
              <a:off x="5057" y="2687"/>
              <a:ext cx="499" cy="1197"/>
              <a:chOff x="4921" y="2687"/>
              <a:chExt cx="499" cy="1197"/>
            </a:xfrm>
          </p:grpSpPr>
          <p:sp>
            <p:nvSpPr>
              <p:cNvPr id="48164" name="Text Box 40"/>
              <p:cNvSpPr txBox="1">
                <a:spLocks noChangeArrowheads="1"/>
              </p:cNvSpPr>
              <p:nvPr/>
            </p:nvSpPr>
            <p:spPr bwMode="auto">
              <a:xfrm>
                <a:off x="5037" y="2687"/>
                <a:ext cx="35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rgbClr val="9900CC"/>
                    </a:solidFill>
                    <a:latin typeface="Times New Roman" pitchFamily="18" charset="0"/>
                  </a:rPr>
                  <a:t>84</a:t>
                </a:r>
              </a:p>
            </p:txBody>
          </p:sp>
          <p:sp>
            <p:nvSpPr>
              <p:cNvPr id="48165" name="Text Box 41"/>
              <p:cNvSpPr txBox="1">
                <a:spLocks noChangeArrowheads="1"/>
              </p:cNvSpPr>
              <p:nvPr/>
            </p:nvSpPr>
            <p:spPr bwMode="auto">
              <a:xfrm>
                <a:off x="4921" y="3111"/>
                <a:ext cx="49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rgbClr val="9900CC"/>
                    </a:solidFill>
                    <a:latin typeface="Times New Roman" pitchFamily="18" charset="0"/>
                  </a:rPr>
                  <a:t>108</a:t>
                </a:r>
              </a:p>
            </p:txBody>
          </p:sp>
          <p:sp>
            <p:nvSpPr>
              <p:cNvPr id="48166" name="Text Box 42"/>
              <p:cNvSpPr txBox="1">
                <a:spLocks noChangeArrowheads="1"/>
              </p:cNvSpPr>
              <p:nvPr/>
            </p:nvSpPr>
            <p:spPr bwMode="auto">
              <a:xfrm>
                <a:off x="4921" y="3538"/>
                <a:ext cx="499"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a:solidFill>
                      <a:schemeClr val="tx1"/>
                    </a:solidFill>
                    <a:latin typeface="Times New Roman" pitchFamily="18" charset="0"/>
                  </a:rPr>
                  <a:t>192</a:t>
                </a:r>
              </a:p>
            </p:txBody>
          </p:sp>
        </p:gr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018" fill="hold"/>
                                        <p:tgtEl>
                                          <p:spTgt spid="4"/>
                                        </p:tgtEl>
                                      </p:cBhvr>
                                    </p:cmd>
                                  </p:childTnLst>
                                </p:cTn>
                              </p:par>
                              <p:par>
                                <p:cTn id="7" presetID="10" presetClass="entr" presetSubtype="0" fill="hold" nodeType="withEffect">
                                  <p:stCondLst>
                                    <p:cond delay="14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7442" name="Rectangle 2"/>
          <p:cNvSpPr>
            <a:spLocks noGrp="1" noChangeArrowheads="1"/>
          </p:cNvSpPr>
          <p:nvPr>
            <p:ph type="title" idx="4294967295"/>
          </p:nvPr>
        </p:nvSpPr>
        <p:spPr>
          <a:xfrm>
            <a:off x="685800" y="188913"/>
            <a:ext cx="7772400" cy="1143000"/>
          </a:xfrm>
        </p:spPr>
        <p:txBody>
          <a:bodyPr/>
          <a:lstStyle/>
          <a:p>
            <a:pPr eaLnBrk="1" hangingPunct="1">
              <a:defRPr/>
            </a:pPr>
            <a:r>
              <a:rPr lang="en-US" smtClean="0">
                <a:solidFill>
                  <a:srgbClr val="A50021"/>
                </a:solidFill>
                <a:effectLst>
                  <a:outerShdw blurRad="38100" dist="38100" dir="2700000" algn="tl">
                    <a:srgbClr val="C0C0C0"/>
                  </a:outerShdw>
                </a:effectLst>
              </a:rPr>
              <a:t>Recall Bias</a:t>
            </a:r>
          </a:p>
        </p:txBody>
      </p:sp>
      <p:sp>
        <p:nvSpPr>
          <p:cNvPr id="49155" name="Text Box 3"/>
          <p:cNvSpPr txBox="1">
            <a:spLocks noChangeArrowheads="1"/>
          </p:cNvSpPr>
          <p:nvPr/>
        </p:nvSpPr>
        <p:spPr bwMode="auto">
          <a:xfrm>
            <a:off x="152400" y="1516063"/>
            <a:ext cx="82645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99"/>
                </a:solidFill>
              </a:rPr>
              <a:t>Reported family history of Rheumatoid Arthritis </a:t>
            </a:r>
          </a:p>
          <a:p>
            <a:pPr>
              <a:spcBef>
                <a:spcPct val="0"/>
              </a:spcBef>
              <a:buFontTx/>
              <a:buNone/>
            </a:pPr>
            <a:r>
              <a:rPr lang="en-US" sz="2800">
                <a:solidFill>
                  <a:srgbClr val="000099"/>
                </a:solidFill>
              </a:rPr>
              <a:t>according to whether or not patient has the disease</a:t>
            </a:r>
            <a:endParaRPr lang="en-US" sz="2800">
              <a:solidFill>
                <a:schemeClr val="tx1"/>
              </a:solidFill>
            </a:endParaRPr>
          </a:p>
        </p:txBody>
      </p:sp>
      <p:sp>
        <p:nvSpPr>
          <p:cNvPr id="49156" name="Line 4"/>
          <p:cNvSpPr>
            <a:spLocks noChangeShapeType="1"/>
          </p:cNvSpPr>
          <p:nvPr/>
        </p:nvSpPr>
        <p:spPr bwMode="auto">
          <a:xfrm>
            <a:off x="228600" y="2819400"/>
            <a:ext cx="876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157" name="Text Box 5"/>
          <p:cNvSpPr txBox="1">
            <a:spLocks noChangeArrowheads="1"/>
          </p:cNvSpPr>
          <p:nvPr/>
        </p:nvSpPr>
        <p:spPr bwMode="auto">
          <a:xfrm>
            <a:off x="460375" y="3146425"/>
            <a:ext cx="2074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000">
                <a:solidFill>
                  <a:schemeClr val="tx1"/>
                </a:solidFill>
              </a:rPr>
              <a:t>Family History of</a:t>
            </a:r>
          </a:p>
          <a:p>
            <a:pPr algn="ctr">
              <a:spcBef>
                <a:spcPct val="0"/>
              </a:spcBef>
              <a:buFontTx/>
              <a:buNone/>
            </a:pPr>
            <a:r>
              <a:rPr lang="en-US" sz="2000">
                <a:solidFill>
                  <a:schemeClr val="tx1"/>
                </a:solidFill>
              </a:rPr>
              <a:t>Arthritis</a:t>
            </a:r>
          </a:p>
        </p:txBody>
      </p:sp>
      <p:sp>
        <p:nvSpPr>
          <p:cNvPr id="49158" name="Text Box 6"/>
          <p:cNvSpPr txBox="1">
            <a:spLocks noChangeArrowheads="1"/>
          </p:cNvSpPr>
          <p:nvPr/>
        </p:nvSpPr>
        <p:spPr bwMode="auto">
          <a:xfrm>
            <a:off x="3076575" y="3176588"/>
            <a:ext cx="1130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000">
                <a:solidFill>
                  <a:schemeClr val="tx1"/>
                </a:solidFill>
              </a:rPr>
              <a:t>Controls</a:t>
            </a:r>
          </a:p>
        </p:txBody>
      </p:sp>
      <p:sp>
        <p:nvSpPr>
          <p:cNvPr id="49159" name="Text Box 7"/>
          <p:cNvSpPr txBox="1">
            <a:spLocks noChangeArrowheads="1"/>
          </p:cNvSpPr>
          <p:nvPr/>
        </p:nvSpPr>
        <p:spPr bwMode="auto">
          <a:xfrm>
            <a:off x="4735513" y="3243263"/>
            <a:ext cx="15255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90000"/>
              </a:lnSpc>
              <a:spcBef>
                <a:spcPct val="0"/>
              </a:spcBef>
              <a:buFontTx/>
              <a:buNone/>
            </a:pPr>
            <a:r>
              <a:rPr lang="en-US" sz="2000">
                <a:solidFill>
                  <a:srgbClr val="008080"/>
                </a:solidFill>
              </a:rPr>
              <a:t>CASES</a:t>
            </a:r>
          </a:p>
          <a:p>
            <a:pPr algn="ctr">
              <a:lnSpc>
                <a:spcPct val="90000"/>
              </a:lnSpc>
              <a:spcBef>
                <a:spcPct val="0"/>
              </a:spcBef>
              <a:buFontTx/>
              <a:buNone/>
            </a:pPr>
            <a:r>
              <a:rPr lang="en-US" sz="2000">
                <a:solidFill>
                  <a:srgbClr val="008080"/>
                </a:solidFill>
              </a:rPr>
              <a:t>RA Patients</a:t>
            </a:r>
          </a:p>
        </p:txBody>
      </p:sp>
      <p:sp>
        <p:nvSpPr>
          <p:cNvPr id="49160" name="Text Box 8"/>
          <p:cNvSpPr txBox="1">
            <a:spLocks noChangeArrowheads="1"/>
          </p:cNvSpPr>
          <p:nvPr/>
        </p:nvSpPr>
        <p:spPr bwMode="auto">
          <a:xfrm>
            <a:off x="6858000" y="2819400"/>
            <a:ext cx="182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000">
                <a:solidFill>
                  <a:schemeClr val="tx1"/>
                </a:solidFill>
              </a:rPr>
              <a:t>Controls</a:t>
            </a:r>
          </a:p>
          <a:p>
            <a:pPr algn="ctr">
              <a:spcBef>
                <a:spcPct val="0"/>
              </a:spcBef>
              <a:buFontTx/>
              <a:buNone/>
            </a:pPr>
            <a:r>
              <a:rPr lang="en-US" sz="2000">
                <a:solidFill>
                  <a:schemeClr val="tx1"/>
                </a:solidFill>
              </a:rPr>
              <a:t>Sibling of</a:t>
            </a:r>
          </a:p>
          <a:p>
            <a:pPr algn="ctr">
              <a:spcBef>
                <a:spcPct val="0"/>
              </a:spcBef>
              <a:buFontTx/>
              <a:buNone/>
            </a:pPr>
            <a:r>
              <a:rPr lang="en-US" sz="2000">
                <a:solidFill>
                  <a:schemeClr val="tx1"/>
                </a:solidFill>
              </a:rPr>
              <a:t>RA Patients</a:t>
            </a:r>
          </a:p>
        </p:txBody>
      </p:sp>
      <p:sp>
        <p:nvSpPr>
          <p:cNvPr id="49161" name="Line 9"/>
          <p:cNvSpPr>
            <a:spLocks noChangeShapeType="1"/>
          </p:cNvSpPr>
          <p:nvPr/>
        </p:nvSpPr>
        <p:spPr bwMode="auto">
          <a:xfrm>
            <a:off x="228600" y="3962400"/>
            <a:ext cx="876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9162" name="Text Box 10"/>
          <p:cNvSpPr txBox="1">
            <a:spLocks noChangeArrowheads="1"/>
          </p:cNvSpPr>
          <p:nvPr/>
        </p:nvSpPr>
        <p:spPr bwMode="auto">
          <a:xfrm>
            <a:off x="517525" y="4430713"/>
            <a:ext cx="1792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Neither parent</a:t>
            </a:r>
          </a:p>
        </p:txBody>
      </p:sp>
      <p:sp>
        <p:nvSpPr>
          <p:cNvPr id="49163" name="Text Box 11"/>
          <p:cNvSpPr txBox="1">
            <a:spLocks noChangeArrowheads="1"/>
          </p:cNvSpPr>
          <p:nvPr/>
        </p:nvSpPr>
        <p:spPr bwMode="auto">
          <a:xfrm>
            <a:off x="504825" y="4922838"/>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One parent</a:t>
            </a:r>
          </a:p>
        </p:txBody>
      </p:sp>
      <p:sp>
        <p:nvSpPr>
          <p:cNvPr id="49164" name="Text Box 12"/>
          <p:cNvSpPr txBox="1">
            <a:spLocks noChangeArrowheads="1"/>
          </p:cNvSpPr>
          <p:nvPr/>
        </p:nvSpPr>
        <p:spPr bwMode="auto">
          <a:xfrm>
            <a:off x="533400" y="5481638"/>
            <a:ext cx="159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b="1">
                <a:solidFill>
                  <a:schemeClr val="tx1"/>
                </a:solidFill>
              </a:rPr>
              <a:t>Both parents</a:t>
            </a:r>
          </a:p>
        </p:txBody>
      </p:sp>
      <p:sp>
        <p:nvSpPr>
          <p:cNvPr id="49165" name="Text Box 13"/>
          <p:cNvSpPr txBox="1">
            <a:spLocks noChangeArrowheads="1"/>
          </p:cNvSpPr>
          <p:nvPr/>
        </p:nvSpPr>
        <p:spPr bwMode="auto">
          <a:xfrm>
            <a:off x="3336925" y="3927475"/>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a:t>
            </a:r>
          </a:p>
        </p:txBody>
      </p:sp>
      <p:sp>
        <p:nvSpPr>
          <p:cNvPr id="49166" name="Text Box 14"/>
          <p:cNvSpPr txBox="1">
            <a:spLocks noChangeArrowheads="1"/>
          </p:cNvSpPr>
          <p:nvPr/>
        </p:nvSpPr>
        <p:spPr bwMode="auto">
          <a:xfrm>
            <a:off x="5334000" y="39624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a:t>
            </a:r>
          </a:p>
        </p:txBody>
      </p:sp>
      <p:sp>
        <p:nvSpPr>
          <p:cNvPr id="49167" name="Text Box 15"/>
          <p:cNvSpPr txBox="1">
            <a:spLocks noChangeArrowheads="1"/>
          </p:cNvSpPr>
          <p:nvPr/>
        </p:nvSpPr>
        <p:spPr bwMode="auto">
          <a:xfrm>
            <a:off x="7467600" y="39624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a:t>
            </a:r>
          </a:p>
        </p:txBody>
      </p:sp>
      <p:sp>
        <p:nvSpPr>
          <p:cNvPr id="49168" name="Text Box 16"/>
          <p:cNvSpPr txBox="1">
            <a:spLocks noChangeArrowheads="1"/>
          </p:cNvSpPr>
          <p:nvPr/>
        </p:nvSpPr>
        <p:spPr bwMode="auto">
          <a:xfrm>
            <a:off x="3352800" y="438626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55</a:t>
            </a:r>
          </a:p>
        </p:txBody>
      </p:sp>
      <p:sp>
        <p:nvSpPr>
          <p:cNvPr id="49169" name="Text Box 17"/>
          <p:cNvSpPr txBox="1">
            <a:spLocks noChangeArrowheads="1"/>
          </p:cNvSpPr>
          <p:nvPr/>
        </p:nvSpPr>
        <p:spPr bwMode="auto">
          <a:xfrm>
            <a:off x="5302250" y="438626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latin typeface="Times New Roman" pitchFamily="18" charset="0"/>
              </a:rPr>
              <a:t>27</a:t>
            </a:r>
          </a:p>
        </p:txBody>
      </p:sp>
      <p:sp>
        <p:nvSpPr>
          <p:cNvPr id="49170" name="Text Box 18"/>
          <p:cNvSpPr txBox="1">
            <a:spLocks noChangeArrowheads="1"/>
          </p:cNvSpPr>
          <p:nvPr/>
        </p:nvSpPr>
        <p:spPr bwMode="auto">
          <a:xfrm>
            <a:off x="7435850" y="4386263"/>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50</a:t>
            </a:r>
          </a:p>
        </p:txBody>
      </p:sp>
      <p:sp>
        <p:nvSpPr>
          <p:cNvPr id="49171" name="Text Box 19"/>
          <p:cNvSpPr txBox="1">
            <a:spLocks noChangeArrowheads="1"/>
          </p:cNvSpPr>
          <p:nvPr/>
        </p:nvSpPr>
        <p:spPr bwMode="auto">
          <a:xfrm>
            <a:off x="3352800" y="4876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37</a:t>
            </a:r>
          </a:p>
        </p:txBody>
      </p:sp>
      <p:sp>
        <p:nvSpPr>
          <p:cNvPr id="49172" name="Text Box 20"/>
          <p:cNvSpPr txBox="1">
            <a:spLocks noChangeArrowheads="1"/>
          </p:cNvSpPr>
          <p:nvPr/>
        </p:nvSpPr>
        <p:spPr bwMode="auto">
          <a:xfrm>
            <a:off x="5302250" y="4876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latin typeface="Times New Roman" pitchFamily="18" charset="0"/>
              </a:rPr>
              <a:t>58</a:t>
            </a:r>
          </a:p>
        </p:txBody>
      </p:sp>
      <p:sp>
        <p:nvSpPr>
          <p:cNvPr id="49173" name="Text Box 21"/>
          <p:cNvSpPr txBox="1">
            <a:spLocks noChangeArrowheads="1"/>
          </p:cNvSpPr>
          <p:nvPr/>
        </p:nvSpPr>
        <p:spPr bwMode="auto">
          <a:xfrm>
            <a:off x="7435850" y="48768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42</a:t>
            </a:r>
          </a:p>
        </p:txBody>
      </p:sp>
      <p:sp>
        <p:nvSpPr>
          <p:cNvPr id="49174" name="Text Box 22"/>
          <p:cNvSpPr txBox="1">
            <a:spLocks noChangeArrowheads="1"/>
          </p:cNvSpPr>
          <p:nvPr/>
        </p:nvSpPr>
        <p:spPr bwMode="auto">
          <a:xfrm>
            <a:off x="3352800" y="5410200"/>
            <a:ext cx="41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8</a:t>
            </a:r>
          </a:p>
        </p:txBody>
      </p:sp>
      <p:sp>
        <p:nvSpPr>
          <p:cNvPr id="49175" name="Text Box 23"/>
          <p:cNvSpPr txBox="1">
            <a:spLocks noChangeArrowheads="1"/>
          </p:cNvSpPr>
          <p:nvPr/>
        </p:nvSpPr>
        <p:spPr bwMode="auto">
          <a:xfrm>
            <a:off x="5302250" y="5410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008080"/>
                </a:solidFill>
                <a:latin typeface="Times New Roman" pitchFamily="18" charset="0"/>
              </a:rPr>
              <a:t>15</a:t>
            </a:r>
          </a:p>
        </p:txBody>
      </p:sp>
      <p:sp>
        <p:nvSpPr>
          <p:cNvPr id="49176" name="Text Box 24"/>
          <p:cNvSpPr txBox="1">
            <a:spLocks noChangeArrowheads="1"/>
          </p:cNvSpPr>
          <p:nvPr/>
        </p:nvSpPr>
        <p:spPr bwMode="auto">
          <a:xfrm>
            <a:off x="7435850" y="5410200"/>
            <a:ext cx="412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latin typeface="Times New Roman" pitchFamily="18" charset="0"/>
              </a:rPr>
              <a:t> 8</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8466" name="Rectangle 2"/>
          <p:cNvSpPr>
            <a:spLocks noGrp="1" noChangeArrowheads="1"/>
          </p:cNvSpPr>
          <p:nvPr>
            <p:ph type="title" idx="4294967295"/>
          </p:nvPr>
        </p:nvSpPr>
        <p:spPr>
          <a:xfrm>
            <a:off x="381000" y="228600"/>
            <a:ext cx="8763000" cy="1295400"/>
          </a:xfrm>
        </p:spPr>
        <p:txBody>
          <a:bodyPr/>
          <a:lstStyle/>
          <a:p>
            <a:pPr eaLnBrk="1" hangingPunct="1">
              <a:defRPr/>
            </a:pPr>
            <a:r>
              <a:rPr lang="en-US" sz="4000" smtClean="0">
                <a:solidFill>
                  <a:srgbClr val="A50021"/>
                </a:solidFill>
                <a:effectLst>
                  <a:outerShdw blurRad="38100" dist="38100" dir="2700000" algn="tl">
                    <a:srgbClr val="C0C0C0"/>
                  </a:outerShdw>
                </a:effectLst>
              </a:rPr>
              <a:t>Measurement Bias - may be due to:</a:t>
            </a:r>
          </a:p>
        </p:txBody>
      </p:sp>
      <p:sp>
        <p:nvSpPr>
          <p:cNvPr id="50179" name="Text Box 3"/>
          <p:cNvSpPr txBox="1">
            <a:spLocks noChangeArrowheads="1"/>
          </p:cNvSpPr>
          <p:nvPr/>
        </p:nvSpPr>
        <p:spPr bwMode="auto">
          <a:xfrm>
            <a:off x="441325" y="1970088"/>
            <a:ext cx="7554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99"/>
                </a:solidFill>
              </a:rPr>
              <a:t>1. Knowingly under- or over-reported exposure</a:t>
            </a:r>
            <a:endParaRPr lang="en-US" sz="2800">
              <a:solidFill>
                <a:schemeClr val="tx1"/>
              </a:solidFill>
            </a:endParaRPr>
          </a:p>
        </p:txBody>
      </p:sp>
      <p:sp>
        <p:nvSpPr>
          <p:cNvPr id="50180" name="Text Box 4"/>
          <p:cNvSpPr txBox="1">
            <a:spLocks noChangeArrowheads="1"/>
          </p:cNvSpPr>
          <p:nvPr/>
        </p:nvSpPr>
        <p:spPr bwMode="auto">
          <a:xfrm>
            <a:off x="2498725" y="2655888"/>
            <a:ext cx="1511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smoking</a:t>
            </a:r>
          </a:p>
        </p:txBody>
      </p:sp>
      <p:sp>
        <p:nvSpPr>
          <p:cNvPr id="50181" name="Text Box 5"/>
          <p:cNvSpPr txBox="1">
            <a:spLocks noChangeArrowheads="1"/>
          </p:cNvSpPr>
          <p:nvPr/>
        </p:nvSpPr>
        <p:spPr bwMode="auto">
          <a:xfrm>
            <a:off x="2514600" y="3200400"/>
            <a:ext cx="16287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fat intake</a:t>
            </a:r>
          </a:p>
        </p:txBody>
      </p:sp>
      <p:sp>
        <p:nvSpPr>
          <p:cNvPr id="50182" name="Text Box 6"/>
          <p:cNvSpPr txBox="1">
            <a:spLocks noChangeArrowheads="1"/>
          </p:cNvSpPr>
          <p:nvPr/>
        </p:nvSpPr>
        <p:spPr bwMode="auto">
          <a:xfrm>
            <a:off x="2514600" y="3810000"/>
            <a:ext cx="7572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etc.</a:t>
            </a:r>
          </a:p>
        </p:txBody>
      </p:sp>
      <p:sp>
        <p:nvSpPr>
          <p:cNvPr id="50183" name="Text Box 7"/>
          <p:cNvSpPr txBox="1">
            <a:spLocks noChangeArrowheads="1"/>
          </p:cNvSpPr>
          <p:nvPr/>
        </p:nvSpPr>
        <p:spPr bwMode="auto">
          <a:xfrm>
            <a:off x="457200" y="4495800"/>
            <a:ext cx="4502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000099"/>
                </a:solidFill>
              </a:rPr>
              <a:t>2. Erroneous measurement</a:t>
            </a:r>
            <a:endParaRPr lang="en-US" sz="280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152400" y="257175"/>
            <a:ext cx="87106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A50021"/>
                </a:solidFill>
              </a:rPr>
              <a:t>Matching</a:t>
            </a:r>
            <a:r>
              <a:rPr lang="en-US" sz="2800">
                <a:solidFill>
                  <a:srgbClr val="A50021"/>
                </a:solidFill>
              </a:rPr>
              <a:t> - to ensure that controls are comparable</a:t>
            </a:r>
          </a:p>
          <a:p>
            <a:pPr>
              <a:spcBef>
                <a:spcPct val="0"/>
              </a:spcBef>
              <a:buFontTx/>
              <a:buNone/>
            </a:pPr>
            <a:r>
              <a:rPr lang="en-US" sz="2800">
                <a:solidFill>
                  <a:srgbClr val="A50021"/>
                </a:solidFill>
              </a:rPr>
              <a:t>to cases for certain factors (age, SES, smoking, race).</a:t>
            </a:r>
          </a:p>
          <a:p>
            <a:pPr>
              <a:spcBef>
                <a:spcPct val="0"/>
              </a:spcBef>
              <a:buFontTx/>
              <a:buNone/>
            </a:pPr>
            <a:r>
              <a:rPr lang="en-US" sz="2800">
                <a:solidFill>
                  <a:schemeClr val="tx1"/>
                </a:solidFill>
              </a:rPr>
              <a:t>  </a:t>
            </a:r>
          </a:p>
          <a:p>
            <a:pPr>
              <a:spcBef>
                <a:spcPct val="0"/>
              </a:spcBef>
              <a:buFontTx/>
              <a:buNone/>
            </a:pPr>
            <a:r>
              <a:rPr lang="en-US" sz="2800" b="1">
                <a:solidFill>
                  <a:schemeClr val="accent2"/>
                </a:solidFill>
              </a:rPr>
              <a:t>Results in:</a:t>
            </a:r>
            <a:r>
              <a:rPr lang="en-US" sz="2800">
                <a:solidFill>
                  <a:schemeClr val="tx1"/>
                </a:solidFill>
              </a:rPr>
              <a:t> </a:t>
            </a:r>
          </a:p>
        </p:txBody>
      </p:sp>
      <p:grpSp>
        <p:nvGrpSpPr>
          <p:cNvPr id="2" name="Group 16"/>
          <p:cNvGrpSpPr>
            <a:grpSpLocks/>
          </p:cNvGrpSpPr>
          <p:nvPr/>
        </p:nvGrpSpPr>
        <p:grpSpPr bwMode="auto">
          <a:xfrm>
            <a:off x="228600" y="2133600"/>
            <a:ext cx="8509000" cy="2232025"/>
            <a:chOff x="228600" y="2133600"/>
            <a:chExt cx="8509000" cy="2232025"/>
          </a:xfrm>
        </p:grpSpPr>
        <p:sp>
          <p:nvSpPr>
            <p:cNvPr id="51214" name="Text Box 3"/>
            <p:cNvSpPr txBox="1">
              <a:spLocks noChangeArrowheads="1"/>
            </p:cNvSpPr>
            <p:nvPr/>
          </p:nvSpPr>
          <p:spPr bwMode="auto">
            <a:xfrm>
              <a:off x="228600" y="2133600"/>
              <a:ext cx="4840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  More </a:t>
              </a:r>
              <a:r>
                <a:rPr lang="en-US" sz="2800">
                  <a:solidFill>
                    <a:srgbClr val="FF33CC"/>
                  </a:solidFill>
                </a:rPr>
                <a:t>homogenous</a:t>
              </a:r>
              <a:r>
                <a:rPr lang="en-US" sz="2800">
                  <a:solidFill>
                    <a:schemeClr val="tx1"/>
                  </a:solidFill>
                </a:rPr>
                <a:t> groups</a:t>
              </a:r>
            </a:p>
          </p:txBody>
        </p:sp>
        <p:sp>
          <p:nvSpPr>
            <p:cNvPr id="51215" name="Text Box 4"/>
            <p:cNvSpPr txBox="1">
              <a:spLocks noChangeArrowheads="1"/>
            </p:cNvSpPr>
            <p:nvPr/>
          </p:nvSpPr>
          <p:spPr bwMode="auto">
            <a:xfrm>
              <a:off x="236538" y="2693988"/>
              <a:ext cx="6696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2.  Increased statistical efficiency (</a:t>
              </a:r>
              <a:r>
                <a:rPr lang="en-US" sz="2800">
                  <a:solidFill>
                    <a:srgbClr val="FF33CC"/>
                  </a:solidFill>
                </a:rPr>
                <a:t>power</a:t>
              </a:r>
              <a:r>
                <a:rPr lang="en-US" sz="2800">
                  <a:solidFill>
                    <a:schemeClr val="tx1"/>
                  </a:solidFill>
                </a:rPr>
                <a:t>)</a:t>
              </a:r>
            </a:p>
          </p:txBody>
        </p:sp>
        <p:sp>
          <p:nvSpPr>
            <p:cNvPr id="51216" name="Text Box 5"/>
            <p:cNvSpPr txBox="1">
              <a:spLocks noChangeArrowheads="1"/>
            </p:cNvSpPr>
            <p:nvPr/>
          </p:nvSpPr>
          <p:spPr bwMode="auto">
            <a:xfrm>
              <a:off x="236538" y="3270250"/>
              <a:ext cx="8202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3.  </a:t>
              </a:r>
              <a:r>
                <a:rPr lang="en-US" sz="2800">
                  <a:solidFill>
                    <a:srgbClr val="FF33CC"/>
                  </a:solidFill>
                </a:rPr>
                <a:t>Decreased study size</a:t>
              </a:r>
              <a:r>
                <a:rPr lang="en-US" sz="2800">
                  <a:solidFill>
                    <a:schemeClr val="tx1"/>
                  </a:solidFill>
                </a:rPr>
                <a:t> (extremely rare diseases)</a:t>
              </a:r>
            </a:p>
          </p:txBody>
        </p:sp>
        <p:sp>
          <p:nvSpPr>
            <p:cNvPr id="51217" name="Text Box 6"/>
            <p:cNvSpPr txBox="1">
              <a:spLocks noChangeArrowheads="1"/>
            </p:cNvSpPr>
            <p:nvPr/>
          </p:nvSpPr>
          <p:spPr bwMode="auto">
            <a:xfrm>
              <a:off x="236538" y="3846513"/>
              <a:ext cx="85010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4.  Increased </a:t>
              </a:r>
              <a:r>
                <a:rPr lang="en-US" sz="2800">
                  <a:solidFill>
                    <a:srgbClr val="FF33CC"/>
                  </a:solidFill>
                </a:rPr>
                <a:t>efficiency of controlling for confounding</a:t>
              </a:r>
              <a:endParaRPr lang="en-US" sz="2800">
                <a:solidFill>
                  <a:schemeClr val="tx1"/>
                </a:solidFill>
              </a:endParaRPr>
            </a:p>
          </p:txBody>
        </p:sp>
      </p:grpSp>
      <p:grpSp>
        <p:nvGrpSpPr>
          <p:cNvPr id="3" name="Group 16"/>
          <p:cNvGrpSpPr>
            <a:grpSpLocks/>
          </p:cNvGrpSpPr>
          <p:nvPr/>
        </p:nvGrpSpPr>
        <p:grpSpPr bwMode="auto">
          <a:xfrm>
            <a:off x="1743075" y="4292600"/>
            <a:ext cx="3997325" cy="2282825"/>
            <a:chOff x="1098" y="2704"/>
            <a:chExt cx="2518" cy="1438"/>
          </a:xfrm>
        </p:grpSpPr>
        <p:sp>
          <p:nvSpPr>
            <p:cNvPr id="51205" name="Text Box 7"/>
            <p:cNvSpPr txBox="1">
              <a:spLocks noChangeArrowheads="1"/>
            </p:cNvSpPr>
            <p:nvPr/>
          </p:nvSpPr>
          <p:spPr bwMode="auto">
            <a:xfrm>
              <a:off x="1098" y="2898"/>
              <a:ext cx="137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rgbClr val="CC0066"/>
                  </a:solidFill>
                </a:rPr>
                <a:t>Less variability</a:t>
              </a:r>
            </a:p>
          </p:txBody>
        </p:sp>
        <p:sp>
          <p:nvSpPr>
            <p:cNvPr id="51206" name="Text Box 8"/>
            <p:cNvSpPr txBox="1">
              <a:spLocks noChangeArrowheads="1"/>
            </p:cNvSpPr>
            <p:nvPr/>
          </p:nvSpPr>
          <p:spPr bwMode="auto">
            <a:xfrm>
              <a:off x="2955" y="2895"/>
              <a:ext cx="66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rgbClr val="CC0066"/>
                  </a:solidFill>
                </a:rPr>
                <a:t>Power</a:t>
              </a:r>
            </a:p>
          </p:txBody>
        </p:sp>
        <p:sp>
          <p:nvSpPr>
            <p:cNvPr id="51207" name="Line 9"/>
            <p:cNvSpPr>
              <a:spLocks noChangeShapeType="1"/>
            </p:cNvSpPr>
            <p:nvPr/>
          </p:nvSpPr>
          <p:spPr bwMode="auto">
            <a:xfrm>
              <a:off x="2517" y="3067"/>
              <a:ext cx="318" cy="0"/>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1208" name="Line 10"/>
            <p:cNvSpPr>
              <a:spLocks noChangeShapeType="1"/>
            </p:cNvSpPr>
            <p:nvPr/>
          </p:nvSpPr>
          <p:spPr bwMode="auto">
            <a:xfrm>
              <a:off x="2925" y="2940"/>
              <a:ext cx="0" cy="182"/>
            </a:xfrm>
            <a:prstGeom prst="line">
              <a:avLst/>
            </a:prstGeom>
            <a:noFill/>
            <a:ln w="28575">
              <a:solidFill>
                <a:srgbClr val="CC0066"/>
              </a:solidFill>
              <a:round/>
              <a:headEnd type="triangle" w="lg" len="med"/>
              <a:tailEnd/>
            </a:ln>
            <a:extLst>
              <a:ext uri="{909E8E84-426E-40DD-AFC4-6F175D3DCCD1}">
                <a14:hiddenFill xmlns:a14="http://schemas.microsoft.com/office/drawing/2010/main">
                  <a:noFill/>
                </a14:hiddenFill>
              </a:ext>
            </a:extLst>
          </p:spPr>
          <p:txBody>
            <a:bodyPr/>
            <a:lstStyle/>
            <a:p>
              <a:endParaRPr lang="en-US"/>
            </a:p>
          </p:txBody>
        </p:sp>
        <p:sp>
          <p:nvSpPr>
            <p:cNvPr id="51209" name="Line 11"/>
            <p:cNvSpPr>
              <a:spLocks noChangeShapeType="1"/>
            </p:cNvSpPr>
            <p:nvPr/>
          </p:nvSpPr>
          <p:spPr bwMode="auto">
            <a:xfrm>
              <a:off x="1882" y="2704"/>
              <a:ext cx="0" cy="227"/>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1210" name="Text Box 12"/>
            <p:cNvSpPr txBox="1">
              <a:spLocks noChangeArrowheads="1"/>
            </p:cNvSpPr>
            <p:nvPr/>
          </p:nvSpPr>
          <p:spPr bwMode="auto">
            <a:xfrm>
              <a:off x="1416" y="3124"/>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tx1"/>
                  </a:solidFill>
                </a:rPr>
                <a:t>-   Confounders</a:t>
              </a:r>
            </a:p>
          </p:txBody>
        </p:sp>
        <p:sp>
          <p:nvSpPr>
            <p:cNvPr id="51211" name="Text Box 13"/>
            <p:cNvSpPr txBox="1">
              <a:spLocks noChangeArrowheads="1"/>
            </p:cNvSpPr>
            <p:nvPr/>
          </p:nvSpPr>
          <p:spPr bwMode="auto">
            <a:xfrm>
              <a:off x="1410" y="3369"/>
              <a:ext cx="125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tx1"/>
                  </a:solidFill>
                </a:rPr>
                <a:t>-   Covariates</a:t>
              </a:r>
            </a:p>
          </p:txBody>
        </p:sp>
        <p:sp>
          <p:nvSpPr>
            <p:cNvPr id="51212" name="Text Box 14"/>
            <p:cNvSpPr txBox="1">
              <a:spLocks noChangeArrowheads="1"/>
            </p:cNvSpPr>
            <p:nvPr/>
          </p:nvSpPr>
          <p:spPr bwMode="auto">
            <a:xfrm>
              <a:off x="1915" y="3578"/>
              <a:ext cx="95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r>
                <a:rPr lang="en-US">
                  <a:solidFill>
                    <a:schemeClr val="tx1"/>
                  </a:solidFill>
                </a:rPr>
                <a:t> age</a:t>
              </a:r>
            </a:p>
            <a:p>
              <a:r>
                <a:rPr lang="en-US">
                  <a:solidFill>
                    <a:schemeClr val="tx1"/>
                  </a:solidFill>
                </a:rPr>
                <a:t> smoking</a:t>
              </a:r>
            </a:p>
          </p:txBody>
        </p:sp>
        <p:sp>
          <p:nvSpPr>
            <p:cNvPr id="51213" name="Line 15"/>
            <p:cNvSpPr>
              <a:spLocks noChangeShapeType="1"/>
            </p:cNvSpPr>
            <p:nvPr/>
          </p:nvSpPr>
          <p:spPr bwMode="auto">
            <a:xfrm>
              <a:off x="1610" y="3203"/>
              <a:ext cx="0" cy="13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545" fill="hold"/>
                                        <p:tgtEl>
                                          <p:spTgt spid="4"/>
                                        </p:tgtEl>
                                      </p:cBhvr>
                                    </p:cmd>
                                  </p:childTnLst>
                                </p:cTn>
                              </p:par>
                              <p:par>
                                <p:cTn id="7" presetID="22" presetClass="entr" presetSubtype="1" fill="hold" nodeType="withEffect">
                                  <p:stCondLst>
                                    <p:cond delay="2400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3000"/>
                                        <p:tgtEl>
                                          <p:spTgt spid="2"/>
                                        </p:tgtEl>
                                      </p:cBhvr>
                                    </p:animEffect>
                                  </p:childTnLst>
                                </p:cTn>
                              </p:par>
                              <p:par>
                                <p:cTn id="10" presetID="22" presetClass="entr" presetSubtype="1" fill="hold" nodeType="withEffect">
                                  <p:stCondLst>
                                    <p:cond delay="2600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457200" y="1371600"/>
            <a:ext cx="815340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In </a:t>
            </a:r>
            <a:r>
              <a:rPr lang="en-US" sz="1800">
                <a:solidFill>
                  <a:srgbClr val="0000FF"/>
                </a:solidFill>
              </a:rPr>
              <a:t>46 cases</a:t>
            </a:r>
            <a:r>
              <a:rPr lang="en-US" sz="1800">
                <a:solidFill>
                  <a:schemeClr val="tx1"/>
                </a:solidFill>
              </a:rPr>
              <a:t> with typical malfunction a retrospective interrogation of the mothers and the private doctors, as well as an inspection of medications taken and prescriptions issued revealed that </a:t>
            </a:r>
            <a:r>
              <a:rPr lang="en-US" sz="1800">
                <a:solidFill>
                  <a:srgbClr val="0000FF"/>
                </a:solidFill>
              </a:rPr>
              <a:t>41 mothers</a:t>
            </a:r>
            <a:r>
              <a:rPr lang="en-US" sz="1800">
                <a:solidFill>
                  <a:schemeClr val="tx1"/>
                </a:solidFill>
              </a:rPr>
              <a:t> had taken thalidomide during pregnancy.</a:t>
            </a:r>
          </a:p>
          <a:p>
            <a:pPr>
              <a:spcBef>
                <a:spcPct val="0"/>
              </a:spcBef>
              <a:buFontTx/>
              <a:buNone/>
            </a:pPr>
            <a:r>
              <a:rPr lang="en-US" sz="1800">
                <a:solidFill>
                  <a:schemeClr val="tx1"/>
                </a:solidFill>
              </a:rPr>
              <a:t>A systematic review of over 300 mothers whose children were normal revealed no case in which a mother had taken the drug between the 4th and 9th week of pregnancy.</a:t>
            </a:r>
          </a:p>
        </p:txBody>
      </p:sp>
      <p:sp>
        <p:nvSpPr>
          <p:cNvPr id="6147" name="Rectangle 5"/>
          <p:cNvSpPr>
            <a:spLocks noGrp="1" noChangeArrowheads="1"/>
          </p:cNvSpPr>
          <p:nvPr>
            <p:ph type="title"/>
          </p:nvPr>
        </p:nvSpPr>
        <p:spPr>
          <a:xfrm>
            <a:off x="685800" y="115888"/>
            <a:ext cx="7772400" cy="1143000"/>
          </a:xfrm>
          <a:noFill/>
        </p:spPr>
        <p:txBody>
          <a:bodyPr/>
          <a:lstStyle/>
          <a:p>
            <a:pPr eaLnBrk="1" hangingPunct="1"/>
            <a:r>
              <a:rPr lang="en-US" sz="3200" b="1" smtClean="0">
                <a:solidFill>
                  <a:srgbClr val="990033"/>
                </a:solidFill>
              </a:rPr>
              <a:t>Profile: Thalidomide and Birth Defects</a:t>
            </a:r>
          </a:p>
        </p:txBody>
      </p:sp>
      <p:sp>
        <p:nvSpPr>
          <p:cNvPr id="884742" name="Text Box 6"/>
          <p:cNvSpPr txBox="1">
            <a:spLocks noChangeArrowheads="1"/>
          </p:cNvSpPr>
          <p:nvPr/>
        </p:nvSpPr>
        <p:spPr bwMode="auto">
          <a:xfrm>
            <a:off x="454025" y="3573463"/>
            <a:ext cx="8153400"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From </a:t>
            </a:r>
            <a:r>
              <a:rPr lang="en-US" sz="1800">
                <a:solidFill>
                  <a:srgbClr val="CC0066"/>
                </a:solidFill>
              </a:rPr>
              <a:t>1956 to 1962</a:t>
            </a:r>
            <a:r>
              <a:rPr lang="en-US" sz="1800">
                <a:solidFill>
                  <a:schemeClr val="tx1"/>
                </a:solidFill>
              </a:rPr>
              <a:t>, approximately </a:t>
            </a:r>
            <a:r>
              <a:rPr lang="en-US" sz="1800">
                <a:solidFill>
                  <a:srgbClr val="CC0066"/>
                </a:solidFill>
              </a:rPr>
              <a:t>10,000 children</a:t>
            </a:r>
            <a:r>
              <a:rPr lang="en-US" sz="1800">
                <a:solidFill>
                  <a:schemeClr val="tx1"/>
                </a:solidFill>
              </a:rPr>
              <a:t> were born with </a:t>
            </a:r>
            <a:r>
              <a:rPr lang="en-US" sz="1800">
                <a:solidFill>
                  <a:srgbClr val="CC0066"/>
                </a:solidFill>
              </a:rPr>
              <a:t>severe malformities</a:t>
            </a:r>
            <a:r>
              <a:rPr lang="en-US" sz="1800">
                <a:solidFill>
                  <a:schemeClr val="tx1"/>
                </a:solidFill>
              </a:rPr>
              <a:t>, including phocomelia, because their mothers had taken thalidomide during pregnancy. In 1962, in reaction to the tragedy, the U.S. Congress enacted laws requiring tests for safety during pregnancy before a drug can receive approval for sale in the U.S. Other countries enacted similar legislation, and thalidomide was not prescribed or sold for decades. </a:t>
            </a:r>
          </a:p>
          <a:p>
            <a:pPr>
              <a:spcBef>
                <a:spcPct val="0"/>
              </a:spcBef>
              <a:buFontTx/>
              <a:buNone/>
            </a:pPr>
            <a:endParaRPr lang="en-US" sz="1800">
              <a:solidFill>
                <a:schemeClr val="tx1"/>
              </a:solidFill>
            </a:endParaRPr>
          </a:p>
          <a:p>
            <a:pPr>
              <a:spcBef>
                <a:spcPct val="0"/>
              </a:spcBef>
              <a:buFontTx/>
              <a:buNone/>
            </a:pPr>
            <a:r>
              <a:rPr lang="en-US" sz="1600">
                <a:solidFill>
                  <a:schemeClr val="tx1"/>
                </a:solidFill>
              </a:rPr>
              <a:t>Wikipedia</a:t>
            </a:r>
          </a:p>
          <a:p>
            <a:pPr>
              <a:spcBef>
                <a:spcPct val="0"/>
              </a:spcBef>
              <a:buFontTx/>
              <a:buNone/>
            </a:pPr>
            <a:r>
              <a:rPr lang="en-US" sz="1600">
                <a:solidFill>
                  <a:schemeClr val="tx1"/>
                </a:solidFill>
              </a:rPr>
              <a:t>Mellin GW, Katzenstein M.  The saga of thalidomide.  Neuropathy to embryopathy, with case reports of congenital anomalies. N Engl J Med. 1962 Dec 6; 267:1184-92</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7539"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21506"/>
                                        </p:tgtEl>
                                        <p:attrNameLst>
                                          <p:attrName>style.visibility</p:attrName>
                                        </p:attrNameLst>
                                      </p:cBhvr>
                                      <p:to>
                                        <p:strVal val="visible"/>
                                      </p:to>
                                    </p:set>
                                    <p:animEffect transition="in" filter="fade">
                                      <p:cBhvr>
                                        <p:cTn id="9" dur="3000"/>
                                        <p:tgtEl>
                                          <p:spTgt spid="21506"/>
                                        </p:tgtEl>
                                      </p:cBhvr>
                                    </p:animEffect>
                                  </p:childTnLst>
                                </p:cTn>
                              </p:par>
                              <p:par>
                                <p:cTn id="10" presetID="10" presetClass="entr" presetSubtype="0" fill="hold" grpId="0" nodeType="withEffect">
                                  <p:stCondLst>
                                    <p:cond delay="22000"/>
                                  </p:stCondLst>
                                  <p:childTnLst>
                                    <p:set>
                                      <p:cBhvr>
                                        <p:cTn id="11" dur="1" fill="hold">
                                          <p:stCondLst>
                                            <p:cond delay="0"/>
                                          </p:stCondLst>
                                        </p:cTn>
                                        <p:tgtEl>
                                          <p:spTgt spid="884742"/>
                                        </p:tgtEl>
                                        <p:attrNameLst>
                                          <p:attrName>style.visibility</p:attrName>
                                        </p:attrNameLst>
                                      </p:cBhvr>
                                      <p:to>
                                        <p:strVal val="visible"/>
                                      </p:to>
                                    </p:set>
                                    <p:animEffect transition="in" filter="fade">
                                      <p:cBhvr>
                                        <p:cTn id="12" dur="3000"/>
                                        <p:tgtEl>
                                          <p:spTgt spid="8847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21506" grpId="0"/>
      <p:bldP spid="88474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0514" name="Text Box 2"/>
          <p:cNvSpPr txBox="1">
            <a:spLocks noChangeArrowheads="1"/>
          </p:cNvSpPr>
          <p:nvPr/>
        </p:nvSpPr>
        <p:spPr bwMode="auto">
          <a:xfrm>
            <a:off x="3060700" y="160338"/>
            <a:ext cx="2452688"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solidFill>
                  <a:srgbClr val="A50021"/>
                </a:solidFill>
                <a:effectLst>
                  <a:outerShdw blurRad="38100" dist="38100" dir="2700000" algn="tl">
                    <a:srgbClr val="C0C0C0"/>
                  </a:outerShdw>
                </a:effectLst>
              </a:rPr>
              <a:t>Matching</a:t>
            </a:r>
          </a:p>
        </p:txBody>
      </p:sp>
      <p:sp>
        <p:nvSpPr>
          <p:cNvPr id="52227" name="Text Box 3"/>
          <p:cNvSpPr txBox="1">
            <a:spLocks noChangeArrowheads="1"/>
          </p:cNvSpPr>
          <p:nvPr/>
        </p:nvSpPr>
        <p:spPr bwMode="auto">
          <a:xfrm>
            <a:off x="485775" y="1600200"/>
            <a:ext cx="7381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tx1"/>
                </a:solidFill>
              </a:rPr>
              <a:t>Two types: </a:t>
            </a:r>
            <a:r>
              <a:rPr lang="en-US" sz="2800" b="1">
                <a:solidFill>
                  <a:schemeClr val="accent2"/>
                </a:solidFill>
              </a:rPr>
              <a:t>Group</a:t>
            </a:r>
            <a:r>
              <a:rPr lang="en-US" sz="2800" b="1">
                <a:solidFill>
                  <a:schemeClr val="tx1"/>
                </a:solidFill>
              </a:rPr>
              <a:t> and</a:t>
            </a:r>
            <a:r>
              <a:rPr lang="en-US" sz="2800" b="1">
                <a:solidFill>
                  <a:schemeClr val="accent2"/>
                </a:solidFill>
              </a:rPr>
              <a:t> individual</a:t>
            </a:r>
            <a:r>
              <a:rPr lang="en-US" sz="2800" b="1">
                <a:solidFill>
                  <a:schemeClr val="tx1"/>
                </a:solidFill>
              </a:rPr>
              <a:t> matching</a:t>
            </a:r>
          </a:p>
        </p:txBody>
      </p:sp>
      <p:sp>
        <p:nvSpPr>
          <p:cNvPr id="960516" name="Text Box 4"/>
          <p:cNvSpPr txBox="1">
            <a:spLocks noChangeArrowheads="1"/>
          </p:cNvSpPr>
          <p:nvPr/>
        </p:nvSpPr>
        <p:spPr bwMode="auto">
          <a:xfrm>
            <a:off x="684213" y="2179638"/>
            <a:ext cx="82804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1. </a:t>
            </a:r>
            <a:r>
              <a:rPr lang="en-US" sz="3200" b="1">
                <a:solidFill>
                  <a:srgbClr val="FF3399"/>
                </a:solidFill>
              </a:rPr>
              <a:t>Group</a:t>
            </a:r>
            <a:r>
              <a:rPr lang="en-US" sz="3200">
                <a:solidFill>
                  <a:schemeClr val="tx1"/>
                </a:solidFill>
              </a:rPr>
              <a:t> matching -</a:t>
            </a:r>
            <a:r>
              <a:rPr lang="en-US" sz="3200">
                <a:solidFill>
                  <a:schemeClr val="tx1"/>
                </a:solidFill>
                <a:latin typeface="Times New Roman" pitchFamily="18" charset="0"/>
              </a:rPr>
              <a:t> </a:t>
            </a:r>
          </a:p>
          <a:p>
            <a:pPr>
              <a:spcBef>
                <a:spcPct val="0"/>
              </a:spcBef>
              <a:buFontTx/>
              <a:buNone/>
            </a:pPr>
            <a:r>
              <a:rPr lang="en-US" sz="3200">
                <a:solidFill>
                  <a:schemeClr val="tx1"/>
                </a:solidFill>
                <a:latin typeface="Times New Roman" pitchFamily="18" charset="0"/>
              </a:rPr>
              <a:t>	</a:t>
            </a:r>
            <a:r>
              <a:rPr lang="en-US" sz="2800">
                <a:solidFill>
                  <a:schemeClr val="tx1"/>
                </a:solidFill>
              </a:rPr>
              <a:t>Controls are selected so that they have 	the 	same proportion of some characteristics</a:t>
            </a:r>
          </a:p>
          <a:p>
            <a:pPr>
              <a:spcBef>
                <a:spcPct val="0"/>
              </a:spcBef>
              <a:buFontTx/>
              <a:buNone/>
            </a:pPr>
            <a:r>
              <a:rPr lang="en-US" sz="2800">
                <a:solidFill>
                  <a:schemeClr val="tx1"/>
                </a:solidFill>
              </a:rPr>
              <a:t>	as in the case group.</a:t>
            </a:r>
          </a:p>
        </p:txBody>
      </p:sp>
      <p:sp>
        <p:nvSpPr>
          <p:cNvPr id="960517" name="Text Box 5"/>
          <p:cNvSpPr txBox="1">
            <a:spLocks noChangeArrowheads="1"/>
          </p:cNvSpPr>
          <p:nvPr/>
        </p:nvSpPr>
        <p:spPr bwMode="auto">
          <a:xfrm>
            <a:off x="1524000" y="4724400"/>
            <a:ext cx="63627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problems with wide age spans</a:t>
            </a:r>
            <a:endParaRPr lang="en-US" sz="2800" u="sng">
              <a:solidFill>
                <a:schemeClr val="accent2"/>
              </a:solidFill>
            </a:endParaRPr>
          </a:p>
          <a:p>
            <a:pPr>
              <a:spcBef>
                <a:spcPct val="0"/>
              </a:spcBef>
              <a:buFontTx/>
              <a:buNone/>
            </a:pPr>
            <a:r>
              <a:rPr lang="en-US" sz="2800">
                <a:solidFill>
                  <a:schemeClr val="tx1"/>
                </a:solidFill>
              </a:rPr>
              <a:t>        Ex.  Downs Syndrome  &gt; 35 years</a:t>
            </a:r>
          </a:p>
        </p:txBody>
      </p:sp>
      <p:sp>
        <p:nvSpPr>
          <p:cNvPr id="52230" name="Text Box 6"/>
          <p:cNvSpPr txBox="1">
            <a:spLocks noChangeArrowheads="1"/>
          </p:cNvSpPr>
          <p:nvPr/>
        </p:nvSpPr>
        <p:spPr bwMode="auto">
          <a:xfrm>
            <a:off x="214313" y="34290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5000" fill="hold"/>
                                        <p:tgtEl>
                                          <p:spTgt spid="3"/>
                                        </p:tgtEl>
                                      </p:cBhvr>
                                    </p:cmd>
                                  </p:childTnLst>
                                </p:cTn>
                              </p:par>
                              <p:par>
                                <p:cTn id="7" presetID="16" presetClass="entr" presetSubtype="37" fill="hold" grpId="0" nodeType="withEffect">
                                  <p:stCondLst>
                                    <p:cond delay="4000"/>
                                  </p:stCondLst>
                                  <p:childTnLst>
                                    <p:set>
                                      <p:cBhvr>
                                        <p:cTn id="8" dur="1" fill="hold">
                                          <p:stCondLst>
                                            <p:cond delay="0"/>
                                          </p:stCondLst>
                                        </p:cTn>
                                        <p:tgtEl>
                                          <p:spTgt spid="960516"/>
                                        </p:tgtEl>
                                        <p:attrNameLst>
                                          <p:attrName>style.visibility</p:attrName>
                                        </p:attrNameLst>
                                      </p:cBhvr>
                                      <p:to>
                                        <p:strVal val="visible"/>
                                      </p:to>
                                    </p:set>
                                    <p:animEffect transition="in" filter="barn(outVertical)">
                                      <p:cBhvr>
                                        <p:cTn id="9" dur="3000"/>
                                        <p:tgtEl>
                                          <p:spTgt spid="960516"/>
                                        </p:tgtEl>
                                      </p:cBhvr>
                                    </p:animEffect>
                                  </p:childTnLst>
                                </p:cTn>
                              </p:par>
                              <p:par>
                                <p:cTn id="10" presetID="16" presetClass="entr" presetSubtype="37" fill="hold" grpId="0" nodeType="withEffect">
                                  <p:stCondLst>
                                    <p:cond delay="22000"/>
                                  </p:stCondLst>
                                  <p:childTnLst>
                                    <p:set>
                                      <p:cBhvr>
                                        <p:cTn id="11" dur="1" fill="hold">
                                          <p:stCondLst>
                                            <p:cond delay="0"/>
                                          </p:stCondLst>
                                        </p:cTn>
                                        <p:tgtEl>
                                          <p:spTgt spid="960517"/>
                                        </p:tgtEl>
                                        <p:attrNameLst>
                                          <p:attrName>style.visibility</p:attrName>
                                        </p:attrNameLst>
                                      </p:cBhvr>
                                      <p:to>
                                        <p:strVal val="visible"/>
                                      </p:to>
                                    </p:set>
                                    <p:animEffect transition="in" filter="barn(outVertical)">
                                      <p:cBhvr>
                                        <p:cTn id="12" dur="3000"/>
                                        <p:tgtEl>
                                          <p:spTgt spid="9605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960516" grpId="0" autoUpdateAnimBg="0"/>
      <p:bldP spid="960517"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395288" y="333375"/>
            <a:ext cx="8353425" cy="1143000"/>
          </a:xfrm>
        </p:spPr>
        <p:txBody>
          <a:bodyPr/>
          <a:lstStyle/>
          <a:p>
            <a:pPr eaLnBrk="1" hangingPunct="1"/>
            <a:r>
              <a:rPr lang="en-US" sz="2400" smtClean="0"/>
              <a:t>Rate of Down syndrome at birth, by race/ethnicity of mother and maternal age group -- 17 state-based birth defects surveillance programs, United States, 1983-1990</a:t>
            </a:r>
          </a:p>
        </p:txBody>
      </p:sp>
      <p:graphicFrame>
        <p:nvGraphicFramePr>
          <p:cNvPr id="53251" name="Object 3"/>
          <p:cNvGraphicFramePr>
            <a:graphicFrameLocks noChangeAspect="1"/>
          </p:cNvGraphicFramePr>
          <p:nvPr/>
        </p:nvGraphicFramePr>
        <p:xfrm>
          <a:off x="762000" y="1544638"/>
          <a:ext cx="7620000" cy="5084762"/>
        </p:xfrm>
        <a:graphic>
          <a:graphicData uri="http://schemas.openxmlformats.org/presentationml/2006/ole">
            <mc:AlternateContent xmlns:mc="http://schemas.openxmlformats.org/markup-compatibility/2006">
              <mc:Choice xmlns:v="urn:schemas-microsoft-com:vml" Requires="v">
                <p:oleObj spid="_x0000_s53384"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544638"/>
                        <a:ext cx="7620000" cy="508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360363" y="333375"/>
            <a:ext cx="8424862" cy="1143000"/>
          </a:xfrm>
        </p:spPr>
        <p:txBody>
          <a:bodyPr/>
          <a:lstStyle/>
          <a:p>
            <a:pPr eaLnBrk="1" hangingPunct="1"/>
            <a:r>
              <a:rPr lang="en-US" sz="2400" smtClean="0"/>
              <a:t>Rate of Down syndrome at birth, by race/ethnicity of mother and maternal age group -- 17 state-based birth defects surveillance programs, United States, 1983-1990</a:t>
            </a:r>
          </a:p>
        </p:txBody>
      </p:sp>
      <p:graphicFrame>
        <p:nvGraphicFramePr>
          <p:cNvPr id="54275" name="Object 3"/>
          <p:cNvGraphicFramePr>
            <a:graphicFrameLocks noChangeAspect="1"/>
          </p:cNvGraphicFramePr>
          <p:nvPr/>
        </p:nvGraphicFramePr>
        <p:xfrm>
          <a:off x="762000" y="1544638"/>
          <a:ext cx="7620000" cy="5084762"/>
        </p:xfrm>
        <a:graphic>
          <a:graphicData uri="http://schemas.openxmlformats.org/presentationml/2006/ole">
            <mc:AlternateContent xmlns:mc="http://schemas.openxmlformats.org/markup-compatibility/2006">
              <mc:Choice xmlns:v="urn:schemas-microsoft-com:vml" Requires="v">
                <p:oleObj spid="_x0000_s54414"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1544638"/>
                        <a:ext cx="7620000" cy="5084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4276" name="Group 4"/>
          <p:cNvGrpSpPr>
            <a:grpSpLocks/>
          </p:cNvGrpSpPr>
          <p:nvPr/>
        </p:nvGrpSpPr>
        <p:grpSpPr bwMode="auto">
          <a:xfrm>
            <a:off x="4137025" y="3197225"/>
            <a:ext cx="1573213" cy="808038"/>
            <a:chOff x="2606" y="2014"/>
            <a:chExt cx="991" cy="509"/>
          </a:xfrm>
        </p:grpSpPr>
        <p:sp>
          <p:nvSpPr>
            <p:cNvPr id="54280" name="Oval 5"/>
            <p:cNvSpPr>
              <a:spLocks noChangeArrowheads="1"/>
            </p:cNvSpPr>
            <p:nvPr/>
          </p:nvSpPr>
          <p:spPr bwMode="auto">
            <a:xfrm>
              <a:off x="3189" y="2160"/>
              <a:ext cx="408" cy="363"/>
            </a:xfrm>
            <a:prstGeom prst="ellipse">
              <a:avLst/>
            </a:prstGeom>
            <a:noFill/>
            <a:ln w="190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54281" name="Text Box 6"/>
            <p:cNvSpPr txBox="1">
              <a:spLocks noChangeArrowheads="1"/>
            </p:cNvSpPr>
            <p:nvPr/>
          </p:nvSpPr>
          <p:spPr bwMode="auto">
            <a:xfrm>
              <a:off x="2606" y="2014"/>
              <a:ext cx="63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99"/>
                  </a:solidFill>
                  <a:latin typeface="Times New Roman" pitchFamily="18" charset="0"/>
                </a:rPr>
                <a:t>Cases</a:t>
              </a:r>
            </a:p>
          </p:txBody>
        </p:sp>
      </p:grpSp>
      <p:grpSp>
        <p:nvGrpSpPr>
          <p:cNvPr id="54277" name="Group 7"/>
          <p:cNvGrpSpPr>
            <a:grpSpLocks/>
          </p:cNvGrpSpPr>
          <p:nvPr/>
        </p:nvGrpSpPr>
        <p:grpSpPr bwMode="auto">
          <a:xfrm>
            <a:off x="2176463" y="4565650"/>
            <a:ext cx="1458912" cy="1023938"/>
            <a:chOff x="1371" y="2876"/>
            <a:chExt cx="919" cy="645"/>
          </a:xfrm>
        </p:grpSpPr>
        <p:sp>
          <p:nvSpPr>
            <p:cNvPr id="54278" name="Oval 8"/>
            <p:cNvSpPr>
              <a:spLocks noChangeArrowheads="1"/>
            </p:cNvSpPr>
            <p:nvPr/>
          </p:nvSpPr>
          <p:spPr bwMode="auto">
            <a:xfrm>
              <a:off x="1882" y="3158"/>
              <a:ext cx="408" cy="363"/>
            </a:xfrm>
            <a:prstGeom prst="ellipse">
              <a:avLst/>
            </a:prstGeom>
            <a:noFill/>
            <a:ln w="190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4279" name="Text Box 9"/>
            <p:cNvSpPr txBox="1">
              <a:spLocks noChangeArrowheads="1"/>
            </p:cNvSpPr>
            <p:nvPr/>
          </p:nvSpPr>
          <p:spPr bwMode="auto">
            <a:xfrm>
              <a:off x="1371" y="2876"/>
              <a:ext cx="88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accent2"/>
                  </a:solidFill>
                  <a:latin typeface="Times New Roman" pitchFamily="18" charset="0"/>
                </a:rPr>
                <a:t>Controls</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3586" name="Text Box 2"/>
          <p:cNvSpPr txBox="1">
            <a:spLocks noChangeArrowheads="1"/>
          </p:cNvSpPr>
          <p:nvPr/>
        </p:nvSpPr>
        <p:spPr bwMode="auto">
          <a:xfrm>
            <a:off x="3060700" y="160338"/>
            <a:ext cx="2452688"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solidFill>
                  <a:srgbClr val="A50021"/>
                </a:solidFill>
                <a:effectLst>
                  <a:outerShdw blurRad="38100" dist="38100" dir="2700000" algn="tl">
                    <a:srgbClr val="C0C0C0"/>
                  </a:outerShdw>
                </a:effectLst>
              </a:rPr>
              <a:t>Matching</a:t>
            </a:r>
          </a:p>
        </p:txBody>
      </p:sp>
      <p:sp>
        <p:nvSpPr>
          <p:cNvPr id="55299" name="Text Box 3"/>
          <p:cNvSpPr txBox="1">
            <a:spLocks noChangeArrowheads="1"/>
          </p:cNvSpPr>
          <p:nvPr/>
        </p:nvSpPr>
        <p:spPr bwMode="auto">
          <a:xfrm>
            <a:off x="485775" y="1600200"/>
            <a:ext cx="73818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tx1"/>
                </a:solidFill>
              </a:rPr>
              <a:t>Two types: </a:t>
            </a:r>
            <a:r>
              <a:rPr lang="en-US" sz="2800" b="1">
                <a:solidFill>
                  <a:schemeClr val="accent2"/>
                </a:solidFill>
              </a:rPr>
              <a:t>Group</a:t>
            </a:r>
            <a:r>
              <a:rPr lang="en-US" sz="2800" b="1">
                <a:solidFill>
                  <a:schemeClr val="tx1"/>
                </a:solidFill>
              </a:rPr>
              <a:t> and</a:t>
            </a:r>
            <a:r>
              <a:rPr lang="en-US" sz="2800" b="1">
                <a:solidFill>
                  <a:schemeClr val="accent2"/>
                </a:solidFill>
              </a:rPr>
              <a:t> individual</a:t>
            </a:r>
            <a:r>
              <a:rPr lang="en-US" sz="2800" b="1">
                <a:solidFill>
                  <a:schemeClr val="tx1"/>
                </a:solidFill>
              </a:rPr>
              <a:t> matching</a:t>
            </a:r>
          </a:p>
        </p:txBody>
      </p:sp>
      <p:sp>
        <p:nvSpPr>
          <p:cNvPr id="55300" name="Text Box 4"/>
          <p:cNvSpPr txBox="1">
            <a:spLocks noChangeArrowheads="1"/>
          </p:cNvSpPr>
          <p:nvPr/>
        </p:nvSpPr>
        <p:spPr bwMode="auto">
          <a:xfrm>
            <a:off x="684213" y="2179638"/>
            <a:ext cx="8280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1. Group matching -</a:t>
            </a:r>
            <a:r>
              <a:rPr lang="en-US" sz="2800">
                <a:solidFill>
                  <a:schemeClr val="tx1"/>
                </a:solidFill>
              </a:rPr>
              <a:t> 	</a:t>
            </a:r>
          </a:p>
        </p:txBody>
      </p:sp>
      <p:sp>
        <p:nvSpPr>
          <p:cNvPr id="55301" name="Text Box 5"/>
          <p:cNvSpPr txBox="1">
            <a:spLocks noChangeArrowheads="1"/>
          </p:cNvSpPr>
          <p:nvPr/>
        </p:nvSpPr>
        <p:spPr bwMode="auto">
          <a:xfrm>
            <a:off x="214313" y="34290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55302" name="Text Box 6"/>
          <p:cNvSpPr txBox="1">
            <a:spLocks noChangeArrowheads="1"/>
          </p:cNvSpPr>
          <p:nvPr/>
        </p:nvSpPr>
        <p:spPr bwMode="auto">
          <a:xfrm>
            <a:off x="676275" y="2924175"/>
            <a:ext cx="828833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dirty="0">
                <a:solidFill>
                  <a:schemeClr val="tx1"/>
                </a:solidFill>
              </a:rPr>
              <a:t>2. </a:t>
            </a:r>
            <a:r>
              <a:rPr lang="en-US" sz="3200" b="1" dirty="0">
                <a:solidFill>
                  <a:srgbClr val="FF3399"/>
                </a:solidFill>
              </a:rPr>
              <a:t>Individual</a:t>
            </a:r>
            <a:r>
              <a:rPr lang="en-US" sz="3200" b="1" dirty="0">
                <a:solidFill>
                  <a:schemeClr val="tx1"/>
                </a:solidFill>
              </a:rPr>
              <a:t> </a:t>
            </a:r>
            <a:r>
              <a:rPr lang="en-US" sz="3200" dirty="0">
                <a:solidFill>
                  <a:schemeClr val="tx1"/>
                </a:solidFill>
              </a:rPr>
              <a:t>matching</a:t>
            </a:r>
          </a:p>
          <a:p>
            <a:pPr>
              <a:spcBef>
                <a:spcPct val="0"/>
              </a:spcBef>
              <a:buFontTx/>
              <a:buNone/>
            </a:pPr>
            <a:r>
              <a:rPr lang="en-US" sz="2800" dirty="0">
                <a:solidFill>
                  <a:schemeClr val="tx1"/>
                </a:solidFill>
              </a:rPr>
              <a:t>	Each case is matched to one or more 	controls on the characteristics defined such 	as age, race, etc.</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5302"/>
                                        </p:tgtEl>
                                        <p:attrNameLst>
                                          <p:attrName>style.visibility</p:attrName>
                                        </p:attrNameLst>
                                      </p:cBhvr>
                                      <p:to>
                                        <p:strVal val="visible"/>
                                      </p:to>
                                    </p:set>
                                    <p:animEffect transition="in" filter="fade">
                                      <p:cBhvr>
                                        <p:cTn id="9" dur="3000"/>
                                        <p:tgtEl>
                                          <p:spTgt spid="553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3"/>
                </p:tgtEl>
              </p:cMediaNode>
            </p:audio>
          </p:childTnLst>
        </p:cTn>
      </p:par>
    </p:tnLst>
    <p:bldLst>
      <p:bldP spid="5530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4610" name="Text Box 2"/>
          <p:cNvSpPr txBox="1">
            <a:spLocks noChangeArrowheads="1"/>
          </p:cNvSpPr>
          <p:nvPr/>
        </p:nvSpPr>
        <p:spPr bwMode="auto">
          <a:xfrm>
            <a:off x="1547813" y="465138"/>
            <a:ext cx="6118225" cy="762000"/>
          </a:xfrm>
          <a:prstGeom prst="rect">
            <a:avLst/>
          </a:prstGeom>
          <a:noFill/>
          <a:ln w="9525">
            <a:noFill/>
            <a:miter lim="800000"/>
            <a:headEnd/>
            <a:tailEnd/>
          </a:ln>
          <a:effectLst/>
        </p:spPr>
        <p:txBody>
          <a:bodyPr wrap="none">
            <a:spAutoFit/>
          </a:bodyPr>
          <a:lstStyle/>
          <a:p>
            <a:pPr>
              <a:spcBef>
                <a:spcPct val="0"/>
              </a:spcBef>
              <a:buFontTx/>
              <a:buNone/>
              <a:defRPr/>
            </a:pPr>
            <a:r>
              <a:rPr lang="en-US" sz="4400">
                <a:solidFill>
                  <a:srgbClr val="A50021"/>
                </a:solidFill>
                <a:effectLst>
                  <a:outerShdw blurRad="38100" dist="38100" dir="2700000" algn="tl">
                    <a:srgbClr val="C0C0C0"/>
                  </a:outerShdw>
                </a:effectLst>
              </a:rPr>
              <a:t>Problems with matching</a:t>
            </a:r>
          </a:p>
        </p:txBody>
      </p:sp>
      <p:sp>
        <p:nvSpPr>
          <p:cNvPr id="964611" name="Text Box 3"/>
          <p:cNvSpPr txBox="1">
            <a:spLocks noChangeArrowheads="1"/>
          </p:cNvSpPr>
          <p:nvPr/>
        </p:nvSpPr>
        <p:spPr bwMode="auto">
          <a:xfrm>
            <a:off x="501650" y="2027238"/>
            <a:ext cx="83185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  Cannot study the </a:t>
            </a:r>
            <a:r>
              <a:rPr lang="en-US" sz="2800">
                <a:solidFill>
                  <a:srgbClr val="FF33CC"/>
                </a:solidFill>
              </a:rPr>
              <a:t>effect</a:t>
            </a:r>
            <a:r>
              <a:rPr lang="en-US" sz="2800">
                <a:solidFill>
                  <a:schemeClr val="tx1"/>
                </a:solidFill>
              </a:rPr>
              <a:t> of the matched variable</a:t>
            </a:r>
          </a:p>
          <a:p>
            <a:pPr>
              <a:spcBef>
                <a:spcPct val="0"/>
              </a:spcBef>
              <a:buFontTx/>
              <a:buNone/>
            </a:pPr>
            <a:r>
              <a:rPr lang="en-US" sz="2800">
                <a:solidFill>
                  <a:schemeClr val="tx1"/>
                </a:solidFill>
              </a:rPr>
              <a:t>	</a:t>
            </a:r>
          </a:p>
          <a:p>
            <a:pPr>
              <a:spcBef>
                <a:spcPct val="0"/>
              </a:spcBef>
              <a:buFontTx/>
              <a:buNone/>
            </a:pPr>
            <a:r>
              <a:rPr lang="en-US" sz="2800">
                <a:solidFill>
                  <a:schemeClr val="tx1"/>
                </a:solidFill>
              </a:rPr>
              <a:t>	Ex: If we match on smoking, we cannot study </a:t>
            </a:r>
          </a:p>
          <a:p>
            <a:pPr>
              <a:spcBef>
                <a:spcPct val="0"/>
              </a:spcBef>
              <a:buFontTx/>
              <a:buNone/>
            </a:pPr>
            <a:r>
              <a:rPr lang="en-US" sz="2800">
                <a:solidFill>
                  <a:schemeClr val="tx1"/>
                </a:solidFill>
              </a:rPr>
              <a:t>	whether smoking is related to the disease</a:t>
            </a:r>
          </a:p>
          <a:p>
            <a:pPr>
              <a:spcBef>
                <a:spcPct val="0"/>
              </a:spcBef>
              <a:buFontTx/>
              <a:buNone/>
            </a:pPr>
            <a:r>
              <a:rPr lang="en-US" sz="2800">
                <a:solidFill>
                  <a:schemeClr val="tx1"/>
                </a:solidFill>
              </a:rPr>
              <a:t>	outcome.</a:t>
            </a:r>
          </a:p>
        </p:txBody>
      </p:sp>
      <p:sp>
        <p:nvSpPr>
          <p:cNvPr id="964612" name="Text Box 4"/>
          <p:cNvSpPr txBox="1">
            <a:spLocks noChangeArrowheads="1"/>
          </p:cNvSpPr>
          <p:nvPr/>
        </p:nvSpPr>
        <p:spPr bwMode="auto">
          <a:xfrm>
            <a:off x="450850" y="4652963"/>
            <a:ext cx="808196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2.  Difficult to find </a:t>
            </a:r>
            <a:r>
              <a:rPr lang="en-US" sz="2800">
                <a:solidFill>
                  <a:srgbClr val="FF33CC"/>
                </a:solidFill>
              </a:rPr>
              <a:t>suitable controls</a:t>
            </a:r>
            <a:r>
              <a:rPr lang="en-US" sz="2800">
                <a:solidFill>
                  <a:schemeClr val="tx1"/>
                </a:solidFill>
              </a:rPr>
              <a:t> when matching</a:t>
            </a:r>
          </a:p>
          <a:p>
            <a:pPr>
              <a:spcBef>
                <a:spcPct val="0"/>
              </a:spcBef>
              <a:buFontTx/>
              <a:buNone/>
            </a:pPr>
            <a:r>
              <a:rPr lang="en-US" sz="2800">
                <a:solidFill>
                  <a:schemeClr val="tx1"/>
                </a:solidFill>
              </a:rPr>
              <a:t>     on many variables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6" fill="hold"/>
                                        <p:tgtEl>
                                          <p:spTgt spid="3"/>
                                        </p:tgtEl>
                                      </p:cBhvr>
                                    </p:cmd>
                                  </p:childTnLst>
                                </p:cTn>
                              </p:par>
                              <p:par>
                                <p:cTn id="7" presetID="16" presetClass="entr" presetSubtype="37" fill="hold" grpId="0" nodeType="withEffect">
                                  <p:stCondLst>
                                    <p:cond delay="3000"/>
                                  </p:stCondLst>
                                  <p:childTnLst>
                                    <p:set>
                                      <p:cBhvr>
                                        <p:cTn id="8" dur="1" fill="hold">
                                          <p:stCondLst>
                                            <p:cond delay="0"/>
                                          </p:stCondLst>
                                        </p:cTn>
                                        <p:tgtEl>
                                          <p:spTgt spid="964611"/>
                                        </p:tgtEl>
                                        <p:attrNameLst>
                                          <p:attrName>style.visibility</p:attrName>
                                        </p:attrNameLst>
                                      </p:cBhvr>
                                      <p:to>
                                        <p:strVal val="visible"/>
                                      </p:to>
                                    </p:set>
                                    <p:animEffect transition="in" filter="barn(outVertical)">
                                      <p:cBhvr>
                                        <p:cTn id="9" dur="3000"/>
                                        <p:tgtEl>
                                          <p:spTgt spid="964611"/>
                                        </p:tgtEl>
                                      </p:cBhvr>
                                    </p:animEffect>
                                  </p:childTnLst>
                                </p:cTn>
                              </p:par>
                              <p:par>
                                <p:cTn id="10" presetID="16" presetClass="entr" presetSubtype="37" fill="hold" grpId="0" nodeType="withEffect">
                                  <p:stCondLst>
                                    <p:cond delay="6000"/>
                                  </p:stCondLst>
                                  <p:childTnLst>
                                    <p:set>
                                      <p:cBhvr>
                                        <p:cTn id="11" dur="1" fill="hold">
                                          <p:stCondLst>
                                            <p:cond delay="0"/>
                                          </p:stCondLst>
                                        </p:cTn>
                                        <p:tgtEl>
                                          <p:spTgt spid="964612"/>
                                        </p:tgtEl>
                                        <p:attrNameLst>
                                          <p:attrName>style.visibility</p:attrName>
                                        </p:attrNameLst>
                                      </p:cBhvr>
                                      <p:to>
                                        <p:strVal val="visible"/>
                                      </p:to>
                                    </p:set>
                                    <p:animEffect transition="in" filter="barn(outVertical)">
                                      <p:cBhvr>
                                        <p:cTn id="12" dur="3000"/>
                                        <p:tgtEl>
                                          <p:spTgt spid="9646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bldLst>
      <p:bldP spid="964611" grpId="0"/>
      <p:bldP spid="96461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41325" y="1184275"/>
            <a:ext cx="6015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  24 year W female</a:t>
            </a:r>
            <a:r>
              <a:rPr lang="en-US">
                <a:solidFill>
                  <a:schemeClr val="tx1"/>
                </a:solidFill>
                <a:sym typeface="WP IconicSymbolsA" pitchFamily="2" charset="2"/>
              </a:rPr>
              <a:t>, high-school graduate</a:t>
            </a:r>
            <a:endParaRPr lang="en-US">
              <a:solidFill>
                <a:schemeClr val="tx1"/>
              </a:solidFill>
            </a:endParaRPr>
          </a:p>
        </p:txBody>
      </p:sp>
      <p:sp>
        <p:nvSpPr>
          <p:cNvPr id="57347" name="Text Box 3"/>
          <p:cNvSpPr txBox="1">
            <a:spLocks noChangeArrowheads="1"/>
          </p:cNvSpPr>
          <p:nvPr/>
        </p:nvSpPr>
        <p:spPr bwMode="auto">
          <a:xfrm>
            <a:off x="457200" y="1957388"/>
            <a:ext cx="5083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2.  30 year B male</a:t>
            </a:r>
            <a:r>
              <a:rPr lang="en-US">
                <a:solidFill>
                  <a:schemeClr val="tx1"/>
                </a:solidFill>
                <a:sym typeface="WP IconicSymbolsA" pitchFamily="2" charset="2"/>
              </a:rPr>
              <a:t>, college graduate</a:t>
            </a:r>
            <a:endParaRPr lang="en-US">
              <a:solidFill>
                <a:schemeClr val="tx1"/>
              </a:solidFill>
            </a:endParaRPr>
          </a:p>
        </p:txBody>
      </p:sp>
      <p:sp>
        <p:nvSpPr>
          <p:cNvPr id="57348" name="Text Box 4"/>
          <p:cNvSpPr txBox="1">
            <a:spLocks noChangeArrowheads="1"/>
          </p:cNvSpPr>
          <p:nvPr/>
        </p:nvSpPr>
        <p:spPr bwMode="auto">
          <a:xfrm>
            <a:off x="457200" y="2762250"/>
            <a:ext cx="455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3</a:t>
            </a:r>
            <a:r>
              <a:rPr lang="en-US" sz="3200">
                <a:solidFill>
                  <a:schemeClr val="tx1"/>
                </a:solidFill>
                <a:latin typeface="Times New Roman" pitchFamily="18" charset="0"/>
              </a:rPr>
              <a:t>.</a:t>
            </a:r>
          </a:p>
        </p:txBody>
      </p:sp>
      <p:sp>
        <p:nvSpPr>
          <p:cNvPr id="57349" name="Text Box 5"/>
          <p:cNvSpPr txBox="1">
            <a:spLocks noChangeArrowheads="1"/>
          </p:cNvSpPr>
          <p:nvPr/>
        </p:nvSpPr>
        <p:spPr bwMode="auto">
          <a:xfrm>
            <a:off x="457200" y="36322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4.</a:t>
            </a:r>
          </a:p>
        </p:txBody>
      </p:sp>
      <p:sp>
        <p:nvSpPr>
          <p:cNvPr id="57350" name="Text Box 6"/>
          <p:cNvSpPr txBox="1">
            <a:spLocks noChangeArrowheads="1"/>
          </p:cNvSpPr>
          <p:nvPr/>
        </p:nvSpPr>
        <p:spPr bwMode="auto">
          <a:xfrm>
            <a:off x="457200" y="4394200"/>
            <a:ext cx="43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5.</a:t>
            </a:r>
          </a:p>
        </p:txBody>
      </p:sp>
      <p:sp>
        <p:nvSpPr>
          <p:cNvPr id="57351" name="Oval 7"/>
          <p:cNvSpPr>
            <a:spLocks noChangeArrowheads="1"/>
          </p:cNvSpPr>
          <p:nvPr/>
        </p:nvSpPr>
        <p:spPr bwMode="auto">
          <a:xfrm>
            <a:off x="609600" y="5334000"/>
            <a:ext cx="76200" cy="762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57352" name="Oval 8"/>
          <p:cNvSpPr>
            <a:spLocks noChangeArrowheads="1"/>
          </p:cNvSpPr>
          <p:nvPr/>
        </p:nvSpPr>
        <p:spPr bwMode="auto">
          <a:xfrm>
            <a:off x="609600" y="6019800"/>
            <a:ext cx="76200" cy="762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57353" name="Text Box 9"/>
          <p:cNvSpPr txBox="1">
            <a:spLocks noChangeArrowheads="1"/>
          </p:cNvSpPr>
          <p:nvPr/>
        </p:nvSpPr>
        <p:spPr bwMode="auto">
          <a:xfrm>
            <a:off x="1447800" y="320675"/>
            <a:ext cx="13350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u="sng">
                <a:solidFill>
                  <a:schemeClr val="tx1"/>
                </a:solidFill>
              </a:rPr>
              <a:t>Cases</a:t>
            </a:r>
          </a:p>
        </p:txBody>
      </p:sp>
      <p:sp>
        <p:nvSpPr>
          <p:cNvPr id="57354" name="Text Box 10"/>
          <p:cNvSpPr txBox="1">
            <a:spLocks noChangeArrowheads="1"/>
          </p:cNvSpPr>
          <p:nvPr/>
        </p:nvSpPr>
        <p:spPr bwMode="auto">
          <a:xfrm>
            <a:off x="6950075" y="301625"/>
            <a:ext cx="16954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u="sng">
                <a:solidFill>
                  <a:schemeClr val="tx1"/>
                </a:solidFill>
              </a:rPr>
              <a:t>Controls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0" y="115888"/>
            <a:ext cx="9144000" cy="1143000"/>
          </a:xfrm>
        </p:spPr>
        <p:txBody>
          <a:bodyPr lIns="92075" tIns="46038" rIns="92075" bIns="46038"/>
          <a:lstStyle/>
          <a:p>
            <a:pPr eaLnBrk="1" hangingPunct="1">
              <a:defRPr/>
            </a:pPr>
            <a:r>
              <a:rPr lang="en-US" sz="4000" smtClean="0">
                <a:solidFill>
                  <a:srgbClr val="990033"/>
                </a:solidFill>
                <a:effectLst>
                  <a:outerShdw blurRad="38100" dist="38100" dir="2700000" algn="tl">
                    <a:srgbClr val="C0C0C0"/>
                  </a:outerShdw>
                </a:effectLst>
              </a:rPr>
              <a:t>Case-Control Studies – </a:t>
            </a:r>
            <a:r>
              <a:rPr lang="en-US" sz="3200" smtClean="0">
                <a:solidFill>
                  <a:srgbClr val="990033"/>
                </a:solidFill>
                <a:effectLst>
                  <a:outerShdw blurRad="38100" dist="38100" dir="2700000" algn="tl">
                    <a:srgbClr val="C0C0C0"/>
                  </a:outerShdw>
                </a:effectLst>
              </a:rPr>
              <a:t>Measures of Effect</a:t>
            </a:r>
          </a:p>
        </p:txBody>
      </p:sp>
      <p:grpSp>
        <p:nvGrpSpPr>
          <p:cNvPr id="58371" name="Group 20"/>
          <p:cNvGrpSpPr>
            <a:grpSpLocks/>
          </p:cNvGrpSpPr>
          <p:nvPr/>
        </p:nvGrpSpPr>
        <p:grpSpPr bwMode="auto">
          <a:xfrm>
            <a:off x="1835150" y="836613"/>
            <a:ext cx="5105400" cy="4824412"/>
            <a:chOff x="1156" y="709"/>
            <a:chExt cx="3216" cy="3039"/>
          </a:xfrm>
        </p:grpSpPr>
        <p:sp>
          <p:nvSpPr>
            <p:cNvPr id="58373" name="Rectangle 3"/>
            <p:cNvSpPr>
              <a:spLocks noChangeArrowheads="1"/>
            </p:cNvSpPr>
            <p:nvPr/>
          </p:nvSpPr>
          <p:spPr bwMode="auto">
            <a:xfrm>
              <a:off x="2500" y="2396"/>
              <a:ext cx="1832" cy="135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nchor="ctr"/>
            <a:lstStyle/>
            <a:p>
              <a:pPr algn="ctr">
                <a:spcBef>
                  <a:spcPct val="0"/>
                </a:spcBef>
                <a:buFontTx/>
                <a:buNone/>
              </a:pPr>
              <a:endParaRPr lang="en-US">
                <a:solidFill>
                  <a:schemeClr val="tx1"/>
                </a:solidFill>
                <a:latin typeface="Times New Roman" pitchFamily="18" charset="0"/>
              </a:endParaRPr>
            </a:p>
          </p:txBody>
        </p:sp>
        <p:sp>
          <p:nvSpPr>
            <p:cNvPr id="58374" name="Line 4"/>
            <p:cNvSpPr>
              <a:spLocks noChangeShapeType="1"/>
            </p:cNvSpPr>
            <p:nvPr/>
          </p:nvSpPr>
          <p:spPr bwMode="auto">
            <a:xfrm>
              <a:off x="2500" y="3116"/>
              <a:ext cx="1823"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75" name="Line 5"/>
            <p:cNvSpPr>
              <a:spLocks noChangeShapeType="1"/>
            </p:cNvSpPr>
            <p:nvPr/>
          </p:nvSpPr>
          <p:spPr bwMode="auto">
            <a:xfrm>
              <a:off x="3412" y="2396"/>
              <a:ext cx="0" cy="1343"/>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58376" name="Rectangle 6"/>
            <p:cNvSpPr>
              <a:spLocks noChangeArrowheads="1"/>
            </p:cNvSpPr>
            <p:nvPr/>
          </p:nvSpPr>
          <p:spPr bwMode="auto">
            <a:xfrm>
              <a:off x="3748" y="3212"/>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d</a:t>
              </a:r>
              <a:endParaRPr lang="en-US" sz="2800">
                <a:solidFill>
                  <a:schemeClr val="bg2"/>
                </a:solidFill>
                <a:latin typeface="Arial Black" pitchFamily="34" charset="0"/>
              </a:endParaRPr>
            </a:p>
          </p:txBody>
        </p:sp>
        <p:sp>
          <p:nvSpPr>
            <p:cNvPr id="58377" name="Rectangle 7"/>
            <p:cNvSpPr>
              <a:spLocks noChangeArrowheads="1"/>
            </p:cNvSpPr>
            <p:nvPr/>
          </p:nvSpPr>
          <p:spPr bwMode="auto">
            <a:xfrm>
              <a:off x="2836" y="3212"/>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c</a:t>
              </a:r>
              <a:endParaRPr lang="en-US" sz="2800">
                <a:solidFill>
                  <a:schemeClr val="bg2"/>
                </a:solidFill>
                <a:latin typeface="Arial Black" pitchFamily="34" charset="0"/>
              </a:endParaRPr>
            </a:p>
          </p:txBody>
        </p:sp>
        <p:sp>
          <p:nvSpPr>
            <p:cNvPr id="58378" name="Rectangle 8"/>
            <p:cNvSpPr>
              <a:spLocks noChangeArrowheads="1"/>
            </p:cNvSpPr>
            <p:nvPr/>
          </p:nvSpPr>
          <p:spPr bwMode="auto">
            <a:xfrm>
              <a:off x="3748" y="2588"/>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b</a:t>
              </a:r>
              <a:endParaRPr lang="en-US" sz="2800">
                <a:solidFill>
                  <a:schemeClr val="bg2"/>
                </a:solidFill>
                <a:latin typeface="Arial Black" pitchFamily="34" charset="0"/>
              </a:endParaRPr>
            </a:p>
          </p:txBody>
        </p:sp>
        <p:sp>
          <p:nvSpPr>
            <p:cNvPr id="58379" name="Rectangle 9"/>
            <p:cNvSpPr>
              <a:spLocks noChangeArrowheads="1"/>
            </p:cNvSpPr>
            <p:nvPr/>
          </p:nvSpPr>
          <p:spPr bwMode="auto">
            <a:xfrm>
              <a:off x="2820" y="2604"/>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sz="2800">
                  <a:solidFill>
                    <a:schemeClr val="tx2"/>
                  </a:solidFill>
                </a:rPr>
                <a:t>a</a:t>
              </a:r>
              <a:endParaRPr lang="en-US" sz="2800">
                <a:solidFill>
                  <a:schemeClr val="bg2"/>
                </a:solidFill>
                <a:latin typeface="Arial Black" pitchFamily="34" charset="0"/>
              </a:endParaRPr>
            </a:p>
          </p:txBody>
        </p:sp>
        <p:sp>
          <p:nvSpPr>
            <p:cNvPr id="58380" name="Rectangle 10"/>
            <p:cNvSpPr>
              <a:spLocks noChangeArrowheads="1"/>
            </p:cNvSpPr>
            <p:nvPr/>
          </p:nvSpPr>
          <p:spPr bwMode="auto">
            <a:xfrm>
              <a:off x="2596" y="1916"/>
              <a:ext cx="78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Present</a:t>
              </a:r>
            </a:p>
            <a:p>
              <a:pPr>
                <a:spcBef>
                  <a:spcPct val="0"/>
                </a:spcBef>
                <a:buFontTx/>
                <a:buNone/>
              </a:pPr>
              <a:r>
                <a:rPr lang="en-US">
                  <a:solidFill>
                    <a:schemeClr val="tx1"/>
                  </a:solidFill>
                </a:rPr>
                <a:t>(Cases)</a:t>
              </a:r>
            </a:p>
          </p:txBody>
        </p:sp>
        <p:sp>
          <p:nvSpPr>
            <p:cNvPr id="58381" name="Rectangle 11"/>
            <p:cNvSpPr>
              <a:spLocks noChangeArrowheads="1"/>
            </p:cNvSpPr>
            <p:nvPr/>
          </p:nvSpPr>
          <p:spPr bwMode="auto">
            <a:xfrm>
              <a:off x="3412" y="1916"/>
              <a:ext cx="96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Absent</a:t>
              </a:r>
            </a:p>
            <a:p>
              <a:pPr>
                <a:spcBef>
                  <a:spcPct val="0"/>
                </a:spcBef>
                <a:buFontTx/>
                <a:buNone/>
              </a:pPr>
              <a:r>
                <a:rPr lang="en-US">
                  <a:solidFill>
                    <a:schemeClr val="tx1"/>
                  </a:solidFill>
                </a:rPr>
                <a:t>(Controls)</a:t>
              </a:r>
              <a:endParaRPr lang="en-US" b="1">
                <a:solidFill>
                  <a:schemeClr val="tx1"/>
                </a:solidFill>
              </a:endParaRPr>
            </a:p>
          </p:txBody>
        </p:sp>
        <p:sp>
          <p:nvSpPr>
            <p:cNvPr id="58382" name="Rectangle 12"/>
            <p:cNvSpPr>
              <a:spLocks noChangeArrowheads="1"/>
            </p:cNvSpPr>
            <p:nvPr/>
          </p:nvSpPr>
          <p:spPr bwMode="auto">
            <a:xfrm>
              <a:off x="3016" y="1580"/>
              <a:ext cx="81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u="sng">
                  <a:solidFill>
                    <a:srgbClr val="009644"/>
                  </a:solidFill>
                </a:rPr>
                <a:t>Disease</a:t>
              </a:r>
              <a:endParaRPr lang="en-US" b="1" u="sng">
                <a:solidFill>
                  <a:srgbClr val="009644"/>
                </a:solidFill>
              </a:endParaRPr>
            </a:p>
          </p:txBody>
        </p:sp>
        <p:sp>
          <p:nvSpPr>
            <p:cNvPr id="58383" name="Rectangle 13"/>
            <p:cNvSpPr>
              <a:spLocks noChangeArrowheads="1"/>
            </p:cNvSpPr>
            <p:nvPr/>
          </p:nvSpPr>
          <p:spPr bwMode="auto">
            <a:xfrm>
              <a:off x="2789" y="709"/>
              <a:ext cx="1359"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pPr>
                <a:spcBef>
                  <a:spcPct val="0"/>
                </a:spcBef>
                <a:buFontTx/>
                <a:buNone/>
              </a:pPr>
              <a:endParaRPr lang="en-US">
                <a:solidFill>
                  <a:schemeClr val="tx1"/>
                </a:solidFill>
              </a:endParaRPr>
            </a:p>
            <a:p>
              <a:pPr>
                <a:spcBef>
                  <a:spcPct val="0"/>
                </a:spcBef>
                <a:buFontTx/>
                <a:buNone/>
              </a:pPr>
              <a:r>
                <a:rPr lang="en-US">
                  <a:solidFill>
                    <a:schemeClr val="tx1"/>
                  </a:solidFill>
                </a:rPr>
                <a:t>Case-control</a:t>
              </a:r>
            </a:p>
          </p:txBody>
        </p:sp>
        <p:sp>
          <p:nvSpPr>
            <p:cNvPr id="58384" name="AutoShape 14"/>
            <p:cNvSpPr>
              <a:spLocks noChangeArrowheads="1"/>
            </p:cNvSpPr>
            <p:nvPr/>
          </p:nvSpPr>
          <p:spPr bwMode="auto">
            <a:xfrm>
              <a:off x="3220" y="1244"/>
              <a:ext cx="409" cy="334"/>
            </a:xfrm>
            <a:prstGeom prst="downArrow">
              <a:avLst>
                <a:gd name="adj1" fmla="val 50000"/>
                <a:gd name="adj2" fmla="val 25009"/>
              </a:avLst>
            </a:prstGeom>
            <a:solidFill>
              <a:srgbClr val="C76605"/>
            </a:solidFill>
            <a:ln w="12700">
              <a:solidFill>
                <a:schemeClr val="bg2"/>
              </a:solidFill>
              <a:miter lim="800000"/>
              <a:headEnd/>
              <a:tailEnd/>
            </a:ln>
          </p:spPr>
          <p:txBody>
            <a:bodyPr wrap="none" anchor="ctr"/>
            <a:lstStyle/>
            <a:p>
              <a:endParaRPr lang="en-US"/>
            </a:p>
          </p:txBody>
        </p:sp>
        <p:sp>
          <p:nvSpPr>
            <p:cNvPr id="58385" name="Rectangle 15"/>
            <p:cNvSpPr>
              <a:spLocks noChangeArrowheads="1"/>
            </p:cNvSpPr>
            <p:nvPr/>
          </p:nvSpPr>
          <p:spPr bwMode="auto">
            <a:xfrm>
              <a:off x="1156" y="2540"/>
              <a:ext cx="99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Present</a:t>
              </a:r>
            </a:p>
            <a:p>
              <a:pPr>
                <a:spcBef>
                  <a:spcPct val="0"/>
                </a:spcBef>
                <a:buFontTx/>
                <a:buNone/>
              </a:pPr>
              <a:r>
                <a:rPr lang="en-US">
                  <a:solidFill>
                    <a:schemeClr val="tx1"/>
                  </a:solidFill>
                </a:rPr>
                <a:t>(Exposed)</a:t>
              </a:r>
            </a:p>
          </p:txBody>
        </p:sp>
        <p:sp>
          <p:nvSpPr>
            <p:cNvPr id="58386" name="Rectangle 16"/>
            <p:cNvSpPr>
              <a:spLocks noChangeArrowheads="1"/>
            </p:cNvSpPr>
            <p:nvPr/>
          </p:nvSpPr>
          <p:spPr bwMode="auto">
            <a:xfrm>
              <a:off x="1156" y="3212"/>
              <a:ext cx="134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a:solidFill>
                    <a:schemeClr val="tx1"/>
                  </a:solidFill>
                </a:rPr>
                <a:t>Absent</a:t>
              </a:r>
            </a:p>
            <a:p>
              <a:pPr>
                <a:spcBef>
                  <a:spcPct val="0"/>
                </a:spcBef>
                <a:buFontTx/>
                <a:buNone/>
              </a:pPr>
              <a:r>
                <a:rPr lang="en-US">
                  <a:solidFill>
                    <a:schemeClr val="tx1"/>
                  </a:solidFill>
                </a:rPr>
                <a:t>(Not Exposed)</a:t>
              </a:r>
              <a:endParaRPr lang="en-US" b="1">
                <a:solidFill>
                  <a:schemeClr val="tx1"/>
                </a:solidFill>
              </a:endParaRPr>
            </a:p>
          </p:txBody>
        </p:sp>
        <p:sp>
          <p:nvSpPr>
            <p:cNvPr id="58387" name="Rectangle 17"/>
            <p:cNvSpPr>
              <a:spLocks noChangeArrowheads="1"/>
            </p:cNvSpPr>
            <p:nvPr/>
          </p:nvSpPr>
          <p:spPr bwMode="auto">
            <a:xfrm>
              <a:off x="1173" y="2300"/>
              <a:ext cx="109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a:spcBef>
                  <a:spcPct val="0"/>
                </a:spcBef>
                <a:buFontTx/>
                <a:buNone/>
              </a:pPr>
              <a:r>
                <a:rPr lang="en-US" u="sng">
                  <a:solidFill>
                    <a:srgbClr val="009644"/>
                  </a:solidFill>
                </a:rPr>
                <a:t>Risk Factor</a:t>
              </a:r>
            </a:p>
          </p:txBody>
        </p:sp>
      </p:grpSp>
      <p:sp>
        <p:nvSpPr>
          <p:cNvPr id="58372" name="Text Box 18"/>
          <p:cNvSpPr txBox="1">
            <a:spLocks noChangeArrowheads="1"/>
          </p:cNvSpPr>
          <p:nvPr/>
        </p:nvSpPr>
        <p:spPr bwMode="auto">
          <a:xfrm>
            <a:off x="501650" y="5949950"/>
            <a:ext cx="792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accent2"/>
                </a:solidFill>
              </a:rPr>
              <a:t>Cannot estimate incidence</a:t>
            </a:r>
            <a:r>
              <a:rPr lang="en-US" sz="2800">
                <a:solidFill>
                  <a:schemeClr val="tx1"/>
                </a:solidFill>
              </a:rPr>
              <a:t> - </a:t>
            </a:r>
            <a:r>
              <a:rPr lang="en-US" sz="2800">
                <a:solidFill>
                  <a:srgbClr val="FF33CC"/>
                </a:solidFill>
              </a:rPr>
              <a:t>cannot estimate RR</a:t>
            </a:r>
            <a:r>
              <a:rPr lang="en-US" sz="2800">
                <a:solidFill>
                  <a:schemeClr val="tx1"/>
                </a:solidFill>
              </a:rPr>
              <a: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p:txBody>
          <a:bodyPr/>
          <a:lstStyle/>
          <a:p>
            <a:pPr eaLnBrk="1" hangingPunct="1">
              <a:defRPr/>
            </a:pPr>
            <a:r>
              <a:rPr lang="en-US" smtClean="0">
                <a:solidFill>
                  <a:srgbClr val="990033"/>
                </a:solidFill>
                <a:effectLst>
                  <a:outerShdw blurRad="38100" dist="38100" dir="2700000" algn="tl">
                    <a:srgbClr val="C0C0C0"/>
                  </a:outerShdw>
                </a:effectLst>
              </a:rPr>
              <a:t>Calculating the Odds Ratio</a:t>
            </a:r>
          </a:p>
        </p:txBody>
      </p:sp>
      <p:sp>
        <p:nvSpPr>
          <p:cNvPr id="893955" name="Rectangle 3"/>
          <p:cNvSpPr>
            <a:spLocks noGrp="1" noChangeArrowheads="1"/>
          </p:cNvSpPr>
          <p:nvPr>
            <p:ph type="body" idx="1"/>
          </p:nvPr>
        </p:nvSpPr>
        <p:spPr/>
        <p:txBody>
          <a:bodyPr/>
          <a:lstStyle/>
          <a:p>
            <a:pPr eaLnBrk="1" hangingPunct="1"/>
            <a:r>
              <a:rPr lang="en-US" sz="2800" smtClean="0"/>
              <a:t>In a case-control study we do not know the incidence in the exposed population or the incidence in the non-exposed population</a:t>
            </a:r>
          </a:p>
          <a:p>
            <a:pPr eaLnBrk="1" hangingPunct="1"/>
            <a:r>
              <a:rPr lang="en-US" sz="2800" smtClean="0"/>
              <a:t>We start with diseased people (cases) and non-diseased people (controls)</a:t>
            </a:r>
          </a:p>
          <a:p>
            <a:pPr eaLnBrk="1" hangingPunct="1"/>
            <a:r>
              <a:rPr lang="en-US" sz="2800" smtClean="0"/>
              <a:t>Hence we cannot calculate the RR directly</a:t>
            </a:r>
          </a:p>
          <a:p>
            <a:pPr eaLnBrk="1" hangingPunct="1"/>
            <a:r>
              <a:rPr lang="en-US" sz="2800" smtClean="0"/>
              <a:t>We use the measure of association called the odds ratio (OR)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26"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93955">
                                            <p:txEl>
                                              <p:pRg st="0" end="0"/>
                                            </p:txEl>
                                          </p:spTgt>
                                        </p:tgtEl>
                                        <p:attrNameLst>
                                          <p:attrName>style.visibility</p:attrName>
                                        </p:attrNameLst>
                                      </p:cBhvr>
                                      <p:to>
                                        <p:strVal val="visible"/>
                                      </p:to>
                                    </p:set>
                                    <p:animEffect transition="in" filter="fade">
                                      <p:cBhvr>
                                        <p:cTn id="9" dur="2000"/>
                                        <p:tgtEl>
                                          <p:spTgt spid="893955">
                                            <p:txEl>
                                              <p:pRg st="0" end="0"/>
                                            </p:txEl>
                                          </p:spTgt>
                                        </p:tgtEl>
                                      </p:cBhvr>
                                    </p:animEffect>
                                  </p:childTnLst>
                                </p:cTn>
                              </p:par>
                              <p:par>
                                <p:cTn id="10" presetID="10" presetClass="entr" presetSubtype="0" fill="hold" nodeType="withEffect">
                                  <p:stCondLst>
                                    <p:cond delay="1000"/>
                                  </p:stCondLst>
                                  <p:childTnLst>
                                    <p:set>
                                      <p:cBhvr>
                                        <p:cTn id="11" dur="1" fill="hold">
                                          <p:stCondLst>
                                            <p:cond delay="0"/>
                                          </p:stCondLst>
                                        </p:cTn>
                                        <p:tgtEl>
                                          <p:spTgt spid="893955">
                                            <p:txEl>
                                              <p:pRg st="1" end="1"/>
                                            </p:txEl>
                                          </p:spTgt>
                                        </p:tgtEl>
                                        <p:attrNameLst>
                                          <p:attrName>style.visibility</p:attrName>
                                        </p:attrNameLst>
                                      </p:cBhvr>
                                      <p:to>
                                        <p:strVal val="visible"/>
                                      </p:to>
                                    </p:set>
                                    <p:animEffect transition="in" filter="fade">
                                      <p:cBhvr>
                                        <p:cTn id="12" dur="2000"/>
                                        <p:tgtEl>
                                          <p:spTgt spid="893955">
                                            <p:txEl>
                                              <p:pRg st="1" end="1"/>
                                            </p:txEl>
                                          </p:spTgt>
                                        </p:tgtEl>
                                      </p:cBhvr>
                                    </p:animEffect>
                                  </p:childTnLst>
                                </p:cTn>
                              </p:par>
                              <p:par>
                                <p:cTn id="13" presetID="10" presetClass="entr" presetSubtype="0" fill="hold" nodeType="withEffect">
                                  <p:stCondLst>
                                    <p:cond delay="2000"/>
                                  </p:stCondLst>
                                  <p:childTnLst>
                                    <p:set>
                                      <p:cBhvr>
                                        <p:cTn id="14" dur="1" fill="hold">
                                          <p:stCondLst>
                                            <p:cond delay="0"/>
                                          </p:stCondLst>
                                        </p:cTn>
                                        <p:tgtEl>
                                          <p:spTgt spid="893955">
                                            <p:txEl>
                                              <p:pRg st="2" end="2"/>
                                            </p:txEl>
                                          </p:spTgt>
                                        </p:tgtEl>
                                        <p:attrNameLst>
                                          <p:attrName>style.visibility</p:attrName>
                                        </p:attrNameLst>
                                      </p:cBhvr>
                                      <p:to>
                                        <p:strVal val="visible"/>
                                      </p:to>
                                    </p:set>
                                    <p:animEffect transition="in" filter="fade">
                                      <p:cBhvr>
                                        <p:cTn id="15" dur="2000"/>
                                        <p:tgtEl>
                                          <p:spTgt spid="893955">
                                            <p:txEl>
                                              <p:pRg st="2" end="2"/>
                                            </p:txEl>
                                          </p:spTgt>
                                        </p:tgtEl>
                                      </p:cBhvr>
                                    </p:animEffect>
                                  </p:childTnLst>
                                </p:cTn>
                              </p:par>
                              <p:par>
                                <p:cTn id="16" presetID="10" presetClass="entr" presetSubtype="0" fill="hold" nodeType="withEffect">
                                  <p:stCondLst>
                                    <p:cond delay="3000"/>
                                  </p:stCondLst>
                                  <p:childTnLst>
                                    <p:set>
                                      <p:cBhvr>
                                        <p:cTn id="17" dur="1" fill="hold">
                                          <p:stCondLst>
                                            <p:cond delay="0"/>
                                          </p:stCondLst>
                                        </p:cTn>
                                        <p:tgtEl>
                                          <p:spTgt spid="893955">
                                            <p:txEl>
                                              <p:pRg st="3" end="3"/>
                                            </p:txEl>
                                          </p:spTgt>
                                        </p:tgtEl>
                                        <p:attrNameLst>
                                          <p:attrName>style.visibility</p:attrName>
                                        </p:attrNameLst>
                                      </p:cBhvr>
                                      <p:to>
                                        <p:strVal val="visible"/>
                                      </p:to>
                                    </p:set>
                                    <p:animEffect transition="in" filter="fade">
                                      <p:cBhvr>
                                        <p:cTn id="18" dur="2000"/>
                                        <p:tgtEl>
                                          <p:spTgt spid="8939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lstStyle/>
          <a:p>
            <a:pPr eaLnBrk="1" hangingPunct="1">
              <a:defRPr/>
            </a:pPr>
            <a:r>
              <a:rPr lang="en-US" smtClean="0">
                <a:solidFill>
                  <a:srgbClr val="990033"/>
                </a:solidFill>
                <a:effectLst>
                  <a:outerShdw blurRad="38100" dist="38100" dir="2700000" algn="tl">
                    <a:srgbClr val="C0C0C0"/>
                  </a:outerShdw>
                </a:effectLst>
              </a:rPr>
              <a:t>What are Odds</a:t>
            </a:r>
          </a:p>
        </p:txBody>
      </p:sp>
      <p:sp>
        <p:nvSpPr>
          <p:cNvPr id="894979" name="Rectangle 3"/>
          <p:cNvSpPr>
            <a:spLocks noGrp="1" noChangeArrowheads="1"/>
          </p:cNvSpPr>
          <p:nvPr>
            <p:ph type="body" idx="1"/>
          </p:nvPr>
        </p:nvSpPr>
        <p:spPr/>
        <p:txBody>
          <a:bodyPr/>
          <a:lstStyle/>
          <a:p>
            <a:pPr eaLnBrk="1" hangingPunct="1"/>
            <a:r>
              <a:rPr lang="en-US" sz="2800" smtClean="0"/>
              <a:t>The </a:t>
            </a:r>
            <a:r>
              <a:rPr lang="en-US" sz="2800" b="1" smtClean="0"/>
              <a:t>ratio</a:t>
            </a:r>
            <a:r>
              <a:rPr lang="en-US" sz="2800" smtClean="0"/>
              <a:t> of the probability that something is so to the probability that it is not so.</a:t>
            </a:r>
          </a:p>
          <a:p>
            <a:pPr eaLnBrk="1" hangingPunct="1"/>
            <a:r>
              <a:rPr lang="en-US" sz="2800" smtClean="0"/>
              <a:t>Odds = P/1-P</a:t>
            </a:r>
          </a:p>
          <a:p>
            <a:pPr eaLnBrk="1" hangingPunct="1"/>
            <a:r>
              <a:rPr lang="en-US" sz="2800" smtClean="0"/>
              <a:t>If 60 nurses are blonde and 40 are brunette. The odds of being blonde is 60:40 or 1.5</a:t>
            </a:r>
          </a:p>
          <a:p>
            <a:pPr eaLnBrk="1" hangingPunct="1"/>
            <a:r>
              <a:rPr lang="en-US" sz="2800" smtClean="0"/>
              <a:t>If 75 smokers develop chronic cough and 25 do not, the odds among those 100 smokers in favor of developing a cough are 75:25 or 3.0</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51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894979">
                                            <p:txEl>
                                              <p:pRg st="0" end="0"/>
                                            </p:txEl>
                                          </p:spTgt>
                                        </p:tgtEl>
                                        <p:attrNameLst>
                                          <p:attrName>style.visibility</p:attrName>
                                        </p:attrNameLst>
                                      </p:cBhvr>
                                      <p:to>
                                        <p:strVal val="visible"/>
                                      </p:to>
                                    </p:set>
                                    <p:animEffect transition="in" filter="fade">
                                      <p:cBhvr>
                                        <p:cTn id="9" dur="3000"/>
                                        <p:tgtEl>
                                          <p:spTgt spid="894979">
                                            <p:txEl>
                                              <p:pRg st="0" end="0"/>
                                            </p:txEl>
                                          </p:spTgt>
                                        </p:tgtEl>
                                      </p:cBhvr>
                                    </p:animEffect>
                                  </p:childTnLst>
                                </p:cTn>
                              </p:par>
                              <p:par>
                                <p:cTn id="10" presetID="10" presetClass="entr" presetSubtype="0" fill="hold" nodeType="withEffect">
                                  <p:stCondLst>
                                    <p:cond delay="4000"/>
                                  </p:stCondLst>
                                  <p:childTnLst>
                                    <p:set>
                                      <p:cBhvr>
                                        <p:cTn id="11" dur="1" fill="hold">
                                          <p:stCondLst>
                                            <p:cond delay="0"/>
                                          </p:stCondLst>
                                        </p:cTn>
                                        <p:tgtEl>
                                          <p:spTgt spid="894979">
                                            <p:txEl>
                                              <p:pRg st="1" end="1"/>
                                            </p:txEl>
                                          </p:spTgt>
                                        </p:tgtEl>
                                        <p:attrNameLst>
                                          <p:attrName>style.visibility</p:attrName>
                                        </p:attrNameLst>
                                      </p:cBhvr>
                                      <p:to>
                                        <p:strVal val="visible"/>
                                      </p:to>
                                    </p:set>
                                    <p:animEffect transition="in" filter="fade">
                                      <p:cBhvr>
                                        <p:cTn id="12" dur="3000"/>
                                        <p:tgtEl>
                                          <p:spTgt spid="894979">
                                            <p:txEl>
                                              <p:pRg st="1" end="1"/>
                                            </p:txEl>
                                          </p:spTgt>
                                        </p:tgtEl>
                                      </p:cBhvr>
                                    </p:animEffect>
                                  </p:childTnLst>
                                </p:cTn>
                              </p:par>
                              <p:par>
                                <p:cTn id="13" presetID="10" presetClass="entr" presetSubtype="0" fill="hold" nodeType="withEffect">
                                  <p:stCondLst>
                                    <p:cond delay="10000"/>
                                  </p:stCondLst>
                                  <p:childTnLst>
                                    <p:set>
                                      <p:cBhvr>
                                        <p:cTn id="14" dur="1" fill="hold">
                                          <p:stCondLst>
                                            <p:cond delay="0"/>
                                          </p:stCondLst>
                                        </p:cTn>
                                        <p:tgtEl>
                                          <p:spTgt spid="894979">
                                            <p:txEl>
                                              <p:pRg st="2" end="2"/>
                                            </p:txEl>
                                          </p:spTgt>
                                        </p:tgtEl>
                                        <p:attrNameLst>
                                          <p:attrName>style.visibility</p:attrName>
                                        </p:attrNameLst>
                                      </p:cBhvr>
                                      <p:to>
                                        <p:strVal val="visible"/>
                                      </p:to>
                                    </p:set>
                                    <p:animEffect transition="in" filter="fade">
                                      <p:cBhvr>
                                        <p:cTn id="15" dur="3000"/>
                                        <p:tgtEl>
                                          <p:spTgt spid="894979">
                                            <p:txEl>
                                              <p:pRg st="2" end="2"/>
                                            </p:txEl>
                                          </p:spTgt>
                                        </p:tgtEl>
                                      </p:cBhvr>
                                    </p:animEffect>
                                  </p:childTnLst>
                                </p:cTn>
                              </p:par>
                              <p:par>
                                <p:cTn id="16" presetID="10" presetClass="entr" presetSubtype="0" fill="hold" nodeType="withEffect">
                                  <p:stCondLst>
                                    <p:cond delay="14000"/>
                                  </p:stCondLst>
                                  <p:childTnLst>
                                    <p:set>
                                      <p:cBhvr>
                                        <p:cTn id="17" dur="1" fill="hold">
                                          <p:stCondLst>
                                            <p:cond delay="0"/>
                                          </p:stCondLst>
                                        </p:cTn>
                                        <p:tgtEl>
                                          <p:spTgt spid="894979">
                                            <p:txEl>
                                              <p:pRg st="3" end="3"/>
                                            </p:txEl>
                                          </p:spTgt>
                                        </p:tgtEl>
                                        <p:attrNameLst>
                                          <p:attrName>style.visibility</p:attrName>
                                        </p:attrNameLst>
                                      </p:cBhvr>
                                      <p:to>
                                        <p:strVal val="visible"/>
                                      </p:to>
                                    </p:set>
                                    <p:animEffect transition="in" filter="fade">
                                      <p:cBhvr>
                                        <p:cTn id="18" dur="3000"/>
                                        <p:tgtEl>
                                          <p:spTgt spid="8949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p:txBody>
          <a:bodyPr/>
          <a:lstStyle/>
          <a:p>
            <a:pPr eaLnBrk="1" hangingPunct="1">
              <a:defRPr/>
            </a:pPr>
            <a:r>
              <a:rPr lang="en-US" smtClean="0">
                <a:solidFill>
                  <a:srgbClr val="990033"/>
                </a:solidFill>
                <a:effectLst>
                  <a:outerShdw blurRad="38100" dist="38100" dir="2700000" algn="tl">
                    <a:srgbClr val="C0C0C0"/>
                  </a:outerShdw>
                </a:effectLst>
              </a:rPr>
              <a:t>Odds Ratio (OR)</a:t>
            </a:r>
          </a:p>
        </p:txBody>
      </p:sp>
      <p:sp>
        <p:nvSpPr>
          <p:cNvPr id="896003" name="Rectangle 3"/>
          <p:cNvSpPr>
            <a:spLocks noGrp="1" noChangeArrowheads="1"/>
          </p:cNvSpPr>
          <p:nvPr>
            <p:ph type="body" idx="1"/>
          </p:nvPr>
        </p:nvSpPr>
        <p:spPr>
          <a:xfrm>
            <a:off x="457200" y="1600200"/>
            <a:ext cx="8229600" cy="3252788"/>
          </a:xfrm>
        </p:spPr>
        <p:txBody>
          <a:bodyPr>
            <a:spAutoFit/>
          </a:bodyPr>
          <a:lstStyle/>
          <a:p>
            <a:pPr eaLnBrk="1" hangingPunct="1">
              <a:defRPr/>
            </a:pPr>
            <a:r>
              <a:rPr lang="en-US" sz="2800" dirty="0" smtClean="0"/>
              <a:t>Also known as the </a:t>
            </a:r>
            <a:r>
              <a:rPr lang="en-US" sz="2800" dirty="0" smtClean="0">
                <a:solidFill>
                  <a:srgbClr val="CC0066"/>
                </a:solidFill>
                <a:effectLst>
                  <a:outerShdw blurRad="38100" dist="38100" dir="2700000" algn="tl">
                    <a:srgbClr val="C0C0C0"/>
                  </a:outerShdw>
                </a:effectLst>
              </a:rPr>
              <a:t>cross-product ratio</a:t>
            </a:r>
            <a:r>
              <a:rPr lang="en-US" sz="2800" dirty="0" smtClean="0"/>
              <a:t> or </a:t>
            </a:r>
            <a:r>
              <a:rPr lang="en-US" sz="2800" dirty="0" smtClean="0">
                <a:solidFill>
                  <a:srgbClr val="CC0066"/>
                </a:solidFill>
                <a:effectLst>
                  <a:outerShdw blurRad="38100" dist="38100" dir="2700000" algn="tl">
                    <a:srgbClr val="C0C0C0"/>
                  </a:outerShdw>
                </a:effectLst>
              </a:rPr>
              <a:t>relative odds</a:t>
            </a:r>
          </a:p>
          <a:p>
            <a:pPr eaLnBrk="1" hangingPunct="1">
              <a:defRPr/>
            </a:pPr>
            <a:r>
              <a:rPr lang="en-US" sz="2800" dirty="0" smtClean="0"/>
              <a:t>The ratio of two odds</a:t>
            </a:r>
          </a:p>
          <a:p>
            <a:pPr eaLnBrk="1" hangingPunct="1">
              <a:defRPr/>
            </a:pPr>
            <a:r>
              <a:rPr lang="en-US" sz="2800" dirty="0" smtClean="0"/>
              <a:t>The </a:t>
            </a:r>
            <a:r>
              <a:rPr lang="en-US" sz="2800" dirty="0" smtClean="0">
                <a:solidFill>
                  <a:srgbClr val="990033"/>
                </a:solidFill>
                <a:effectLst>
                  <a:outerShdw blurRad="38100" dist="38100" dir="2700000" algn="tl">
                    <a:srgbClr val="C0C0C0"/>
                  </a:outerShdw>
                </a:effectLst>
              </a:rPr>
              <a:t>exposure-odds ratio</a:t>
            </a:r>
            <a:r>
              <a:rPr lang="en-US" sz="2800" dirty="0" smtClean="0"/>
              <a:t> for a set of case-control data is the ratio of </a:t>
            </a:r>
            <a:r>
              <a:rPr lang="en-US" sz="2800" dirty="0" smtClean="0">
                <a:solidFill>
                  <a:srgbClr val="333399"/>
                </a:solidFill>
                <a:effectLst>
                  <a:outerShdw blurRad="38100" dist="38100" dir="2700000" algn="tl">
                    <a:srgbClr val="C0C0C0"/>
                  </a:outerShdw>
                </a:effectLst>
              </a:rPr>
              <a:t>the odds of a</a:t>
            </a:r>
            <a:r>
              <a:rPr lang="en-US" sz="2800" dirty="0" smtClean="0">
                <a:effectLst>
                  <a:outerShdw blurRad="38100" dist="38100" dir="2700000" algn="tl">
                    <a:srgbClr val="C0C0C0"/>
                  </a:outerShdw>
                </a:effectLst>
              </a:rPr>
              <a:t> </a:t>
            </a:r>
            <a:r>
              <a:rPr lang="en-US" sz="2800" u="sng" dirty="0" smtClean="0">
                <a:solidFill>
                  <a:srgbClr val="333399"/>
                </a:solidFill>
                <a:effectLst>
                  <a:outerShdw blurRad="38100" dist="38100" dir="2700000" algn="tl">
                    <a:srgbClr val="C0C0C0"/>
                  </a:outerShdw>
                </a:effectLst>
              </a:rPr>
              <a:t>case</a:t>
            </a:r>
            <a:r>
              <a:rPr lang="en-US" sz="2800" dirty="0" smtClean="0">
                <a:effectLst>
                  <a:outerShdw blurRad="38100" dist="38100" dir="2700000" algn="tl">
                    <a:srgbClr val="C0C0C0"/>
                  </a:outerShdw>
                </a:effectLst>
              </a:rPr>
              <a:t> </a:t>
            </a:r>
            <a:r>
              <a:rPr lang="en-US" sz="2800" dirty="0" smtClean="0">
                <a:solidFill>
                  <a:srgbClr val="333399"/>
                </a:solidFill>
                <a:effectLst>
                  <a:outerShdw blurRad="38100" dist="38100" dir="2700000" algn="tl">
                    <a:srgbClr val="C0C0C0"/>
                  </a:outerShdw>
                </a:effectLst>
              </a:rPr>
              <a:t>being exposed</a:t>
            </a:r>
            <a:r>
              <a:rPr lang="en-US" sz="2800" dirty="0" smtClean="0"/>
              <a:t> (a/c) to </a:t>
            </a:r>
            <a:r>
              <a:rPr lang="en-US" sz="2800" dirty="0" smtClean="0">
                <a:solidFill>
                  <a:schemeClr val="hlink"/>
                </a:solidFill>
                <a:effectLst>
                  <a:outerShdw blurRad="38100" dist="38100" dir="2700000" algn="tl">
                    <a:srgbClr val="C0C0C0"/>
                  </a:outerShdw>
                </a:effectLst>
              </a:rPr>
              <a:t>the odds of a</a:t>
            </a:r>
            <a:r>
              <a:rPr lang="en-US" sz="2800" dirty="0" smtClean="0">
                <a:effectLst>
                  <a:outerShdw blurRad="38100" dist="38100" dir="2700000" algn="tl">
                    <a:srgbClr val="C0C0C0"/>
                  </a:outerShdw>
                </a:effectLst>
              </a:rPr>
              <a:t> </a:t>
            </a:r>
            <a:r>
              <a:rPr lang="en-US" sz="2800" u="sng" dirty="0" smtClean="0">
                <a:solidFill>
                  <a:schemeClr val="hlink"/>
                </a:solidFill>
                <a:effectLst>
                  <a:outerShdw blurRad="38100" dist="38100" dir="2700000" algn="tl">
                    <a:srgbClr val="C0C0C0"/>
                  </a:outerShdw>
                </a:effectLst>
              </a:rPr>
              <a:t>control</a:t>
            </a:r>
            <a:r>
              <a:rPr lang="en-US" sz="2800" dirty="0" smtClean="0">
                <a:effectLst>
                  <a:outerShdw blurRad="38100" dist="38100" dir="2700000" algn="tl">
                    <a:srgbClr val="C0C0C0"/>
                  </a:outerShdw>
                </a:effectLst>
              </a:rPr>
              <a:t> </a:t>
            </a:r>
            <a:r>
              <a:rPr lang="en-US" sz="2800" dirty="0" smtClean="0">
                <a:solidFill>
                  <a:schemeClr val="hlink"/>
                </a:solidFill>
                <a:effectLst>
                  <a:outerShdw blurRad="38100" dist="38100" dir="2700000" algn="tl">
                    <a:srgbClr val="C0C0C0"/>
                  </a:outerShdw>
                </a:effectLst>
              </a:rPr>
              <a:t>being exposed</a:t>
            </a:r>
            <a:r>
              <a:rPr lang="en-US" sz="2800" dirty="0" smtClean="0"/>
              <a:t> (b/d)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09" fill="hold"/>
                                        <p:tgtEl>
                                          <p:spTgt spid="4"/>
                                        </p:tgtEl>
                                      </p:cBhvr>
                                    </p:cmd>
                                  </p:childTnLst>
                                </p:cTn>
                              </p:par>
                              <p:par>
                                <p:cTn id="7" presetID="10" presetClass="entr" presetSubtype="0" fill="hold" grpId="0" nodeType="withEffect">
                                  <p:stCondLst>
                                    <p:cond delay="2000"/>
                                  </p:stCondLst>
                                  <p:childTnLst>
                                    <p:set>
                                      <p:cBhvr>
                                        <p:cTn id="8" dur="1" fill="hold">
                                          <p:stCondLst>
                                            <p:cond delay="0"/>
                                          </p:stCondLst>
                                        </p:cTn>
                                        <p:tgtEl>
                                          <p:spTgt spid="896003">
                                            <p:txEl>
                                              <p:pRg st="0" end="0"/>
                                            </p:txEl>
                                          </p:spTgt>
                                        </p:tgtEl>
                                        <p:attrNameLst>
                                          <p:attrName>style.visibility</p:attrName>
                                        </p:attrNameLst>
                                      </p:cBhvr>
                                      <p:to>
                                        <p:strVal val="visible"/>
                                      </p:to>
                                    </p:set>
                                    <p:animEffect transition="in" filter="fade">
                                      <p:cBhvr>
                                        <p:cTn id="9" dur="3000"/>
                                        <p:tgtEl>
                                          <p:spTgt spid="896003">
                                            <p:txEl>
                                              <p:pRg st="0" end="0"/>
                                            </p:tx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896003">
                                            <p:txEl>
                                              <p:pRg st="1" end="1"/>
                                            </p:txEl>
                                          </p:spTgt>
                                        </p:tgtEl>
                                        <p:attrNameLst>
                                          <p:attrName>style.visibility</p:attrName>
                                        </p:attrNameLst>
                                      </p:cBhvr>
                                      <p:to>
                                        <p:strVal val="visible"/>
                                      </p:to>
                                    </p:set>
                                    <p:animEffect transition="in" filter="fade">
                                      <p:cBhvr>
                                        <p:cTn id="12" dur="3000"/>
                                        <p:tgtEl>
                                          <p:spTgt spid="896003">
                                            <p:txEl>
                                              <p:pRg st="1" end="1"/>
                                            </p:txEl>
                                          </p:spTgt>
                                        </p:tgtEl>
                                      </p:cBhvr>
                                    </p:animEffect>
                                  </p:childTnLst>
                                </p:cTn>
                              </p:par>
                              <p:par>
                                <p:cTn id="13" presetID="10" presetClass="entr" presetSubtype="0" fill="hold" grpId="0" nodeType="withEffect">
                                  <p:stCondLst>
                                    <p:cond delay="16000"/>
                                  </p:stCondLst>
                                  <p:childTnLst>
                                    <p:set>
                                      <p:cBhvr>
                                        <p:cTn id="14" dur="1" fill="hold">
                                          <p:stCondLst>
                                            <p:cond delay="0"/>
                                          </p:stCondLst>
                                        </p:cTn>
                                        <p:tgtEl>
                                          <p:spTgt spid="896003">
                                            <p:txEl>
                                              <p:pRg st="2" end="2"/>
                                            </p:txEl>
                                          </p:spTgt>
                                        </p:tgtEl>
                                        <p:attrNameLst>
                                          <p:attrName>style.visibility</p:attrName>
                                        </p:attrNameLst>
                                      </p:cBhvr>
                                      <p:to>
                                        <p:strVal val="visible"/>
                                      </p:to>
                                    </p:set>
                                    <p:animEffect transition="in" filter="fade">
                                      <p:cBhvr>
                                        <p:cTn id="15" dur="3000"/>
                                        <p:tgtEl>
                                          <p:spTgt spid="896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89600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706813" y="404813"/>
            <a:ext cx="1657350" cy="346075"/>
          </a:xfrm>
          <a:solidFill>
            <a:srgbClr val="FFFFCC"/>
          </a:solidFill>
          <a:ln>
            <a:solidFill>
              <a:schemeClr val="tx1"/>
            </a:solidFill>
            <a:miter lim="800000"/>
            <a:headEnd/>
            <a:tailEnd/>
          </a:ln>
        </p:spPr>
        <p:txBody>
          <a:bodyPr anchor="t">
            <a:spAutoFit/>
          </a:bodyPr>
          <a:lstStyle/>
          <a:p>
            <a:pPr eaLnBrk="1" hangingPunct="1"/>
            <a:r>
              <a:rPr lang="en-US" sz="1600" b="1" smtClean="0">
                <a:solidFill>
                  <a:srgbClr val="990033"/>
                </a:solidFill>
              </a:rPr>
              <a:t>Study Designs</a:t>
            </a:r>
          </a:p>
        </p:txBody>
      </p:sp>
      <p:sp>
        <p:nvSpPr>
          <p:cNvPr id="7171" name="Rectangle 3"/>
          <p:cNvSpPr>
            <a:spLocks noGrp="1" noChangeArrowheads="1"/>
          </p:cNvSpPr>
          <p:nvPr>
            <p:ph type="body" idx="1"/>
          </p:nvPr>
        </p:nvSpPr>
        <p:spPr>
          <a:xfrm>
            <a:off x="5942013" y="1138238"/>
            <a:ext cx="1509712" cy="346075"/>
          </a:xfrm>
          <a:solidFill>
            <a:srgbClr val="FFFFCC"/>
          </a:solidFill>
          <a:ln>
            <a:solidFill>
              <a:schemeClr val="tx1"/>
            </a:solidFill>
            <a:miter lim="800000"/>
            <a:headEnd/>
            <a:tailEnd/>
          </a:ln>
        </p:spPr>
        <p:txBody>
          <a:bodyPr>
            <a:spAutoFit/>
          </a:bodyPr>
          <a:lstStyle/>
          <a:p>
            <a:pPr eaLnBrk="1" hangingPunct="1">
              <a:buFontTx/>
              <a:buNone/>
            </a:pPr>
            <a:r>
              <a:rPr lang="en-US" sz="1600" b="1" smtClean="0">
                <a:solidFill>
                  <a:schemeClr val="accent2"/>
                </a:solidFill>
              </a:rPr>
              <a:t>Experimental</a:t>
            </a:r>
          </a:p>
        </p:txBody>
      </p:sp>
      <p:sp>
        <p:nvSpPr>
          <p:cNvPr id="7172" name="Rectangle 7"/>
          <p:cNvSpPr>
            <a:spLocks noChangeArrowheads="1"/>
          </p:cNvSpPr>
          <p:nvPr/>
        </p:nvSpPr>
        <p:spPr bwMode="auto">
          <a:xfrm>
            <a:off x="1550988" y="1138238"/>
            <a:ext cx="1581150" cy="346075"/>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600" b="1">
                <a:solidFill>
                  <a:schemeClr val="accent2"/>
                </a:solidFill>
              </a:rPr>
              <a:t>Observational</a:t>
            </a:r>
          </a:p>
        </p:txBody>
      </p:sp>
      <p:sp>
        <p:nvSpPr>
          <p:cNvPr id="7173" name="Rectangle 8"/>
          <p:cNvSpPr>
            <a:spLocks noChangeArrowheads="1"/>
          </p:cNvSpPr>
          <p:nvPr/>
        </p:nvSpPr>
        <p:spPr bwMode="auto">
          <a:xfrm>
            <a:off x="539750" y="1844675"/>
            <a:ext cx="1655763" cy="639763"/>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600" b="1">
                <a:solidFill>
                  <a:schemeClr val="bg2"/>
                </a:solidFill>
              </a:rPr>
              <a:t>Descriptive</a:t>
            </a:r>
          </a:p>
          <a:p>
            <a:pPr marL="342900" indent="-342900" eaLnBrk="1" hangingPunct="1">
              <a:buFontTx/>
              <a:buNone/>
            </a:pPr>
            <a:r>
              <a:rPr lang="nb-NO" sz="1600" b="1">
                <a:solidFill>
                  <a:schemeClr val="bg2"/>
                </a:solidFill>
              </a:rPr>
              <a:t>Studies</a:t>
            </a:r>
            <a:endParaRPr lang="en-US" sz="1600" b="1">
              <a:solidFill>
                <a:schemeClr val="bg2"/>
              </a:solidFill>
            </a:endParaRPr>
          </a:p>
        </p:txBody>
      </p:sp>
      <p:sp>
        <p:nvSpPr>
          <p:cNvPr id="7174" name="Rectangle 9"/>
          <p:cNvSpPr>
            <a:spLocks noChangeArrowheads="1"/>
          </p:cNvSpPr>
          <p:nvPr/>
        </p:nvSpPr>
        <p:spPr bwMode="auto">
          <a:xfrm>
            <a:off x="2555875" y="1844675"/>
            <a:ext cx="1584325" cy="639763"/>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600" b="1">
                <a:solidFill>
                  <a:schemeClr val="bg2"/>
                </a:solidFill>
              </a:rPr>
              <a:t>Analytic</a:t>
            </a:r>
          </a:p>
          <a:p>
            <a:pPr marL="342900" indent="-342900" eaLnBrk="1" hangingPunct="1">
              <a:buFontTx/>
              <a:buNone/>
            </a:pPr>
            <a:r>
              <a:rPr lang="en-US" sz="1600" b="1">
                <a:solidFill>
                  <a:srgbClr val="808080"/>
                </a:solidFill>
              </a:rPr>
              <a:t>Studies</a:t>
            </a:r>
          </a:p>
        </p:txBody>
      </p:sp>
      <p:sp>
        <p:nvSpPr>
          <p:cNvPr id="7175" name="Rectangle 10"/>
          <p:cNvSpPr>
            <a:spLocks noChangeArrowheads="1"/>
          </p:cNvSpPr>
          <p:nvPr/>
        </p:nvSpPr>
        <p:spPr bwMode="auto">
          <a:xfrm>
            <a:off x="4862513" y="1844675"/>
            <a:ext cx="1870075" cy="933450"/>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600" b="1">
                <a:solidFill>
                  <a:schemeClr val="bg2"/>
                </a:solidFill>
              </a:rPr>
              <a:t>Non-Controlled,</a:t>
            </a:r>
          </a:p>
          <a:p>
            <a:pPr marL="342900" indent="-342900" eaLnBrk="1" hangingPunct="1">
              <a:buFontTx/>
              <a:buNone/>
            </a:pPr>
            <a:r>
              <a:rPr lang="en-US" sz="1600" b="1">
                <a:solidFill>
                  <a:schemeClr val="bg2"/>
                </a:solidFill>
              </a:rPr>
              <a:t>Non-Randomized</a:t>
            </a:r>
          </a:p>
          <a:p>
            <a:pPr marL="342900" indent="-342900" eaLnBrk="1" hangingPunct="1">
              <a:buFontTx/>
              <a:buNone/>
            </a:pPr>
            <a:r>
              <a:rPr lang="en-US" sz="1600" b="1">
                <a:solidFill>
                  <a:schemeClr val="bg2"/>
                </a:solidFill>
              </a:rPr>
              <a:t>Trials</a:t>
            </a:r>
          </a:p>
        </p:txBody>
      </p:sp>
      <p:sp>
        <p:nvSpPr>
          <p:cNvPr id="7176" name="Rectangle 11"/>
          <p:cNvSpPr>
            <a:spLocks noChangeArrowheads="1"/>
          </p:cNvSpPr>
          <p:nvPr/>
        </p:nvSpPr>
        <p:spPr bwMode="auto">
          <a:xfrm>
            <a:off x="7023100" y="1844675"/>
            <a:ext cx="1581150" cy="933450"/>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600" b="1">
                <a:solidFill>
                  <a:schemeClr val="bg2"/>
                </a:solidFill>
              </a:rPr>
              <a:t>Randomized</a:t>
            </a:r>
          </a:p>
          <a:p>
            <a:pPr marL="342900" indent="-342900" eaLnBrk="1" hangingPunct="1">
              <a:buFontTx/>
              <a:buNone/>
            </a:pPr>
            <a:r>
              <a:rPr lang="en-US" sz="1600" b="1">
                <a:solidFill>
                  <a:schemeClr val="bg2"/>
                </a:solidFill>
              </a:rPr>
              <a:t>Controlled</a:t>
            </a:r>
          </a:p>
          <a:p>
            <a:pPr marL="342900" indent="-342900" eaLnBrk="1" hangingPunct="1">
              <a:buFontTx/>
              <a:buNone/>
            </a:pPr>
            <a:r>
              <a:rPr lang="en-US" sz="1600" b="1">
                <a:solidFill>
                  <a:schemeClr val="bg2"/>
                </a:solidFill>
              </a:rPr>
              <a:t>Trials </a:t>
            </a:r>
          </a:p>
        </p:txBody>
      </p:sp>
      <p:sp>
        <p:nvSpPr>
          <p:cNvPr id="7177" name="Rectangle 12"/>
          <p:cNvSpPr>
            <a:spLocks noChangeArrowheads="1"/>
          </p:cNvSpPr>
          <p:nvPr/>
        </p:nvSpPr>
        <p:spPr bwMode="auto">
          <a:xfrm>
            <a:off x="898525" y="2924175"/>
            <a:ext cx="1296988" cy="314325"/>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Case Report</a:t>
            </a:r>
          </a:p>
        </p:txBody>
      </p:sp>
      <p:sp>
        <p:nvSpPr>
          <p:cNvPr id="7178" name="Rectangle 13"/>
          <p:cNvSpPr>
            <a:spLocks noChangeArrowheads="1"/>
          </p:cNvSpPr>
          <p:nvPr/>
        </p:nvSpPr>
        <p:spPr bwMode="auto">
          <a:xfrm>
            <a:off x="2541588" y="4670425"/>
            <a:ext cx="1309687" cy="314325"/>
          </a:xfrm>
          <a:prstGeom prst="rect">
            <a:avLst/>
          </a:prstGeom>
          <a:solidFill>
            <a:srgbClr val="FFCC00"/>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Case-Control</a:t>
            </a:r>
          </a:p>
        </p:txBody>
      </p:sp>
      <p:sp>
        <p:nvSpPr>
          <p:cNvPr id="7179" name="Rectangle 14"/>
          <p:cNvSpPr>
            <a:spLocks noChangeArrowheads="1"/>
          </p:cNvSpPr>
          <p:nvPr/>
        </p:nvSpPr>
        <p:spPr bwMode="auto">
          <a:xfrm>
            <a:off x="2554288" y="3789363"/>
            <a:ext cx="1296987" cy="569912"/>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Cross-</a:t>
            </a:r>
          </a:p>
          <a:p>
            <a:pPr marL="342900" indent="-342900" eaLnBrk="1" hangingPunct="1">
              <a:buFontTx/>
              <a:buNone/>
            </a:pPr>
            <a:r>
              <a:rPr lang="en-US" sz="1400" b="1">
                <a:solidFill>
                  <a:schemeClr val="tx1"/>
                </a:solidFill>
              </a:rPr>
              <a:t>Sectional</a:t>
            </a:r>
          </a:p>
        </p:txBody>
      </p:sp>
      <p:sp>
        <p:nvSpPr>
          <p:cNvPr id="7180" name="Rectangle 15"/>
          <p:cNvSpPr>
            <a:spLocks noChangeArrowheads="1"/>
          </p:cNvSpPr>
          <p:nvPr/>
        </p:nvSpPr>
        <p:spPr bwMode="auto">
          <a:xfrm>
            <a:off x="898525" y="3500438"/>
            <a:ext cx="1296988" cy="314325"/>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Case Series</a:t>
            </a:r>
          </a:p>
        </p:txBody>
      </p:sp>
      <p:sp>
        <p:nvSpPr>
          <p:cNvPr id="7181" name="Rectangle 16"/>
          <p:cNvSpPr>
            <a:spLocks noChangeArrowheads="1"/>
          </p:cNvSpPr>
          <p:nvPr/>
        </p:nvSpPr>
        <p:spPr bwMode="auto">
          <a:xfrm>
            <a:off x="900113" y="4076700"/>
            <a:ext cx="1295400" cy="569913"/>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Prevalence</a:t>
            </a:r>
          </a:p>
          <a:p>
            <a:pPr marL="342900" indent="-342900" eaLnBrk="1" hangingPunct="1">
              <a:buFontTx/>
              <a:buNone/>
            </a:pPr>
            <a:r>
              <a:rPr lang="en-US" sz="1400" b="1">
                <a:solidFill>
                  <a:schemeClr val="tx1"/>
                </a:solidFill>
              </a:rPr>
              <a:t>Surveys</a:t>
            </a:r>
          </a:p>
        </p:txBody>
      </p:sp>
      <p:sp>
        <p:nvSpPr>
          <p:cNvPr id="7182" name="Rectangle 17"/>
          <p:cNvSpPr>
            <a:spLocks noChangeArrowheads="1"/>
          </p:cNvSpPr>
          <p:nvPr/>
        </p:nvSpPr>
        <p:spPr bwMode="auto">
          <a:xfrm>
            <a:off x="912813" y="4941888"/>
            <a:ext cx="1282700" cy="569912"/>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Migrant </a:t>
            </a:r>
          </a:p>
          <a:p>
            <a:pPr marL="342900" indent="-342900" eaLnBrk="1" hangingPunct="1">
              <a:buFontTx/>
              <a:buNone/>
            </a:pPr>
            <a:r>
              <a:rPr lang="en-US" sz="1400" b="1">
                <a:solidFill>
                  <a:schemeClr val="tx1"/>
                </a:solidFill>
              </a:rPr>
              <a:t>Studies</a:t>
            </a:r>
          </a:p>
        </p:txBody>
      </p:sp>
      <p:sp>
        <p:nvSpPr>
          <p:cNvPr id="7183" name="Rectangle 18"/>
          <p:cNvSpPr>
            <a:spLocks noChangeArrowheads="1"/>
          </p:cNvSpPr>
          <p:nvPr/>
        </p:nvSpPr>
        <p:spPr bwMode="auto">
          <a:xfrm>
            <a:off x="2555875" y="2924175"/>
            <a:ext cx="1295400" cy="569913"/>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Ecologic/</a:t>
            </a:r>
          </a:p>
          <a:p>
            <a:pPr marL="342900" indent="-342900" eaLnBrk="1" hangingPunct="1">
              <a:buFontTx/>
              <a:buNone/>
            </a:pPr>
            <a:r>
              <a:rPr lang="en-US" sz="1400" b="1">
                <a:solidFill>
                  <a:schemeClr val="tx1"/>
                </a:solidFill>
              </a:rPr>
              <a:t>Correlation</a:t>
            </a:r>
          </a:p>
        </p:txBody>
      </p:sp>
      <p:sp>
        <p:nvSpPr>
          <p:cNvPr id="7184" name="Rectangle 19"/>
          <p:cNvSpPr>
            <a:spLocks noChangeArrowheads="1"/>
          </p:cNvSpPr>
          <p:nvPr/>
        </p:nvSpPr>
        <p:spPr bwMode="auto">
          <a:xfrm>
            <a:off x="2541588" y="5264150"/>
            <a:ext cx="1309687" cy="569913"/>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Case-</a:t>
            </a:r>
          </a:p>
          <a:p>
            <a:pPr marL="342900" indent="-342900" eaLnBrk="1" hangingPunct="1">
              <a:buFontTx/>
              <a:buNone/>
            </a:pPr>
            <a:r>
              <a:rPr lang="en-US" sz="1400" b="1">
                <a:solidFill>
                  <a:schemeClr val="tx1"/>
                </a:solidFill>
              </a:rPr>
              <a:t>Crossover</a:t>
            </a:r>
          </a:p>
        </p:txBody>
      </p:sp>
      <p:sp>
        <p:nvSpPr>
          <p:cNvPr id="7185" name="Rectangle 20"/>
          <p:cNvSpPr>
            <a:spLocks noChangeArrowheads="1"/>
          </p:cNvSpPr>
          <p:nvPr/>
        </p:nvSpPr>
        <p:spPr bwMode="auto">
          <a:xfrm>
            <a:off x="2541588" y="6138863"/>
            <a:ext cx="1309687" cy="314325"/>
          </a:xfrm>
          <a:prstGeom prst="rect">
            <a:avLst/>
          </a:prstGeom>
          <a:solidFill>
            <a:srgbClr val="FFFF66"/>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Cohort</a:t>
            </a:r>
          </a:p>
        </p:txBody>
      </p:sp>
      <p:sp>
        <p:nvSpPr>
          <p:cNvPr id="7186" name="Rectangle 21"/>
          <p:cNvSpPr>
            <a:spLocks noChangeArrowheads="1"/>
          </p:cNvSpPr>
          <p:nvPr/>
        </p:nvSpPr>
        <p:spPr bwMode="auto">
          <a:xfrm>
            <a:off x="7019925" y="3141663"/>
            <a:ext cx="1223963" cy="569912"/>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Clinical</a:t>
            </a:r>
          </a:p>
          <a:p>
            <a:pPr marL="342900" indent="-342900" eaLnBrk="1" hangingPunct="1">
              <a:buFontTx/>
              <a:buNone/>
            </a:pPr>
            <a:r>
              <a:rPr lang="en-US" sz="1400" b="1">
                <a:solidFill>
                  <a:schemeClr val="tx1"/>
                </a:solidFill>
              </a:rPr>
              <a:t>Trials (RCT)</a:t>
            </a:r>
          </a:p>
        </p:txBody>
      </p:sp>
      <p:sp>
        <p:nvSpPr>
          <p:cNvPr id="7187" name="Rectangle 22"/>
          <p:cNvSpPr>
            <a:spLocks noChangeArrowheads="1"/>
          </p:cNvSpPr>
          <p:nvPr/>
        </p:nvSpPr>
        <p:spPr bwMode="auto">
          <a:xfrm>
            <a:off x="7019925" y="4051300"/>
            <a:ext cx="1223963" cy="314325"/>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Field Trials</a:t>
            </a:r>
          </a:p>
        </p:txBody>
      </p:sp>
      <p:sp>
        <p:nvSpPr>
          <p:cNvPr id="7188" name="Rectangle 23"/>
          <p:cNvSpPr>
            <a:spLocks noChangeArrowheads="1"/>
          </p:cNvSpPr>
          <p:nvPr/>
        </p:nvSpPr>
        <p:spPr bwMode="auto">
          <a:xfrm>
            <a:off x="7019925" y="4730750"/>
            <a:ext cx="1223963" cy="569913"/>
          </a:xfrm>
          <a:prstGeom prst="rect">
            <a:avLst/>
          </a:prstGeom>
          <a:solidFill>
            <a:srgbClr val="FFFFCC"/>
          </a:solidFill>
          <a:ln w="9525">
            <a:solidFill>
              <a:schemeClr val="tx1"/>
            </a:solidFill>
            <a:miter lim="800000"/>
            <a:headEnd/>
            <a:tailEnd/>
          </a:ln>
        </p:spPr>
        <p:txBody>
          <a:bodyPr>
            <a:spAutoFit/>
          </a:bodyPr>
          <a:lstStyle/>
          <a:p>
            <a:pPr marL="342900" indent="-342900" eaLnBrk="1" hangingPunct="1">
              <a:buFontTx/>
              <a:buNone/>
            </a:pPr>
            <a:r>
              <a:rPr lang="en-US" sz="1400" b="1">
                <a:solidFill>
                  <a:schemeClr val="tx1"/>
                </a:solidFill>
              </a:rPr>
              <a:t>Community</a:t>
            </a:r>
          </a:p>
          <a:p>
            <a:pPr marL="342900" indent="-342900" eaLnBrk="1" hangingPunct="1">
              <a:buFontTx/>
              <a:buNone/>
            </a:pPr>
            <a:r>
              <a:rPr lang="en-US" sz="1400" b="1">
                <a:solidFill>
                  <a:schemeClr val="tx1"/>
                </a:solidFill>
              </a:rPr>
              <a:t>Trials</a:t>
            </a:r>
          </a:p>
        </p:txBody>
      </p:sp>
      <p:sp>
        <p:nvSpPr>
          <p:cNvPr id="7189" name="Line 24"/>
          <p:cNvSpPr>
            <a:spLocks noChangeShapeType="1"/>
          </p:cNvSpPr>
          <p:nvPr/>
        </p:nvSpPr>
        <p:spPr bwMode="auto">
          <a:xfrm>
            <a:off x="2339975" y="908050"/>
            <a:ext cx="439261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0" name="Line 25"/>
          <p:cNvSpPr>
            <a:spLocks noChangeShapeType="1"/>
          </p:cNvSpPr>
          <p:nvPr/>
        </p:nvSpPr>
        <p:spPr bwMode="auto">
          <a:xfrm>
            <a:off x="4500563" y="765175"/>
            <a:ext cx="0" cy="14287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1" name="Line 28"/>
          <p:cNvSpPr>
            <a:spLocks noChangeShapeType="1"/>
          </p:cNvSpPr>
          <p:nvPr/>
        </p:nvSpPr>
        <p:spPr bwMode="auto">
          <a:xfrm>
            <a:off x="2339975" y="908050"/>
            <a:ext cx="0" cy="217488"/>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92" name="Line 29"/>
          <p:cNvSpPr>
            <a:spLocks noChangeShapeType="1"/>
          </p:cNvSpPr>
          <p:nvPr/>
        </p:nvSpPr>
        <p:spPr bwMode="auto">
          <a:xfrm>
            <a:off x="1360488" y="1627188"/>
            <a:ext cx="0" cy="217487"/>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93" name="Line 30"/>
          <p:cNvSpPr>
            <a:spLocks noChangeShapeType="1"/>
          </p:cNvSpPr>
          <p:nvPr/>
        </p:nvSpPr>
        <p:spPr bwMode="auto">
          <a:xfrm>
            <a:off x="3305175" y="1627188"/>
            <a:ext cx="0" cy="217487"/>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94" name="Line 31"/>
          <p:cNvSpPr>
            <a:spLocks noChangeShapeType="1"/>
          </p:cNvSpPr>
          <p:nvPr/>
        </p:nvSpPr>
        <p:spPr bwMode="auto">
          <a:xfrm>
            <a:off x="5724525" y="1627188"/>
            <a:ext cx="0" cy="217487"/>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95" name="Line 32"/>
          <p:cNvSpPr>
            <a:spLocks noChangeShapeType="1"/>
          </p:cNvSpPr>
          <p:nvPr/>
        </p:nvSpPr>
        <p:spPr bwMode="auto">
          <a:xfrm>
            <a:off x="7740650" y="1628775"/>
            <a:ext cx="0" cy="217488"/>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96" name="Line 33"/>
          <p:cNvSpPr>
            <a:spLocks noChangeShapeType="1"/>
          </p:cNvSpPr>
          <p:nvPr/>
        </p:nvSpPr>
        <p:spPr bwMode="auto">
          <a:xfrm>
            <a:off x="6732588" y="908050"/>
            <a:ext cx="0" cy="217488"/>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197" name="Line 34"/>
          <p:cNvSpPr>
            <a:spLocks noChangeShapeType="1"/>
          </p:cNvSpPr>
          <p:nvPr/>
        </p:nvSpPr>
        <p:spPr bwMode="auto">
          <a:xfrm>
            <a:off x="1346200" y="1628775"/>
            <a:ext cx="1944688"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8" name="Line 35"/>
          <p:cNvSpPr>
            <a:spLocks noChangeShapeType="1"/>
          </p:cNvSpPr>
          <p:nvPr/>
        </p:nvSpPr>
        <p:spPr bwMode="auto">
          <a:xfrm>
            <a:off x="5724525" y="1628775"/>
            <a:ext cx="2016125"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99" name="Line 37"/>
          <p:cNvSpPr>
            <a:spLocks noChangeShapeType="1"/>
          </p:cNvSpPr>
          <p:nvPr/>
        </p:nvSpPr>
        <p:spPr bwMode="auto">
          <a:xfrm>
            <a:off x="2339975" y="1484313"/>
            <a:ext cx="0" cy="144462"/>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0" name="Line 38"/>
          <p:cNvSpPr>
            <a:spLocks noChangeShapeType="1"/>
          </p:cNvSpPr>
          <p:nvPr/>
        </p:nvSpPr>
        <p:spPr bwMode="auto">
          <a:xfrm>
            <a:off x="6732588" y="1484313"/>
            <a:ext cx="0" cy="144462"/>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1" name="Line 39"/>
          <p:cNvSpPr>
            <a:spLocks noChangeShapeType="1"/>
          </p:cNvSpPr>
          <p:nvPr/>
        </p:nvSpPr>
        <p:spPr bwMode="auto">
          <a:xfrm>
            <a:off x="611188" y="2492375"/>
            <a:ext cx="0" cy="27368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2" name="Line 40"/>
          <p:cNvSpPr>
            <a:spLocks noChangeShapeType="1"/>
          </p:cNvSpPr>
          <p:nvPr/>
        </p:nvSpPr>
        <p:spPr bwMode="auto">
          <a:xfrm>
            <a:off x="4067175" y="2492375"/>
            <a:ext cx="0" cy="381635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3" name="Line 41"/>
          <p:cNvSpPr>
            <a:spLocks noChangeShapeType="1"/>
          </p:cNvSpPr>
          <p:nvPr/>
        </p:nvSpPr>
        <p:spPr bwMode="auto">
          <a:xfrm>
            <a:off x="8532813" y="2781300"/>
            <a:ext cx="0" cy="223202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04" name="Line 42"/>
          <p:cNvSpPr>
            <a:spLocks noChangeShapeType="1"/>
          </p:cNvSpPr>
          <p:nvPr/>
        </p:nvSpPr>
        <p:spPr bwMode="auto">
          <a:xfrm>
            <a:off x="611188" y="3068638"/>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05" name="Line 43"/>
          <p:cNvSpPr>
            <a:spLocks noChangeShapeType="1"/>
          </p:cNvSpPr>
          <p:nvPr/>
        </p:nvSpPr>
        <p:spPr bwMode="auto">
          <a:xfrm>
            <a:off x="611188" y="3644900"/>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06" name="Line 44"/>
          <p:cNvSpPr>
            <a:spLocks noChangeShapeType="1"/>
          </p:cNvSpPr>
          <p:nvPr/>
        </p:nvSpPr>
        <p:spPr bwMode="auto">
          <a:xfrm>
            <a:off x="611188" y="436562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07" name="Line 45"/>
          <p:cNvSpPr>
            <a:spLocks noChangeShapeType="1"/>
          </p:cNvSpPr>
          <p:nvPr/>
        </p:nvSpPr>
        <p:spPr bwMode="auto">
          <a:xfrm>
            <a:off x="611188" y="522922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08" name="Line 46"/>
          <p:cNvSpPr>
            <a:spLocks noChangeShapeType="1"/>
          </p:cNvSpPr>
          <p:nvPr/>
        </p:nvSpPr>
        <p:spPr bwMode="auto">
          <a:xfrm flipH="1">
            <a:off x="3851275" y="3213100"/>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09" name="Line 47"/>
          <p:cNvSpPr>
            <a:spLocks noChangeShapeType="1"/>
          </p:cNvSpPr>
          <p:nvPr/>
        </p:nvSpPr>
        <p:spPr bwMode="auto">
          <a:xfrm flipH="1">
            <a:off x="3852863" y="4062413"/>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10" name="Line 48"/>
          <p:cNvSpPr>
            <a:spLocks noChangeShapeType="1"/>
          </p:cNvSpPr>
          <p:nvPr/>
        </p:nvSpPr>
        <p:spPr bwMode="auto">
          <a:xfrm flipH="1">
            <a:off x="3851275" y="4811713"/>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11" name="Line 49"/>
          <p:cNvSpPr>
            <a:spLocks noChangeShapeType="1"/>
          </p:cNvSpPr>
          <p:nvPr/>
        </p:nvSpPr>
        <p:spPr bwMode="auto">
          <a:xfrm flipH="1">
            <a:off x="3851275" y="5530850"/>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12" name="Line 50"/>
          <p:cNvSpPr>
            <a:spLocks noChangeShapeType="1"/>
          </p:cNvSpPr>
          <p:nvPr/>
        </p:nvSpPr>
        <p:spPr bwMode="auto">
          <a:xfrm flipH="1">
            <a:off x="3851275" y="6294438"/>
            <a:ext cx="215900"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13" name="Line 51"/>
          <p:cNvSpPr>
            <a:spLocks noChangeShapeType="1"/>
          </p:cNvSpPr>
          <p:nvPr/>
        </p:nvSpPr>
        <p:spPr bwMode="auto">
          <a:xfrm flipH="1">
            <a:off x="8243888" y="501332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14" name="Line 52"/>
          <p:cNvSpPr>
            <a:spLocks noChangeShapeType="1"/>
          </p:cNvSpPr>
          <p:nvPr/>
        </p:nvSpPr>
        <p:spPr bwMode="auto">
          <a:xfrm flipH="1">
            <a:off x="8243888" y="4206875"/>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7215" name="Line 53"/>
          <p:cNvSpPr>
            <a:spLocks noChangeShapeType="1"/>
          </p:cNvSpPr>
          <p:nvPr/>
        </p:nvSpPr>
        <p:spPr bwMode="auto">
          <a:xfrm flipH="1">
            <a:off x="8243888" y="3429000"/>
            <a:ext cx="288925" cy="0"/>
          </a:xfrm>
          <a:prstGeom prst="line">
            <a:avLst/>
          </a:prstGeom>
          <a:noFill/>
          <a:ln w="50800">
            <a:solidFill>
              <a:schemeClr val="accent1"/>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7682" name="Rectangle 2"/>
          <p:cNvSpPr>
            <a:spLocks noGrp="1" noChangeArrowheads="1"/>
          </p:cNvSpPr>
          <p:nvPr>
            <p:ph type="title" idx="4294967295"/>
          </p:nvPr>
        </p:nvSpPr>
        <p:spPr>
          <a:xfrm>
            <a:off x="152400" y="152400"/>
            <a:ext cx="8915400" cy="1143000"/>
          </a:xfrm>
        </p:spPr>
        <p:txBody>
          <a:bodyPr/>
          <a:lstStyle/>
          <a:p>
            <a:pPr eaLnBrk="1" hangingPunct="1">
              <a:defRPr/>
            </a:pPr>
            <a:r>
              <a:rPr lang="en-US" smtClean="0">
                <a:solidFill>
                  <a:srgbClr val="A50021"/>
                </a:solidFill>
                <a:effectLst>
                  <a:outerShdw blurRad="38100" dist="38100" dir="2700000" algn="tl">
                    <a:srgbClr val="C0C0C0"/>
                  </a:outerShdw>
                </a:effectLst>
              </a:rPr>
              <a:t>Case-control study</a:t>
            </a:r>
          </a:p>
        </p:txBody>
      </p:sp>
      <p:sp>
        <p:nvSpPr>
          <p:cNvPr id="62467" name="Text Box 8"/>
          <p:cNvSpPr txBox="1">
            <a:spLocks noChangeArrowheads="1"/>
          </p:cNvSpPr>
          <p:nvPr/>
        </p:nvSpPr>
        <p:spPr bwMode="auto">
          <a:xfrm>
            <a:off x="1676400" y="1762125"/>
            <a:ext cx="1841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700">
              <a:solidFill>
                <a:schemeClr val="tx1"/>
              </a:solidFill>
              <a:latin typeface="Times New Roman" pitchFamily="18" charset="0"/>
            </a:endParaRPr>
          </a:p>
        </p:txBody>
      </p:sp>
      <p:sp>
        <p:nvSpPr>
          <p:cNvPr id="62468" name="Text Box 12"/>
          <p:cNvSpPr txBox="1">
            <a:spLocks noChangeArrowheads="1"/>
          </p:cNvSpPr>
          <p:nvPr/>
        </p:nvSpPr>
        <p:spPr bwMode="auto">
          <a:xfrm>
            <a:off x="4425950" y="990600"/>
            <a:ext cx="18415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700">
              <a:solidFill>
                <a:schemeClr val="tx1"/>
              </a:solidFill>
              <a:latin typeface="Times New Roman" pitchFamily="18" charset="0"/>
            </a:endParaRPr>
          </a:p>
        </p:txBody>
      </p:sp>
      <p:grpSp>
        <p:nvGrpSpPr>
          <p:cNvPr id="2" name="Group 39"/>
          <p:cNvGrpSpPr>
            <a:grpSpLocks/>
          </p:cNvGrpSpPr>
          <p:nvPr/>
        </p:nvGrpSpPr>
        <p:grpSpPr bwMode="auto">
          <a:xfrm>
            <a:off x="815975" y="1341438"/>
            <a:ext cx="6996113" cy="2130425"/>
            <a:chOff x="514" y="845"/>
            <a:chExt cx="4407" cy="1342"/>
          </a:xfrm>
        </p:grpSpPr>
        <p:sp>
          <p:nvSpPr>
            <p:cNvPr id="62487" name="Text Box 9"/>
            <p:cNvSpPr txBox="1">
              <a:spLocks noChangeArrowheads="1"/>
            </p:cNvSpPr>
            <p:nvPr/>
          </p:nvSpPr>
          <p:spPr bwMode="auto">
            <a:xfrm>
              <a:off x="2154" y="845"/>
              <a:ext cx="75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700" b="1">
                  <a:solidFill>
                    <a:srgbClr val="FF3399"/>
                  </a:solidFill>
                </a:rPr>
                <a:t>Cases</a:t>
              </a:r>
              <a:endParaRPr lang="en-US" sz="2700" b="1">
                <a:solidFill>
                  <a:schemeClr val="tx1"/>
                </a:solidFill>
              </a:endParaRPr>
            </a:p>
          </p:txBody>
        </p:sp>
        <p:sp>
          <p:nvSpPr>
            <p:cNvPr id="62488" name="Text Box 11"/>
            <p:cNvSpPr txBox="1">
              <a:spLocks noChangeArrowheads="1"/>
            </p:cNvSpPr>
            <p:nvPr/>
          </p:nvSpPr>
          <p:spPr bwMode="auto">
            <a:xfrm>
              <a:off x="3185" y="845"/>
              <a:ext cx="100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700" b="1">
                  <a:solidFill>
                    <a:srgbClr val="9900CC"/>
                  </a:solidFill>
                </a:rPr>
                <a:t>Controls</a:t>
              </a:r>
            </a:p>
          </p:txBody>
        </p:sp>
        <p:sp>
          <p:nvSpPr>
            <p:cNvPr id="62489" name="Text Box 13"/>
            <p:cNvSpPr txBox="1">
              <a:spLocks noChangeArrowheads="1"/>
            </p:cNvSpPr>
            <p:nvPr/>
          </p:nvSpPr>
          <p:spPr bwMode="auto">
            <a:xfrm>
              <a:off x="521" y="1517"/>
              <a:ext cx="13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333399"/>
                  </a:solidFill>
                </a:rPr>
                <a:t>Unexposed</a:t>
              </a:r>
              <a:endParaRPr lang="en-US" sz="2800">
                <a:solidFill>
                  <a:srgbClr val="333399"/>
                </a:solidFill>
              </a:endParaRPr>
            </a:p>
          </p:txBody>
        </p:sp>
        <p:sp>
          <p:nvSpPr>
            <p:cNvPr id="62490" name="Text Box 14"/>
            <p:cNvSpPr txBox="1">
              <a:spLocks noChangeArrowheads="1"/>
            </p:cNvSpPr>
            <p:nvPr/>
          </p:nvSpPr>
          <p:spPr bwMode="auto">
            <a:xfrm>
              <a:off x="514" y="1181"/>
              <a:ext cx="105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00FF"/>
                  </a:solidFill>
                </a:rPr>
                <a:t>Exposed</a:t>
              </a:r>
              <a:endParaRPr lang="en-US" sz="2800">
                <a:solidFill>
                  <a:srgbClr val="FF00FF"/>
                </a:solidFill>
              </a:endParaRPr>
            </a:p>
          </p:txBody>
        </p:sp>
        <p:grpSp>
          <p:nvGrpSpPr>
            <p:cNvPr id="62491" name="Group 36"/>
            <p:cNvGrpSpPr>
              <a:grpSpLocks/>
            </p:cNvGrpSpPr>
            <p:nvPr/>
          </p:nvGrpSpPr>
          <p:grpSpPr bwMode="auto">
            <a:xfrm>
              <a:off x="1875" y="1121"/>
              <a:ext cx="3046" cy="1066"/>
              <a:chOff x="1248" y="1121"/>
              <a:chExt cx="3046" cy="1066"/>
            </a:xfrm>
          </p:grpSpPr>
          <p:grpSp>
            <p:nvGrpSpPr>
              <p:cNvPr id="62492" name="Group 3"/>
              <p:cNvGrpSpPr>
                <a:grpSpLocks/>
              </p:cNvGrpSpPr>
              <p:nvPr/>
            </p:nvGrpSpPr>
            <p:grpSpPr bwMode="auto">
              <a:xfrm>
                <a:off x="1248" y="1152"/>
                <a:ext cx="2400" cy="720"/>
                <a:chOff x="1248" y="1872"/>
                <a:chExt cx="2496" cy="1584"/>
              </a:xfrm>
            </p:grpSpPr>
            <p:sp>
              <p:nvSpPr>
                <p:cNvPr id="62501" name="Rectangle 4"/>
                <p:cNvSpPr>
                  <a:spLocks noChangeArrowheads="1"/>
                </p:cNvSpPr>
                <p:nvPr/>
              </p:nvSpPr>
              <p:spPr bwMode="auto">
                <a:xfrm>
                  <a:off x="1248" y="1872"/>
                  <a:ext cx="2496" cy="15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Line 5"/>
                <p:cNvSpPr>
                  <a:spLocks noChangeShapeType="1"/>
                </p:cNvSpPr>
                <p:nvPr/>
              </p:nvSpPr>
              <p:spPr bwMode="auto">
                <a:xfrm>
                  <a:off x="2496" y="1872"/>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503" name="Line 6"/>
                <p:cNvSpPr>
                  <a:spLocks noChangeShapeType="1"/>
                </p:cNvSpPr>
                <p:nvPr/>
              </p:nvSpPr>
              <p:spPr bwMode="auto">
                <a:xfrm>
                  <a:off x="1248" y="26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2493" name="Text Box 15"/>
              <p:cNvSpPr txBox="1">
                <a:spLocks noChangeArrowheads="1"/>
              </p:cNvSpPr>
              <p:nvPr/>
            </p:nvSpPr>
            <p:spPr bwMode="auto">
              <a:xfrm>
                <a:off x="1715" y="1150"/>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a</a:t>
                </a:r>
              </a:p>
            </p:txBody>
          </p:sp>
          <p:sp>
            <p:nvSpPr>
              <p:cNvPr id="62494" name="Text Box 16"/>
              <p:cNvSpPr txBox="1">
                <a:spLocks noChangeArrowheads="1"/>
              </p:cNvSpPr>
              <p:nvPr/>
            </p:nvSpPr>
            <p:spPr bwMode="auto">
              <a:xfrm>
                <a:off x="2918" y="1150"/>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b</a:t>
                </a:r>
              </a:p>
            </p:txBody>
          </p:sp>
          <p:sp>
            <p:nvSpPr>
              <p:cNvPr id="62495" name="Text Box 17"/>
              <p:cNvSpPr txBox="1">
                <a:spLocks noChangeArrowheads="1"/>
              </p:cNvSpPr>
              <p:nvPr/>
            </p:nvSpPr>
            <p:spPr bwMode="auto">
              <a:xfrm>
                <a:off x="1718" y="1534"/>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c</a:t>
                </a:r>
              </a:p>
            </p:txBody>
          </p:sp>
          <p:sp>
            <p:nvSpPr>
              <p:cNvPr id="62496" name="Text Box 18"/>
              <p:cNvSpPr txBox="1">
                <a:spLocks noChangeArrowheads="1"/>
              </p:cNvSpPr>
              <p:nvPr/>
            </p:nvSpPr>
            <p:spPr bwMode="auto">
              <a:xfrm>
                <a:off x="2925" y="1505"/>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d</a:t>
                </a:r>
              </a:p>
            </p:txBody>
          </p:sp>
          <p:sp>
            <p:nvSpPr>
              <p:cNvPr id="62497" name="Text Box 19"/>
              <p:cNvSpPr txBox="1">
                <a:spLocks noChangeArrowheads="1"/>
              </p:cNvSpPr>
              <p:nvPr/>
            </p:nvSpPr>
            <p:spPr bwMode="auto">
              <a:xfrm>
                <a:off x="3744" y="1121"/>
                <a:ext cx="5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a+b</a:t>
                </a:r>
              </a:p>
            </p:txBody>
          </p:sp>
          <p:sp>
            <p:nvSpPr>
              <p:cNvPr id="62498" name="Text Box 20"/>
              <p:cNvSpPr txBox="1">
                <a:spLocks noChangeArrowheads="1"/>
              </p:cNvSpPr>
              <p:nvPr/>
            </p:nvSpPr>
            <p:spPr bwMode="auto">
              <a:xfrm>
                <a:off x="3744" y="1534"/>
                <a:ext cx="5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c+d</a:t>
                </a:r>
              </a:p>
            </p:txBody>
          </p:sp>
          <p:sp>
            <p:nvSpPr>
              <p:cNvPr id="62499" name="Text Box 21"/>
              <p:cNvSpPr txBox="1">
                <a:spLocks noChangeArrowheads="1"/>
              </p:cNvSpPr>
              <p:nvPr/>
            </p:nvSpPr>
            <p:spPr bwMode="auto">
              <a:xfrm>
                <a:off x="1544" y="1822"/>
                <a:ext cx="5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a+c</a:t>
                </a:r>
              </a:p>
            </p:txBody>
          </p:sp>
          <p:sp>
            <p:nvSpPr>
              <p:cNvPr id="62500" name="Text Box 22"/>
              <p:cNvSpPr txBox="1">
                <a:spLocks noChangeArrowheads="1"/>
              </p:cNvSpPr>
              <p:nvPr/>
            </p:nvSpPr>
            <p:spPr bwMode="auto">
              <a:xfrm>
                <a:off x="2784" y="1822"/>
                <a:ext cx="5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b+d</a:t>
                </a:r>
              </a:p>
            </p:txBody>
          </p:sp>
        </p:grpSp>
      </p:grpSp>
      <p:sp>
        <p:nvSpPr>
          <p:cNvPr id="62470" name="Text Box 23"/>
          <p:cNvSpPr txBox="1">
            <a:spLocks noChangeArrowheads="1"/>
          </p:cNvSpPr>
          <p:nvPr/>
        </p:nvSpPr>
        <p:spPr bwMode="auto">
          <a:xfrm>
            <a:off x="212725" y="36766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2471" name="Text Box 24"/>
          <p:cNvSpPr txBox="1">
            <a:spLocks noChangeArrowheads="1"/>
          </p:cNvSpPr>
          <p:nvPr/>
        </p:nvSpPr>
        <p:spPr bwMode="auto">
          <a:xfrm>
            <a:off x="665163" y="3951288"/>
            <a:ext cx="62118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Proportion of </a:t>
            </a:r>
            <a:r>
              <a:rPr lang="en-US" sz="2800" u="sng">
                <a:solidFill>
                  <a:srgbClr val="FF3399"/>
                </a:solidFill>
              </a:rPr>
              <a:t>cases</a:t>
            </a:r>
            <a:r>
              <a:rPr lang="en-US" sz="2800">
                <a:solidFill>
                  <a:schemeClr val="tx1"/>
                </a:solidFill>
              </a:rPr>
              <a:t> </a:t>
            </a:r>
            <a:r>
              <a:rPr lang="en-US" sz="2800" b="1">
                <a:solidFill>
                  <a:srgbClr val="FF00FF"/>
                </a:solidFill>
              </a:rPr>
              <a:t>exposed</a:t>
            </a:r>
            <a:r>
              <a:rPr lang="en-US" sz="2800">
                <a:solidFill>
                  <a:srgbClr val="FF3399"/>
                </a:solidFill>
              </a:rPr>
              <a:t>:</a:t>
            </a:r>
            <a:r>
              <a:rPr lang="en-US" sz="2800">
                <a:solidFill>
                  <a:schemeClr val="tx1"/>
                </a:solidFill>
              </a:rPr>
              <a:t>  a/(a+c)</a:t>
            </a:r>
          </a:p>
        </p:txBody>
      </p:sp>
      <p:sp>
        <p:nvSpPr>
          <p:cNvPr id="62472" name="Text Box 25"/>
          <p:cNvSpPr txBox="1">
            <a:spLocks noChangeArrowheads="1"/>
          </p:cNvSpPr>
          <p:nvPr/>
        </p:nvSpPr>
        <p:spPr bwMode="auto">
          <a:xfrm>
            <a:off x="-92075" y="46672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2473" name="Text Box 26"/>
          <p:cNvSpPr txBox="1">
            <a:spLocks noChangeArrowheads="1"/>
          </p:cNvSpPr>
          <p:nvPr/>
        </p:nvSpPr>
        <p:spPr bwMode="auto">
          <a:xfrm>
            <a:off x="684213" y="4713288"/>
            <a:ext cx="674528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Proportion of </a:t>
            </a:r>
            <a:r>
              <a:rPr lang="en-US" sz="2800" u="sng">
                <a:solidFill>
                  <a:srgbClr val="FF3399"/>
                </a:solidFill>
              </a:rPr>
              <a:t>cases</a:t>
            </a:r>
            <a:r>
              <a:rPr lang="en-US" sz="2800">
                <a:solidFill>
                  <a:schemeClr val="tx1"/>
                </a:solidFill>
              </a:rPr>
              <a:t> </a:t>
            </a:r>
            <a:r>
              <a:rPr lang="en-US" sz="2800" b="1">
                <a:solidFill>
                  <a:srgbClr val="333399"/>
                </a:solidFill>
              </a:rPr>
              <a:t>not exposed</a:t>
            </a:r>
            <a:r>
              <a:rPr lang="en-US" sz="2800">
                <a:solidFill>
                  <a:schemeClr val="tx1"/>
                </a:solidFill>
              </a:rPr>
              <a:t>: c/(a+c)</a:t>
            </a:r>
          </a:p>
        </p:txBody>
      </p:sp>
      <p:sp>
        <p:nvSpPr>
          <p:cNvPr id="62474" name="Text Box 27"/>
          <p:cNvSpPr txBox="1">
            <a:spLocks noChangeArrowheads="1"/>
          </p:cNvSpPr>
          <p:nvPr/>
        </p:nvSpPr>
        <p:spPr bwMode="auto">
          <a:xfrm>
            <a:off x="-92075" y="57340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2475" name="Text Box 29"/>
          <p:cNvSpPr txBox="1">
            <a:spLocks noChangeArrowheads="1"/>
          </p:cNvSpPr>
          <p:nvPr/>
        </p:nvSpPr>
        <p:spPr bwMode="auto">
          <a:xfrm>
            <a:off x="4632325" y="54292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2476" name="Text Box 31"/>
          <p:cNvSpPr txBox="1">
            <a:spLocks noChangeArrowheads="1"/>
          </p:cNvSpPr>
          <p:nvPr/>
        </p:nvSpPr>
        <p:spPr bwMode="auto">
          <a:xfrm>
            <a:off x="5013325" y="59626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2477" name="Text Box 33"/>
          <p:cNvSpPr txBox="1">
            <a:spLocks noChangeArrowheads="1"/>
          </p:cNvSpPr>
          <p:nvPr/>
        </p:nvSpPr>
        <p:spPr bwMode="auto">
          <a:xfrm>
            <a:off x="7070725" y="56578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grpSp>
        <p:nvGrpSpPr>
          <p:cNvPr id="5" name="Group 43"/>
          <p:cNvGrpSpPr>
            <a:grpSpLocks/>
          </p:cNvGrpSpPr>
          <p:nvPr/>
        </p:nvGrpSpPr>
        <p:grpSpPr bwMode="auto">
          <a:xfrm>
            <a:off x="646113" y="5403850"/>
            <a:ext cx="7021512" cy="939800"/>
            <a:chOff x="407" y="3404"/>
            <a:chExt cx="4423" cy="592"/>
          </a:xfrm>
        </p:grpSpPr>
        <p:sp>
          <p:nvSpPr>
            <p:cNvPr id="62479" name="Text Box 28"/>
            <p:cNvSpPr txBox="1">
              <a:spLocks noChangeArrowheads="1"/>
            </p:cNvSpPr>
            <p:nvPr/>
          </p:nvSpPr>
          <p:spPr bwMode="auto">
            <a:xfrm>
              <a:off x="407" y="3512"/>
              <a:ext cx="304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hlink"/>
                  </a:solidFill>
                </a:rPr>
                <a:t>Odds</a:t>
              </a:r>
              <a:r>
                <a:rPr lang="en-US" sz="2800">
                  <a:solidFill>
                    <a:schemeClr val="hlink"/>
                  </a:solidFill>
                </a:rPr>
                <a:t> of </a:t>
              </a:r>
              <a:r>
                <a:rPr lang="en-US" sz="2800" b="1">
                  <a:solidFill>
                    <a:schemeClr val="hlink"/>
                  </a:solidFill>
                </a:rPr>
                <a:t>exposure</a:t>
              </a:r>
              <a:r>
                <a:rPr lang="en-US" sz="2800">
                  <a:solidFill>
                    <a:schemeClr val="tx1"/>
                  </a:solidFill>
                </a:rPr>
                <a:t> in </a:t>
              </a:r>
              <a:r>
                <a:rPr lang="en-US" sz="2800" b="1" u="sng">
                  <a:solidFill>
                    <a:srgbClr val="FF3399"/>
                  </a:solidFill>
                </a:rPr>
                <a:t>cases</a:t>
              </a:r>
              <a:r>
                <a:rPr lang="en-US" sz="2800">
                  <a:solidFill>
                    <a:schemeClr val="tx1"/>
                  </a:solidFill>
                </a:rPr>
                <a:t>:</a:t>
              </a:r>
              <a:r>
                <a:rPr lang="en-US" sz="3200">
                  <a:solidFill>
                    <a:schemeClr val="tx1"/>
                  </a:solidFill>
                  <a:latin typeface="Times New Roman" pitchFamily="18" charset="0"/>
                </a:rPr>
                <a:t> </a:t>
              </a:r>
            </a:p>
          </p:txBody>
        </p:sp>
        <p:sp>
          <p:nvSpPr>
            <p:cNvPr id="62480" name="Text Box 30"/>
            <p:cNvSpPr txBox="1">
              <a:spLocks noChangeArrowheads="1"/>
            </p:cNvSpPr>
            <p:nvPr/>
          </p:nvSpPr>
          <p:spPr bwMode="auto">
            <a:xfrm>
              <a:off x="3413" y="3404"/>
              <a:ext cx="8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a/(a+c)</a:t>
              </a:r>
            </a:p>
          </p:txBody>
        </p:sp>
        <p:sp>
          <p:nvSpPr>
            <p:cNvPr id="62481" name="Text Box 32"/>
            <p:cNvSpPr txBox="1">
              <a:spLocks noChangeArrowheads="1"/>
            </p:cNvSpPr>
            <p:nvPr/>
          </p:nvSpPr>
          <p:spPr bwMode="auto">
            <a:xfrm>
              <a:off x="3455" y="3669"/>
              <a:ext cx="8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c/(a+c)</a:t>
              </a:r>
            </a:p>
          </p:txBody>
        </p:sp>
        <p:sp>
          <p:nvSpPr>
            <p:cNvPr id="62482" name="Text Box 34"/>
            <p:cNvSpPr txBox="1">
              <a:spLocks noChangeArrowheads="1"/>
            </p:cNvSpPr>
            <p:nvPr/>
          </p:nvSpPr>
          <p:spPr bwMode="auto">
            <a:xfrm>
              <a:off x="4544" y="3412"/>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00FF"/>
                  </a:solidFill>
                </a:rPr>
                <a:t>a</a:t>
              </a:r>
              <a:endParaRPr lang="en-US" sz="2800" b="1">
                <a:solidFill>
                  <a:srgbClr val="333399"/>
                </a:solidFill>
              </a:endParaRPr>
            </a:p>
          </p:txBody>
        </p:sp>
        <p:sp>
          <p:nvSpPr>
            <p:cNvPr id="62483" name="Text Box 35"/>
            <p:cNvSpPr txBox="1">
              <a:spLocks noChangeArrowheads="1"/>
            </p:cNvSpPr>
            <p:nvPr/>
          </p:nvSpPr>
          <p:spPr bwMode="auto">
            <a:xfrm>
              <a:off x="4272" y="3557"/>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t>
              </a:r>
            </a:p>
          </p:txBody>
        </p:sp>
        <p:sp>
          <p:nvSpPr>
            <p:cNvPr id="62484" name="Line 40"/>
            <p:cNvSpPr>
              <a:spLocks noChangeShapeType="1"/>
            </p:cNvSpPr>
            <p:nvPr/>
          </p:nvSpPr>
          <p:spPr bwMode="auto">
            <a:xfrm>
              <a:off x="3424" y="3720"/>
              <a:ext cx="8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5" name="Line 41"/>
            <p:cNvSpPr>
              <a:spLocks noChangeShapeType="1"/>
            </p:cNvSpPr>
            <p:nvPr/>
          </p:nvSpPr>
          <p:spPr bwMode="auto">
            <a:xfrm>
              <a:off x="4513" y="3720"/>
              <a:ext cx="3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486" name="Text Box 42"/>
            <p:cNvSpPr txBox="1">
              <a:spLocks noChangeArrowheads="1"/>
            </p:cNvSpPr>
            <p:nvPr/>
          </p:nvSpPr>
          <p:spPr bwMode="auto">
            <a:xfrm>
              <a:off x="4540" y="366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333399"/>
                  </a:solidFill>
                </a:rPr>
                <a:t>c</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015"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62471"/>
                                        </p:tgtEl>
                                        <p:attrNameLst>
                                          <p:attrName>style.visibility</p:attrName>
                                        </p:attrNameLst>
                                      </p:cBhvr>
                                      <p:to>
                                        <p:strVal val="visible"/>
                                      </p:to>
                                    </p:set>
                                    <p:animEffect transition="in" filter="fade">
                                      <p:cBhvr>
                                        <p:cTn id="12" dur="3000"/>
                                        <p:tgtEl>
                                          <p:spTgt spid="62471"/>
                                        </p:tgtEl>
                                      </p:cBhvr>
                                    </p:animEffect>
                                  </p:childTnLst>
                                </p:cTn>
                              </p:par>
                              <p:par>
                                <p:cTn id="13" presetID="10" presetClass="entr" presetSubtype="0" fill="hold" grpId="0" nodeType="withEffect">
                                  <p:stCondLst>
                                    <p:cond delay="8000"/>
                                  </p:stCondLst>
                                  <p:childTnLst>
                                    <p:set>
                                      <p:cBhvr>
                                        <p:cTn id="14" dur="1" fill="hold">
                                          <p:stCondLst>
                                            <p:cond delay="0"/>
                                          </p:stCondLst>
                                        </p:cTn>
                                        <p:tgtEl>
                                          <p:spTgt spid="62473"/>
                                        </p:tgtEl>
                                        <p:attrNameLst>
                                          <p:attrName>style.visibility</p:attrName>
                                        </p:attrNameLst>
                                      </p:cBhvr>
                                      <p:to>
                                        <p:strVal val="visible"/>
                                      </p:to>
                                    </p:set>
                                    <p:animEffect transition="in" filter="fade">
                                      <p:cBhvr>
                                        <p:cTn id="15" dur="3000"/>
                                        <p:tgtEl>
                                          <p:spTgt spid="62473"/>
                                        </p:tgtEl>
                                      </p:cBhvr>
                                    </p:animEffect>
                                  </p:childTnLst>
                                </p:cTn>
                              </p:par>
                              <p:par>
                                <p:cTn id="16" presetID="10" presetClass="entr" presetSubtype="0" fill="hold" nodeType="withEffect">
                                  <p:stCondLst>
                                    <p:cond delay="12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62471" grpId="0"/>
      <p:bldP spid="62473"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8706" name="Rectangle 2"/>
          <p:cNvSpPr>
            <a:spLocks noGrp="1" noChangeArrowheads="1"/>
          </p:cNvSpPr>
          <p:nvPr>
            <p:ph type="title" idx="4294967295"/>
          </p:nvPr>
        </p:nvSpPr>
        <p:spPr>
          <a:xfrm>
            <a:off x="152400" y="152400"/>
            <a:ext cx="8915400" cy="1143000"/>
          </a:xfrm>
        </p:spPr>
        <p:txBody>
          <a:bodyPr/>
          <a:lstStyle/>
          <a:p>
            <a:pPr eaLnBrk="1" hangingPunct="1">
              <a:defRPr/>
            </a:pPr>
            <a:r>
              <a:rPr lang="en-US" smtClean="0">
                <a:solidFill>
                  <a:srgbClr val="A50021"/>
                </a:solidFill>
                <a:effectLst>
                  <a:outerShdw blurRad="38100" dist="38100" dir="2700000" algn="tl">
                    <a:srgbClr val="C0C0C0"/>
                  </a:outerShdw>
                </a:effectLst>
              </a:rPr>
              <a:t>Case-control study</a:t>
            </a:r>
          </a:p>
        </p:txBody>
      </p:sp>
      <p:sp>
        <p:nvSpPr>
          <p:cNvPr id="63491" name="Text Box 23"/>
          <p:cNvSpPr txBox="1">
            <a:spLocks noChangeArrowheads="1"/>
          </p:cNvSpPr>
          <p:nvPr/>
        </p:nvSpPr>
        <p:spPr bwMode="auto">
          <a:xfrm>
            <a:off x="212725" y="36766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3492" name="Text Box 24"/>
          <p:cNvSpPr txBox="1">
            <a:spLocks noChangeArrowheads="1"/>
          </p:cNvSpPr>
          <p:nvPr/>
        </p:nvSpPr>
        <p:spPr bwMode="auto">
          <a:xfrm>
            <a:off x="554038" y="3759200"/>
            <a:ext cx="6550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Proportion of </a:t>
            </a:r>
            <a:r>
              <a:rPr lang="en-US" sz="2800" u="sng">
                <a:solidFill>
                  <a:srgbClr val="9900CC"/>
                </a:solidFill>
              </a:rPr>
              <a:t>controls</a:t>
            </a:r>
            <a:r>
              <a:rPr lang="en-US" sz="2800">
                <a:solidFill>
                  <a:schemeClr val="tx1"/>
                </a:solidFill>
              </a:rPr>
              <a:t> </a:t>
            </a:r>
            <a:r>
              <a:rPr lang="en-US" sz="2800" b="1">
                <a:solidFill>
                  <a:srgbClr val="FF00FF"/>
                </a:solidFill>
              </a:rPr>
              <a:t>exposed</a:t>
            </a:r>
            <a:r>
              <a:rPr lang="en-US" sz="2800">
                <a:solidFill>
                  <a:srgbClr val="FF3399"/>
                </a:solidFill>
              </a:rPr>
              <a:t>:</a:t>
            </a:r>
            <a:r>
              <a:rPr lang="en-US" sz="2800">
                <a:solidFill>
                  <a:schemeClr val="tx1"/>
                </a:solidFill>
              </a:rPr>
              <a:t>  b/(b+d)</a:t>
            </a:r>
          </a:p>
        </p:txBody>
      </p:sp>
      <p:sp>
        <p:nvSpPr>
          <p:cNvPr id="63493" name="Text Box 25"/>
          <p:cNvSpPr txBox="1">
            <a:spLocks noChangeArrowheads="1"/>
          </p:cNvSpPr>
          <p:nvPr/>
        </p:nvSpPr>
        <p:spPr bwMode="auto">
          <a:xfrm>
            <a:off x="-92075" y="46672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3494" name="Text Box 26"/>
          <p:cNvSpPr txBox="1">
            <a:spLocks noChangeArrowheads="1"/>
          </p:cNvSpPr>
          <p:nvPr/>
        </p:nvSpPr>
        <p:spPr bwMode="auto">
          <a:xfrm>
            <a:off x="549275" y="4554538"/>
            <a:ext cx="71040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Proportion of </a:t>
            </a:r>
            <a:r>
              <a:rPr lang="en-US" sz="2800" u="sng">
                <a:solidFill>
                  <a:srgbClr val="9900CC"/>
                </a:solidFill>
              </a:rPr>
              <a:t>controls</a:t>
            </a:r>
            <a:r>
              <a:rPr lang="en-US" sz="2800">
                <a:solidFill>
                  <a:srgbClr val="9900CC"/>
                </a:solidFill>
              </a:rPr>
              <a:t> </a:t>
            </a:r>
            <a:r>
              <a:rPr lang="en-US" sz="2800" b="1">
                <a:solidFill>
                  <a:schemeClr val="accent2"/>
                </a:solidFill>
              </a:rPr>
              <a:t>not exposed</a:t>
            </a:r>
            <a:r>
              <a:rPr lang="en-US" sz="2800">
                <a:solidFill>
                  <a:schemeClr val="tx1"/>
                </a:solidFill>
              </a:rPr>
              <a:t>: d/(b+d)</a:t>
            </a:r>
          </a:p>
        </p:txBody>
      </p:sp>
      <p:sp>
        <p:nvSpPr>
          <p:cNvPr id="63495" name="Text Box 27"/>
          <p:cNvSpPr txBox="1">
            <a:spLocks noChangeArrowheads="1"/>
          </p:cNvSpPr>
          <p:nvPr/>
        </p:nvSpPr>
        <p:spPr bwMode="auto">
          <a:xfrm>
            <a:off x="-92075" y="57340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63496" name="Text Box 31"/>
          <p:cNvSpPr txBox="1">
            <a:spLocks noChangeArrowheads="1"/>
          </p:cNvSpPr>
          <p:nvPr/>
        </p:nvSpPr>
        <p:spPr bwMode="auto">
          <a:xfrm>
            <a:off x="7070725" y="56578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grpSp>
        <p:nvGrpSpPr>
          <p:cNvPr id="63497" name="Group 37"/>
          <p:cNvGrpSpPr>
            <a:grpSpLocks/>
          </p:cNvGrpSpPr>
          <p:nvPr/>
        </p:nvGrpSpPr>
        <p:grpSpPr bwMode="auto">
          <a:xfrm>
            <a:off x="815975" y="1341438"/>
            <a:ext cx="6996113" cy="2130425"/>
            <a:chOff x="514" y="845"/>
            <a:chExt cx="4407" cy="1342"/>
          </a:xfrm>
        </p:grpSpPr>
        <p:sp>
          <p:nvSpPr>
            <p:cNvPr id="63507" name="Text Box 38"/>
            <p:cNvSpPr txBox="1">
              <a:spLocks noChangeArrowheads="1"/>
            </p:cNvSpPr>
            <p:nvPr/>
          </p:nvSpPr>
          <p:spPr bwMode="auto">
            <a:xfrm>
              <a:off x="2154" y="845"/>
              <a:ext cx="752"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700" b="1">
                  <a:solidFill>
                    <a:srgbClr val="FF3399"/>
                  </a:solidFill>
                </a:rPr>
                <a:t>Cases</a:t>
              </a:r>
              <a:endParaRPr lang="en-US" sz="2700" b="1">
                <a:solidFill>
                  <a:schemeClr val="tx1"/>
                </a:solidFill>
              </a:endParaRPr>
            </a:p>
          </p:txBody>
        </p:sp>
        <p:sp>
          <p:nvSpPr>
            <p:cNvPr id="63508" name="Text Box 39"/>
            <p:cNvSpPr txBox="1">
              <a:spLocks noChangeArrowheads="1"/>
            </p:cNvSpPr>
            <p:nvPr/>
          </p:nvSpPr>
          <p:spPr bwMode="auto">
            <a:xfrm>
              <a:off x="3185" y="845"/>
              <a:ext cx="1004"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700" b="1">
                  <a:solidFill>
                    <a:srgbClr val="9900CC"/>
                  </a:solidFill>
                </a:rPr>
                <a:t>Controls</a:t>
              </a:r>
            </a:p>
          </p:txBody>
        </p:sp>
        <p:sp>
          <p:nvSpPr>
            <p:cNvPr id="63509" name="Text Box 40"/>
            <p:cNvSpPr txBox="1">
              <a:spLocks noChangeArrowheads="1"/>
            </p:cNvSpPr>
            <p:nvPr/>
          </p:nvSpPr>
          <p:spPr bwMode="auto">
            <a:xfrm>
              <a:off x="521" y="1517"/>
              <a:ext cx="13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accent2"/>
                  </a:solidFill>
                </a:rPr>
                <a:t>Unexposed</a:t>
              </a:r>
              <a:endParaRPr lang="en-US" sz="2800">
                <a:solidFill>
                  <a:schemeClr val="accent2"/>
                </a:solidFill>
              </a:endParaRPr>
            </a:p>
          </p:txBody>
        </p:sp>
        <p:sp>
          <p:nvSpPr>
            <p:cNvPr id="63510" name="Text Box 41"/>
            <p:cNvSpPr txBox="1">
              <a:spLocks noChangeArrowheads="1"/>
            </p:cNvSpPr>
            <p:nvPr/>
          </p:nvSpPr>
          <p:spPr bwMode="auto">
            <a:xfrm>
              <a:off x="514" y="1181"/>
              <a:ext cx="105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00FF"/>
                  </a:solidFill>
                </a:rPr>
                <a:t>Exposed</a:t>
              </a:r>
              <a:endParaRPr lang="en-US" sz="2800">
                <a:solidFill>
                  <a:srgbClr val="FF00FF"/>
                </a:solidFill>
              </a:endParaRPr>
            </a:p>
          </p:txBody>
        </p:sp>
        <p:grpSp>
          <p:nvGrpSpPr>
            <p:cNvPr id="63511" name="Group 42"/>
            <p:cNvGrpSpPr>
              <a:grpSpLocks/>
            </p:cNvGrpSpPr>
            <p:nvPr/>
          </p:nvGrpSpPr>
          <p:grpSpPr bwMode="auto">
            <a:xfrm>
              <a:off x="1875" y="1121"/>
              <a:ext cx="3046" cy="1066"/>
              <a:chOff x="1248" y="1121"/>
              <a:chExt cx="3046" cy="1066"/>
            </a:xfrm>
          </p:grpSpPr>
          <p:grpSp>
            <p:nvGrpSpPr>
              <p:cNvPr id="63512" name="Group 43"/>
              <p:cNvGrpSpPr>
                <a:grpSpLocks/>
              </p:cNvGrpSpPr>
              <p:nvPr/>
            </p:nvGrpSpPr>
            <p:grpSpPr bwMode="auto">
              <a:xfrm>
                <a:off x="1248" y="1152"/>
                <a:ext cx="2400" cy="720"/>
                <a:chOff x="1248" y="1872"/>
                <a:chExt cx="2496" cy="1584"/>
              </a:xfrm>
            </p:grpSpPr>
            <p:sp>
              <p:nvSpPr>
                <p:cNvPr id="63521" name="Rectangle 44"/>
                <p:cNvSpPr>
                  <a:spLocks noChangeArrowheads="1"/>
                </p:cNvSpPr>
                <p:nvPr/>
              </p:nvSpPr>
              <p:spPr bwMode="auto">
                <a:xfrm>
                  <a:off x="1248" y="1872"/>
                  <a:ext cx="2496" cy="15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3522" name="Line 45"/>
                <p:cNvSpPr>
                  <a:spLocks noChangeShapeType="1"/>
                </p:cNvSpPr>
                <p:nvPr/>
              </p:nvSpPr>
              <p:spPr bwMode="auto">
                <a:xfrm>
                  <a:off x="2496" y="1872"/>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523" name="Line 46"/>
                <p:cNvSpPr>
                  <a:spLocks noChangeShapeType="1"/>
                </p:cNvSpPr>
                <p:nvPr/>
              </p:nvSpPr>
              <p:spPr bwMode="auto">
                <a:xfrm>
                  <a:off x="1248" y="26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3513" name="Text Box 47"/>
              <p:cNvSpPr txBox="1">
                <a:spLocks noChangeArrowheads="1"/>
              </p:cNvSpPr>
              <p:nvPr/>
            </p:nvSpPr>
            <p:spPr bwMode="auto">
              <a:xfrm>
                <a:off x="1715" y="1150"/>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a</a:t>
                </a:r>
              </a:p>
            </p:txBody>
          </p:sp>
          <p:sp>
            <p:nvSpPr>
              <p:cNvPr id="63514" name="Text Box 48"/>
              <p:cNvSpPr txBox="1">
                <a:spLocks noChangeArrowheads="1"/>
              </p:cNvSpPr>
              <p:nvPr/>
            </p:nvSpPr>
            <p:spPr bwMode="auto">
              <a:xfrm>
                <a:off x="2918" y="1150"/>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b</a:t>
                </a:r>
              </a:p>
            </p:txBody>
          </p:sp>
          <p:sp>
            <p:nvSpPr>
              <p:cNvPr id="63515" name="Text Box 49"/>
              <p:cNvSpPr txBox="1">
                <a:spLocks noChangeArrowheads="1"/>
              </p:cNvSpPr>
              <p:nvPr/>
            </p:nvSpPr>
            <p:spPr bwMode="auto">
              <a:xfrm>
                <a:off x="1718" y="1534"/>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c</a:t>
                </a:r>
              </a:p>
            </p:txBody>
          </p:sp>
          <p:sp>
            <p:nvSpPr>
              <p:cNvPr id="63516" name="Text Box 50"/>
              <p:cNvSpPr txBox="1">
                <a:spLocks noChangeArrowheads="1"/>
              </p:cNvSpPr>
              <p:nvPr/>
            </p:nvSpPr>
            <p:spPr bwMode="auto">
              <a:xfrm>
                <a:off x="2925" y="1505"/>
                <a:ext cx="2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d</a:t>
                </a:r>
              </a:p>
            </p:txBody>
          </p:sp>
          <p:sp>
            <p:nvSpPr>
              <p:cNvPr id="63517" name="Text Box 51"/>
              <p:cNvSpPr txBox="1">
                <a:spLocks noChangeArrowheads="1"/>
              </p:cNvSpPr>
              <p:nvPr/>
            </p:nvSpPr>
            <p:spPr bwMode="auto">
              <a:xfrm>
                <a:off x="3744" y="1121"/>
                <a:ext cx="5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a+b</a:t>
                </a:r>
              </a:p>
            </p:txBody>
          </p:sp>
          <p:sp>
            <p:nvSpPr>
              <p:cNvPr id="63518" name="Text Box 52"/>
              <p:cNvSpPr txBox="1">
                <a:spLocks noChangeArrowheads="1"/>
              </p:cNvSpPr>
              <p:nvPr/>
            </p:nvSpPr>
            <p:spPr bwMode="auto">
              <a:xfrm>
                <a:off x="3744" y="1534"/>
                <a:ext cx="5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c+d</a:t>
                </a:r>
              </a:p>
            </p:txBody>
          </p:sp>
          <p:sp>
            <p:nvSpPr>
              <p:cNvPr id="63519" name="Text Box 53"/>
              <p:cNvSpPr txBox="1">
                <a:spLocks noChangeArrowheads="1"/>
              </p:cNvSpPr>
              <p:nvPr/>
            </p:nvSpPr>
            <p:spPr bwMode="auto">
              <a:xfrm>
                <a:off x="1544" y="1822"/>
                <a:ext cx="53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a+c</a:t>
                </a:r>
              </a:p>
            </p:txBody>
          </p:sp>
          <p:sp>
            <p:nvSpPr>
              <p:cNvPr id="63520" name="Text Box 54"/>
              <p:cNvSpPr txBox="1">
                <a:spLocks noChangeArrowheads="1"/>
              </p:cNvSpPr>
              <p:nvPr/>
            </p:nvSpPr>
            <p:spPr bwMode="auto">
              <a:xfrm>
                <a:off x="2784" y="1822"/>
                <a:ext cx="55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b+d</a:t>
                </a:r>
              </a:p>
            </p:txBody>
          </p:sp>
        </p:grpSp>
      </p:grpSp>
      <p:grpSp>
        <p:nvGrpSpPr>
          <p:cNvPr id="5" name="Group 59"/>
          <p:cNvGrpSpPr>
            <a:grpSpLocks/>
          </p:cNvGrpSpPr>
          <p:nvPr/>
        </p:nvGrpSpPr>
        <p:grpSpPr bwMode="auto">
          <a:xfrm>
            <a:off x="539750" y="5160963"/>
            <a:ext cx="7488238" cy="947737"/>
            <a:chOff x="340" y="3251"/>
            <a:chExt cx="4717" cy="597"/>
          </a:xfrm>
        </p:grpSpPr>
        <p:sp>
          <p:nvSpPr>
            <p:cNvPr id="63499" name="Text Box 28"/>
            <p:cNvSpPr txBox="1">
              <a:spLocks noChangeArrowheads="1"/>
            </p:cNvSpPr>
            <p:nvPr/>
          </p:nvSpPr>
          <p:spPr bwMode="auto">
            <a:xfrm>
              <a:off x="340" y="3388"/>
              <a:ext cx="330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hlink"/>
                  </a:solidFill>
                </a:rPr>
                <a:t>Odds</a:t>
              </a:r>
              <a:r>
                <a:rPr lang="en-US" sz="2800">
                  <a:solidFill>
                    <a:schemeClr val="hlink"/>
                  </a:solidFill>
                </a:rPr>
                <a:t> of </a:t>
              </a:r>
              <a:r>
                <a:rPr lang="en-US" sz="2800" b="1">
                  <a:solidFill>
                    <a:schemeClr val="hlink"/>
                  </a:solidFill>
                </a:rPr>
                <a:t>exposure</a:t>
              </a:r>
              <a:r>
                <a:rPr lang="en-US" sz="2800">
                  <a:solidFill>
                    <a:schemeClr val="tx1"/>
                  </a:solidFill>
                </a:rPr>
                <a:t> in </a:t>
              </a:r>
              <a:r>
                <a:rPr lang="en-US" sz="2800" b="1" u="sng">
                  <a:solidFill>
                    <a:srgbClr val="9900CC"/>
                  </a:solidFill>
                </a:rPr>
                <a:t>controls</a:t>
              </a:r>
              <a:r>
                <a:rPr lang="en-US" sz="2800">
                  <a:solidFill>
                    <a:schemeClr val="tx1"/>
                  </a:solidFill>
                </a:rPr>
                <a:t>: </a:t>
              </a:r>
            </a:p>
          </p:txBody>
        </p:sp>
        <p:sp>
          <p:nvSpPr>
            <p:cNvPr id="63500" name="Text Box 33"/>
            <p:cNvSpPr txBox="1">
              <a:spLocks noChangeArrowheads="1"/>
            </p:cNvSpPr>
            <p:nvPr/>
          </p:nvSpPr>
          <p:spPr bwMode="auto">
            <a:xfrm>
              <a:off x="3597" y="3251"/>
              <a:ext cx="83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b/(b+d)</a:t>
              </a:r>
            </a:p>
          </p:txBody>
        </p:sp>
        <p:sp>
          <p:nvSpPr>
            <p:cNvPr id="63501" name="Text Box 34"/>
            <p:cNvSpPr txBox="1">
              <a:spLocks noChangeArrowheads="1"/>
            </p:cNvSpPr>
            <p:nvPr/>
          </p:nvSpPr>
          <p:spPr bwMode="auto">
            <a:xfrm>
              <a:off x="3606" y="3521"/>
              <a:ext cx="83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d/(b+d)</a:t>
              </a:r>
            </a:p>
          </p:txBody>
        </p:sp>
        <p:sp>
          <p:nvSpPr>
            <p:cNvPr id="63502" name="Text Box 35"/>
            <p:cNvSpPr txBox="1">
              <a:spLocks noChangeArrowheads="1"/>
            </p:cNvSpPr>
            <p:nvPr/>
          </p:nvSpPr>
          <p:spPr bwMode="auto">
            <a:xfrm>
              <a:off x="4763" y="3267"/>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00FF"/>
                  </a:solidFill>
                </a:rPr>
                <a:t>b</a:t>
              </a:r>
              <a:endParaRPr lang="en-US" sz="2800" b="1">
                <a:solidFill>
                  <a:schemeClr val="accent2"/>
                </a:solidFill>
              </a:endParaRPr>
            </a:p>
          </p:txBody>
        </p:sp>
        <p:sp>
          <p:nvSpPr>
            <p:cNvPr id="63503" name="Text Box 36"/>
            <p:cNvSpPr txBox="1">
              <a:spLocks noChangeArrowheads="1"/>
            </p:cNvSpPr>
            <p:nvPr/>
          </p:nvSpPr>
          <p:spPr bwMode="auto">
            <a:xfrm>
              <a:off x="4480" y="3412"/>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t>
              </a:r>
            </a:p>
          </p:txBody>
        </p:sp>
        <p:sp>
          <p:nvSpPr>
            <p:cNvPr id="63504" name="Line 56"/>
            <p:cNvSpPr>
              <a:spLocks noChangeShapeType="1"/>
            </p:cNvSpPr>
            <p:nvPr/>
          </p:nvSpPr>
          <p:spPr bwMode="auto">
            <a:xfrm>
              <a:off x="3606" y="3566"/>
              <a:ext cx="816"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5" name="Line 57"/>
            <p:cNvSpPr>
              <a:spLocks noChangeShapeType="1"/>
            </p:cNvSpPr>
            <p:nvPr/>
          </p:nvSpPr>
          <p:spPr bwMode="auto">
            <a:xfrm>
              <a:off x="4740" y="3566"/>
              <a:ext cx="3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06" name="Text Box 58"/>
            <p:cNvSpPr txBox="1">
              <a:spLocks noChangeArrowheads="1"/>
            </p:cNvSpPr>
            <p:nvPr/>
          </p:nvSpPr>
          <p:spPr bwMode="auto">
            <a:xfrm>
              <a:off x="4767" y="3521"/>
              <a:ext cx="2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accent2"/>
                  </a:solidFill>
                </a:rPr>
                <a:t>d</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8529"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63492"/>
                                        </p:tgtEl>
                                        <p:attrNameLst>
                                          <p:attrName>style.visibility</p:attrName>
                                        </p:attrNameLst>
                                      </p:cBhvr>
                                      <p:to>
                                        <p:strVal val="visible"/>
                                      </p:to>
                                    </p:set>
                                    <p:animEffect transition="in" filter="fade">
                                      <p:cBhvr>
                                        <p:cTn id="9" dur="3000"/>
                                        <p:tgtEl>
                                          <p:spTgt spid="63492"/>
                                        </p:tgtEl>
                                      </p:cBhvr>
                                    </p:animEffect>
                                  </p:childTnLst>
                                </p:cTn>
                              </p:par>
                              <p:par>
                                <p:cTn id="10" presetID="10" presetClass="entr" presetSubtype="0" fill="hold" grpId="0" nodeType="withEffect">
                                  <p:stCondLst>
                                    <p:cond delay="5000"/>
                                  </p:stCondLst>
                                  <p:childTnLst>
                                    <p:set>
                                      <p:cBhvr>
                                        <p:cTn id="11" dur="1" fill="hold">
                                          <p:stCondLst>
                                            <p:cond delay="0"/>
                                          </p:stCondLst>
                                        </p:cTn>
                                        <p:tgtEl>
                                          <p:spTgt spid="63494"/>
                                        </p:tgtEl>
                                        <p:attrNameLst>
                                          <p:attrName>style.visibility</p:attrName>
                                        </p:attrNameLst>
                                      </p:cBhvr>
                                      <p:to>
                                        <p:strVal val="visible"/>
                                      </p:to>
                                    </p:set>
                                    <p:animEffect transition="in" filter="fade">
                                      <p:cBhvr>
                                        <p:cTn id="12" dur="3000"/>
                                        <p:tgtEl>
                                          <p:spTgt spid="63494"/>
                                        </p:tgtEl>
                                      </p:cBhvr>
                                    </p:animEffect>
                                  </p:childTnLst>
                                </p:cTn>
                              </p:par>
                              <p:par>
                                <p:cTn id="13" presetID="10" presetClass="entr" presetSubtype="0" fill="hold" nodeType="withEffect">
                                  <p:stCondLst>
                                    <p:cond delay="12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63492" grpId="0"/>
      <p:bldP spid="63494"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9730" name="Rectangle 2"/>
          <p:cNvSpPr>
            <a:spLocks noGrp="1" noChangeArrowheads="1"/>
          </p:cNvSpPr>
          <p:nvPr>
            <p:ph type="title" idx="4294967295"/>
          </p:nvPr>
        </p:nvSpPr>
        <p:spPr/>
        <p:txBody>
          <a:bodyPr/>
          <a:lstStyle/>
          <a:p>
            <a:pPr eaLnBrk="1" hangingPunct="1">
              <a:defRPr/>
            </a:pPr>
            <a:r>
              <a:rPr lang="en-US" smtClean="0">
                <a:solidFill>
                  <a:srgbClr val="A50021"/>
                </a:solidFill>
                <a:effectLst>
                  <a:outerShdw blurRad="38100" dist="38100" dir="2700000" algn="tl">
                    <a:srgbClr val="C0C0C0"/>
                  </a:outerShdw>
                </a:effectLst>
              </a:rPr>
              <a:t>Analysis:  Unmatched Design</a:t>
            </a:r>
          </a:p>
        </p:txBody>
      </p:sp>
      <p:grpSp>
        <p:nvGrpSpPr>
          <p:cNvPr id="64515" name="Group 25"/>
          <p:cNvGrpSpPr>
            <a:grpSpLocks/>
          </p:cNvGrpSpPr>
          <p:nvPr/>
        </p:nvGrpSpPr>
        <p:grpSpPr bwMode="auto">
          <a:xfrm>
            <a:off x="441325" y="1600200"/>
            <a:ext cx="4865688" cy="877888"/>
            <a:chOff x="278" y="1008"/>
            <a:chExt cx="3065" cy="553"/>
          </a:xfrm>
        </p:grpSpPr>
        <p:sp>
          <p:nvSpPr>
            <p:cNvPr id="64536" name="Text Box 3"/>
            <p:cNvSpPr txBox="1">
              <a:spLocks noChangeArrowheads="1"/>
            </p:cNvSpPr>
            <p:nvPr/>
          </p:nvSpPr>
          <p:spPr bwMode="auto">
            <a:xfrm>
              <a:off x="278" y="1151"/>
              <a:ext cx="290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Odds of </a:t>
              </a:r>
              <a:r>
                <a:rPr lang="en-US" sz="2800">
                  <a:solidFill>
                    <a:srgbClr val="FF3399"/>
                  </a:solidFill>
                </a:rPr>
                <a:t>case</a:t>
              </a:r>
              <a:r>
                <a:rPr lang="en-US" sz="2800">
                  <a:solidFill>
                    <a:schemeClr val="tx1"/>
                  </a:solidFill>
                </a:rPr>
                <a:t> exposure   =</a:t>
              </a:r>
              <a:r>
                <a:rPr lang="en-US" sz="2800">
                  <a:solidFill>
                    <a:schemeClr val="tx1"/>
                  </a:solidFill>
                  <a:latin typeface="Times New Roman" pitchFamily="18" charset="0"/>
                </a:rPr>
                <a:t>   </a:t>
              </a:r>
            </a:p>
          </p:txBody>
        </p:sp>
        <p:sp>
          <p:nvSpPr>
            <p:cNvPr id="64537" name="Text Box 4"/>
            <p:cNvSpPr txBox="1">
              <a:spLocks noChangeArrowheads="1"/>
            </p:cNvSpPr>
            <p:nvPr/>
          </p:nvSpPr>
          <p:spPr bwMode="auto">
            <a:xfrm>
              <a:off x="3047" y="1008"/>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a:t>
              </a:r>
              <a:endParaRPr lang="en-US" sz="2800" u="sng">
                <a:solidFill>
                  <a:schemeClr val="tx1"/>
                </a:solidFill>
              </a:endParaRPr>
            </a:p>
          </p:txBody>
        </p:sp>
        <p:sp>
          <p:nvSpPr>
            <p:cNvPr id="64538" name="Text Box 15"/>
            <p:cNvSpPr txBox="1">
              <a:spLocks noChangeArrowheads="1"/>
            </p:cNvSpPr>
            <p:nvPr/>
          </p:nvSpPr>
          <p:spPr bwMode="auto">
            <a:xfrm>
              <a:off x="3060" y="1234"/>
              <a:ext cx="2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c</a:t>
              </a:r>
              <a:endParaRPr lang="en-US" sz="2800" u="sng">
                <a:solidFill>
                  <a:schemeClr val="tx1"/>
                </a:solidFill>
              </a:endParaRPr>
            </a:p>
          </p:txBody>
        </p:sp>
        <p:sp>
          <p:nvSpPr>
            <p:cNvPr id="64539" name="Line 18"/>
            <p:cNvSpPr>
              <a:spLocks noChangeShapeType="1"/>
            </p:cNvSpPr>
            <p:nvPr/>
          </p:nvSpPr>
          <p:spPr bwMode="auto">
            <a:xfrm>
              <a:off x="3025" y="1307"/>
              <a:ext cx="31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4516" name="Group 26"/>
          <p:cNvGrpSpPr>
            <a:grpSpLocks/>
          </p:cNvGrpSpPr>
          <p:nvPr/>
        </p:nvGrpSpPr>
        <p:grpSpPr bwMode="auto">
          <a:xfrm>
            <a:off x="441325" y="2390775"/>
            <a:ext cx="5181600" cy="938213"/>
            <a:chOff x="278" y="1506"/>
            <a:chExt cx="3264" cy="591"/>
          </a:xfrm>
        </p:grpSpPr>
        <p:sp>
          <p:nvSpPr>
            <p:cNvPr id="64532" name="Text Box 5"/>
            <p:cNvSpPr txBox="1">
              <a:spLocks noChangeArrowheads="1"/>
            </p:cNvSpPr>
            <p:nvPr/>
          </p:nvSpPr>
          <p:spPr bwMode="auto">
            <a:xfrm>
              <a:off x="278" y="1640"/>
              <a:ext cx="305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Odds of </a:t>
              </a:r>
              <a:r>
                <a:rPr lang="en-US" sz="2800">
                  <a:solidFill>
                    <a:schemeClr val="accent2"/>
                  </a:solidFill>
                </a:rPr>
                <a:t>control</a:t>
              </a:r>
              <a:r>
                <a:rPr lang="en-US" sz="2800">
                  <a:solidFill>
                    <a:srgbClr val="9900CC"/>
                  </a:solidFill>
                </a:rPr>
                <a:t> </a:t>
              </a:r>
              <a:r>
                <a:rPr lang="en-US" sz="2800">
                  <a:solidFill>
                    <a:schemeClr val="tx1"/>
                  </a:solidFill>
                </a:rPr>
                <a:t>exposure   =</a:t>
              </a:r>
              <a:r>
                <a:rPr lang="en-US" sz="2800">
                  <a:solidFill>
                    <a:schemeClr val="tx1"/>
                  </a:solidFill>
                  <a:latin typeface="Times New Roman" pitchFamily="18" charset="0"/>
                </a:rPr>
                <a:t>  </a:t>
              </a:r>
            </a:p>
          </p:txBody>
        </p:sp>
        <p:sp>
          <p:nvSpPr>
            <p:cNvPr id="64533" name="Text Box 11"/>
            <p:cNvSpPr txBox="1">
              <a:spLocks noChangeArrowheads="1"/>
            </p:cNvSpPr>
            <p:nvPr/>
          </p:nvSpPr>
          <p:spPr bwMode="auto">
            <a:xfrm>
              <a:off x="3274" y="1506"/>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b</a:t>
              </a:r>
            </a:p>
          </p:txBody>
        </p:sp>
        <p:sp>
          <p:nvSpPr>
            <p:cNvPr id="64534" name="Text Box 14"/>
            <p:cNvSpPr txBox="1">
              <a:spLocks noChangeArrowheads="1"/>
            </p:cNvSpPr>
            <p:nvPr/>
          </p:nvSpPr>
          <p:spPr bwMode="auto">
            <a:xfrm>
              <a:off x="3274" y="1770"/>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d</a:t>
              </a:r>
            </a:p>
          </p:txBody>
        </p:sp>
        <p:sp>
          <p:nvSpPr>
            <p:cNvPr id="64535" name="Line 19"/>
            <p:cNvSpPr>
              <a:spLocks noChangeShapeType="1"/>
            </p:cNvSpPr>
            <p:nvPr/>
          </p:nvSpPr>
          <p:spPr bwMode="auto">
            <a:xfrm>
              <a:off x="3224" y="1797"/>
              <a:ext cx="31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4517" name="Group 27"/>
          <p:cNvGrpSpPr>
            <a:grpSpLocks/>
          </p:cNvGrpSpPr>
          <p:nvPr/>
        </p:nvGrpSpPr>
        <p:grpSpPr bwMode="auto">
          <a:xfrm>
            <a:off x="457200" y="3570288"/>
            <a:ext cx="7153275" cy="966787"/>
            <a:chOff x="288" y="2249"/>
            <a:chExt cx="4506" cy="609"/>
          </a:xfrm>
        </p:grpSpPr>
        <p:sp>
          <p:nvSpPr>
            <p:cNvPr id="64528" name="Text Box 6"/>
            <p:cNvSpPr txBox="1">
              <a:spLocks noChangeArrowheads="1"/>
            </p:cNvSpPr>
            <p:nvPr/>
          </p:nvSpPr>
          <p:spPr bwMode="auto">
            <a:xfrm>
              <a:off x="288" y="2399"/>
              <a:ext cx="177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ODDS RATIO</a:t>
              </a:r>
              <a:r>
                <a:rPr lang="en-US" sz="2800">
                  <a:solidFill>
                    <a:schemeClr val="tx1"/>
                  </a:solidFill>
                </a:rPr>
                <a:t> = </a:t>
              </a:r>
            </a:p>
          </p:txBody>
        </p:sp>
        <p:sp>
          <p:nvSpPr>
            <p:cNvPr id="64529" name="Text Box 12"/>
            <p:cNvSpPr txBox="1">
              <a:spLocks noChangeArrowheads="1"/>
            </p:cNvSpPr>
            <p:nvPr/>
          </p:nvSpPr>
          <p:spPr bwMode="auto">
            <a:xfrm>
              <a:off x="2217" y="2249"/>
              <a:ext cx="242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Odds of case exposure</a:t>
              </a:r>
            </a:p>
          </p:txBody>
        </p:sp>
        <p:sp>
          <p:nvSpPr>
            <p:cNvPr id="64530" name="Line 20"/>
            <p:cNvSpPr>
              <a:spLocks noChangeShapeType="1"/>
            </p:cNvSpPr>
            <p:nvPr/>
          </p:nvSpPr>
          <p:spPr bwMode="auto">
            <a:xfrm>
              <a:off x="2073" y="2559"/>
              <a:ext cx="272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1" name="Text Box 21"/>
            <p:cNvSpPr txBox="1">
              <a:spLocks noChangeArrowheads="1"/>
            </p:cNvSpPr>
            <p:nvPr/>
          </p:nvSpPr>
          <p:spPr bwMode="auto">
            <a:xfrm>
              <a:off x="2117" y="2531"/>
              <a:ext cx="262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Odds of control exposure</a:t>
              </a:r>
            </a:p>
          </p:txBody>
        </p:sp>
      </p:grpSp>
      <p:grpSp>
        <p:nvGrpSpPr>
          <p:cNvPr id="64518" name="Group 29"/>
          <p:cNvGrpSpPr>
            <a:grpSpLocks/>
          </p:cNvGrpSpPr>
          <p:nvPr/>
        </p:nvGrpSpPr>
        <p:grpSpPr bwMode="auto">
          <a:xfrm>
            <a:off x="3016250" y="4894263"/>
            <a:ext cx="5616575" cy="925512"/>
            <a:chOff x="1900" y="3083"/>
            <a:chExt cx="3538" cy="583"/>
          </a:xfrm>
        </p:grpSpPr>
        <p:sp>
          <p:nvSpPr>
            <p:cNvPr id="64519" name="Text Box 13"/>
            <p:cNvSpPr txBox="1">
              <a:spLocks noChangeArrowheads="1"/>
            </p:cNvSpPr>
            <p:nvPr/>
          </p:nvSpPr>
          <p:spPr bwMode="auto">
            <a:xfrm>
              <a:off x="3288" y="3203"/>
              <a:ext cx="215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(the “cross-product”)</a:t>
              </a:r>
            </a:p>
          </p:txBody>
        </p:sp>
        <p:grpSp>
          <p:nvGrpSpPr>
            <p:cNvPr id="64520" name="Group 28"/>
            <p:cNvGrpSpPr>
              <a:grpSpLocks/>
            </p:cNvGrpSpPr>
            <p:nvPr/>
          </p:nvGrpSpPr>
          <p:grpSpPr bwMode="auto">
            <a:xfrm>
              <a:off x="1900" y="3083"/>
              <a:ext cx="1207" cy="583"/>
              <a:chOff x="1900" y="3083"/>
              <a:chExt cx="1207" cy="583"/>
            </a:xfrm>
          </p:grpSpPr>
          <p:sp>
            <p:nvSpPr>
              <p:cNvPr id="64521" name="Text Box 8"/>
              <p:cNvSpPr txBox="1">
                <a:spLocks noChangeArrowheads="1"/>
              </p:cNvSpPr>
              <p:nvPr/>
            </p:nvSpPr>
            <p:spPr bwMode="auto">
              <a:xfrm>
                <a:off x="1917" y="3085"/>
                <a:ext cx="41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a/c</a:t>
                </a:r>
                <a:endParaRPr lang="en-US" sz="2800" u="sng">
                  <a:solidFill>
                    <a:schemeClr val="tx1"/>
                  </a:solidFill>
                </a:endParaRPr>
              </a:p>
            </p:txBody>
          </p:sp>
          <p:sp>
            <p:nvSpPr>
              <p:cNvPr id="64522" name="Text Box 9"/>
              <p:cNvSpPr txBox="1">
                <a:spLocks noChangeArrowheads="1"/>
              </p:cNvSpPr>
              <p:nvPr/>
            </p:nvSpPr>
            <p:spPr bwMode="auto">
              <a:xfrm>
                <a:off x="2390" y="3215"/>
                <a:ext cx="24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t>
                </a:r>
              </a:p>
            </p:txBody>
          </p:sp>
          <p:sp>
            <p:nvSpPr>
              <p:cNvPr id="64523" name="Text Box 10"/>
              <p:cNvSpPr txBox="1">
                <a:spLocks noChangeArrowheads="1"/>
              </p:cNvSpPr>
              <p:nvPr/>
            </p:nvSpPr>
            <p:spPr bwMode="auto">
              <a:xfrm>
                <a:off x="2671" y="3083"/>
                <a:ext cx="4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99"/>
                    </a:solidFill>
                  </a:rPr>
                  <a:t>a d</a:t>
                </a:r>
                <a:endParaRPr lang="en-US" sz="2800" u="sng">
                  <a:solidFill>
                    <a:srgbClr val="FF3399"/>
                  </a:solidFill>
                </a:endParaRPr>
              </a:p>
            </p:txBody>
          </p:sp>
          <p:sp>
            <p:nvSpPr>
              <p:cNvPr id="64524" name="Text Box 16"/>
              <p:cNvSpPr txBox="1">
                <a:spLocks noChangeArrowheads="1"/>
              </p:cNvSpPr>
              <p:nvPr/>
            </p:nvSpPr>
            <p:spPr bwMode="auto">
              <a:xfrm>
                <a:off x="1917" y="3339"/>
                <a:ext cx="42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b/d</a:t>
                </a:r>
                <a:endParaRPr lang="en-US" sz="2800" u="sng">
                  <a:solidFill>
                    <a:schemeClr val="tx1"/>
                  </a:solidFill>
                </a:endParaRPr>
              </a:p>
            </p:txBody>
          </p:sp>
          <p:sp>
            <p:nvSpPr>
              <p:cNvPr id="64525" name="Text Box 17"/>
              <p:cNvSpPr txBox="1">
                <a:spLocks noChangeArrowheads="1"/>
              </p:cNvSpPr>
              <p:nvPr/>
            </p:nvSpPr>
            <p:spPr bwMode="auto">
              <a:xfrm>
                <a:off x="2681" y="3339"/>
                <a:ext cx="41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99"/>
                    </a:solidFill>
                  </a:rPr>
                  <a:t>b c</a:t>
                </a:r>
                <a:endParaRPr lang="en-US" sz="2800" u="sng">
                  <a:solidFill>
                    <a:srgbClr val="FF3399"/>
                  </a:solidFill>
                </a:endParaRPr>
              </a:p>
            </p:txBody>
          </p:sp>
          <p:sp>
            <p:nvSpPr>
              <p:cNvPr id="64526" name="Line 22"/>
              <p:cNvSpPr>
                <a:spLocks noChangeShapeType="1"/>
              </p:cNvSpPr>
              <p:nvPr/>
            </p:nvSpPr>
            <p:spPr bwMode="auto">
              <a:xfrm>
                <a:off x="1900" y="3376"/>
                <a:ext cx="4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Line 24"/>
              <p:cNvSpPr>
                <a:spLocks noChangeShapeType="1"/>
              </p:cNvSpPr>
              <p:nvPr/>
            </p:nvSpPr>
            <p:spPr bwMode="auto">
              <a:xfrm>
                <a:off x="2653" y="3376"/>
                <a:ext cx="45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 y="457200"/>
            <a:ext cx="8915400" cy="1143000"/>
          </a:xfrm>
        </p:spPr>
        <p:txBody>
          <a:bodyPr/>
          <a:lstStyle/>
          <a:p>
            <a:pPr eaLnBrk="1" hangingPunct="1"/>
            <a:r>
              <a:rPr lang="en-US" sz="3500" smtClean="0">
                <a:solidFill>
                  <a:srgbClr val="990033"/>
                </a:solidFill>
              </a:rPr>
              <a:t>Case-control study of lung cancer </a:t>
            </a:r>
            <a:br>
              <a:rPr lang="en-US" sz="3500" smtClean="0">
                <a:solidFill>
                  <a:srgbClr val="990033"/>
                </a:solidFill>
              </a:rPr>
            </a:br>
            <a:r>
              <a:rPr lang="en-US" sz="3500" smtClean="0">
                <a:solidFill>
                  <a:srgbClr val="990033"/>
                </a:solidFill>
              </a:rPr>
              <a:t>and past smoking</a:t>
            </a:r>
            <a:endParaRPr lang="en-US" smtClean="0">
              <a:solidFill>
                <a:srgbClr val="990033"/>
              </a:solidFill>
            </a:endParaRPr>
          </a:p>
        </p:txBody>
      </p:sp>
      <p:grpSp>
        <p:nvGrpSpPr>
          <p:cNvPr id="65539" name="Group 31"/>
          <p:cNvGrpSpPr>
            <a:grpSpLocks/>
          </p:cNvGrpSpPr>
          <p:nvPr/>
        </p:nvGrpSpPr>
        <p:grpSpPr bwMode="auto">
          <a:xfrm>
            <a:off x="1041400" y="1289050"/>
            <a:ext cx="5691188" cy="3652838"/>
            <a:chOff x="388" y="768"/>
            <a:chExt cx="3585" cy="2301"/>
          </a:xfrm>
        </p:grpSpPr>
        <p:grpSp>
          <p:nvGrpSpPr>
            <p:cNvPr id="65546" name="Group 3"/>
            <p:cNvGrpSpPr>
              <a:grpSpLocks/>
            </p:cNvGrpSpPr>
            <p:nvPr/>
          </p:nvGrpSpPr>
          <p:grpSpPr bwMode="auto">
            <a:xfrm>
              <a:off x="1248" y="1485"/>
              <a:ext cx="2688" cy="1584"/>
              <a:chOff x="1248" y="1872"/>
              <a:chExt cx="2496" cy="1584"/>
            </a:xfrm>
          </p:grpSpPr>
          <p:sp>
            <p:nvSpPr>
              <p:cNvPr id="65565" name="Rectangle 4"/>
              <p:cNvSpPr>
                <a:spLocks noChangeArrowheads="1"/>
              </p:cNvSpPr>
              <p:nvPr/>
            </p:nvSpPr>
            <p:spPr bwMode="auto">
              <a:xfrm>
                <a:off x="1248" y="1872"/>
                <a:ext cx="2496" cy="15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566" name="Line 5"/>
              <p:cNvSpPr>
                <a:spLocks noChangeShapeType="1"/>
              </p:cNvSpPr>
              <p:nvPr/>
            </p:nvSpPr>
            <p:spPr bwMode="auto">
              <a:xfrm>
                <a:off x="2496" y="1872"/>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67" name="Line 6"/>
              <p:cNvSpPr>
                <a:spLocks noChangeShapeType="1"/>
              </p:cNvSpPr>
              <p:nvPr/>
            </p:nvSpPr>
            <p:spPr bwMode="auto">
              <a:xfrm>
                <a:off x="1248" y="2688"/>
                <a:ext cx="249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5547" name="Text Box 7"/>
            <p:cNvSpPr txBox="1">
              <a:spLocks noChangeArrowheads="1"/>
            </p:cNvSpPr>
            <p:nvPr/>
          </p:nvSpPr>
          <p:spPr bwMode="auto">
            <a:xfrm>
              <a:off x="1756" y="1729"/>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86</a:t>
              </a:r>
            </a:p>
          </p:txBody>
        </p:sp>
        <p:sp>
          <p:nvSpPr>
            <p:cNvPr id="65548" name="Text Box 8"/>
            <p:cNvSpPr txBox="1">
              <a:spLocks noChangeArrowheads="1"/>
            </p:cNvSpPr>
            <p:nvPr/>
          </p:nvSpPr>
          <p:spPr bwMode="auto">
            <a:xfrm>
              <a:off x="3000" y="1729"/>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190</a:t>
              </a:r>
            </a:p>
          </p:txBody>
        </p:sp>
        <p:sp>
          <p:nvSpPr>
            <p:cNvPr id="65549" name="Text Box 9"/>
            <p:cNvSpPr txBox="1">
              <a:spLocks noChangeArrowheads="1"/>
            </p:cNvSpPr>
            <p:nvPr/>
          </p:nvSpPr>
          <p:spPr bwMode="auto">
            <a:xfrm>
              <a:off x="2976" y="2545"/>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310</a:t>
              </a:r>
            </a:p>
          </p:txBody>
        </p:sp>
        <p:sp>
          <p:nvSpPr>
            <p:cNvPr id="65550" name="Text Box 10"/>
            <p:cNvSpPr txBox="1">
              <a:spLocks noChangeArrowheads="1"/>
            </p:cNvSpPr>
            <p:nvPr/>
          </p:nvSpPr>
          <p:spPr bwMode="auto">
            <a:xfrm>
              <a:off x="1727" y="2555"/>
              <a:ext cx="36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14</a:t>
              </a:r>
            </a:p>
          </p:txBody>
        </p:sp>
        <p:grpSp>
          <p:nvGrpSpPr>
            <p:cNvPr id="65551" name="Group 11"/>
            <p:cNvGrpSpPr>
              <a:grpSpLocks/>
            </p:cNvGrpSpPr>
            <p:nvPr/>
          </p:nvGrpSpPr>
          <p:grpSpPr bwMode="auto">
            <a:xfrm>
              <a:off x="2342" y="2059"/>
              <a:ext cx="560" cy="481"/>
              <a:chOff x="2342" y="2446"/>
              <a:chExt cx="560" cy="481"/>
            </a:xfrm>
          </p:grpSpPr>
          <p:sp>
            <p:nvSpPr>
              <p:cNvPr id="65560" name="Text Box 12"/>
              <p:cNvSpPr txBox="1">
                <a:spLocks noChangeArrowheads="1"/>
              </p:cNvSpPr>
              <p:nvPr/>
            </p:nvSpPr>
            <p:spPr bwMode="auto">
              <a:xfrm>
                <a:off x="2342" y="244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a</a:t>
                </a:r>
              </a:p>
            </p:txBody>
          </p:sp>
          <p:sp>
            <p:nvSpPr>
              <p:cNvPr id="65561" name="Text Box 13"/>
              <p:cNvSpPr txBox="1">
                <a:spLocks noChangeArrowheads="1"/>
              </p:cNvSpPr>
              <p:nvPr/>
            </p:nvSpPr>
            <p:spPr bwMode="auto">
              <a:xfrm>
                <a:off x="2679" y="2447"/>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b</a:t>
                </a:r>
              </a:p>
            </p:txBody>
          </p:sp>
          <p:grpSp>
            <p:nvGrpSpPr>
              <p:cNvPr id="65562" name="Group 14"/>
              <p:cNvGrpSpPr>
                <a:grpSpLocks/>
              </p:cNvGrpSpPr>
              <p:nvPr/>
            </p:nvGrpSpPr>
            <p:grpSpPr bwMode="auto">
              <a:xfrm>
                <a:off x="2352" y="2639"/>
                <a:ext cx="550" cy="288"/>
                <a:chOff x="2352" y="2639"/>
                <a:chExt cx="550" cy="288"/>
              </a:xfrm>
            </p:grpSpPr>
            <p:sp>
              <p:nvSpPr>
                <p:cNvPr id="65563" name="Text Box 15"/>
                <p:cNvSpPr txBox="1">
                  <a:spLocks noChangeArrowheads="1"/>
                </p:cNvSpPr>
                <p:nvPr/>
              </p:nvSpPr>
              <p:spPr bwMode="auto">
                <a:xfrm>
                  <a:off x="2352" y="2639"/>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c</a:t>
                  </a:r>
                </a:p>
              </p:txBody>
            </p:sp>
            <p:sp>
              <p:nvSpPr>
                <p:cNvPr id="65564" name="Text Box 16"/>
                <p:cNvSpPr txBox="1">
                  <a:spLocks noChangeArrowheads="1"/>
                </p:cNvSpPr>
                <p:nvPr/>
              </p:nvSpPr>
              <p:spPr bwMode="auto">
                <a:xfrm>
                  <a:off x="2679" y="2639"/>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d</a:t>
                  </a:r>
                </a:p>
              </p:txBody>
            </p:sp>
          </p:grpSp>
        </p:grpSp>
        <p:grpSp>
          <p:nvGrpSpPr>
            <p:cNvPr id="65552" name="Group 17"/>
            <p:cNvGrpSpPr>
              <a:grpSpLocks/>
            </p:cNvGrpSpPr>
            <p:nvPr/>
          </p:nvGrpSpPr>
          <p:grpSpPr bwMode="auto">
            <a:xfrm>
              <a:off x="1238" y="768"/>
              <a:ext cx="1032" cy="548"/>
              <a:chOff x="1238" y="1155"/>
              <a:chExt cx="1032" cy="548"/>
            </a:xfrm>
          </p:grpSpPr>
          <p:sp>
            <p:nvSpPr>
              <p:cNvPr id="65558" name="Text Box 18"/>
              <p:cNvSpPr txBox="1">
                <a:spLocks noChangeArrowheads="1"/>
              </p:cNvSpPr>
              <p:nvPr/>
            </p:nvSpPr>
            <p:spPr bwMode="auto">
              <a:xfrm>
                <a:off x="1238" y="1453"/>
                <a:ext cx="103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Lung Cancer</a:t>
                </a:r>
              </a:p>
            </p:txBody>
          </p:sp>
          <p:sp>
            <p:nvSpPr>
              <p:cNvPr id="65559" name="Text Box 19"/>
              <p:cNvSpPr txBox="1">
                <a:spLocks noChangeArrowheads="1"/>
              </p:cNvSpPr>
              <p:nvPr/>
            </p:nvSpPr>
            <p:spPr bwMode="auto">
              <a:xfrm>
                <a:off x="1636" y="1155"/>
                <a:ext cx="11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700">
                  <a:solidFill>
                    <a:schemeClr val="tx1"/>
                  </a:solidFill>
                  <a:latin typeface="Times New Roman" pitchFamily="18" charset="0"/>
                </a:endParaRPr>
              </a:p>
            </p:txBody>
          </p:sp>
        </p:grpSp>
        <p:grpSp>
          <p:nvGrpSpPr>
            <p:cNvPr id="65553" name="Group 20"/>
            <p:cNvGrpSpPr>
              <a:grpSpLocks/>
            </p:cNvGrpSpPr>
            <p:nvPr/>
          </p:nvGrpSpPr>
          <p:grpSpPr bwMode="auto">
            <a:xfrm>
              <a:off x="2692" y="784"/>
              <a:ext cx="1281" cy="532"/>
              <a:chOff x="2544" y="1171"/>
              <a:chExt cx="1281" cy="532"/>
            </a:xfrm>
          </p:grpSpPr>
          <p:sp>
            <p:nvSpPr>
              <p:cNvPr id="65556" name="Text Box 21"/>
              <p:cNvSpPr txBox="1">
                <a:spLocks noChangeArrowheads="1"/>
              </p:cNvSpPr>
              <p:nvPr/>
            </p:nvSpPr>
            <p:spPr bwMode="auto">
              <a:xfrm>
                <a:off x="2544" y="1453"/>
                <a:ext cx="128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No Lung Cancer</a:t>
                </a:r>
              </a:p>
            </p:txBody>
          </p:sp>
          <p:sp>
            <p:nvSpPr>
              <p:cNvPr id="65557" name="Text Box 22"/>
              <p:cNvSpPr txBox="1">
                <a:spLocks noChangeArrowheads="1"/>
              </p:cNvSpPr>
              <p:nvPr/>
            </p:nvSpPr>
            <p:spPr bwMode="auto">
              <a:xfrm>
                <a:off x="2836" y="1171"/>
                <a:ext cx="116"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700">
                  <a:solidFill>
                    <a:schemeClr val="tx1"/>
                  </a:solidFill>
                  <a:latin typeface="Times New Roman" pitchFamily="18" charset="0"/>
                </a:endParaRPr>
              </a:p>
            </p:txBody>
          </p:sp>
        </p:grpSp>
        <p:sp>
          <p:nvSpPr>
            <p:cNvPr id="65554" name="Text Box 23"/>
            <p:cNvSpPr txBox="1">
              <a:spLocks noChangeArrowheads="1"/>
            </p:cNvSpPr>
            <p:nvPr/>
          </p:nvSpPr>
          <p:spPr bwMode="auto">
            <a:xfrm>
              <a:off x="388" y="1491"/>
              <a:ext cx="814" cy="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2800">
                <a:solidFill>
                  <a:schemeClr val="tx1"/>
                </a:solidFill>
                <a:latin typeface="Times New Roman" pitchFamily="18" charset="0"/>
              </a:endParaRPr>
            </a:p>
            <a:p>
              <a:pPr>
                <a:lnSpc>
                  <a:spcPct val="70000"/>
                </a:lnSpc>
                <a:spcBef>
                  <a:spcPct val="0"/>
                </a:spcBef>
                <a:buFontTx/>
                <a:buNone/>
              </a:pPr>
              <a:r>
                <a:rPr lang="en-US" sz="1800">
                  <a:solidFill>
                    <a:schemeClr val="tx1"/>
                  </a:solidFill>
                </a:rPr>
                <a:t>Past Smoking</a:t>
              </a:r>
            </a:p>
          </p:txBody>
        </p:sp>
        <p:sp>
          <p:nvSpPr>
            <p:cNvPr id="65555" name="Text Box 24"/>
            <p:cNvSpPr txBox="1">
              <a:spLocks noChangeArrowheads="1"/>
            </p:cNvSpPr>
            <p:nvPr/>
          </p:nvSpPr>
          <p:spPr bwMode="auto">
            <a:xfrm>
              <a:off x="424" y="2499"/>
              <a:ext cx="101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rgbClr val="008080"/>
                  </a:solidFill>
                </a:rPr>
                <a:t>No Past Smoking</a:t>
              </a:r>
              <a:endParaRPr lang="en-US" sz="2000">
                <a:solidFill>
                  <a:schemeClr val="tx1"/>
                </a:solidFill>
              </a:endParaRPr>
            </a:p>
          </p:txBody>
        </p:sp>
      </p:grpSp>
      <p:grpSp>
        <p:nvGrpSpPr>
          <p:cNvPr id="65540" name="Group 30"/>
          <p:cNvGrpSpPr>
            <a:grpSpLocks/>
          </p:cNvGrpSpPr>
          <p:nvPr/>
        </p:nvGrpSpPr>
        <p:grpSpPr bwMode="auto">
          <a:xfrm>
            <a:off x="1547813" y="5300663"/>
            <a:ext cx="5697537" cy="827087"/>
            <a:chOff x="960" y="3179"/>
            <a:chExt cx="3589" cy="521"/>
          </a:xfrm>
        </p:grpSpPr>
        <p:sp>
          <p:nvSpPr>
            <p:cNvPr id="65541" name="Text Box 25"/>
            <p:cNvSpPr txBox="1">
              <a:spLocks noChangeArrowheads="1"/>
            </p:cNvSpPr>
            <p:nvPr/>
          </p:nvSpPr>
          <p:spPr bwMode="auto">
            <a:xfrm>
              <a:off x="960" y="3286"/>
              <a:ext cx="17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00FF"/>
                  </a:solidFill>
                </a:rPr>
                <a:t>OR</a:t>
              </a:r>
              <a:r>
                <a:rPr lang="en-US">
                  <a:solidFill>
                    <a:schemeClr val="tx1"/>
                  </a:solidFill>
                </a:rPr>
                <a:t> = a x d / b x c =</a:t>
              </a:r>
            </a:p>
          </p:txBody>
        </p:sp>
        <p:sp>
          <p:nvSpPr>
            <p:cNvPr id="65542" name="Text Box 26"/>
            <p:cNvSpPr txBox="1">
              <a:spLocks noChangeArrowheads="1"/>
            </p:cNvSpPr>
            <p:nvPr/>
          </p:nvSpPr>
          <p:spPr bwMode="auto">
            <a:xfrm>
              <a:off x="2784" y="3179"/>
              <a:ext cx="8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86 x 310</a:t>
              </a:r>
              <a:endParaRPr lang="en-US" u="sng">
                <a:solidFill>
                  <a:schemeClr val="tx1"/>
                </a:solidFill>
              </a:endParaRPr>
            </a:p>
          </p:txBody>
        </p:sp>
        <p:sp>
          <p:nvSpPr>
            <p:cNvPr id="65543" name="Text Box 27"/>
            <p:cNvSpPr txBox="1">
              <a:spLocks noChangeArrowheads="1"/>
            </p:cNvSpPr>
            <p:nvPr/>
          </p:nvSpPr>
          <p:spPr bwMode="auto">
            <a:xfrm>
              <a:off x="3706" y="3272"/>
              <a:ext cx="84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 </a:t>
              </a:r>
              <a:r>
                <a:rPr lang="en-US" sz="2800" b="1">
                  <a:solidFill>
                    <a:srgbClr val="FF00FF"/>
                  </a:solidFill>
                </a:rPr>
                <a:t>10.02</a:t>
              </a:r>
              <a:endParaRPr lang="en-US" sz="2800">
                <a:solidFill>
                  <a:srgbClr val="FF00FF"/>
                </a:solidFill>
              </a:endParaRPr>
            </a:p>
          </p:txBody>
        </p:sp>
        <p:sp>
          <p:nvSpPr>
            <p:cNvPr id="65544" name="Text Box 28"/>
            <p:cNvSpPr txBox="1">
              <a:spLocks noChangeArrowheads="1"/>
            </p:cNvSpPr>
            <p:nvPr/>
          </p:nvSpPr>
          <p:spPr bwMode="auto">
            <a:xfrm>
              <a:off x="2789" y="3412"/>
              <a:ext cx="8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14 x 190</a:t>
              </a:r>
              <a:endParaRPr lang="en-US" u="sng">
                <a:solidFill>
                  <a:schemeClr val="tx1"/>
                </a:solidFill>
              </a:endParaRPr>
            </a:p>
          </p:txBody>
        </p:sp>
        <p:sp>
          <p:nvSpPr>
            <p:cNvPr id="65545" name="Line 29"/>
            <p:cNvSpPr>
              <a:spLocks noChangeShapeType="1"/>
            </p:cNvSpPr>
            <p:nvPr/>
          </p:nvSpPr>
          <p:spPr bwMode="auto">
            <a:xfrm>
              <a:off x="2735" y="3439"/>
              <a:ext cx="9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1778" name="Rectangle 2"/>
          <p:cNvSpPr>
            <a:spLocks noGrp="1" noChangeArrowheads="1"/>
          </p:cNvSpPr>
          <p:nvPr>
            <p:ph type="title" idx="4294967295"/>
          </p:nvPr>
        </p:nvSpPr>
        <p:spPr/>
        <p:txBody>
          <a:bodyPr/>
          <a:lstStyle/>
          <a:p>
            <a:pPr eaLnBrk="1" hangingPunct="1">
              <a:defRPr/>
            </a:pPr>
            <a:r>
              <a:rPr lang="en-US" sz="4000" smtClean="0">
                <a:solidFill>
                  <a:srgbClr val="990033"/>
                </a:solidFill>
                <a:effectLst>
                  <a:outerShdw blurRad="38100" dist="38100" dir="2700000" algn="tl">
                    <a:srgbClr val="C0C0C0"/>
                  </a:outerShdw>
                </a:effectLst>
              </a:rPr>
              <a:t>Chili pepper and gastric cancer</a:t>
            </a:r>
          </a:p>
        </p:txBody>
      </p:sp>
      <p:sp>
        <p:nvSpPr>
          <p:cNvPr id="66563" name="Text Box 12"/>
          <p:cNvSpPr txBox="1">
            <a:spLocks noChangeArrowheads="1"/>
          </p:cNvSpPr>
          <p:nvPr/>
        </p:nvSpPr>
        <p:spPr bwMode="auto">
          <a:xfrm>
            <a:off x="4073525" y="1700213"/>
            <a:ext cx="25590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800">
                <a:solidFill>
                  <a:schemeClr val="tx1"/>
                </a:solidFill>
              </a:rPr>
              <a:t>Gastric Cancer</a:t>
            </a:r>
          </a:p>
        </p:txBody>
      </p:sp>
      <p:grpSp>
        <p:nvGrpSpPr>
          <p:cNvPr id="66564" name="Group 40"/>
          <p:cNvGrpSpPr>
            <a:grpSpLocks/>
          </p:cNvGrpSpPr>
          <p:nvPr/>
        </p:nvGrpSpPr>
        <p:grpSpPr bwMode="auto">
          <a:xfrm>
            <a:off x="611188" y="2176463"/>
            <a:ext cx="7100887" cy="2963862"/>
            <a:chOff x="385" y="1371"/>
            <a:chExt cx="4473" cy="1867"/>
          </a:xfrm>
        </p:grpSpPr>
        <p:grpSp>
          <p:nvGrpSpPr>
            <p:cNvPr id="66576" name="Group 3"/>
            <p:cNvGrpSpPr>
              <a:grpSpLocks/>
            </p:cNvGrpSpPr>
            <p:nvPr/>
          </p:nvGrpSpPr>
          <p:grpSpPr bwMode="auto">
            <a:xfrm>
              <a:off x="2380" y="1659"/>
              <a:ext cx="1968" cy="1248"/>
              <a:chOff x="1440" y="1872"/>
              <a:chExt cx="1968" cy="1248"/>
            </a:xfrm>
          </p:grpSpPr>
          <p:grpSp>
            <p:nvGrpSpPr>
              <p:cNvPr id="66595" name="Group 4"/>
              <p:cNvGrpSpPr>
                <a:grpSpLocks/>
              </p:cNvGrpSpPr>
              <p:nvPr/>
            </p:nvGrpSpPr>
            <p:grpSpPr bwMode="auto">
              <a:xfrm>
                <a:off x="1440" y="1872"/>
                <a:ext cx="1968" cy="1248"/>
                <a:chOff x="1440" y="1872"/>
                <a:chExt cx="1968" cy="1248"/>
              </a:xfrm>
            </p:grpSpPr>
            <p:sp>
              <p:nvSpPr>
                <p:cNvPr id="66597" name="Rectangle 5"/>
                <p:cNvSpPr>
                  <a:spLocks noChangeArrowheads="1"/>
                </p:cNvSpPr>
                <p:nvPr/>
              </p:nvSpPr>
              <p:spPr bwMode="auto">
                <a:xfrm>
                  <a:off x="1440" y="1872"/>
                  <a:ext cx="1968" cy="12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98" name="Line 6"/>
                <p:cNvSpPr>
                  <a:spLocks noChangeShapeType="1"/>
                </p:cNvSpPr>
                <p:nvPr/>
              </p:nvSpPr>
              <p:spPr bwMode="auto">
                <a:xfrm>
                  <a:off x="1440" y="2496"/>
                  <a:ext cx="19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96" name="Line 7"/>
              <p:cNvSpPr>
                <a:spLocks noChangeShapeType="1"/>
              </p:cNvSpPr>
              <p:nvPr/>
            </p:nvSpPr>
            <p:spPr bwMode="auto">
              <a:xfrm>
                <a:off x="2400" y="1872"/>
                <a:ext cx="0" cy="12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6577" name="Text Box 8"/>
            <p:cNvSpPr txBox="1">
              <a:spLocks noChangeArrowheads="1"/>
            </p:cNvSpPr>
            <p:nvPr/>
          </p:nvSpPr>
          <p:spPr bwMode="auto">
            <a:xfrm>
              <a:off x="2624" y="1807"/>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204</a:t>
              </a:r>
            </a:p>
          </p:txBody>
        </p:sp>
        <p:sp>
          <p:nvSpPr>
            <p:cNvPr id="66578" name="Text Box 9"/>
            <p:cNvSpPr txBox="1">
              <a:spLocks noChangeArrowheads="1"/>
            </p:cNvSpPr>
            <p:nvPr/>
          </p:nvSpPr>
          <p:spPr bwMode="auto">
            <a:xfrm>
              <a:off x="2847" y="2441"/>
              <a:ext cx="2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9</a:t>
              </a:r>
            </a:p>
          </p:txBody>
        </p:sp>
        <p:sp>
          <p:nvSpPr>
            <p:cNvPr id="66579" name="Text Box 10"/>
            <p:cNvSpPr txBox="1">
              <a:spLocks noChangeArrowheads="1"/>
            </p:cNvSpPr>
            <p:nvPr/>
          </p:nvSpPr>
          <p:spPr bwMode="auto">
            <a:xfrm>
              <a:off x="3614" y="2441"/>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145</a:t>
              </a:r>
            </a:p>
          </p:txBody>
        </p:sp>
        <p:sp>
          <p:nvSpPr>
            <p:cNvPr id="66580" name="Text Box 11"/>
            <p:cNvSpPr txBox="1">
              <a:spLocks noChangeArrowheads="1"/>
            </p:cNvSpPr>
            <p:nvPr/>
          </p:nvSpPr>
          <p:spPr bwMode="auto">
            <a:xfrm>
              <a:off x="3620" y="1817"/>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552</a:t>
              </a:r>
            </a:p>
          </p:txBody>
        </p:sp>
        <p:sp>
          <p:nvSpPr>
            <p:cNvPr id="66581" name="Text Box 13"/>
            <p:cNvSpPr txBox="1">
              <a:spLocks noChangeArrowheads="1"/>
            </p:cNvSpPr>
            <p:nvPr/>
          </p:nvSpPr>
          <p:spPr bwMode="auto">
            <a:xfrm>
              <a:off x="2753" y="1371"/>
              <a:ext cx="253"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tx1"/>
                  </a:solidFill>
                  <a:latin typeface="Times New Roman" pitchFamily="18" charset="0"/>
                </a:rPr>
                <a:t>+</a:t>
              </a:r>
            </a:p>
          </p:txBody>
        </p:sp>
        <p:sp>
          <p:nvSpPr>
            <p:cNvPr id="66582" name="Text Box 14"/>
            <p:cNvSpPr txBox="1">
              <a:spLocks noChangeArrowheads="1"/>
            </p:cNvSpPr>
            <p:nvPr/>
          </p:nvSpPr>
          <p:spPr bwMode="auto">
            <a:xfrm>
              <a:off x="3761" y="1371"/>
              <a:ext cx="19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000" b="1">
                  <a:solidFill>
                    <a:schemeClr val="tx1"/>
                  </a:solidFill>
                  <a:latin typeface="Times New Roman" pitchFamily="18" charset="0"/>
                </a:rPr>
                <a:t>-</a:t>
              </a:r>
            </a:p>
          </p:txBody>
        </p:sp>
        <p:sp>
          <p:nvSpPr>
            <p:cNvPr id="66583" name="Text Box 15"/>
            <p:cNvSpPr txBox="1">
              <a:spLocks noChangeArrowheads="1"/>
            </p:cNvSpPr>
            <p:nvPr/>
          </p:nvSpPr>
          <p:spPr bwMode="auto">
            <a:xfrm>
              <a:off x="1842" y="1796"/>
              <a:ext cx="51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CC"/>
                  </a:solidFill>
                </a:rPr>
                <a:t>Yes</a:t>
              </a:r>
            </a:p>
          </p:txBody>
        </p:sp>
        <p:sp>
          <p:nvSpPr>
            <p:cNvPr id="66584" name="Text Box 16"/>
            <p:cNvSpPr txBox="1">
              <a:spLocks noChangeArrowheads="1"/>
            </p:cNvSpPr>
            <p:nvPr/>
          </p:nvSpPr>
          <p:spPr bwMode="auto">
            <a:xfrm>
              <a:off x="1852" y="2431"/>
              <a:ext cx="47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tx1"/>
                  </a:solidFill>
                  <a:latin typeface="Times New Roman" pitchFamily="18" charset="0"/>
                </a:rPr>
                <a:t> </a:t>
              </a:r>
              <a:r>
                <a:rPr lang="en-US" sz="2800" b="1">
                  <a:solidFill>
                    <a:schemeClr val="accent2"/>
                  </a:solidFill>
                </a:rPr>
                <a:t>No</a:t>
              </a:r>
            </a:p>
          </p:txBody>
        </p:sp>
        <p:sp>
          <p:nvSpPr>
            <p:cNvPr id="66585" name="Text Box 17"/>
            <p:cNvSpPr txBox="1">
              <a:spLocks noChangeArrowheads="1"/>
            </p:cNvSpPr>
            <p:nvPr/>
          </p:nvSpPr>
          <p:spPr bwMode="auto">
            <a:xfrm>
              <a:off x="4367" y="1817"/>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756</a:t>
              </a:r>
            </a:p>
          </p:txBody>
        </p:sp>
        <p:sp>
          <p:nvSpPr>
            <p:cNvPr id="66586" name="Text Box 18"/>
            <p:cNvSpPr txBox="1">
              <a:spLocks noChangeArrowheads="1"/>
            </p:cNvSpPr>
            <p:nvPr/>
          </p:nvSpPr>
          <p:spPr bwMode="auto">
            <a:xfrm>
              <a:off x="4300" y="2441"/>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154</a:t>
              </a:r>
            </a:p>
          </p:txBody>
        </p:sp>
        <p:sp>
          <p:nvSpPr>
            <p:cNvPr id="66587" name="Text Box 19"/>
            <p:cNvSpPr txBox="1">
              <a:spLocks noChangeArrowheads="1"/>
            </p:cNvSpPr>
            <p:nvPr/>
          </p:nvSpPr>
          <p:spPr bwMode="auto">
            <a:xfrm>
              <a:off x="2602" y="2911"/>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213</a:t>
              </a:r>
            </a:p>
          </p:txBody>
        </p:sp>
        <p:sp>
          <p:nvSpPr>
            <p:cNvPr id="66588" name="Text Box 20"/>
            <p:cNvSpPr txBox="1">
              <a:spLocks noChangeArrowheads="1"/>
            </p:cNvSpPr>
            <p:nvPr/>
          </p:nvSpPr>
          <p:spPr bwMode="auto">
            <a:xfrm>
              <a:off x="3628" y="2911"/>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697</a:t>
              </a:r>
            </a:p>
          </p:txBody>
        </p:sp>
        <p:sp>
          <p:nvSpPr>
            <p:cNvPr id="66589" name="Text Box 21"/>
            <p:cNvSpPr txBox="1">
              <a:spLocks noChangeArrowheads="1"/>
            </p:cNvSpPr>
            <p:nvPr/>
          </p:nvSpPr>
          <p:spPr bwMode="auto">
            <a:xfrm>
              <a:off x="4348" y="2911"/>
              <a:ext cx="49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910</a:t>
              </a:r>
            </a:p>
          </p:txBody>
        </p:sp>
        <p:sp>
          <p:nvSpPr>
            <p:cNvPr id="66590" name="Text Box 22"/>
            <p:cNvSpPr txBox="1">
              <a:spLocks noChangeArrowheads="1"/>
            </p:cNvSpPr>
            <p:nvPr/>
          </p:nvSpPr>
          <p:spPr bwMode="auto">
            <a:xfrm>
              <a:off x="385" y="1940"/>
              <a:ext cx="143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2800">
                  <a:solidFill>
                    <a:schemeClr val="tx1"/>
                  </a:solidFill>
                </a:rPr>
                <a:t>Chili Pepper</a:t>
              </a:r>
            </a:p>
            <a:p>
              <a:pPr algn="ctr">
                <a:spcBef>
                  <a:spcPct val="0"/>
                </a:spcBef>
                <a:buFontTx/>
                <a:buNone/>
              </a:pPr>
              <a:r>
                <a:rPr lang="en-US" sz="2800">
                  <a:solidFill>
                    <a:schemeClr val="tx1"/>
                  </a:solidFill>
                </a:rPr>
                <a:t>Consumption</a:t>
              </a:r>
            </a:p>
          </p:txBody>
        </p:sp>
        <p:sp>
          <p:nvSpPr>
            <p:cNvPr id="66591" name="Text Box 31"/>
            <p:cNvSpPr txBox="1">
              <a:spLocks noChangeArrowheads="1"/>
            </p:cNvSpPr>
            <p:nvPr/>
          </p:nvSpPr>
          <p:spPr bwMode="auto">
            <a:xfrm>
              <a:off x="3063" y="2004"/>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hlink"/>
                  </a:solidFill>
                </a:rPr>
                <a:t>a</a:t>
              </a:r>
            </a:p>
          </p:txBody>
        </p:sp>
        <p:sp>
          <p:nvSpPr>
            <p:cNvPr id="66592" name="Text Box 32"/>
            <p:cNvSpPr txBox="1">
              <a:spLocks noChangeArrowheads="1"/>
            </p:cNvSpPr>
            <p:nvPr/>
          </p:nvSpPr>
          <p:spPr bwMode="auto">
            <a:xfrm>
              <a:off x="3397" y="2004"/>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hlink"/>
                  </a:solidFill>
                </a:rPr>
                <a:t>b</a:t>
              </a:r>
            </a:p>
          </p:txBody>
        </p:sp>
        <p:sp>
          <p:nvSpPr>
            <p:cNvPr id="66593" name="Text Box 33"/>
            <p:cNvSpPr txBox="1">
              <a:spLocks noChangeArrowheads="1"/>
            </p:cNvSpPr>
            <p:nvPr/>
          </p:nvSpPr>
          <p:spPr bwMode="auto">
            <a:xfrm>
              <a:off x="3393" y="226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hlink"/>
                  </a:solidFill>
                </a:rPr>
                <a:t>d</a:t>
              </a:r>
            </a:p>
          </p:txBody>
        </p:sp>
        <p:sp>
          <p:nvSpPr>
            <p:cNvPr id="66594" name="Text Box 34"/>
            <p:cNvSpPr txBox="1">
              <a:spLocks noChangeArrowheads="1"/>
            </p:cNvSpPr>
            <p:nvPr/>
          </p:nvSpPr>
          <p:spPr bwMode="auto">
            <a:xfrm>
              <a:off x="3076" y="2265"/>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buFontTx/>
                <a:buNone/>
              </a:pPr>
              <a:r>
                <a:rPr lang="en-US">
                  <a:solidFill>
                    <a:schemeClr val="hlink"/>
                  </a:solidFill>
                </a:rPr>
                <a:t>c</a:t>
              </a:r>
            </a:p>
          </p:txBody>
        </p:sp>
      </p:grpSp>
      <p:grpSp>
        <p:nvGrpSpPr>
          <p:cNvPr id="66565" name="Group 41"/>
          <p:cNvGrpSpPr>
            <a:grpSpLocks/>
          </p:cNvGrpSpPr>
          <p:nvPr/>
        </p:nvGrpSpPr>
        <p:grpSpPr bwMode="auto">
          <a:xfrm>
            <a:off x="2057400" y="5516563"/>
            <a:ext cx="5048250" cy="822325"/>
            <a:chOff x="1296" y="3565"/>
            <a:chExt cx="3180" cy="518"/>
          </a:xfrm>
        </p:grpSpPr>
        <p:sp>
          <p:nvSpPr>
            <p:cNvPr id="66566" name="Text Box 23"/>
            <p:cNvSpPr txBox="1">
              <a:spLocks noChangeArrowheads="1"/>
            </p:cNvSpPr>
            <p:nvPr/>
          </p:nvSpPr>
          <p:spPr bwMode="auto">
            <a:xfrm>
              <a:off x="1296" y="3650"/>
              <a:ext cx="6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CC"/>
                  </a:solidFill>
                </a:rPr>
                <a:t>OR</a:t>
              </a:r>
              <a:r>
                <a:rPr lang="en-US" sz="2800">
                  <a:solidFill>
                    <a:schemeClr val="tx1"/>
                  </a:solidFill>
                </a:rPr>
                <a:t>  </a:t>
              </a:r>
              <a:r>
                <a:rPr lang="en-US">
                  <a:solidFill>
                    <a:schemeClr val="tx1"/>
                  </a:solidFill>
                </a:rPr>
                <a:t>=</a:t>
              </a:r>
            </a:p>
          </p:txBody>
        </p:sp>
        <p:sp>
          <p:nvSpPr>
            <p:cNvPr id="66567" name="Text Box 25"/>
            <p:cNvSpPr txBox="1">
              <a:spLocks noChangeArrowheads="1"/>
            </p:cNvSpPr>
            <p:nvPr/>
          </p:nvSpPr>
          <p:spPr bwMode="auto">
            <a:xfrm>
              <a:off x="2014" y="3565"/>
              <a:ext cx="3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a d</a:t>
              </a:r>
            </a:p>
          </p:txBody>
        </p:sp>
        <p:sp>
          <p:nvSpPr>
            <p:cNvPr id="66568" name="Text Box 26"/>
            <p:cNvSpPr txBox="1">
              <a:spLocks noChangeArrowheads="1"/>
            </p:cNvSpPr>
            <p:nvPr/>
          </p:nvSpPr>
          <p:spPr bwMode="auto">
            <a:xfrm>
              <a:off x="2448" y="3679"/>
              <a:ext cx="22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a:t>
              </a:r>
            </a:p>
          </p:txBody>
        </p:sp>
        <p:sp>
          <p:nvSpPr>
            <p:cNvPr id="66569" name="Text Box 28"/>
            <p:cNvSpPr txBox="1">
              <a:spLocks noChangeArrowheads="1"/>
            </p:cNvSpPr>
            <p:nvPr/>
          </p:nvSpPr>
          <p:spPr bwMode="auto">
            <a:xfrm>
              <a:off x="2702" y="3565"/>
              <a:ext cx="96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204 x 145</a:t>
              </a:r>
            </a:p>
          </p:txBody>
        </p:sp>
        <p:sp>
          <p:nvSpPr>
            <p:cNvPr id="66570" name="Text Box 29"/>
            <p:cNvSpPr txBox="1">
              <a:spLocks noChangeArrowheads="1"/>
            </p:cNvSpPr>
            <p:nvPr/>
          </p:nvSpPr>
          <p:spPr bwMode="auto">
            <a:xfrm>
              <a:off x="3600" y="3648"/>
              <a:ext cx="3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 </a:t>
              </a:r>
              <a:r>
                <a:rPr lang="en-US">
                  <a:solidFill>
                    <a:schemeClr val="tx1"/>
                  </a:solidFill>
                  <a:latin typeface="Times New Roman" pitchFamily="18" charset="0"/>
                </a:rPr>
                <a:t> </a:t>
              </a:r>
              <a:r>
                <a:rPr lang="en-US">
                  <a:solidFill>
                    <a:schemeClr val="tx1"/>
                  </a:solidFill>
                </a:rPr>
                <a:t>=</a:t>
              </a:r>
            </a:p>
          </p:txBody>
        </p:sp>
        <p:sp>
          <p:nvSpPr>
            <p:cNvPr id="66571" name="Text Box 30"/>
            <p:cNvSpPr txBox="1">
              <a:spLocks noChangeArrowheads="1"/>
            </p:cNvSpPr>
            <p:nvPr/>
          </p:nvSpPr>
          <p:spPr bwMode="auto">
            <a:xfrm>
              <a:off x="3923" y="3659"/>
              <a:ext cx="55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CC"/>
                  </a:solidFill>
                </a:rPr>
                <a:t>5.95</a:t>
              </a:r>
            </a:p>
          </p:txBody>
        </p:sp>
        <p:sp>
          <p:nvSpPr>
            <p:cNvPr id="66572" name="Text Box 35"/>
            <p:cNvSpPr txBox="1">
              <a:spLocks noChangeArrowheads="1"/>
            </p:cNvSpPr>
            <p:nvPr/>
          </p:nvSpPr>
          <p:spPr bwMode="auto">
            <a:xfrm>
              <a:off x="2018" y="3795"/>
              <a:ext cx="3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b c</a:t>
              </a:r>
            </a:p>
          </p:txBody>
        </p:sp>
        <p:sp>
          <p:nvSpPr>
            <p:cNvPr id="66573" name="Line 36"/>
            <p:cNvSpPr>
              <a:spLocks noChangeShapeType="1"/>
            </p:cNvSpPr>
            <p:nvPr/>
          </p:nvSpPr>
          <p:spPr bwMode="auto">
            <a:xfrm>
              <a:off x="2027" y="3820"/>
              <a:ext cx="36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4" name="Line 37"/>
            <p:cNvSpPr>
              <a:spLocks noChangeShapeType="1"/>
            </p:cNvSpPr>
            <p:nvPr/>
          </p:nvSpPr>
          <p:spPr bwMode="auto">
            <a:xfrm>
              <a:off x="2708" y="3820"/>
              <a:ext cx="95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5" name="Text Box 38"/>
            <p:cNvSpPr txBox="1">
              <a:spLocks noChangeArrowheads="1"/>
            </p:cNvSpPr>
            <p:nvPr/>
          </p:nvSpPr>
          <p:spPr bwMode="auto">
            <a:xfrm>
              <a:off x="2807" y="3795"/>
              <a:ext cx="7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552 x 9</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02" name="Rectangle 2"/>
          <p:cNvSpPr>
            <a:spLocks noGrp="1" noChangeArrowheads="1"/>
          </p:cNvSpPr>
          <p:nvPr>
            <p:ph type="title" idx="4294967295"/>
          </p:nvPr>
        </p:nvSpPr>
        <p:spPr>
          <a:xfrm>
            <a:off x="381000" y="0"/>
            <a:ext cx="7772400" cy="685800"/>
          </a:xfrm>
        </p:spPr>
        <p:txBody>
          <a:bodyPr/>
          <a:lstStyle/>
          <a:p>
            <a:pPr eaLnBrk="1" hangingPunct="1">
              <a:defRPr/>
            </a:pPr>
            <a:r>
              <a:rPr lang="en-US" smtClean="0">
                <a:solidFill>
                  <a:srgbClr val="A50021"/>
                </a:solidFill>
                <a:effectLst>
                  <a:outerShdw blurRad="38100" dist="38100" dir="2700000" algn="tl">
                    <a:srgbClr val="C0C0C0"/>
                  </a:outerShdw>
                </a:effectLst>
              </a:rPr>
              <a:t>Matched Design    (PAIRS)</a:t>
            </a:r>
          </a:p>
        </p:txBody>
      </p:sp>
      <p:grpSp>
        <p:nvGrpSpPr>
          <p:cNvPr id="67587" name="Group 3"/>
          <p:cNvGrpSpPr>
            <a:grpSpLocks/>
          </p:cNvGrpSpPr>
          <p:nvPr/>
        </p:nvGrpSpPr>
        <p:grpSpPr bwMode="auto">
          <a:xfrm>
            <a:off x="3124200" y="1676400"/>
            <a:ext cx="3048000" cy="1524000"/>
            <a:chOff x="1488" y="1536"/>
            <a:chExt cx="1824" cy="1056"/>
          </a:xfrm>
        </p:grpSpPr>
        <p:grpSp>
          <p:nvGrpSpPr>
            <p:cNvPr id="67614" name="Group 4"/>
            <p:cNvGrpSpPr>
              <a:grpSpLocks/>
            </p:cNvGrpSpPr>
            <p:nvPr/>
          </p:nvGrpSpPr>
          <p:grpSpPr bwMode="auto">
            <a:xfrm>
              <a:off x="1488" y="1536"/>
              <a:ext cx="1824" cy="1056"/>
              <a:chOff x="1488" y="1536"/>
              <a:chExt cx="1824" cy="1056"/>
            </a:xfrm>
          </p:grpSpPr>
          <p:sp>
            <p:nvSpPr>
              <p:cNvPr id="67616" name="Rectangle 5"/>
              <p:cNvSpPr>
                <a:spLocks noChangeArrowheads="1"/>
              </p:cNvSpPr>
              <p:nvPr/>
            </p:nvSpPr>
            <p:spPr bwMode="auto">
              <a:xfrm>
                <a:off x="1488" y="1536"/>
                <a:ext cx="1824" cy="10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17" name="Line 6"/>
              <p:cNvSpPr>
                <a:spLocks noChangeShapeType="1"/>
              </p:cNvSpPr>
              <p:nvPr/>
            </p:nvSpPr>
            <p:spPr bwMode="auto">
              <a:xfrm>
                <a:off x="2400" y="1536"/>
                <a:ext cx="0" cy="10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615" name="Line 7"/>
            <p:cNvSpPr>
              <a:spLocks noChangeShapeType="1"/>
            </p:cNvSpPr>
            <p:nvPr/>
          </p:nvSpPr>
          <p:spPr bwMode="auto">
            <a:xfrm>
              <a:off x="1488" y="2064"/>
              <a:ext cx="1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67588" name="Text Box 8"/>
          <p:cNvSpPr txBox="1">
            <a:spLocks noChangeArrowheads="1"/>
          </p:cNvSpPr>
          <p:nvPr/>
        </p:nvSpPr>
        <p:spPr bwMode="auto">
          <a:xfrm>
            <a:off x="3594100" y="1876425"/>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w</a:t>
            </a:r>
          </a:p>
        </p:txBody>
      </p:sp>
      <p:sp>
        <p:nvSpPr>
          <p:cNvPr id="67589" name="Text Box 9"/>
          <p:cNvSpPr txBox="1">
            <a:spLocks noChangeArrowheads="1"/>
          </p:cNvSpPr>
          <p:nvPr/>
        </p:nvSpPr>
        <p:spPr bwMode="auto">
          <a:xfrm>
            <a:off x="5129213" y="1892300"/>
            <a:ext cx="361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99"/>
                </a:solidFill>
              </a:rPr>
              <a:t>x</a:t>
            </a:r>
          </a:p>
        </p:txBody>
      </p:sp>
      <p:sp>
        <p:nvSpPr>
          <p:cNvPr id="67590" name="Text Box 10"/>
          <p:cNvSpPr txBox="1">
            <a:spLocks noChangeArrowheads="1"/>
          </p:cNvSpPr>
          <p:nvPr/>
        </p:nvSpPr>
        <p:spPr bwMode="auto">
          <a:xfrm>
            <a:off x="5129213" y="2584450"/>
            <a:ext cx="361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z</a:t>
            </a:r>
          </a:p>
        </p:txBody>
      </p:sp>
      <p:sp>
        <p:nvSpPr>
          <p:cNvPr id="67591" name="Text Box 11"/>
          <p:cNvSpPr txBox="1">
            <a:spLocks noChangeArrowheads="1"/>
          </p:cNvSpPr>
          <p:nvPr/>
        </p:nvSpPr>
        <p:spPr bwMode="auto">
          <a:xfrm>
            <a:off x="3605213" y="2586038"/>
            <a:ext cx="3619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99"/>
                </a:solidFill>
              </a:rPr>
              <a:t>y</a:t>
            </a:r>
          </a:p>
        </p:txBody>
      </p:sp>
      <p:sp>
        <p:nvSpPr>
          <p:cNvPr id="67592" name="Text Box 12"/>
          <p:cNvSpPr txBox="1">
            <a:spLocks noChangeArrowheads="1"/>
          </p:cNvSpPr>
          <p:nvPr/>
        </p:nvSpPr>
        <p:spPr bwMode="auto">
          <a:xfrm>
            <a:off x="3962400" y="708025"/>
            <a:ext cx="14493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9900CC"/>
                </a:solidFill>
              </a:rPr>
              <a:t>Control</a:t>
            </a:r>
          </a:p>
        </p:txBody>
      </p:sp>
      <p:sp>
        <p:nvSpPr>
          <p:cNvPr id="67593" name="Text Box 13"/>
          <p:cNvSpPr txBox="1">
            <a:spLocks noChangeArrowheads="1"/>
          </p:cNvSpPr>
          <p:nvPr/>
        </p:nvSpPr>
        <p:spPr bwMode="auto">
          <a:xfrm>
            <a:off x="3163888" y="1239838"/>
            <a:ext cx="1173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rgbClr val="FF3399"/>
                </a:solidFill>
              </a:rPr>
              <a:t>Exposed</a:t>
            </a:r>
          </a:p>
        </p:txBody>
      </p:sp>
      <p:sp>
        <p:nvSpPr>
          <p:cNvPr id="67594" name="Text Box 14"/>
          <p:cNvSpPr txBox="1">
            <a:spLocks noChangeArrowheads="1"/>
          </p:cNvSpPr>
          <p:nvPr/>
        </p:nvSpPr>
        <p:spPr bwMode="auto">
          <a:xfrm>
            <a:off x="4545013" y="1192213"/>
            <a:ext cx="172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Unexposed</a:t>
            </a:r>
          </a:p>
        </p:txBody>
      </p:sp>
      <p:sp>
        <p:nvSpPr>
          <p:cNvPr id="67595" name="Text Box 15"/>
          <p:cNvSpPr txBox="1">
            <a:spLocks noChangeArrowheads="1"/>
          </p:cNvSpPr>
          <p:nvPr/>
        </p:nvSpPr>
        <p:spPr bwMode="auto">
          <a:xfrm>
            <a:off x="217488" y="2259013"/>
            <a:ext cx="10366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99"/>
                </a:solidFill>
              </a:rPr>
              <a:t>Case</a:t>
            </a:r>
          </a:p>
        </p:txBody>
      </p:sp>
      <p:sp>
        <p:nvSpPr>
          <p:cNvPr id="67596" name="Text Box 16"/>
          <p:cNvSpPr txBox="1">
            <a:spLocks noChangeArrowheads="1"/>
          </p:cNvSpPr>
          <p:nvPr/>
        </p:nvSpPr>
        <p:spPr bwMode="auto">
          <a:xfrm>
            <a:off x="1487488" y="1878013"/>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FF3399"/>
                </a:solidFill>
              </a:rPr>
              <a:t>Exposed</a:t>
            </a:r>
          </a:p>
        </p:txBody>
      </p:sp>
      <p:sp>
        <p:nvSpPr>
          <p:cNvPr id="67597" name="Text Box 17"/>
          <p:cNvSpPr txBox="1">
            <a:spLocks noChangeArrowheads="1"/>
          </p:cNvSpPr>
          <p:nvPr/>
        </p:nvSpPr>
        <p:spPr bwMode="auto">
          <a:xfrm>
            <a:off x="1341438" y="2640013"/>
            <a:ext cx="1728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Unexposed</a:t>
            </a:r>
          </a:p>
        </p:txBody>
      </p:sp>
      <p:sp>
        <p:nvSpPr>
          <p:cNvPr id="67598" name="Text Box 18"/>
          <p:cNvSpPr txBox="1">
            <a:spLocks noChangeArrowheads="1"/>
          </p:cNvSpPr>
          <p:nvPr/>
        </p:nvSpPr>
        <p:spPr bwMode="auto">
          <a:xfrm>
            <a:off x="3276600" y="3222625"/>
            <a:ext cx="1023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w + y</a:t>
            </a:r>
          </a:p>
        </p:txBody>
      </p:sp>
      <p:sp>
        <p:nvSpPr>
          <p:cNvPr id="67599" name="Text Box 19"/>
          <p:cNvSpPr txBox="1">
            <a:spLocks noChangeArrowheads="1"/>
          </p:cNvSpPr>
          <p:nvPr/>
        </p:nvSpPr>
        <p:spPr bwMode="auto">
          <a:xfrm>
            <a:off x="4876800" y="3222625"/>
            <a:ext cx="944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x + z</a:t>
            </a:r>
          </a:p>
        </p:txBody>
      </p:sp>
      <p:sp>
        <p:nvSpPr>
          <p:cNvPr id="67600" name="Text Box 20"/>
          <p:cNvSpPr txBox="1">
            <a:spLocks noChangeArrowheads="1"/>
          </p:cNvSpPr>
          <p:nvPr/>
        </p:nvSpPr>
        <p:spPr bwMode="auto">
          <a:xfrm>
            <a:off x="6246813" y="1851025"/>
            <a:ext cx="10239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w + x</a:t>
            </a:r>
          </a:p>
        </p:txBody>
      </p:sp>
      <p:sp>
        <p:nvSpPr>
          <p:cNvPr id="67601" name="Text Box 21"/>
          <p:cNvSpPr txBox="1">
            <a:spLocks noChangeArrowheads="1"/>
          </p:cNvSpPr>
          <p:nvPr/>
        </p:nvSpPr>
        <p:spPr bwMode="auto">
          <a:xfrm>
            <a:off x="6248400" y="2613025"/>
            <a:ext cx="944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y + z</a:t>
            </a:r>
          </a:p>
        </p:txBody>
      </p:sp>
      <p:sp>
        <p:nvSpPr>
          <p:cNvPr id="67602" name="Text Box 22"/>
          <p:cNvSpPr txBox="1">
            <a:spLocks noChangeArrowheads="1"/>
          </p:cNvSpPr>
          <p:nvPr/>
        </p:nvSpPr>
        <p:spPr bwMode="auto">
          <a:xfrm>
            <a:off x="6294438" y="3222625"/>
            <a:ext cx="1035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1/2 N</a:t>
            </a:r>
          </a:p>
        </p:txBody>
      </p:sp>
      <p:sp>
        <p:nvSpPr>
          <p:cNvPr id="67603" name="Text Box 23"/>
          <p:cNvSpPr txBox="1">
            <a:spLocks noChangeArrowheads="1"/>
          </p:cNvSpPr>
          <p:nvPr/>
        </p:nvSpPr>
        <p:spPr bwMode="auto">
          <a:xfrm>
            <a:off x="517525" y="3860800"/>
            <a:ext cx="4829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w.</a:t>
            </a:r>
            <a:r>
              <a:rPr lang="en-US">
                <a:solidFill>
                  <a:schemeClr val="tx1"/>
                </a:solidFill>
                <a:latin typeface="Times New Roman" pitchFamily="18" charset="0"/>
              </a:rPr>
              <a:t>  </a:t>
            </a:r>
            <a:r>
              <a:rPr lang="en-US">
                <a:solidFill>
                  <a:schemeClr val="tx1"/>
                </a:solidFill>
              </a:rPr>
              <a:t>Both case and control exposed</a:t>
            </a:r>
          </a:p>
        </p:txBody>
      </p:sp>
      <p:sp>
        <p:nvSpPr>
          <p:cNvPr id="67604" name="Text Box 24"/>
          <p:cNvSpPr txBox="1">
            <a:spLocks noChangeArrowheads="1"/>
          </p:cNvSpPr>
          <p:nvPr/>
        </p:nvSpPr>
        <p:spPr bwMode="auto">
          <a:xfrm>
            <a:off x="533400" y="4254500"/>
            <a:ext cx="571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x.  Case exposed, but control unexposed</a:t>
            </a:r>
          </a:p>
        </p:txBody>
      </p:sp>
      <p:sp>
        <p:nvSpPr>
          <p:cNvPr id="67605" name="Text Box 25"/>
          <p:cNvSpPr txBox="1">
            <a:spLocks noChangeArrowheads="1"/>
          </p:cNvSpPr>
          <p:nvPr/>
        </p:nvSpPr>
        <p:spPr bwMode="auto">
          <a:xfrm>
            <a:off x="533400" y="4711700"/>
            <a:ext cx="571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y.  Case unexposed, but control exposed</a:t>
            </a:r>
          </a:p>
        </p:txBody>
      </p:sp>
      <p:sp>
        <p:nvSpPr>
          <p:cNvPr id="67606" name="Text Box 26"/>
          <p:cNvSpPr txBox="1">
            <a:spLocks noChangeArrowheads="1"/>
          </p:cNvSpPr>
          <p:nvPr/>
        </p:nvSpPr>
        <p:spPr bwMode="auto">
          <a:xfrm>
            <a:off x="581025" y="5119688"/>
            <a:ext cx="51212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z</a:t>
            </a:r>
            <a:r>
              <a:rPr lang="en-US">
                <a:solidFill>
                  <a:schemeClr val="tx1"/>
                </a:solidFill>
              </a:rPr>
              <a:t>.  Both case and control unexposed</a:t>
            </a:r>
          </a:p>
        </p:txBody>
      </p:sp>
      <p:sp>
        <p:nvSpPr>
          <p:cNvPr id="67607" name="Text Box 28"/>
          <p:cNvSpPr txBox="1">
            <a:spLocks noChangeArrowheads="1"/>
          </p:cNvSpPr>
          <p:nvPr/>
        </p:nvSpPr>
        <p:spPr bwMode="auto">
          <a:xfrm>
            <a:off x="593725" y="5805488"/>
            <a:ext cx="3811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tx1"/>
                </a:solidFill>
              </a:rPr>
              <a:t>Concordant pairs:  w and z</a:t>
            </a:r>
          </a:p>
        </p:txBody>
      </p:sp>
      <p:sp>
        <p:nvSpPr>
          <p:cNvPr id="67608" name="Text Box 29"/>
          <p:cNvSpPr txBox="1">
            <a:spLocks noChangeArrowheads="1"/>
          </p:cNvSpPr>
          <p:nvPr/>
        </p:nvSpPr>
        <p:spPr bwMode="auto">
          <a:xfrm>
            <a:off x="609600" y="6237288"/>
            <a:ext cx="3624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FF33CC"/>
                </a:solidFill>
              </a:rPr>
              <a:t>Discordant pairs</a:t>
            </a:r>
            <a:r>
              <a:rPr lang="en-US">
                <a:solidFill>
                  <a:schemeClr val="tx1"/>
                </a:solidFill>
              </a:rPr>
              <a:t>:  x and y</a:t>
            </a:r>
          </a:p>
        </p:txBody>
      </p:sp>
      <p:grpSp>
        <p:nvGrpSpPr>
          <p:cNvPr id="67609" name="Group 35"/>
          <p:cNvGrpSpPr>
            <a:grpSpLocks/>
          </p:cNvGrpSpPr>
          <p:nvPr/>
        </p:nvGrpSpPr>
        <p:grpSpPr bwMode="auto">
          <a:xfrm>
            <a:off x="5219700" y="5805488"/>
            <a:ext cx="3333750" cy="790575"/>
            <a:chOff x="3456" y="3755"/>
            <a:chExt cx="2100" cy="498"/>
          </a:xfrm>
        </p:grpSpPr>
        <p:sp>
          <p:nvSpPr>
            <p:cNvPr id="67610" name="Text Box 31"/>
            <p:cNvSpPr txBox="1">
              <a:spLocks noChangeArrowheads="1"/>
            </p:cNvSpPr>
            <p:nvPr/>
          </p:nvSpPr>
          <p:spPr bwMode="auto">
            <a:xfrm>
              <a:off x="3456" y="3878"/>
              <a:ext cx="177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chemeClr val="tx1"/>
                  </a:solidFill>
                </a:rPr>
                <a:t>Odds Ratio (OR) =</a:t>
              </a:r>
            </a:p>
          </p:txBody>
        </p:sp>
        <p:sp>
          <p:nvSpPr>
            <p:cNvPr id="67611" name="Text Box 32"/>
            <p:cNvSpPr txBox="1">
              <a:spLocks noChangeArrowheads="1"/>
            </p:cNvSpPr>
            <p:nvPr/>
          </p:nvSpPr>
          <p:spPr bwMode="auto">
            <a:xfrm>
              <a:off x="5290" y="375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99"/>
                  </a:solidFill>
                </a:rPr>
                <a:t>x</a:t>
              </a:r>
              <a:endParaRPr lang="en-US">
                <a:solidFill>
                  <a:schemeClr val="tx1"/>
                </a:solidFill>
              </a:endParaRPr>
            </a:p>
          </p:txBody>
        </p:sp>
        <p:sp>
          <p:nvSpPr>
            <p:cNvPr id="67612" name="Text Box 33"/>
            <p:cNvSpPr txBox="1">
              <a:spLocks noChangeArrowheads="1"/>
            </p:cNvSpPr>
            <p:nvPr/>
          </p:nvSpPr>
          <p:spPr bwMode="auto">
            <a:xfrm>
              <a:off x="5288" y="3965"/>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b="1">
                  <a:solidFill>
                    <a:srgbClr val="FF3399"/>
                  </a:solidFill>
                </a:rPr>
                <a:t>y</a:t>
              </a:r>
              <a:endParaRPr lang="en-US">
                <a:solidFill>
                  <a:schemeClr val="tx1"/>
                </a:solidFill>
              </a:endParaRPr>
            </a:p>
          </p:txBody>
        </p:sp>
        <p:sp>
          <p:nvSpPr>
            <p:cNvPr id="67613" name="Line 34"/>
            <p:cNvSpPr>
              <a:spLocks noChangeShapeType="1"/>
            </p:cNvSpPr>
            <p:nvPr/>
          </p:nvSpPr>
          <p:spPr bwMode="auto">
            <a:xfrm>
              <a:off x="5239" y="4020"/>
              <a:ext cx="31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3826" name="Rectangle 2"/>
          <p:cNvSpPr>
            <a:spLocks noGrp="1" noChangeArrowheads="1"/>
          </p:cNvSpPr>
          <p:nvPr>
            <p:ph type="title" idx="4294967295"/>
          </p:nvPr>
        </p:nvSpPr>
        <p:spPr>
          <a:xfrm>
            <a:off x="381000" y="228600"/>
            <a:ext cx="8153400" cy="1143000"/>
          </a:xfrm>
        </p:spPr>
        <p:txBody>
          <a:bodyPr/>
          <a:lstStyle/>
          <a:p>
            <a:pPr eaLnBrk="1" hangingPunct="1">
              <a:defRPr/>
            </a:pPr>
            <a:r>
              <a:rPr lang="en-US" sz="4000" smtClean="0">
                <a:solidFill>
                  <a:srgbClr val="A50021"/>
                </a:solidFill>
                <a:effectLst>
                  <a:outerShdw blurRad="38100" dist="38100" dir="2700000" algn="tl">
                    <a:srgbClr val="C0C0C0"/>
                  </a:outerShdw>
                </a:effectLst>
              </a:rPr>
              <a:t>OR is a true estimate of RR when:</a:t>
            </a:r>
          </a:p>
        </p:txBody>
      </p:sp>
      <p:sp>
        <p:nvSpPr>
          <p:cNvPr id="68612" name="Text Box 3"/>
          <p:cNvSpPr txBox="1">
            <a:spLocks noChangeArrowheads="1"/>
          </p:cNvSpPr>
          <p:nvPr/>
        </p:nvSpPr>
        <p:spPr bwMode="auto">
          <a:xfrm>
            <a:off x="466725" y="1970088"/>
            <a:ext cx="6694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a:pPr>
            <a:r>
              <a:rPr lang="en-US" sz="2800" dirty="0">
                <a:solidFill>
                  <a:schemeClr val="tx1"/>
                </a:solidFill>
              </a:rPr>
              <a:t>The </a:t>
            </a:r>
            <a:r>
              <a:rPr lang="en-US" sz="2800" dirty="0">
                <a:solidFill>
                  <a:srgbClr val="FF3399"/>
                </a:solidFill>
              </a:rPr>
              <a:t>disease</a:t>
            </a:r>
            <a:r>
              <a:rPr lang="en-US" sz="2800" dirty="0">
                <a:solidFill>
                  <a:schemeClr val="tx1"/>
                </a:solidFill>
              </a:rPr>
              <a:t> is </a:t>
            </a:r>
            <a:r>
              <a:rPr lang="en-US" sz="2800" dirty="0" smtClean="0">
                <a:solidFill>
                  <a:schemeClr val="tx1"/>
                </a:solidFill>
              </a:rPr>
              <a:t>rare: prevalence </a:t>
            </a:r>
            <a:r>
              <a:rPr lang="en-US" sz="2800" dirty="0">
                <a:solidFill>
                  <a:schemeClr val="tx1"/>
                </a:solidFill>
              </a:rPr>
              <a:t>&lt; 5%</a:t>
            </a:r>
          </a:p>
        </p:txBody>
      </p:sp>
      <p:sp>
        <p:nvSpPr>
          <p:cNvPr id="68613" name="Text Box 4"/>
          <p:cNvSpPr txBox="1">
            <a:spLocks noChangeArrowheads="1"/>
          </p:cNvSpPr>
          <p:nvPr/>
        </p:nvSpPr>
        <p:spPr bwMode="auto">
          <a:xfrm>
            <a:off x="457200" y="2695575"/>
            <a:ext cx="75707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startAt="2"/>
            </a:pPr>
            <a:r>
              <a:rPr lang="en-US" sz="2800" dirty="0">
                <a:solidFill>
                  <a:srgbClr val="FF3399"/>
                </a:solidFill>
              </a:rPr>
              <a:t>Cases</a:t>
            </a:r>
            <a:r>
              <a:rPr lang="en-US" sz="2800" dirty="0">
                <a:solidFill>
                  <a:schemeClr val="tx1"/>
                </a:solidFill>
              </a:rPr>
              <a:t> are representative of all cases in the</a:t>
            </a:r>
            <a:r>
              <a:rPr lang="en-US" sz="2800" dirty="0"/>
              <a:t> </a:t>
            </a:r>
          </a:p>
          <a:p>
            <a:pPr>
              <a:spcBef>
                <a:spcPct val="0"/>
              </a:spcBef>
              <a:buFontTx/>
              <a:buNone/>
            </a:pPr>
            <a:r>
              <a:rPr lang="en-US" sz="2800" dirty="0">
                <a:solidFill>
                  <a:schemeClr val="tx1"/>
                </a:solidFill>
              </a:rPr>
              <a:t>	underlying population.</a:t>
            </a:r>
          </a:p>
        </p:txBody>
      </p:sp>
      <p:sp>
        <p:nvSpPr>
          <p:cNvPr id="68614" name="Text Box 5"/>
          <p:cNvSpPr txBox="1">
            <a:spLocks noChangeArrowheads="1"/>
          </p:cNvSpPr>
          <p:nvPr/>
        </p:nvSpPr>
        <p:spPr bwMode="auto">
          <a:xfrm>
            <a:off x="468313" y="3921125"/>
            <a:ext cx="76327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990033"/>
              </a:buClr>
              <a:buFontTx/>
              <a:buAutoNum type="arabicPeriod" startAt="3"/>
            </a:pPr>
            <a:r>
              <a:rPr lang="en-US" sz="2800" dirty="0">
                <a:solidFill>
                  <a:srgbClr val="FF3399"/>
                </a:solidFill>
              </a:rPr>
              <a:t>Controls</a:t>
            </a:r>
            <a:r>
              <a:rPr lang="en-US" sz="2800" dirty="0">
                <a:solidFill>
                  <a:schemeClr val="tx1"/>
                </a:solidFill>
              </a:rPr>
              <a:t> are representative of all non-cases </a:t>
            </a:r>
          </a:p>
          <a:p>
            <a:pPr>
              <a:spcBef>
                <a:spcPct val="0"/>
              </a:spcBef>
              <a:buFontTx/>
              <a:buNone/>
            </a:pPr>
            <a:r>
              <a:rPr lang="en-US" sz="2800" dirty="0">
                <a:solidFill>
                  <a:schemeClr val="tx1"/>
                </a:solidFill>
              </a:rPr>
              <a:t>	in the underlying population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4025" fill="hold"/>
                                        <p:tgtEl>
                                          <p:spTgt spid="5"/>
                                        </p:tgtEl>
                                      </p:cBhvr>
                                    </p:cmd>
                                  </p:childTnLst>
                                </p:cTn>
                              </p:par>
                              <p:par>
                                <p:cTn id="7" presetID="10" presetClass="entr" presetSubtype="0" fill="hold" grpId="0" nodeType="withEffect">
                                  <p:stCondLst>
                                    <p:cond delay="6000"/>
                                  </p:stCondLst>
                                  <p:childTnLst>
                                    <p:set>
                                      <p:cBhvr>
                                        <p:cTn id="8" dur="1" fill="hold">
                                          <p:stCondLst>
                                            <p:cond delay="0"/>
                                          </p:stCondLst>
                                        </p:cTn>
                                        <p:tgtEl>
                                          <p:spTgt spid="68612"/>
                                        </p:tgtEl>
                                        <p:attrNameLst>
                                          <p:attrName>style.visibility</p:attrName>
                                        </p:attrNameLst>
                                      </p:cBhvr>
                                      <p:to>
                                        <p:strVal val="visible"/>
                                      </p:to>
                                    </p:set>
                                    <p:animEffect transition="in" filter="fade">
                                      <p:cBhvr>
                                        <p:cTn id="9" dur="3000"/>
                                        <p:tgtEl>
                                          <p:spTgt spid="68612"/>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68613"/>
                                        </p:tgtEl>
                                        <p:attrNameLst>
                                          <p:attrName>style.visibility</p:attrName>
                                        </p:attrNameLst>
                                      </p:cBhvr>
                                      <p:to>
                                        <p:strVal val="visible"/>
                                      </p:to>
                                    </p:set>
                                    <p:animEffect transition="in" filter="fade">
                                      <p:cBhvr>
                                        <p:cTn id="12" dur="3000"/>
                                        <p:tgtEl>
                                          <p:spTgt spid="68613"/>
                                        </p:tgtEl>
                                      </p:cBhvr>
                                    </p:animEffect>
                                  </p:childTnLst>
                                </p:cTn>
                              </p:par>
                              <p:par>
                                <p:cTn id="13" presetID="10" presetClass="entr" presetSubtype="0" fill="hold" grpId="0" nodeType="withEffect">
                                  <p:stCondLst>
                                    <p:cond delay="24000"/>
                                  </p:stCondLst>
                                  <p:childTnLst>
                                    <p:set>
                                      <p:cBhvr>
                                        <p:cTn id="14" dur="1" fill="hold">
                                          <p:stCondLst>
                                            <p:cond delay="0"/>
                                          </p:stCondLst>
                                        </p:cTn>
                                        <p:tgtEl>
                                          <p:spTgt spid="68614"/>
                                        </p:tgtEl>
                                        <p:attrNameLst>
                                          <p:attrName>style.visibility</p:attrName>
                                        </p:attrNameLst>
                                      </p:cBhvr>
                                      <p:to>
                                        <p:strVal val="visible"/>
                                      </p:to>
                                    </p:set>
                                    <p:animEffect transition="in" filter="fade">
                                      <p:cBhvr>
                                        <p:cTn id="15" dur="3000"/>
                                        <p:tgtEl>
                                          <p:spTgt spid="686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68612" grpId="0"/>
      <p:bldP spid="68613" grpId="0"/>
      <p:bldP spid="68614"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4850" name="Rectangle 2"/>
          <p:cNvSpPr>
            <a:spLocks noGrp="1" noChangeArrowheads="1"/>
          </p:cNvSpPr>
          <p:nvPr>
            <p:ph type="title" idx="4294967295"/>
          </p:nvPr>
        </p:nvSpPr>
        <p:spPr>
          <a:xfrm>
            <a:off x="381000" y="228600"/>
            <a:ext cx="8763000" cy="1143000"/>
          </a:xfrm>
        </p:spPr>
        <p:txBody>
          <a:bodyPr/>
          <a:lstStyle/>
          <a:p>
            <a:pPr eaLnBrk="1" hangingPunct="1">
              <a:defRPr/>
            </a:pPr>
            <a:r>
              <a:rPr lang="en-US" sz="4000" smtClean="0">
                <a:solidFill>
                  <a:srgbClr val="A50021"/>
                </a:solidFill>
                <a:effectLst>
                  <a:outerShdw blurRad="38100" dist="38100" dir="2700000" algn="tl">
                    <a:srgbClr val="C0C0C0"/>
                  </a:outerShdw>
                </a:effectLst>
              </a:rPr>
              <a:t>Advantages of Case-control studies</a:t>
            </a:r>
          </a:p>
        </p:txBody>
      </p:sp>
      <p:sp>
        <p:nvSpPr>
          <p:cNvPr id="69636" name="Text Box 3"/>
          <p:cNvSpPr txBox="1">
            <a:spLocks noChangeArrowheads="1"/>
          </p:cNvSpPr>
          <p:nvPr/>
        </p:nvSpPr>
        <p:spPr bwMode="auto">
          <a:xfrm>
            <a:off x="441325" y="1741488"/>
            <a:ext cx="6823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1.  Study of </a:t>
            </a:r>
            <a:r>
              <a:rPr lang="en-US" sz="2800" dirty="0">
                <a:solidFill>
                  <a:srgbClr val="FF33CC"/>
                </a:solidFill>
              </a:rPr>
              <a:t>RARE</a:t>
            </a:r>
            <a:r>
              <a:rPr lang="en-US" sz="2800" dirty="0">
                <a:solidFill>
                  <a:schemeClr val="tx1"/>
                </a:solidFill>
              </a:rPr>
              <a:t> DISEASES (outcomes)</a:t>
            </a:r>
          </a:p>
        </p:txBody>
      </p:sp>
      <p:sp>
        <p:nvSpPr>
          <p:cNvPr id="69637" name="Text Box 4"/>
          <p:cNvSpPr txBox="1">
            <a:spLocks noChangeArrowheads="1"/>
          </p:cNvSpPr>
          <p:nvPr/>
        </p:nvSpPr>
        <p:spPr bwMode="auto">
          <a:xfrm>
            <a:off x="457200" y="2276475"/>
            <a:ext cx="642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2.  Study of </a:t>
            </a:r>
            <a:r>
              <a:rPr lang="en-US" sz="2800" dirty="0">
                <a:solidFill>
                  <a:srgbClr val="FF33CC"/>
                </a:solidFill>
              </a:rPr>
              <a:t>MANY CAUSAL</a:t>
            </a:r>
            <a:r>
              <a:rPr lang="en-US" sz="2800" dirty="0">
                <a:solidFill>
                  <a:schemeClr val="tx1"/>
                </a:solidFill>
              </a:rPr>
              <a:t> FACTORS</a:t>
            </a:r>
          </a:p>
        </p:txBody>
      </p:sp>
      <p:sp>
        <p:nvSpPr>
          <p:cNvPr id="69638" name="Text Box 5"/>
          <p:cNvSpPr txBox="1">
            <a:spLocks noChangeArrowheads="1"/>
          </p:cNvSpPr>
          <p:nvPr/>
        </p:nvSpPr>
        <p:spPr bwMode="auto">
          <a:xfrm>
            <a:off x="457200" y="2781300"/>
            <a:ext cx="58689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3.  </a:t>
            </a:r>
            <a:r>
              <a:rPr lang="en-US" sz="2800" dirty="0">
                <a:solidFill>
                  <a:srgbClr val="FF33CC"/>
                </a:solidFill>
              </a:rPr>
              <a:t>Smaller study</a:t>
            </a:r>
            <a:r>
              <a:rPr lang="en-US" sz="2800" dirty="0">
                <a:solidFill>
                  <a:schemeClr val="tx1"/>
                </a:solidFill>
              </a:rPr>
              <a:t> population needed</a:t>
            </a:r>
          </a:p>
        </p:txBody>
      </p:sp>
      <p:sp>
        <p:nvSpPr>
          <p:cNvPr id="69639" name="Text Box 6"/>
          <p:cNvSpPr txBox="1">
            <a:spLocks noChangeArrowheads="1"/>
          </p:cNvSpPr>
          <p:nvPr/>
        </p:nvSpPr>
        <p:spPr bwMode="auto">
          <a:xfrm>
            <a:off x="457200" y="32988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4.  Less </a:t>
            </a:r>
            <a:r>
              <a:rPr lang="en-US" sz="2800" dirty="0">
                <a:solidFill>
                  <a:srgbClr val="FF33CC"/>
                </a:solidFill>
              </a:rPr>
              <a:t>costly</a:t>
            </a:r>
          </a:p>
        </p:txBody>
      </p:sp>
      <p:sp>
        <p:nvSpPr>
          <p:cNvPr id="69640" name="Text Box 7"/>
          <p:cNvSpPr txBox="1">
            <a:spLocks noChangeArrowheads="1"/>
          </p:cNvSpPr>
          <p:nvPr/>
        </p:nvSpPr>
        <p:spPr bwMode="auto">
          <a:xfrm>
            <a:off x="457200" y="3817938"/>
            <a:ext cx="3627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5.  </a:t>
            </a:r>
            <a:r>
              <a:rPr lang="en-US" sz="2800" dirty="0">
                <a:solidFill>
                  <a:srgbClr val="FF33CC"/>
                </a:solidFill>
              </a:rPr>
              <a:t>Shorter time</a:t>
            </a:r>
            <a:r>
              <a:rPr lang="en-US" sz="2800" dirty="0">
                <a:solidFill>
                  <a:schemeClr val="tx1"/>
                </a:solidFill>
              </a:rPr>
              <a:t> frame</a:t>
            </a:r>
          </a:p>
        </p:txBody>
      </p:sp>
      <p:sp>
        <p:nvSpPr>
          <p:cNvPr id="69641" name="Text Box 8"/>
          <p:cNvSpPr txBox="1">
            <a:spLocks noChangeArrowheads="1"/>
          </p:cNvSpPr>
          <p:nvPr/>
        </p:nvSpPr>
        <p:spPr bwMode="auto">
          <a:xfrm>
            <a:off x="457200" y="4351338"/>
            <a:ext cx="45989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6.  Can use </a:t>
            </a:r>
            <a:r>
              <a:rPr lang="en-US" sz="2800" dirty="0">
                <a:solidFill>
                  <a:srgbClr val="FF33CC"/>
                </a:solidFill>
              </a:rPr>
              <a:t>existing records</a:t>
            </a:r>
          </a:p>
        </p:txBody>
      </p:sp>
      <p:sp>
        <p:nvSpPr>
          <p:cNvPr id="69642" name="Text Box 9"/>
          <p:cNvSpPr txBox="1">
            <a:spLocks noChangeArrowheads="1"/>
          </p:cNvSpPr>
          <p:nvPr/>
        </p:nvSpPr>
        <p:spPr bwMode="auto">
          <a:xfrm>
            <a:off x="454025" y="4868863"/>
            <a:ext cx="3805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7.  Can </a:t>
            </a:r>
            <a:r>
              <a:rPr lang="en-US" sz="2800" dirty="0">
                <a:solidFill>
                  <a:srgbClr val="FF33CC"/>
                </a:solidFill>
              </a:rPr>
              <a:t>test hypothesis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501" fill="hold"/>
                                        <p:tgtEl>
                                          <p:spTgt spid="4"/>
                                        </p:tgtEl>
                                      </p:cBhvr>
                                    </p:cmd>
                                  </p:childTnLst>
                                </p:cTn>
                              </p:par>
                              <p:par>
                                <p:cTn id="7" presetID="10" presetClass="entr" presetSubtype="0" fill="hold" grpId="0" nodeType="withEffect">
                                  <p:stCondLst>
                                    <p:cond delay="12000"/>
                                  </p:stCondLst>
                                  <p:childTnLst>
                                    <p:set>
                                      <p:cBhvr>
                                        <p:cTn id="8" dur="1" fill="hold">
                                          <p:stCondLst>
                                            <p:cond delay="0"/>
                                          </p:stCondLst>
                                        </p:cTn>
                                        <p:tgtEl>
                                          <p:spTgt spid="69636"/>
                                        </p:tgtEl>
                                        <p:attrNameLst>
                                          <p:attrName>style.visibility</p:attrName>
                                        </p:attrNameLst>
                                      </p:cBhvr>
                                      <p:to>
                                        <p:strVal val="visible"/>
                                      </p:to>
                                    </p:set>
                                    <p:animEffect transition="in" filter="fade">
                                      <p:cBhvr>
                                        <p:cTn id="9" dur="3000"/>
                                        <p:tgtEl>
                                          <p:spTgt spid="69636"/>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69637"/>
                                        </p:tgtEl>
                                        <p:attrNameLst>
                                          <p:attrName>style.visibility</p:attrName>
                                        </p:attrNameLst>
                                      </p:cBhvr>
                                      <p:to>
                                        <p:strVal val="visible"/>
                                      </p:to>
                                    </p:set>
                                    <p:animEffect transition="in" filter="fade">
                                      <p:cBhvr>
                                        <p:cTn id="12" dur="3000"/>
                                        <p:tgtEl>
                                          <p:spTgt spid="69637"/>
                                        </p:tgtEl>
                                      </p:cBhvr>
                                    </p:animEffect>
                                  </p:childTnLst>
                                </p:cTn>
                              </p:par>
                              <p:par>
                                <p:cTn id="13" presetID="10" presetClass="entr" presetSubtype="0" fill="hold" grpId="0" nodeType="withEffect">
                                  <p:stCondLst>
                                    <p:cond delay="26000"/>
                                  </p:stCondLst>
                                  <p:childTnLst>
                                    <p:set>
                                      <p:cBhvr>
                                        <p:cTn id="14" dur="1" fill="hold">
                                          <p:stCondLst>
                                            <p:cond delay="0"/>
                                          </p:stCondLst>
                                        </p:cTn>
                                        <p:tgtEl>
                                          <p:spTgt spid="69639"/>
                                        </p:tgtEl>
                                        <p:attrNameLst>
                                          <p:attrName>style.visibility</p:attrName>
                                        </p:attrNameLst>
                                      </p:cBhvr>
                                      <p:to>
                                        <p:strVal val="visible"/>
                                      </p:to>
                                    </p:set>
                                    <p:animEffect transition="in" filter="fade">
                                      <p:cBhvr>
                                        <p:cTn id="15" dur="3000"/>
                                        <p:tgtEl>
                                          <p:spTgt spid="69639"/>
                                        </p:tgtEl>
                                      </p:cBhvr>
                                    </p:animEffect>
                                  </p:childTnLst>
                                </p:cTn>
                              </p:par>
                              <p:par>
                                <p:cTn id="16" presetID="10" presetClass="entr" presetSubtype="0" fill="hold" grpId="0" nodeType="withEffect">
                                  <p:stCondLst>
                                    <p:cond delay="32000"/>
                                  </p:stCondLst>
                                  <p:childTnLst>
                                    <p:set>
                                      <p:cBhvr>
                                        <p:cTn id="17" dur="1" fill="hold">
                                          <p:stCondLst>
                                            <p:cond delay="0"/>
                                          </p:stCondLst>
                                        </p:cTn>
                                        <p:tgtEl>
                                          <p:spTgt spid="69638"/>
                                        </p:tgtEl>
                                        <p:attrNameLst>
                                          <p:attrName>style.visibility</p:attrName>
                                        </p:attrNameLst>
                                      </p:cBhvr>
                                      <p:to>
                                        <p:strVal val="visible"/>
                                      </p:to>
                                    </p:set>
                                    <p:animEffect transition="in" filter="fade">
                                      <p:cBhvr>
                                        <p:cTn id="18" dur="3000"/>
                                        <p:tgtEl>
                                          <p:spTgt spid="69638"/>
                                        </p:tgtEl>
                                      </p:cBhvr>
                                    </p:animEffect>
                                  </p:childTnLst>
                                </p:cTn>
                              </p:par>
                              <p:par>
                                <p:cTn id="19" presetID="10" presetClass="entr" presetSubtype="0" fill="hold" grpId="0" nodeType="withEffect">
                                  <p:stCondLst>
                                    <p:cond delay="38000"/>
                                  </p:stCondLst>
                                  <p:childTnLst>
                                    <p:set>
                                      <p:cBhvr>
                                        <p:cTn id="20" dur="1" fill="hold">
                                          <p:stCondLst>
                                            <p:cond delay="0"/>
                                          </p:stCondLst>
                                        </p:cTn>
                                        <p:tgtEl>
                                          <p:spTgt spid="69640"/>
                                        </p:tgtEl>
                                        <p:attrNameLst>
                                          <p:attrName>style.visibility</p:attrName>
                                        </p:attrNameLst>
                                      </p:cBhvr>
                                      <p:to>
                                        <p:strVal val="visible"/>
                                      </p:to>
                                    </p:set>
                                    <p:animEffect transition="in" filter="fade">
                                      <p:cBhvr>
                                        <p:cTn id="21" dur="3000"/>
                                        <p:tgtEl>
                                          <p:spTgt spid="69640"/>
                                        </p:tgtEl>
                                      </p:cBhvr>
                                    </p:animEffect>
                                  </p:childTnLst>
                                </p:cTn>
                              </p:par>
                              <p:par>
                                <p:cTn id="22" presetID="10" presetClass="entr" presetSubtype="0" fill="hold" grpId="0" nodeType="withEffect">
                                  <p:stCondLst>
                                    <p:cond delay="42000"/>
                                  </p:stCondLst>
                                  <p:childTnLst>
                                    <p:set>
                                      <p:cBhvr>
                                        <p:cTn id="23" dur="1" fill="hold">
                                          <p:stCondLst>
                                            <p:cond delay="0"/>
                                          </p:stCondLst>
                                        </p:cTn>
                                        <p:tgtEl>
                                          <p:spTgt spid="69641"/>
                                        </p:tgtEl>
                                        <p:attrNameLst>
                                          <p:attrName>style.visibility</p:attrName>
                                        </p:attrNameLst>
                                      </p:cBhvr>
                                      <p:to>
                                        <p:strVal val="visible"/>
                                      </p:to>
                                    </p:set>
                                    <p:animEffect transition="in" filter="fade">
                                      <p:cBhvr>
                                        <p:cTn id="24" dur="3000"/>
                                        <p:tgtEl>
                                          <p:spTgt spid="69641"/>
                                        </p:tgtEl>
                                      </p:cBhvr>
                                    </p:animEffect>
                                  </p:childTnLst>
                                </p:cTn>
                              </p:par>
                              <p:par>
                                <p:cTn id="25" presetID="10" presetClass="entr" presetSubtype="0" fill="hold" grpId="0" nodeType="withEffect">
                                  <p:stCondLst>
                                    <p:cond delay="48000"/>
                                  </p:stCondLst>
                                  <p:childTnLst>
                                    <p:set>
                                      <p:cBhvr>
                                        <p:cTn id="26" dur="1" fill="hold">
                                          <p:stCondLst>
                                            <p:cond delay="0"/>
                                          </p:stCondLst>
                                        </p:cTn>
                                        <p:tgtEl>
                                          <p:spTgt spid="69642"/>
                                        </p:tgtEl>
                                        <p:attrNameLst>
                                          <p:attrName>style.visibility</p:attrName>
                                        </p:attrNameLst>
                                      </p:cBhvr>
                                      <p:to>
                                        <p:strVal val="visible"/>
                                      </p:to>
                                    </p:set>
                                    <p:animEffect transition="in" filter="fade">
                                      <p:cBhvr>
                                        <p:cTn id="27" dur="30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4"/>
                </p:tgtEl>
              </p:cMediaNode>
            </p:audio>
          </p:childTnLst>
        </p:cTn>
      </p:par>
    </p:tnLst>
    <p:bldLst>
      <p:bldP spid="69636" grpId="0"/>
      <p:bldP spid="69637" grpId="0"/>
      <p:bldP spid="69638" grpId="0"/>
      <p:bldP spid="69639" grpId="0"/>
      <p:bldP spid="69640" grpId="0"/>
      <p:bldP spid="69641" grpId="0"/>
      <p:bldP spid="69642"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5874" name="Rectangle 2"/>
          <p:cNvSpPr>
            <a:spLocks noGrp="1" noChangeArrowheads="1"/>
          </p:cNvSpPr>
          <p:nvPr>
            <p:ph type="title" idx="4294967295"/>
          </p:nvPr>
        </p:nvSpPr>
        <p:spPr/>
        <p:txBody>
          <a:bodyPr/>
          <a:lstStyle/>
          <a:p>
            <a:pPr eaLnBrk="1" hangingPunct="1">
              <a:defRPr/>
            </a:pPr>
            <a:r>
              <a:rPr lang="en-US" smtClean="0">
                <a:solidFill>
                  <a:srgbClr val="A50021"/>
                </a:solidFill>
                <a:effectLst>
                  <a:outerShdw blurRad="38100" dist="38100" dir="2700000" algn="tl">
                    <a:srgbClr val="C0C0C0"/>
                  </a:outerShdw>
                </a:effectLst>
              </a:rPr>
              <a:t>Disadvantages</a:t>
            </a:r>
          </a:p>
        </p:txBody>
      </p:sp>
      <p:sp>
        <p:nvSpPr>
          <p:cNvPr id="70660" name="Text Box 3"/>
          <p:cNvSpPr txBox="1">
            <a:spLocks noChangeArrowheads="1"/>
          </p:cNvSpPr>
          <p:nvPr/>
        </p:nvSpPr>
        <p:spPr bwMode="auto">
          <a:xfrm>
            <a:off x="441325" y="1741488"/>
            <a:ext cx="4876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1.  Cannot estimate </a:t>
            </a:r>
            <a:r>
              <a:rPr lang="en-US" sz="2800" dirty="0">
                <a:solidFill>
                  <a:srgbClr val="FF33CC"/>
                </a:solidFill>
              </a:rPr>
              <a:t>incidence</a:t>
            </a:r>
          </a:p>
        </p:txBody>
      </p:sp>
      <p:sp>
        <p:nvSpPr>
          <p:cNvPr id="70661" name="Text Box 4"/>
          <p:cNvSpPr txBox="1">
            <a:spLocks noChangeArrowheads="1"/>
          </p:cNvSpPr>
          <p:nvPr/>
        </p:nvSpPr>
        <p:spPr bwMode="auto">
          <a:xfrm>
            <a:off x="425450" y="2276475"/>
            <a:ext cx="5818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2.  Cannot study </a:t>
            </a:r>
            <a:r>
              <a:rPr lang="en-US" sz="2800" dirty="0">
                <a:solidFill>
                  <a:srgbClr val="FF33CC"/>
                </a:solidFill>
              </a:rPr>
              <a:t>rare EXPOSURES</a:t>
            </a:r>
          </a:p>
        </p:txBody>
      </p:sp>
      <p:sp>
        <p:nvSpPr>
          <p:cNvPr id="70662" name="Text Box 5"/>
          <p:cNvSpPr txBox="1">
            <a:spLocks noChangeArrowheads="1"/>
          </p:cNvSpPr>
          <p:nvPr/>
        </p:nvSpPr>
        <p:spPr bwMode="auto">
          <a:xfrm>
            <a:off x="457200" y="2781300"/>
            <a:ext cx="7289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dirty="0">
                <a:solidFill>
                  <a:schemeClr val="tx1"/>
                </a:solidFill>
              </a:rPr>
              <a:t>3.  More at risk for different </a:t>
            </a:r>
            <a:r>
              <a:rPr lang="en-US" sz="2800" dirty="0">
                <a:solidFill>
                  <a:srgbClr val="FF33CC"/>
                </a:solidFill>
              </a:rPr>
              <a:t>biases</a:t>
            </a:r>
            <a:r>
              <a:rPr lang="en-US" sz="2800" dirty="0">
                <a:solidFill>
                  <a:schemeClr val="tx1"/>
                </a:solidFill>
              </a:rPr>
              <a:t> (selection,</a:t>
            </a:r>
          </a:p>
          <a:p>
            <a:pPr>
              <a:spcBef>
                <a:spcPct val="0"/>
              </a:spcBef>
              <a:buFontTx/>
              <a:buNone/>
            </a:pPr>
            <a:r>
              <a:rPr lang="en-US" sz="2800" dirty="0">
                <a:solidFill>
                  <a:schemeClr val="tx1"/>
                </a:solidFill>
              </a:rPr>
              <a:t>     information, confounding).</a:t>
            </a:r>
          </a:p>
        </p:txBody>
      </p:sp>
      <p:sp>
        <p:nvSpPr>
          <p:cNvPr id="70663" name="Text Box 6"/>
          <p:cNvSpPr txBox="1">
            <a:spLocks noChangeArrowheads="1"/>
          </p:cNvSpPr>
          <p:nvPr/>
        </p:nvSpPr>
        <p:spPr bwMode="auto">
          <a:xfrm>
            <a:off x="423863" y="3716338"/>
            <a:ext cx="79486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AutoNum type="arabicPeriod" startAt="4"/>
            </a:pPr>
            <a:r>
              <a:rPr lang="en-US" sz="2800" dirty="0">
                <a:solidFill>
                  <a:schemeClr val="tx1"/>
                </a:solidFill>
              </a:rPr>
              <a:t>Information on </a:t>
            </a:r>
            <a:r>
              <a:rPr lang="en-US" sz="2800" dirty="0">
                <a:solidFill>
                  <a:srgbClr val="FF3399"/>
                </a:solidFill>
              </a:rPr>
              <a:t>exposure</a:t>
            </a:r>
            <a:r>
              <a:rPr lang="en-US" sz="2800" dirty="0">
                <a:solidFill>
                  <a:schemeClr val="tx1"/>
                </a:solidFill>
              </a:rPr>
              <a:t> may be </a:t>
            </a:r>
            <a:r>
              <a:rPr lang="en-US" sz="2800" dirty="0">
                <a:solidFill>
                  <a:srgbClr val="FF3399"/>
                </a:solidFill>
              </a:rPr>
              <a:t>less accurate</a:t>
            </a:r>
          </a:p>
          <a:p>
            <a:pPr>
              <a:spcBef>
                <a:spcPct val="0"/>
              </a:spcBef>
              <a:buFontTx/>
              <a:buNone/>
            </a:pPr>
            <a:r>
              <a:rPr lang="en-US" sz="2800" dirty="0">
                <a:solidFill>
                  <a:srgbClr val="FF33CC"/>
                </a:solidFill>
              </a:rPr>
              <a:t>	</a:t>
            </a:r>
            <a:r>
              <a:rPr lang="en-US" sz="2800" dirty="0">
                <a:solidFill>
                  <a:schemeClr val="tx1"/>
                </a:solidFill>
              </a:rPr>
              <a:t>than in other study designs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par>
                                <p:cTn id="7" presetID="10" presetClass="entr" presetSubtype="0" fill="hold" grpId="0" nodeType="withEffect">
                                  <p:stCondLst>
                                    <p:cond delay="6000"/>
                                  </p:stCondLst>
                                  <p:childTnLst>
                                    <p:set>
                                      <p:cBhvr>
                                        <p:cTn id="8" dur="1" fill="hold">
                                          <p:stCondLst>
                                            <p:cond delay="0"/>
                                          </p:stCondLst>
                                        </p:cTn>
                                        <p:tgtEl>
                                          <p:spTgt spid="70660"/>
                                        </p:tgtEl>
                                        <p:attrNameLst>
                                          <p:attrName>style.visibility</p:attrName>
                                        </p:attrNameLst>
                                      </p:cBhvr>
                                      <p:to>
                                        <p:strVal val="visible"/>
                                      </p:to>
                                    </p:set>
                                    <p:animEffect transition="in" filter="fade">
                                      <p:cBhvr>
                                        <p:cTn id="9" dur="3000"/>
                                        <p:tgtEl>
                                          <p:spTgt spid="70660"/>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70661"/>
                                        </p:tgtEl>
                                        <p:attrNameLst>
                                          <p:attrName>style.visibility</p:attrName>
                                        </p:attrNameLst>
                                      </p:cBhvr>
                                      <p:to>
                                        <p:strVal val="visible"/>
                                      </p:to>
                                    </p:set>
                                    <p:animEffect transition="in" filter="fade">
                                      <p:cBhvr>
                                        <p:cTn id="12" dur="3000"/>
                                        <p:tgtEl>
                                          <p:spTgt spid="70661"/>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70662"/>
                                        </p:tgtEl>
                                        <p:attrNameLst>
                                          <p:attrName>style.visibility</p:attrName>
                                        </p:attrNameLst>
                                      </p:cBhvr>
                                      <p:to>
                                        <p:strVal val="visible"/>
                                      </p:to>
                                    </p:set>
                                    <p:animEffect transition="in" filter="fade">
                                      <p:cBhvr>
                                        <p:cTn id="15" dur="3000"/>
                                        <p:tgtEl>
                                          <p:spTgt spid="70662"/>
                                        </p:tgtEl>
                                      </p:cBhvr>
                                    </p:animEffect>
                                  </p:childTnLst>
                                </p:cTn>
                              </p:par>
                              <p:par>
                                <p:cTn id="16" presetID="10" presetClass="entr" presetSubtype="0" fill="hold" grpId="0" nodeType="withEffect">
                                  <p:stCondLst>
                                    <p:cond delay="22000"/>
                                  </p:stCondLst>
                                  <p:childTnLst>
                                    <p:set>
                                      <p:cBhvr>
                                        <p:cTn id="17" dur="1" fill="hold">
                                          <p:stCondLst>
                                            <p:cond delay="0"/>
                                          </p:stCondLst>
                                        </p:cTn>
                                        <p:tgtEl>
                                          <p:spTgt spid="70663"/>
                                        </p:tgtEl>
                                        <p:attrNameLst>
                                          <p:attrName>style.visibility</p:attrName>
                                        </p:attrNameLst>
                                      </p:cBhvr>
                                      <p:to>
                                        <p:strVal val="visible"/>
                                      </p:to>
                                    </p:set>
                                    <p:animEffect transition="in" filter="fade">
                                      <p:cBhvr>
                                        <p:cTn id="18" dur="3000"/>
                                        <p:tgtEl>
                                          <p:spTgt spid="706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70660" grpId="0"/>
      <p:bldP spid="70661" grpId="0"/>
      <p:bldP spid="70662" grpId="0"/>
      <p:bldP spid="70663"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a:xfrm>
            <a:off x="381000" y="228600"/>
            <a:ext cx="8763000" cy="1143000"/>
          </a:xfrm>
        </p:spPr>
        <p:txBody>
          <a:bodyPr/>
          <a:lstStyle/>
          <a:p>
            <a:pPr eaLnBrk="1" hangingPunct="1"/>
            <a:r>
              <a:rPr lang="en-US" smtClean="0">
                <a:solidFill>
                  <a:srgbClr val="A50021"/>
                </a:solidFill>
              </a:rPr>
              <a:t>Types of Case-Control Studies</a:t>
            </a:r>
            <a:r>
              <a:rPr lang="en-US" b="1" smtClean="0">
                <a:solidFill>
                  <a:srgbClr val="800000"/>
                </a:solidFill>
              </a:rPr>
              <a:t> </a:t>
            </a:r>
            <a:endParaRPr lang="en-US" smtClean="0"/>
          </a:p>
        </p:txBody>
      </p:sp>
      <p:sp>
        <p:nvSpPr>
          <p:cNvPr id="71683" name="Text Box 3"/>
          <p:cNvSpPr txBox="1">
            <a:spLocks noChangeArrowheads="1"/>
          </p:cNvSpPr>
          <p:nvPr/>
        </p:nvSpPr>
        <p:spPr bwMode="auto">
          <a:xfrm>
            <a:off x="517525" y="18938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1.  </a:t>
            </a:r>
            <a:r>
              <a:rPr lang="en-US" sz="2800" b="1">
                <a:solidFill>
                  <a:srgbClr val="0000FF"/>
                </a:solidFill>
              </a:rPr>
              <a:t>Traditional</a:t>
            </a:r>
            <a:r>
              <a:rPr lang="en-US" sz="2800">
                <a:solidFill>
                  <a:schemeClr val="tx1"/>
                </a:solidFill>
              </a:rPr>
              <a:t> case-control study</a:t>
            </a:r>
          </a:p>
        </p:txBody>
      </p:sp>
      <p:sp>
        <p:nvSpPr>
          <p:cNvPr id="71684" name="Text Box 4"/>
          <p:cNvSpPr txBox="1">
            <a:spLocks noChangeArrowheads="1"/>
          </p:cNvSpPr>
          <p:nvPr/>
        </p:nvSpPr>
        <p:spPr bwMode="auto">
          <a:xfrm>
            <a:off x="533400" y="2544763"/>
            <a:ext cx="80708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AutoNum type="arabicPeriod" startAt="2"/>
            </a:pPr>
            <a:r>
              <a:rPr lang="en-US" sz="2800">
                <a:solidFill>
                  <a:schemeClr val="tx1"/>
                </a:solidFill>
              </a:rPr>
              <a:t>Case-control study </a:t>
            </a:r>
            <a:r>
              <a:rPr lang="en-US" sz="2800" b="1">
                <a:solidFill>
                  <a:srgbClr val="0000FF"/>
                </a:solidFill>
              </a:rPr>
              <a:t>within an established </a:t>
            </a:r>
          </a:p>
          <a:p>
            <a:pPr>
              <a:spcBef>
                <a:spcPct val="0"/>
              </a:spcBef>
              <a:buFontTx/>
              <a:buNone/>
            </a:pPr>
            <a:r>
              <a:rPr lang="en-US" sz="2800" b="1">
                <a:solidFill>
                  <a:srgbClr val="0000FF"/>
                </a:solidFill>
              </a:rPr>
              <a:t>	cohort study</a:t>
            </a:r>
            <a:r>
              <a:rPr lang="en-US" sz="2800">
                <a:solidFill>
                  <a:schemeClr val="tx1"/>
                </a:solidFill>
              </a:rPr>
              <a:t>	</a:t>
            </a:r>
            <a:endParaRPr lang="en-US" sz="2800" u="sng">
              <a:solidFill>
                <a:schemeClr val="accent2"/>
              </a:solidFill>
            </a:endParaRPr>
          </a:p>
        </p:txBody>
      </p:sp>
      <p:sp>
        <p:nvSpPr>
          <p:cNvPr id="71685" name="Text Box 5"/>
          <p:cNvSpPr txBox="1">
            <a:spLocks noChangeArrowheads="1"/>
          </p:cNvSpPr>
          <p:nvPr/>
        </p:nvSpPr>
        <p:spPr bwMode="auto">
          <a:xfrm>
            <a:off x="1023938" y="3495675"/>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71686" name="Text Box 7"/>
          <p:cNvSpPr txBox="1">
            <a:spLocks noChangeArrowheads="1"/>
          </p:cNvSpPr>
          <p:nvPr/>
        </p:nvSpPr>
        <p:spPr bwMode="auto">
          <a:xfrm>
            <a:off x="1301750" y="3789363"/>
            <a:ext cx="51609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Clr>
                <a:srgbClr val="FF33CC"/>
              </a:buClr>
              <a:buFont typeface="Monotype Sorts" pitchFamily="2" charset="2"/>
              <a:buChar char="u"/>
            </a:pPr>
            <a:r>
              <a:rPr lang="en-US" sz="3200">
                <a:solidFill>
                  <a:schemeClr val="tx1"/>
                </a:solidFill>
                <a:latin typeface="Times New Roman" pitchFamily="18" charset="0"/>
              </a:rPr>
              <a:t> </a:t>
            </a:r>
            <a:r>
              <a:rPr lang="en-US" sz="2800" b="1">
                <a:solidFill>
                  <a:srgbClr val="FF33CC"/>
                </a:solidFill>
              </a:rPr>
              <a:t>Nested Case-Control</a:t>
            </a:r>
            <a:r>
              <a:rPr lang="en-US" sz="2800">
                <a:solidFill>
                  <a:schemeClr val="tx1"/>
                </a:solidFill>
              </a:rPr>
              <a:t> study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Case-Control Study</a:t>
            </a:r>
          </a:p>
        </p:txBody>
      </p:sp>
      <p:sp>
        <p:nvSpPr>
          <p:cNvPr id="23555" name="Text Box 3"/>
          <p:cNvSpPr>
            <a:spLocks noGrp="1" noChangeArrowheads="1"/>
          </p:cNvSpPr>
          <p:nvPr>
            <p:ph type="body" idx="1"/>
          </p:nvPr>
        </p:nvSpPr>
        <p:spPr>
          <a:xfrm>
            <a:off x="457200" y="1557338"/>
            <a:ext cx="8229600" cy="1939925"/>
          </a:xfrm>
          <a:noFill/>
        </p:spPr>
        <p:txBody>
          <a:bodyPr>
            <a:spAutoFit/>
          </a:bodyPr>
          <a:lstStyle/>
          <a:p>
            <a:pPr eaLnBrk="1" hangingPunct="1">
              <a:lnSpc>
                <a:spcPct val="90000"/>
              </a:lnSpc>
              <a:buClr>
                <a:srgbClr val="990033"/>
              </a:buClr>
              <a:buSzPct val="120000"/>
              <a:buFont typeface="Wingdings" pitchFamily="2" charset="2"/>
              <a:buChar char="§"/>
            </a:pPr>
            <a:r>
              <a:rPr lang="en-US" smtClean="0"/>
              <a:t>Other names</a:t>
            </a:r>
          </a:p>
          <a:p>
            <a:pPr lvl="1" eaLnBrk="1" hangingPunct="1">
              <a:lnSpc>
                <a:spcPct val="90000"/>
              </a:lnSpc>
            </a:pPr>
            <a:r>
              <a:rPr lang="en-US" smtClean="0"/>
              <a:t>Case comparison study</a:t>
            </a:r>
          </a:p>
          <a:p>
            <a:pPr lvl="1" eaLnBrk="1" hangingPunct="1">
              <a:lnSpc>
                <a:spcPct val="90000"/>
              </a:lnSpc>
            </a:pPr>
            <a:r>
              <a:rPr lang="nb-NO" smtClean="0"/>
              <a:t>Backward-looking study</a:t>
            </a:r>
            <a:endParaRPr lang="en-US" smtClean="0"/>
          </a:p>
          <a:p>
            <a:pPr lvl="1" eaLnBrk="1" hangingPunct="1">
              <a:lnSpc>
                <a:spcPct val="90000"/>
              </a:lnSpc>
            </a:pPr>
            <a:r>
              <a:rPr lang="en-US" smtClean="0"/>
              <a:t>Retrospective study </a:t>
            </a:r>
            <a:r>
              <a:rPr lang="en-US" b="1" smtClean="0">
                <a:solidFill>
                  <a:srgbClr val="CC0066"/>
                </a:solidFill>
              </a:rPr>
              <a:t>(Do not use!)</a:t>
            </a:r>
            <a:endParaRPr lang="en-US" b="1" smtClean="0"/>
          </a:p>
        </p:txBody>
      </p:sp>
      <p:sp>
        <p:nvSpPr>
          <p:cNvPr id="885764" name="Text Box 4"/>
          <p:cNvSpPr txBox="1">
            <a:spLocks noChangeArrowheads="1"/>
          </p:cNvSpPr>
          <p:nvPr/>
        </p:nvSpPr>
        <p:spPr bwMode="auto">
          <a:xfrm>
            <a:off x="460375" y="381000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eaLnBrk="1" hangingPunct="1">
              <a:lnSpc>
                <a:spcPct val="90000"/>
              </a:lnSpc>
              <a:buClr>
                <a:srgbClr val="990033"/>
              </a:buClr>
              <a:buSzPct val="120000"/>
              <a:buFont typeface="Wingdings" pitchFamily="2" charset="2"/>
              <a:buChar char="§"/>
            </a:pPr>
            <a:r>
              <a:rPr lang="en-US" sz="3200">
                <a:solidFill>
                  <a:schemeClr val="tx1"/>
                </a:solidFill>
              </a:rPr>
              <a:t>The observational study of persons </a:t>
            </a:r>
            <a:r>
              <a:rPr lang="en-US" sz="3200" b="1" u="sng">
                <a:solidFill>
                  <a:srgbClr val="00B050"/>
                </a:solidFill>
              </a:rPr>
              <a:t>with</a:t>
            </a:r>
            <a:r>
              <a:rPr lang="en-US" sz="3200">
                <a:solidFill>
                  <a:schemeClr val="tx1"/>
                </a:solidFill>
              </a:rPr>
              <a:t> </a:t>
            </a:r>
            <a:r>
              <a:rPr lang="en-US" sz="3200">
                <a:solidFill>
                  <a:srgbClr val="CC0066"/>
                </a:solidFill>
              </a:rPr>
              <a:t>the disease</a:t>
            </a:r>
            <a:r>
              <a:rPr lang="en-US" sz="3200">
                <a:solidFill>
                  <a:schemeClr val="tx1"/>
                </a:solidFill>
              </a:rPr>
              <a:t> (or the </a:t>
            </a:r>
            <a:r>
              <a:rPr lang="en-US" sz="3200">
                <a:solidFill>
                  <a:srgbClr val="CC0066"/>
                </a:solidFill>
              </a:rPr>
              <a:t>outcome</a:t>
            </a:r>
            <a:r>
              <a:rPr lang="en-US" sz="3200">
                <a:solidFill>
                  <a:schemeClr val="tx1"/>
                </a:solidFill>
              </a:rPr>
              <a:t> variable) of interest and a suitable control (comparison, reference) group of persons </a:t>
            </a:r>
            <a:r>
              <a:rPr lang="en-US" sz="3200" b="1" u="sng">
                <a:solidFill>
                  <a:srgbClr val="00B050"/>
                </a:solidFill>
              </a:rPr>
              <a:t>without</a:t>
            </a:r>
            <a:r>
              <a:rPr lang="en-US" sz="3200">
                <a:solidFill>
                  <a:srgbClr val="CC0066"/>
                </a:solidFill>
              </a:rPr>
              <a:t> the disease</a:t>
            </a:r>
            <a:r>
              <a:rPr lang="en-US" sz="3200">
                <a:solidFill>
                  <a:schemeClr val="tx1"/>
                </a:solidFill>
              </a:rPr>
              <a: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31"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23555">
                                            <p:txEl>
                                              <p:pRg st="0" end="0"/>
                                            </p:txEl>
                                          </p:spTgt>
                                        </p:tgtEl>
                                        <p:attrNameLst>
                                          <p:attrName>style.visibility</p:attrName>
                                        </p:attrNameLst>
                                      </p:cBhvr>
                                      <p:to>
                                        <p:strVal val="visible"/>
                                      </p:to>
                                    </p:set>
                                    <p:animEffect transition="in" filter="wipe(up)">
                                      <p:cBhvr>
                                        <p:cTn id="9" dur="3000"/>
                                        <p:tgtEl>
                                          <p:spTgt spid="23555">
                                            <p:txEl>
                                              <p:pRg st="0" end="0"/>
                                            </p:txEl>
                                          </p:spTgt>
                                        </p:tgtEl>
                                      </p:cBhvr>
                                    </p:animEffect>
                                  </p:childTnLst>
                                </p:cTn>
                              </p:par>
                              <p:par>
                                <p:cTn id="10" presetID="22" presetClass="entr" presetSubtype="1" fill="hold" grpId="0" nodeType="withEffect">
                                  <p:stCondLst>
                                    <p:cond delay="800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wipe(up)">
                                      <p:cBhvr>
                                        <p:cTn id="12" dur="2000"/>
                                        <p:tgtEl>
                                          <p:spTgt spid="23555">
                                            <p:txEl>
                                              <p:pRg st="1" end="1"/>
                                            </p:txEl>
                                          </p:spTgt>
                                        </p:tgtEl>
                                      </p:cBhvr>
                                    </p:animEffect>
                                  </p:childTnLst>
                                </p:cTn>
                              </p:par>
                              <p:par>
                                <p:cTn id="13" presetID="22" presetClass="entr" presetSubtype="1" fill="hold" grpId="0" nodeType="withEffect">
                                  <p:stCondLst>
                                    <p:cond delay="10000"/>
                                  </p:stCondLst>
                                  <p:childTnLst>
                                    <p:set>
                                      <p:cBhvr>
                                        <p:cTn id="14" dur="1" fill="hold">
                                          <p:stCondLst>
                                            <p:cond delay="0"/>
                                          </p:stCondLst>
                                        </p:cTn>
                                        <p:tgtEl>
                                          <p:spTgt spid="23555">
                                            <p:txEl>
                                              <p:pRg st="2" end="2"/>
                                            </p:txEl>
                                          </p:spTgt>
                                        </p:tgtEl>
                                        <p:attrNameLst>
                                          <p:attrName>style.visibility</p:attrName>
                                        </p:attrNameLst>
                                      </p:cBhvr>
                                      <p:to>
                                        <p:strVal val="visible"/>
                                      </p:to>
                                    </p:set>
                                    <p:animEffect transition="in" filter="wipe(up)">
                                      <p:cBhvr>
                                        <p:cTn id="15" dur="2000"/>
                                        <p:tgtEl>
                                          <p:spTgt spid="23555">
                                            <p:txEl>
                                              <p:pRg st="2" end="2"/>
                                            </p:txEl>
                                          </p:spTgt>
                                        </p:tgtEl>
                                      </p:cBhvr>
                                    </p:animEffect>
                                  </p:childTnLst>
                                </p:cTn>
                              </p:par>
                              <p:par>
                                <p:cTn id="16" presetID="22" presetClass="entr" presetSubtype="1" fill="hold" grpId="0" nodeType="withEffect">
                                  <p:stCondLst>
                                    <p:cond delay="12000"/>
                                  </p:stCondLst>
                                  <p:childTnLst>
                                    <p:set>
                                      <p:cBhvr>
                                        <p:cTn id="17" dur="1" fill="hold">
                                          <p:stCondLst>
                                            <p:cond delay="0"/>
                                          </p:stCondLst>
                                        </p:cTn>
                                        <p:tgtEl>
                                          <p:spTgt spid="23555">
                                            <p:txEl>
                                              <p:pRg st="3" end="3"/>
                                            </p:txEl>
                                          </p:spTgt>
                                        </p:tgtEl>
                                        <p:attrNameLst>
                                          <p:attrName>style.visibility</p:attrName>
                                        </p:attrNameLst>
                                      </p:cBhvr>
                                      <p:to>
                                        <p:strVal val="visible"/>
                                      </p:to>
                                    </p:set>
                                    <p:animEffect transition="in" filter="wipe(up)">
                                      <p:cBhvr>
                                        <p:cTn id="18" dur="2000"/>
                                        <p:tgtEl>
                                          <p:spTgt spid="23555">
                                            <p:txEl>
                                              <p:pRg st="3" end="3"/>
                                            </p:txEl>
                                          </p:spTgt>
                                        </p:tgtEl>
                                      </p:cBhvr>
                                    </p:animEffect>
                                  </p:childTnLst>
                                </p:cTn>
                              </p:par>
                              <p:par>
                                <p:cTn id="19" presetID="22" presetClass="entr" presetSubtype="1" fill="hold" grpId="0" nodeType="withEffect">
                                  <p:stCondLst>
                                    <p:cond delay="26000"/>
                                  </p:stCondLst>
                                  <p:childTnLst>
                                    <p:set>
                                      <p:cBhvr>
                                        <p:cTn id="20" dur="1" fill="hold">
                                          <p:stCondLst>
                                            <p:cond delay="0"/>
                                          </p:stCondLst>
                                        </p:cTn>
                                        <p:tgtEl>
                                          <p:spTgt spid="885764"/>
                                        </p:tgtEl>
                                        <p:attrNameLst>
                                          <p:attrName>style.visibility</p:attrName>
                                        </p:attrNameLst>
                                      </p:cBhvr>
                                      <p:to>
                                        <p:strVal val="visible"/>
                                      </p:to>
                                    </p:set>
                                    <p:animEffect transition="in" filter="wipe(up)">
                                      <p:cBhvr>
                                        <p:cTn id="21" dur="3000"/>
                                        <p:tgtEl>
                                          <p:spTgt spid="8857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2"/>
                </p:tgtEl>
              </p:cMediaNode>
            </p:audio>
          </p:childTnLst>
        </p:cTn>
      </p:par>
    </p:tnLst>
    <p:bldLst>
      <p:bldP spid="23555" grpId="0" uiExpand="1" build="p"/>
      <p:bldP spid="885764"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7922" name="Rectangle 2"/>
          <p:cNvSpPr>
            <a:spLocks noGrp="1" noChangeArrowheads="1"/>
          </p:cNvSpPr>
          <p:nvPr>
            <p:ph type="title" idx="4294967295"/>
          </p:nvPr>
        </p:nvSpPr>
        <p:spPr>
          <a:xfrm>
            <a:off x="179388" y="146050"/>
            <a:ext cx="8763000" cy="762000"/>
          </a:xfrm>
        </p:spPr>
        <p:txBody>
          <a:bodyPr/>
          <a:lstStyle/>
          <a:p>
            <a:pPr eaLnBrk="1" hangingPunct="1">
              <a:defRPr/>
            </a:pPr>
            <a:r>
              <a:rPr lang="en-US" sz="4000" smtClean="0">
                <a:solidFill>
                  <a:srgbClr val="990033"/>
                </a:solidFill>
                <a:effectLst>
                  <a:outerShdw blurRad="38100" dist="38100" dir="2700000" algn="tl">
                    <a:srgbClr val="C0C0C0"/>
                  </a:outerShdw>
                </a:effectLst>
              </a:rPr>
              <a:t>Case-Control Studies within a cohort</a:t>
            </a:r>
          </a:p>
        </p:txBody>
      </p:sp>
      <p:sp>
        <p:nvSpPr>
          <p:cNvPr id="72707" name="Text Box 3"/>
          <p:cNvSpPr txBox="1">
            <a:spLocks noChangeArrowheads="1"/>
          </p:cNvSpPr>
          <p:nvPr/>
        </p:nvSpPr>
        <p:spPr bwMode="auto">
          <a:xfrm>
            <a:off x="1127125" y="4665663"/>
            <a:ext cx="6938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rgbClr val="FF33CC"/>
                </a:solidFill>
              </a:rPr>
              <a:t>Cases</a:t>
            </a:r>
            <a:r>
              <a:rPr lang="en-US">
                <a:solidFill>
                  <a:schemeClr val="tx1"/>
                </a:solidFill>
              </a:rPr>
              <a:t> = all cases (or random sample of all cases)</a:t>
            </a:r>
          </a:p>
          <a:p>
            <a:pPr>
              <a:spcBef>
                <a:spcPct val="0"/>
              </a:spcBef>
              <a:buFontTx/>
              <a:buNone/>
            </a:pPr>
            <a:r>
              <a:rPr lang="en-US">
                <a:solidFill>
                  <a:schemeClr val="tx1"/>
                </a:solidFill>
              </a:rPr>
              <a:t>		occurring in the cohort.</a:t>
            </a:r>
          </a:p>
        </p:txBody>
      </p:sp>
      <p:sp>
        <p:nvSpPr>
          <p:cNvPr id="72708" name="Text Box 5"/>
          <p:cNvSpPr txBox="1">
            <a:spLocks noChangeArrowheads="1"/>
          </p:cNvSpPr>
          <p:nvPr/>
        </p:nvSpPr>
        <p:spPr bwMode="auto">
          <a:xfrm>
            <a:off x="1116013" y="5830888"/>
            <a:ext cx="6573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a:solidFill>
                  <a:schemeClr val="accent2"/>
                </a:solidFill>
              </a:rPr>
              <a:t>Controls</a:t>
            </a:r>
            <a:r>
              <a:rPr lang="en-US">
                <a:solidFill>
                  <a:schemeClr val="tx1"/>
                </a:solidFill>
              </a:rPr>
              <a:t> - can be selected in two different ways</a:t>
            </a:r>
          </a:p>
        </p:txBody>
      </p:sp>
      <p:grpSp>
        <p:nvGrpSpPr>
          <p:cNvPr id="72709" name="Group 6"/>
          <p:cNvGrpSpPr>
            <a:grpSpLocks/>
          </p:cNvGrpSpPr>
          <p:nvPr/>
        </p:nvGrpSpPr>
        <p:grpSpPr bwMode="auto">
          <a:xfrm>
            <a:off x="2339975" y="1916113"/>
            <a:ext cx="4483100" cy="1676400"/>
            <a:chOff x="1474" y="1207"/>
            <a:chExt cx="2824" cy="1056"/>
          </a:xfrm>
        </p:grpSpPr>
        <p:sp>
          <p:nvSpPr>
            <p:cNvPr id="72710" name="Oval 7"/>
            <p:cNvSpPr>
              <a:spLocks noChangeArrowheads="1"/>
            </p:cNvSpPr>
            <p:nvPr/>
          </p:nvSpPr>
          <p:spPr bwMode="auto">
            <a:xfrm>
              <a:off x="1474" y="1207"/>
              <a:ext cx="1483" cy="1056"/>
            </a:xfrm>
            <a:prstGeom prst="ellipse">
              <a:avLst/>
            </a:prstGeom>
            <a:solidFill>
              <a:srgbClr val="3366FF"/>
            </a:solidFill>
            <a:ln w="9525">
              <a:solidFill>
                <a:schemeClr val="tx1"/>
              </a:solidFill>
              <a:round/>
              <a:headEnd/>
              <a:tailEnd/>
            </a:ln>
          </p:spPr>
          <p:txBody>
            <a:bodyPr wrap="none" anchor="ctr"/>
            <a:lstStyle/>
            <a:p>
              <a:pPr algn="ctr">
                <a:spcBef>
                  <a:spcPct val="0"/>
                </a:spcBef>
                <a:buFontTx/>
                <a:buNone/>
              </a:pPr>
              <a:endParaRPr lang="en-US" sz="3200">
                <a:solidFill>
                  <a:schemeClr val="tx1"/>
                </a:solidFill>
                <a:latin typeface="Times New Roman" pitchFamily="18" charset="0"/>
              </a:endParaRPr>
            </a:p>
          </p:txBody>
        </p:sp>
        <p:sp>
          <p:nvSpPr>
            <p:cNvPr id="72711" name="Text Box 8"/>
            <p:cNvSpPr txBox="1">
              <a:spLocks noChangeArrowheads="1"/>
            </p:cNvSpPr>
            <p:nvPr/>
          </p:nvSpPr>
          <p:spPr bwMode="auto">
            <a:xfrm>
              <a:off x="2925" y="1523"/>
              <a:ext cx="137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&lt;----Cohort</a:t>
              </a:r>
            </a:p>
          </p:txBody>
        </p:sp>
        <p:sp>
          <p:nvSpPr>
            <p:cNvPr id="72712" name="Oval 9"/>
            <p:cNvSpPr>
              <a:spLocks noChangeArrowheads="1"/>
            </p:cNvSpPr>
            <p:nvPr/>
          </p:nvSpPr>
          <p:spPr bwMode="auto">
            <a:xfrm>
              <a:off x="1937" y="1480"/>
              <a:ext cx="1022" cy="445"/>
            </a:xfrm>
            <a:prstGeom prst="ellipse">
              <a:avLst/>
            </a:prstGeom>
            <a:solidFill>
              <a:srgbClr val="FF33CC"/>
            </a:solidFill>
            <a:ln w="9525">
              <a:solidFill>
                <a:srgbClr val="000000"/>
              </a:solidFill>
              <a:round/>
              <a:headEnd/>
              <a:tailEnd/>
            </a:ln>
          </p:spPr>
          <p:txBody>
            <a:bodyPr wrap="none" anchor="ctr">
              <a:spAutoFit/>
            </a:bodyPr>
            <a:lstStyle/>
            <a:p>
              <a:pPr algn="ctr">
                <a:spcBef>
                  <a:spcPct val="0"/>
                </a:spcBef>
                <a:buFontTx/>
                <a:buNone/>
              </a:pPr>
              <a:r>
                <a:rPr lang="en-US" sz="2800">
                  <a:solidFill>
                    <a:schemeClr val="bg1"/>
                  </a:solidFill>
                </a:rPr>
                <a:t>Cases</a:t>
              </a: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517525" y="2589213"/>
            <a:ext cx="8383588" cy="4252912"/>
            <a:chOff x="517525" y="2589213"/>
            <a:chExt cx="8383588" cy="4252912"/>
          </a:xfrm>
        </p:grpSpPr>
        <p:sp>
          <p:nvSpPr>
            <p:cNvPr id="73736" name="Text Box 2"/>
            <p:cNvSpPr txBox="1">
              <a:spLocks noChangeArrowheads="1"/>
            </p:cNvSpPr>
            <p:nvPr/>
          </p:nvSpPr>
          <p:spPr bwMode="auto">
            <a:xfrm>
              <a:off x="517525" y="2589213"/>
              <a:ext cx="2163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Advantages:</a:t>
              </a:r>
            </a:p>
          </p:txBody>
        </p:sp>
        <p:sp>
          <p:nvSpPr>
            <p:cNvPr id="73737" name="Text Box 3"/>
            <p:cNvSpPr txBox="1">
              <a:spLocks noChangeArrowheads="1"/>
            </p:cNvSpPr>
            <p:nvPr/>
          </p:nvSpPr>
          <p:spPr bwMode="auto">
            <a:xfrm>
              <a:off x="1127125" y="3046413"/>
              <a:ext cx="36877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a:t>
              </a:r>
              <a:r>
                <a:rPr lang="en-US" sz="2800">
                  <a:solidFill>
                    <a:srgbClr val="FF3399"/>
                  </a:solidFill>
                </a:rPr>
                <a:t>True incidence</a:t>
              </a:r>
              <a:r>
                <a:rPr lang="en-US" sz="2800">
                  <a:solidFill>
                    <a:schemeClr val="tx1"/>
                  </a:solidFill>
                </a:rPr>
                <a:t> &amp; RR</a:t>
              </a:r>
            </a:p>
          </p:txBody>
        </p:sp>
        <p:sp>
          <p:nvSpPr>
            <p:cNvPr id="73738" name="Text Box 4"/>
            <p:cNvSpPr txBox="1">
              <a:spLocks noChangeArrowheads="1"/>
            </p:cNvSpPr>
            <p:nvPr/>
          </p:nvSpPr>
          <p:spPr bwMode="auto">
            <a:xfrm>
              <a:off x="1133475" y="3451225"/>
              <a:ext cx="5976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 </a:t>
              </a:r>
              <a:r>
                <a:rPr lang="en-US" sz="2800">
                  <a:solidFill>
                    <a:srgbClr val="FF3399"/>
                  </a:solidFill>
                </a:rPr>
                <a:t>Time sequence</a:t>
              </a:r>
              <a:r>
                <a:rPr lang="en-US" sz="2800">
                  <a:solidFill>
                    <a:schemeClr val="tx1"/>
                  </a:solidFill>
                </a:rPr>
                <a:t> of biological factors</a:t>
              </a:r>
            </a:p>
          </p:txBody>
        </p:sp>
        <p:sp>
          <p:nvSpPr>
            <p:cNvPr id="73739" name="Text Box 5"/>
            <p:cNvSpPr txBox="1">
              <a:spLocks noChangeArrowheads="1"/>
            </p:cNvSpPr>
            <p:nvPr/>
          </p:nvSpPr>
          <p:spPr bwMode="auto">
            <a:xfrm>
              <a:off x="1149350" y="3889375"/>
              <a:ext cx="5983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 </a:t>
              </a:r>
              <a:r>
                <a:rPr lang="en-US" sz="2800">
                  <a:solidFill>
                    <a:srgbClr val="FF3399"/>
                  </a:solidFill>
                </a:rPr>
                <a:t>Generalization</a:t>
              </a:r>
              <a:r>
                <a:rPr lang="en-US" sz="2800">
                  <a:solidFill>
                    <a:schemeClr val="tx1"/>
                  </a:solidFill>
                </a:rPr>
                <a:t> </a:t>
              </a:r>
              <a:r>
                <a:rPr lang="en-US" sz="2800">
                  <a:solidFill>
                    <a:schemeClr val="tx1"/>
                  </a:solidFill>
                  <a:sym typeface="Symbol" pitchFamily="18" charset="2"/>
                </a:rPr>
                <a:t> cohort underlying</a:t>
              </a:r>
              <a:endParaRPr lang="en-US" sz="2800">
                <a:solidFill>
                  <a:schemeClr val="tx1"/>
                </a:solidFill>
              </a:endParaRPr>
            </a:p>
          </p:txBody>
        </p:sp>
        <p:sp>
          <p:nvSpPr>
            <p:cNvPr id="73740" name="Text Box 7"/>
            <p:cNvSpPr txBox="1">
              <a:spLocks noChangeArrowheads="1"/>
            </p:cNvSpPr>
            <p:nvPr/>
          </p:nvSpPr>
          <p:spPr bwMode="auto">
            <a:xfrm>
              <a:off x="3565525" y="4343400"/>
              <a:ext cx="45196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sym typeface="Symbol" pitchFamily="18" charset="2"/>
                </a:rPr>
                <a:t> wider, depending on the</a:t>
              </a:r>
            </a:p>
            <a:p>
              <a:pPr>
                <a:lnSpc>
                  <a:spcPct val="90000"/>
                </a:lnSpc>
                <a:spcBef>
                  <a:spcPct val="0"/>
                </a:spcBef>
                <a:buFontTx/>
                <a:buNone/>
              </a:pPr>
              <a:r>
                <a:rPr lang="en-US" sz="2800">
                  <a:solidFill>
                    <a:schemeClr val="tx1"/>
                  </a:solidFill>
                  <a:sym typeface="Symbol" pitchFamily="18" charset="2"/>
                </a:rPr>
                <a:t>     generalizability of cohort</a:t>
              </a:r>
            </a:p>
          </p:txBody>
        </p:sp>
        <p:sp>
          <p:nvSpPr>
            <p:cNvPr id="73741" name="Text Box 8"/>
            <p:cNvSpPr txBox="1">
              <a:spLocks noChangeArrowheads="1"/>
            </p:cNvSpPr>
            <p:nvPr/>
          </p:nvSpPr>
          <p:spPr bwMode="auto">
            <a:xfrm>
              <a:off x="1143000" y="5180013"/>
              <a:ext cx="4727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 </a:t>
              </a:r>
              <a:r>
                <a:rPr lang="en-US" sz="2800">
                  <a:solidFill>
                    <a:schemeClr val="tx1"/>
                  </a:solidFill>
                </a:rPr>
                <a:t>Economy - </a:t>
              </a:r>
              <a:r>
                <a:rPr lang="en-US" sz="2800">
                  <a:solidFill>
                    <a:schemeClr val="accent2"/>
                  </a:solidFill>
                </a:rPr>
                <a:t>Frozen samples</a:t>
              </a:r>
              <a:endParaRPr lang="en-US" sz="2800">
                <a:solidFill>
                  <a:schemeClr val="tx1"/>
                </a:solidFill>
              </a:endParaRPr>
            </a:p>
          </p:txBody>
        </p:sp>
        <p:sp>
          <p:nvSpPr>
            <p:cNvPr id="73742" name="Text Box 9"/>
            <p:cNvSpPr txBox="1">
              <a:spLocks noChangeArrowheads="1"/>
            </p:cNvSpPr>
            <p:nvPr/>
          </p:nvSpPr>
          <p:spPr bwMode="auto">
            <a:xfrm>
              <a:off x="1143000" y="5554663"/>
              <a:ext cx="775811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latin typeface="Times New Roman" pitchFamily="18" charset="0"/>
                </a:rPr>
                <a:t>- </a:t>
              </a:r>
              <a:r>
                <a:rPr lang="en-US" sz="2800">
                  <a:solidFill>
                    <a:srgbClr val="FF3399"/>
                  </a:solidFill>
                </a:rPr>
                <a:t>Less bias</a:t>
              </a:r>
              <a:r>
                <a:rPr lang="en-US" sz="2800">
                  <a:solidFill>
                    <a:schemeClr val="tx1"/>
                  </a:solidFill>
                </a:rPr>
                <a:t>:   Info. on exposure could have been</a:t>
              </a:r>
            </a:p>
            <a:p>
              <a:pPr>
                <a:lnSpc>
                  <a:spcPct val="90000"/>
                </a:lnSpc>
                <a:spcBef>
                  <a:spcPct val="0"/>
                </a:spcBef>
                <a:buFontTx/>
                <a:buNone/>
              </a:pPr>
              <a:r>
                <a:rPr lang="en-US" sz="2800">
                  <a:solidFill>
                    <a:schemeClr val="tx1"/>
                  </a:solidFill>
                </a:rPr>
                <a:t>		   collected </a:t>
              </a:r>
              <a:r>
                <a:rPr lang="en-US" sz="2800" u="sng">
                  <a:solidFill>
                    <a:schemeClr val="tx1"/>
                  </a:solidFill>
                </a:rPr>
                <a:t>before</a:t>
              </a:r>
              <a:r>
                <a:rPr lang="en-US" sz="2800">
                  <a:solidFill>
                    <a:schemeClr val="tx1"/>
                  </a:solidFill>
                </a:rPr>
                <a:t> disease.</a:t>
              </a:r>
            </a:p>
          </p:txBody>
        </p:sp>
        <p:sp>
          <p:nvSpPr>
            <p:cNvPr id="73743" name="Text Box 10"/>
            <p:cNvSpPr txBox="1">
              <a:spLocks noChangeArrowheads="1"/>
            </p:cNvSpPr>
            <p:nvPr/>
          </p:nvSpPr>
          <p:spPr bwMode="auto">
            <a:xfrm>
              <a:off x="3327400" y="6323013"/>
              <a:ext cx="2420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u="sng">
                  <a:solidFill>
                    <a:schemeClr val="tx1"/>
                  </a:solidFill>
                </a:rPr>
                <a:t>NO</a:t>
              </a:r>
              <a:r>
                <a:rPr lang="en-US" sz="2800">
                  <a:solidFill>
                    <a:schemeClr val="tx1"/>
                  </a:solidFill>
                </a:rPr>
                <a:t> recall bias</a:t>
              </a:r>
            </a:p>
          </p:txBody>
        </p:sp>
      </p:grpSp>
      <p:sp>
        <p:nvSpPr>
          <p:cNvPr id="981003" name="Rectangle 11"/>
          <p:cNvSpPr>
            <a:spLocks noChangeArrowheads="1"/>
          </p:cNvSpPr>
          <p:nvPr/>
        </p:nvSpPr>
        <p:spPr bwMode="auto">
          <a:xfrm>
            <a:off x="201613" y="74613"/>
            <a:ext cx="8763000" cy="762000"/>
          </a:xfrm>
          <a:prstGeom prst="rect">
            <a:avLst/>
          </a:prstGeom>
          <a:noFill/>
          <a:ln w="9525">
            <a:noFill/>
            <a:miter lim="800000"/>
            <a:headEnd/>
            <a:tailEnd/>
          </a:ln>
          <a:effectLst/>
        </p:spPr>
        <p:txBody>
          <a:bodyPr anchor="ctr"/>
          <a:lstStyle/>
          <a:p>
            <a:pPr algn="ctr" eaLnBrk="1" hangingPunct="1">
              <a:spcBef>
                <a:spcPct val="0"/>
              </a:spcBef>
              <a:buFontTx/>
              <a:buNone/>
              <a:defRPr/>
            </a:pPr>
            <a:r>
              <a:rPr lang="en-US" sz="4000">
                <a:solidFill>
                  <a:srgbClr val="A50021"/>
                </a:solidFill>
                <a:effectLst>
                  <a:outerShdw blurRad="38100" dist="38100" dir="2700000" algn="tl">
                    <a:srgbClr val="C0C0C0"/>
                  </a:outerShdw>
                </a:effectLst>
              </a:rPr>
              <a:t>Case-Control Studies within a cohort</a:t>
            </a:r>
          </a:p>
        </p:txBody>
      </p:sp>
      <p:grpSp>
        <p:nvGrpSpPr>
          <p:cNvPr id="73732" name="Group 12"/>
          <p:cNvGrpSpPr>
            <a:grpSpLocks/>
          </p:cNvGrpSpPr>
          <p:nvPr/>
        </p:nvGrpSpPr>
        <p:grpSpPr bwMode="auto">
          <a:xfrm>
            <a:off x="2563813" y="1052513"/>
            <a:ext cx="4483100" cy="1676400"/>
            <a:chOff x="1474" y="1207"/>
            <a:chExt cx="2824" cy="1056"/>
          </a:xfrm>
        </p:grpSpPr>
        <p:sp>
          <p:nvSpPr>
            <p:cNvPr id="73733" name="Oval 13"/>
            <p:cNvSpPr>
              <a:spLocks noChangeArrowheads="1"/>
            </p:cNvSpPr>
            <p:nvPr/>
          </p:nvSpPr>
          <p:spPr bwMode="auto">
            <a:xfrm>
              <a:off x="1474" y="1207"/>
              <a:ext cx="1483" cy="1056"/>
            </a:xfrm>
            <a:prstGeom prst="ellipse">
              <a:avLst/>
            </a:prstGeom>
            <a:solidFill>
              <a:srgbClr val="3366FF"/>
            </a:solidFill>
            <a:ln w="9525">
              <a:solidFill>
                <a:schemeClr val="tx1"/>
              </a:solidFill>
              <a:round/>
              <a:headEnd/>
              <a:tailEnd/>
            </a:ln>
          </p:spPr>
          <p:txBody>
            <a:bodyPr wrap="none" anchor="ctr"/>
            <a:lstStyle/>
            <a:p>
              <a:pPr algn="ctr">
                <a:spcBef>
                  <a:spcPct val="0"/>
                </a:spcBef>
                <a:buFontTx/>
                <a:buNone/>
              </a:pPr>
              <a:endParaRPr lang="en-US" sz="3200">
                <a:solidFill>
                  <a:schemeClr val="tx1"/>
                </a:solidFill>
                <a:latin typeface="Times New Roman" pitchFamily="18" charset="0"/>
              </a:endParaRPr>
            </a:p>
          </p:txBody>
        </p:sp>
        <p:sp>
          <p:nvSpPr>
            <p:cNvPr id="73734" name="Text Box 14"/>
            <p:cNvSpPr txBox="1">
              <a:spLocks noChangeArrowheads="1"/>
            </p:cNvSpPr>
            <p:nvPr/>
          </p:nvSpPr>
          <p:spPr bwMode="auto">
            <a:xfrm>
              <a:off x="2925" y="1523"/>
              <a:ext cx="1373"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3200">
                  <a:solidFill>
                    <a:schemeClr val="tx1"/>
                  </a:solidFill>
                </a:rPr>
                <a:t>&lt;----Cohort</a:t>
              </a:r>
            </a:p>
          </p:txBody>
        </p:sp>
        <p:sp>
          <p:nvSpPr>
            <p:cNvPr id="73735" name="Oval 15"/>
            <p:cNvSpPr>
              <a:spLocks noChangeArrowheads="1"/>
            </p:cNvSpPr>
            <p:nvPr/>
          </p:nvSpPr>
          <p:spPr bwMode="auto">
            <a:xfrm>
              <a:off x="1937" y="1480"/>
              <a:ext cx="1022" cy="445"/>
            </a:xfrm>
            <a:prstGeom prst="ellipse">
              <a:avLst/>
            </a:prstGeom>
            <a:solidFill>
              <a:srgbClr val="FF33CC"/>
            </a:solidFill>
            <a:ln w="9525">
              <a:solidFill>
                <a:srgbClr val="000000"/>
              </a:solidFill>
              <a:round/>
              <a:headEnd/>
              <a:tailEnd/>
            </a:ln>
          </p:spPr>
          <p:txBody>
            <a:bodyPr wrap="none" anchor="ctr">
              <a:spAutoFit/>
            </a:bodyPr>
            <a:lstStyle/>
            <a:p>
              <a:pPr algn="ctr">
                <a:spcBef>
                  <a:spcPct val="0"/>
                </a:spcBef>
                <a:buFontTx/>
                <a:buNone/>
              </a:pPr>
              <a:r>
                <a:rPr lang="en-US" sz="2800">
                  <a:solidFill>
                    <a:schemeClr val="bg1"/>
                  </a:solidFill>
                </a:rPr>
                <a:t>Cases</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037" fill="hold"/>
                                        <p:tgtEl>
                                          <p:spTgt spid="4"/>
                                        </p:tgtEl>
                                      </p:cBhvr>
                                    </p:cmd>
                                  </p:childTnLst>
                                </p:cTn>
                              </p:par>
                              <p:par>
                                <p:cTn id="7" presetID="10" presetClass="entr" presetSubtype="0" fill="hold" nodeType="withEffect">
                                  <p:stCondLst>
                                    <p:cond delay="8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9970" name="Rectangle 2"/>
          <p:cNvSpPr>
            <a:spLocks noGrp="1" noChangeArrowheads="1"/>
          </p:cNvSpPr>
          <p:nvPr>
            <p:ph type="title" idx="4294967295"/>
          </p:nvPr>
        </p:nvSpPr>
        <p:spPr>
          <a:xfrm>
            <a:off x="381000" y="0"/>
            <a:ext cx="8763000" cy="762000"/>
          </a:xfrm>
        </p:spPr>
        <p:txBody>
          <a:bodyPr/>
          <a:lstStyle/>
          <a:p>
            <a:pPr eaLnBrk="1" hangingPunct="1">
              <a:defRPr/>
            </a:pPr>
            <a:r>
              <a:rPr lang="en-US" smtClean="0">
                <a:solidFill>
                  <a:srgbClr val="A50021"/>
                </a:solidFill>
                <a:effectLst>
                  <a:outerShdw blurRad="38100" dist="38100" dir="2700000" algn="tl">
                    <a:srgbClr val="C0C0C0"/>
                  </a:outerShdw>
                </a:effectLst>
              </a:rPr>
              <a:t>Nested Case-Control Study</a:t>
            </a:r>
          </a:p>
        </p:txBody>
      </p:sp>
      <p:sp>
        <p:nvSpPr>
          <p:cNvPr id="74755" name="Text Box 3"/>
          <p:cNvSpPr txBox="1">
            <a:spLocks noChangeArrowheads="1"/>
          </p:cNvSpPr>
          <p:nvPr/>
        </p:nvSpPr>
        <p:spPr bwMode="auto">
          <a:xfrm>
            <a:off x="314325" y="765175"/>
            <a:ext cx="80740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CC"/>
                </a:solidFill>
              </a:rPr>
              <a:t>Cases</a:t>
            </a:r>
            <a:r>
              <a:rPr lang="en-US" sz="2800">
                <a:solidFill>
                  <a:schemeClr val="tx1"/>
                </a:solidFill>
              </a:rPr>
              <a:t> = all cases (or random sample of all cases)</a:t>
            </a:r>
          </a:p>
          <a:p>
            <a:pPr>
              <a:spcBef>
                <a:spcPct val="0"/>
              </a:spcBef>
              <a:buFontTx/>
              <a:buNone/>
            </a:pPr>
            <a:r>
              <a:rPr lang="en-US" sz="2800">
                <a:solidFill>
                  <a:schemeClr val="tx1"/>
                </a:solidFill>
              </a:rPr>
              <a:t>		occurring in the cohort.</a:t>
            </a:r>
          </a:p>
        </p:txBody>
      </p:sp>
      <p:sp>
        <p:nvSpPr>
          <p:cNvPr id="74756" name="Text Box 4"/>
          <p:cNvSpPr txBox="1">
            <a:spLocks noChangeArrowheads="1"/>
          </p:cNvSpPr>
          <p:nvPr/>
        </p:nvSpPr>
        <p:spPr bwMode="auto">
          <a:xfrm>
            <a:off x="193675" y="1676400"/>
            <a:ext cx="8915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accent2"/>
                </a:solidFill>
                <a:latin typeface="Times New Roman" pitchFamily="18" charset="0"/>
              </a:rPr>
              <a:t> </a:t>
            </a:r>
            <a:r>
              <a:rPr lang="en-US" sz="2800">
                <a:solidFill>
                  <a:schemeClr val="accent2"/>
                </a:solidFill>
              </a:rPr>
              <a:t>Controls = </a:t>
            </a:r>
            <a:r>
              <a:rPr lang="en-US" sz="2800">
                <a:solidFill>
                  <a:schemeClr val="tx2"/>
                </a:solidFill>
              </a:rPr>
              <a:t>random sample of the non-cases </a:t>
            </a:r>
            <a:r>
              <a:rPr lang="en-US" sz="2800" u="sng">
                <a:solidFill>
                  <a:schemeClr val="tx2"/>
                </a:solidFill>
              </a:rPr>
              <a:t>at the time a  case is identified. </a:t>
            </a:r>
          </a:p>
        </p:txBody>
      </p:sp>
      <p:sp>
        <p:nvSpPr>
          <p:cNvPr id="74757" name="Text Box 6"/>
          <p:cNvSpPr txBox="1">
            <a:spLocks noChangeArrowheads="1"/>
          </p:cNvSpPr>
          <p:nvPr/>
        </p:nvSpPr>
        <p:spPr bwMode="auto">
          <a:xfrm>
            <a:off x="7391400" y="41148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74758" name="Line 7"/>
          <p:cNvSpPr>
            <a:spLocks noChangeShapeType="1"/>
          </p:cNvSpPr>
          <p:nvPr/>
        </p:nvSpPr>
        <p:spPr bwMode="auto">
          <a:xfrm flipV="1">
            <a:off x="2209800" y="2667000"/>
            <a:ext cx="3810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US"/>
          </a:p>
        </p:txBody>
      </p:sp>
      <p:sp>
        <p:nvSpPr>
          <p:cNvPr id="74759" name="Text Box 8"/>
          <p:cNvSpPr txBox="1">
            <a:spLocks noChangeArrowheads="1"/>
          </p:cNvSpPr>
          <p:nvPr/>
        </p:nvSpPr>
        <p:spPr bwMode="auto">
          <a:xfrm>
            <a:off x="7543800" y="426720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sp>
        <p:nvSpPr>
          <p:cNvPr id="74760" name="Line 9"/>
          <p:cNvSpPr>
            <a:spLocks noChangeShapeType="1"/>
          </p:cNvSpPr>
          <p:nvPr/>
        </p:nvSpPr>
        <p:spPr bwMode="auto">
          <a:xfrm>
            <a:off x="1219200" y="4114800"/>
            <a:ext cx="152400" cy="0"/>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1" name="Text Box 10"/>
          <p:cNvSpPr txBox="1">
            <a:spLocks noChangeArrowheads="1"/>
          </p:cNvSpPr>
          <p:nvPr/>
        </p:nvSpPr>
        <p:spPr bwMode="auto">
          <a:xfrm>
            <a:off x="2117725" y="260985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endParaRPr lang="en-US" sz="3200">
              <a:solidFill>
                <a:schemeClr val="tx1"/>
              </a:solidFill>
              <a:latin typeface="Times New Roman" pitchFamily="18" charset="0"/>
            </a:endParaRPr>
          </a:p>
        </p:txBody>
      </p:sp>
      <p:grpSp>
        <p:nvGrpSpPr>
          <p:cNvPr id="74762" name="Group 11"/>
          <p:cNvGrpSpPr>
            <a:grpSpLocks/>
          </p:cNvGrpSpPr>
          <p:nvPr/>
        </p:nvGrpSpPr>
        <p:grpSpPr bwMode="auto">
          <a:xfrm>
            <a:off x="136525" y="2690813"/>
            <a:ext cx="7448550" cy="4089400"/>
            <a:chOff x="86" y="1695"/>
            <a:chExt cx="4692" cy="2576"/>
          </a:xfrm>
        </p:grpSpPr>
        <p:sp>
          <p:nvSpPr>
            <p:cNvPr id="74763" name="Rectangle 12"/>
            <p:cNvSpPr>
              <a:spLocks noChangeArrowheads="1"/>
            </p:cNvSpPr>
            <p:nvPr/>
          </p:nvSpPr>
          <p:spPr bwMode="auto">
            <a:xfrm>
              <a:off x="864" y="1887"/>
              <a:ext cx="240" cy="2352"/>
            </a:xfrm>
            <a:prstGeom prst="rect">
              <a:avLst/>
            </a:prstGeom>
            <a:solidFill>
              <a:schemeClr val="tx1"/>
            </a:solidFill>
            <a:ln w="9525">
              <a:solidFill>
                <a:schemeClr val="tx1"/>
              </a:solidFill>
              <a:miter lim="800000"/>
              <a:headEnd/>
              <a:tailEnd/>
            </a:ln>
          </p:spPr>
          <p:txBody>
            <a:bodyPr anchor="ctr">
              <a:spAutoFit/>
            </a:bodyPr>
            <a:lstStyle/>
            <a:p>
              <a:endParaRPr lang="en-US"/>
            </a:p>
          </p:txBody>
        </p:sp>
        <p:sp>
          <p:nvSpPr>
            <p:cNvPr id="74764" name="Text Box 13"/>
            <p:cNvSpPr txBox="1">
              <a:spLocks noChangeArrowheads="1"/>
            </p:cNvSpPr>
            <p:nvPr/>
          </p:nvSpPr>
          <p:spPr bwMode="auto">
            <a:xfrm>
              <a:off x="3552" y="1928"/>
              <a:ext cx="103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accent2"/>
                  </a:solidFill>
                </a:rPr>
                <a:t>Controls</a:t>
              </a:r>
              <a:endParaRPr lang="en-US" sz="2800">
                <a:solidFill>
                  <a:schemeClr val="accent2"/>
                </a:solidFill>
              </a:endParaRPr>
            </a:p>
          </p:txBody>
        </p:sp>
        <p:sp>
          <p:nvSpPr>
            <p:cNvPr id="74765" name="Line 14"/>
            <p:cNvSpPr>
              <a:spLocks noChangeShapeType="1"/>
            </p:cNvSpPr>
            <p:nvPr/>
          </p:nvSpPr>
          <p:spPr bwMode="auto">
            <a:xfrm>
              <a:off x="1056" y="1887"/>
              <a:ext cx="3648" cy="76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6" name="Line 15"/>
            <p:cNvSpPr>
              <a:spLocks noChangeShapeType="1"/>
            </p:cNvSpPr>
            <p:nvPr/>
          </p:nvSpPr>
          <p:spPr bwMode="auto">
            <a:xfrm>
              <a:off x="1104" y="4239"/>
              <a:ext cx="3600" cy="0"/>
            </a:xfrm>
            <a:prstGeom prst="line">
              <a:avLst/>
            </a:prstGeom>
            <a:noFill/>
            <a:ln w="25400">
              <a:solidFill>
                <a:schemeClr val="tx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7" name="Line 16"/>
            <p:cNvSpPr>
              <a:spLocks noChangeShapeType="1"/>
            </p:cNvSpPr>
            <p:nvPr/>
          </p:nvSpPr>
          <p:spPr bwMode="auto">
            <a:xfrm flipV="1">
              <a:off x="1584" y="1887"/>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8" name="Line 17"/>
            <p:cNvSpPr>
              <a:spLocks noChangeShapeType="1"/>
            </p:cNvSpPr>
            <p:nvPr/>
          </p:nvSpPr>
          <p:spPr bwMode="auto">
            <a:xfrm flipV="1">
              <a:off x="1968" y="1983"/>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69" name="Line 18"/>
            <p:cNvSpPr>
              <a:spLocks noChangeShapeType="1"/>
            </p:cNvSpPr>
            <p:nvPr/>
          </p:nvSpPr>
          <p:spPr bwMode="auto">
            <a:xfrm flipV="1">
              <a:off x="2928" y="2175"/>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0" name="Line 19"/>
            <p:cNvSpPr>
              <a:spLocks noChangeShapeType="1"/>
            </p:cNvSpPr>
            <p:nvPr/>
          </p:nvSpPr>
          <p:spPr bwMode="auto">
            <a:xfrm flipV="1">
              <a:off x="2496" y="2079"/>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1" name="Line 20"/>
            <p:cNvSpPr>
              <a:spLocks noChangeShapeType="1"/>
            </p:cNvSpPr>
            <p:nvPr/>
          </p:nvSpPr>
          <p:spPr bwMode="auto">
            <a:xfrm flipV="1">
              <a:off x="1152" y="1791"/>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2" name="Line 21"/>
            <p:cNvSpPr>
              <a:spLocks noChangeShapeType="1"/>
            </p:cNvSpPr>
            <p:nvPr/>
          </p:nvSpPr>
          <p:spPr bwMode="auto">
            <a:xfrm flipV="1">
              <a:off x="3360" y="2271"/>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3" name="Line 22"/>
            <p:cNvSpPr>
              <a:spLocks noChangeShapeType="1"/>
            </p:cNvSpPr>
            <p:nvPr/>
          </p:nvSpPr>
          <p:spPr bwMode="auto">
            <a:xfrm flipV="1">
              <a:off x="3840" y="2367"/>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4" name="Line 23"/>
            <p:cNvSpPr>
              <a:spLocks noChangeShapeType="1"/>
            </p:cNvSpPr>
            <p:nvPr/>
          </p:nvSpPr>
          <p:spPr bwMode="auto">
            <a:xfrm flipV="1">
              <a:off x="4368" y="2511"/>
              <a:ext cx="384" cy="96"/>
            </a:xfrm>
            <a:prstGeom prst="line">
              <a:avLst/>
            </a:prstGeom>
            <a:noFill/>
            <a:ln w="38100">
              <a:solidFill>
                <a:srgbClr val="FF33CC"/>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5" name="Text Box 24"/>
            <p:cNvSpPr txBox="1">
              <a:spLocks noChangeArrowheads="1"/>
            </p:cNvSpPr>
            <p:nvPr/>
          </p:nvSpPr>
          <p:spPr bwMode="auto">
            <a:xfrm>
              <a:off x="2736" y="1784"/>
              <a:ext cx="77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rgbClr val="FF33CC"/>
                  </a:solidFill>
                </a:rPr>
                <a:t>Cases</a:t>
              </a:r>
            </a:p>
          </p:txBody>
        </p:sp>
        <p:sp>
          <p:nvSpPr>
            <p:cNvPr id="74776" name="Text Box 25"/>
            <p:cNvSpPr txBox="1">
              <a:spLocks noChangeArrowheads="1"/>
            </p:cNvSpPr>
            <p:nvPr/>
          </p:nvSpPr>
          <p:spPr bwMode="auto">
            <a:xfrm>
              <a:off x="86" y="2168"/>
              <a:ext cx="746" cy="87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Base-</a:t>
              </a:r>
            </a:p>
            <a:p>
              <a:pPr>
                <a:spcBef>
                  <a:spcPct val="0"/>
                </a:spcBef>
                <a:buFontTx/>
                <a:buNone/>
              </a:pPr>
              <a:r>
                <a:rPr lang="en-US" sz="2800">
                  <a:solidFill>
                    <a:schemeClr val="tx1"/>
                  </a:solidFill>
                </a:rPr>
                <a:t>line</a:t>
              </a:r>
            </a:p>
            <a:p>
              <a:pPr>
                <a:spcBef>
                  <a:spcPct val="0"/>
                </a:spcBef>
                <a:buFontTx/>
                <a:buNone/>
              </a:pPr>
              <a:r>
                <a:rPr lang="en-US" sz="2800">
                  <a:solidFill>
                    <a:schemeClr val="tx1"/>
                  </a:solidFill>
                </a:rPr>
                <a:t>cohort</a:t>
              </a:r>
              <a:endParaRPr lang="en-US" sz="3200">
                <a:solidFill>
                  <a:schemeClr val="tx1"/>
                </a:solidFill>
              </a:endParaRPr>
            </a:p>
          </p:txBody>
        </p:sp>
        <p:sp>
          <p:nvSpPr>
            <p:cNvPr id="74777" name="Text Box 26"/>
            <p:cNvSpPr txBox="1">
              <a:spLocks noChangeArrowheads="1"/>
            </p:cNvSpPr>
            <p:nvPr/>
          </p:nvSpPr>
          <p:spPr bwMode="auto">
            <a:xfrm>
              <a:off x="4139" y="3944"/>
              <a:ext cx="63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b="1">
                  <a:solidFill>
                    <a:schemeClr val="tx1"/>
                  </a:solidFill>
                </a:rPr>
                <a:t>Time</a:t>
              </a:r>
            </a:p>
          </p:txBody>
        </p:sp>
        <p:sp>
          <p:nvSpPr>
            <p:cNvPr id="74778" name="Line 27"/>
            <p:cNvSpPr>
              <a:spLocks noChangeShapeType="1"/>
            </p:cNvSpPr>
            <p:nvPr/>
          </p:nvSpPr>
          <p:spPr bwMode="auto">
            <a:xfrm flipV="1">
              <a:off x="1152" y="1695"/>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79" name="Line 28"/>
            <p:cNvSpPr>
              <a:spLocks noChangeShapeType="1"/>
            </p:cNvSpPr>
            <p:nvPr/>
          </p:nvSpPr>
          <p:spPr bwMode="auto">
            <a:xfrm flipV="1">
              <a:off x="1536" y="1791"/>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80" name="Line 29"/>
            <p:cNvSpPr>
              <a:spLocks noChangeShapeType="1"/>
            </p:cNvSpPr>
            <p:nvPr/>
          </p:nvSpPr>
          <p:spPr bwMode="auto">
            <a:xfrm flipV="1">
              <a:off x="1920" y="1887"/>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81" name="Line 30"/>
            <p:cNvSpPr>
              <a:spLocks noChangeShapeType="1"/>
            </p:cNvSpPr>
            <p:nvPr/>
          </p:nvSpPr>
          <p:spPr bwMode="auto">
            <a:xfrm flipV="1">
              <a:off x="2448" y="1983"/>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82" name="Line 31"/>
            <p:cNvSpPr>
              <a:spLocks noChangeShapeType="1"/>
            </p:cNvSpPr>
            <p:nvPr/>
          </p:nvSpPr>
          <p:spPr bwMode="auto">
            <a:xfrm flipV="1">
              <a:off x="2880" y="2079"/>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83" name="Line 32"/>
            <p:cNvSpPr>
              <a:spLocks noChangeShapeType="1"/>
            </p:cNvSpPr>
            <p:nvPr/>
          </p:nvSpPr>
          <p:spPr bwMode="auto">
            <a:xfrm flipV="1">
              <a:off x="3312" y="2175"/>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84" name="Line 33"/>
            <p:cNvSpPr>
              <a:spLocks noChangeShapeType="1"/>
            </p:cNvSpPr>
            <p:nvPr/>
          </p:nvSpPr>
          <p:spPr bwMode="auto">
            <a:xfrm flipV="1">
              <a:off x="3792" y="2271"/>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74785" name="Line 34"/>
            <p:cNvSpPr>
              <a:spLocks noChangeShapeType="1"/>
            </p:cNvSpPr>
            <p:nvPr/>
          </p:nvSpPr>
          <p:spPr bwMode="auto">
            <a:xfrm flipV="1">
              <a:off x="4368" y="2415"/>
              <a:ext cx="240" cy="192"/>
            </a:xfrm>
            <a:prstGeom prst="line">
              <a:avLst/>
            </a:prstGeom>
            <a:noFill/>
            <a:ln w="31750">
              <a:solidFill>
                <a:schemeClr val="accent2"/>
              </a:solidFill>
              <a:round/>
              <a:headEnd/>
              <a:tailEnd type="stealth"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2018" name="Text Box 2"/>
          <p:cNvSpPr txBox="1">
            <a:spLocks noChangeArrowheads="1"/>
          </p:cNvSpPr>
          <p:nvPr/>
        </p:nvSpPr>
        <p:spPr bwMode="auto">
          <a:xfrm>
            <a:off x="136525" y="122238"/>
            <a:ext cx="8658225" cy="1311275"/>
          </a:xfrm>
          <a:prstGeom prst="rect">
            <a:avLst/>
          </a:prstGeom>
          <a:noFill/>
          <a:ln w="9525">
            <a:noFill/>
            <a:miter lim="800000"/>
            <a:headEnd/>
            <a:tailEnd/>
          </a:ln>
          <a:effectLst/>
        </p:spPr>
        <p:txBody>
          <a:bodyPr wrap="none">
            <a:spAutoFit/>
          </a:bodyPr>
          <a:lstStyle/>
          <a:p>
            <a:pPr>
              <a:spcBef>
                <a:spcPct val="0"/>
              </a:spcBef>
              <a:buFontTx/>
              <a:buNone/>
              <a:defRPr/>
            </a:pPr>
            <a:r>
              <a:rPr lang="en-US" sz="4000" dirty="0">
                <a:solidFill>
                  <a:srgbClr val="A50021"/>
                </a:solidFill>
                <a:effectLst>
                  <a:outerShdw blurRad="38100" dist="38100" dir="2700000" algn="tl">
                    <a:srgbClr val="C0C0C0"/>
                  </a:outerShdw>
                </a:effectLst>
              </a:rPr>
              <a:t>Example of nested case-control study</a:t>
            </a:r>
          </a:p>
          <a:p>
            <a:pPr>
              <a:spcBef>
                <a:spcPct val="0"/>
              </a:spcBef>
              <a:buFontTx/>
              <a:buNone/>
              <a:defRPr/>
            </a:pPr>
            <a:r>
              <a:rPr lang="en-US" sz="4000" dirty="0">
                <a:solidFill>
                  <a:srgbClr val="A50021"/>
                </a:solidFill>
                <a:effectLst>
                  <a:outerShdw blurRad="38100" dist="38100" dir="2700000" algn="tl">
                    <a:srgbClr val="C0C0C0"/>
                  </a:outerShdw>
                </a:effectLst>
              </a:rPr>
              <a:t>- Adventist Health Study - II </a:t>
            </a:r>
          </a:p>
        </p:txBody>
      </p:sp>
      <p:sp>
        <p:nvSpPr>
          <p:cNvPr id="75779" name="Text Box 3"/>
          <p:cNvSpPr txBox="1">
            <a:spLocks noChangeArrowheads="1"/>
          </p:cNvSpPr>
          <p:nvPr/>
        </p:nvSpPr>
        <p:spPr bwMode="auto">
          <a:xfrm>
            <a:off x="288925" y="1741488"/>
            <a:ext cx="84232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rgbClr val="FF33CC"/>
                </a:solidFill>
              </a:rPr>
              <a:t>Design: </a:t>
            </a:r>
            <a:r>
              <a:rPr lang="en-US" sz="2800">
                <a:solidFill>
                  <a:schemeClr val="tx1"/>
                </a:solidFill>
              </a:rPr>
              <a:t>Collected dietary information, blood, etc on </a:t>
            </a:r>
          </a:p>
          <a:p>
            <a:pPr>
              <a:spcBef>
                <a:spcPct val="0"/>
              </a:spcBef>
              <a:buFontTx/>
              <a:buNone/>
            </a:pPr>
            <a:r>
              <a:rPr lang="en-US" sz="2800">
                <a:solidFill>
                  <a:schemeClr val="tx1"/>
                </a:solidFill>
              </a:rPr>
              <a:t>	     125,000 Adventists and follow them for</a:t>
            </a:r>
          </a:p>
          <a:p>
            <a:pPr>
              <a:spcBef>
                <a:spcPct val="0"/>
              </a:spcBef>
              <a:buFontTx/>
              <a:buNone/>
            </a:pPr>
            <a:r>
              <a:rPr lang="en-US" sz="2800">
                <a:solidFill>
                  <a:schemeClr val="tx1"/>
                </a:solidFill>
              </a:rPr>
              <a:t>	     10 years.</a:t>
            </a:r>
            <a:endParaRPr lang="en-US" sz="2800">
              <a:solidFill>
                <a:srgbClr val="FF33CC"/>
              </a:solidFill>
            </a:endParaRPr>
          </a:p>
        </p:txBody>
      </p:sp>
      <p:sp>
        <p:nvSpPr>
          <p:cNvPr id="982020" name="Text Box 4"/>
          <p:cNvSpPr txBox="1">
            <a:spLocks noChangeArrowheads="1"/>
          </p:cNvSpPr>
          <p:nvPr/>
        </p:nvSpPr>
        <p:spPr bwMode="auto">
          <a:xfrm>
            <a:off x="365125" y="3265488"/>
            <a:ext cx="83629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Those who develop certain cancers will be selected</a:t>
            </a:r>
          </a:p>
          <a:p>
            <a:pPr>
              <a:spcBef>
                <a:spcPct val="0"/>
              </a:spcBef>
              <a:buFontTx/>
              <a:buNone/>
            </a:pPr>
            <a:r>
              <a:rPr lang="en-US" sz="2800">
                <a:solidFill>
                  <a:schemeClr val="tx1"/>
                </a:solidFill>
              </a:rPr>
              <a:t>as </a:t>
            </a:r>
            <a:r>
              <a:rPr lang="en-US" sz="2800">
                <a:solidFill>
                  <a:srgbClr val="FF33CC"/>
                </a:solidFill>
              </a:rPr>
              <a:t>cases </a:t>
            </a:r>
            <a:r>
              <a:rPr lang="en-US" sz="2800">
                <a:solidFill>
                  <a:schemeClr val="tx1"/>
                </a:solidFill>
              </a:rPr>
              <a:t>and a </a:t>
            </a:r>
            <a:r>
              <a:rPr lang="en-US" sz="2800">
                <a:solidFill>
                  <a:srgbClr val="FF33CC"/>
                </a:solidFill>
              </a:rPr>
              <a:t>random sample of non-cases</a:t>
            </a:r>
            <a:r>
              <a:rPr lang="en-US" sz="2800">
                <a:solidFill>
                  <a:schemeClr val="tx1"/>
                </a:solidFill>
              </a:rPr>
              <a:t> will be</a:t>
            </a:r>
          </a:p>
          <a:p>
            <a:pPr>
              <a:spcBef>
                <a:spcPct val="0"/>
              </a:spcBef>
              <a:buFontTx/>
              <a:buNone/>
            </a:pPr>
            <a:r>
              <a:rPr lang="en-US" sz="2800">
                <a:solidFill>
                  <a:schemeClr val="tx1"/>
                </a:solidFill>
              </a:rPr>
              <a:t>selected as </a:t>
            </a:r>
            <a:r>
              <a:rPr lang="en-US" sz="2800">
                <a:solidFill>
                  <a:schemeClr val="accent2"/>
                </a:solidFill>
              </a:rPr>
              <a:t>controls.</a:t>
            </a:r>
            <a:endParaRPr lang="en-US" sz="2800">
              <a:solidFill>
                <a:schemeClr val="tx1"/>
              </a:solidFill>
            </a:endParaRPr>
          </a:p>
        </p:txBody>
      </p:sp>
      <p:sp>
        <p:nvSpPr>
          <p:cNvPr id="982021" name="Text Box 5"/>
          <p:cNvSpPr txBox="1">
            <a:spLocks noChangeArrowheads="1"/>
          </p:cNvSpPr>
          <p:nvPr/>
        </p:nvSpPr>
        <p:spPr bwMode="auto">
          <a:xfrm>
            <a:off x="350838" y="4868863"/>
            <a:ext cx="7173912"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800">
                <a:solidFill>
                  <a:schemeClr val="tx1"/>
                </a:solidFill>
              </a:rPr>
              <a:t>Stored blood from cases and controls will be</a:t>
            </a:r>
          </a:p>
          <a:p>
            <a:pPr>
              <a:spcBef>
                <a:spcPct val="0"/>
              </a:spcBef>
              <a:buFontTx/>
              <a:buNone/>
            </a:pPr>
            <a:r>
              <a:rPr lang="en-US" sz="2800">
                <a:solidFill>
                  <a:schemeClr val="tx1"/>
                </a:solidFill>
              </a:rPr>
              <a:t> analysed for the factor under study</a:t>
            </a:r>
          </a:p>
          <a:p>
            <a:pPr>
              <a:spcBef>
                <a:spcPct val="0"/>
              </a:spcBef>
              <a:buFontTx/>
              <a:buNone/>
            </a:pPr>
            <a:r>
              <a:rPr lang="en-US" sz="2800">
                <a:solidFill>
                  <a:schemeClr val="tx1"/>
                </a:solidFill>
              </a:rPr>
              <a:t> (genes, immunologic factors, etc.)</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024"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75779"/>
                                        </p:tgtEl>
                                        <p:attrNameLst>
                                          <p:attrName>style.visibility</p:attrName>
                                        </p:attrNameLst>
                                      </p:cBhvr>
                                      <p:to>
                                        <p:strVal val="visible"/>
                                      </p:to>
                                    </p:set>
                                    <p:animEffect transition="in" filter="fade">
                                      <p:cBhvr>
                                        <p:cTn id="9" dur="3000"/>
                                        <p:tgtEl>
                                          <p:spTgt spid="75779"/>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982020"/>
                                        </p:tgtEl>
                                        <p:attrNameLst>
                                          <p:attrName>style.visibility</p:attrName>
                                        </p:attrNameLst>
                                      </p:cBhvr>
                                      <p:to>
                                        <p:strVal val="visible"/>
                                      </p:to>
                                    </p:set>
                                    <p:animEffect transition="in" filter="fade">
                                      <p:cBhvr>
                                        <p:cTn id="12" dur="3000"/>
                                        <p:tgtEl>
                                          <p:spTgt spid="982020"/>
                                        </p:tgtEl>
                                      </p:cBhvr>
                                    </p:animEffect>
                                  </p:childTnLst>
                                </p:cTn>
                              </p:par>
                              <p:par>
                                <p:cTn id="13" presetID="10" presetClass="entr" presetSubtype="0" fill="hold" grpId="0" nodeType="withEffect">
                                  <p:stCondLst>
                                    <p:cond delay="6000"/>
                                  </p:stCondLst>
                                  <p:childTnLst>
                                    <p:set>
                                      <p:cBhvr>
                                        <p:cTn id="14" dur="1" fill="hold">
                                          <p:stCondLst>
                                            <p:cond delay="0"/>
                                          </p:stCondLst>
                                        </p:cTn>
                                        <p:tgtEl>
                                          <p:spTgt spid="982021"/>
                                        </p:tgtEl>
                                        <p:attrNameLst>
                                          <p:attrName>style.visibility</p:attrName>
                                        </p:attrNameLst>
                                      </p:cBhvr>
                                      <p:to>
                                        <p:strVal val="visible"/>
                                      </p:to>
                                    </p:set>
                                    <p:animEffect transition="in" filter="fade">
                                      <p:cBhvr>
                                        <p:cTn id="15" dur="3000"/>
                                        <p:tgtEl>
                                          <p:spTgt spid="9820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75779" grpId="0"/>
      <p:bldP spid="982020" grpId="0" autoUpdateAnimBg="0"/>
      <p:bldP spid="982021"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495800" y="2209800"/>
            <a:ext cx="42799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6803" name="Rectangle 3"/>
          <p:cNvSpPr>
            <a:spLocks noChangeArrowheads="1"/>
          </p:cNvSpPr>
          <p:nvPr/>
        </p:nvSpPr>
        <p:spPr bwMode="auto">
          <a:xfrm>
            <a:off x="685800" y="2209800"/>
            <a:ext cx="38227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906244" name="Rectangle 4"/>
          <p:cNvSpPr>
            <a:spLocks noGrp="1" noChangeArrowheads="1"/>
          </p:cNvSpPr>
          <p:nvPr>
            <p:ph type="title"/>
          </p:nvPr>
        </p:nvSpPr>
        <p:spPr>
          <a:xfrm>
            <a:off x="457200" y="381000"/>
            <a:ext cx="8458200" cy="727075"/>
          </a:xfrm>
        </p:spPr>
        <p:txBody>
          <a:bodyPr lIns="92075" tIns="46038" rIns="92075" bIns="46038"/>
          <a:lstStyle/>
          <a:p>
            <a:pPr eaLnBrk="1" hangingPunct="1">
              <a:defRPr/>
            </a:pPr>
            <a:r>
              <a:rPr lang="en-US" sz="4000" smtClean="0">
                <a:solidFill>
                  <a:srgbClr val="990033"/>
                </a:solidFill>
                <a:effectLst>
                  <a:outerShdw blurRad="38100" dist="38100" dir="2700000" algn="tl">
                    <a:srgbClr val="C0C0C0"/>
                  </a:outerShdw>
                </a:effectLst>
              </a:rPr>
              <a:t>Cohort versus Case-Control Studies</a:t>
            </a:r>
          </a:p>
        </p:txBody>
      </p:sp>
      <p:sp>
        <p:nvSpPr>
          <p:cNvPr id="906245" name="Rectangle 5"/>
          <p:cNvSpPr>
            <a:spLocks noGrp="1" noChangeArrowheads="1"/>
          </p:cNvSpPr>
          <p:nvPr>
            <p:ph type="body" sz="half" idx="1"/>
          </p:nvPr>
        </p:nvSpPr>
        <p:spPr>
          <a:xfrm>
            <a:off x="152400" y="1524000"/>
            <a:ext cx="4114800" cy="4495800"/>
          </a:xfrm>
        </p:spPr>
        <p:txBody>
          <a:bodyPr lIns="92075" tIns="46038" rIns="92075" bIns="46038"/>
          <a:lstStyle/>
          <a:p>
            <a:pPr eaLnBrk="1" hangingPunct="1">
              <a:buFontTx/>
              <a:buNone/>
              <a:defRPr/>
            </a:pPr>
            <a:r>
              <a:rPr lang="en-US" b="1" dirty="0" smtClean="0">
                <a:solidFill>
                  <a:srgbClr val="990033"/>
                </a:solidFill>
              </a:rPr>
              <a:t>Cohort</a:t>
            </a:r>
            <a:endParaRPr lang="en-US" sz="3000" b="1" u="sng" dirty="0" smtClean="0">
              <a:solidFill>
                <a:srgbClr val="990033"/>
              </a:solidFill>
              <a:effectLst>
                <a:outerShdw blurRad="38100" dist="38100" dir="2700000" algn="tl">
                  <a:srgbClr val="C0C0C0"/>
                </a:outerShdw>
              </a:effectLst>
            </a:endParaRPr>
          </a:p>
          <a:p>
            <a:pPr eaLnBrk="1" hangingPunct="1">
              <a:defRPr/>
            </a:pPr>
            <a:r>
              <a:rPr lang="en-US" sz="2400" dirty="0" smtClean="0">
                <a:solidFill>
                  <a:schemeClr val="tx2"/>
                </a:solidFill>
              </a:rPr>
              <a:t>Exposure </a:t>
            </a:r>
            <a:r>
              <a:rPr lang="en-US" sz="2400" dirty="0" smtClean="0">
                <a:solidFill>
                  <a:schemeClr val="tx2"/>
                </a:solidFill>
                <a:sym typeface="Symbol" pitchFamily="18" charset="2"/>
              </a:rPr>
              <a:t></a:t>
            </a:r>
            <a:r>
              <a:rPr lang="en-US" sz="2400" dirty="0" smtClean="0">
                <a:solidFill>
                  <a:schemeClr val="tx2"/>
                </a:solidFill>
              </a:rPr>
              <a:t> disease</a:t>
            </a:r>
          </a:p>
          <a:p>
            <a:pPr eaLnBrk="1" hangingPunct="1">
              <a:defRPr/>
            </a:pPr>
            <a:r>
              <a:rPr lang="en-US" sz="2400" dirty="0" smtClean="0">
                <a:solidFill>
                  <a:schemeClr val="tx2"/>
                </a:solidFill>
              </a:rPr>
              <a:t>Rare exposures</a:t>
            </a:r>
          </a:p>
          <a:p>
            <a:pPr eaLnBrk="1" hangingPunct="1">
              <a:defRPr/>
            </a:pPr>
            <a:r>
              <a:rPr lang="en-US" sz="2400" dirty="0" smtClean="0">
                <a:solidFill>
                  <a:schemeClr val="tx2"/>
                </a:solidFill>
              </a:rPr>
              <a:t>Long and costly</a:t>
            </a:r>
          </a:p>
          <a:p>
            <a:pPr eaLnBrk="1" hangingPunct="1">
              <a:defRPr/>
            </a:pPr>
            <a:r>
              <a:rPr lang="en-US" sz="2400" dirty="0" smtClean="0">
                <a:solidFill>
                  <a:schemeClr val="tx2"/>
                </a:solidFill>
              </a:rPr>
              <a:t>Large numbers</a:t>
            </a:r>
          </a:p>
          <a:p>
            <a:pPr eaLnBrk="1" hangingPunct="1">
              <a:defRPr/>
            </a:pPr>
            <a:r>
              <a:rPr lang="en-US" sz="2400" dirty="0" smtClean="0">
                <a:solidFill>
                  <a:schemeClr val="tx2"/>
                </a:solidFill>
              </a:rPr>
              <a:t>Time sequence, exposure-disease</a:t>
            </a:r>
          </a:p>
          <a:p>
            <a:pPr eaLnBrk="1" hangingPunct="1">
              <a:defRPr/>
            </a:pPr>
            <a:r>
              <a:rPr lang="en-US" sz="2400" dirty="0" smtClean="0">
                <a:solidFill>
                  <a:schemeClr val="tx2"/>
                </a:solidFill>
              </a:rPr>
              <a:t>Investigate many diseases</a:t>
            </a:r>
          </a:p>
          <a:p>
            <a:pPr eaLnBrk="1" hangingPunct="1">
              <a:defRPr/>
            </a:pPr>
            <a:r>
              <a:rPr lang="en-US" sz="2400" dirty="0" smtClean="0">
                <a:solidFill>
                  <a:schemeClr val="tx2"/>
                </a:solidFill>
              </a:rPr>
              <a:t>Calculate RR</a:t>
            </a:r>
            <a:endParaRPr lang="en-US" sz="2400" dirty="0" smtClean="0">
              <a:solidFill>
                <a:schemeClr val="bg2"/>
              </a:solidFill>
            </a:endParaRPr>
          </a:p>
        </p:txBody>
      </p:sp>
      <p:sp>
        <p:nvSpPr>
          <p:cNvPr id="76806" name="Rectangle 6"/>
          <p:cNvSpPr>
            <a:spLocks noGrp="1" noChangeArrowheads="1"/>
          </p:cNvSpPr>
          <p:nvPr>
            <p:ph type="body" sz="half" idx="2"/>
          </p:nvPr>
        </p:nvSpPr>
        <p:spPr>
          <a:xfrm>
            <a:off x="4495800" y="1524000"/>
            <a:ext cx="4343400" cy="4800600"/>
          </a:xfrm>
          <a:noFill/>
        </p:spPr>
        <p:txBody>
          <a:bodyPr lIns="92075" tIns="46038" rIns="92075" bIns="46038"/>
          <a:lstStyle/>
          <a:p>
            <a:pPr eaLnBrk="1" hangingPunct="1">
              <a:buFontTx/>
              <a:buNone/>
            </a:pPr>
            <a:r>
              <a:rPr lang="en-US" sz="3200" b="1" smtClean="0">
                <a:solidFill>
                  <a:srgbClr val="990033"/>
                </a:solidFill>
              </a:rPr>
              <a:t>Case-control</a:t>
            </a:r>
            <a:endParaRPr lang="en-US" sz="3200" b="1" u="sng" smtClean="0">
              <a:solidFill>
                <a:srgbClr val="990033"/>
              </a:solidFill>
            </a:endParaRPr>
          </a:p>
          <a:p>
            <a:pPr eaLnBrk="1" hangingPunct="1"/>
            <a:r>
              <a:rPr lang="en-US" sz="2400" smtClean="0">
                <a:solidFill>
                  <a:schemeClr val="tx2"/>
                </a:solidFill>
              </a:rPr>
              <a:t>Disease </a:t>
            </a:r>
            <a:r>
              <a:rPr lang="en-US" sz="2400" smtClean="0">
                <a:solidFill>
                  <a:schemeClr val="tx2"/>
                </a:solidFill>
                <a:sym typeface="Symbol" pitchFamily="18" charset="2"/>
              </a:rPr>
              <a:t></a:t>
            </a:r>
            <a:r>
              <a:rPr lang="en-US" sz="2400" smtClean="0">
                <a:solidFill>
                  <a:schemeClr val="tx2"/>
                </a:solidFill>
              </a:rPr>
              <a:t> exposure</a:t>
            </a:r>
          </a:p>
          <a:p>
            <a:pPr eaLnBrk="1" hangingPunct="1"/>
            <a:r>
              <a:rPr lang="en-US" sz="2400" smtClean="0">
                <a:solidFill>
                  <a:schemeClr val="tx2"/>
                </a:solidFill>
              </a:rPr>
              <a:t>Rare diseases</a:t>
            </a:r>
          </a:p>
          <a:p>
            <a:pPr eaLnBrk="1" hangingPunct="1"/>
            <a:r>
              <a:rPr lang="en-US" sz="2400" smtClean="0">
                <a:solidFill>
                  <a:schemeClr val="tx2"/>
                </a:solidFill>
              </a:rPr>
              <a:t>Quick, easy, cost-effective</a:t>
            </a:r>
          </a:p>
          <a:p>
            <a:pPr eaLnBrk="1" hangingPunct="1"/>
            <a:r>
              <a:rPr lang="en-US" sz="2400" smtClean="0">
                <a:solidFill>
                  <a:schemeClr val="tx2"/>
                </a:solidFill>
              </a:rPr>
              <a:t>Smaller in size </a:t>
            </a:r>
          </a:p>
          <a:p>
            <a:pPr eaLnBrk="1" hangingPunct="1"/>
            <a:r>
              <a:rPr lang="en-US" sz="2400" smtClean="0">
                <a:solidFill>
                  <a:schemeClr val="tx2"/>
                </a:solidFill>
              </a:rPr>
              <a:t>Exposure measurement problems (Information bias)</a:t>
            </a:r>
          </a:p>
          <a:p>
            <a:pPr eaLnBrk="1" hangingPunct="1"/>
            <a:r>
              <a:rPr lang="en-US" sz="2400" smtClean="0">
                <a:solidFill>
                  <a:schemeClr val="tx2"/>
                </a:solidFill>
              </a:rPr>
              <a:t>Selection bias potential</a:t>
            </a:r>
          </a:p>
          <a:p>
            <a:pPr eaLnBrk="1" hangingPunct="1"/>
            <a:r>
              <a:rPr lang="en-US" sz="2400" smtClean="0">
                <a:solidFill>
                  <a:schemeClr val="tx2"/>
                </a:solidFill>
              </a:rPr>
              <a:t>Estimate RR with OR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0837" name="Rectangle 5"/>
          <p:cNvSpPr>
            <a:spLocks noGrp="1" noChangeArrowheads="1"/>
          </p:cNvSpPr>
          <p:nvPr>
            <p:ph type="title"/>
          </p:nvPr>
        </p:nvSpPr>
        <p:spPr>
          <a:xfrm>
            <a:off x="685800" y="333375"/>
            <a:ext cx="7772400" cy="762000"/>
          </a:xfrm>
        </p:spPr>
        <p:txBody>
          <a:bodyPr anchor="t">
            <a:spAutoFit/>
          </a:bodyPr>
          <a:lstStyle/>
          <a:p>
            <a:pPr eaLnBrk="1" hangingPunct="1">
              <a:defRPr/>
            </a:pPr>
            <a:r>
              <a:rPr lang="en-US" smtClean="0">
                <a:solidFill>
                  <a:srgbClr val="990033"/>
                </a:solidFill>
                <a:effectLst>
                  <a:outerShdw blurRad="38100" dist="38100" dir="2700000" algn="tl">
                    <a:srgbClr val="C0C0C0"/>
                  </a:outerShdw>
                </a:effectLst>
              </a:rPr>
              <a:t>Summary</a:t>
            </a:r>
          </a:p>
        </p:txBody>
      </p:sp>
      <p:sp>
        <p:nvSpPr>
          <p:cNvPr id="77827" name="Rectangle 6"/>
          <p:cNvSpPr>
            <a:spLocks noChangeArrowheads="1"/>
          </p:cNvSpPr>
          <p:nvPr/>
        </p:nvSpPr>
        <p:spPr bwMode="auto">
          <a:xfrm>
            <a:off x="611188" y="1336675"/>
            <a:ext cx="24479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0"/>
              </a:spcBef>
              <a:buFontTx/>
              <a:buNone/>
            </a:pPr>
            <a:r>
              <a:rPr lang="en-US" sz="3200">
                <a:solidFill>
                  <a:schemeClr val="accent2"/>
                </a:solidFill>
              </a:rPr>
              <a:t>Key points:</a:t>
            </a:r>
          </a:p>
        </p:txBody>
      </p:sp>
      <p:sp>
        <p:nvSpPr>
          <p:cNvPr id="77828" name="Rectangle 10"/>
          <p:cNvSpPr>
            <a:spLocks noGrp="1" noChangeArrowheads="1"/>
          </p:cNvSpPr>
          <p:nvPr>
            <p:ph type="body" idx="1"/>
          </p:nvPr>
        </p:nvSpPr>
        <p:spPr>
          <a:xfrm>
            <a:off x="755650" y="2085975"/>
            <a:ext cx="7772400" cy="3214688"/>
          </a:xfrm>
          <a:noFill/>
        </p:spPr>
        <p:txBody>
          <a:bodyPr>
            <a:spAutoFit/>
          </a:bodyPr>
          <a:lstStyle/>
          <a:p>
            <a:pPr eaLnBrk="1" hangingPunct="1"/>
            <a:r>
              <a:rPr lang="en-US" smtClean="0"/>
              <a:t>Case-control study:</a:t>
            </a:r>
          </a:p>
          <a:p>
            <a:pPr lvl="1" eaLnBrk="1" hangingPunct="1"/>
            <a:r>
              <a:rPr lang="en-US" smtClean="0"/>
              <a:t>characteristics</a:t>
            </a:r>
          </a:p>
          <a:p>
            <a:pPr lvl="1" eaLnBrk="1" hangingPunct="1"/>
            <a:r>
              <a:rPr lang="en-US" smtClean="0"/>
              <a:t>advantages</a:t>
            </a:r>
          </a:p>
          <a:p>
            <a:pPr lvl="1" eaLnBrk="1" hangingPunct="1"/>
            <a:r>
              <a:rPr lang="en-US" smtClean="0"/>
              <a:t>disadvantages</a:t>
            </a:r>
          </a:p>
          <a:p>
            <a:pPr lvl="1" eaLnBrk="1" hangingPunct="1"/>
            <a:r>
              <a:rPr lang="en-US" smtClean="0"/>
              <a:t>examples</a:t>
            </a:r>
          </a:p>
          <a:p>
            <a:pPr eaLnBrk="1" hangingPunct="1"/>
            <a:r>
              <a:rPr lang="en-US" smtClean="0"/>
              <a:t>Calculate and interpret an odds ratio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685800" y="115888"/>
            <a:ext cx="7772400" cy="1143000"/>
          </a:xfrm>
        </p:spPr>
        <p:txBody>
          <a:bodyPr/>
          <a:lstStyle/>
          <a:p>
            <a:pPr eaLnBrk="1" hangingPunct="1">
              <a:defRPr/>
            </a:pPr>
            <a:r>
              <a:rPr lang="en-US" smtClean="0">
                <a:solidFill>
                  <a:srgbClr val="990033"/>
                </a:solidFill>
                <a:effectLst>
                  <a:outerShdw blurRad="38100" dist="38100" dir="2700000" algn="tl">
                    <a:srgbClr val="C0C0C0"/>
                  </a:outerShdw>
                </a:effectLst>
              </a:rPr>
              <a:t>Case-Control Study</a:t>
            </a:r>
          </a:p>
        </p:txBody>
      </p:sp>
      <p:sp>
        <p:nvSpPr>
          <p:cNvPr id="24579" name="Rectangle 3"/>
          <p:cNvSpPr>
            <a:spLocks noGrp="1" noChangeArrowheads="1"/>
          </p:cNvSpPr>
          <p:nvPr>
            <p:ph type="body" idx="1"/>
          </p:nvPr>
        </p:nvSpPr>
        <p:spPr>
          <a:xfrm>
            <a:off x="457200" y="1676400"/>
            <a:ext cx="8229600" cy="2438400"/>
          </a:xfrm>
        </p:spPr>
        <p:txBody>
          <a:bodyPr/>
          <a:lstStyle/>
          <a:p>
            <a:pPr eaLnBrk="1" hangingPunct="1">
              <a:lnSpc>
                <a:spcPct val="90000"/>
              </a:lnSpc>
            </a:pPr>
            <a:r>
              <a:rPr lang="en-US" sz="2400" dirty="0" smtClean="0"/>
              <a:t>The </a:t>
            </a:r>
            <a:r>
              <a:rPr lang="en-US" sz="2400" dirty="0" smtClean="0">
                <a:solidFill>
                  <a:srgbClr val="9900CC"/>
                </a:solidFill>
              </a:rPr>
              <a:t>past history</a:t>
            </a:r>
            <a:r>
              <a:rPr lang="en-US" sz="2400" dirty="0" smtClean="0"/>
              <a:t> of </a:t>
            </a:r>
            <a:r>
              <a:rPr lang="en-US" sz="2400" b="1" u="sng" dirty="0" smtClean="0">
                <a:solidFill>
                  <a:srgbClr val="9900CC"/>
                </a:solidFill>
              </a:rPr>
              <a:t>exposure</a:t>
            </a:r>
            <a:r>
              <a:rPr lang="en-US" sz="2400" dirty="0" smtClean="0"/>
              <a:t> to a suspected risk factor is compared between ‘cases’ and ‘controls’.</a:t>
            </a:r>
          </a:p>
          <a:p>
            <a:pPr lvl="1" eaLnBrk="1" hangingPunct="1">
              <a:lnSpc>
                <a:spcPct val="90000"/>
              </a:lnSpc>
            </a:pPr>
            <a:r>
              <a:rPr lang="en-US" sz="2000" dirty="0" smtClean="0"/>
              <a:t>Identify cases</a:t>
            </a:r>
          </a:p>
          <a:p>
            <a:pPr lvl="1" eaLnBrk="1" hangingPunct="1">
              <a:lnSpc>
                <a:spcPct val="90000"/>
              </a:lnSpc>
            </a:pPr>
            <a:r>
              <a:rPr lang="en-US" sz="2000" dirty="0" smtClean="0"/>
              <a:t>Select controls</a:t>
            </a:r>
          </a:p>
          <a:p>
            <a:pPr lvl="1" eaLnBrk="1" hangingPunct="1">
              <a:lnSpc>
                <a:spcPct val="90000"/>
              </a:lnSpc>
            </a:pPr>
            <a:r>
              <a:rPr lang="en-US" sz="2000" dirty="0" smtClean="0"/>
              <a:t>Measure past history of exposures</a:t>
            </a:r>
          </a:p>
          <a:p>
            <a:pPr lvl="1" eaLnBrk="1" hangingPunct="1">
              <a:lnSpc>
                <a:spcPct val="90000"/>
              </a:lnSpc>
            </a:pPr>
            <a:r>
              <a:rPr lang="en-US" sz="2000" dirty="0" smtClean="0"/>
              <a:t>Compare the exposure for cases and controls</a:t>
            </a:r>
          </a:p>
          <a:p>
            <a:pPr lvl="1" eaLnBrk="1" hangingPunct="1">
              <a:lnSpc>
                <a:spcPct val="90000"/>
              </a:lnSpc>
            </a:pPr>
            <a:endParaRPr lang="en-US" sz="2000" dirty="0" smtClean="0"/>
          </a:p>
          <a:p>
            <a:pPr lvl="1" eaLnBrk="1" hangingPunct="1">
              <a:lnSpc>
                <a:spcPct val="90000"/>
              </a:lnSpc>
            </a:pPr>
            <a:endParaRPr lang="en-US" sz="2000" dirty="0" smtClean="0"/>
          </a:p>
        </p:txBody>
      </p:sp>
      <p:grpSp>
        <p:nvGrpSpPr>
          <p:cNvPr id="2" name="Group 20"/>
          <p:cNvGrpSpPr>
            <a:grpSpLocks/>
          </p:cNvGrpSpPr>
          <p:nvPr/>
        </p:nvGrpSpPr>
        <p:grpSpPr bwMode="auto">
          <a:xfrm>
            <a:off x="698500" y="5257800"/>
            <a:ext cx="7226300" cy="396875"/>
            <a:chOff x="440" y="3312"/>
            <a:chExt cx="4552" cy="250"/>
          </a:xfrm>
        </p:grpSpPr>
        <p:sp>
          <p:nvSpPr>
            <p:cNvPr id="9235" name="Line 5"/>
            <p:cNvSpPr>
              <a:spLocks noChangeShapeType="1"/>
            </p:cNvSpPr>
            <p:nvPr/>
          </p:nvSpPr>
          <p:spPr bwMode="auto">
            <a:xfrm>
              <a:off x="1008" y="3449"/>
              <a:ext cx="3984" cy="0"/>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9236" name="Text Box 13"/>
            <p:cNvSpPr txBox="1">
              <a:spLocks noChangeArrowheads="1"/>
            </p:cNvSpPr>
            <p:nvPr/>
          </p:nvSpPr>
          <p:spPr bwMode="auto">
            <a:xfrm>
              <a:off x="440" y="3312"/>
              <a:ext cx="4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dirty="0">
                  <a:solidFill>
                    <a:schemeClr val="tx1"/>
                  </a:solidFill>
                </a:rPr>
                <a:t>Time</a:t>
              </a:r>
            </a:p>
          </p:txBody>
        </p:sp>
      </p:grpSp>
      <p:grpSp>
        <p:nvGrpSpPr>
          <p:cNvPr id="4" name="Group 3"/>
          <p:cNvGrpSpPr/>
          <p:nvPr/>
        </p:nvGrpSpPr>
        <p:grpSpPr>
          <a:xfrm>
            <a:off x="1154113" y="4419600"/>
            <a:ext cx="7996237" cy="2057400"/>
            <a:chOff x="1154113" y="4419600"/>
            <a:chExt cx="7996237" cy="2057400"/>
          </a:xfrm>
        </p:grpSpPr>
        <p:grpSp>
          <p:nvGrpSpPr>
            <p:cNvPr id="3" name="Group 19"/>
            <p:cNvGrpSpPr>
              <a:grpSpLocks/>
            </p:cNvGrpSpPr>
            <p:nvPr/>
          </p:nvGrpSpPr>
          <p:grpSpPr bwMode="auto">
            <a:xfrm>
              <a:off x="1154113" y="4572000"/>
              <a:ext cx="6161087" cy="1905000"/>
              <a:chOff x="727" y="2880"/>
              <a:chExt cx="3881" cy="1200"/>
            </a:xfrm>
          </p:grpSpPr>
          <p:sp>
            <p:nvSpPr>
              <p:cNvPr id="9231" name="Rectangle 4"/>
              <p:cNvSpPr>
                <a:spLocks noChangeArrowheads="1"/>
              </p:cNvSpPr>
              <p:nvPr/>
            </p:nvSpPr>
            <p:spPr bwMode="auto">
              <a:xfrm>
                <a:off x="1440" y="3792"/>
                <a:ext cx="251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Tx/>
                  <a:buNone/>
                </a:pPr>
                <a:r>
                  <a:rPr lang="en-US" dirty="0">
                    <a:solidFill>
                      <a:schemeClr val="tx1"/>
                    </a:solidFill>
                  </a:rPr>
                  <a:t>(From Disease to Exposure)</a:t>
                </a:r>
              </a:p>
            </p:txBody>
          </p:sp>
          <p:grpSp>
            <p:nvGrpSpPr>
              <p:cNvPr id="9232" name="Group 18"/>
              <p:cNvGrpSpPr>
                <a:grpSpLocks/>
              </p:cNvGrpSpPr>
              <p:nvPr/>
            </p:nvGrpSpPr>
            <p:grpSpPr bwMode="auto">
              <a:xfrm>
                <a:off x="727" y="2880"/>
                <a:ext cx="3881" cy="252"/>
                <a:chOff x="727" y="2880"/>
                <a:chExt cx="3881" cy="252"/>
              </a:xfrm>
            </p:grpSpPr>
            <p:sp>
              <p:nvSpPr>
                <p:cNvPr id="9233" name="Text Box 14"/>
                <p:cNvSpPr txBox="1">
                  <a:spLocks noChangeArrowheads="1"/>
                </p:cNvSpPr>
                <p:nvPr/>
              </p:nvSpPr>
              <p:spPr bwMode="auto">
                <a:xfrm>
                  <a:off x="727" y="2880"/>
                  <a:ext cx="138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r">
                    <a:spcBef>
                      <a:spcPct val="0"/>
                    </a:spcBef>
                    <a:buFontTx/>
                    <a:buNone/>
                  </a:pPr>
                  <a:r>
                    <a:rPr lang="en-US" sz="2000" b="1">
                      <a:solidFill>
                        <a:srgbClr val="9900CC"/>
                      </a:solidFill>
                    </a:rPr>
                    <a:t>Exposure</a:t>
                  </a:r>
                  <a:r>
                    <a:rPr lang="en-US" sz="2000">
                      <a:solidFill>
                        <a:schemeClr val="tx1"/>
                      </a:solidFill>
                    </a:rPr>
                    <a:t> (+ or -)</a:t>
                  </a:r>
                </a:p>
              </p:txBody>
            </p:sp>
            <p:sp>
              <p:nvSpPr>
                <p:cNvPr id="9234" name="Line 15"/>
                <p:cNvSpPr>
                  <a:spLocks noChangeShapeType="1"/>
                </p:cNvSpPr>
                <p:nvPr/>
              </p:nvSpPr>
              <p:spPr bwMode="auto">
                <a:xfrm flipH="1">
                  <a:off x="2160" y="3024"/>
                  <a:ext cx="2448" cy="0"/>
                </a:xfrm>
                <a:prstGeom prst="line">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5" name="Group 17"/>
            <p:cNvGrpSpPr>
              <a:grpSpLocks/>
            </p:cNvGrpSpPr>
            <p:nvPr/>
          </p:nvGrpSpPr>
          <p:grpSpPr bwMode="auto">
            <a:xfrm>
              <a:off x="6616700" y="4419600"/>
              <a:ext cx="2533650" cy="1798638"/>
              <a:chOff x="4168" y="2784"/>
              <a:chExt cx="1596" cy="1133"/>
            </a:xfrm>
          </p:grpSpPr>
          <p:grpSp>
            <p:nvGrpSpPr>
              <p:cNvPr id="9223" name="Group 6"/>
              <p:cNvGrpSpPr>
                <a:grpSpLocks/>
              </p:cNvGrpSpPr>
              <p:nvPr/>
            </p:nvGrpSpPr>
            <p:grpSpPr bwMode="auto">
              <a:xfrm rot="5400000" flipH="1">
                <a:off x="4704" y="2832"/>
                <a:ext cx="480" cy="384"/>
                <a:chOff x="3648" y="2016"/>
                <a:chExt cx="480" cy="384"/>
              </a:xfrm>
            </p:grpSpPr>
            <p:sp>
              <p:nvSpPr>
                <p:cNvPr id="9225" name="Freeform 7"/>
                <p:cNvSpPr>
                  <a:spLocks/>
                </p:cNvSpPr>
                <p:nvPr/>
              </p:nvSpPr>
              <p:spPr bwMode="auto">
                <a:xfrm rot="-5400000">
                  <a:off x="3840" y="2160"/>
                  <a:ext cx="96" cy="384"/>
                </a:xfrm>
                <a:custGeom>
                  <a:avLst/>
                  <a:gdLst>
                    <a:gd name="T0" fmla="*/ 13 w 144"/>
                    <a:gd name="T1" fmla="*/ 0 h 432"/>
                    <a:gd name="T2" fmla="*/ 0 w 144"/>
                    <a:gd name="T3" fmla="*/ 95 h 432"/>
                    <a:gd name="T4" fmla="*/ 13 w 144"/>
                    <a:gd name="T5" fmla="*/ 212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72" y="60"/>
                        <a:pt x="0" y="120"/>
                        <a:pt x="0" y="192"/>
                      </a:cubicBezTo>
                      <a:cubicBezTo>
                        <a:pt x="0" y="264"/>
                        <a:pt x="120" y="400"/>
                        <a:pt x="144" y="4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226" name="Group 8"/>
                <p:cNvGrpSpPr>
                  <a:grpSpLocks/>
                </p:cNvGrpSpPr>
                <p:nvPr/>
              </p:nvGrpSpPr>
              <p:grpSpPr bwMode="auto">
                <a:xfrm>
                  <a:off x="3648" y="2016"/>
                  <a:ext cx="480" cy="384"/>
                  <a:chOff x="3648" y="2016"/>
                  <a:chExt cx="480" cy="384"/>
                </a:xfrm>
              </p:grpSpPr>
              <p:sp>
                <p:nvSpPr>
                  <p:cNvPr id="9227" name="Freeform 9"/>
                  <p:cNvSpPr>
                    <a:spLocks/>
                  </p:cNvSpPr>
                  <p:nvPr/>
                </p:nvSpPr>
                <p:spPr bwMode="auto">
                  <a:xfrm rot="16200000" flipV="1">
                    <a:off x="3840" y="2064"/>
                    <a:ext cx="336" cy="240"/>
                  </a:xfrm>
                  <a:custGeom>
                    <a:avLst/>
                    <a:gdLst>
                      <a:gd name="T0" fmla="*/ 0 w 432"/>
                      <a:gd name="T1" fmla="*/ 0 h 240"/>
                      <a:gd name="T2" fmla="*/ 64 w 432"/>
                      <a:gd name="T3" fmla="*/ 192 h 240"/>
                      <a:gd name="T4" fmla="*/ 96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8" name="Oval 10"/>
                  <p:cNvSpPr>
                    <a:spLocks noChangeArrowheads="1"/>
                  </p:cNvSpPr>
                  <p:nvPr/>
                </p:nvSpPr>
                <p:spPr bwMode="auto">
                  <a:xfrm rot="-5400000">
                    <a:off x="3816" y="2184"/>
                    <a:ext cx="144" cy="288"/>
                  </a:xfrm>
                  <a:prstGeom prst="ellipse">
                    <a:avLst/>
                  </a:prstGeom>
                  <a:solidFill>
                    <a:srgbClr val="66CCFF"/>
                  </a:solidFill>
                  <a:ln w="9525">
                    <a:solidFill>
                      <a:schemeClr val="tx1"/>
                    </a:solidFill>
                    <a:round/>
                    <a:headEnd/>
                    <a:tailEnd/>
                  </a:ln>
                </p:spPr>
                <p:txBody>
                  <a:bodyPr wrap="none" anchor="ctr"/>
                  <a:lstStyle/>
                  <a:p>
                    <a:endParaRPr lang="en-US"/>
                  </a:p>
                </p:txBody>
              </p:sp>
              <p:sp>
                <p:nvSpPr>
                  <p:cNvPr id="9229" name="Oval 11"/>
                  <p:cNvSpPr>
                    <a:spLocks noChangeArrowheads="1"/>
                  </p:cNvSpPr>
                  <p:nvPr/>
                </p:nvSpPr>
                <p:spPr bwMode="auto">
                  <a:xfrm rot="-5752014">
                    <a:off x="3888" y="2304"/>
                    <a:ext cx="48" cy="144"/>
                  </a:xfrm>
                  <a:prstGeom prst="ellipse">
                    <a:avLst/>
                  </a:prstGeom>
                  <a:solidFill>
                    <a:schemeClr val="tx2"/>
                  </a:solidFill>
                  <a:ln w="9525">
                    <a:solidFill>
                      <a:schemeClr val="tx1"/>
                    </a:solidFill>
                    <a:round/>
                    <a:headEnd/>
                    <a:tailEnd/>
                  </a:ln>
                </p:spPr>
                <p:txBody>
                  <a:bodyPr wrap="none" anchor="ctr"/>
                  <a:lstStyle/>
                  <a:p>
                    <a:endParaRPr lang="en-US"/>
                  </a:p>
                </p:txBody>
              </p:sp>
              <p:sp>
                <p:nvSpPr>
                  <p:cNvPr id="9230" name="Freeform 12"/>
                  <p:cNvSpPr>
                    <a:spLocks/>
                  </p:cNvSpPr>
                  <p:nvPr/>
                </p:nvSpPr>
                <p:spPr bwMode="auto">
                  <a:xfrm rot="-5400000">
                    <a:off x="3600" y="2064"/>
                    <a:ext cx="336" cy="240"/>
                  </a:xfrm>
                  <a:custGeom>
                    <a:avLst/>
                    <a:gdLst>
                      <a:gd name="T0" fmla="*/ 0 w 432"/>
                      <a:gd name="T1" fmla="*/ 0 h 240"/>
                      <a:gd name="T2" fmla="*/ 64 w 432"/>
                      <a:gd name="T3" fmla="*/ 192 h 240"/>
                      <a:gd name="T4" fmla="*/ 96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9224" name="Text Box 16"/>
              <p:cNvSpPr txBox="1">
                <a:spLocks noChangeArrowheads="1"/>
              </p:cNvSpPr>
              <p:nvPr/>
            </p:nvSpPr>
            <p:spPr bwMode="auto">
              <a:xfrm>
                <a:off x="4168" y="3513"/>
                <a:ext cx="159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dirty="0">
                    <a:solidFill>
                      <a:schemeClr val="tx1"/>
                    </a:solidFill>
                  </a:rPr>
                  <a:t>Disease (Cases)</a:t>
                </a:r>
              </a:p>
              <a:p>
                <a:pPr>
                  <a:spcBef>
                    <a:spcPct val="0"/>
                  </a:spcBef>
                  <a:buFontTx/>
                  <a:buNone/>
                </a:pPr>
                <a:r>
                  <a:rPr lang="en-US" sz="1800" dirty="0">
                    <a:solidFill>
                      <a:schemeClr val="tx1"/>
                    </a:solidFill>
                  </a:rPr>
                  <a:t>Non-disease (Controls)</a:t>
                </a:r>
              </a:p>
            </p:txBody>
          </p:sp>
        </p:gr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7538" fill="hold"/>
                                        <p:tgtEl>
                                          <p:spTgt spid="7"/>
                                        </p:tgtEl>
                                      </p:cBhvr>
                                    </p:cmd>
                                  </p:childTnLst>
                                </p:cTn>
                              </p:par>
                              <p:par>
                                <p:cTn id="7" presetID="10" presetClass="entr" presetSubtype="0" fill="hold" grpId="0" nodeType="withEffect">
                                  <p:stCondLst>
                                    <p:cond delay="2000"/>
                                  </p:stCondLst>
                                  <p:childTnLst>
                                    <p:set>
                                      <p:cBhvr>
                                        <p:cTn id="8" dur="1" fill="hold">
                                          <p:stCondLst>
                                            <p:cond delay="0"/>
                                          </p:stCondLst>
                                        </p:cTn>
                                        <p:tgtEl>
                                          <p:spTgt spid="24579">
                                            <p:txEl>
                                              <p:pRg st="0" end="0"/>
                                            </p:txEl>
                                          </p:spTgt>
                                        </p:tgtEl>
                                        <p:attrNameLst>
                                          <p:attrName>style.visibility</p:attrName>
                                        </p:attrNameLst>
                                      </p:cBhvr>
                                      <p:to>
                                        <p:strVal val="visible"/>
                                      </p:to>
                                    </p:set>
                                    <p:animEffect transition="in" filter="fade">
                                      <p:cBhvr>
                                        <p:cTn id="9" dur="3000"/>
                                        <p:tgtEl>
                                          <p:spTgt spid="24579">
                                            <p:txEl>
                                              <p:pRg st="0" end="0"/>
                                            </p:txEl>
                                          </p:spTgt>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fade">
                                      <p:cBhvr>
                                        <p:cTn id="12" dur="3000"/>
                                        <p:tgtEl>
                                          <p:spTgt spid="24579">
                                            <p:txEl>
                                              <p:pRg st="1" end="1"/>
                                            </p:txEl>
                                          </p:spTgt>
                                        </p:tgtEl>
                                      </p:cBhvr>
                                    </p:animEffect>
                                  </p:childTnLst>
                                </p:cTn>
                              </p:par>
                              <p:par>
                                <p:cTn id="13" presetID="10" presetClass="entr" presetSubtype="0" fill="hold" grpId="0" nodeType="withEffect">
                                  <p:stCondLst>
                                    <p:cond delay="4000"/>
                                  </p:stCondLst>
                                  <p:childTnLst>
                                    <p:set>
                                      <p:cBhvr>
                                        <p:cTn id="14" dur="1" fill="hold">
                                          <p:stCondLst>
                                            <p:cond delay="0"/>
                                          </p:stCondLst>
                                        </p:cTn>
                                        <p:tgtEl>
                                          <p:spTgt spid="24579">
                                            <p:txEl>
                                              <p:pRg st="2" end="2"/>
                                            </p:txEl>
                                          </p:spTgt>
                                        </p:tgtEl>
                                        <p:attrNameLst>
                                          <p:attrName>style.visibility</p:attrName>
                                        </p:attrNameLst>
                                      </p:cBhvr>
                                      <p:to>
                                        <p:strVal val="visible"/>
                                      </p:to>
                                    </p:set>
                                    <p:animEffect transition="in" filter="fade">
                                      <p:cBhvr>
                                        <p:cTn id="15" dur="3000"/>
                                        <p:tgtEl>
                                          <p:spTgt spid="24579">
                                            <p:txEl>
                                              <p:pRg st="2" end="2"/>
                                            </p:txEl>
                                          </p:spTgt>
                                        </p:tgtEl>
                                      </p:cBhvr>
                                    </p:animEffect>
                                  </p:childTnLst>
                                </p:cTn>
                              </p:par>
                              <p:par>
                                <p:cTn id="16" presetID="10" presetClass="entr" presetSubtype="0" fill="hold" grpId="0" nodeType="withEffect">
                                  <p:stCondLst>
                                    <p:cond delay="5000"/>
                                  </p:stCondLst>
                                  <p:childTnLst>
                                    <p:set>
                                      <p:cBhvr>
                                        <p:cTn id="17" dur="1" fill="hold">
                                          <p:stCondLst>
                                            <p:cond delay="0"/>
                                          </p:stCondLst>
                                        </p:cTn>
                                        <p:tgtEl>
                                          <p:spTgt spid="24579">
                                            <p:txEl>
                                              <p:pRg st="3" end="3"/>
                                            </p:txEl>
                                          </p:spTgt>
                                        </p:tgtEl>
                                        <p:attrNameLst>
                                          <p:attrName>style.visibility</p:attrName>
                                        </p:attrNameLst>
                                      </p:cBhvr>
                                      <p:to>
                                        <p:strVal val="visible"/>
                                      </p:to>
                                    </p:set>
                                    <p:animEffect transition="in" filter="fade">
                                      <p:cBhvr>
                                        <p:cTn id="18" dur="3000"/>
                                        <p:tgtEl>
                                          <p:spTgt spid="24579">
                                            <p:txEl>
                                              <p:pRg st="3" end="3"/>
                                            </p:txEl>
                                          </p:spTgt>
                                        </p:tgtEl>
                                      </p:cBhvr>
                                    </p:animEffect>
                                  </p:childTnLst>
                                </p:cTn>
                              </p:par>
                              <p:par>
                                <p:cTn id="19" presetID="10" presetClass="entr" presetSubtype="0" fill="hold" grpId="0" nodeType="withEffect">
                                  <p:stCondLst>
                                    <p:cond delay="6000"/>
                                  </p:stCondLst>
                                  <p:childTnLst>
                                    <p:set>
                                      <p:cBhvr>
                                        <p:cTn id="20" dur="1" fill="hold">
                                          <p:stCondLst>
                                            <p:cond delay="0"/>
                                          </p:stCondLst>
                                        </p:cTn>
                                        <p:tgtEl>
                                          <p:spTgt spid="24579">
                                            <p:txEl>
                                              <p:pRg st="4" end="4"/>
                                            </p:txEl>
                                          </p:spTgt>
                                        </p:tgtEl>
                                        <p:attrNameLst>
                                          <p:attrName>style.visibility</p:attrName>
                                        </p:attrNameLst>
                                      </p:cBhvr>
                                      <p:to>
                                        <p:strVal val="visible"/>
                                      </p:to>
                                    </p:set>
                                    <p:animEffect transition="in" filter="fade">
                                      <p:cBhvr>
                                        <p:cTn id="21" dur="3000"/>
                                        <p:tgtEl>
                                          <p:spTgt spid="24579">
                                            <p:txEl>
                                              <p:pRg st="4" end="4"/>
                                            </p:txEl>
                                          </p:spTgt>
                                        </p:tgtEl>
                                      </p:cBhvr>
                                    </p:animEffect>
                                  </p:childTnLst>
                                </p:cTn>
                              </p:par>
                              <p:par>
                                <p:cTn id="22" presetID="22" presetClass="entr" presetSubtype="8" fill="hold" nodeType="withEffect">
                                  <p:stCondLst>
                                    <p:cond delay="1000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3000"/>
                                        <p:tgtEl>
                                          <p:spTgt spid="2"/>
                                        </p:tgtEl>
                                      </p:cBhvr>
                                    </p:animEffect>
                                  </p:childTnLst>
                                </p:cTn>
                              </p:par>
                              <p:par>
                                <p:cTn id="25" presetID="22" presetClass="entr" presetSubtype="2" fill="hold" nodeType="withEffect">
                                  <p:stCondLst>
                                    <p:cond delay="1400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7"/>
                </p:tgtEl>
              </p:cMediaNode>
            </p:audio>
          </p:childTnLst>
        </p:cTn>
      </p:par>
    </p:tnLst>
    <p:bldLst>
      <p:bldP spid="2457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685800" y="115888"/>
            <a:ext cx="7772400" cy="1143000"/>
          </a:xfrm>
        </p:spPr>
        <p:txBody>
          <a:bodyPr/>
          <a:lstStyle/>
          <a:p>
            <a:pPr eaLnBrk="1" hangingPunct="1">
              <a:defRPr/>
            </a:pPr>
            <a:r>
              <a:rPr lang="tr-TR" dirty="0" smtClean="0">
                <a:solidFill>
                  <a:srgbClr val="990033"/>
                </a:solidFill>
                <a:effectLst>
                  <a:outerShdw blurRad="38100" dist="38100" dir="2700000" algn="tl">
                    <a:srgbClr val="C0C0C0"/>
                  </a:outerShdw>
                </a:effectLst>
              </a:rPr>
              <a:t>Case-</a:t>
            </a:r>
            <a:r>
              <a:rPr lang="en-US" dirty="0" smtClean="0">
                <a:solidFill>
                  <a:srgbClr val="990033"/>
                </a:solidFill>
                <a:effectLst>
                  <a:outerShdw blurRad="38100" dist="38100" dir="2700000" algn="tl">
                    <a:srgbClr val="C0C0C0"/>
                  </a:outerShdw>
                </a:effectLst>
              </a:rPr>
              <a:t>C</a:t>
            </a:r>
            <a:r>
              <a:rPr lang="tr-TR" dirty="0" smtClean="0">
                <a:solidFill>
                  <a:srgbClr val="990033"/>
                </a:solidFill>
                <a:effectLst>
                  <a:outerShdw blurRad="38100" dist="38100" dir="2700000" algn="tl">
                    <a:srgbClr val="C0C0C0"/>
                  </a:outerShdw>
                </a:effectLst>
              </a:rPr>
              <a:t>ontrol study</a:t>
            </a:r>
            <a:r>
              <a:rPr lang="en-US" dirty="0" smtClean="0">
                <a:solidFill>
                  <a:srgbClr val="990033"/>
                </a:solidFill>
                <a:effectLst>
                  <a:outerShdw blurRad="38100" dist="38100" dir="2700000" algn="tl">
                    <a:srgbClr val="C0C0C0"/>
                  </a:outerShdw>
                </a:effectLst>
              </a:rPr>
              <a:t> design</a:t>
            </a:r>
            <a:endParaRPr lang="tr-TR" dirty="0" smtClean="0">
              <a:solidFill>
                <a:srgbClr val="990033"/>
              </a:solidFill>
              <a:effectLst>
                <a:outerShdw blurRad="38100" dist="38100" dir="2700000" algn="tl">
                  <a:srgbClr val="C0C0C0"/>
                </a:outerShdw>
              </a:effectLst>
            </a:endParaRPr>
          </a:p>
        </p:txBody>
      </p:sp>
      <p:sp>
        <p:nvSpPr>
          <p:cNvPr id="25603" name="Text Box 15"/>
          <p:cNvSpPr txBox="1">
            <a:spLocks noChangeArrowheads="1"/>
          </p:cNvSpPr>
          <p:nvPr/>
        </p:nvSpPr>
        <p:spPr bwMode="auto">
          <a:xfrm>
            <a:off x="533400" y="1371600"/>
            <a:ext cx="72072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a:solidFill>
                  <a:schemeClr val="tx1"/>
                </a:solidFill>
              </a:rPr>
              <a:t>At the start of a case-control study we identify individuals </a:t>
            </a:r>
            <a:r>
              <a:rPr lang="en-US" sz="2000" b="1" u="sng">
                <a:solidFill>
                  <a:srgbClr val="009644"/>
                </a:solidFill>
              </a:rPr>
              <a:t>with</a:t>
            </a:r>
            <a:r>
              <a:rPr lang="en-US" sz="2000">
                <a:solidFill>
                  <a:srgbClr val="009644"/>
                </a:solidFill>
              </a:rPr>
              <a:t> </a:t>
            </a:r>
            <a:r>
              <a:rPr lang="en-US" sz="2000">
                <a:solidFill>
                  <a:schemeClr val="tx1"/>
                </a:solidFill>
              </a:rPr>
              <a:t>the disease (</a:t>
            </a:r>
            <a:r>
              <a:rPr lang="en-US" sz="2000">
                <a:solidFill>
                  <a:srgbClr val="0000FF"/>
                </a:solidFill>
              </a:rPr>
              <a:t>cases</a:t>
            </a:r>
            <a:r>
              <a:rPr lang="en-US" sz="2000">
                <a:solidFill>
                  <a:schemeClr val="tx1"/>
                </a:solidFill>
              </a:rPr>
              <a:t>) and a comparison group </a:t>
            </a:r>
            <a:r>
              <a:rPr lang="en-US" sz="2000" b="1" u="sng">
                <a:solidFill>
                  <a:srgbClr val="009644"/>
                </a:solidFill>
              </a:rPr>
              <a:t>without</a:t>
            </a:r>
            <a:r>
              <a:rPr lang="en-US" sz="2000">
                <a:solidFill>
                  <a:srgbClr val="009644"/>
                </a:solidFill>
              </a:rPr>
              <a:t> </a:t>
            </a:r>
            <a:r>
              <a:rPr lang="en-US" sz="2000">
                <a:solidFill>
                  <a:schemeClr val="tx1"/>
                </a:solidFill>
              </a:rPr>
              <a:t>the disease (</a:t>
            </a:r>
            <a:r>
              <a:rPr lang="en-US" sz="2000">
                <a:solidFill>
                  <a:srgbClr val="0000FF"/>
                </a:solidFill>
              </a:rPr>
              <a:t>controls</a:t>
            </a:r>
            <a:r>
              <a:rPr lang="en-US" sz="2000">
                <a:solidFill>
                  <a:schemeClr val="tx1"/>
                </a:solidFill>
              </a:rPr>
              <a:t>)  and then measure their </a:t>
            </a:r>
            <a:r>
              <a:rPr lang="en-US" sz="2000">
                <a:solidFill>
                  <a:srgbClr val="9900CC"/>
                </a:solidFill>
              </a:rPr>
              <a:t>past exposure</a:t>
            </a:r>
            <a:r>
              <a:rPr lang="en-US" sz="2000">
                <a:solidFill>
                  <a:schemeClr val="tx1"/>
                </a:solidFill>
              </a:rPr>
              <a:t> for certain risk factors.</a:t>
            </a:r>
          </a:p>
        </p:txBody>
      </p:sp>
      <p:grpSp>
        <p:nvGrpSpPr>
          <p:cNvPr id="2" name="Group 42"/>
          <p:cNvGrpSpPr>
            <a:grpSpLocks/>
          </p:cNvGrpSpPr>
          <p:nvPr/>
        </p:nvGrpSpPr>
        <p:grpSpPr bwMode="auto">
          <a:xfrm>
            <a:off x="1066800" y="3124200"/>
            <a:ext cx="5410200" cy="3505200"/>
            <a:chOff x="672" y="1968"/>
            <a:chExt cx="3408" cy="2208"/>
          </a:xfrm>
        </p:grpSpPr>
        <p:sp>
          <p:nvSpPr>
            <p:cNvPr id="10266" name="Line 14"/>
            <p:cNvSpPr>
              <a:spLocks noChangeShapeType="1"/>
            </p:cNvSpPr>
            <p:nvPr/>
          </p:nvSpPr>
          <p:spPr bwMode="auto">
            <a:xfrm flipH="1">
              <a:off x="672" y="1968"/>
              <a:ext cx="3408" cy="0"/>
            </a:xfrm>
            <a:prstGeom prst="line">
              <a:avLst/>
            </a:prstGeom>
            <a:noFill/>
            <a:ln w="28575">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0267" name="Group 22"/>
            <p:cNvGrpSpPr>
              <a:grpSpLocks/>
            </p:cNvGrpSpPr>
            <p:nvPr/>
          </p:nvGrpSpPr>
          <p:grpSpPr bwMode="auto">
            <a:xfrm>
              <a:off x="672" y="2112"/>
              <a:ext cx="962" cy="432"/>
              <a:chOff x="2592" y="3216"/>
              <a:chExt cx="962" cy="432"/>
            </a:xfrm>
          </p:grpSpPr>
          <p:sp>
            <p:nvSpPr>
              <p:cNvPr id="10281" name="Rectangle 23"/>
              <p:cNvSpPr>
                <a:spLocks noChangeArrowheads="1"/>
              </p:cNvSpPr>
              <p:nvPr/>
            </p:nvSpPr>
            <p:spPr bwMode="auto">
              <a:xfrm>
                <a:off x="2592" y="3216"/>
                <a:ext cx="962" cy="432"/>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10282" name="Text Box 24"/>
              <p:cNvSpPr txBox="1">
                <a:spLocks noChangeArrowheads="1"/>
              </p:cNvSpPr>
              <p:nvPr/>
            </p:nvSpPr>
            <p:spPr bwMode="auto">
              <a:xfrm>
                <a:off x="2732" y="3216"/>
                <a:ext cx="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a:t>
                </a:r>
              </a:p>
              <a:p>
                <a:pPr algn="ctr">
                  <a:spcBef>
                    <a:spcPct val="0"/>
                  </a:spcBef>
                  <a:buFontTx/>
                  <a:buNone/>
                </a:pPr>
                <a:r>
                  <a:rPr lang="en-US" sz="1800">
                    <a:solidFill>
                      <a:schemeClr val="tx1"/>
                    </a:solidFill>
                  </a:rPr>
                  <a:t>Exposed</a:t>
                </a:r>
              </a:p>
            </p:txBody>
          </p:sp>
        </p:grpSp>
        <p:grpSp>
          <p:nvGrpSpPr>
            <p:cNvPr id="10268" name="Group 25"/>
            <p:cNvGrpSpPr>
              <a:grpSpLocks/>
            </p:cNvGrpSpPr>
            <p:nvPr/>
          </p:nvGrpSpPr>
          <p:grpSpPr bwMode="auto">
            <a:xfrm>
              <a:off x="672" y="3744"/>
              <a:ext cx="962" cy="432"/>
              <a:chOff x="2592" y="3216"/>
              <a:chExt cx="962" cy="432"/>
            </a:xfrm>
          </p:grpSpPr>
          <p:sp>
            <p:nvSpPr>
              <p:cNvPr id="10279" name="Rectangle 26"/>
              <p:cNvSpPr>
                <a:spLocks noChangeArrowheads="1"/>
              </p:cNvSpPr>
              <p:nvPr/>
            </p:nvSpPr>
            <p:spPr bwMode="auto">
              <a:xfrm>
                <a:off x="2592" y="3216"/>
                <a:ext cx="962" cy="432"/>
              </a:xfrm>
              <a:prstGeom prst="rect">
                <a:avLst/>
              </a:prstGeom>
              <a:solidFill>
                <a:schemeClr val="accent1"/>
              </a:solidFill>
              <a:ln w="28575">
                <a:solidFill>
                  <a:srgbClr val="0033CC"/>
                </a:solidFill>
                <a:miter lim="800000"/>
                <a:headEnd/>
                <a:tailEnd/>
              </a:ln>
            </p:spPr>
            <p:txBody>
              <a:bodyPr wrap="none" anchor="ctr"/>
              <a:lstStyle/>
              <a:p>
                <a:endParaRPr lang="en-US"/>
              </a:p>
            </p:txBody>
          </p:sp>
          <p:sp>
            <p:nvSpPr>
              <p:cNvPr id="10280" name="Text Box 27"/>
              <p:cNvSpPr txBox="1">
                <a:spLocks noChangeArrowheads="1"/>
              </p:cNvSpPr>
              <p:nvPr/>
            </p:nvSpPr>
            <p:spPr bwMode="auto">
              <a:xfrm>
                <a:off x="2732" y="3216"/>
                <a:ext cx="67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a:t>
                </a:r>
              </a:p>
              <a:p>
                <a:pPr algn="ctr">
                  <a:spcBef>
                    <a:spcPct val="0"/>
                  </a:spcBef>
                  <a:buFontTx/>
                  <a:buNone/>
                </a:pPr>
                <a:r>
                  <a:rPr lang="en-US" sz="1800">
                    <a:solidFill>
                      <a:schemeClr val="tx1"/>
                    </a:solidFill>
                  </a:rPr>
                  <a:t>Exposed</a:t>
                </a:r>
              </a:p>
            </p:txBody>
          </p:sp>
        </p:grpSp>
        <p:grpSp>
          <p:nvGrpSpPr>
            <p:cNvPr id="10269" name="Group 28"/>
            <p:cNvGrpSpPr>
              <a:grpSpLocks/>
            </p:cNvGrpSpPr>
            <p:nvPr/>
          </p:nvGrpSpPr>
          <p:grpSpPr bwMode="auto">
            <a:xfrm>
              <a:off x="672" y="2640"/>
              <a:ext cx="962" cy="432"/>
              <a:chOff x="3840" y="3456"/>
              <a:chExt cx="962" cy="432"/>
            </a:xfrm>
          </p:grpSpPr>
          <p:sp>
            <p:nvSpPr>
              <p:cNvPr id="10277" name="Rectangle 29"/>
              <p:cNvSpPr>
                <a:spLocks noChangeArrowheads="1"/>
              </p:cNvSpPr>
              <p:nvPr/>
            </p:nvSpPr>
            <p:spPr bwMode="auto">
              <a:xfrm>
                <a:off x="3840" y="3456"/>
                <a:ext cx="962" cy="432"/>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78" name="Text Box 30"/>
              <p:cNvSpPr txBox="1">
                <a:spLocks noChangeArrowheads="1"/>
              </p:cNvSpPr>
              <p:nvPr/>
            </p:nvSpPr>
            <p:spPr bwMode="auto">
              <a:xfrm>
                <a:off x="3960" y="3456"/>
                <a:ext cx="7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 Not</a:t>
                </a:r>
              </a:p>
              <a:p>
                <a:pPr algn="ctr">
                  <a:spcBef>
                    <a:spcPct val="0"/>
                  </a:spcBef>
                  <a:buFontTx/>
                  <a:buNone/>
                </a:pPr>
                <a:r>
                  <a:rPr lang="en-US" sz="1800">
                    <a:solidFill>
                      <a:schemeClr val="tx1"/>
                    </a:solidFill>
                  </a:rPr>
                  <a:t>Exposed</a:t>
                </a:r>
              </a:p>
            </p:txBody>
          </p:sp>
        </p:grpSp>
        <p:grpSp>
          <p:nvGrpSpPr>
            <p:cNvPr id="10270" name="Group 31"/>
            <p:cNvGrpSpPr>
              <a:grpSpLocks/>
            </p:cNvGrpSpPr>
            <p:nvPr/>
          </p:nvGrpSpPr>
          <p:grpSpPr bwMode="auto">
            <a:xfrm>
              <a:off x="672" y="3216"/>
              <a:ext cx="962" cy="432"/>
              <a:chOff x="3840" y="3456"/>
              <a:chExt cx="962" cy="432"/>
            </a:xfrm>
          </p:grpSpPr>
          <p:sp>
            <p:nvSpPr>
              <p:cNvPr id="10275" name="Rectangle 32"/>
              <p:cNvSpPr>
                <a:spLocks noChangeArrowheads="1"/>
              </p:cNvSpPr>
              <p:nvPr/>
            </p:nvSpPr>
            <p:spPr bwMode="auto">
              <a:xfrm>
                <a:off x="3840" y="3456"/>
                <a:ext cx="962" cy="432"/>
              </a:xfrm>
              <a:prstGeom prst="rect">
                <a:avLst/>
              </a:prstGeom>
              <a:noFill/>
              <a:ln w="28575">
                <a:solidFill>
                  <a:srgbClr val="0033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76" name="Text Box 33"/>
              <p:cNvSpPr txBox="1">
                <a:spLocks noChangeArrowheads="1"/>
              </p:cNvSpPr>
              <p:nvPr/>
            </p:nvSpPr>
            <p:spPr bwMode="auto">
              <a:xfrm>
                <a:off x="3960" y="3456"/>
                <a:ext cx="72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spcBef>
                    <a:spcPct val="0"/>
                  </a:spcBef>
                  <a:buFontTx/>
                  <a:buNone/>
                </a:pPr>
                <a:r>
                  <a:rPr lang="en-US" sz="1800">
                    <a:solidFill>
                      <a:schemeClr val="tx1"/>
                    </a:solidFill>
                  </a:rPr>
                  <a:t>Were Not</a:t>
                </a:r>
              </a:p>
              <a:p>
                <a:pPr algn="ctr">
                  <a:spcBef>
                    <a:spcPct val="0"/>
                  </a:spcBef>
                  <a:buFontTx/>
                  <a:buNone/>
                </a:pPr>
                <a:r>
                  <a:rPr lang="en-US" sz="1800">
                    <a:solidFill>
                      <a:schemeClr val="tx1"/>
                    </a:solidFill>
                  </a:rPr>
                  <a:t>Exposed</a:t>
                </a:r>
              </a:p>
            </p:txBody>
          </p:sp>
        </p:grpSp>
        <p:sp>
          <p:nvSpPr>
            <p:cNvPr id="10271" name="Line 36"/>
            <p:cNvSpPr>
              <a:spLocks noChangeShapeType="1"/>
            </p:cNvSpPr>
            <p:nvPr/>
          </p:nvSpPr>
          <p:spPr bwMode="auto">
            <a:xfrm flipH="1" flipV="1">
              <a:off x="1632" y="2352"/>
              <a:ext cx="768" cy="192"/>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2" name="Line 37"/>
            <p:cNvSpPr>
              <a:spLocks noChangeShapeType="1"/>
            </p:cNvSpPr>
            <p:nvPr/>
          </p:nvSpPr>
          <p:spPr bwMode="auto">
            <a:xfrm flipH="1" flipV="1">
              <a:off x="1632" y="3456"/>
              <a:ext cx="768" cy="192"/>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3" name="Line 38"/>
            <p:cNvSpPr>
              <a:spLocks noChangeShapeType="1"/>
            </p:cNvSpPr>
            <p:nvPr/>
          </p:nvSpPr>
          <p:spPr bwMode="auto">
            <a:xfrm rot="10800000" flipV="1">
              <a:off x="1632" y="2544"/>
              <a:ext cx="768" cy="288"/>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74" name="Line 39"/>
            <p:cNvSpPr>
              <a:spLocks noChangeShapeType="1"/>
            </p:cNvSpPr>
            <p:nvPr/>
          </p:nvSpPr>
          <p:spPr bwMode="auto">
            <a:xfrm rot="10800000" flipV="1">
              <a:off x="1632" y="3696"/>
              <a:ext cx="768" cy="288"/>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 name="Group 41"/>
          <p:cNvGrpSpPr>
            <a:grpSpLocks/>
          </p:cNvGrpSpPr>
          <p:nvPr/>
        </p:nvGrpSpPr>
        <p:grpSpPr bwMode="auto">
          <a:xfrm>
            <a:off x="3810000" y="2743200"/>
            <a:ext cx="5029200" cy="3962400"/>
            <a:chOff x="2400" y="1728"/>
            <a:chExt cx="3168" cy="2496"/>
          </a:xfrm>
        </p:grpSpPr>
        <p:pic>
          <p:nvPicPr>
            <p:cNvPr id="1024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 y="2184"/>
              <a:ext cx="1056" cy="17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4"/>
            <p:cNvSpPr txBox="1">
              <a:spLocks noChangeArrowheads="1"/>
            </p:cNvSpPr>
            <p:nvPr/>
          </p:nvSpPr>
          <p:spPr bwMode="auto">
            <a:xfrm>
              <a:off x="4546" y="3918"/>
              <a:ext cx="102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tr-TR" sz="2000" b="1">
                  <a:solidFill>
                    <a:schemeClr val="tx1"/>
                  </a:solidFill>
                  <a:cs typeface="Arial" charset="0"/>
                </a:rPr>
                <a:t>Investigator</a:t>
              </a:r>
            </a:p>
          </p:txBody>
        </p:sp>
        <p:sp>
          <p:nvSpPr>
            <p:cNvPr id="10248" name="Text Box 5"/>
            <p:cNvSpPr txBox="1">
              <a:spLocks noChangeArrowheads="1"/>
            </p:cNvSpPr>
            <p:nvPr/>
          </p:nvSpPr>
          <p:spPr bwMode="auto">
            <a:xfrm>
              <a:off x="2580" y="2822"/>
              <a:ext cx="5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b="1"/>
                <a:t>Cases</a:t>
              </a:r>
            </a:p>
          </p:txBody>
        </p:sp>
        <p:sp>
          <p:nvSpPr>
            <p:cNvPr id="10249" name="Text Box 6"/>
            <p:cNvSpPr txBox="1">
              <a:spLocks noChangeArrowheads="1"/>
            </p:cNvSpPr>
            <p:nvPr/>
          </p:nvSpPr>
          <p:spPr bwMode="auto">
            <a:xfrm>
              <a:off x="2544" y="3974"/>
              <a:ext cx="7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2000" b="1"/>
                <a:t>Controls</a:t>
              </a:r>
            </a:p>
          </p:txBody>
        </p:sp>
        <p:grpSp>
          <p:nvGrpSpPr>
            <p:cNvPr id="10250" name="Group 7"/>
            <p:cNvGrpSpPr>
              <a:grpSpLocks/>
            </p:cNvGrpSpPr>
            <p:nvPr/>
          </p:nvGrpSpPr>
          <p:grpSpPr bwMode="auto">
            <a:xfrm rot="5400000" flipH="1">
              <a:off x="4224" y="1776"/>
              <a:ext cx="480" cy="384"/>
              <a:chOff x="3648" y="2016"/>
              <a:chExt cx="480" cy="384"/>
            </a:xfrm>
          </p:grpSpPr>
          <p:sp>
            <p:nvSpPr>
              <p:cNvPr id="10260" name="Freeform 8"/>
              <p:cNvSpPr>
                <a:spLocks/>
              </p:cNvSpPr>
              <p:nvPr/>
            </p:nvSpPr>
            <p:spPr bwMode="auto">
              <a:xfrm rot="-5400000">
                <a:off x="3840" y="2160"/>
                <a:ext cx="96" cy="384"/>
              </a:xfrm>
              <a:custGeom>
                <a:avLst/>
                <a:gdLst>
                  <a:gd name="T0" fmla="*/ 13 w 144"/>
                  <a:gd name="T1" fmla="*/ 0 h 432"/>
                  <a:gd name="T2" fmla="*/ 0 w 144"/>
                  <a:gd name="T3" fmla="*/ 95 h 432"/>
                  <a:gd name="T4" fmla="*/ 13 w 144"/>
                  <a:gd name="T5" fmla="*/ 212 h 432"/>
                  <a:gd name="T6" fmla="*/ 0 60000 65536"/>
                  <a:gd name="T7" fmla="*/ 0 60000 65536"/>
                  <a:gd name="T8" fmla="*/ 0 60000 65536"/>
                  <a:gd name="T9" fmla="*/ 0 w 144"/>
                  <a:gd name="T10" fmla="*/ 0 h 432"/>
                  <a:gd name="T11" fmla="*/ 144 w 144"/>
                  <a:gd name="T12" fmla="*/ 432 h 432"/>
                </a:gdLst>
                <a:ahLst/>
                <a:cxnLst>
                  <a:cxn ang="T6">
                    <a:pos x="T0" y="T1"/>
                  </a:cxn>
                  <a:cxn ang="T7">
                    <a:pos x="T2" y="T3"/>
                  </a:cxn>
                  <a:cxn ang="T8">
                    <a:pos x="T4" y="T5"/>
                  </a:cxn>
                </a:cxnLst>
                <a:rect l="T9" t="T10" r="T11" b="T12"/>
                <a:pathLst>
                  <a:path w="144" h="432">
                    <a:moveTo>
                      <a:pt x="144" y="0"/>
                    </a:moveTo>
                    <a:cubicBezTo>
                      <a:pt x="72" y="60"/>
                      <a:pt x="0" y="120"/>
                      <a:pt x="0" y="192"/>
                    </a:cubicBezTo>
                    <a:cubicBezTo>
                      <a:pt x="0" y="264"/>
                      <a:pt x="120" y="400"/>
                      <a:pt x="144" y="43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261" name="Group 9"/>
              <p:cNvGrpSpPr>
                <a:grpSpLocks/>
              </p:cNvGrpSpPr>
              <p:nvPr/>
            </p:nvGrpSpPr>
            <p:grpSpPr bwMode="auto">
              <a:xfrm>
                <a:off x="3648" y="2016"/>
                <a:ext cx="480" cy="384"/>
                <a:chOff x="3648" y="2016"/>
                <a:chExt cx="480" cy="384"/>
              </a:xfrm>
            </p:grpSpPr>
            <p:sp>
              <p:nvSpPr>
                <p:cNvPr id="10262" name="Freeform 10"/>
                <p:cNvSpPr>
                  <a:spLocks/>
                </p:cNvSpPr>
                <p:nvPr/>
              </p:nvSpPr>
              <p:spPr bwMode="auto">
                <a:xfrm rot="16200000" flipV="1">
                  <a:off x="3840" y="2064"/>
                  <a:ext cx="336" cy="240"/>
                </a:xfrm>
                <a:custGeom>
                  <a:avLst/>
                  <a:gdLst>
                    <a:gd name="T0" fmla="*/ 0 w 432"/>
                    <a:gd name="T1" fmla="*/ 0 h 240"/>
                    <a:gd name="T2" fmla="*/ 64 w 432"/>
                    <a:gd name="T3" fmla="*/ 192 h 240"/>
                    <a:gd name="T4" fmla="*/ 96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63" name="Oval 11"/>
                <p:cNvSpPr>
                  <a:spLocks noChangeArrowheads="1"/>
                </p:cNvSpPr>
                <p:nvPr/>
              </p:nvSpPr>
              <p:spPr bwMode="auto">
                <a:xfrm rot="-5400000">
                  <a:off x="3816" y="2184"/>
                  <a:ext cx="144" cy="288"/>
                </a:xfrm>
                <a:prstGeom prst="ellipse">
                  <a:avLst/>
                </a:prstGeom>
                <a:solidFill>
                  <a:srgbClr val="66CCFF"/>
                </a:solidFill>
                <a:ln w="9525">
                  <a:solidFill>
                    <a:schemeClr val="tx1"/>
                  </a:solidFill>
                  <a:round/>
                  <a:headEnd/>
                  <a:tailEnd/>
                </a:ln>
              </p:spPr>
              <p:txBody>
                <a:bodyPr wrap="none" anchor="ctr"/>
                <a:lstStyle/>
                <a:p>
                  <a:endParaRPr lang="en-US"/>
                </a:p>
              </p:txBody>
            </p:sp>
            <p:sp>
              <p:nvSpPr>
                <p:cNvPr id="10264" name="Oval 12"/>
                <p:cNvSpPr>
                  <a:spLocks noChangeArrowheads="1"/>
                </p:cNvSpPr>
                <p:nvPr/>
              </p:nvSpPr>
              <p:spPr bwMode="auto">
                <a:xfrm rot="-5752014">
                  <a:off x="3888" y="2304"/>
                  <a:ext cx="48" cy="144"/>
                </a:xfrm>
                <a:prstGeom prst="ellipse">
                  <a:avLst/>
                </a:prstGeom>
                <a:solidFill>
                  <a:schemeClr val="tx2"/>
                </a:solidFill>
                <a:ln w="9525">
                  <a:solidFill>
                    <a:schemeClr val="tx1"/>
                  </a:solidFill>
                  <a:round/>
                  <a:headEnd/>
                  <a:tailEnd/>
                </a:ln>
              </p:spPr>
              <p:txBody>
                <a:bodyPr wrap="none" anchor="ctr"/>
                <a:lstStyle/>
                <a:p>
                  <a:endParaRPr lang="en-US"/>
                </a:p>
              </p:txBody>
            </p:sp>
            <p:sp>
              <p:nvSpPr>
                <p:cNvPr id="10265" name="Freeform 13"/>
                <p:cNvSpPr>
                  <a:spLocks/>
                </p:cNvSpPr>
                <p:nvPr/>
              </p:nvSpPr>
              <p:spPr bwMode="auto">
                <a:xfrm rot="-5400000">
                  <a:off x="3600" y="2064"/>
                  <a:ext cx="336" cy="240"/>
                </a:xfrm>
                <a:custGeom>
                  <a:avLst/>
                  <a:gdLst>
                    <a:gd name="T0" fmla="*/ 0 w 432"/>
                    <a:gd name="T1" fmla="*/ 0 h 240"/>
                    <a:gd name="T2" fmla="*/ 64 w 432"/>
                    <a:gd name="T3" fmla="*/ 192 h 240"/>
                    <a:gd name="T4" fmla="*/ 96 w 432"/>
                    <a:gd name="T5" fmla="*/ 240 h 240"/>
                    <a:gd name="T6" fmla="*/ 0 60000 65536"/>
                    <a:gd name="T7" fmla="*/ 0 60000 65536"/>
                    <a:gd name="T8" fmla="*/ 0 60000 65536"/>
                    <a:gd name="T9" fmla="*/ 0 w 432"/>
                    <a:gd name="T10" fmla="*/ 0 h 240"/>
                    <a:gd name="T11" fmla="*/ 432 w 432"/>
                    <a:gd name="T12" fmla="*/ 240 h 240"/>
                  </a:gdLst>
                  <a:ahLst/>
                  <a:cxnLst>
                    <a:cxn ang="T6">
                      <a:pos x="T0" y="T1"/>
                    </a:cxn>
                    <a:cxn ang="T7">
                      <a:pos x="T2" y="T3"/>
                    </a:cxn>
                    <a:cxn ang="T8">
                      <a:pos x="T4" y="T5"/>
                    </a:cxn>
                  </a:cxnLst>
                  <a:rect l="T9" t="T10" r="T11" b="T12"/>
                  <a:pathLst>
                    <a:path w="432" h="240">
                      <a:moveTo>
                        <a:pt x="0" y="0"/>
                      </a:moveTo>
                      <a:cubicBezTo>
                        <a:pt x="108" y="76"/>
                        <a:pt x="216" y="152"/>
                        <a:pt x="288" y="192"/>
                      </a:cubicBezTo>
                      <a:cubicBezTo>
                        <a:pt x="360" y="232"/>
                        <a:pt x="408" y="232"/>
                        <a:pt x="432" y="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10251" name="Group 16"/>
            <p:cNvGrpSpPr>
              <a:grpSpLocks/>
            </p:cNvGrpSpPr>
            <p:nvPr/>
          </p:nvGrpSpPr>
          <p:grpSpPr bwMode="auto">
            <a:xfrm>
              <a:off x="2400" y="2250"/>
              <a:ext cx="960" cy="582"/>
              <a:chOff x="864" y="858"/>
              <a:chExt cx="960" cy="582"/>
            </a:xfrm>
          </p:grpSpPr>
          <p:sp>
            <p:nvSpPr>
              <p:cNvPr id="10258" name="Rectangle 17"/>
              <p:cNvSpPr>
                <a:spLocks noChangeArrowheads="1"/>
              </p:cNvSpPr>
              <p:nvPr/>
            </p:nvSpPr>
            <p:spPr bwMode="auto">
              <a:xfrm>
                <a:off x="864" y="858"/>
                <a:ext cx="960" cy="582"/>
              </a:xfrm>
              <a:prstGeom prst="rect">
                <a:avLst/>
              </a:prstGeom>
              <a:solidFill>
                <a:srgbClr val="FF6699"/>
              </a:solidFill>
              <a:ln w="28575">
                <a:solidFill>
                  <a:schemeClr val="tx1"/>
                </a:solidFill>
                <a:miter lim="800000"/>
                <a:headEnd/>
                <a:tailEnd/>
              </a:ln>
            </p:spPr>
            <p:txBody>
              <a:bodyPr wrap="none" anchor="ctr"/>
              <a:lstStyle/>
              <a:p>
                <a:endParaRPr lang="en-US"/>
              </a:p>
            </p:txBody>
          </p:sp>
          <p:sp>
            <p:nvSpPr>
              <p:cNvPr id="10259" name="Text Box 18"/>
              <p:cNvSpPr txBox="1">
                <a:spLocks noChangeArrowheads="1"/>
              </p:cNvSpPr>
              <p:nvPr/>
            </p:nvSpPr>
            <p:spPr bwMode="auto">
              <a:xfrm>
                <a:off x="1008" y="939"/>
                <a:ext cx="691" cy="405"/>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Have the</a:t>
                </a:r>
              </a:p>
              <a:p>
                <a:pPr>
                  <a:spcBef>
                    <a:spcPct val="0"/>
                  </a:spcBef>
                  <a:buFontTx/>
                  <a:buNone/>
                </a:pPr>
                <a:r>
                  <a:rPr lang="en-US" sz="1800">
                    <a:solidFill>
                      <a:schemeClr val="tx1"/>
                    </a:solidFill>
                  </a:rPr>
                  <a:t>disease</a:t>
                </a:r>
              </a:p>
            </p:txBody>
          </p:sp>
        </p:grpSp>
        <p:grpSp>
          <p:nvGrpSpPr>
            <p:cNvPr id="10252" name="Group 19"/>
            <p:cNvGrpSpPr>
              <a:grpSpLocks/>
            </p:cNvGrpSpPr>
            <p:nvPr/>
          </p:nvGrpSpPr>
          <p:grpSpPr bwMode="auto">
            <a:xfrm>
              <a:off x="2400" y="3408"/>
              <a:ext cx="1008" cy="582"/>
              <a:chOff x="2256" y="528"/>
              <a:chExt cx="1008" cy="582"/>
            </a:xfrm>
          </p:grpSpPr>
          <p:sp>
            <p:nvSpPr>
              <p:cNvPr id="10256" name="Rectangle 20"/>
              <p:cNvSpPr>
                <a:spLocks noChangeArrowheads="1"/>
              </p:cNvSpPr>
              <p:nvPr/>
            </p:nvSpPr>
            <p:spPr bwMode="auto">
              <a:xfrm>
                <a:off x="2256" y="528"/>
                <a:ext cx="960" cy="582"/>
              </a:xfrm>
              <a:prstGeom prst="rect">
                <a:avLst/>
              </a:prstGeom>
              <a:solidFill>
                <a:schemeClr val="bg1"/>
              </a:solidFill>
              <a:ln w="28575">
                <a:solidFill>
                  <a:schemeClr val="tx1"/>
                </a:solidFill>
                <a:miter lim="800000"/>
                <a:headEnd/>
                <a:tailEnd/>
              </a:ln>
            </p:spPr>
            <p:txBody>
              <a:bodyPr wrap="none" anchor="ctr"/>
              <a:lstStyle/>
              <a:p>
                <a:endParaRPr lang="en-US"/>
              </a:p>
            </p:txBody>
          </p:sp>
          <p:sp>
            <p:nvSpPr>
              <p:cNvPr id="10257" name="Text Box 21"/>
              <p:cNvSpPr txBox="1">
                <a:spLocks noChangeArrowheads="1"/>
              </p:cNvSpPr>
              <p:nvPr/>
            </p:nvSpPr>
            <p:spPr bwMode="auto">
              <a:xfrm>
                <a:off x="2284" y="624"/>
                <a:ext cx="98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spcBef>
                    <a:spcPct val="0"/>
                  </a:spcBef>
                  <a:buFontTx/>
                  <a:buNone/>
                </a:pPr>
                <a:r>
                  <a:rPr lang="en-US" sz="1800">
                    <a:solidFill>
                      <a:schemeClr val="tx1"/>
                    </a:solidFill>
                  </a:rPr>
                  <a:t>Do Not Have </a:t>
                </a:r>
              </a:p>
              <a:p>
                <a:pPr>
                  <a:spcBef>
                    <a:spcPct val="0"/>
                  </a:spcBef>
                  <a:buFontTx/>
                  <a:buNone/>
                </a:pPr>
                <a:r>
                  <a:rPr lang="en-US" sz="1800">
                    <a:solidFill>
                      <a:schemeClr val="tx1"/>
                    </a:solidFill>
                  </a:rPr>
                  <a:t>the disease</a:t>
                </a:r>
              </a:p>
            </p:txBody>
          </p:sp>
        </p:grpSp>
        <p:sp>
          <p:nvSpPr>
            <p:cNvPr id="10253" name="Text Box 34"/>
            <p:cNvSpPr txBox="1">
              <a:spLocks noChangeArrowheads="1"/>
            </p:cNvSpPr>
            <p:nvPr/>
          </p:nvSpPr>
          <p:spPr bwMode="auto">
            <a:xfrm>
              <a:off x="3600" y="2696"/>
              <a:ext cx="816" cy="856"/>
            </a:xfrm>
            <a:prstGeom prst="rect">
              <a:avLst/>
            </a:prstGeom>
            <a:solidFill>
              <a:srgbClr val="FFCC00"/>
            </a:solidFill>
            <a:ln w="28575">
              <a:solidFill>
                <a:srgbClr val="33CC33"/>
              </a:solidFill>
              <a:miter lim="800000"/>
              <a:headEnd/>
              <a:tailEnd/>
            </a:ln>
          </p:spPr>
          <p:txBody>
            <a:bodyPr>
              <a:spAutoFit/>
            </a:bodyPr>
            <a:lstStyle>
              <a:lvl1pPr>
                <a:defRPr sz="2400">
                  <a:solidFill>
                    <a:srgbClr val="990033"/>
                  </a:solidFill>
                  <a:latin typeface="Arial" charset="0"/>
                </a:defRPr>
              </a:lvl1pPr>
              <a:lvl2pPr marL="742950" indent="-285750">
                <a:defRPr sz="2400">
                  <a:solidFill>
                    <a:srgbClr val="990033"/>
                  </a:solidFill>
                  <a:latin typeface="Arial" charset="0"/>
                </a:defRPr>
              </a:lvl2pPr>
              <a:lvl3pPr marL="1143000" indent="-228600">
                <a:defRPr sz="2400">
                  <a:solidFill>
                    <a:srgbClr val="990033"/>
                  </a:solidFill>
                  <a:latin typeface="Arial" charset="0"/>
                </a:defRPr>
              </a:lvl3pPr>
              <a:lvl4pPr marL="1600200" indent="-228600">
                <a:defRPr sz="2400">
                  <a:solidFill>
                    <a:srgbClr val="990033"/>
                  </a:solidFill>
                  <a:latin typeface="Arial" charset="0"/>
                </a:defRPr>
              </a:lvl4pPr>
              <a:lvl5pPr marL="2057400" indent="-228600">
                <a:defRPr sz="2400">
                  <a:solidFill>
                    <a:srgbClr val="990033"/>
                  </a:solidFill>
                  <a:latin typeface="Arial" charset="0"/>
                </a:defRPr>
              </a:lvl5pPr>
              <a:lvl6pPr marL="2514600" indent="-228600" eaLnBrk="0" fontAlgn="base" hangingPunct="0">
                <a:spcBef>
                  <a:spcPct val="20000"/>
                </a:spcBef>
                <a:spcAft>
                  <a:spcPct val="0"/>
                </a:spcAft>
                <a:buChar char="•"/>
                <a:defRPr sz="2400">
                  <a:solidFill>
                    <a:srgbClr val="990033"/>
                  </a:solidFill>
                  <a:latin typeface="Arial" charset="0"/>
                </a:defRPr>
              </a:lvl6pPr>
              <a:lvl7pPr marL="2971800" indent="-228600" eaLnBrk="0" fontAlgn="base" hangingPunct="0">
                <a:spcBef>
                  <a:spcPct val="20000"/>
                </a:spcBef>
                <a:spcAft>
                  <a:spcPct val="0"/>
                </a:spcAft>
                <a:buChar char="•"/>
                <a:defRPr sz="2400">
                  <a:solidFill>
                    <a:srgbClr val="990033"/>
                  </a:solidFill>
                  <a:latin typeface="Arial" charset="0"/>
                </a:defRPr>
              </a:lvl7pPr>
              <a:lvl8pPr marL="3429000" indent="-228600" eaLnBrk="0" fontAlgn="base" hangingPunct="0">
                <a:spcBef>
                  <a:spcPct val="20000"/>
                </a:spcBef>
                <a:spcAft>
                  <a:spcPct val="0"/>
                </a:spcAft>
                <a:buChar char="•"/>
                <a:defRPr sz="2400">
                  <a:solidFill>
                    <a:srgbClr val="990033"/>
                  </a:solidFill>
                  <a:latin typeface="Arial" charset="0"/>
                </a:defRPr>
              </a:lvl8pPr>
              <a:lvl9pPr marL="3886200" indent="-228600" eaLnBrk="0" fontAlgn="base" hangingPunct="0">
                <a:spcBef>
                  <a:spcPct val="20000"/>
                </a:spcBef>
                <a:spcAft>
                  <a:spcPct val="0"/>
                </a:spcAft>
                <a:buChar char="•"/>
                <a:defRPr sz="2400">
                  <a:solidFill>
                    <a:srgbClr val="990033"/>
                  </a:solidFill>
                  <a:latin typeface="Arial" charset="0"/>
                </a:defRPr>
              </a:lvl9pPr>
            </a:lstStyle>
            <a:p>
              <a:pPr algn="ctr">
                <a:lnSpc>
                  <a:spcPct val="75000"/>
                </a:lnSpc>
                <a:spcBef>
                  <a:spcPct val="0"/>
                </a:spcBef>
                <a:buFontTx/>
                <a:buNone/>
              </a:pPr>
              <a:endParaRPr lang="en-US" sz="1800">
                <a:solidFill>
                  <a:schemeClr val="tx1"/>
                </a:solidFill>
              </a:endParaRPr>
            </a:p>
            <a:p>
              <a:pPr algn="ctr">
                <a:lnSpc>
                  <a:spcPct val="75000"/>
                </a:lnSpc>
                <a:spcBef>
                  <a:spcPct val="0"/>
                </a:spcBef>
                <a:buFontTx/>
                <a:buNone/>
              </a:pPr>
              <a:endParaRPr lang="en-US" sz="1800">
                <a:solidFill>
                  <a:schemeClr val="tx1"/>
                </a:solidFill>
              </a:endParaRPr>
            </a:p>
            <a:p>
              <a:pPr algn="ctr">
                <a:lnSpc>
                  <a:spcPct val="75000"/>
                </a:lnSpc>
                <a:spcBef>
                  <a:spcPct val="0"/>
                </a:spcBef>
                <a:buFontTx/>
                <a:buNone/>
              </a:pPr>
              <a:r>
                <a:rPr lang="en-US" sz="1800">
                  <a:solidFill>
                    <a:schemeClr val="tx1"/>
                  </a:solidFill>
                </a:rPr>
                <a:t>Defined</a:t>
              </a:r>
            </a:p>
            <a:p>
              <a:pPr algn="ctr">
                <a:lnSpc>
                  <a:spcPct val="75000"/>
                </a:lnSpc>
                <a:spcBef>
                  <a:spcPct val="0"/>
                </a:spcBef>
                <a:buFontTx/>
                <a:buNone/>
              </a:pPr>
              <a:r>
                <a:rPr lang="en-US" sz="1800">
                  <a:solidFill>
                    <a:schemeClr val="tx1"/>
                  </a:solidFill>
                </a:rPr>
                <a:t>Population</a:t>
              </a:r>
            </a:p>
            <a:p>
              <a:pPr algn="ctr">
                <a:lnSpc>
                  <a:spcPct val="75000"/>
                </a:lnSpc>
                <a:spcBef>
                  <a:spcPct val="0"/>
                </a:spcBef>
                <a:buFontTx/>
                <a:buNone/>
              </a:pPr>
              <a:endParaRPr lang="en-US" sz="1800">
                <a:solidFill>
                  <a:schemeClr val="tx1"/>
                </a:solidFill>
              </a:endParaRPr>
            </a:p>
            <a:p>
              <a:pPr algn="ctr">
                <a:lnSpc>
                  <a:spcPct val="75000"/>
                </a:lnSpc>
                <a:spcBef>
                  <a:spcPct val="0"/>
                </a:spcBef>
                <a:buFontTx/>
                <a:buNone/>
              </a:pPr>
              <a:endParaRPr lang="en-US" sz="1800">
                <a:solidFill>
                  <a:schemeClr val="tx1"/>
                </a:solidFill>
              </a:endParaRPr>
            </a:p>
          </p:txBody>
        </p:sp>
        <p:sp>
          <p:nvSpPr>
            <p:cNvPr id="10254" name="Line 35"/>
            <p:cNvSpPr>
              <a:spLocks noChangeShapeType="1"/>
            </p:cNvSpPr>
            <p:nvPr/>
          </p:nvSpPr>
          <p:spPr bwMode="auto">
            <a:xfrm flipH="1" flipV="1">
              <a:off x="3360" y="2544"/>
              <a:ext cx="240" cy="384"/>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5" name="Line 40"/>
            <p:cNvSpPr>
              <a:spLocks noChangeShapeType="1"/>
            </p:cNvSpPr>
            <p:nvPr/>
          </p:nvSpPr>
          <p:spPr bwMode="auto">
            <a:xfrm flipH="1">
              <a:off x="3360" y="3312"/>
              <a:ext cx="240" cy="384"/>
            </a:xfrm>
            <a:prstGeom prst="line">
              <a:avLst/>
            </a:prstGeom>
            <a:noFill/>
            <a:ln w="2857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526"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25603"/>
                                        </p:tgtEl>
                                        <p:attrNameLst>
                                          <p:attrName>style.visibility</p:attrName>
                                        </p:attrNameLst>
                                      </p:cBhvr>
                                      <p:to>
                                        <p:strVal val="visible"/>
                                      </p:to>
                                    </p:set>
                                    <p:animEffect transition="in" filter="fade">
                                      <p:cBhvr>
                                        <p:cTn id="9" dur="3000"/>
                                        <p:tgtEl>
                                          <p:spTgt spid="25603"/>
                                        </p:tgtEl>
                                      </p:cBhvr>
                                    </p:animEffect>
                                  </p:childTnLst>
                                </p:cTn>
                              </p:par>
                              <p:par>
                                <p:cTn id="10" presetID="22" presetClass="entr" presetSubtype="2" fill="hold" nodeType="with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0"/>
                                        <p:tgtEl>
                                          <p:spTgt spid="7"/>
                                        </p:tgtEl>
                                      </p:cBhvr>
                                    </p:animEffect>
                                  </p:childTnLst>
                                </p:cTn>
                              </p:par>
                              <p:par>
                                <p:cTn id="13" presetID="22" presetClass="entr" presetSubtype="2" fill="hold" nodeType="withEffect">
                                  <p:stCondLst>
                                    <p:cond delay="1000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bldLst>
      <p:bldP spid="25603"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rgbClr val="990033"/>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12101</TotalTime>
  <Words>8253</Words>
  <Application>Microsoft Office PowerPoint</Application>
  <PresentationFormat>On-screen Show (4:3)</PresentationFormat>
  <Paragraphs>991</Paragraphs>
  <Slides>75</Slides>
  <Notes>75</Notes>
  <HiddenSlides>0</HiddenSlides>
  <MMClips>74</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75</vt:i4>
      </vt:variant>
    </vt:vector>
  </HeadingPairs>
  <TitlesOfParts>
    <vt:vector size="85" baseType="lpstr">
      <vt:lpstr>Arial</vt:lpstr>
      <vt:lpstr>Arial Black</vt:lpstr>
      <vt:lpstr>Monotype Sorts</vt:lpstr>
      <vt:lpstr>Symbol</vt:lpstr>
      <vt:lpstr>Times New Roman</vt:lpstr>
      <vt:lpstr>Wingdings</vt:lpstr>
      <vt:lpstr>WP IconicSymbolsA</vt:lpstr>
      <vt:lpstr>Custom Design</vt:lpstr>
      <vt:lpstr>Chart</vt:lpstr>
      <vt:lpstr>Clip</vt:lpstr>
      <vt:lpstr>EPDM 509</vt:lpstr>
      <vt:lpstr>Another Focus </vt:lpstr>
      <vt:lpstr>Objectives</vt:lpstr>
      <vt:lpstr>Profile: Thalidomide and Birth Defects</vt:lpstr>
      <vt:lpstr>Profile: Thalidomide and Birth Defects</vt:lpstr>
      <vt:lpstr>Study Designs</vt:lpstr>
      <vt:lpstr>Case-Control Study</vt:lpstr>
      <vt:lpstr>Case-Control Study</vt:lpstr>
      <vt:lpstr>Case-Control study design</vt:lpstr>
      <vt:lpstr>Timing of Case-Control Study</vt:lpstr>
      <vt:lpstr>PowerPoint Presentation</vt:lpstr>
      <vt:lpstr>PowerPoint Presentation</vt:lpstr>
      <vt:lpstr>PowerPoint Presentation</vt:lpstr>
      <vt:lpstr>Distribution of 1,357 male lung cancer patients and a male control group according to average number of cigarettes smoked daily over the 10 years preceding onset of the current illness </vt:lpstr>
      <vt:lpstr>Reserpine and Breast Cancer</vt:lpstr>
      <vt:lpstr>PowerPoint Presentation</vt:lpstr>
      <vt:lpstr>PowerPoint Presentation</vt:lpstr>
      <vt:lpstr>PowerPoint Presentation</vt:lpstr>
      <vt:lpstr>PowerPoint Presentation</vt:lpstr>
      <vt:lpstr>PowerPoint Presentation</vt:lpstr>
      <vt:lpstr>PowerPoint Presentation</vt:lpstr>
      <vt:lpstr>Case-Control Studies</vt:lpstr>
      <vt:lpstr>Case Identification</vt:lpstr>
      <vt:lpstr>Case Identification</vt:lpstr>
      <vt:lpstr>PowerPoint Presentation</vt:lpstr>
      <vt:lpstr>Incident vs. Prevalent Cases</vt:lpstr>
      <vt:lpstr>PowerPoint Presentation</vt:lpstr>
      <vt:lpstr>Severe vs. Mild Cases</vt:lpstr>
      <vt:lpstr>PowerPoint Presentation</vt:lpstr>
      <vt:lpstr>Convenience Sample</vt:lpstr>
      <vt:lpstr>PowerPoint Presentation</vt:lpstr>
      <vt:lpstr>PowerPoint Presentation</vt:lpstr>
      <vt:lpstr>Control Identification</vt:lpstr>
      <vt:lpstr>PowerPoint Presentation</vt:lpstr>
      <vt:lpstr>Hospital controls should</vt:lpstr>
      <vt:lpstr>Determination of Exposure</vt:lpstr>
      <vt:lpstr>Methods of Measuring past exposure</vt:lpstr>
      <vt:lpstr>PowerPoint Presentation</vt:lpstr>
      <vt:lpstr>PowerPoint Presentation</vt:lpstr>
      <vt:lpstr>PowerPoint Presentation</vt:lpstr>
      <vt:lpstr>PowerPoint Presentation</vt:lpstr>
      <vt:lpstr>PowerPoint Presentation</vt:lpstr>
      <vt:lpstr>PowerPoint Presentation</vt:lpstr>
      <vt:lpstr>Characteristics of Cases and Two Control Groups:  A Case Control Study of Estrogen Exposure and Endometrial Cancer</vt:lpstr>
      <vt:lpstr>PowerPoint Presentation</vt:lpstr>
      <vt:lpstr>Report Bias - Patients’ Statements vs. clinical examination Findings. </vt:lpstr>
      <vt:lpstr>Recall Bias</vt:lpstr>
      <vt:lpstr>Measurement Bias - may be due to:</vt:lpstr>
      <vt:lpstr>PowerPoint Presentation</vt:lpstr>
      <vt:lpstr>PowerPoint Presentation</vt:lpstr>
      <vt:lpstr>Rate of Down syndrome at birth, by race/ethnicity of mother and maternal age group -- 17 state-based birth defects surveillance programs, United States, 1983-1990</vt:lpstr>
      <vt:lpstr>Rate of Down syndrome at birth, by race/ethnicity of mother and maternal age group -- 17 state-based birth defects surveillance programs, United States, 1983-1990</vt:lpstr>
      <vt:lpstr>PowerPoint Presentation</vt:lpstr>
      <vt:lpstr>PowerPoint Presentation</vt:lpstr>
      <vt:lpstr>PowerPoint Presentation</vt:lpstr>
      <vt:lpstr>Case-Control Studies – Measures of Effect</vt:lpstr>
      <vt:lpstr>Calculating the Odds Ratio</vt:lpstr>
      <vt:lpstr>What are Odds</vt:lpstr>
      <vt:lpstr>Odds Ratio (OR)</vt:lpstr>
      <vt:lpstr>Case-control study</vt:lpstr>
      <vt:lpstr>Case-control study</vt:lpstr>
      <vt:lpstr>Analysis:  Unmatched Design</vt:lpstr>
      <vt:lpstr>Case-control study of lung cancer  and past smoking</vt:lpstr>
      <vt:lpstr>Chili pepper and gastric cancer</vt:lpstr>
      <vt:lpstr>Matched Design    (PAIRS)</vt:lpstr>
      <vt:lpstr>OR is a true estimate of RR when:</vt:lpstr>
      <vt:lpstr>Advantages of Case-control studies</vt:lpstr>
      <vt:lpstr>Disadvantages</vt:lpstr>
      <vt:lpstr>Types of Case-Control Studies </vt:lpstr>
      <vt:lpstr>Case-Control Studies within a cohort</vt:lpstr>
      <vt:lpstr>PowerPoint Presentation</vt:lpstr>
      <vt:lpstr>Nested Case-Control Study</vt:lpstr>
      <vt:lpstr>PowerPoint Presentation</vt:lpstr>
      <vt:lpstr>Cohort versus Case-Control Studies</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516</cp:revision>
  <dcterms:created xsi:type="dcterms:W3CDTF">1999-01-07T03:11:36Z</dcterms:created>
  <dcterms:modified xsi:type="dcterms:W3CDTF">2014-10-30T17:52:13Z</dcterms:modified>
</cp:coreProperties>
</file>