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75"/>
  </p:notesMasterIdLst>
  <p:handoutMasterIdLst>
    <p:handoutMasterId r:id="rId76"/>
  </p:handoutMasterIdLst>
  <p:sldIdLst>
    <p:sldId id="443" r:id="rId2"/>
    <p:sldId id="444" r:id="rId3"/>
    <p:sldId id="445" r:id="rId4"/>
    <p:sldId id="446" r:id="rId5"/>
    <p:sldId id="447" r:id="rId6"/>
    <p:sldId id="448" r:id="rId7"/>
    <p:sldId id="521" r:id="rId8"/>
    <p:sldId id="518" r:id="rId9"/>
    <p:sldId id="450" r:id="rId10"/>
    <p:sldId id="451" r:id="rId11"/>
    <p:sldId id="452" r:id="rId12"/>
    <p:sldId id="524"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 id="465" r:id="rId26"/>
    <p:sldId id="466" r:id="rId27"/>
    <p:sldId id="467" r:id="rId28"/>
    <p:sldId id="468" r:id="rId29"/>
    <p:sldId id="469" r:id="rId30"/>
    <p:sldId id="470" r:id="rId31"/>
    <p:sldId id="471" r:id="rId32"/>
    <p:sldId id="472" r:id="rId33"/>
    <p:sldId id="473" r:id="rId34"/>
    <p:sldId id="515"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89" r:id="rId50"/>
    <p:sldId id="516" r:id="rId51"/>
    <p:sldId id="491" r:id="rId52"/>
    <p:sldId id="492" r:id="rId53"/>
    <p:sldId id="493" r:id="rId54"/>
    <p:sldId id="494"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 id="509" r:id="rId70"/>
    <p:sldId id="510" r:id="rId71"/>
    <p:sldId id="511" r:id="rId72"/>
    <p:sldId id="519" r:id="rId73"/>
    <p:sldId id="520" r:id="rId74"/>
  </p:sldIdLst>
  <p:sldSz cx="9144000" cy="6858000" type="screen4x3"/>
  <p:notesSz cx="7026275" cy="9312275"/>
  <p:defaultTextStyle>
    <a:defPPr>
      <a:defRPr lang="en-US"/>
    </a:defPPr>
    <a:lvl1pPr algn="l" rtl="0" eaLnBrk="0" fontAlgn="base" hangingPunct="0">
      <a:spcBef>
        <a:spcPct val="0"/>
      </a:spcBef>
      <a:spcAft>
        <a:spcPct val="0"/>
      </a:spcAft>
      <a:buChar char="•"/>
      <a:defRPr sz="3000" kern="1200">
        <a:solidFill>
          <a:schemeClr val="tx1"/>
        </a:solidFill>
        <a:latin typeface="Arial" charset="0"/>
        <a:ea typeface="+mn-ea"/>
        <a:cs typeface="+mn-cs"/>
      </a:defRPr>
    </a:lvl1pPr>
    <a:lvl2pPr marL="457200" algn="l" rtl="0" eaLnBrk="0" fontAlgn="base" hangingPunct="0">
      <a:spcBef>
        <a:spcPct val="0"/>
      </a:spcBef>
      <a:spcAft>
        <a:spcPct val="0"/>
      </a:spcAft>
      <a:buChar char="•"/>
      <a:defRPr sz="3000" kern="1200">
        <a:solidFill>
          <a:schemeClr val="tx1"/>
        </a:solidFill>
        <a:latin typeface="Arial" charset="0"/>
        <a:ea typeface="+mn-ea"/>
        <a:cs typeface="+mn-cs"/>
      </a:defRPr>
    </a:lvl2pPr>
    <a:lvl3pPr marL="914400" algn="l" rtl="0" eaLnBrk="0" fontAlgn="base" hangingPunct="0">
      <a:spcBef>
        <a:spcPct val="0"/>
      </a:spcBef>
      <a:spcAft>
        <a:spcPct val="0"/>
      </a:spcAft>
      <a:buChar char="•"/>
      <a:defRPr sz="3000" kern="1200">
        <a:solidFill>
          <a:schemeClr val="tx1"/>
        </a:solidFill>
        <a:latin typeface="Arial" charset="0"/>
        <a:ea typeface="+mn-ea"/>
        <a:cs typeface="+mn-cs"/>
      </a:defRPr>
    </a:lvl3pPr>
    <a:lvl4pPr marL="1371600" algn="l" rtl="0" eaLnBrk="0" fontAlgn="base" hangingPunct="0">
      <a:spcBef>
        <a:spcPct val="0"/>
      </a:spcBef>
      <a:spcAft>
        <a:spcPct val="0"/>
      </a:spcAft>
      <a:buChar char="•"/>
      <a:defRPr sz="3000" kern="1200">
        <a:solidFill>
          <a:schemeClr val="tx1"/>
        </a:solidFill>
        <a:latin typeface="Arial" charset="0"/>
        <a:ea typeface="+mn-ea"/>
        <a:cs typeface="+mn-cs"/>
      </a:defRPr>
    </a:lvl4pPr>
    <a:lvl5pPr marL="1828800" algn="l" rtl="0" eaLnBrk="0" fontAlgn="base" hangingPunct="0">
      <a:spcBef>
        <a:spcPct val="0"/>
      </a:spcBef>
      <a:spcAft>
        <a:spcPct val="0"/>
      </a:spcAft>
      <a:buChar char="•"/>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CC0066"/>
    <a:srgbClr val="008080"/>
    <a:srgbClr val="3333CC"/>
    <a:srgbClr val="FFCC00"/>
    <a:srgbClr val="FF33CC"/>
    <a:srgbClr val="9900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8124" autoAdjust="0"/>
  </p:normalViewPr>
  <p:slideViewPr>
    <p:cSldViewPr>
      <p:cViewPr varScale="1">
        <p:scale>
          <a:sx n="79" d="100"/>
          <a:sy n="79" d="100"/>
        </p:scale>
        <p:origin x="25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798" y="90"/>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3A38551F-EA57-4E76-9600-88A5B5DC703E}" type="slidenum">
              <a:rPr lang="en-US"/>
              <a:pPr>
                <a:defRPr/>
              </a:pPr>
              <a:t>‹#›</a:t>
            </a:fld>
            <a:endParaRPr lang="en-US"/>
          </a:p>
        </p:txBody>
      </p:sp>
    </p:spTree>
    <p:extLst>
      <p:ext uri="{BB962C8B-B14F-4D97-AF65-F5344CB8AC3E}">
        <p14:creationId xmlns:p14="http://schemas.microsoft.com/office/powerpoint/2010/main" val="3495015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buFontTx/>
              <a:buNone/>
              <a:defRPr sz="1200">
                <a:latin typeface="Times New Roman" pitchFamily="18" charset="0"/>
              </a:defRPr>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buFontTx/>
              <a:buNone/>
              <a:defRPr sz="1200">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buFontTx/>
              <a:buNone/>
              <a:defRPr sz="1200">
                <a:latin typeface="Times New Roman" pitchFamily="18" charset="0"/>
              </a:defRPr>
            </a:lvl1pPr>
          </a:lstStyle>
          <a:p>
            <a:pPr>
              <a:defRPr/>
            </a:pPr>
            <a:fld id="{90395B36-CDA0-473F-9225-8A1B722098AA}" type="slidenum">
              <a:rPr lang="en-US"/>
              <a:pPr>
                <a:defRPr/>
              </a:pPr>
              <a:t>‹#›</a:t>
            </a:fld>
            <a:endParaRPr lang="en-US"/>
          </a:p>
        </p:txBody>
      </p:sp>
    </p:spTree>
    <p:extLst>
      <p:ext uri="{BB962C8B-B14F-4D97-AF65-F5344CB8AC3E}">
        <p14:creationId xmlns:p14="http://schemas.microsoft.com/office/powerpoint/2010/main" val="37259026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7EBFF24-EBEE-463E-A512-C6C2DFCDB90D}" type="slidenum">
              <a:rPr lang="en-US" sz="1200" smtClean="0">
                <a:latin typeface="Times New Roman" pitchFamily="18" charset="0"/>
              </a:rPr>
              <a:pPr/>
              <a:t>1</a:t>
            </a:fld>
            <a:endParaRPr lang="en-US" sz="1200" smtClean="0">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Welcome to EPDM 509 - Principles of Epidemiology – on-line. My name is Dr. Raymond Knutsen, Associate Professor of Epidemiology at LLU, SPH. I am originally a Norwegian with my medical degree from Oslo, Norway. I also</a:t>
            </a:r>
            <a:r>
              <a:rPr lang="en-US" baseline="0" dirty="0" smtClean="0"/>
              <a:t> holds an</a:t>
            </a:r>
            <a:r>
              <a:rPr lang="en-US" dirty="0" smtClean="0"/>
              <a:t> MPH from Loma Linda University. I am the instructor for this course. </a:t>
            </a:r>
          </a:p>
          <a:p>
            <a:pPr eaLnBrk="1" hangingPunct="1"/>
            <a:r>
              <a:rPr lang="en-US" dirty="0" smtClean="0"/>
              <a:t>In this class you will learn the basic principles in Epidemiology and epidemiologic thinking. However, in order to know what lays ahead of us, we like to know from where the field of epidemiology emerged, where it comes from. In module 1, lecture 1A, we will, therefore, start the class with some historical perspectives. </a:t>
            </a:r>
          </a:p>
          <a:p>
            <a:pPr eaLnBrk="1" hangingPunct="1"/>
            <a:r>
              <a:rPr lang="en-US" dirty="0" smtClean="0"/>
              <a:t> </a:t>
            </a:r>
          </a:p>
        </p:txBody>
      </p:sp>
    </p:spTree>
    <p:extLst>
      <p:ext uri="{BB962C8B-B14F-4D97-AF65-F5344CB8AC3E}">
        <p14:creationId xmlns:p14="http://schemas.microsoft.com/office/powerpoint/2010/main" val="214939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988FCD3-2F4B-4A7E-8D13-3F903B941161}" type="slidenum">
              <a:rPr lang="en-US" sz="1200" smtClean="0">
                <a:latin typeface="Times New Roman" pitchFamily="18" charset="0"/>
              </a:rPr>
              <a:pPr/>
              <a:t>10</a:t>
            </a:fld>
            <a:endParaRPr lang="en-US" sz="1200" smtClean="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 short, practical and working definition of epidemiology is that it is the study of the distribution and determinants of disease frequency in human populations. So, in epidemiology we study how diseases are distributed in populations, as well as the factors that influence or determine this distribution.</a:t>
            </a:r>
          </a:p>
          <a:p>
            <a:pPr eaLnBrk="1" hangingPunct="1"/>
            <a:r>
              <a:rPr lang="en-US" dirty="0" smtClean="0"/>
              <a:t>In a population some are well and enjoy optimum health. Others struggle with diseases that may be cured, become chronic and/or cause death. Signs and symptoms usually are the first indication a specific disease. As an example: Angina pectoris is a sign/symptom of CHD, which may be cured, become chronic and cause death.  </a:t>
            </a:r>
          </a:p>
          <a:p>
            <a:pPr eaLnBrk="1" hangingPunct="1"/>
            <a:r>
              <a:rPr lang="en-US" dirty="0" smtClean="0"/>
              <a:t>For a certain outcome (disease) there may be risk factors that may contribute to causing the disease, and protective factors that may prevent the disease from occurring. For CHD risk factors include genetic predisposition, little physical activity, “rich” food, and lots of stress. Protective factors include “good” genes, lots of physical activity, lots of fruit and vegetables, moderation in eating (avoid overweight), and little stress. </a:t>
            </a:r>
          </a:p>
          <a:p>
            <a:pPr eaLnBrk="1" hangingPunct="1"/>
            <a:r>
              <a:rPr lang="en-US" dirty="0" smtClean="0"/>
              <a:t>Epidemiology study the distribution of diseases (e.g. CHD) in populations in order to find the determinants (causes) of the diseases in order to prevent or minimize the risk of them occurring in these populations.   </a:t>
            </a:r>
          </a:p>
          <a:p>
            <a:pPr eaLnBrk="1" hangingPunct="1"/>
            <a:r>
              <a:rPr lang="en-US" dirty="0" smtClean="0"/>
              <a:t>   </a:t>
            </a:r>
          </a:p>
        </p:txBody>
      </p:sp>
    </p:spTree>
    <p:extLst>
      <p:ext uri="{BB962C8B-B14F-4D97-AF65-F5344CB8AC3E}">
        <p14:creationId xmlns:p14="http://schemas.microsoft.com/office/powerpoint/2010/main" val="140193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63D195A2-625F-42E2-81DE-E2849D65631F}" type="slidenum">
              <a:rPr lang="en-US" sz="1200" smtClean="0">
                <a:latin typeface="Times New Roman" pitchFamily="18" charset="0"/>
              </a:rPr>
              <a:pPr/>
              <a:t>11</a:t>
            </a:fld>
            <a:endParaRPr lang="en-US" sz="1200" smtClean="0">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a broader and also widely accepted definition of epidemiology, which is the study of the distribution and determinants of health-related states or events in specified populations, and it is the application of this study to control health problems. </a:t>
            </a:r>
          </a:p>
          <a:p>
            <a:pPr eaLnBrk="1" hangingPunct="1"/>
            <a:endParaRPr lang="en-US" dirty="0" smtClean="0"/>
          </a:p>
        </p:txBody>
      </p:sp>
    </p:spTree>
    <p:extLst>
      <p:ext uri="{BB962C8B-B14F-4D97-AF65-F5344CB8AC3E}">
        <p14:creationId xmlns:p14="http://schemas.microsoft.com/office/powerpoint/2010/main" val="86850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04F7C45-DA7D-4522-9441-098CADB9CCB4}" type="slidenum">
              <a:rPr lang="en-US" sz="1200" smtClean="0">
                <a:latin typeface="Times New Roman" pitchFamily="18" charset="0"/>
              </a:rPr>
              <a:pPr/>
              <a:t>12</a:t>
            </a:fld>
            <a:endParaRPr lang="en-US" sz="1200"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Epidemiologic tools (e.g. questionnaires, surveillance, different study designs) are used to measure disease burden in populations. We want to know about differences in the burden of specific diseases between populations in order to learn about risk factors for the diseases in question, and to learn about their etiology - what causes these diseases. This knowledge may make us able to intervene through intervention programs to reduce the morbidity and mortality from the disease. </a:t>
            </a:r>
          </a:p>
          <a:p>
            <a:pPr eaLnBrk="1" hangingPunct="1"/>
            <a:r>
              <a:rPr lang="en-US" dirty="0" smtClean="0"/>
              <a:t>In epidemiology we also measure the effect of treatment or intervention programs in order to learn about their effectiveness.</a:t>
            </a:r>
          </a:p>
          <a:p>
            <a:pPr eaLnBrk="1" hangingPunct="1"/>
            <a:r>
              <a:rPr lang="en-US" dirty="0" smtClean="0"/>
              <a:t>(Morbidity = how many in the population with a specific disease) </a:t>
            </a:r>
          </a:p>
          <a:p>
            <a:pPr eaLnBrk="1" hangingPunct="1"/>
            <a:r>
              <a:rPr lang="en-US" dirty="0" smtClean="0"/>
              <a:t>(Mortality = how many in the population who die from the disease)</a:t>
            </a:r>
          </a:p>
          <a:p>
            <a:pPr eaLnBrk="1" hangingPunct="1"/>
            <a:endParaRPr lang="en-US" dirty="0" smtClean="0"/>
          </a:p>
        </p:txBody>
      </p:sp>
    </p:spTree>
    <p:extLst>
      <p:ext uri="{BB962C8B-B14F-4D97-AF65-F5344CB8AC3E}">
        <p14:creationId xmlns:p14="http://schemas.microsoft.com/office/powerpoint/2010/main" val="2934663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04F7C45-DA7D-4522-9441-098CADB9CCB4}" type="slidenum">
              <a:rPr lang="en-US" sz="1200" smtClean="0">
                <a:latin typeface="Times New Roman" pitchFamily="18" charset="0"/>
              </a:rPr>
              <a:pPr/>
              <a:t>13</a:t>
            </a:fld>
            <a:endParaRPr lang="en-US" sz="1200"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Epidemiologic</a:t>
            </a:r>
            <a:r>
              <a:rPr lang="en-US" baseline="0" dirty="0" smtClean="0"/>
              <a:t> </a:t>
            </a:r>
            <a:r>
              <a:rPr lang="en-US" dirty="0" smtClean="0"/>
              <a:t>studies are done</a:t>
            </a:r>
            <a:r>
              <a:rPr lang="en-US" baseline="0" dirty="0" smtClean="0"/>
              <a:t> to learn more about cause-and-effect relationships between possible risk factors, like specific diets, behaviors, exposures, and an outcome, like a specific disease. However, a study has to be properly planned and done in order to get reliable data. Here is a list of factors that may be involved in studies. </a:t>
            </a:r>
          </a:p>
          <a:p>
            <a:pPr eaLnBrk="1" hangingPunct="1"/>
            <a:r>
              <a:rPr lang="en-US" b="1" u="sng" baseline="0" dirty="0" smtClean="0"/>
              <a:t>Surveillance</a:t>
            </a:r>
            <a:r>
              <a:rPr lang="en-US" baseline="0" dirty="0" smtClean="0"/>
              <a:t> is a systematic ongoing and continuous collection and analysis of data, and the timely dissemination of information to those who need to know, so that appropriate action can be taken.</a:t>
            </a:r>
          </a:p>
          <a:p>
            <a:pPr eaLnBrk="1" hangingPunct="1"/>
            <a:r>
              <a:rPr lang="en-US" b="1" u="sng" baseline="0" dirty="0" smtClean="0"/>
              <a:t>Observation</a:t>
            </a:r>
            <a:r>
              <a:rPr lang="en-US" baseline="0" dirty="0" smtClean="0"/>
              <a:t> is observing what takes place without intervening to change the course of the events. We will later talk about observational studies.</a:t>
            </a:r>
          </a:p>
          <a:p>
            <a:pPr eaLnBrk="1" hangingPunct="1"/>
            <a:r>
              <a:rPr lang="en-US" b="1" u="sng" baseline="0" dirty="0" smtClean="0"/>
              <a:t>Hypothesis testing</a:t>
            </a:r>
            <a:r>
              <a:rPr lang="en-US" baseline="0" dirty="0" smtClean="0"/>
              <a:t> is the basis of modern science. It is a supposition or a prediction that usually build upon observations made, on the connection between a factor and an outcome/result.</a:t>
            </a:r>
          </a:p>
          <a:p>
            <a:pPr eaLnBrk="1" hangingPunct="1"/>
            <a:r>
              <a:rPr lang="en-US" b="1" u="sng" baseline="0" dirty="0" smtClean="0"/>
              <a:t>Analytic research</a:t>
            </a:r>
            <a:r>
              <a:rPr lang="en-US" baseline="0" dirty="0" smtClean="0"/>
              <a:t> is concerned with identifying or measuring the health effects of specific exposures or risk factors. It examines associations and possible causal relationships.</a:t>
            </a:r>
          </a:p>
          <a:p>
            <a:pPr eaLnBrk="1" hangingPunct="1"/>
            <a:r>
              <a:rPr lang="en-US" b="1" u="sng" baseline="0" dirty="0" smtClean="0"/>
              <a:t>Experiments</a:t>
            </a:r>
            <a:r>
              <a:rPr lang="en-US" baseline="0" dirty="0" smtClean="0"/>
              <a:t> are studies where the investigator intentionally alters one or more factors under controlled conditions in order to study the effects of such alteration(s).     </a:t>
            </a:r>
            <a:r>
              <a:rPr lang="en-US" dirty="0" smtClean="0"/>
              <a:t>  </a:t>
            </a:r>
          </a:p>
          <a:p>
            <a:pPr eaLnBrk="1" hangingPunct="1"/>
            <a:endParaRPr lang="en-US" dirty="0" smtClean="0"/>
          </a:p>
        </p:txBody>
      </p:sp>
    </p:spTree>
    <p:extLst>
      <p:ext uri="{BB962C8B-B14F-4D97-AF65-F5344CB8AC3E}">
        <p14:creationId xmlns:p14="http://schemas.microsoft.com/office/powerpoint/2010/main" val="62461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00E5AC9-DDFE-4C5E-9B64-8DA293E328FA}" type="slidenum">
              <a:rPr lang="en-US" sz="1200" smtClean="0">
                <a:latin typeface="Times New Roman" pitchFamily="18" charset="0"/>
              </a:rPr>
              <a:pPr/>
              <a:t>14</a:t>
            </a:fld>
            <a:endParaRPr lang="en-US" sz="1200" smtClean="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When we in epidemiology talks about distribution, we refer to analysis by person, place and time. The person, place and time perspective is a prominent feature of epidemiology that we will come back to later on during this course. The person asks “who”, the place “where”, and the time “when”.</a:t>
            </a:r>
          </a:p>
          <a:p>
            <a:pPr eaLnBrk="1" hangingPunct="1"/>
            <a:endParaRPr lang="en-US" dirty="0" smtClean="0"/>
          </a:p>
        </p:txBody>
      </p:sp>
    </p:spTree>
    <p:extLst>
      <p:ext uri="{BB962C8B-B14F-4D97-AF65-F5344CB8AC3E}">
        <p14:creationId xmlns:p14="http://schemas.microsoft.com/office/powerpoint/2010/main" val="2979843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9635182-E806-44F0-84FE-E302267C0F99}" type="slidenum">
              <a:rPr lang="en-US" sz="1200" smtClean="0">
                <a:latin typeface="Times New Roman" pitchFamily="18" charset="0"/>
              </a:rPr>
              <a:pPr/>
              <a:t>15</a:t>
            </a:fld>
            <a:endParaRPr lang="en-US" sz="1200" smtClean="0">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dirty="0" smtClean="0">
                <a:latin typeface="Arial" charset="0"/>
              </a:rPr>
              <a:t>When we in epidemiology talks about “determinants”, we actually talks about etiologic factors for disease. The </a:t>
            </a:r>
            <a:r>
              <a:rPr lang="en-US" sz="1800" b="1" dirty="0" smtClean="0">
                <a:solidFill>
                  <a:srgbClr val="FF0000"/>
                </a:solidFill>
                <a:latin typeface="Arial" charset="0"/>
              </a:rPr>
              <a:t>BEINGS</a:t>
            </a:r>
            <a:r>
              <a:rPr lang="en-US" sz="1800" dirty="0" smtClean="0">
                <a:latin typeface="Arial" charset="0"/>
              </a:rPr>
              <a:t> is a short-cut for etiologic factors that we have to think about when it comes to diseases. We have: </a:t>
            </a:r>
          </a:p>
          <a:p>
            <a:pPr marL="171450" indent="-171450" eaLnBrk="1" hangingPunct="1">
              <a:buFont typeface="Arial" panose="020B0604020202020204" pitchFamily="34" charset="0"/>
              <a:buChar char="•"/>
            </a:pPr>
            <a:r>
              <a:rPr lang="en-US" sz="1800" b="1" dirty="0" smtClean="0">
                <a:solidFill>
                  <a:srgbClr val="0070C0"/>
                </a:solidFill>
                <a:latin typeface="Arial" charset="0"/>
              </a:rPr>
              <a:t>Biological</a:t>
            </a:r>
            <a:r>
              <a:rPr lang="en-US" sz="1800" dirty="0" smtClean="0">
                <a:latin typeface="Arial" charset="0"/>
              </a:rPr>
              <a:t> factors. Biology, of course, is a science of life and living things.  </a:t>
            </a:r>
          </a:p>
          <a:p>
            <a:pPr marL="171450" indent="-171450" eaLnBrk="1" hangingPunct="1">
              <a:buFont typeface="Arial" panose="020B0604020202020204" pitchFamily="34" charset="0"/>
              <a:buChar char="•"/>
            </a:pPr>
            <a:r>
              <a:rPr lang="en-US" sz="1800" b="1" dirty="0" smtClean="0">
                <a:solidFill>
                  <a:srgbClr val="0070C0"/>
                </a:solidFill>
                <a:latin typeface="Arial" charset="0"/>
              </a:rPr>
              <a:t>Behavioral</a:t>
            </a:r>
            <a:r>
              <a:rPr lang="en-US" sz="1800" dirty="0" smtClean="0">
                <a:latin typeface="Arial" charset="0"/>
              </a:rPr>
              <a:t> factors involved in many diseases (e.g. infectious diseases, lifestyle diseases like CHD, etc.). We also have </a:t>
            </a:r>
            <a:r>
              <a:rPr lang="en-US" sz="1800" b="1" dirty="0" smtClean="0">
                <a:solidFill>
                  <a:srgbClr val="0070C0"/>
                </a:solidFill>
                <a:latin typeface="Arial" charset="0"/>
              </a:rPr>
              <a:t>Environmental</a:t>
            </a:r>
            <a:r>
              <a:rPr lang="en-US" sz="1800" dirty="0" smtClean="0">
                <a:latin typeface="Arial" charset="0"/>
              </a:rPr>
              <a:t> factors causing diseases like Malaria, which is vector-born (i.e. distributed by mosquitos), and which we will come back to later. </a:t>
            </a:r>
            <a:r>
              <a:rPr lang="en-US" sz="1800" b="1" dirty="0" smtClean="0">
                <a:solidFill>
                  <a:srgbClr val="0070C0"/>
                </a:solidFill>
                <a:latin typeface="Arial" charset="0"/>
              </a:rPr>
              <a:t>Immunologic </a:t>
            </a:r>
            <a:r>
              <a:rPr lang="en-US" sz="1800" dirty="0" smtClean="0">
                <a:latin typeface="Arial" charset="0"/>
              </a:rPr>
              <a:t>factors are determinants for HIV or the AIDS epidemic. </a:t>
            </a:r>
            <a:r>
              <a:rPr lang="en-US" sz="1800" b="1" dirty="0" smtClean="0">
                <a:solidFill>
                  <a:srgbClr val="0070C0"/>
                </a:solidFill>
                <a:latin typeface="Arial" charset="0"/>
              </a:rPr>
              <a:t>Nutritional</a:t>
            </a:r>
            <a:r>
              <a:rPr lang="en-US" sz="1800" dirty="0" smtClean="0">
                <a:latin typeface="Arial" charset="0"/>
              </a:rPr>
              <a:t> etiologic factors are determinants for several diseases, like CHD and CVD which is very much caused by improper nutrition, especially “rich diet”. Another example is scurvy that we will talk about in this lesson. We also have Genetic etiologic factors that is responsible for diseases, and familiar aggregation of specific diseases are seen because of specific genetic traits that follow a specific family. A good example is Familiar Hypercholesterolemia (FH). We also have people who get </a:t>
            </a:r>
            <a:r>
              <a:rPr lang="en-US" sz="1800" b="1" dirty="0" smtClean="0">
                <a:solidFill>
                  <a:srgbClr val="0070C0"/>
                </a:solidFill>
                <a:latin typeface="Arial" charset="0"/>
              </a:rPr>
              <a:t>services</a:t>
            </a:r>
            <a:r>
              <a:rPr lang="en-US" sz="1800" dirty="0" smtClean="0">
                <a:latin typeface="Arial" charset="0"/>
              </a:rPr>
              <a:t> that may affect their health, and we also know that both </a:t>
            </a:r>
            <a:r>
              <a:rPr lang="en-US" sz="1800" b="1" dirty="0" smtClean="0">
                <a:solidFill>
                  <a:srgbClr val="0070C0"/>
                </a:solidFill>
                <a:latin typeface="Arial" charset="0"/>
              </a:rPr>
              <a:t>social</a:t>
            </a:r>
            <a:r>
              <a:rPr lang="en-US" sz="1800" dirty="0" smtClean="0">
                <a:latin typeface="Arial" charset="0"/>
              </a:rPr>
              <a:t> and </a:t>
            </a:r>
            <a:r>
              <a:rPr lang="en-US" sz="1800" b="1" dirty="0" smtClean="0">
                <a:solidFill>
                  <a:srgbClr val="0070C0"/>
                </a:solidFill>
                <a:latin typeface="Arial" charset="0"/>
              </a:rPr>
              <a:t>spiritual</a:t>
            </a:r>
            <a:r>
              <a:rPr lang="en-US" sz="1800" dirty="0" smtClean="0">
                <a:latin typeface="Arial" charset="0"/>
              </a:rPr>
              <a:t> factors are important risk factors for disease.      </a:t>
            </a:r>
          </a:p>
          <a:p>
            <a:pPr eaLnBrk="1" hangingPunct="1"/>
            <a:endParaRPr lang="en-US" sz="2800" dirty="0" smtClean="0">
              <a:solidFill>
                <a:srgbClr val="0066FF"/>
              </a:solidFill>
              <a:latin typeface="Arial" charset="0"/>
            </a:endParaRPr>
          </a:p>
          <a:p>
            <a:pPr eaLnBrk="1" hangingPunct="1"/>
            <a:endParaRPr lang="en-US" sz="1800" dirty="0">
              <a:solidFill>
                <a:srgbClr val="0066FF"/>
              </a:solidFill>
              <a:latin typeface="Arial" charset="0"/>
            </a:endParaRPr>
          </a:p>
        </p:txBody>
      </p:sp>
    </p:spTree>
    <p:extLst>
      <p:ext uri="{BB962C8B-B14F-4D97-AF65-F5344CB8AC3E}">
        <p14:creationId xmlns:p14="http://schemas.microsoft.com/office/powerpoint/2010/main" val="450200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2140114-1E19-4457-B55A-D886D35A75A4}" type="slidenum">
              <a:rPr lang="en-US" sz="1200" smtClean="0">
                <a:latin typeface="Times New Roman" pitchFamily="18" charset="0"/>
              </a:rPr>
              <a:pPr/>
              <a:t>16</a:t>
            </a:fld>
            <a:endParaRPr lang="en-US" sz="1200" smtClean="0">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population is a group of people with common and identifiable characteristics. These characteristics may be either a common age composition, the same occupation, the same religion, the same gender, or the same place of residence. So when we talk about specified populations we talk about a specific group of people with such common and identifiable characteristics.</a:t>
            </a:r>
          </a:p>
          <a:p>
            <a:pPr eaLnBrk="1" hangingPunct="1"/>
            <a:endParaRPr lang="en-US" dirty="0" smtClean="0"/>
          </a:p>
        </p:txBody>
      </p:sp>
    </p:spTree>
    <p:extLst>
      <p:ext uri="{BB962C8B-B14F-4D97-AF65-F5344CB8AC3E}">
        <p14:creationId xmlns:p14="http://schemas.microsoft.com/office/powerpoint/2010/main" val="381920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26FF9AF-6BC6-4A5B-8008-1B8B748566F3}" type="slidenum">
              <a:rPr lang="en-US" sz="1200" smtClean="0">
                <a:latin typeface="Times New Roman" pitchFamily="18" charset="0"/>
              </a:rPr>
              <a:pPr/>
              <a:t>17</a:t>
            </a:fld>
            <a:endParaRPr lang="en-US" sz="1200" smtClean="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dirty="0" smtClean="0">
                <a:cs typeface="Times New Roman" panose="02020603050405020304" pitchFamily="18" charset="0"/>
              </a:rPr>
              <a:t>Epidemiology defines the involved populations (i.e. groups of people). We are not concerned with individuals in epidemiology, we are concerned with populations. We also counts cases and calculate and compare rates to find frequencies (i.e. distributions) of specific diseases. We interpret findings by looking at the association between determinants (i.e. risk factors) for disease and outcomes (</a:t>
            </a:r>
            <a:r>
              <a:rPr lang="en-US" dirty="0" err="1" smtClean="0">
                <a:cs typeface="Times New Roman" panose="02020603050405020304" pitchFamily="18" charset="0"/>
              </a:rPr>
              <a:t>i</a:t>
            </a:r>
            <a:r>
              <a:rPr lang="en-US" dirty="0" smtClean="0">
                <a:cs typeface="Times New Roman" panose="02020603050405020304" pitchFamily="18" charset="0"/>
              </a:rPr>
              <a:t>,.e. probabilities of certain outcomes of disease in relation to certain risk factors). The effects of what we are measuring are the probabilities of specific effects of treatment or of intervention on disease or disease risk factors. So we develop interventions to control or prevent diseases in communities as a result of the findings in our epidemiologic studies.</a:t>
            </a:r>
          </a:p>
          <a:p>
            <a:pPr marL="228600" indent="-228600" eaLnBrk="1" hangingPunct="1"/>
            <a:r>
              <a:rPr lang="en-US" dirty="0" smtClean="0">
                <a:cs typeface="Times New Roman" panose="02020603050405020304" pitchFamily="18" charset="0"/>
              </a:rPr>
              <a:t> Some definitions:</a:t>
            </a:r>
          </a:p>
          <a:p>
            <a:pPr marL="228600" indent="-228600" eaLnBrk="1" hangingPunct="1"/>
            <a:r>
              <a:rPr lang="en-US" dirty="0" smtClean="0">
                <a:cs typeface="Times New Roman" panose="02020603050405020304" pitchFamily="18" charset="0"/>
              </a:rPr>
              <a:t>1.</a:t>
            </a:r>
            <a:r>
              <a:rPr lang="en-US" b="1" dirty="0" smtClean="0">
                <a:solidFill>
                  <a:srgbClr val="0066FF"/>
                </a:solidFill>
                <a:cs typeface="Times New Roman" panose="02020603050405020304" pitchFamily="18" charset="0"/>
              </a:rPr>
              <a:t> Populations</a:t>
            </a:r>
            <a:r>
              <a:rPr lang="en-US" dirty="0" smtClean="0">
                <a:cs typeface="Times New Roman" panose="02020603050405020304" pitchFamily="18" charset="0"/>
              </a:rPr>
              <a:t> = Groups of people. </a:t>
            </a:r>
            <a:r>
              <a:rPr lang="en-US" b="1" dirty="0" smtClean="0">
                <a:solidFill>
                  <a:srgbClr val="FF33CC"/>
                </a:solidFill>
                <a:cs typeface="Times New Roman" panose="02020603050405020304" pitchFamily="18" charset="0"/>
              </a:rPr>
              <a:t>Not individuals!</a:t>
            </a:r>
            <a:r>
              <a:rPr lang="en-US" dirty="0" smtClean="0">
                <a:cs typeface="Times New Roman" panose="02020603050405020304" pitchFamily="18" charset="0"/>
              </a:rPr>
              <a:t> </a:t>
            </a:r>
          </a:p>
          <a:p>
            <a:pPr marL="228600" indent="-228600" eaLnBrk="1" hangingPunct="1"/>
            <a:r>
              <a:rPr lang="en-US" dirty="0" smtClean="0">
                <a:cs typeface="Times New Roman" panose="02020603050405020304" pitchFamily="18" charset="0"/>
              </a:rPr>
              <a:t>3. </a:t>
            </a:r>
            <a:r>
              <a:rPr lang="en-US" b="1" dirty="0" smtClean="0">
                <a:solidFill>
                  <a:srgbClr val="0066FF"/>
                </a:solidFill>
                <a:cs typeface="Times New Roman" panose="02020603050405020304" pitchFamily="18" charset="0"/>
              </a:rPr>
              <a:t>Rates</a:t>
            </a:r>
            <a:r>
              <a:rPr lang="en-US" dirty="0" smtClean="0">
                <a:cs typeface="Times New Roman" panose="02020603050405020304" pitchFamily="18" charset="0"/>
              </a:rPr>
              <a:t> = To find frequencies (</a:t>
            </a:r>
            <a:r>
              <a:rPr lang="en-US" b="1" dirty="0" smtClean="0">
                <a:solidFill>
                  <a:srgbClr val="FF33CC"/>
                </a:solidFill>
                <a:cs typeface="Times New Roman" panose="02020603050405020304" pitchFamily="18" charset="0"/>
              </a:rPr>
              <a:t>distribution</a:t>
            </a:r>
            <a:r>
              <a:rPr lang="en-US" dirty="0" smtClean="0">
                <a:cs typeface="Times New Roman" panose="02020603050405020304" pitchFamily="18" charset="0"/>
              </a:rPr>
              <a:t>) of disease.</a:t>
            </a:r>
          </a:p>
          <a:p>
            <a:pPr marL="228600" indent="-228600" eaLnBrk="1" hangingPunct="1"/>
            <a:r>
              <a:rPr lang="en-US" dirty="0" smtClean="0">
                <a:cs typeface="Times New Roman" panose="02020603050405020304" pitchFamily="18" charset="0"/>
              </a:rPr>
              <a:t>4. </a:t>
            </a:r>
            <a:r>
              <a:rPr lang="en-US" b="1" dirty="0" smtClean="0">
                <a:solidFill>
                  <a:srgbClr val="0066FF"/>
                </a:solidFill>
                <a:cs typeface="Times New Roman" panose="02020603050405020304" pitchFamily="18" charset="0"/>
              </a:rPr>
              <a:t>Determinants</a:t>
            </a:r>
            <a:r>
              <a:rPr lang="en-US" dirty="0" smtClean="0">
                <a:cs typeface="Times New Roman" panose="02020603050405020304" pitchFamily="18" charset="0"/>
              </a:rPr>
              <a:t> = Risk factors for disease</a:t>
            </a:r>
          </a:p>
          <a:p>
            <a:pPr marL="228600" indent="-228600" eaLnBrk="1" hangingPunct="1"/>
            <a:r>
              <a:rPr lang="en-US" b="1" dirty="0" smtClean="0">
                <a:solidFill>
                  <a:srgbClr val="0066FF"/>
                </a:solidFill>
                <a:cs typeface="Times New Roman" panose="02020603050405020304" pitchFamily="18" charset="0"/>
              </a:rPr>
              <a:t>	Outcomes</a:t>
            </a:r>
            <a:r>
              <a:rPr lang="en-US" dirty="0" smtClean="0">
                <a:cs typeface="Times New Roman" panose="02020603050405020304" pitchFamily="18" charset="0"/>
              </a:rPr>
              <a:t> = Probabilities of certain outcomes of disease in relation to their risk factors.</a:t>
            </a:r>
          </a:p>
          <a:p>
            <a:pPr marL="228600" indent="-228600" eaLnBrk="1" hangingPunct="1"/>
            <a:r>
              <a:rPr lang="en-US" dirty="0" smtClean="0">
                <a:cs typeface="Times New Roman" panose="02020603050405020304" pitchFamily="18" charset="0"/>
              </a:rPr>
              <a:t>5. </a:t>
            </a:r>
            <a:r>
              <a:rPr lang="en-US" b="1" dirty="0" smtClean="0">
                <a:solidFill>
                  <a:srgbClr val="0066FF"/>
                </a:solidFill>
                <a:cs typeface="Times New Roman" panose="02020603050405020304" pitchFamily="18" charset="0"/>
              </a:rPr>
              <a:t>Effects</a:t>
            </a:r>
            <a:r>
              <a:rPr lang="en-US" dirty="0" smtClean="0">
                <a:cs typeface="Times New Roman" panose="02020603050405020304" pitchFamily="18" charset="0"/>
              </a:rPr>
              <a:t> = Probabilities of </a:t>
            </a:r>
            <a:r>
              <a:rPr lang="en-US" b="1" dirty="0" smtClean="0">
                <a:solidFill>
                  <a:srgbClr val="FF3399"/>
                </a:solidFill>
                <a:cs typeface="Times New Roman" panose="02020603050405020304" pitchFamily="18" charset="0"/>
              </a:rPr>
              <a:t>specific effects</a:t>
            </a:r>
            <a:r>
              <a:rPr lang="en-US" dirty="0" smtClean="0">
                <a:cs typeface="Times New Roman" panose="02020603050405020304" pitchFamily="18" charset="0"/>
              </a:rPr>
              <a:t> of </a:t>
            </a:r>
            <a:r>
              <a:rPr lang="en-US" b="1" dirty="0" smtClean="0">
                <a:cs typeface="Times New Roman" panose="02020603050405020304" pitchFamily="18" charset="0"/>
              </a:rPr>
              <a:t>treatment</a:t>
            </a:r>
            <a:r>
              <a:rPr lang="en-US" dirty="0" smtClean="0">
                <a:cs typeface="Times New Roman" panose="02020603050405020304" pitchFamily="18" charset="0"/>
              </a:rPr>
              <a:t> or of </a:t>
            </a:r>
            <a:r>
              <a:rPr lang="en-US" b="1" dirty="0" smtClean="0">
                <a:cs typeface="Times New Roman" panose="02020603050405020304" pitchFamily="18" charset="0"/>
              </a:rPr>
              <a:t>intervention</a:t>
            </a:r>
            <a:r>
              <a:rPr lang="en-US" dirty="0" smtClean="0">
                <a:cs typeface="Times New Roman" panose="02020603050405020304" pitchFamily="18" charset="0"/>
              </a:rPr>
              <a:t> on disease (or disease risk factors)</a:t>
            </a:r>
          </a:p>
          <a:p>
            <a:pPr marL="228600" indent="-228600" eaLnBrk="1" hangingPunct="1">
              <a:buFontTx/>
              <a:buChar char="•"/>
            </a:pPr>
            <a:endParaRPr lang="en-US" dirty="0" smtClean="0">
              <a:cs typeface="Times New Roman" panose="02020603050405020304" pitchFamily="18" charset="0"/>
            </a:endParaRPr>
          </a:p>
          <a:p>
            <a:pPr marL="0" indent="0" eaLnBrk="1" hangingPunct="1">
              <a:buFontTx/>
              <a:buNone/>
            </a:pPr>
            <a:endParaRPr lang="en-US" dirty="0" smtClean="0">
              <a:cs typeface="Times New Roman" panose="02020603050405020304" pitchFamily="18" charset="0"/>
            </a:endParaRPr>
          </a:p>
        </p:txBody>
      </p:sp>
    </p:spTree>
    <p:extLst>
      <p:ext uri="{BB962C8B-B14F-4D97-AF65-F5344CB8AC3E}">
        <p14:creationId xmlns:p14="http://schemas.microsoft.com/office/powerpoint/2010/main" val="195049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0685D7D-B6D9-408A-9E12-874C49718DB7}" type="slidenum">
              <a:rPr lang="en-US" sz="1200" smtClean="0">
                <a:latin typeface="Times New Roman" pitchFamily="18" charset="0"/>
              </a:rPr>
              <a:pPr/>
              <a:t>18</a:t>
            </a:fld>
            <a:endParaRPr lang="en-US" sz="1200" smtClean="0">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Epidemiology is the foundation of Public Health and Preventive Medicine because it defines in populations the distribution of risk factors (i.e. determinants) and diseases (i.e. outcomes)  and the relation between these factors. Epidemiology and Biostatistics are dependent on each other. They are like the two pages on the same piece of paper: they cannot be separated, because biostatistics is the quantitative foundation of epidemiology.  </a:t>
            </a:r>
          </a:p>
          <a:p>
            <a:pPr eaLnBrk="1" hangingPunct="1"/>
            <a:endParaRPr lang="en-US" dirty="0" smtClean="0"/>
          </a:p>
        </p:txBody>
      </p:sp>
    </p:spTree>
    <p:extLst>
      <p:ext uri="{BB962C8B-B14F-4D97-AF65-F5344CB8AC3E}">
        <p14:creationId xmlns:p14="http://schemas.microsoft.com/office/powerpoint/2010/main" val="1204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15BC21C-AC25-4AB3-970D-79899182F3F3}" type="slidenum">
              <a:rPr lang="en-US" sz="1200" smtClean="0">
                <a:latin typeface="Times New Roman" pitchFamily="18" charset="0"/>
              </a:rPr>
              <a:pPr/>
              <a:t>19</a:t>
            </a:fld>
            <a:endParaRPr lang="en-US" sz="1200" smtClean="0">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000" b="1" dirty="0" smtClean="0">
                <a:solidFill>
                  <a:srgbClr val="FF3399"/>
                </a:solidFill>
              </a:rPr>
              <a:t>REMEMBER these definitions!!! You will have questions about them at the exams.</a:t>
            </a:r>
          </a:p>
          <a:p>
            <a:pPr eaLnBrk="1" hangingPunct="1"/>
            <a:endParaRPr lang="en-US" sz="2000" b="0" dirty="0" smtClean="0">
              <a:solidFill>
                <a:srgbClr val="FF3399"/>
              </a:solidFill>
            </a:endParaRPr>
          </a:p>
        </p:txBody>
      </p:sp>
    </p:spTree>
    <p:extLst>
      <p:ext uri="{BB962C8B-B14F-4D97-AF65-F5344CB8AC3E}">
        <p14:creationId xmlns:p14="http://schemas.microsoft.com/office/powerpoint/2010/main" val="29204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0F562EC-1F06-4E88-8FD6-8975133F8894}" type="slidenum">
              <a:rPr lang="en-US" sz="1200" smtClean="0">
                <a:latin typeface="Times New Roman" pitchFamily="18" charset="0"/>
              </a:rPr>
              <a:pPr/>
              <a:t>2</a:t>
            </a:fld>
            <a:endParaRPr lang="en-US" sz="1200" smtClean="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objective for todays lecture is for you to be able to define what epidemiology is, and discuss historical developments in the field of epidemiology.  We will also describe theories of causation, and causation is a field that we will come back to later in the course. You also must be able to define epidemic, endemic, and pandemic because they are important topics in epidemiology. You should also be able to describe applications of epidemiology to public health to other health professionals like MDs, nurses, health management, and so on.  </a:t>
            </a:r>
          </a:p>
          <a:p>
            <a:pPr eaLnBrk="1" hangingPunct="1"/>
            <a:endParaRPr lang="en-US" dirty="0" smtClean="0"/>
          </a:p>
        </p:txBody>
      </p:sp>
    </p:spTree>
    <p:extLst>
      <p:ext uri="{BB962C8B-B14F-4D97-AF65-F5344CB8AC3E}">
        <p14:creationId xmlns:p14="http://schemas.microsoft.com/office/powerpoint/2010/main" val="2477517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C1391DC-B5CA-4ED3-AAAA-DFD1C127DDD0}" type="slidenum">
              <a:rPr lang="en-US" sz="1200" smtClean="0">
                <a:latin typeface="Times New Roman" pitchFamily="18" charset="0"/>
              </a:rPr>
              <a:pPr/>
              <a:t>20</a:t>
            </a:fld>
            <a:endParaRPr lang="en-US" sz="1200" smtClean="0">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Epidemiology primarily studied the infectious diseases of the 19</a:t>
            </a:r>
            <a:r>
              <a:rPr lang="en-US" baseline="30000" dirty="0" smtClean="0"/>
              <a:t>th</a:t>
            </a:r>
            <a:r>
              <a:rPr lang="en-US" dirty="0" smtClean="0"/>
              <a:t> century. Most of these diseases are today almost non-existent in the developed world, even with the emergence of new infectious diseases such as Ebola, and re-appearance of old infectious diseases like TB. Todays focus is on non-infectious diseases like cancers, Metabolic Syndrome, DM T2 and CVD.   </a:t>
            </a:r>
          </a:p>
          <a:p>
            <a:pPr eaLnBrk="1" hangingPunct="1"/>
            <a:endParaRPr lang="en-US" dirty="0" smtClean="0"/>
          </a:p>
        </p:txBody>
      </p:sp>
    </p:spTree>
    <p:extLst>
      <p:ext uri="{BB962C8B-B14F-4D97-AF65-F5344CB8AC3E}">
        <p14:creationId xmlns:p14="http://schemas.microsoft.com/office/powerpoint/2010/main" val="3431922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A4527BF-9987-41F6-BAE0-A01A26EE4C4D}" type="slidenum">
              <a:rPr lang="en-US" sz="1200" smtClean="0">
                <a:latin typeface="Times New Roman" pitchFamily="18" charset="0"/>
              </a:rPr>
              <a:pPr/>
              <a:t>21</a:t>
            </a:fld>
            <a:endParaRPr lang="en-US" sz="1200" smtClean="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Classic Epidemiology deals with </a:t>
            </a:r>
            <a:r>
              <a:rPr lang="en-US" b="1" u="sng" dirty="0" smtClean="0"/>
              <a:t>disease etiology </a:t>
            </a:r>
            <a:r>
              <a:rPr lang="en-US" dirty="0" smtClean="0"/>
              <a:t>(i.e. cause of disease) and their </a:t>
            </a:r>
            <a:r>
              <a:rPr lang="en-US" b="1" u="sng" dirty="0" smtClean="0"/>
              <a:t>risk factors </a:t>
            </a:r>
            <a:r>
              <a:rPr lang="en-US" dirty="0" smtClean="0"/>
              <a:t>in populations.</a:t>
            </a:r>
          </a:p>
        </p:txBody>
      </p:sp>
    </p:spTree>
    <p:extLst>
      <p:ext uri="{BB962C8B-B14F-4D97-AF65-F5344CB8AC3E}">
        <p14:creationId xmlns:p14="http://schemas.microsoft.com/office/powerpoint/2010/main" val="2630586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1F54334-CF51-4795-AA79-5B5FEA0139A7}" type="slidenum">
              <a:rPr lang="en-US" sz="1200" smtClean="0">
                <a:latin typeface="Times New Roman" pitchFamily="18" charset="0"/>
              </a:rPr>
              <a:pPr/>
              <a:t>22</a:t>
            </a:fld>
            <a:endParaRPr lang="en-US" sz="1200" smtClean="0">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this classic epidemiology example we are trying to understand whether </a:t>
            </a:r>
            <a:r>
              <a:rPr lang="en-US" b="1" dirty="0" smtClean="0">
                <a:solidFill>
                  <a:srgbClr val="FF0000"/>
                </a:solidFill>
              </a:rPr>
              <a:t>saturated fat </a:t>
            </a:r>
            <a:r>
              <a:rPr lang="en-US" dirty="0" smtClean="0"/>
              <a:t>is a risk factors for CHD, and we do it by looking at CHD as an outcome in two populations with different levels of saturated fat intake. Is intake of saturated fat associated with CHD? If the answer is “yes”, the next question is if a lowering of saturated fat intake in the population will prevent or delay the occurrence of CHD.  </a:t>
            </a:r>
          </a:p>
          <a:p>
            <a:pPr eaLnBrk="1" hangingPunct="1"/>
            <a:endParaRPr lang="en-US" dirty="0" smtClean="0"/>
          </a:p>
        </p:txBody>
      </p:sp>
    </p:spTree>
    <p:extLst>
      <p:ext uri="{BB962C8B-B14F-4D97-AF65-F5344CB8AC3E}">
        <p14:creationId xmlns:p14="http://schemas.microsoft.com/office/powerpoint/2010/main" val="2972009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D549E72-B8CC-4D11-91AA-14837C33E638}" type="slidenum">
              <a:rPr lang="en-US" sz="1200" smtClean="0">
                <a:latin typeface="Times New Roman" pitchFamily="18" charset="0"/>
              </a:rPr>
              <a:pPr/>
              <a:t>23</a:t>
            </a:fld>
            <a:endParaRPr lang="en-US" sz="1200" smtClean="0">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Clinical epidemiology is directly linked to clinical decision-making because it aims at improving all levels of the clinical work, relating to diagnosing a disease/condition, the treatment offered, and the prognosis.  </a:t>
            </a:r>
          </a:p>
        </p:txBody>
      </p:sp>
    </p:spTree>
    <p:extLst>
      <p:ext uri="{BB962C8B-B14F-4D97-AF65-F5344CB8AC3E}">
        <p14:creationId xmlns:p14="http://schemas.microsoft.com/office/powerpoint/2010/main" val="162369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C5A83AF-4ED2-455F-A4C2-2CF7F9FF7D0D}" type="slidenum">
              <a:rPr lang="en-US" sz="1200" smtClean="0">
                <a:latin typeface="Times New Roman" pitchFamily="18" charset="0"/>
              </a:rPr>
              <a:pPr/>
              <a:t>24</a:t>
            </a:fld>
            <a:endParaRPr lang="en-US" sz="1200" smtClean="0">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clinical epidemiology an important job is to evaluate the effects and side effects of drugs used to treat diseases. This is usually done by comparing the outcomes of the new treatment with that of the old.</a:t>
            </a:r>
          </a:p>
          <a:p>
            <a:pPr eaLnBrk="1" hangingPunct="1"/>
            <a:endParaRPr lang="en-US" dirty="0" smtClean="0"/>
          </a:p>
        </p:txBody>
      </p:sp>
    </p:spTree>
    <p:extLst>
      <p:ext uri="{BB962C8B-B14F-4D97-AF65-F5344CB8AC3E}">
        <p14:creationId xmlns:p14="http://schemas.microsoft.com/office/powerpoint/2010/main" val="2198353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7071EB9-FE2B-4D40-ACA0-298439FB00BD}" type="slidenum">
              <a:rPr lang="en-US" sz="1200" smtClean="0">
                <a:latin typeface="Times New Roman" pitchFamily="18" charset="0"/>
              </a:rPr>
              <a:pPr/>
              <a:t>25</a:t>
            </a:fld>
            <a:endParaRPr lang="en-US" sz="1200" smtClean="0">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solidFill>
                  <a:srgbClr val="FF0000"/>
                </a:solidFill>
              </a:rPr>
              <a:t>REMEMBER this slide because it is very important!!</a:t>
            </a:r>
          </a:p>
          <a:p>
            <a:pPr marL="228600" indent="-228600" eaLnBrk="1" hangingPunct="1">
              <a:buFont typeface="+mj-lt"/>
              <a:buAutoNum type="arabicPeriod"/>
            </a:pPr>
            <a:r>
              <a:rPr lang="en-US" dirty="0" smtClean="0"/>
              <a:t>Human disease is non-random. It does not occur at random! If disease was happening at random, epidemiology could not contribute much. A random occurrence cannot be prepared for or prevented.</a:t>
            </a:r>
          </a:p>
          <a:p>
            <a:pPr marL="228600" indent="-228600" eaLnBrk="1" hangingPunct="1">
              <a:buFont typeface="+mj-lt"/>
              <a:buAutoNum type="arabicPeriod"/>
            </a:pPr>
            <a:r>
              <a:rPr lang="en-US" dirty="0" smtClean="0"/>
              <a:t>Human disease has causal factor(s), and that preventive factors therefore can be identified and used to lower the risk for the disease or to prevent it from happening. To identify these causal and preventive factors requires systematic investigation of different populations from different geographical areas, and at different times.  </a:t>
            </a:r>
          </a:p>
          <a:p>
            <a:pPr eaLnBrk="1" hangingPunct="1"/>
            <a:endParaRPr lang="en-US" dirty="0" smtClean="0"/>
          </a:p>
        </p:txBody>
      </p:sp>
    </p:spTree>
    <p:extLst>
      <p:ext uri="{BB962C8B-B14F-4D97-AF65-F5344CB8AC3E}">
        <p14:creationId xmlns:p14="http://schemas.microsoft.com/office/powerpoint/2010/main" val="1353503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E19E2DC-7A10-47CF-A934-C5C6A257BDE3}" type="slidenum">
              <a:rPr lang="en-US" sz="1200" smtClean="0">
                <a:latin typeface="Times New Roman" pitchFamily="18" charset="0"/>
              </a:rPr>
              <a:pPr/>
              <a:t>26</a:t>
            </a:fld>
            <a:endParaRPr lang="en-US" sz="1200" smtClean="0">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risk of contracting specific diseases may depend on many factors. Some diseases are </a:t>
            </a:r>
            <a:r>
              <a:rPr lang="en-US" b="1" dirty="0" smtClean="0">
                <a:solidFill>
                  <a:srgbClr val="FF0000"/>
                </a:solidFill>
              </a:rPr>
              <a:t>age</a:t>
            </a:r>
            <a:r>
              <a:rPr lang="en-US" dirty="0" smtClean="0"/>
              <a:t>-associated, like the risk of most cancers and CVD increases with increasing age. AIDS, however, are most prevalent in young people because they are sexually most active. Some diseases are </a:t>
            </a:r>
            <a:r>
              <a:rPr lang="en-US" b="1" dirty="0" smtClean="0">
                <a:solidFill>
                  <a:srgbClr val="FF0000"/>
                </a:solidFill>
              </a:rPr>
              <a:t>gender</a:t>
            </a:r>
            <a:r>
              <a:rPr lang="en-US" dirty="0" smtClean="0"/>
              <a:t>-associated: CHD occur mostly in males, while </a:t>
            </a:r>
            <a:r>
              <a:rPr lang="en-US" dirty="0" err="1" smtClean="0"/>
              <a:t>hypothyreosis</a:t>
            </a:r>
            <a:r>
              <a:rPr lang="en-US" dirty="0" smtClean="0"/>
              <a:t> and </a:t>
            </a:r>
            <a:r>
              <a:rPr lang="en-US" dirty="0" err="1" smtClean="0"/>
              <a:t>thyreoditis</a:t>
            </a:r>
            <a:r>
              <a:rPr lang="en-US" dirty="0" smtClean="0"/>
              <a:t> mostly occur in females. Risk of disease may also be associated with: </a:t>
            </a:r>
          </a:p>
          <a:p>
            <a:pPr eaLnBrk="1" hangingPunct="1"/>
            <a:r>
              <a:rPr lang="en-US" b="1" dirty="0" smtClean="0">
                <a:solidFill>
                  <a:srgbClr val="FF0000"/>
                </a:solidFill>
              </a:rPr>
              <a:t>Place</a:t>
            </a:r>
            <a:r>
              <a:rPr lang="en-US" dirty="0" smtClean="0"/>
              <a:t>, like cholera and Hepatitis A, both of which are spread through contaminated water, or with</a:t>
            </a:r>
          </a:p>
          <a:p>
            <a:pPr eaLnBrk="1" hangingPunct="1"/>
            <a:r>
              <a:rPr lang="en-US" b="1" dirty="0" smtClean="0">
                <a:solidFill>
                  <a:srgbClr val="FF0000"/>
                </a:solidFill>
              </a:rPr>
              <a:t>Time</a:t>
            </a:r>
            <a:r>
              <a:rPr lang="en-US" dirty="0" smtClean="0"/>
              <a:t>, like puerperal fever in the 1840-ies. Disease risk may also be associated with</a:t>
            </a:r>
          </a:p>
          <a:p>
            <a:pPr eaLnBrk="1" hangingPunct="1"/>
            <a:r>
              <a:rPr lang="en-US" b="1" dirty="0" smtClean="0">
                <a:solidFill>
                  <a:srgbClr val="FF0000"/>
                </a:solidFill>
              </a:rPr>
              <a:t>Genetics</a:t>
            </a:r>
            <a:r>
              <a:rPr lang="en-US" dirty="0" smtClean="0"/>
              <a:t>, like Familiar hypercholesterolemia (FH), CHD and Hemophilia, or associated with </a:t>
            </a:r>
          </a:p>
          <a:p>
            <a:pPr eaLnBrk="1" hangingPunct="1"/>
            <a:r>
              <a:rPr lang="en-US" b="1" dirty="0" smtClean="0">
                <a:solidFill>
                  <a:srgbClr val="FF0000"/>
                </a:solidFill>
              </a:rPr>
              <a:t>Sexual preferences</a:t>
            </a:r>
            <a:r>
              <a:rPr lang="en-US" dirty="0" smtClean="0"/>
              <a:t>, like AIDS in homosexuals    </a:t>
            </a:r>
          </a:p>
          <a:p>
            <a:pPr eaLnBrk="1" hangingPunct="1"/>
            <a:endParaRPr lang="en-US" dirty="0" smtClean="0"/>
          </a:p>
        </p:txBody>
      </p:sp>
    </p:spTree>
    <p:extLst>
      <p:ext uri="{BB962C8B-B14F-4D97-AF65-F5344CB8AC3E}">
        <p14:creationId xmlns:p14="http://schemas.microsoft.com/office/powerpoint/2010/main" val="3404906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21FCAA0-AA53-447E-B0A1-852E80243E08}" type="slidenum">
              <a:rPr lang="en-US" sz="1200" smtClean="0">
                <a:latin typeface="Times New Roman" pitchFamily="18" charset="0"/>
              </a:rPr>
              <a:pPr/>
              <a:t>27</a:t>
            </a:fld>
            <a:endParaRPr lang="en-US" sz="1200" smtClean="0">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Epidemiology is as old as medicine itself, and both evolved slowly for more than 2,000 years. However, the last 150 years have seen tremendous progress. Today, epidemiology is an interdisciplinary area that includes both biostatistics, social, behavioral and the medical sciences, as well as clinical medicine.   </a:t>
            </a:r>
          </a:p>
        </p:txBody>
      </p:sp>
    </p:spTree>
    <p:extLst>
      <p:ext uri="{BB962C8B-B14F-4D97-AF65-F5344CB8AC3E}">
        <p14:creationId xmlns:p14="http://schemas.microsoft.com/office/powerpoint/2010/main" val="822429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FE1F7AA-C650-4062-9E29-7391883A11EE}" type="slidenum">
              <a:rPr lang="en-US" sz="1200" smtClean="0">
                <a:latin typeface="Times New Roman" pitchFamily="18" charset="0"/>
              </a:rPr>
              <a:pPr/>
              <a:t>28</a:t>
            </a:fld>
            <a:endParaRPr lang="en-US" sz="1200" smtClean="0">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dirty="0" smtClean="0"/>
              <a:t>Hippocrates, the founder of Western medicine, manifested an amazingly modern perspective in his treatise entitled </a:t>
            </a:r>
            <a:r>
              <a:rPr lang="en-US" i="1" dirty="0" smtClean="0"/>
              <a:t>On</a:t>
            </a:r>
            <a:r>
              <a:rPr lang="en-US" dirty="0" smtClean="0"/>
              <a:t> </a:t>
            </a:r>
            <a:r>
              <a:rPr lang="en-US" i="1" dirty="0" smtClean="0"/>
              <a:t>Airs, Waters, Places and Epidemics</a:t>
            </a:r>
            <a:r>
              <a:rPr lang="en-US" dirty="0" smtClean="0"/>
              <a:t> that was published in the fifth century before the common era.  Here are some excerpts:</a:t>
            </a:r>
          </a:p>
          <a:p>
            <a:pPr marL="228600" indent="-228600" eaLnBrk="1" hangingPunct="1"/>
            <a:r>
              <a:rPr lang="en-US" dirty="0" smtClean="0"/>
              <a:t>“Whoever wishes to investigate medicine properly, should proceed thus: in the first place to consider the seasons of the year, and what effects each of them produces.”</a:t>
            </a:r>
          </a:p>
          <a:p>
            <a:pPr marL="228600" indent="-228600" eaLnBrk="1" hangingPunct="1"/>
            <a:r>
              <a:rPr lang="en-US" dirty="0" smtClean="0"/>
              <a:t>“…We must also consider the qualities of the waters.”</a:t>
            </a:r>
          </a:p>
          <a:p>
            <a:pPr marL="228600" indent="-228600" eaLnBrk="1" hangingPunct="1"/>
            <a:r>
              <a:rPr lang="en-US" dirty="0" smtClean="0"/>
              <a:t>“…and the mode in which the inhabitants live, and what are their pursuits, whether they are fond of drinking and eating to excess, and given to indolence, or are fond of exercise and labor, and not given to excess in eating and drinking.”</a:t>
            </a:r>
          </a:p>
          <a:p>
            <a:pPr marL="228600" indent="-228600" eaLnBrk="1" hangingPunct="1">
              <a:spcBef>
                <a:spcPct val="50000"/>
              </a:spcBef>
            </a:pPr>
            <a:r>
              <a:rPr lang="en-US" dirty="0" smtClean="0"/>
              <a:t>He advanced the then-revolutionary idea that, by observing enough cases, a physician can predict the course of a disease.</a:t>
            </a:r>
          </a:p>
          <a:p>
            <a:pPr marL="228600" indent="-228600" eaLnBrk="1" hangingPunct="1"/>
            <a:r>
              <a:rPr lang="en-US" dirty="0" smtClean="0"/>
              <a:t>Instead of ascribing diseases to divine origin, he discussed their environmental causes.  He proposed that considerations such as a town’s weather, drinking water, and site along the paths of favorable winds can help a physician ascertain the general health of the town’s citizens.</a:t>
            </a:r>
          </a:p>
          <a:p>
            <a:pPr marL="228600" indent="-228600" eaLnBrk="1" hangingPunct="1"/>
            <a:r>
              <a:rPr lang="en-US" b="1" dirty="0" err="1" smtClean="0">
                <a:solidFill>
                  <a:srgbClr val="0066FF"/>
                </a:solidFill>
              </a:rPr>
              <a:t>Hippokrates</a:t>
            </a:r>
            <a:r>
              <a:rPr lang="en-US" b="1" dirty="0" smtClean="0">
                <a:solidFill>
                  <a:srgbClr val="0066FF"/>
                </a:solidFill>
              </a:rPr>
              <a:t> of Cos</a:t>
            </a:r>
            <a:r>
              <a:rPr lang="en-US" dirty="0" smtClean="0"/>
              <a:t> </a:t>
            </a:r>
            <a:r>
              <a:rPr lang="en-US" dirty="0" err="1" smtClean="0"/>
              <a:t>recognised</a:t>
            </a:r>
            <a:r>
              <a:rPr lang="en-US" dirty="0" smtClean="0"/>
              <a:t> that both </a:t>
            </a:r>
            <a:r>
              <a:rPr lang="en-US" b="1" dirty="0" smtClean="0">
                <a:solidFill>
                  <a:srgbClr val="FF3399"/>
                </a:solidFill>
              </a:rPr>
              <a:t>environmental</a:t>
            </a:r>
            <a:r>
              <a:rPr lang="en-US" dirty="0" smtClean="0"/>
              <a:t> and </a:t>
            </a:r>
            <a:r>
              <a:rPr lang="en-US" b="1" dirty="0" err="1" smtClean="0">
                <a:solidFill>
                  <a:srgbClr val="FF3399"/>
                </a:solidFill>
              </a:rPr>
              <a:t>behavioural</a:t>
            </a:r>
            <a:r>
              <a:rPr lang="en-US" dirty="0" smtClean="0"/>
              <a:t> factors could affect health. However, he </a:t>
            </a:r>
            <a:r>
              <a:rPr lang="en-US" b="1" dirty="0" smtClean="0">
                <a:solidFill>
                  <a:srgbClr val="0066FF"/>
                </a:solidFill>
              </a:rPr>
              <a:t>did not actually count anything</a:t>
            </a:r>
            <a:r>
              <a:rPr lang="en-US" dirty="0" smtClean="0"/>
              <a:t>.</a:t>
            </a:r>
          </a:p>
          <a:p>
            <a:pPr marL="228600" indent="-228600" eaLnBrk="1" hangingPunct="1"/>
            <a:endParaRPr lang="en-US" dirty="0" smtClean="0"/>
          </a:p>
        </p:txBody>
      </p:sp>
    </p:spTree>
    <p:extLst>
      <p:ext uri="{BB962C8B-B14F-4D97-AF65-F5344CB8AC3E}">
        <p14:creationId xmlns:p14="http://schemas.microsoft.com/office/powerpoint/2010/main" val="748548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D851959-077C-4A49-9DC3-7728B61F3C97}" type="slidenum">
              <a:rPr lang="en-US" sz="1200" smtClean="0">
                <a:latin typeface="Times New Roman" pitchFamily="18" charset="0"/>
              </a:rPr>
              <a:pPr/>
              <a:t>29</a:t>
            </a:fld>
            <a:endParaRPr lang="en-US" sz="1200" smtClean="0">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Scientific Revolution that started in the 1600s changed our understanding of the physical universe and its order, which now could be expressed in terms of mathematical relationships. Epidemiology also changed and the logic observed in nature was seen as underlying the medical sciences, including epidemiology. </a:t>
            </a:r>
          </a:p>
          <a:p>
            <a:pPr eaLnBrk="1" hangingPunct="1"/>
            <a:endParaRPr lang="en-US" dirty="0" smtClean="0"/>
          </a:p>
        </p:txBody>
      </p:sp>
    </p:spTree>
    <p:extLst>
      <p:ext uri="{BB962C8B-B14F-4D97-AF65-F5344CB8AC3E}">
        <p14:creationId xmlns:p14="http://schemas.microsoft.com/office/powerpoint/2010/main" val="159859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D732ADC3-D03E-4ABF-BA25-86CEFDF78D6D}" type="slidenum">
              <a:rPr lang="en-US" sz="1200" smtClean="0">
                <a:latin typeface="Times New Roman" pitchFamily="18" charset="0"/>
              </a:rPr>
              <a:pPr/>
              <a:t>3</a:t>
            </a:fld>
            <a:endParaRPr lang="en-US" sz="1200"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 will start with a little story that is a good illustration on how people in different fields are thinking, because we are all molded by our professional background. Three professors, a physicist, a chemist and a statistician are at a meeting, and a fire breaks out in a wastebasket.  </a:t>
            </a:r>
          </a:p>
          <a:p>
            <a:pPr eaLnBrk="1" hangingPunct="1"/>
            <a:endParaRPr lang="en-US" dirty="0" smtClean="0"/>
          </a:p>
        </p:txBody>
      </p:sp>
    </p:spTree>
    <p:extLst>
      <p:ext uri="{BB962C8B-B14F-4D97-AF65-F5344CB8AC3E}">
        <p14:creationId xmlns:p14="http://schemas.microsoft.com/office/powerpoint/2010/main" val="130981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8C9AD4D-15D0-4B2E-8C2E-30D0AFFE990D}" type="slidenum">
              <a:rPr lang="en-US" sz="1200" smtClean="0">
                <a:latin typeface="Times New Roman" pitchFamily="18" charset="0"/>
              </a:rPr>
              <a:pPr/>
              <a:t>30</a:t>
            </a:fld>
            <a:endParaRPr lang="en-US" sz="1200" smtClean="0">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John </a:t>
            </a:r>
            <a:r>
              <a:rPr lang="en-US" dirty="0" err="1" smtClean="0"/>
              <a:t>Graunt</a:t>
            </a:r>
            <a:r>
              <a:rPr lang="en-US" dirty="0" smtClean="0"/>
              <a:t> was an early fellow of the Royal Society in London, and he is regarded the founder of Vital Statistics. The </a:t>
            </a:r>
            <a:r>
              <a:rPr lang="en-US" b="1" u="sng" dirty="0" smtClean="0"/>
              <a:t>Bills of Mortality</a:t>
            </a:r>
            <a:r>
              <a:rPr lang="en-US" dirty="0" smtClean="0"/>
              <a:t> was the weekly and annual recording of births and deaths in England. John </a:t>
            </a:r>
            <a:r>
              <a:rPr lang="en-US" dirty="0" err="1" smtClean="0"/>
              <a:t>Graunt</a:t>
            </a:r>
            <a:r>
              <a:rPr lang="en-US" dirty="0" smtClean="0"/>
              <a:t> associated births and deaths with age, sex and other factors, constructing the first known life table. </a:t>
            </a:r>
          </a:p>
          <a:p>
            <a:pPr eaLnBrk="1" hangingPunct="1"/>
            <a:endParaRPr lang="en-US" dirty="0" smtClean="0"/>
          </a:p>
        </p:txBody>
      </p:sp>
    </p:spTree>
    <p:extLst>
      <p:ext uri="{BB962C8B-B14F-4D97-AF65-F5344CB8AC3E}">
        <p14:creationId xmlns:p14="http://schemas.microsoft.com/office/powerpoint/2010/main" val="3270983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B78793E-EA4C-4903-AB00-122FDF0F48A3}" type="slidenum">
              <a:rPr lang="en-US" sz="1200" smtClean="0">
                <a:latin typeface="Times New Roman" pitchFamily="18" charset="0"/>
              </a:rPr>
              <a:pPr/>
              <a:t>31</a:t>
            </a:fld>
            <a:endParaRPr lang="en-US" sz="1200" smtClean="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the 17th century, </a:t>
            </a:r>
            <a:r>
              <a:rPr lang="en-US" dirty="0" err="1" smtClean="0"/>
              <a:t>Graunt</a:t>
            </a:r>
            <a:r>
              <a:rPr lang="en-US" dirty="0" smtClean="0"/>
              <a:t> made a careful study of England’s Bills of Mortality.  These records were originally compiled to keep track of the mortality toll from the Black Death or Bubonic Plague (i.e. Yersinia </a:t>
            </a:r>
            <a:r>
              <a:rPr lang="en-US" dirty="0" err="1" smtClean="0"/>
              <a:t>Pestis</a:t>
            </a:r>
            <a:r>
              <a:rPr lang="en-US" dirty="0" smtClean="0"/>
              <a:t>, reservoir: rodents, incl. rats), which ravaged Europe in three waves during medieval times. In the outbreaks 1346-1352 between ¼-1/3 of Europe’s population died. However, in 1666 the Great London Fire killed the rodent population, the reservoir of </a:t>
            </a:r>
            <a:r>
              <a:rPr lang="en-US" dirty="0" err="1" smtClean="0"/>
              <a:t>Yersinis</a:t>
            </a:r>
            <a:r>
              <a:rPr lang="en-US" dirty="0" smtClean="0"/>
              <a:t> </a:t>
            </a:r>
            <a:r>
              <a:rPr lang="en-US" dirty="0" err="1" smtClean="0"/>
              <a:t>Pestis</a:t>
            </a:r>
            <a:r>
              <a:rPr lang="en-US" dirty="0" smtClean="0"/>
              <a:t>, and the Bubonic Plague in London declined.</a:t>
            </a:r>
          </a:p>
          <a:p>
            <a:pPr eaLnBrk="1" hangingPunct="1"/>
            <a:endParaRPr lang="en-US" dirty="0" smtClean="0"/>
          </a:p>
        </p:txBody>
      </p:sp>
    </p:spTree>
    <p:extLst>
      <p:ext uri="{BB962C8B-B14F-4D97-AF65-F5344CB8AC3E}">
        <p14:creationId xmlns:p14="http://schemas.microsoft.com/office/powerpoint/2010/main" val="2840865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8D9031E-B6B7-410A-8545-FCAF38AEE002}" type="slidenum">
              <a:rPr lang="en-US" sz="1200" smtClean="0">
                <a:latin typeface="Times New Roman" pitchFamily="18" charset="0"/>
              </a:rPr>
              <a:pPr/>
              <a:t>32</a:t>
            </a:fld>
            <a:endParaRPr lang="en-US" sz="1200" smtClean="0">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Here are presented some of John </a:t>
            </a:r>
            <a:r>
              <a:rPr lang="en-US" dirty="0" err="1" smtClean="0"/>
              <a:t>Graunt’s</a:t>
            </a:r>
            <a:r>
              <a:rPr lang="en-US" dirty="0" smtClean="0"/>
              <a:t> observations. He discovered that annually more males are born than females, and that more males die than females. He also found very high mortality rate for children (infectious diseases), that only 3% survived to 66 years of age, and that there was seasonal variation in mortality.</a:t>
            </a:r>
          </a:p>
          <a:p>
            <a:pPr eaLnBrk="1" hangingPunct="1"/>
            <a:r>
              <a:rPr lang="en-US" dirty="0" smtClean="0"/>
              <a:t>Major Greenwood, an early 20th century English epidemiologist, said that the reason epidemiology did not progress immediately from Hippocrates’ time was that Hippocrates just considered phenomena rather than also counting them as </a:t>
            </a:r>
            <a:r>
              <a:rPr lang="en-US" dirty="0" err="1" smtClean="0"/>
              <a:t>Graunt</a:t>
            </a:r>
            <a:r>
              <a:rPr lang="en-US" dirty="0" smtClean="0"/>
              <a:t> did. In crude terms, we could say that Hippocrates was a qualitative researcher and </a:t>
            </a:r>
            <a:r>
              <a:rPr lang="en-US" dirty="0" err="1" smtClean="0"/>
              <a:t>Graunt</a:t>
            </a:r>
            <a:r>
              <a:rPr lang="en-US" dirty="0" smtClean="0"/>
              <a:t> a quantitative one. However, that said I must hasten to add that modern epidemiology embraces qualitative as well as quantitative approaches to problem-solving. This will be most apparent when we reach the section on hypothesis formulation.</a:t>
            </a:r>
          </a:p>
          <a:p>
            <a:pPr eaLnBrk="1" hangingPunct="1"/>
            <a:endParaRPr lang="en-US" dirty="0" smtClean="0"/>
          </a:p>
        </p:txBody>
      </p:sp>
    </p:spTree>
    <p:extLst>
      <p:ext uri="{BB962C8B-B14F-4D97-AF65-F5344CB8AC3E}">
        <p14:creationId xmlns:p14="http://schemas.microsoft.com/office/powerpoint/2010/main" val="217278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CD43D70-AD2B-442F-99BC-C45F7C885F9C}" type="slidenum">
              <a:rPr lang="en-US" sz="1200" smtClean="0">
                <a:latin typeface="Times New Roman" pitchFamily="18" charset="0"/>
              </a:rPr>
              <a:pPr/>
              <a:t>33</a:t>
            </a:fld>
            <a:endParaRPr lang="en-US" sz="1200" smtClean="0">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From our 21st century vantage point, many of the causes of death listed in the Bills of Mortality for 1632 seem particularly quaint or even strange.  Our own nomenclature, certainly, will be open to profound ridicule by the 25th century, and probably very much sooner than that.</a:t>
            </a:r>
          </a:p>
        </p:txBody>
      </p:sp>
    </p:spTree>
    <p:extLst>
      <p:ext uri="{BB962C8B-B14F-4D97-AF65-F5344CB8AC3E}">
        <p14:creationId xmlns:p14="http://schemas.microsoft.com/office/powerpoint/2010/main" val="328884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0860964-F191-4C95-9B4D-85CC291F1F30}" type="slidenum">
              <a:rPr lang="en-US" sz="1200" smtClean="0">
                <a:latin typeface="Times New Roman" pitchFamily="18" charset="0"/>
              </a:rPr>
              <a:pPr/>
              <a:t>34</a:t>
            </a:fld>
            <a:endParaRPr lang="en-US" sz="1200" smtClean="0">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Life table of Deaths in London made by John </a:t>
            </a:r>
            <a:r>
              <a:rPr lang="en-US" dirty="0" err="1" smtClean="0"/>
              <a:t>Graunt</a:t>
            </a:r>
            <a:r>
              <a:rPr lang="en-US" dirty="0" smtClean="0"/>
              <a:t>. The table shows at each age group how many died and how many survived.</a:t>
            </a:r>
          </a:p>
          <a:p>
            <a:pPr eaLnBrk="1" hangingPunct="1"/>
            <a:endParaRPr lang="en-US" dirty="0" smtClean="0"/>
          </a:p>
        </p:txBody>
      </p:sp>
    </p:spTree>
    <p:extLst>
      <p:ext uri="{BB962C8B-B14F-4D97-AF65-F5344CB8AC3E}">
        <p14:creationId xmlns:p14="http://schemas.microsoft.com/office/powerpoint/2010/main" val="3344013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F22E1A6-98CB-41D9-8DE5-81F8B5448BEB}" type="slidenum">
              <a:rPr lang="en-US" sz="1200" smtClean="0">
                <a:latin typeface="Times New Roman" pitchFamily="18" charset="0"/>
              </a:rPr>
              <a:pPr/>
              <a:t>35</a:t>
            </a:fld>
            <a:endParaRPr lang="en-US" sz="1200" smtClean="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18</a:t>
            </a:r>
            <a:r>
              <a:rPr lang="en-US" baseline="30000" dirty="0" smtClean="0"/>
              <a:t>th</a:t>
            </a:r>
            <a:r>
              <a:rPr lang="en-US" dirty="0" smtClean="0"/>
              <a:t> century saw the emergence of experimental studies where disease rates were compared between treated and untreated groups.</a:t>
            </a:r>
          </a:p>
          <a:p>
            <a:pPr eaLnBrk="1" hangingPunct="1"/>
            <a:endParaRPr lang="en-US" dirty="0" smtClean="0"/>
          </a:p>
        </p:txBody>
      </p:sp>
    </p:spTree>
    <p:extLst>
      <p:ext uri="{BB962C8B-B14F-4D97-AF65-F5344CB8AC3E}">
        <p14:creationId xmlns:p14="http://schemas.microsoft.com/office/powerpoint/2010/main" val="2456442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CA73CDC-5BF8-4B2B-A150-B72D5FC3498F}" type="slidenum">
              <a:rPr lang="en-US" sz="1200" smtClean="0">
                <a:latin typeface="Times New Roman" pitchFamily="18" charset="0"/>
              </a:rPr>
              <a:pPr/>
              <a:t>36</a:t>
            </a:fld>
            <a:endParaRPr lang="en-US" sz="1200" smtClean="0">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000" b="1" dirty="0" smtClean="0"/>
              <a:t>James Lind (1716 - 1794)</a:t>
            </a:r>
          </a:p>
          <a:p>
            <a:pPr eaLnBrk="1" hangingPunct="1">
              <a:lnSpc>
                <a:spcPct val="80000"/>
              </a:lnSpc>
            </a:pPr>
            <a:endParaRPr lang="en-US" sz="1000" dirty="0" smtClean="0"/>
          </a:p>
          <a:p>
            <a:pPr eaLnBrk="1" hangingPunct="1">
              <a:lnSpc>
                <a:spcPct val="80000"/>
              </a:lnSpc>
            </a:pPr>
            <a:r>
              <a:rPr lang="en-US" sz="1000" dirty="0" smtClean="0"/>
              <a:t>Born in Edinburgh, in 1731 he registered as an apprentice at the College of Surgeons in Edinburgh and after eight years began serving as a naval surgeon in the Mediterranean. Until 1748 he was in action at sea off Guinea and the West Indies, although most of his time was spent patrolling the English Channel during the War of Austrian Succession (1740-48). In 1747, while serving in the Channel on H.M.S. Salisbury, he carried out his experiments on scurvy, the symptoms of which included loose teeth, bleeding gums and </a:t>
            </a:r>
            <a:r>
              <a:rPr lang="en-US" sz="1000" dirty="0" err="1" smtClean="0"/>
              <a:t>haemorrhages</a:t>
            </a:r>
            <a:r>
              <a:rPr lang="en-US" sz="1000" dirty="0" smtClean="0"/>
              <a:t>.</a:t>
            </a:r>
          </a:p>
          <a:p>
            <a:pPr eaLnBrk="1" hangingPunct="1">
              <a:lnSpc>
                <a:spcPct val="80000"/>
              </a:lnSpc>
            </a:pPr>
            <a:r>
              <a:rPr lang="en-US" sz="1000" dirty="0" smtClean="0"/>
              <a:t>'Scurvy began to rage after being a month or six weeks at sea… the water on board… was uncommonly sweet and good [and] provisions such as could afford no suspicion... yet, at the expiration of ten weeks, we brought into Plymouth 80 men, out of a complement of 350, more or less afflicted with the diseases'. A Treatise on Scurvy, 1754.</a:t>
            </a:r>
          </a:p>
          <a:p>
            <a:pPr eaLnBrk="1" hangingPunct="1">
              <a:lnSpc>
                <a:spcPct val="80000"/>
              </a:lnSpc>
            </a:pPr>
            <a:r>
              <a:rPr lang="en-US" sz="1000" dirty="0" smtClean="0"/>
              <a:t>On H.M.S. Salisbury Lind selected twelve men from the ship, all suffering from similar symptoms of scurvy, and divided them into six pairs. He then gave each group different additions to their basic diet. Two men received a quart of cider a day, and two others were given an unspecified elixir three times a day. One pair was treated with seawater, and another was fed with a combination of garlic, mustard and horseradish. Two men were given </a:t>
            </a:r>
            <a:r>
              <a:rPr lang="en-US" sz="1000" dirty="0" err="1" smtClean="0"/>
              <a:t>spoonfuls</a:t>
            </a:r>
            <a:r>
              <a:rPr lang="en-US" sz="1000" dirty="0" smtClean="0"/>
              <a:t> of vinegar, and the last two were given two oranges and one lemon every day.</a:t>
            </a:r>
          </a:p>
          <a:p>
            <a:pPr eaLnBrk="1" hangingPunct="1">
              <a:lnSpc>
                <a:spcPct val="80000"/>
              </a:lnSpc>
            </a:pPr>
            <a:r>
              <a:rPr lang="en-US" sz="1000" dirty="0" smtClean="0"/>
              <a:t>Four out of the six groups reported no change, the men given cider reported only a slight improvement, but the two seamen fed citrus fruits experienced a remarkable recovery. While there was nothing new about his discovery - the benefits of lime juice had been known for centuries - Lind had definitively established the superiority of citrus fruits above all other 'remedies'.</a:t>
            </a:r>
          </a:p>
          <a:p>
            <a:pPr eaLnBrk="1" hangingPunct="1">
              <a:lnSpc>
                <a:spcPct val="80000"/>
              </a:lnSpc>
            </a:pPr>
            <a:r>
              <a:rPr lang="en-US" sz="1000" dirty="0" smtClean="0"/>
              <a:t>Although the importance of Lind's findings on scurvy were </a:t>
            </a:r>
            <a:r>
              <a:rPr lang="en-US" sz="1000" dirty="0" err="1" smtClean="0"/>
              <a:t>recognised</a:t>
            </a:r>
            <a:r>
              <a:rPr lang="en-US" sz="1000" dirty="0" smtClean="0"/>
              <a:t> soon after the publication of A Treatise on Scurvy, it was not until more than 40 years later that an official Admiralty order was issued on the supply of lemon juice to ships. The effect of the Admiralty Order was substantial; almost immediately scurvy disappeared from the Fleets and Naval hospitals, and the annual numbers of sick sailors sent to the hospitals was halved.</a:t>
            </a:r>
          </a:p>
          <a:p>
            <a:pPr eaLnBrk="1" hangingPunct="1">
              <a:lnSpc>
                <a:spcPct val="80000"/>
              </a:lnSpc>
            </a:pPr>
            <a:endParaRPr lang="en-US" sz="1000" dirty="0" smtClean="0"/>
          </a:p>
        </p:txBody>
      </p:sp>
    </p:spTree>
    <p:extLst>
      <p:ext uri="{BB962C8B-B14F-4D97-AF65-F5344CB8AC3E}">
        <p14:creationId xmlns:p14="http://schemas.microsoft.com/office/powerpoint/2010/main" val="132557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DE695C3-862C-4C7A-9A1B-FC4BBEC177B4}" type="slidenum">
              <a:rPr lang="en-US" sz="1200" smtClean="0">
                <a:latin typeface="Times New Roman" pitchFamily="18" charset="0"/>
              </a:rPr>
              <a:pPr/>
              <a:t>37</a:t>
            </a:fld>
            <a:endParaRPr lang="en-US" sz="1200" smtClean="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solidFill>
                  <a:srgbClr val="0066FF"/>
                </a:solidFill>
              </a:rPr>
              <a:t>This slide show the experiment that James</a:t>
            </a:r>
            <a:r>
              <a:rPr lang="en-US" b="0" baseline="0" dirty="0" smtClean="0">
                <a:solidFill>
                  <a:srgbClr val="0066FF"/>
                </a:solidFill>
              </a:rPr>
              <a:t> Lind carried out on scurvy. </a:t>
            </a:r>
            <a:r>
              <a:rPr lang="en-US" b="1" dirty="0" smtClean="0">
                <a:solidFill>
                  <a:srgbClr val="0066FF"/>
                </a:solidFill>
              </a:rPr>
              <a:t>Scurvy is a Vitamin C deficiency. </a:t>
            </a:r>
            <a:endParaRPr lang="en-US" dirty="0" smtClean="0"/>
          </a:p>
          <a:p>
            <a:pPr eaLnBrk="1" hangingPunct="1"/>
            <a:r>
              <a:rPr lang="en-US" dirty="0" smtClean="0"/>
              <a:t>Rich sources of </a:t>
            </a:r>
            <a:r>
              <a:rPr lang="en-US" dirty="0" err="1" smtClean="0"/>
              <a:t>Vit</a:t>
            </a:r>
            <a:r>
              <a:rPr lang="en-US" dirty="0" smtClean="0"/>
              <a:t>. C are Citrus fruit, broccoli, green peppers, tomatoes, cabbage. </a:t>
            </a:r>
          </a:p>
          <a:p>
            <a:pPr eaLnBrk="1" hangingPunct="1"/>
            <a:r>
              <a:rPr lang="en-US" b="1" dirty="0" smtClean="0">
                <a:solidFill>
                  <a:srgbClr val="0066FF"/>
                </a:solidFill>
              </a:rPr>
              <a:t>Vitamin C deficiency</a:t>
            </a:r>
            <a:r>
              <a:rPr lang="en-US" dirty="0" smtClean="0"/>
              <a:t> affects collagen synthesis, which</a:t>
            </a:r>
            <a:r>
              <a:rPr lang="en-US" baseline="0" dirty="0" smtClean="0"/>
              <a:t> involves</a:t>
            </a:r>
            <a:r>
              <a:rPr lang="en-US" dirty="0" smtClean="0"/>
              <a:t> hydroxylation of </a:t>
            </a:r>
            <a:r>
              <a:rPr lang="en-US" dirty="0" err="1" smtClean="0"/>
              <a:t>proline</a:t>
            </a:r>
            <a:r>
              <a:rPr lang="en-US" dirty="0" smtClean="0"/>
              <a:t> and lysine. Vitamin C is involved in the regulation of body iron storage and distribution, the promotion of non-</a:t>
            </a:r>
            <a:r>
              <a:rPr lang="en-US" dirty="0" err="1" smtClean="0"/>
              <a:t>heme</a:t>
            </a:r>
            <a:r>
              <a:rPr lang="en-US" dirty="0" smtClean="0"/>
              <a:t> iron absorption, and maintenance of folic acid in the reduced </a:t>
            </a:r>
            <a:r>
              <a:rPr lang="en-US" dirty="0" err="1" smtClean="0"/>
              <a:t>tetrahydrofolate</a:t>
            </a:r>
            <a:r>
              <a:rPr lang="en-US" dirty="0" smtClean="0"/>
              <a:t> form. Vitamin C is a powerful water-soluble antioxidant, and is absorbed from the upper third of the small bowel.</a:t>
            </a:r>
          </a:p>
        </p:txBody>
      </p:sp>
    </p:spTree>
    <p:extLst>
      <p:ext uri="{BB962C8B-B14F-4D97-AF65-F5344CB8AC3E}">
        <p14:creationId xmlns:p14="http://schemas.microsoft.com/office/powerpoint/2010/main" val="1690479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5F8360B-BBA1-45F0-ACE0-ED4DEA45B497}" type="slidenum">
              <a:rPr lang="en-US" sz="1200" smtClean="0">
                <a:latin typeface="Times New Roman" pitchFamily="18" charset="0"/>
              </a:rPr>
              <a:pPr/>
              <a:t>38</a:t>
            </a:fld>
            <a:endParaRPr lang="en-US" sz="1200" smtClean="0">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Even though Lind knew nothing about vitamins and the biology of </a:t>
            </a:r>
            <a:r>
              <a:rPr lang="en-US" dirty="0" err="1" smtClean="0"/>
              <a:t>Scurvey</a:t>
            </a:r>
            <a:r>
              <a:rPr lang="en-US" dirty="0" smtClean="0"/>
              <a:t>, he was able to make an effective preventive intervention based on observational data only.</a:t>
            </a:r>
          </a:p>
          <a:p>
            <a:pPr eaLnBrk="1" hangingPunct="1"/>
            <a:endParaRPr lang="en-US" dirty="0" smtClean="0"/>
          </a:p>
        </p:txBody>
      </p:sp>
    </p:spTree>
    <p:extLst>
      <p:ext uri="{BB962C8B-B14F-4D97-AF65-F5344CB8AC3E}">
        <p14:creationId xmlns:p14="http://schemas.microsoft.com/office/powerpoint/2010/main" val="1298426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2E60274-FEED-4DB0-89D3-C98FB576F31D}" type="slidenum">
              <a:rPr lang="en-US" sz="1200" smtClean="0">
                <a:latin typeface="Times New Roman" pitchFamily="18" charset="0"/>
              </a:rPr>
              <a:pPr/>
              <a:t>39</a:t>
            </a:fld>
            <a:endParaRPr lang="en-US" sz="1200" smtClean="0">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1980 the WHO declared smallpox an eradicated disease. However, in the 18</a:t>
            </a:r>
            <a:r>
              <a:rPr lang="en-US" baseline="30000" dirty="0" smtClean="0"/>
              <a:t>th</a:t>
            </a:r>
            <a:r>
              <a:rPr lang="en-US" dirty="0" smtClean="0"/>
              <a:t> century, 400,000 people died from smallpox annually in Europe, and as a result of corneal infections a third of the survivors became blind. In 1768 Edward Jenner heard a dairy maid claim “I can’t take the smallpox for I have already had the cowpox”. Jenner tested this hypothesis in 1796 when he inoculated cowpox material in a 8-year old boy. The boy did not get sick, and millions of people was later saved from smallpox through this procedure. </a:t>
            </a:r>
          </a:p>
        </p:txBody>
      </p:sp>
    </p:spTree>
    <p:extLst>
      <p:ext uri="{BB962C8B-B14F-4D97-AF65-F5344CB8AC3E}">
        <p14:creationId xmlns:p14="http://schemas.microsoft.com/office/powerpoint/2010/main" val="8325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67570D9-EFC5-4BD9-B359-7A8281B2BA1C}" type="slidenum">
              <a:rPr lang="en-US" sz="1200" smtClean="0">
                <a:latin typeface="Times New Roman" pitchFamily="18" charset="0"/>
              </a:rPr>
              <a:pPr/>
              <a:t>4</a:t>
            </a:fld>
            <a:endParaRPr lang="en-US" sz="1200" smtClean="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physicist approach this problem from his perspective and think that he knows what to do. He wants to cool down the materials until their temperatures are lower than their ignition temperature, and then the fire will go out.  </a:t>
            </a:r>
          </a:p>
          <a:p>
            <a:pPr eaLnBrk="1" hangingPunct="1"/>
            <a:endParaRPr lang="en-US" dirty="0" smtClean="0"/>
          </a:p>
        </p:txBody>
      </p:sp>
    </p:spTree>
    <p:extLst>
      <p:ext uri="{BB962C8B-B14F-4D97-AF65-F5344CB8AC3E}">
        <p14:creationId xmlns:p14="http://schemas.microsoft.com/office/powerpoint/2010/main" val="4223450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DD6BE28-51D5-4749-8D6A-9F03115E5787}" type="slidenum">
              <a:rPr lang="en-US" sz="1200" smtClean="0">
                <a:latin typeface="Times New Roman" pitchFamily="18" charset="0"/>
              </a:rPr>
              <a:pPr/>
              <a:t>40</a:t>
            </a:fld>
            <a:endParaRPr lang="en-US" sz="1200" smtClean="0">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Even though Jenner knew nothing about viruses and the biology of smallpox, he was able to make an effective preventive intervention based on observational data only.</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408460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34A9B0B-307D-4F84-966E-C2597430F256}" type="slidenum">
              <a:rPr lang="en-US" sz="1200" smtClean="0">
                <a:latin typeface="Times New Roman" pitchFamily="18" charset="0"/>
              </a:rPr>
              <a:pPr/>
              <a:t>41</a:t>
            </a:fld>
            <a:endParaRPr lang="en-US" sz="1200" smtClean="0">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French Revolution at the end of the 18</a:t>
            </a:r>
            <a:r>
              <a:rPr lang="en-US" baseline="30000" dirty="0" smtClean="0"/>
              <a:t>th</a:t>
            </a:r>
            <a:r>
              <a:rPr lang="en-US" dirty="0" smtClean="0"/>
              <a:t> century stimulated interest in Public Health and Preventive Medicine, and people from the lower social classes could now get leadership positions in medicine (e.g. like Pierre Louis). All of this was an immense stimulus for epidemiology and epidemiologic approach to disease. </a:t>
            </a:r>
          </a:p>
          <a:p>
            <a:pPr eaLnBrk="1" hangingPunct="1"/>
            <a:endParaRPr lang="en-US" dirty="0" smtClean="0"/>
          </a:p>
        </p:txBody>
      </p:sp>
    </p:spTree>
    <p:extLst>
      <p:ext uri="{BB962C8B-B14F-4D97-AF65-F5344CB8AC3E}">
        <p14:creationId xmlns:p14="http://schemas.microsoft.com/office/powerpoint/2010/main" val="2361197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7D56975-F869-457D-81A8-49C6ED970577}" type="slidenum">
              <a:rPr lang="en-US" sz="1200" smtClean="0">
                <a:latin typeface="Times New Roman" pitchFamily="18" charset="0"/>
              </a:rPr>
              <a:pPr/>
              <a:t>42</a:t>
            </a:fld>
            <a:endParaRPr lang="en-US" sz="1200" smtClean="0">
              <a:latin typeface="Times New Roman"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Pierre Louis is regarded one of the first modern epidemiologists because he emphasized the importance of statistical methods in medicine, “la </a:t>
            </a:r>
            <a:r>
              <a:rPr lang="en-US" dirty="0" err="1" smtClean="0"/>
              <a:t>methode</a:t>
            </a:r>
            <a:r>
              <a:rPr lang="en-US" dirty="0" smtClean="0"/>
              <a:t> </a:t>
            </a:r>
            <a:r>
              <a:rPr lang="en-US" dirty="0" err="1" smtClean="0"/>
              <a:t>numerique</a:t>
            </a:r>
            <a:r>
              <a:rPr lang="en-US" dirty="0" smtClean="0"/>
              <a:t>”. He introduced the controlled study design, and his most famous study about the effect of blood-letting, is one of the earliest studies of treatment effectiveness. </a:t>
            </a:r>
          </a:p>
          <a:p>
            <a:pPr eaLnBrk="1" hangingPunct="1"/>
            <a:endParaRPr lang="en-US" dirty="0" smtClean="0"/>
          </a:p>
        </p:txBody>
      </p:sp>
    </p:spTree>
    <p:extLst>
      <p:ext uri="{BB962C8B-B14F-4D97-AF65-F5344CB8AC3E}">
        <p14:creationId xmlns:p14="http://schemas.microsoft.com/office/powerpoint/2010/main" val="151896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65B003C3-52C5-467C-A7B5-B9871C4AE262}" type="slidenum">
              <a:rPr lang="en-US" sz="1200" smtClean="0">
                <a:latin typeface="Times New Roman" pitchFamily="18" charset="0"/>
              </a:rPr>
              <a:pPr/>
              <a:t>43</a:t>
            </a:fld>
            <a:endParaRPr lang="en-US" sz="1200" smtClean="0">
              <a:latin typeface="Times New Roman"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William Farr was a student of Pierre Louis..</a:t>
            </a:r>
          </a:p>
          <a:p>
            <a:pPr eaLnBrk="1" hangingPunct="1"/>
            <a:r>
              <a:rPr lang="en-US" dirty="0" smtClean="0"/>
              <a:t>He was a British physician and statistician, and director of the Registrar-General Office  for England and Wales from 1837, its second year of operation. The center of epidemiologic activity moved from Paris to London between 1835-1845, and Farr made the RGO a major force in the Victorian Public Health movement. He studied levels of mortality in different occupations and institutions and in married and single persons.   </a:t>
            </a:r>
          </a:p>
          <a:p>
            <a:pPr eaLnBrk="1" hangingPunct="1"/>
            <a:r>
              <a:rPr lang="en-US" dirty="0" smtClean="0"/>
              <a:t>Farr pioneered a whole range modern epidemiologic activities. He described the state of health of the population, the determinants of public health, and he applied knowledge to the prevention  and control of diseases.</a:t>
            </a:r>
          </a:p>
          <a:p>
            <a:pPr eaLnBrk="1" hangingPunct="1"/>
            <a:r>
              <a:rPr lang="en-US" dirty="0" smtClean="0"/>
              <a:t>Farr used births, marriages and deaths registration data (as the numerator) and census data on population data (as the denominator).</a:t>
            </a:r>
          </a:p>
          <a:p>
            <a:pPr eaLnBrk="1" hangingPunct="1"/>
            <a:r>
              <a:rPr lang="en-US" dirty="0" smtClean="0"/>
              <a:t>Farr published his findings in the Annual Reports of the Registrar General, and the present UK system of vital statistics stems from his work. </a:t>
            </a:r>
          </a:p>
          <a:p>
            <a:pPr eaLnBrk="1" hangingPunct="1"/>
            <a:r>
              <a:rPr lang="en-US" dirty="0" smtClean="0"/>
              <a:t>Farr classified diseases (ICD), invented the Standardized Mortality Ratio (SMR) and defined the relationship of Incidence and Prevalence.  </a:t>
            </a:r>
          </a:p>
          <a:p>
            <a:pPr eaLnBrk="1" hangingPunct="1"/>
            <a:endParaRPr lang="en-US" dirty="0" smtClean="0"/>
          </a:p>
        </p:txBody>
      </p:sp>
    </p:spTree>
    <p:extLst>
      <p:ext uri="{BB962C8B-B14F-4D97-AF65-F5344CB8AC3E}">
        <p14:creationId xmlns:p14="http://schemas.microsoft.com/office/powerpoint/2010/main" val="1665596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F9A9099-B8A6-4826-87BC-7F059FC97325}" type="slidenum">
              <a:rPr lang="en-US" sz="1200" smtClean="0">
                <a:latin typeface="Times New Roman" pitchFamily="18" charset="0"/>
              </a:rPr>
              <a:pPr/>
              <a:t>44</a:t>
            </a:fld>
            <a:endParaRPr lang="en-US" sz="1200" smtClean="0">
              <a:latin typeface="Times New Roman" pitchFamily="18"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Under Farr’s command the RGO changed its focus from a commercial one (servicing life insurance companies) toward public health. The RGO registered births, deaths and marriages, and in analyzing the data he produced interesting vital statistics. </a:t>
            </a:r>
          </a:p>
          <a:p>
            <a:pPr eaLnBrk="1" hangingPunct="1"/>
            <a:endParaRPr lang="en-US" dirty="0" smtClean="0"/>
          </a:p>
        </p:txBody>
      </p:sp>
    </p:spTree>
    <p:extLst>
      <p:ext uri="{BB962C8B-B14F-4D97-AF65-F5344CB8AC3E}">
        <p14:creationId xmlns:p14="http://schemas.microsoft.com/office/powerpoint/2010/main" val="2998161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C02E44E-83A0-440D-9E01-DEBB604C830C}" type="slidenum">
              <a:rPr lang="en-US" sz="1200" smtClean="0">
                <a:latin typeface="Times New Roman" pitchFamily="18" charset="0"/>
              </a:rPr>
              <a:pPr/>
              <a:t>45</a:t>
            </a:fld>
            <a:endParaRPr lang="en-US" sz="1200" smtClean="0">
              <a:latin typeface="Times New Roman"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Farr found that only about 50% of the native residents in Liverpool lived past their 6</a:t>
            </a:r>
            <a:r>
              <a:rPr lang="en-US" baseline="30000" dirty="0" smtClean="0"/>
              <a:t>th</a:t>
            </a:r>
            <a:r>
              <a:rPr lang="en-US" dirty="0" smtClean="0"/>
              <a:t> birthday, and in London the median age of death was 45 years. Farr was a believer in the Miasma theory of disease which held that diseases were transmitted by a </a:t>
            </a:r>
            <a:r>
              <a:rPr lang="en-US" dirty="0" err="1" smtClean="0"/>
              <a:t>miasm</a:t>
            </a:r>
            <a:r>
              <a:rPr lang="en-US" dirty="0" smtClean="0"/>
              <a:t>, or cloud, that clung low on the surface of the earth. This “bad air” or mist contained particles of decomposed matter that had a foul </a:t>
            </a:r>
            <a:r>
              <a:rPr lang="en-US" dirty="0" err="1" smtClean="0"/>
              <a:t>sm</a:t>
            </a:r>
            <a:endParaRPr lang="en-US" dirty="0" smtClean="0"/>
          </a:p>
        </p:txBody>
      </p:sp>
    </p:spTree>
    <p:extLst>
      <p:ext uri="{BB962C8B-B14F-4D97-AF65-F5344CB8AC3E}">
        <p14:creationId xmlns:p14="http://schemas.microsoft.com/office/powerpoint/2010/main" val="2168180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D799F27-2EBD-4353-92F9-F6AC68C9902C}" type="slidenum">
              <a:rPr lang="en-US" sz="1200" smtClean="0">
                <a:latin typeface="Times New Roman" pitchFamily="18" charset="0"/>
              </a:rPr>
              <a:pPr/>
              <a:t>46</a:t>
            </a:fld>
            <a:endParaRPr lang="en-US" sz="1200" smtClean="0">
              <a:latin typeface="Times New Roman" pitchFamily="18"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According to the miasma theory the </a:t>
            </a:r>
            <a:r>
              <a:rPr lang="en-US" dirty="0" err="1" smtClean="0"/>
              <a:t>miasm</a:t>
            </a:r>
            <a:r>
              <a:rPr lang="en-US" dirty="0" smtClean="0"/>
              <a:t> or cloud was most unhealthful, and the risk of diseases were highest at lower altitudes and lower at higher altitudes. In this graph Farr recorded number of deaths in 10,000 inhabitants in London according to elevation above sea level, and the findings seems to support his hypothesis. </a:t>
            </a:r>
          </a:p>
          <a:p>
            <a:pPr eaLnBrk="1" hangingPunct="1"/>
            <a:endParaRPr lang="en-US" dirty="0" smtClean="0"/>
          </a:p>
        </p:txBody>
      </p:sp>
    </p:spTree>
    <p:extLst>
      <p:ext uri="{BB962C8B-B14F-4D97-AF65-F5344CB8AC3E}">
        <p14:creationId xmlns:p14="http://schemas.microsoft.com/office/powerpoint/2010/main" val="2711397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8E548F0-8690-4440-88D6-33CDE4068982}" type="slidenum">
              <a:rPr lang="en-US" sz="1200" smtClean="0">
                <a:latin typeface="Times New Roman" pitchFamily="18" charset="0"/>
              </a:rPr>
              <a:pPr/>
              <a:t>47</a:t>
            </a:fld>
            <a:endParaRPr lang="en-US" sz="1200" smtClean="0">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John Snow was an anesthesiologist, and used to administer chloroform to queen Victoria during her many childbirths. John Snow had been a student of William Farr. However, they sharply disagreed on the cause of cholera. Snow was convinced that cholera was caused by contaminated water.    </a:t>
            </a:r>
          </a:p>
          <a:p>
            <a:pPr eaLnBrk="1" hangingPunct="1"/>
            <a:r>
              <a:rPr lang="en-US" dirty="0" smtClean="0"/>
              <a:t>In 1854, a severe outbreak of cholera occurred in the Golden Square neighborhood of London, England, making it possible for him to test his hypothesis.  </a:t>
            </a:r>
          </a:p>
          <a:p>
            <a:pPr eaLnBrk="1" hangingPunct="1"/>
            <a:endParaRPr lang="en-US" dirty="0" smtClean="0"/>
          </a:p>
        </p:txBody>
      </p:sp>
    </p:spTree>
    <p:extLst>
      <p:ext uri="{BB962C8B-B14F-4D97-AF65-F5344CB8AC3E}">
        <p14:creationId xmlns:p14="http://schemas.microsoft.com/office/powerpoint/2010/main" val="2874536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CC28B65-1451-490B-BE90-C85B48563194}" type="slidenum">
              <a:rPr lang="en-US" sz="1200" smtClean="0">
                <a:latin typeface="Times New Roman" pitchFamily="18" charset="0"/>
              </a:rPr>
              <a:pPr/>
              <a:t>48</a:t>
            </a:fld>
            <a:endParaRPr lang="en-US" sz="1200" smtClean="0">
              <a:latin typeface="Times New Roman" pitchFamily="18"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John Snow invented “descriptive epidemiology” using the person, place and time concepts in his design and collection of data. He is, therefore, credited with starting modern epidemiologic thinking.</a:t>
            </a:r>
          </a:p>
        </p:txBody>
      </p:sp>
    </p:spTree>
    <p:extLst>
      <p:ext uri="{BB962C8B-B14F-4D97-AF65-F5344CB8AC3E}">
        <p14:creationId xmlns:p14="http://schemas.microsoft.com/office/powerpoint/2010/main" val="2362350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9FFA6809-F037-4D3C-BA9A-EE67B2F15D68}" type="slidenum">
              <a:rPr lang="en-US" sz="1200" smtClean="0">
                <a:latin typeface="Times New Roman" pitchFamily="18" charset="0"/>
              </a:rPr>
              <a:pPr/>
              <a:t>49</a:t>
            </a:fld>
            <a:endParaRPr lang="en-US" sz="1200" smtClean="0">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Snow’s hypothesis stated that contaminated water is associated with cholera. His study design was to compare the outcomes in populations who got water from different companies: Southward and Vauxhall that took water from a very contaminated part of the Thames, with the Lambert Company that took water from further upstream where the water was less polluted.  </a:t>
            </a:r>
          </a:p>
          <a:p>
            <a:pPr eaLnBrk="1" hangingPunct="1"/>
            <a:r>
              <a:rPr lang="en-US" dirty="0" smtClean="0"/>
              <a:t>Guided by his hypothesis that cholera was caused by water contaminated by human feces, Dr. John Snow prepared a spot map that started with area streets. </a:t>
            </a:r>
          </a:p>
          <a:p>
            <a:pPr eaLnBrk="1" hangingPunct="1"/>
            <a:endParaRPr lang="en-US" dirty="0" smtClean="0"/>
          </a:p>
        </p:txBody>
      </p:sp>
    </p:spTree>
    <p:extLst>
      <p:ext uri="{BB962C8B-B14F-4D97-AF65-F5344CB8AC3E}">
        <p14:creationId xmlns:p14="http://schemas.microsoft.com/office/powerpoint/2010/main" val="21274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2C7E38B-3FBB-49F2-8D14-B6151E437410}" type="slidenum">
              <a:rPr lang="en-US" sz="1200" smtClean="0">
                <a:latin typeface="Times New Roman" pitchFamily="18" charset="0"/>
              </a:rPr>
              <a:pPr/>
              <a:t>5</a:t>
            </a:fld>
            <a:endParaRPr lang="en-US" sz="1200" smtClean="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chemist, on the other hand, use the approach he has learned in his profession, and that makes sense to him. He wants to cut off the supply of oxygen so that the fire will go out due to lack of  one of the reactants.</a:t>
            </a:r>
          </a:p>
        </p:txBody>
      </p:sp>
    </p:spTree>
    <p:extLst>
      <p:ext uri="{BB962C8B-B14F-4D97-AF65-F5344CB8AC3E}">
        <p14:creationId xmlns:p14="http://schemas.microsoft.com/office/powerpoint/2010/main" val="606118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BDF5804-0737-496A-A2C7-0F58D23C1C0C}" type="slidenum">
              <a:rPr lang="en-US" sz="1200" smtClean="0">
                <a:latin typeface="Times New Roman" pitchFamily="18" charset="0"/>
              </a:rPr>
              <a:pPr/>
              <a:t>50</a:t>
            </a:fld>
            <a:endParaRPr lang="en-US" sz="1200" smtClean="0">
              <a:latin typeface="Times New Roman" pitchFamily="18"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Snow went from door to door and counted number of deaths and related it to where they got their water from. He then displayed his findings as number of deaths per 10,000 houses by source of water supply. In this table </a:t>
            </a:r>
            <a:r>
              <a:rPr lang="en-US" dirty="0" err="1" smtClean="0"/>
              <a:t>Southwark</a:t>
            </a:r>
            <a:r>
              <a:rPr lang="en-US" dirty="0" smtClean="0"/>
              <a:t> and Vauxhall had much higher death “rate” as compared to Lambert or other districts in London, supporting his hypothesis.  </a:t>
            </a:r>
          </a:p>
        </p:txBody>
      </p:sp>
    </p:spTree>
    <p:extLst>
      <p:ext uri="{BB962C8B-B14F-4D97-AF65-F5344CB8AC3E}">
        <p14:creationId xmlns:p14="http://schemas.microsoft.com/office/powerpoint/2010/main" val="2660283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099B812-6CDD-46FD-9EAB-333D00AC9C98}" type="slidenum">
              <a:rPr lang="en-US" sz="1200" smtClean="0">
                <a:latin typeface="Times New Roman" pitchFamily="18" charset="0"/>
              </a:rPr>
              <a:pPr/>
              <a:t>51</a:t>
            </a:fld>
            <a:endParaRPr lang="en-US" sz="1200" smtClean="0">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Even though John Snow knew nothing about Vibrio Cholera and the biology of cholera, he was able to make an effective preventive intervention based on observational data only.</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462595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C096F77-90C8-440E-9253-1070BCD73D00}" type="slidenum">
              <a:rPr lang="en-US" sz="1200" smtClean="0">
                <a:latin typeface="Times New Roman" pitchFamily="18" charset="0"/>
              </a:rPr>
              <a:pPr/>
              <a:t>52</a:t>
            </a:fld>
            <a:endParaRPr lang="en-US" sz="1200" smtClean="0">
              <a:latin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Other major contributors to epidemiology in the 19</a:t>
            </a:r>
            <a:r>
              <a:rPr lang="en-US" baseline="30000" dirty="0" smtClean="0"/>
              <a:t>th</a:t>
            </a:r>
            <a:r>
              <a:rPr lang="en-US" dirty="0" smtClean="0"/>
              <a:t> century were:</a:t>
            </a:r>
          </a:p>
          <a:p>
            <a:pPr eaLnBrk="1" hangingPunct="1"/>
            <a:r>
              <a:rPr lang="en-US" b="1" dirty="0" smtClean="0">
                <a:solidFill>
                  <a:srgbClr val="FF0000"/>
                </a:solidFill>
              </a:rPr>
              <a:t>Louis Pasteur</a:t>
            </a:r>
            <a:r>
              <a:rPr lang="en-US" dirty="0" smtClean="0"/>
              <a:t>, who invented vaccines against rabies and anthrax, </a:t>
            </a:r>
          </a:p>
          <a:p>
            <a:pPr eaLnBrk="1" hangingPunct="1"/>
            <a:r>
              <a:rPr lang="en-US" b="1" dirty="0" smtClean="0">
                <a:solidFill>
                  <a:srgbClr val="FF0000"/>
                </a:solidFill>
              </a:rPr>
              <a:t>Robert Koch</a:t>
            </a:r>
            <a:r>
              <a:rPr lang="en-US" dirty="0" smtClean="0"/>
              <a:t> who identified the Mycobacterium tuberculosis, the Vibrio cholera and the Bacillus </a:t>
            </a:r>
            <a:r>
              <a:rPr lang="en-US" dirty="0" err="1" smtClean="0"/>
              <a:t>antrhracis</a:t>
            </a:r>
            <a:r>
              <a:rPr lang="en-US" dirty="0" smtClean="0"/>
              <a:t>. The Koch’ postulates we will come back to later, and</a:t>
            </a:r>
          </a:p>
          <a:p>
            <a:pPr eaLnBrk="1" hangingPunct="1"/>
            <a:r>
              <a:rPr lang="en-US" b="1" dirty="0" smtClean="0">
                <a:solidFill>
                  <a:srgbClr val="FF0000"/>
                </a:solidFill>
              </a:rPr>
              <a:t>Ignaz </a:t>
            </a:r>
            <a:r>
              <a:rPr lang="en-US" b="1" dirty="0" err="1" smtClean="0">
                <a:solidFill>
                  <a:srgbClr val="FF0000"/>
                </a:solidFill>
              </a:rPr>
              <a:t>Semmelweis</a:t>
            </a:r>
            <a:r>
              <a:rPr lang="en-US" b="1" dirty="0" smtClean="0">
                <a:solidFill>
                  <a:srgbClr val="FF0000"/>
                </a:solidFill>
              </a:rPr>
              <a:t> </a:t>
            </a:r>
            <a:r>
              <a:rPr lang="en-US" dirty="0" smtClean="0"/>
              <a:t>who started antiseptic procedures ad a preventive measures toward childbed fever.  </a:t>
            </a:r>
          </a:p>
          <a:p>
            <a:pPr eaLnBrk="1" hangingPunct="1"/>
            <a:endParaRPr lang="en-US" dirty="0" smtClean="0"/>
          </a:p>
        </p:txBody>
      </p:sp>
    </p:spTree>
    <p:extLst>
      <p:ext uri="{BB962C8B-B14F-4D97-AF65-F5344CB8AC3E}">
        <p14:creationId xmlns:p14="http://schemas.microsoft.com/office/powerpoint/2010/main" val="709923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69B8296A-9ADA-469F-A8F8-B2A3C0E442BF}" type="slidenum">
              <a:rPr lang="en-US" sz="1200" smtClean="0">
                <a:latin typeface="Times New Roman" pitchFamily="18" charset="0"/>
              </a:rPr>
              <a:pPr/>
              <a:t>53</a:t>
            </a:fld>
            <a:endParaRPr lang="en-US" sz="1200" smtClean="0">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err="1" smtClean="0"/>
              <a:t>Semmelweiss</a:t>
            </a:r>
            <a:r>
              <a:rPr lang="en-US" dirty="0" smtClean="0"/>
              <a:t> was a Hungarian physician working at the Obstetrical clinic in Vienna General Hospital. He was troubled by the high incidence of puerperal fever in the hospital, with a maternal mortality rate of 10-35%. In a clinic run by midwives and midwife students the mortality was much lower. </a:t>
            </a:r>
          </a:p>
          <a:p>
            <a:pPr eaLnBrk="1" hangingPunct="1"/>
            <a:r>
              <a:rPr lang="en-US" dirty="0" smtClean="0"/>
              <a:t>In 1847 his good friend </a:t>
            </a:r>
            <a:r>
              <a:rPr lang="en-US" dirty="0" err="1" smtClean="0"/>
              <a:t>Jakob</a:t>
            </a:r>
            <a:r>
              <a:rPr lang="en-US" dirty="0" smtClean="0"/>
              <a:t> </a:t>
            </a:r>
            <a:r>
              <a:rPr lang="en-US" dirty="0" err="1" smtClean="0"/>
              <a:t>Kolletschka</a:t>
            </a:r>
            <a:r>
              <a:rPr lang="en-US" dirty="0" smtClean="0"/>
              <a:t> died after accidentally being poked with a student’s scalpel while performing a post mortem examination. Autopsy on </a:t>
            </a:r>
            <a:r>
              <a:rPr lang="en-US" dirty="0" err="1" smtClean="0"/>
              <a:t>Kolletschka</a:t>
            </a:r>
            <a:r>
              <a:rPr lang="en-US" dirty="0" smtClean="0"/>
              <a:t> showed pathology similar to that of the women dying from puerperal fever. Anticipating a connection between MD’s and med. Students performing autopsy on cadavers and puerperal fever, </a:t>
            </a:r>
            <a:r>
              <a:rPr lang="en-US" dirty="0" err="1" smtClean="0"/>
              <a:t>Semmelweis</a:t>
            </a:r>
            <a:r>
              <a:rPr lang="en-US" dirty="0" smtClean="0"/>
              <a:t> instituted hand washing between these events using a solution of chlorinated lime. The mortality rate dropped 90%, and after some months was 1-2%.  </a:t>
            </a:r>
          </a:p>
          <a:p>
            <a:pPr eaLnBrk="1" hangingPunct="1"/>
            <a:r>
              <a:rPr lang="en-US" dirty="0" smtClean="0"/>
              <a:t>However, the germ theory was not yet confirmed by Louis Pasteur, and he was discredited by many in the medical community, and finally lost his job in Vienna.</a:t>
            </a:r>
          </a:p>
        </p:txBody>
      </p:sp>
    </p:spTree>
    <p:extLst>
      <p:ext uri="{BB962C8B-B14F-4D97-AF65-F5344CB8AC3E}">
        <p14:creationId xmlns:p14="http://schemas.microsoft.com/office/powerpoint/2010/main" val="317740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F83B38D-8B30-4869-A072-14806A05FD70}" type="slidenum">
              <a:rPr lang="en-US" sz="1200" smtClean="0">
                <a:latin typeface="Times New Roman" pitchFamily="18" charset="0"/>
              </a:rPr>
              <a:pPr/>
              <a:t>54</a:t>
            </a:fld>
            <a:endParaRPr lang="en-US" sz="1200" smtClean="0">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Florence Nightingale, the lady with the lamp tending to wounded soldiers during the Crimean war (1853-56) was the founder of modern nursing, but she was also a </a:t>
            </a:r>
            <a:r>
              <a:rPr lang="en-US" dirty="0" err="1" smtClean="0"/>
              <a:t>statistitican</a:t>
            </a:r>
            <a:r>
              <a:rPr lang="en-US" dirty="0" smtClean="0"/>
              <a:t> an the first female member of the Statistical Society in London. She worked with William Farr, and developed statistical charts and diagrams for medical reform.    </a:t>
            </a:r>
          </a:p>
          <a:p>
            <a:pPr eaLnBrk="1" hangingPunct="1"/>
            <a:endParaRPr lang="en-US" dirty="0" smtClean="0"/>
          </a:p>
        </p:txBody>
      </p:sp>
    </p:spTree>
    <p:extLst>
      <p:ext uri="{BB962C8B-B14F-4D97-AF65-F5344CB8AC3E}">
        <p14:creationId xmlns:p14="http://schemas.microsoft.com/office/powerpoint/2010/main" val="2347281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96711B61-A2FE-4BA0-B495-A2757B55D189}" type="slidenum">
              <a:rPr lang="en-US" sz="1200" smtClean="0">
                <a:latin typeface="Times New Roman" pitchFamily="18" charset="0"/>
              </a:rPr>
              <a:pPr/>
              <a:t>55</a:t>
            </a:fld>
            <a:endParaRPr lang="en-US" sz="1200" smtClean="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Read the statement.</a:t>
            </a:r>
          </a:p>
        </p:txBody>
      </p:sp>
    </p:spTree>
    <p:extLst>
      <p:ext uri="{BB962C8B-B14F-4D97-AF65-F5344CB8AC3E}">
        <p14:creationId xmlns:p14="http://schemas.microsoft.com/office/powerpoint/2010/main" val="49555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4D108EC-30D1-4B39-8FC0-87E9F2CA0C07}" type="slidenum">
              <a:rPr lang="en-US" sz="1200" smtClean="0">
                <a:latin typeface="Times New Roman" pitchFamily="18" charset="0"/>
              </a:rPr>
              <a:pPr/>
              <a:t>56</a:t>
            </a:fld>
            <a:endParaRPr lang="en-US" sz="1200" smtClean="0">
              <a:latin typeface="Times New Roman" pitchFamily="18"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solidFill>
                  <a:srgbClr val="FF0000"/>
                </a:solidFill>
              </a:rPr>
              <a:t>Walter Reed </a:t>
            </a:r>
            <a:r>
              <a:rPr lang="en-US" dirty="0" smtClean="0"/>
              <a:t>led the team that showed that yellow fever is transmitted by a species of mosquito, and in the Spanish-American war, where 2/3 of deaths were due to yellow fever, he instituted the “clean hut/dirty hut” policy to reduce the toll of this infection among American soldiers.    </a:t>
            </a:r>
            <a:endParaRPr lang="en-US" b="1" dirty="0" smtClean="0">
              <a:solidFill>
                <a:srgbClr val="FF0000"/>
              </a:solidFill>
            </a:endParaRPr>
          </a:p>
          <a:p>
            <a:pPr eaLnBrk="1" hangingPunct="1"/>
            <a:r>
              <a:rPr lang="en-US" b="1" u="sng" dirty="0" smtClean="0">
                <a:solidFill>
                  <a:schemeClr val="tx1"/>
                </a:solidFill>
              </a:rPr>
              <a:t>Yellow fever </a:t>
            </a:r>
          </a:p>
          <a:p>
            <a:pPr eaLnBrk="1" hangingPunct="1"/>
            <a:r>
              <a:rPr lang="en-US" b="1" dirty="0" smtClean="0">
                <a:solidFill>
                  <a:schemeClr val="tx1"/>
                </a:solidFill>
              </a:rPr>
              <a:t>Etiology: </a:t>
            </a:r>
            <a:r>
              <a:rPr lang="en-US" dirty="0" smtClean="0">
                <a:solidFill>
                  <a:schemeClr val="tx1"/>
                </a:solidFill>
              </a:rPr>
              <a:t>Caused by a </a:t>
            </a:r>
            <a:r>
              <a:rPr lang="en-US" dirty="0" err="1" smtClean="0">
                <a:solidFill>
                  <a:schemeClr val="tx1"/>
                </a:solidFill>
              </a:rPr>
              <a:t>flavivirus</a:t>
            </a:r>
            <a:r>
              <a:rPr lang="en-US" dirty="0" smtClean="0">
                <a:solidFill>
                  <a:schemeClr val="tx1"/>
                </a:solidFill>
              </a:rPr>
              <a:t>. Transmitted by mosquitos. </a:t>
            </a:r>
          </a:p>
          <a:p>
            <a:pPr eaLnBrk="1" hangingPunct="1"/>
            <a:r>
              <a:rPr lang="en-US" b="1" dirty="0" smtClean="0">
                <a:solidFill>
                  <a:schemeClr val="tx1"/>
                </a:solidFill>
              </a:rPr>
              <a:t>Incubation period: </a:t>
            </a:r>
            <a:r>
              <a:rPr lang="en-US" dirty="0" smtClean="0">
                <a:solidFill>
                  <a:schemeClr val="tx1"/>
                </a:solidFill>
              </a:rPr>
              <a:t>3-6 days</a:t>
            </a:r>
            <a:endParaRPr lang="en-US" b="1" dirty="0" smtClean="0">
              <a:solidFill>
                <a:schemeClr val="tx1"/>
              </a:solidFill>
            </a:endParaRPr>
          </a:p>
          <a:p>
            <a:pPr eaLnBrk="1" hangingPunct="1"/>
            <a:r>
              <a:rPr lang="en-US" b="1" dirty="0" smtClean="0">
                <a:solidFill>
                  <a:schemeClr val="tx1"/>
                </a:solidFill>
              </a:rPr>
              <a:t>Symptoms:</a:t>
            </a:r>
            <a:r>
              <a:rPr lang="en-US" dirty="0" smtClean="0">
                <a:solidFill>
                  <a:schemeClr val="tx1"/>
                </a:solidFill>
              </a:rPr>
              <a:t> High fever, headache, muscle aches, nausea, vomiting, diarrhea or constipation. Resolves in 2-3 days in most patients. In about 20% fever returns after 1-2 days remission, </a:t>
            </a:r>
            <a:r>
              <a:rPr lang="en-US" dirty="0" err="1" smtClean="0">
                <a:solidFill>
                  <a:schemeClr val="tx1"/>
                </a:solidFill>
              </a:rPr>
              <a:t>accompained</a:t>
            </a:r>
            <a:r>
              <a:rPr lang="en-US" dirty="0" smtClean="0">
                <a:solidFill>
                  <a:schemeClr val="tx1"/>
                </a:solidFill>
              </a:rPr>
              <a:t> by abdominal pain, severe diarrhea, GI bleeding (“black vomit”), anuria and jaundice (liver infection). May lead to liver failure, renal failure, and death.   </a:t>
            </a:r>
          </a:p>
          <a:p>
            <a:pPr eaLnBrk="1" hangingPunct="1"/>
            <a:r>
              <a:rPr lang="en-US" b="1" dirty="0" err="1" smtClean="0">
                <a:solidFill>
                  <a:schemeClr val="tx1"/>
                </a:solidFill>
              </a:rPr>
              <a:t>Prophylaxix</a:t>
            </a:r>
            <a:r>
              <a:rPr lang="en-US" b="1" dirty="0" smtClean="0">
                <a:solidFill>
                  <a:schemeClr val="tx1"/>
                </a:solidFill>
              </a:rPr>
              <a:t>: </a:t>
            </a:r>
            <a:r>
              <a:rPr lang="en-US" dirty="0" smtClean="0">
                <a:solidFill>
                  <a:schemeClr val="tx1"/>
                </a:solidFill>
              </a:rPr>
              <a:t>Mosquito control and destruction of breeding areas.</a:t>
            </a:r>
          </a:p>
          <a:p>
            <a:pPr eaLnBrk="1" hangingPunct="1"/>
            <a:r>
              <a:rPr lang="en-US" b="1" dirty="0" smtClean="0">
                <a:solidFill>
                  <a:schemeClr val="tx1"/>
                </a:solidFill>
              </a:rPr>
              <a:t>Prognosis: </a:t>
            </a:r>
            <a:r>
              <a:rPr lang="en-US" dirty="0" smtClean="0">
                <a:solidFill>
                  <a:schemeClr val="tx1"/>
                </a:solidFill>
              </a:rPr>
              <a:t>Grave. Mortality is  5% for natives of an area where the disease is endemic.</a:t>
            </a:r>
            <a:endParaRPr lang="en-US" b="1" dirty="0" smtClean="0">
              <a:solidFill>
                <a:schemeClr val="tx1"/>
              </a:solidFill>
            </a:endParaRPr>
          </a:p>
          <a:p>
            <a:pPr eaLnBrk="1" hangingPunct="1"/>
            <a:endParaRPr lang="en-US" b="1" u="sng" dirty="0" smtClean="0">
              <a:solidFill>
                <a:schemeClr val="tx1"/>
              </a:solidFill>
            </a:endParaRPr>
          </a:p>
          <a:p>
            <a:pPr eaLnBrk="1" hangingPunct="1"/>
            <a:endParaRPr lang="en-US" b="0" dirty="0" smtClean="0">
              <a:solidFill>
                <a:schemeClr val="tx1"/>
              </a:solidFill>
            </a:endParaRPr>
          </a:p>
        </p:txBody>
      </p:sp>
    </p:spTree>
    <p:extLst>
      <p:ext uri="{BB962C8B-B14F-4D97-AF65-F5344CB8AC3E}">
        <p14:creationId xmlns:p14="http://schemas.microsoft.com/office/powerpoint/2010/main" val="1458036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70D74F5-7A2F-40E7-AB6B-D4A8B0D9FC2F}" type="slidenum">
              <a:rPr lang="en-US" sz="1200" smtClean="0">
                <a:latin typeface="Times New Roman" pitchFamily="18" charset="0"/>
              </a:rPr>
              <a:pPr/>
              <a:t>57</a:t>
            </a:fld>
            <a:endParaRPr lang="en-US" sz="1200" smtClean="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Joseph Goldberger was a physician and epidemiologist</a:t>
            </a:r>
            <a:r>
              <a:rPr lang="en-US" baseline="0" dirty="0" smtClean="0"/>
              <a:t> who investigated pellagra, an endemic disease in Southern US. He discovered that the disease had dietary origin, and that it did not result from an infective etiology. It was later discovered that pellagra is caused by lack of vitamin B</a:t>
            </a:r>
            <a:r>
              <a:rPr lang="en-US" baseline="-25000" dirty="0" smtClean="0"/>
              <a:t>3</a:t>
            </a:r>
            <a:r>
              <a:rPr lang="en-US" baseline="0" dirty="0" smtClean="0"/>
              <a:t> or Niacin, in people consuming an almost exclusively corn-based diet. Even though Goldberger knew nothing about Niacin </a:t>
            </a:r>
            <a:r>
              <a:rPr lang="en-US" baseline="0" smtClean="0"/>
              <a:t>and Tryptophan, </a:t>
            </a:r>
            <a:r>
              <a:rPr lang="en-US" baseline="0" dirty="0" smtClean="0"/>
              <a:t>and the biology of Pellagra, he was able to make an effective preventive intervention based on observational data only.</a:t>
            </a:r>
            <a:endParaRPr lang="en-US" dirty="0" smtClean="0"/>
          </a:p>
        </p:txBody>
      </p:sp>
    </p:spTree>
    <p:extLst>
      <p:ext uri="{BB962C8B-B14F-4D97-AF65-F5344CB8AC3E}">
        <p14:creationId xmlns:p14="http://schemas.microsoft.com/office/powerpoint/2010/main" val="2469103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189C430D-5884-4603-910E-8512E46F8516}" type="slidenum">
              <a:rPr lang="en-US" sz="1200" smtClean="0">
                <a:latin typeface="Times New Roman" pitchFamily="18" charset="0"/>
              </a:rPr>
              <a:pPr/>
              <a:t>58</a:t>
            </a:fld>
            <a:endParaRPr lang="en-US" sz="1200" smtClean="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list of some major epidemiologic accomplishments in the 20</a:t>
            </a:r>
            <a:r>
              <a:rPr lang="en-US" baseline="30000" dirty="0" smtClean="0"/>
              <a:t>th</a:t>
            </a:r>
            <a:r>
              <a:rPr lang="en-US" dirty="0" smtClean="0"/>
              <a:t> century, I will especially mention Framingham Heart Study that started in 1949 in Framingham, a town in Massachusetts, about 20 miles from Boston. As infectious diseases declined, CVD increased from the start of the 20</a:t>
            </a:r>
            <a:r>
              <a:rPr lang="en-US" baseline="30000" dirty="0" smtClean="0"/>
              <a:t>th</a:t>
            </a:r>
            <a:r>
              <a:rPr lang="en-US" dirty="0" smtClean="0"/>
              <a:t> century reaching epidemic proportion in the US. It became imperative to learn more about the etiology of CVD, as well as risk factors  and preventive factors. In order to achieve this it was necessary to get lifestyle data from a specific but diverse population and then follow it forward in time for the outcome (i.e. CVD). A sample size of 5,100 men and women, aged 30-62 years, was recruited and followed with re-examination every 2</a:t>
            </a:r>
            <a:r>
              <a:rPr lang="en-US" baseline="30000" dirty="0" smtClean="0"/>
              <a:t>nd</a:t>
            </a:r>
            <a:r>
              <a:rPr lang="en-US" dirty="0" smtClean="0"/>
              <a:t> year. The study is still ongoing, now with the 3</a:t>
            </a:r>
            <a:r>
              <a:rPr lang="en-US" baseline="30000" dirty="0" smtClean="0"/>
              <a:t>rd</a:t>
            </a:r>
            <a:r>
              <a:rPr lang="en-US" dirty="0" smtClean="0"/>
              <a:t> generation (grandchildren of the initial population) to study genetic aspects of CVD. So far the study has produced more than 1,200 articles in leading medical journals, shedding light on the major CVD risk factors. We will get back to this study during the course.</a:t>
            </a:r>
          </a:p>
        </p:txBody>
      </p:sp>
    </p:spTree>
    <p:extLst>
      <p:ext uri="{BB962C8B-B14F-4D97-AF65-F5344CB8AC3E}">
        <p14:creationId xmlns:p14="http://schemas.microsoft.com/office/powerpoint/2010/main" val="33110129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85077BB-D146-4216-A22F-DAE6AEDFA023}" type="slidenum">
              <a:rPr lang="en-US" sz="1200" smtClean="0">
                <a:latin typeface="Times New Roman" pitchFamily="18" charset="0"/>
              </a:rPr>
              <a:pPr/>
              <a:t>59</a:t>
            </a:fld>
            <a:endParaRPr lang="en-US" sz="1200" smtClean="0">
              <a:latin typeface="Times New Roman"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Today, Molecular Epidemiology is a hot topic because we want to further understand how genetic and epigenetic factors relate to CVD.  </a:t>
            </a:r>
          </a:p>
          <a:p>
            <a:pPr eaLnBrk="1" hangingPunct="1"/>
            <a:endParaRPr lang="en-US" dirty="0" smtClean="0"/>
          </a:p>
        </p:txBody>
      </p:sp>
    </p:spTree>
    <p:extLst>
      <p:ext uri="{BB962C8B-B14F-4D97-AF65-F5344CB8AC3E}">
        <p14:creationId xmlns:p14="http://schemas.microsoft.com/office/powerpoint/2010/main" val="375224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76D3B4A-A96A-4450-B57C-95C0822DB86C}" type="slidenum">
              <a:rPr lang="en-US" sz="1200" smtClean="0">
                <a:latin typeface="Times New Roman" pitchFamily="18" charset="0"/>
              </a:rPr>
              <a:pPr/>
              <a:t>6</a:t>
            </a:fld>
            <a:endParaRPr lang="en-US" sz="1200" smtClean="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While the other two are debating what to do, the statistician actually starts doing something. He runs around the room lightening more fires.  The other two screams: “What are you doing?” And the statistician reveals his approach. He will need a larger sample size in order to actually know what to do because the sample of one is simply too small for him to conclude on a probability approach.   </a:t>
            </a:r>
          </a:p>
          <a:p>
            <a:pPr eaLnBrk="1" hangingPunct="1"/>
            <a:endParaRPr lang="en-US" dirty="0" smtClean="0"/>
          </a:p>
        </p:txBody>
      </p:sp>
    </p:spTree>
    <p:extLst>
      <p:ext uri="{BB962C8B-B14F-4D97-AF65-F5344CB8AC3E}">
        <p14:creationId xmlns:p14="http://schemas.microsoft.com/office/powerpoint/2010/main" val="24155060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B10A1AD2-8D80-4373-A7FF-40D8C1F5A2CF}" type="slidenum">
              <a:rPr lang="en-US" sz="1200" smtClean="0">
                <a:latin typeface="Times New Roman" pitchFamily="18" charset="0"/>
              </a:rPr>
              <a:pPr/>
              <a:t>60</a:t>
            </a:fld>
            <a:endParaRPr lang="en-US" sz="1200" dirty="0" smtClean="0">
              <a:latin typeface="Times New Roman" pitchFamily="18"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list of major epidemiological achievements during the last 20-30 years:</a:t>
            </a:r>
          </a:p>
          <a:p>
            <a:pPr eaLnBrk="1" hangingPunct="1"/>
            <a:r>
              <a:rPr lang="en-US" b="1" dirty="0" smtClean="0">
                <a:solidFill>
                  <a:srgbClr val="FF0000"/>
                </a:solidFill>
              </a:rPr>
              <a:t>Legionnaire’s disease</a:t>
            </a:r>
            <a:r>
              <a:rPr lang="en-US" dirty="0" smtClean="0"/>
              <a:t> is linked to the American Legion Convention in Philadelphia in 1976. Between 8,000 and 18,000 are infected in the US/year. Most are middle-aged or older adults with </a:t>
            </a:r>
            <a:r>
              <a:rPr lang="en-US" dirty="0" err="1" smtClean="0"/>
              <a:t>compromized</a:t>
            </a:r>
            <a:r>
              <a:rPr lang="en-US" dirty="0" smtClean="0"/>
              <a:t> immune systems. Many are smokers with chronic lung disease. About 5% of all pneumonias are LD’s, and the treatment of choice is </a:t>
            </a:r>
            <a:r>
              <a:rPr lang="en-US" dirty="0" err="1" smtClean="0"/>
              <a:t>Erythromyucin</a:t>
            </a:r>
            <a:r>
              <a:rPr lang="en-US" dirty="0" smtClean="0"/>
              <a:t>. </a:t>
            </a:r>
          </a:p>
          <a:p>
            <a:pPr eaLnBrk="1" hangingPunct="1"/>
            <a:r>
              <a:rPr lang="en-US" b="1" dirty="0" smtClean="0">
                <a:solidFill>
                  <a:srgbClr val="FF0000"/>
                </a:solidFill>
              </a:rPr>
              <a:t>Toxic Shock Syndrome </a:t>
            </a:r>
            <a:r>
              <a:rPr lang="en-US" dirty="0" smtClean="0"/>
              <a:t>(TSS) is caused by an exotoxin produced by </a:t>
            </a:r>
            <a:r>
              <a:rPr lang="en-US" dirty="0" err="1" smtClean="0"/>
              <a:t>Stap</a:t>
            </a:r>
            <a:r>
              <a:rPr lang="en-US" dirty="0" smtClean="0"/>
              <a:t>. </a:t>
            </a:r>
            <a:r>
              <a:rPr lang="en-US" dirty="0" err="1" smtClean="0"/>
              <a:t>Aureus</a:t>
            </a:r>
            <a:r>
              <a:rPr lang="en-US" dirty="0" smtClean="0"/>
              <a:t> or Group A </a:t>
            </a:r>
            <a:r>
              <a:rPr lang="en-US" dirty="0" err="1" smtClean="0"/>
              <a:t>streptocossus</a:t>
            </a:r>
            <a:r>
              <a:rPr lang="en-US" dirty="0" smtClean="0"/>
              <a:t> that </a:t>
            </a:r>
            <a:r>
              <a:rPr lang="en-US" dirty="0" err="1" smtClean="0"/>
              <a:t>gows</a:t>
            </a:r>
            <a:r>
              <a:rPr lang="en-US" dirty="0" smtClean="0"/>
              <a:t> in tampons. We will have a lab about TSS.</a:t>
            </a:r>
          </a:p>
          <a:p>
            <a:pPr eaLnBrk="1" hangingPunct="1"/>
            <a:r>
              <a:rPr lang="en-US" b="1" dirty="0" smtClean="0">
                <a:solidFill>
                  <a:srgbClr val="FF0000"/>
                </a:solidFill>
              </a:rPr>
              <a:t>Rye’s syndrome </a:t>
            </a:r>
            <a:r>
              <a:rPr lang="en-US" dirty="0" smtClean="0"/>
              <a:t>is an acute encephalopathy, that was first described by an Australian pathologist. It is caused by use of aspirin or other </a:t>
            </a:r>
            <a:r>
              <a:rPr lang="en-US" dirty="0" err="1" smtClean="0"/>
              <a:t>salycylates</a:t>
            </a:r>
            <a:r>
              <a:rPr lang="en-US" dirty="0" smtClean="0"/>
              <a:t> in children under 18 years of age, often after an acute viral infection. </a:t>
            </a:r>
          </a:p>
        </p:txBody>
      </p:sp>
    </p:spTree>
    <p:extLst>
      <p:ext uri="{BB962C8B-B14F-4D97-AF65-F5344CB8AC3E}">
        <p14:creationId xmlns:p14="http://schemas.microsoft.com/office/powerpoint/2010/main" val="1166403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E5F84CD3-F8D3-4F62-8C9B-BCD03FCC9D13}" type="slidenum">
              <a:rPr lang="en-US" sz="1200" smtClean="0">
                <a:latin typeface="Times New Roman" pitchFamily="18" charset="0"/>
              </a:rPr>
              <a:pPr/>
              <a:t>61</a:t>
            </a:fld>
            <a:endParaRPr lang="en-US" sz="1200" smtClean="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has been believed to cause disease has changed up through history.  </a:t>
            </a:r>
          </a:p>
          <a:p>
            <a:pPr eaLnBrk="1" hangingPunct="1"/>
            <a:r>
              <a:rPr lang="en-US" dirty="0" smtClean="0"/>
              <a:t>The </a:t>
            </a:r>
            <a:r>
              <a:rPr lang="en-US" b="1" dirty="0" smtClean="0">
                <a:solidFill>
                  <a:srgbClr val="FF0000"/>
                </a:solidFill>
              </a:rPr>
              <a:t>Cosmic Telluric Theory </a:t>
            </a:r>
            <a:r>
              <a:rPr lang="en-US" dirty="0" smtClean="0"/>
              <a:t>(</a:t>
            </a:r>
            <a:r>
              <a:rPr lang="en-US" dirty="0" err="1" smtClean="0"/>
              <a:t>Tellus</a:t>
            </a:r>
            <a:r>
              <a:rPr lang="en-US" dirty="0" smtClean="0"/>
              <a:t> – Latin for earth) was primitive believes in evil forces responsible for disease and death, and no distinction was made </a:t>
            </a:r>
            <a:r>
              <a:rPr lang="en-US" dirty="0" err="1" smtClean="0"/>
              <a:t>betweren</a:t>
            </a:r>
            <a:r>
              <a:rPr lang="en-US" dirty="0" smtClean="0"/>
              <a:t> magic, religion and medicine. </a:t>
            </a:r>
          </a:p>
          <a:p>
            <a:pPr eaLnBrk="1" hangingPunct="1"/>
            <a:endParaRPr lang="en-US" dirty="0" smtClean="0"/>
          </a:p>
        </p:txBody>
      </p:sp>
    </p:spTree>
    <p:extLst>
      <p:ext uri="{BB962C8B-B14F-4D97-AF65-F5344CB8AC3E}">
        <p14:creationId xmlns:p14="http://schemas.microsoft.com/office/powerpoint/2010/main" val="1586932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FB1B2DA8-C55E-4DC7-8B2F-FD263CAD1C6E}" type="slidenum">
              <a:rPr lang="en-US" sz="1200" smtClean="0">
                <a:latin typeface="Times New Roman" pitchFamily="18" charset="0"/>
              </a:rPr>
              <a:pPr/>
              <a:t>62</a:t>
            </a:fld>
            <a:endParaRPr lang="en-US" sz="1200" smtClean="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a:t>
            </a:r>
            <a:r>
              <a:rPr lang="en-US" b="1" dirty="0" smtClean="0">
                <a:solidFill>
                  <a:srgbClr val="FF0000"/>
                </a:solidFill>
              </a:rPr>
              <a:t>Theory of Divine Retribution </a:t>
            </a:r>
            <a:r>
              <a:rPr lang="en-US" dirty="0" smtClean="0"/>
              <a:t>covered the period of the dark ages, up to mid 19</a:t>
            </a:r>
            <a:r>
              <a:rPr lang="en-US" baseline="30000" dirty="0" smtClean="0"/>
              <a:t>th</a:t>
            </a:r>
            <a:r>
              <a:rPr lang="en-US" dirty="0" smtClean="0"/>
              <a:t> century. Disease was divine punishment of sin from an angry God. Even torture was used to make God less angry on the sinful humans He had created, and torture became part of a therapeutic program.</a:t>
            </a:r>
          </a:p>
        </p:txBody>
      </p:sp>
    </p:spTree>
    <p:extLst>
      <p:ext uri="{BB962C8B-B14F-4D97-AF65-F5344CB8AC3E}">
        <p14:creationId xmlns:p14="http://schemas.microsoft.com/office/powerpoint/2010/main" val="925626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E170C73-D558-4358-92E0-986EFB7AC99A}" type="slidenum">
              <a:rPr lang="en-US" sz="1200" smtClean="0">
                <a:latin typeface="Times New Roman" pitchFamily="18" charset="0"/>
              </a:rPr>
              <a:pPr/>
              <a:t>63</a:t>
            </a:fld>
            <a:endParaRPr lang="en-US" sz="1200" smtClean="0">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b="1" dirty="0" smtClean="0">
                <a:solidFill>
                  <a:srgbClr val="FF0000"/>
                </a:solidFill>
              </a:rPr>
              <a:t>Miasma Theory </a:t>
            </a:r>
            <a:r>
              <a:rPr lang="en-US" dirty="0" smtClean="0"/>
              <a:t>from the late 19</a:t>
            </a:r>
            <a:r>
              <a:rPr lang="en-US" baseline="30000" dirty="0" smtClean="0"/>
              <a:t>th</a:t>
            </a:r>
            <a:r>
              <a:rPr lang="en-US" dirty="0" smtClean="0"/>
              <a:t> century we have already mentioned. Bad air, like in swampy areas, was thought to be responsible for disease. The disease-causing miasma was thought to be released by putrefaction of decaying materials. In this sense, disease was caused by environmental factors. </a:t>
            </a:r>
          </a:p>
          <a:p>
            <a:pPr eaLnBrk="1" hangingPunct="1"/>
            <a:endParaRPr lang="en-US" dirty="0" smtClean="0"/>
          </a:p>
        </p:txBody>
      </p:sp>
    </p:spTree>
    <p:extLst>
      <p:ext uri="{BB962C8B-B14F-4D97-AF65-F5344CB8AC3E}">
        <p14:creationId xmlns:p14="http://schemas.microsoft.com/office/powerpoint/2010/main" val="2644007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6AC43F8-44BD-42FA-99EC-DDA16A845CDF}" type="slidenum">
              <a:rPr lang="en-US" sz="1200" smtClean="0">
                <a:latin typeface="Times New Roman" pitchFamily="18" charset="0"/>
              </a:rPr>
              <a:pPr/>
              <a:t>64</a:t>
            </a:fld>
            <a:endParaRPr lang="en-US" sz="1200" smtClean="0">
              <a:latin typeface="Times New Roman" pitchFamily="18"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 Malaria” mean “bad air”, and the name was given because the disease was thought to be caused by putrefying bogs (Miasma). </a:t>
            </a:r>
          </a:p>
          <a:p>
            <a:pPr eaLnBrk="1" hangingPunct="1"/>
            <a:r>
              <a:rPr lang="en-US" dirty="0" smtClean="0"/>
              <a:t>Contagion, however, mean that the disease is transmitted from person to person. This was the forerunner to the germ theory.</a:t>
            </a:r>
          </a:p>
          <a:p>
            <a:pPr eaLnBrk="1" hangingPunct="1"/>
            <a:endParaRPr lang="en-US" dirty="0" smtClean="0"/>
          </a:p>
        </p:txBody>
      </p:sp>
    </p:spTree>
    <p:extLst>
      <p:ext uri="{BB962C8B-B14F-4D97-AF65-F5344CB8AC3E}">
        <p14:creationId xmlns:p14="http://schemas.microsoft.com/office/powerpoint/2010/main" val="38142838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A910CA96-3247-441C-B530-A42FE873AA61}" type="slidenum">
              <a:rPr lang="en-US" sz="1200" smtClean="0">
                <a:latin typeface="Times New Roman" pitchFamily="18" charset="0"/>
              </a:rPr>
              <a:pPr/>
              <a:t>65</a:t>
            </a:fld>
            <a:endParaRPr lang="en-US" sz="1200" smtClean="0">
              <a:latin typeface="Times New Roman"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germ theory originated as a result of observations of small “animals” seen microscopically. At first these small “animals” was thought to be caused by the miasma, and that they were self-replicating. The germ theory, however, had no means for prevention.</a:t>
            </a:r>
          </a:p>
          <a:p>
            <a:pPr eaLnBrk="1" hangingPunct="1"/>
            <a:endParaRPr lang="en-US" dirty="0" smtClean="0"/>
          </a:p>
        </p:txBody>
      </p:sp>
    </p:spTree>
    <p:extLst>
      <p:ext uri="{BB962C8B-B14F-4D97-AF65-F5344CB8AC3E}">
        <p14:creationId xmlns:p14="http://schemas.microsoft.com/office/powerpoint/2010/main" val="3517619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8D23D325-8788-4C98-9943-C3694A282736}" type="slidenum">
              <a:rPr lang="en-US" sz="1200" smtClean="0">
                <a:latin typeface="Times New Roman" pitchFamily="18" charset="0"/>
              </a:rPr>
              <a:pPr/>
              <a:t>66</a:t>
            </a:fld>
            <a:endParaRPr lang="en-US" sz="1200" smtClean="0">
              <a:latin typeface="Times New Roman" pitchFamily="18"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theory of causation begun at the end of the 19</a:t>
            </a:r>
            <a:r>
              <a:rPr lang="en-US" baseline="30000" dirty="0" smtClean="0"/>
              <a:t>th</a:t>
            </a:r>
            <a:r>
              <a:rPr lang="en-US" dirty="0" smtClean="0"/>
              <a:t> century. Causation was thought to be agent related, i.e. caused by disease-causing agents. The theory of causation was to a large degree the result of experimental studies.</a:t>
            </a:r>
          </a:p>
          <a:p>
            <a:pPr eaLnBrk="1" hangingPunct="1"/>
            <a:endParaRPr lang="en-US" dirty="0" smtClean="0"/>
          </a:p>
        </p:txBody>
      </p:sp>
    </p:spTree>
    <p:extLst>
      <p:ext uri="{BB962C8B-B14F-4D97-AF65-F5344CB8AC3E}">
        <p14:creationId xmlns:p14="http://schemas.microsoft.com/office/powerpoint/2010/main" val="18475867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C34D21D-28FE-451F-9B2D-03C1868AC0BC}" type="slidenum">
              <a:rPr lang="en-US" sz="1200" smtClean="0">
                <a:latin typeface="Times New Roman" pitchFamily="18" charset="0"/>
              </a:rPr>
              <a:pPr/>
              <a:t>67</a:t>
            </a:fld>
            <a:endParaRPr lang="en-US" sz="1200" smtClean="0">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Theory of </a:t>
            </a:r>
            <a:r>
              <a:rPr lang="en-US" b="1" dirty="0" smtClean="0">
                <a:solidFill>
                  <a:srgbClr val="FF0000"/>
                </a:solidFill>
              </a:rPr>
              <a:t>Disease Causation </a:t>
            </a:r>
            <a:r>
              <a:rPr lang="en-US" dirty="0" smtClean="0"/>
              <a:t>was later refined, and two models emerged: The </a:t>
            </a:r>
            <a:r>
              <a:rPr lang="en-US" b="1" dirty="0" smtClean="0">
                <a:solidFill>
                  <a:srgbClr val="0070C0"/>
                </a:solidFill>
              </a:rPr>
              <a:t>Ecologic Model</a:t>
            </a:r>
            <a:r>
              <a:rPr lang="en-US" dirty="0" smtClean="0"/>
              <a:t> that saw disease as the result of an imbalance  among host, agent and environmental factors, and the:</a:t>
            </a:r>
          </a:p>
          <a:p>
            <a:pPr eaLnBrk="1" hangingPunct="1"/>
            <a:r>
              <a:rPr lang="en-US" b="1" dirty="0" smtClean="0">
                <a:solidFill>
                  <a:srgbClr val="0070C0"/>
                </a:solidFill>
              </a:rPr>
              <a:t>Holistic Model</a:t>
            </a:r>
            <a:r>
              <a:rPr lang="en-US" b="1" dirty="0" smtClean="0"/>
              <a:t> </a:t>
            </a:r>
            <a:r>
              <a:rPr lang="en-US" dirty="0" smtClean="0"/>
              <a:t>that saw disease as an imbalance among environment, lifestyle, human biology and health care. The holistic model looks at the factors that influences health versus disease. </a:t>
            </a:r>
            <a:endParaRPr lang="en-US" dirty="0" smtClean="0">
              <a:solidFill>
                <a:srgbClr val="0070C0"/>
              </a:solidFill>
            </a:endParaRPr>
          </a:p>
          <a:p>
            <a:pPr eaLnBrk="1" hangingPunct="1"/>
            <a:endParaRPr lang="en-US" dirty="0" smtClean="0">
              <a:solidFill>
                <a:srgbClr val="0070C0"/>
              </a:solidFill>
            </a:endParaRPr>
          </a:p>
        </p:txBody>
      </p:sp>
    </p:spTree>
    <p:extLst>
      <p:ext uri="{BB962C8B-B14F-4D97-AF65-F5344CB8AC3E}">
        <p14:creationId xmlns:p14="http://schemas.microsoft.com/office/powerpoint/2010/main" val="13491420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0ECA0043-7C94-4609-95B4-7E0FBEAF37BD}" type="slidenum">
              <a:rPr lang="en-US" sz="1200" smtClean="0">
                <a:latin typeface="Times New Roman" pitchFamily="18" charset="0"/>
              </a:rPr>
              <a:pPr/>
              <a:t>68</a:t>
            </a:fld>
            <a:endParaRPr lang="en-US" sz="1200" smtClean="0">
              <a:latin typeface="Times New Roman" pitchFamily="18"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Modern epidemiology is involved in every aspect of health and disease in human populations. Epidemiology:</a:t>
            </a:r>
          </a:p>
          <a:p>
            <a:pPr marL="228600" indent="-228600" eaLnBrk="1" hangingPunct="1">
              <a:buFont typeface="+mj-lt"/>
              <a:buAutoNum type="arabicPeriod"/>
            </a:pPr>
            <a:r>
              <a:rPr lang="en-US" dirty="0" smtClean="0"/>
              <a:t>Describe the health status of populations</a:t>
            </a:r>
          </a:p>
          <a:p>
            <a:pPr marL="228600" indent="-228600" eaLnBrk="1" hangingPunct="1">
              <a:buFont typeface="+mj-lt"/>
              <a:buAutoNum type="arabicPeriod"/>
            </a:pPr>
            <a:r>
              <a:rPr lang="en-US" dirty="0" smtClean="0"/>
              <a:t>Study the natural history of disease, i.e. the course (stages) of a disease from its onset to its resolution</a:t>
            </a:r>
          </a:p>
          <a:p>
            <a:pPr marL="228600" indent="-228600" eaLnBrk="1" hangingPunct="1">
              <a:buFont typeface="+mj-lt"/>
              <a:buAutoNum type="arabicPeriod"/>
            </a:pPr>
            <a:r>
              <a:rPr lang="en-US" dirty="0" smtClean="0"/>
              <a:t>Explain the etiology (i.e. cause) of disease</a:t>
            </a:r>
          </a:p>
          <a:p>
            <a:pPr marL="228600" indent="-228600" eaLnBrk="1" hangingPunct="1">
              <a:buFont typeface="+mj-lt"/>
              <a:buAutoNum type="arabicPeriod"/>
            </a:pPr>
            <a:r>
              <a:rPr lang="en-US" dirty="0" smtClean="0"/>
              <a:t>Predict the occurrence of disease, on the basis of the known knowledge</a:t>
            </a:r>
          </a:p>
          <a:p>
            <a:pPr marL="228600" indent="-228600" eaLnBrk="1" hangingPunct="1">
              <a:buFont typeface="+mj-lt"/>
              <a:buAutoNum type="arabicPeriod"/>
            </a:pPr>
            <a:r>
              <a:rPr lang="en-US" dirty="0" smtClean="0"/>
              <a:t>Control the distribution of disease through therapeutic evaluation, preventive strategies and policy.  </a:t>
            </a:r>
          </a:p>
          <a:p>
            <a:pPr eaLnBrk="1" hangingPunct="1"/>
            <a:endParaRPr lang="en-US" dirty="0" smtClean="0"/>
          </a:p>
        </p:txBody>
      </p:sp>
    </p:spTree>
    <p:extLst>
      <p:ext uri="{BB962C8B-B14F-4D97-AF65-F5344CB8AC3E}">
        <p14:creationId xmlns:p14="http://schemas.microsoft.com/office/powerpoint/2010/main" val="2958867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E531EB8-98B0-4728-9F8F-A575E694753A}" type="slidenum">
              <a:rPr lang="en-US" sz="1200" smtClean="0">
                <a:latin typeface="Times New Roman" pitchFamily="18" charset="0"/>
              </a:rPr>
              <a:pPr/>
              <a:t>69</a:t>
            </a:fld>
            <a:endParaRPr lang="en-US" sz="1200" smtClean="0">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study of disease occurrence in populations is the fastest way to: </a:t>
            </a:r>
          </a:p>
          <a:p>
            <a:pPr marL="228600" indent="-228600" eaLnBrk="1" hangingPunct="1">
              <a:buFont typeface="+mj-lt"/>
              <a:buAutoNum type="arabicPeriod"/>
            </a:pPr>
            <a:r>
              <a:rPr lang="en-US" dirty="0" smtClean="0"/>
              <a:t>Learn the distribution patterns of a specific disease, because the distribution is non-random, and to</a:t>
            </a:r>
          </a:p>
          <a:p>
            <a:pPr marL="228600" indent="-228600" eaLnBrk="1" hangingPunct="1">
              <a:buFont typeface="+mj-lt"/>
              <a:buAutoNum type="arabicPeriod"/>
            </a:pPr>
            <a:r>
              <a:rPr lang="en-US" dirty="0" smtClean="0"/>
              <a:t>Learn the common characteristics of a specific disease process   </a:t>
            </a:r>
          </a:p>
        </p:txBody>
      </p:sp>
    </p:spTree>
    <p:extLst>
      <p:ext uri="{BB962C8B-B14F-4D97-AF65-F5344CB8AC3E}">
        <p14:creationId xmlns:p14="http://schemas.microsoft.com/office/powerpoint/2010/main" val="60266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4AD722B5-96D0-4E71-A038-F28E54B4F298}" type="slidenum">
              <a:rPr lang="en-US" sz="1200" smtClean="0">
                <a:latin typeface="Times New Roman" pitchFamily="18" charset="0"/>
              </a:rPr>
              <a:pPr/>
              <a:t>7</a:t>
            </a:fld>
            <a:endParaRPr lang="en-US" sz="1200" smtClean="0">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dirty="0" smtClean="0"/>
              <a:t>Let us also look at a case story from some years back. In 1981 a 21 year old male, previously healthy, was referred to UCLA Medical Center with a medical history of fever, fatigue, lymph node enlargement and weight loss that amounted to 25 lbs in 8 months. At arrival he was found to have tp of 102°F. He was physically waisted, had swollen lymph nodes, and he had simultaneous infections with Candida Albicans, Cytomegalovirus and Pneumocystis Carinii to both the digestive tract, urinary tract and lungs. The lab results showed depressed levels of peripheral blood lymphocytes. Treatment was started with antibiotics, but the patient remained severely ill in spite of this. Because of the age of this person, his medical history and the findings, and the opportunistic infections he had, almost everyone today in the medical profession would immideately think of the specific diagnosis of AIDS (Acquired Immune Deficiency Syndrome). But back in 1981 nobody had heard about AIDS. It was a new entity, an nobody actually knew what this was that they were encountering. </a:t>
            </a:r>
          </a:p>
          <a:p>
            <a:pPr eaLnBrk="1" hangingPunct="1"/>
            <a:r>
              <a:rPr lang="nb-NO" b="1" dirty="0" smtClean="0">
                <a:solidFill>
                  <a:srgbClr val="0066FF"/>
                </a:solidFill>
              </a:rPr>
              <a:t>Opportunistic infections, </a:t>
            </a:r>
            <a:r>
              <a:rPr lang="nb-NO" dirty="0" smtClean="0"/>
              <a:t>by the way, are infections that o</a:t>
            </a:r>
            <a:r>
              <a:rPr lang="en-US" dirty="0" err="1" smtClean="0"/>
              <a:t>ccurs</a:t>
            </a:r>
            <a:r>
              <a:rPr lang="en-US" dirty="0" smtClean="0"/>
              <a:t> due to the </a:t>
            </a:r>
            <a:r>
              <a:rPr lang="en-US" b="1" dirty="0" smtClean="0">
                <a:solidFill>
                  <a:srgbClr val="FF3399"/>
                </a:solidFill>
              </a:rPr>
              <a:t>opportunity</a:t>
            </a:r>
            <a:r>
              <a:rPr lang="en-US" b="1" dirty="0" smtClean="0"/>
              <a:t> </a:t>
            </a:r>
            <a:r>
              <a:rPr lang="en-US" dirty="0" smtClean="0"/>
              <a:t>afforded by the altered physiological state of</a:t>
            </a:r>
            <a:r>
              <a:rPr lang="en-US" b="1" dirty="0" smtClean="0"/>
              <a:t> </a:t>
            </a:r>
            <a:r>
              <a:rPr lang="en-US" dirty="0" smtClean="0"/>
              <a:t>the host.</a:t>
            </a:r>
          </a:p>
          <a:p>
            <a:pPr eaLnBrk="1" hangingPunct="1"/>
            <a:endParaRPr lang="en-US" dirty="0" smtClean="0"/>
          </a:p>
        </p:txBody>
      </p:sp>
    </p:spTree>
    <p:extLst>
      <p:ext uri="{BB962C8B-B14F-4D97-AF65-F5344CB8AC3E}">
        <p14:creationId xmlns:p14="http://schemas.microsoft.com/office/powerpoint/2010/main" val="26751900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C41D37EC-213F-488A-BD0A-D4C4B2E60C5D}" type="slidenum">
              <a:rPr lang="en-US" sz="1200" smtClean="0">
                <a:latin typeface="Times New Roman" pitchFamily="18" charset="0"/>
              </a:rPr>
              <a:pPr/>
              <a:t>70</a:t>
            </a:fld>
            <a:endParaRPr lang="en-US" sz="1200" smtClean="0">
              <a:latin typeface="Times New Roman" pitchFamily="18"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solidFill>
                  <a:srgbClr val="0070C0"/>
                </a:solidFill>
              </a:rPr>
              <a:t>Descriptive Epidemiology </a:t>
            </a:r>
            <a:r>
              <a:rPr lang="en-US" dirty="0" smtClean="0"/>
              <a:t>examines the distribution in terms of </a:t>
            </a:r>
            <a:r>
              <a:rPr lang="en-US" dirty="0" smtClean="0">
                <a:solidFill>
                  <a:srgbClr val="C00000"/>
                </a:solidFill>
              </a:rPr>
              <a:t>time</a:t>
            </a:r>
            <a:r>
              <a:rPr lang="en-US" dirty="0" smtClean="0"/>
              <a:t>, </a:t>
            </a:r>
            <a:r>
              <a:rPr lang="en-US" dirty="0" smtClean="0">
                <a:solidFill>
                  <a:srgbClr val="C00000"/>
                </a:solidFill>
              </a:rPr>
              <a:t>place</a:t>
            </a:r>
            <a:r>
              <a:rPr lang="en-US" dirty="0" smtClean="0"/>
              <a:t> and </a:t>
            </a:r>
            <a:r>
              <a:rPr lang="en-US" dirty="0" smtClean="0">
                <a:solidFill>
                  <a:srgbClr val="C00000"/>
                </a:solidFill>
              </a:rPr>
              <a:t>person</a:t>
            </a:r>
            <a:r>
              <a:rPr lang="en-US" dirty="0" smtClean="0"/>
              <a:t> of a disease in a population, and answers the questions: </a:t>
            </a:r>
            <a:r>
              <a:rPr lang="en-US" dirty="0" smtClean="0">
                <a:solidFill>
                  <a:srgbClr val="00B050"/>
                </a:solidFill>
              </a:rPr>
              <a:t>when, where</a:t>
            </a:r>
            <a:r>
              <a:rPr lang="en-US" dirty="0" smtClean="0"/>
              <a:t> and </a:t>
            </a:r>
            <a:r>
              <a:rPr lang="en-US" dirty="0" smtClean="0">
                <a:solidFill>
                  <a:srgbClr val="00B050"/>
                </a:solidFill>
              </a:rPr>
              <a:t>who</a:t>
            </a:r>
            <a:r>
              <a:rPr lang="en-US" dirty="0" smtClean="0"/>
              <a:t>. </a:t>
            </a:r>
          </a:p>
          <a:p>
            <a:pPr eaLnBrk="1" hangingPunct="1"/>
            <a:r>
              <a:rPr lang="en-US" b="1" dirty="0" smtClean="0">
                <a:solidFill>
                  <a:srgbClr val="0070C0"/>
                </a:solidFill>
              </a:rPr>
              <a:t>Analytic Epidemiology </a:t>
            </a:r>
            <a:r>
              <a:rPr lang="en-US" dirty="0" smtClean="0"/>
              <a:t>tests specific </a:t>
            </a:r>
            <a:r>
              <a:rPr lang="en-US" dirty="0" smtClean="0">
                <a:solidFill>
                  <a:srgbClr val="CC0066"/>
                </a:solidFill>
              </a:rPr>
              <a:t>hypothesis</a:t>
            </a:r>
            <a:r>
              <a:rPr lang="en-US" dirty="0" smtClean="0"/>
              <a:t> about the </a:t>
            </a:r>
            <a:r>
              <a:rPr lang="en-US" dirty="0" smtClean="0">
                <a:solidFill>
                  <a:srgbClr val="CC0066"/>
                </a:solidFill>
              </a:rPr>
              <a:t>association</a:t>
            </a:r>
            <a:r>
              <a:rPr lang="en-US" dirty="0" smtClean="0"/>
              <a:t> between a </a:t>
            </a:r>
            <a:r>
              <a:rPr lang="en-US" dirty="0" smtClean="0">
                <a:solidFill>
                  <a:srgbClr val="CC0066"/>
                </a:solidFill>
              </a:rPr>
              <a:t>risk factor</a:t>
            </a:r>
            <a:r>
              <a:rPr lang="en-US" dirty="0" smtClean="0"/>
              <a:t> and a </a:t>
            </a:r>
            <a:r>
              <a:rPr lang="en-US" dirty="0" smtClean="0">
                <a:solidFill>
                  <a:srgbClr val="CC0066"/>
                </a:solidFill>
              </a:rPr>
              <a:t>disease</a:t>
            </a:r>
            <a:r>
              <a:rPr lang="en-US" dirty="0" smtClean="0"/>
              <a:t> by conducting a study that relates the exposure to the disease, answering the questions: </a:t>
            </a:r>
            <a:r>
              <a:rPr lang="en-US" dirty="0" smtClean="0">
                <a:solidFill>
                  <a:srgbClr val="00B050"/>
                </a:solidFill>
              </a:rPr>
              <a:t>how</a:t>
            </a:r>
            <a:r>
              <a:rPr lang="en-US" dirty="0" smtClean="0"/>
              <a:t> and </a:t>
            </a:r>
            <a:r>
              <a:rPr lang="en-US" dirty="0" smtClean="0">
                <a:solidFill>
                  <a:srgbClr val="00B050"/>
                </a:solidFill>
              </a:rPr>
              <a:t>why</a:t>
            </a:r>
            <a:r>
              <a:rPr lang="en-US" dirty="0" smtClean="0"/>
              <a:t>.  </a:t>
            </a:r>
          </a:p>
          <a:p>
            <a:pPr eaLnBrk="1" hangingPunct="1"/>
            <a:endParaRPr lang="en-US" dirty="0" smtClean="0"/>
          </a:p>
        </p:txBody>
      </p:sp>
    </p:spTree>
    <p:extLst>
      <p:ext uri="{BB962C8B-B14F-4D97-AF65-F5344CB8AC3E}">
        <p14:creationId xmlns:p14="http://schemas.microsoft.com/office/powerpoint/2010/main" val="2714391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6E27B672-102C-4001-AD72-27D838D74A8C}" type="slidenum">
              <a:rPr lang="en-US" sz="1200" smtClean="0">
                <a:latin typeface="Times New Roman" pitchFamily="18" charset="0"/>
              </a:rPr>
              <a:pPr/>
              <a:t>71</a:t>
            </a:fld>
            <a:endParaRPr lang="en-US" sz="1200" smtClean="0">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Today epidemiology consists of many specialized areas, some of whom are listed here. Just to mention a few more: </a:t>
            </a:r>
          </a:p>
          <a:p>
            <a:pPr marL="171450" indent="-171450" eaLnBrk="1" hangingPunct="1">
              <a:buFont typeface="Arial" panose="020B0604020202020204" pitchFamily="34" charset="0"/>
              <a:buChar char="•"/>
            </a:pPr>
            <a:r>
              <a:rPr lang="en-US" b="1" dirty="0" smtClean="0">
                <a:solidFill>
                  <a:srgbClr val="0070C0"/>
                </a:solidFill>
              </a:rPr>
              <a:t>Social epidemiology</a:t>
            </a:r>
            <a:r>
              <a:rPr lang="en-US" dirty="0" smtClean="0"/>
              <a:t> study social determinants of morbidity (i.e. disease), mortality (i.e. death), and of health. </a:t>
            </a:r>
          </a:p>
          <a:p>
            <a:pPr marL="171450" indent="-171450" eaLnBrk="1" hangingPunct="1">
              <a:buFont typeface="Arial" panose="020B0604020202020204" pitchFamily="34" charset="0"/>
              <a:buChar char="•"/>
            </a:pPr>
            <a:r>
              <a:rPr lang="en-US" b="1" dirty="0" smtClean="0">
                <a:solidFill>
                  <a:srgbClr val="0070C0"/>
                </a:solidFill>
              </a:rPr>
              <a:t>Behavioral epidemiology </a:t>
            </a:r>
            <a:r>
              <a:rPr lang="en-US" dirty="0" smtClean="0"/>
              <a:t>study the effects of behavioral determinants (i.e. physical activity level, diet, substance use, sexual practices) on morbidity, mortality and health.</a:t>
            </a:r>
          </a:p>
          <a:p>
            <a:pPr marL="171450" indent="-171450" eaLnBrk="1" hangingPunct="1">
              <a:buFont typeface="Arial" panose="020B0604020202020204" pitchFamily="34" charset="0"/>
              <a:buChar char="•"/>
            </a:pPr>
            <a:r>
              <a:rPr lang="en-US" b="1" dirty="0" smtClean="0">
                <a:solidFill>
                  <a:srgbClr val="0070C0"/>
                </a:solidFill>
              </a:rPr>
              <a:t>Pharmacological epidemiology </a:t>
            </a:r>
            <a:r>
              <a:rPr lang="en-US" dirty="0" smtClean="0"/>
              <a:t>study the effects of drugs and drug utilization patterns on morbidity, mortality and health. </a:t>
            </a:r>
          </a:p>
          <a:p>
            <a:pPr marL="171450" indent="-171450" eaLnBrk="1" hangingPunct="1">
              <a:buFont typeface="Arial" panose="020B0604020202020204" pitchFamily="34" charset="0"/>
              <a:buChar char="•"/>
            </a:pPr>
            <a:r>
              <a:rPr lang="en-US" b="1" dirty="0" err="1" smtClean="0">
                <a:solidFill>
                  <a:srgbClr val="0070C0"/>
                </a:solidFill>
              </a:rPr>
              <a:t>Neuroepidemiology</a:t>
            </a:r>
            <a:r>
              <a:rPr lang="en-US" dirty="0" smtClean="0"/>
              <a:t> study the association between possible risk factors (i.e. toxic materials </a:t>
            </a:r>
            <a:r>
              <a:rPr lang="en-US" dirty="0" err="1" smtClean="0"/>
              <a:t>etc</a:t>
            </a:r>
            <a:r>
              <a:rPr lang="en-US" dirty="0" smtClean="0"/>
              <a:t>) on the risk of neurological disorders (i.e. Parkinson’s Disease, Alzheimer’s Disease, epilepsy, multiple sclerosis etc.).</a:t>
            </a:r>
          </a:p>
        </p:txBody>
      </p:sp>
    </p:spTree>
    <p:extLst>
      <p:ext uri="{BB962C8B-B14F-4D97-AF65-F5344CB8AC3E}">
        <p14:creationId xmlns:p14="http://schemas.microsoft.com/office/powerpoint/2010/main" val="1587631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5FB3D3E5-FF5C-42B2-AC3D-BEF16DE87D10}" type="slidenum">
              <a:rPr lang="en-US" sz="1200" smtClean="0">
                <a:latin typeface="Times New Roman" pitchFamily="18" charset="0"/>
              </a:rPr>
              <a:pPr/>
              <a:t>72</a:t>
            </a:fld>
            <a:endParaRPr lang="en-US" sz="1200" smtClean="0">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Epidemiology is a tool with the benefits of being:</a:t>
            </a:r>
          </a:p>
          <a:p>
            <a:pPr marL="228600" indent="-228600" eaLnBrk="1" hangingPunct="1">
              <a:buFont typeface="+mj-lt"/>
              <a:buAutoNum type="arabicPeriod"/>
            </a:pPr>
            <a:r>
              <a:rPr lang="en-US" dirty="0" smtClean="0"/>
              <a:t>A model for quantitative research involving numerical quantities </a:t>
            </a:r>
          </a:p>
          <a:p>
            <a:pPr marL="228600" indent="-228600" eaLnBrk="1" hangingPunct="1">
              <a:buFont typeface="+mj-lt"/>
              <a:buAutoNum type="arabicPeriod"/>
            </a:pPr>
            <a:r>
              <a:rPr lang="en-US" dirty="0" smtClean="0"/>
              <a:t>A strategy for evaluating clinical research literature – we will talk more about this later in the course</a:t>
            </a:r>
          </a:p>
          <a:p>
            <a:pPr marL="228600" indent="-228600" eaLnBrk="1" hangingPunct="1">
              <a:buFont typeface="+mj-lt"/>
              <a:buAutoNum type="arabicPeriod"/>
            </a:pPr>
            <a:r>
              <a:rPr lang="en-US" dirty="0" smtClean="0"/>
              <a:t>A systematic framework for making clinical decisions by health personnel</a:t>
            </a:r>
          </a:p>
          <a:p>
            <a:pPr marL="228600" indent="-228600" eaLnBrk="1" hangingPunct="1">
              <a:buFont typeface="+mj-lt"/>
              <a:buAutoNum type="arabicPeriod"/>
            </a:pPr>
            <a:r>
              <a:rPr lang="en-US" dirty="0" smtClean="0"/>
              <a:t>A mechanism for efficient planning and delivery of health services where they are most needed</a:t>
            </a:r>
          </a:p>
          <a:p>
            <a:pPr marL="228600" indent="-228600" eaLnBrk="1" hangingPunct="1">
              <a:buFont typeface="+mj-lt"/>
              <a:buAutoNum type="arabicPeriod"/>
            </a:pPr>
            <a:r>
              <a:rPr lang="en-US" smtClean="0"/>
              <a:t>An enrichment of current health delivery concepts, or to create novel and enhanced theories in the health field. </a:t>
            </a:r>
          </a:p>
          <a:p>
            <a:pPr marL="0" indent="0" eaLnBrk="1" hangingPunct="1">
              <a:buFont typeface="+mj-lt"/>
              <a:buNone/>
            </a:pPr>
            <a:endParaRPr lang="en-US" dirty="0" smtClean="0"/>
          </a:p>
        </p:txBody>
      </p:sp>
    </p:spTree>
    <p:extLst>
      <p:ext uri="{BB962C8B-B14F-4D97-AF65-F5344CB8AC3E}">
        <p14:creationId xmlns:p14="http://schemas.microsoft.com/office/powerpoint/2010/main" val="6242451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71466E89-27E5-43C3-88E7-64B886289B09}" type="slidenum">
              <a:rPr lang="en-US" sz="1200" smtClean="0">
                <a:latin typeface="Times New Roman" pitchFamily="18" charset="0"/>
              </a:rPr>
              <a:pPr/>
              <a:t>73</a:t>
            </a:fld>
            <a:endParaRPr lang="en-US" sz="1200" smtClean="0">
              <a:latin typeface="Times New Roman" pitchFamily="18" charset="0"/>
            </a:endParaRPr>
          </a:p>
        </p:txBody>
      </p:sp>
      <p:sp>
        <p:nvSpPr>
          <p:cNvPr id="149507" name="Rectangle 2"/>
          <p:cNvSpPr>
            <a:spLocks noGrp="1" noRot="1" noChangeAspect="1" noChangeArrowheads="1" noTextEdit="1"/>
          </p:cNvSpPr>
          <p:nvPr>
            <p:ph type="sldImg"/>
          </p:nvPr>
        </p:nvSpPr>
        <p:spPr>
          <a:xfrm>
            <a:off x="1208088" y="695325"/>
            <a:ext cx="4656137" cy="3492500"/>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68530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3634DCC7-30BE-4BD3-A168-43B6DCCA5368}" type="slidenum">
              <a:rPr lang="en-US" sz="1200" smtClean="0">
                <a:latin typeface="Times New Roman" pitchFamily="18" charset="0"/>
              </a:rPr>
              <a:pPr/>
              <a:t>8</a:t>
            </a:fld>
            <a:endParaRPr lang="en-US" sz="1200" dirty="0" smtClean="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Media usually are concerned with questions and problems that are prevalent in a population. Here are some questions that media have raised in the past, and many of them are still debated.</a:t>
            </a:r>
          </a:p>
          <a:p>
            <a:pPr eaLnBrk="1" hangingPunct="1"/>
            <a:r>
              <a:rPr lang="en-US" dirty="0" smtClean="0">
                <a:solidFill>
                  <a:schemeClr val="accent2"/>
                </a:solidFill>
              </a:rPr>
              <a:t>What is more dangerous</a:t>
            </a:r>
            <a:r>
              <a:rPr lang="en-US" dirty="0" smtClean="0"/>
              <a:t>: smallpox vaccination or infection through a terrorist attack? </a:t>
            </a:r>
          </a:p>
          <a:p>
            <a:pPr eaLnBrk="1" hangingPunct="1"/>
            <a:r>
              <a:rPr lang="en-US" dirty="0" smtClean="0"/>
              <a:t>Is </a:t>
            </a:r>
            <a:r>
              <a:rPr lang="en-US" dirty="0" smtClean="0">
                <a:solidFill>
                  <a:schemeClr val="accent2"/>
                </a:solidFill>
              </a:rPr>
              <a:t>Avian flu virus</a:t>
            </a:r>
            <a:r>
              <a:rPr lang="en-US" dirty="0" smtClean="0"/>
              <a:t> a risk to the public? </a:t>
            </a:r>
          </a:p>
          <a:p>
            <a:pPr eaLnBrk="1" hangingPunct="1"/>
            <a:r>
              <a:rPr lang="en-US" dirty="0" smtClean="0"/>
              <a:t>Do </a:t>
            </a:r>
            <a:r>
              <a:rPr lang="en-US" dirty="0" smtClean="0">
                <a:solidFill>
                  <a:schemeClr val="accent2"/>
                </a:solidFill>
              </a:rPr>
              <a:t>cell phones</a:t>
            </a:r>
            <a:r>
              <a:rPr lang="en-US" dirty="0" smtClean="0"/>
              <a:t> cause brain tumors? The question regarding cell phones is still hotly debated, and any conclusive evidence regarding this is still lacking. </a:t>
            </a:r>
          </a:p>
          <a:p>
            <a:pPr eaLnBrk="1" hangingPunct="1"/>
            <a:r>
              <a:rPr lang="en-US" dirty="0" smtClean="0"/>
              <a:t>Is it safe to drink coffee? Probably, but that is also still debated. </a:t>
            </a:r>
          </a:p>
          <a:p>
            <a:pPr eaLnBrk="1" hangingPunct="1"/>
            <a:r>
              <a:rPr lang="en-US" dirty="0" smtClean="0"/>
              <a:t>Will chemicals in the environment cause cancer? Yes, we know that some chemicals will, but others we are not sure about. </a:t>
            </a:r>
          </a:p>
          <a:p>
            <a:pPr eaLnBrk="1" hangingPunct="1"/>
            <a:r>
              <a:rPr lang="en-US" dirty="0" smtClean="0"/>
              <a:t>Is it safe to consume tap water? Many would say it is better to buy drinking water in the store. But is that really true? Some interesting studies have already been carried out, and the results indicate that tap water mainly is more secure and safe than bottled water.   </a:t>
            </a:r>
          </a:p>
          <a:p>
            <a:pPr eaLnBrk="1" hangingPunct="1"/>
            <a:endParaRPr lang="en-US" dirty="0" smtClean="0"/>
          </a:p>
        </p:txBody>
      </p:sp>
    </p:spTree>
    <p:extLst>
      <p:ext uri="{BB962C8B-B14F-4D97-AF65-F5344CB8AC3E}">
        <p14:creationId xmlns:p14="http://schemas.microsoft.com/office/powerpoint/2010/main" val="138340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3000">
                <a:solidFill>
                  <a:schemeClr val="tx1"/>
                </a:solidFill>
                <a:latin typeface="Arial" charset="0"/>
              </a:defRPr>
            </a:lvl1pPr>
            <a:lvl2pPr marL="742950" indent="-285750" defTabSz="933450">
              <a:defRPr sz="3000">
                <a:solidFill>
                  <a:schemeClr val="tx1"/>
                </a:solidFill>
                <a:latin typeface="Arial" charset="0"/>
              </a:defRPr>
            </a:lvl2pPr>
            <a:lvl3pPr marL="1143000" indent="-228600" defTabSz="933450">
              <a:defRPr sz="3000">
                <a:solidFill>
                  <a:schemeClr val="tx1"/>
                </a:solidFill>
                <a:latin typeface="Arial" charset="0"/>
              </a:defRPr>
            </a:lvl3pPr>
            <a:lvl4pPr marL="1600200" indent="-228600" defTabSz="933450">
              <a:defRPr sz="3000">
                <a:solidFill>
                  <a:schemeClr val="tx1"/>
                </a:solidFill>
                <a:latin typeface="Arial" charset="0"/>
              </a:defRPr>
            </a:lvl4pPr>
            <a:lvl5pPr marL="2057400" indent="-228600" defTabSz="933450">
              <a:defRPr sz="3000">
                <a:solidFill>
                  <a:schemeClr val="tx1"/>
                </a:solidFill>
                <a:latin typeface="Arial" charset="0"/>
              </a:defRPr>
            </a:lvl5pPr>
            <a:lvl6pPr marL="2514600" indent="-228600" defTabSz="933450" eaLnBrk="0" fontAlgn="base" hangingPunct="0">
              <a:spcBef>
                <a:spcPct val="0"/>
              </a:spcBef>
              <a:spcAft>
                <a:spcPct val="0"/>
              </a:spcAft>
              <a:buChar char="•"/>
              <a:defRPr sz="3000">
                <a:solidFill>
                  <a:schemeClr val="tx1"/>
                </a:solidFill>
                <a:latin typeface="Arial" charset="0"/>
              </a:defRPr>
            </a:lvl6pPr>
            <a:lvl7pPr marL="2971800" indent="-228600" defTabSz="933450" eaLnBrk="0" fontAlgn="base" hangingPunct="0">
              <a:spcBef>
                <a:spcPct val="0"/>
              </a:spcBef>
              <a:spcAft>
                <a:spcPct val="0"/>
              </a:spcAft>
              <a:buChar char="•"/>
              <a:defRPr sz="3000">
                <a:solidFill>
                  <a:schemeClr val="tx1"/>
                </a:solidFill>
                <a:latin typeface="Arial" charset="0"/>
              </a:defRPr>
            </a:lvl7pPr>
            <a:lvl8pPr marL="3429000" indent="-228600" defTabSz="933450" eaLnBrk="0" fontAlgn="base" hangingPunct="0">
              <a:spcBef>
                <a:spcPct val="0"/>
              </a:spcBef>
              <a:spcAft>
                <a:spcPct val="0"/>
              </a:spcAft>
              <a:buChar char="•"/>
              <a:defRPr sz="3000">
                <a:solidFill>
                  <a:schemeClr val="tx1"/>
                </a:solidFill>
                <a:latin typeface="Arial" charset="0"/>
              </a:defRPr>
            </a:lvl8pPr>
            <a:lvl9pPr marL="3886200" indent="-228600" defTabSz="933450" eaLnBrk="0" fontAlgn="base" hangingPunct="0">
              <a:spcBef>
                <a:spcPct val="0"/>
              </a:spcBef>
              <a:spcAft>
                <a:spcPct val="0"/>
              </a:spcAft>
              <a:buChar char="•"/>
              <a:defRPr sz="3000">
                <a:solidFill>
                  <a:schemeClr val="tx1"/>
                </a:solidFill>
                <a:latin typeface="Arial" charset="0"/>
              </a:defRPr>
            </a:lvl9pPr>
          </a:lstStyle>
          <a:p>
            <a:fld id="{279A51D9-046A-4914-971A-60601240A9EB}" type="slidenum">
              <a:rPr lang="en-US" sz="1200" smtClean="0">
                <a:latin typeface="Times New Roman" pitchFamily="18" charset="0"/>
              </a:rPr>
              <a:pPr/>
              <a:t>9</a:t>
            </a:fld>
            <a:endParaRPr lang="en-US" sz="1200" smtClean="0">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Epidemiology is the study of diseases and other health-related events that occurs in a population. The word Epidemiology comes from the Greek words </a:t>
            </a:r>
            <a:r>
              <a:rPr lang="en-US" b="1" i="1" dirty="0" smtClean="0">
                <a:solidFill>
                  <a:srgbClr val="FF0000"/>
                </a:solidFill>
              </a:rPr>
              <a:t>EPI</a:t>
            </a:r>
            <a:r>
              <a:rPr lang="en-US" dirty="0" smtClean="0"/>
              <a:t> meaning </a:t>
            </a:r>
            <a:r>
              <a:rPr lang="en-US" i="1" u="sng" dirty="0" smtClean="0">
                <a:solidFill>
                  <a:srgbClr val="0070C0"/>
                </a:solidFill>
              </a:rPr>
              <a:t>on</a:t>
            </a:r>
            <a:r>
              <a:rPr lang="en-US" dirty="0" smtClean="0"/>
              <a:t> or </a:t>
            </a:r>
            <a:r>
              <a:rPr lang="en-US" i="1" u="sng" dirty="0" smtClean="0">
                <a:solidFill>
                  <a:srgbClr val="0070C0"/>
                </a:solidFill>
              </a:rPr>
              <a:t>upon</a:t>
            </a:r>
            <a:r>
              <a:rPr lang="en-US" dirty="0" smtClean="0"/>
              <a:t>, </a:t>
            </a:r>
            <a:r>
              <a:rPr lang="en-US" b="1" i="1" dirty="0" smtClean="0">
                <a:solidFill>
                  <a:srgbClr val="FF0000"/>
                </a:solidFill>
              </a:rPr>
              <a:t>DEMOS</a:t>
            </a:r>
            <a:r>
              <a:rPr lang="en-US" dirty="0" smtClean="0"/>
              <a:t> meaning </a:t>
            </a:r>
            <a:r>
              <a:rPr lang="en-US" i="1" u="sng" dirty="0" smtClean="0">
                <a:solidFill>
                  <a:srgbClr val="0070C0"/>
                </a:solidFill>
              </a:rPr>
              <a:t>people</a:t>
            </a:r>
            <a:r>
              <a:rPr lang="en-US" dirty="0" smtClean="0"/>
              <a:t>, and </a:t>
            </a:r>
            <a:r>
              <a:rPr lang="en-US" b="1" i="1" dirty="0" smtClean="0">
                <a:solidFill>
                  <a:srgbClr val="FF0000"/>
                </a:solidFill>
              </a:rPr>
              <a:t>LOGOS</a:t>
            </a:r>
            <a:r>
              <a:rPr lang="en-US" dirty="0" smtClean="0"/>
              <a:t> meaning </a:t>
            </a:r>
            <a:r>
              <a:rPr lang="en-US" i="1" u="sng" dirty="0" smtClean="0">
                <a:solidFill>
                  <a:srgbClr val="0070C0"/>
                </a:solidFill>
              </a:rPr>
              <a:t>study</a:t>
            </a:r>
            <a:r>
              <a:rPr lang="en-US" dirty="0" smtClean="0"/>
              <a:t>. Epidemiology is the study of that which falls upon the people, meaning that epidemiology is the study of diseases and other health-related events that occurs in a population. </a:t>
            </a:r>
          </a:p>
          <a:p>
            <a:pPr eaLnBrk="1" hangingPunct="1"/>
            <a:endParaRPr lang="en-US" dirty="0" smtClean="0"/>
          </a:p>
        </p:txBody>
      </p:sp>
    </p:spTree>
    <p:extLst>
      <p:ext uri="{BB962C8B-B14F-4D97-AF65-F5344CB8AC3E}">
        <p14:creationId xmlns:p14="http://schemas.microsoft.com/office/powerpoint/2010/main" val="172090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B347D-5465-4E35-AC61-1CD6D9FA421D}" type="slidenum">
              <a:rPr lang="en-US"/>
              <a:pPr>
                <a:defRPr/>
              </a:pPr>
              <a:t>‹#›</a:t>
            </a:fld>
            <a:endParaRPr lang="en-US"/>
          </a:p>
        </p:txBody>
      </p:sp>
    </p:spTree>
    <p:extLst>
      <p:ext uri="{BB962C8B-B14F-4D97-AF65-F5344CB8AC3E}">
        <p14:creationId xmlns:p14="http://schemas.microsoft.com/office/powerpoint/2010/main" val="425600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B5200-C276-4A83-8CA9-771537BE6621}" type="slidenum">
              <a:rPr lang="en-US"/>
              <a:pPr>
                <a:defRPr/>
              </a:pPr>
              <a:t>‹#›</a:t>
            </a:fld>
            <a:endParaRPr lang="en-US"/>
          </a:p>
        </p:txBody>
      </p:sp>
    </p:spTree>
    <p:extLst>
      <p:ext uri="{BB962C8B-B14F-4D97-AF65-F5344CB8AC3E}">
        <p14:creationId xmlns:p14="http://schemas.microsoft.com/office/powerpoint/2010/main" val="376087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A92E8-5C5F-4062-B7EF-B044DCC772F1}" type="slidenum">
              <a:rPr lang="en-US"/>
              <a:pPr>
                <a:defRPr/>
              </a:pPr>
              <a:t>‹#›</a:t>
            </a:fld>
            <a:endParaRPr lang="en-US"/>
          </a:p>
        </p:txBody>
      </p:sp>
    </p:spTree>
    <p:extLst>
      <p:ext uri="{BB962C8B-B14F-4D97-AF65-F5344CB8AC3E}">
        <p14:creationId xmlns:p14="http://schemas.microsoft.com/office/powerpoint/2010/main" val="70111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E5E2A03-6AEA-4E2C-B65C-571D11300F62}" type="slidenum">
              <a:rPr lang="en-US"/>
              <a:pPr>
                <a:defRPr/>
              </a:pPr>
              <a:t>‹#›</a:t>
            </a:fld>
            <a:endParaRPr lang="en-US"/>
          </a:p>
        </p:txBody>
      </p:sp>
    </p:spTree>
    <p:extLst>
      <p:ext uri="{BB962C8B-B14F-4D97-AF65-F5344CB8AC3E}">
        <p14:creationId xmlns:p14="http://schemas.microsoft.com/office/powerpoint/2010/main" val="221293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CC31F-3DAF-42BB-8C57-4B3663BD48EF}" type="slidenum">
              <a:rPr lang="en-US"/>
              <a:pPr>
                <a:defRPr/>
              </a:pPr>
              <a:t>‹#›</a:t>
            </a:fld>
            <a:endParaRPr lang="en-US"/>
          </a:p>
        </p:txBody>
      </p:sp>
    </p:spTree>
    <p:extLst>
      <p:ext uri="{BB962C8B-B14F-4D97-AF65-F5344CB8AC3E}">
        <p14:creationId xmlns:p14="http://schemas.microsoft.com/office/powerpoint/2010/main" val="1562867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AD813-D2B6-498D-837F-9ABFEDD6225C}" type="slidenum">
              <a:rPr lang="en-US"/>
              <a:pPr>
                <a:defRPr/>
              </a:pPr>
              <a:t>‹#›</a:t>
            </a:fld>
            <a:endParaRPr lang="en-US"/>
          </a:p>
        </p:txBody>
      </p:sp>
    </p:spTree>
    <p:extLst>
      <p:ext uri="{BB962C8B-B14F-4D97-AF65-F5344CB8AC3E}">
        <p14:creationId xmlns:p14="http://schemas.microsoft.com/office/powerpoint/2010/main" val="2223490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C3B8F1-94D3-4DE4-86F7-A37677C0BDC2}" type="slidenum">
              <a:rPr lang="en-US"/>
              <a:pPr>
                <a:defRPr/>
              </a:pPr>
              <a:t>‹#›</a:t>
            </a:fld>
            <a:endParaRPr lang="en-US"/>
          </a:p>
        </p:txBody>
      </p:sp>
    </p:spTree>
    <p:extLst>
      <p:ext uri="{BB962C8B-B14F-4D97-AF65-F5344CB8AC3E}">
        <p14:creationId xmlns:p14="http://schemas.microsoft.com/office/powerpoint/2010/main" val="1941481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205A-BFE5-4BEE-BED6-7EBD114641B6}" type="slidenum">
              <a:rPr lang="en-US"/>
              <a:pPr>
                <a:defRPr/>
              </a:pPr>
              <a:t>‹#›</a:t>
            </a:fld>
            <a:endParaRPr lang="en-US"/>
          </a:p>
        </p:txBody>
      </p:sp>
    </p:spTree>
    <p:extLst>
      <p:ext uri="{BB962C8B-B14F-4D97-AF65-F5344CB8AC3E}">
        <p14:creationId xmlns:p14="http://schemas.microsoft.com/office/powerpoint/2010/main" val="9527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195840-0407-4D1D-82AB-F785666D0850}" type="slidenum">
              <a:rPr lang="en-US"/>
              <a:pPr>
                <a:defRPr/>
              </a:pPr>
              <a:t>‹#›</a:t>
            </a:fld>
            <a:endParaRPr lang="en-US"/>
          </a:p>
        </p:txBody>
      </p:sp>
    </p:spTree>
    <p:extLst>
      <p:ext uri="{BB962C8B-B14F-4D97-AF65-F5344CB8AC3E}">
        <p14:creationId xmlns:p14="http://schemas.microsoft.com/office/powerpoint/2010/main" val="218193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1DC864-3638-4B89-AECB-73783D830ABA}" type="slidenum">
              <a:rPr lang="en-US"/>
              <a:pPr>
                <a:defRPr/>
              </a:pPr>
              <a:t>‹#›</a:t>
            </a:fld>
            <a:endParaRPr lang="en-US"/>
          </a:p>
        </p:txBody>
      </p:sp>
    </p:spTree>
    <p:extLst>
      <p:ext uri="{BB962C8B-B14F-4D97-AF65-F5344CB8AC3E}">
        <p14:creationId xmlns:p14="http://schemas.microsoft.com/office/powerpoint/2010/main" val="299822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B8FB0D-4760-408C-BCA8-273E66E436F4}" type="slidenum">
              <a:rPr lang="en-US"/>
              <a:pPr>
                <a:defRPr/>
              </a:pPr>
              <a:t>‹#›</a:t>
            </a:fld>
            <a:endParaRPr lang="en-US"/>
          </a:p>
        </p:txBody>
      </p:sp>
    </p:spTree>
    <p:extLst>
      <p:ext uri="{BB962C8B-B14F-4D97-AF65-F5344CB8AC3E}">
        <p14:creationId xmlns:p14="http://schemas.microsoft.com/office/powerpoint/2010/main" val="363904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51A01B-AA63-4EB4-BF3F-AB6B250B48EA}" type="slidenum">
              <a:rPr lang="en-US"/>
              <a:pPr>
                <a:defRPr/>
              </a:pPr>
              <a:t>‹#›</a:t>
            </a:fld>
            <a:endParaRPr lang="en-US"/>
          </a:p>
        </p:txBody>
      </p:sp>
    </p:spTree>
    <p:extLst>
      <p:ext uri="{BB962C8B-B14F-4D97-AF65-F5344CB8AC3E}">
        <p14:creationId xmlns:p14="http://schemas.microsoft.com/office/powerpoint/2010/main" val="3859560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7AD5E4-8208-4185-8CBF-EAC76F95C07A}" type="slidenum">
              <a:rPr lang="en-US"/>
              <a:pPr>
                <a:defRPr/>
              </a:pPr>
              <a:t>‹#›</a:t>
            </a:fld>
            <a:endParaRPr lang="en-US"/>
          </a:p>
        </p:txBody>
      </p:sp>
    </p:spTree>
    <p:extLst>
      <p:ext uri="{BB962C8B-B14F-4D97-AF65-F5344CB8AC3E}">
        <p14:creationId xmlns:p14="http://schemas.microsoft.com/office/powerpoint/2010/main" val="100588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E4F56A-7EC6-4A36-9A36-65251DE790C8}" type="slidenum">
              <a:rPr lang="en-US"/>
              <a:pPr>
                <a:defRPr/>
              </a:pPr>
              <a:t>‹#›</a:t>
            </a:fld>
            <a:endParaRPr lang="en-US"/>
          </a:p>
        </p:txBody>
      </p:sp>
    </p:spTree>
    <p:extLst>
      <p:ext uri="{BB962C8B-B14F-4D97-AF65-F5344CB8AC3E}">
        <p14:creationId xmlns:p14="http://schemas.microsoft.com/office/powerpoint/2010/main" val="31384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DCC69D-F893-430E-8F20-E42B601C466A}" type="slidenum">
              <a:rPr lang="en-US"/>
              <a:pPr>
                <a:defRPr/>
              </a:pPr>
              <a:t>‹#›</a:t>
            </a:fld>
            <a:endParaRPr lang="en-US"/>
          </a:p>
        </p:txBody>
      </p:sp>
    </p:spTree>
    <p:extLst>
      <p:ext uri="{BB962C8B-B14F-4D97-AF65-F5344CB8AC3E}">
        <p14:creationId xmlns:p14="http://schemas.microsoft.com/office/powerpoint/2010/main" val="351410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CF8D9A-7BF9-4BC8-B5F5-7E4DDB2E659F}" type="slidenum">
              <a:rPr lang="en-US"/>
              <a:pPr>
                <a:defRPr/>
              </a:pPr>
              <a:t>‹#›</a:t>
            </a:fld>
            <a:endParaRPr lang="en-US"/>
          </a:p>
        </p:txBody>
      </p:sp>
    </p:spTree>
    <p:extLst>
      <p:ext uri="{BB962C8B-B14F-4D97-AF65-F5344CB8AC3E}">
        <p14:creationId xmlns:p14="http://schemas.microsoft.com/office/powerpoint/2010/main" val="3837339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8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latin typeface="Times New Roman" pitchFamily="18" charset="0"/>
              </a:defRPr>
            </a:lvl1pPr>
          </a:lstStyle>
          <a:p>
            <a:pPr>
              <a:defRPr/>
            </a:pPr>
            <a:fld id="{89795133-ACFF-4EBF-868B-28DB105FAB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microsoft.com/office/2007/relationships/media" Target="../media/media26.wma"/><Relationship Id="rId7" Type="http://schemas.openxmlformats.org/officeDocument/2006/relationships/image" Target="../media/image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26.wm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32.wma"/><Relationship Id="rId7" Type="http://schemas.openxmlformats.org/officeDocument/2006/relationships/image" Target="../media/image4.png"/><Relationship Id="rId2" Type="http://schemas.microsoft.com/office/2007/relationships/media" Target="../media/media32.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1.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4.wma"/><Relationship Id="rId7" Type="http://schemas.openxmlformats.org/officeDocument/2006/relationships/image" Target="../media/image6.png"/><Relationship Id="rId2" Type="http://schemas.microsoft.com/office/2007/relationships/media" Target="../media/media34.wma"/><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microsoft.com/office/2007/relationships/media" Target="../media/media44.wma"/><Relationship Id="rId7" Type="http://schemas.openxmlformats.org/officeDocument/2006/relationships/image" Target="../media/image1.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notesSlide" Target="../notesSlides/notesSlide42.xml"/><Relationship Id="rId5" Type="http://schemas.openxmlformats.org/officeDocument/2006/relationships/slideLayout" Target="../slideLayouts/slideLayout6.xml"/><Relationship Id="rId4" Type="http://schemas.openxmlformats.org/officeDocument/2006/relationships/audio" Target="../media/media44.wm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8.wma"/><Relationship Id="rId7" Type="http://schemas.openxmlformats.org/officeDocument/2006/relationships/image" Target="../media/image9.emf"/><Relationship Id="rId2" Type="http://schemas.microsoft.com/office/2007/relationships/media" Target="../media/media48.wma"/><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microsoft.com/office/2007/relationships/media" Target="../media/media52.wma"/><Relationship Id="rId7" Type="http://schemas.openxmlformats.org/officeDocument/2006/relationships/image" Target="../media/image1.png"/><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notesSlide" Target="../notesSlides/notesSlide49.xml"/><Relationship Id="rId5" Type="http://schemas.openxmlformats.org/officeDocument/2006/relationships/slideLayout" Target="../slideLayouts/slideLayout7.xml"/><Relationship Id="rId4" Type="http://schemas.openxmlformats.org/officeDocument/2006/relationships/audio" Target="../media/media52.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microsoft.com/office/2007/relationships/media" Target="../media/media56.wma"/><Relationship Id="rId7" Type="http://schemas.openxmlformats.org/officeDocument/2006/relationships/image" Target="../media/image1.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notesSlide" Target="../notesSlides/notesSlide52.xml"/><Relationship Id="rId5" Type="http://schemas.openxmlformats.org/officeDocument/2006/relationships/slideLayout" Target="../slideLayouts/slideLayout2.xml"/><Relationship Id="rId4" Type="http://schemas.openxmlformats.org/officeDocument/2006/relationships/audio" Target="../media/media56.wm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1.wma"/><Relationship Id="rId1" Type="http://schemas.microsoft.com/office/2007/relationships/media" Target="../media/media71.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wma"/><Relationship Id="rId1" Type="http://schemas.microsoft.com/office/2007/relationships/media" Target="../media/media72.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wma"/><Relationship Id="rId1" Type="http://schemas.microsoft.com/office/2007/relationships/media" Target="../media/media73.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wma"/><Relationship Id="rId1" Type="http://schemas.microsoft.com/office/2007/relationships/media" Target="../media/media74.wm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ma"/><Relationship Id="rId1" Type="http://schemas.microsoft.com/office/2007/relationships/media" Target="../media/media75.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ma"/><Relationship Id="rId1" Type="http://schemas.microsoft.com/office/2007/relationships/media" Target="../media/media76.wma"/><Relationship Id="rId5" Type="http://schemas.openxmlformats.org/officeDocument/2006/relationships/image" Target="../media/image1.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685800" y="115888"/>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endParaRPr lang="en-US" dirty="0" smtClean="0">
              <a:effectLst>
                <a:outerShdw blurRad="38100" dist="38100" dir="2700000" algn="tl">
                  <a:srgbClr val="C0C0C0"/>
                </a:outerShdw>
              </a:effectLst>
            </a:endParaRPr>
          </a:p>
        </p:txBody>
      </p:sp>
      <p:sp>
        <p:nvSpPr>
          <p:cNvPr id="2051" name="Text Box 3"/>
          <p:cNvSpPr txBox="1">
            <a:spLocks noChangeArrowheads="1"/>
          </p:cNvSpPr>
          <p:nvPr/>
        </p:nvSpPr>
        <p:spPr bwMode="auto">
          <a:xfrm>
            <a:off x="1908175" y="3933825"/>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4000">
                <a:solidFill>
                  <a:schemeClr val="accent2"/>
                </a:solidFill>
                <a:latin typeface="Times New Roman" pitchFamily="18" charset="0"/>
              </a:rPr>
              <a:t>Historic perspectives</a:t>
            </a:r>
          </a:p>
        </p:txBody>
      </p:sp>
      <p:sp>
        <p:nvSpPr>
          <p:cNvPr id="2052" name="Text Box 4"/>
          <p:cNvSpPr txBox="1">
            <a:spLocks noChangeArrowheads="1"/>
          </p:cNvSpPr>
          <p:nvPr/>
        </p:nvSpPr>
        <p:spPr bwMode="auto">
          <a:xfrm>
            <a:off x="2771775" y="1795463"/>
            <a:ext cx="37753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800" dirty="0" smtClean="0">
                <a:solidFill>
                  <a:srgbClr val="990033"/>
                </a:solidFill>
                <a:latin typeface="Times New Roman" pitchFamily="18" charset="0"/>
              </a:rPr>
              <a:t>Principles of </a:t>
            </a:r>
            <a:endParaRPr lang="en-US" sz="4800" dirty="0">
              <a:solidFill>
                <a:srgbClr val="990033"/>
              </a:solidFill>
              <a:latin typeface="Times New Roman" pitchFamily="18" charset="0"/>
            </a:endParaRPr>
          </a:p>
          <a:p>
            <a:pPr>
              <a:buFontTx/>
              <a:buNone/>
            </a:pPr>
            <a:r>
              <a:rPr lang="en-US" sz="4800" dirty="0">
                <a:solidFill>
                  <a:srgbClr val="990033"/>
                </a:solidFill>
                <a:latin typeface="Times New Roman" pitchFamily="18" charset="0"/>
              </a:rPr>
              <a:t>Epidemiology</a:t>
            </a:r>
          </a:p>
        </p:txBody>
      </p:sp>
      <p:sp>
        <p:nvSpPr>
          <p:cNvPr id="2053" name="Text Box 5"/>
          <p:cNvSpPr txBox="1">
            <a:spLocks noChangeArrowheads="1"/>
          </p:cNvSpPr>
          <p:nvPr/>
        </p:nvSpPr>
        <p:spPr bwMode="auto">
          <a:xfrm>
            <a:off x="2967038" y="4960938"/>
            <a:ext cx="1576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dirty="0">
                <a:solidFill>
                  <a:schemeClr val="accent2"/>
                </a:solidFill>
                <a:latin typeface="Times New Roman" pitchFamily="18" charset="0"/>
              </a:rPr>
              <a:t>Lecture </a:t>
            </a:r>
            <a:r>
              <a:rPr lang="en-US" sz="2400" dirty="0" smtClean="0">
                <a:solidFill>
                  <a:schemeClr val="accent2"/>
                </a:solidFill>
                <a:latin typeface="Times New Roman" pitchFamily="18" charset="0"/>
              </a:rPr>
              <a:t>1A</a:t>
            </a:r>
            <a:endParaRPr lang="en-US" sz="2400" dirty="0">
              <a:solidFill>
                <a:schemeClr val="accent2"/>
              </a:solidFill>
              <a:latin typeface="Times New Roman" pitchFamily="18" charset="0"/>
            </a:endParaRPr>
          </a:p>
        </p:txBody>
      </p:sp>
      <p:sp>
        <p:nvSpPr>
          <p:cNvPr id="2054" name="Text Box 6"/>
          <p:cNvSpPr txBox="1">
            <a:spLocks noChangeArrowheads="1"/>
          </p:cNvSpPr>
          <p:nvPr/>
        </p:nvSpPr>
        <p:spPr bwMode="auto">
          <a:xfrm>
            <a:off x="677863" y="6364288"/>
            <a:ext cx="941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solidFill>
                  <a:srgbClr val="990033"/>
                </a:solidFill>
                <a:latin typeface="Times New Roman" pitchFamily="18" charset="0"/>
              </a:rPr>
              <a:t>R Knutsen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Definition of Epidemiology</a:t>
            </a:r>
            <a:endParaRPr lang="en-US" smtClean="0">
              <a:effectLst>
                <a:outerShdw blurRad="38100" dist="38100" dir="2700000" algn="tl">
                  <a:srgbClr val="C0C0C0"/>
                </a:outerShdw>
              </a:effectLst>
            </a:endParaRPr>
          </a:p>
        </p:txBody>
      </p:sp>
      <p:sp>
        <p:nvSpPr>
          <p:cNvPr id="11267" name="Rectangle 3"/>
          <p:cNvSpPr>
            <a:spLocks noGrp="1" noChangeArrowheads="1"/>
          </p:cNvSpPr>
          <p:nvPr>
            <p:ph type="body" idx="4294967295"/>
          </p:nvPr>
        </p:nvSpPr>
        <p:spPr>
          <a:xfrm>
            <a:off x="539750" y="2112963"/>
            <a:ext cx="8231188" cy="1820862"/>
          </a:xfrm>
        </p:spPr>
        <p:txBody>
          <a:bodyPr/>
          <a:lstStyle/>
          <a:p>
            <a:pPr marL="609600" indent="-609600" eaLnBrk="1" hangingPunct="1">
              <a:buFontTx/>
              <a:buNone/>
            </a:pPr>
            <a:r>
              <a:rPr lang="en-US" smtClean="0"/>
              <a:t>	The study of the </a:t>
            </a:r>
            <a:r>
              <a:rPr lang="en-US" b="1" smtClean="0">
                <a:solidFill>
                  <a:srgbClr val="FF33CC"/>
                </a:solidFill>
              </a:rPr>
              <a:t>distribution </a:t>
            </a:r>
            <a:r>
              <a:rPr lang="en-US" smtClean="0"/>
              <a:t>and                          </a:t>
            </a:r>
            <a:r>
              <a:rPr lang="en-US" b="1" smtClean="0">
                <a:solidFill>
                  <a:srgbClr val="FF33CC"/>
                </a:solidFill>
              </a:rPr>
              <a:t>determinants</a:t>
            </a:r>
            <a:r>
              <a:rPr lang="en-US" smtClean="0"/>
              <a:t> of disease frequency in human populations.</a:t>
            </a:r>
            <a:endParaRPr lang="en-US" smtClean="0">
              <a:solidFill>
                <a:schemeClr val="accent2"/>
              </a:solidFill>
            </a:endParaRPr>
          </a:p>
        </p:txBody>
      </p:sp>
      <p:sp>
        <p:nvSpPr>
          <p:cNvPr id="11268" name="Text Box 4"/>
          <p:cNvSpPr txBox="1">
            <a:spLocks noChangeArrowheads="1"/>
          </p:cNvSpPr>
          <p:nvPr/>
        </p:nvSpPr>
        <p:spPr bwMode="auto">
          <a:xfrm>
            <a:off x="931863" y="1336675"/>
            <a:ext cx="54403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A practical/working definition:</a:t>
            </a:r>
          </a:p>
        </p:txBody>
      </p:sp>
      <p:sp>
        <p:nvSpPr>
          <p:cNvPr id="11269" name="Text Box 5"/>
          <p:cNvSpPr txBox="1">
            <a:spLocks noChangeArrowheads="1"/>
          </p:cNvSpPr>
          <p:nvPr/>
        </p:nvSpPr>
        <p:spPr bwMode="auto">
          <a:xfrm>
            <a:off x="5910263" y="3556000"/>
            <a:ext cx="2262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t>McMahon and Pugh, 1970</a:t>
            </a:r>
          </a:p>
        </p:txBody>
      </p:sp>
      <p:grpSp>
        <p:nvGrpSpPr>
          <p:cNvPr id="11270" name="Group 6"/>
          <p:cNvGrpSpPr>
            <a:grpSpLocks/>
          </p:cNvGrpSpPr>
          <p:nvPr/>
        </p:nvGrpSpPr>
        <p:grpSpPr bwMode="auto">
          <a:xfrm>
            <a:off x="395288" y="4597400"/>
            <a:ext cx="8153400" cy="1784350"/>
            <a:chOff x="288" y="2726"/>
            <a:chExt cx="5136" cy="1124"/>
          </a:xfrm>
        </p:grpSpPr>
        <p:sp>
          <p:nvSpPr>
            <p:cNvPr id="11271" name="Line 7"/>
            <p:cNvSpPr>
              <a:spLocks noChangeShapeType="1"/>
            </p:cNvSpPr>
            <p:nvPr/>
          </p:nvSpPr>
          <p:spPr bwMode="auto">
            <a:xfrm>
              <a:off x="288" y="3216"/>
              <a:ext cx="5088"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2" name="Text Box 8"/>
            <p:cNvSpPr txBox="1">
              <a:spLocks noChangeArrowheads="1"/>
            </p:cNvSpPr>
            <p:nvPr/>
          </p:nvSpPr>
          <p:spPr bwMode="auto">
            <a:xfrm>
              <a:off x="288" y="2880"/>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Death</a:t>
              </a:r>
            </a:p>
          </p:txBody>
        </p:sp>
        <p:sp>
          <p:nvSpPr>
            <p:cNvPr id="11273" name="Text Box 9"/>
            <p:cNvSpPr txBox="1">
              <a:spLocks noChangeArrowheads="1"/>
            </p:cNvSpPr>
            <p:nvPr/>
          </p:nvSpPr>
          <p:spPr bwMode="auto">
            <a:xfrm>
              <a:off x="4656" y="2726"/>
              <a:ext cx="76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OptimumHealth</a:t>
              </a:r>
            </a:p>
          </p:txBody>
        </p:sp>
        <p:sp>
          <p:nvSpPr>
            <p:cNvPr id="11274" name="Text Box 10"/>
            <p:cNvSpPr txBox="1">
              <a:spLocks noChangeArrowheads="1"/>
            </p:cNvSpPr>
            <p:nvPr/>
          </p:nvSpPr>
          <p:spPr bwMode="auto">
            <a:xfrm>
              <a:off x="1920" y="2736"/>
              <a:ext cx="134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Signs &amp; symptoms</a:t>
              </a:r>
            </a:p>
          </p:txBody>
        </p:sp>
        <p:sp>
          <p:nvSpPr>
            <p:cNvPr id="11275" name="Text Box 11"/>
            <p:cNvSpPr txBox="1">
              <a:spLocks noChangeArrowheads="1"/>
            </p:cNvSpPr>
            <p:nvPr/>
          </p:nvSpPr>
          <p:spPr bwMode="auto">
            <a:xfrm>
              <a:off x="816" y="3408"/>
              <a:ext cx="91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Risk factors</a:t>
              </a:r>
            </a:p>
          </p:txBody>
        </p:sp>
        <p:sp>
          <p:nvSpPr>
            <p:cNvPr id="11276" name="Text Box 12"/>
            <p:cNvSpPr txBox="1">
              <a:spLocks noChangeArrowheads="1"/>
            </p:cNvSpPr>
            <p:nvPr/>
          </p:nvSpPr>
          <p:spPr bwMode="auto">
            <a:xfrm>
              <a:off x="3360" y="3408"/>
              <a:ext cx="124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Protective factors</a:t>
              </a:r>
            </a:p>
          </p:txBody>
        </p:sp>
        <p:sp>
          <p:nvSpPr>
            <p:cNvPr id="11277" name="Text Box 13"/>
            <p:cNvSpPr txBox="1">
              <a:spLocks noChangeArrowheads="1"/>
            </p:cNvSpPr>
            <p:nvPr/>
          </p:nvSpPr>
          <p:spPr bwMode="auto">
            <a:xfrm>
              <a:off x="2448" y="3264"/>
              <a:ext cx="5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000">
                  <a:solidFill>
                    <a:schemeClr val="bg2"/>
                  </a:solidFill>
                </a:rPr>
                <a:t>Dx</a:t>
              </a: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Definition of Epidemiology</a:t>
            </a:r>
            <a:endParaRPr lang="en-US" smtClean="0">
              <a:effectLst>
                <a:outerShdw blurRad="38100" dist="38100" dir="2700000" algn="tl">
                  <a:srgbClr val="C0C0C0"/>
                </a:outerShdw>
              </a:effectLst>
            </a:endParaRPr>
          </a:p>
        </p:txBody>
      </p:sp>
      <p:sp>
        <p:nvSpPr>
          <p:cNvPr id="12291" name="Rectangle 3"/>
          <p:cNvSpPr>
            <a:spLocks noGrp="1" noChangeArrowheads="1"/>
          </p:cNvSpPr>
          <p:nvPr>
            <p:ph type="body" idx="4294967295"/>
          </p:nvPr>
        </p:nvSpPr>
        <p:spPr>
          <a:xfrm>
            <a:off x="611188" y="2636838"/>
            <a:ext cx="7773987" cy="3240087"/>
          </a:xfrm>
        </p:spPr>
        <p:txBody>
          <a:bodyPr/>
          <a:lstStyle/>
          <a:p>
            <a:pPr marL="609600" indent="-609600" eaLnBrk="1" hangingPunct="1">
              <a:buFontTx/>
              <a:buNone/>
            </a:pPr>
            <a:r>
              <a:rPr lang="en-US" smtClean="0">
                <a:solidFill>
                  <a:schemeClr val="accent2"/>
                </a:solidFill>
              </a:rPr>
              <a:t>	</a:t>
            </a:r>
            <a:r>
              <a:rPr lang="en-US" smtClean="0"/>
              <a:t>The </a:t>
            </a:r>
            <a:r>
              <a:rPr lang="en-US" smtClean="0">
                <a:solidFill>
                  <a:schemeClr val="accent2"/>
                </a:solidFill>
              </a:rPr>
              <a:t>study</a:t>
            </a:r>
            <a:r>
              <a:rPr lang="en-US" smtClean="0"/>
              <a:t> of the </a:t>
            </a:r>
            <a:r>
              <a:rPr lang="en-US" b="1" smtClean="0">
                <a:solidFill>
                  <a:srgbClr val="FF33CC"/>
                </a:solidFill>
              </a:rPr>
              <a:t>distribution</a:t>
            </a:r>
            <a:r>
              <a:rPr lang="en-US" smtClean="0"/>
              <a:t> and </a:t>
            </a:r>
            <a:r>
              <a:rPr lang="en-US" b="1" smtClean="0">
                <a:solidFill>
                  <a:srgbClr val="FF33CC"/>
                </a:solidFill>
              </a:rPr>
              <a:t>determinants</a:t>
            </a:r>
            <a:r>
              <a:rPr lang="en-US" smtClean="0"/>
              <a:t> of health-related states or events in </a:t>
            </a:r>
            <a:r>
              <a:rPr lang="en-US" smtClean="0">
                <a:solidFill>
                  <a:schemeClr val="accent2"/>
                </a:solidFill>
              </a:rPr>
              <a:t>specified populations</a:t>
            </a:r>
            <a:r>
              <a:rPr lang="en-US" smtClean="0"/>
              <a:t>, and the application of this study to control of health problems</a:t>
            </a:r>
          </a:p>
        </p:txBody>
      </p:sp>
      <p:sp>
        <p:nvSpPr>
          <p:cNvPr id="12292" name="Text Box 4"/>
          <p:cNvSpPr txBox="1">
            <a:spLocks noChangeArrowheads="1"/>
          </p:cNvSpPr>
          <p:nvPr/>
        </p:nvSpPr>
        <p:spPr bwMode="auto">
          <a:xfrm>
            <a:off x="900113" y="1622425"/>
            <a:ext cx="7604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A broader and widely accepted definition:</a:t>
            </a:r>
          </a:p>
        </p:txBody>
      </p:sp>
      <p:sp>
        <p:nvSpPr>
          <p:cNvPr id="12293" name="Text Box 5"/>
          <p:cNvSpPr txBox="1">
            <a:spLocks noChangeArrowheads="1"/>
          </p:cNvSpPr>
          <p:nvPr/>
        </p:nvSpPr>
        <p:spPr bwMode="auto">
          <a:xfrm>
            <a:off x="1331913" y="6357938"/>
            <a:ext cx="452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t>Last JM: A Dictionary of Epidemiology, 4</a:t>
            </a:r>
            <a:r>
              <a:rPr lang="en-US" sz="1400" baseline="30000"/>
              <a:t>th</a:t>
            </a:r>
            <a:r>
              <a:rPr lang="en-US" sz="1400"/>
              <a:t> edition, 2001</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187624" y="2318097"/>
            <a:ext cx="784887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ts val="600"/>
              </a:spcBef>
              <a:buClr>
                <a:schemeClr val="accent2"/>
              </a:buClr>
              <a:buSzPct val="120000"/>
            </a:pPr>
            <a:r>
              <a:rPr lang="en-US" sz="3200" dirty="0">
                <a:cs typeface="Times New Roman" pitchFamily="18" charset="0"/>
              </a:rPr>
              <a:t> </a:t>
            </a:r>
            <a:r>
              <a:rPr lang="en-US" sz="3200" b="1" dirty="0" smtClean="0">
                <a:solidFill>
                  <a:srgbClr val="3333CC"/>
                </a:solidFill>
                <a:cs typeface="Times New Roman" pitchFamily="18" charset="0"/>
              </a:rPr>
              <a:t>Measure</a:t>
            </a:r>
            <a:r>
              <a:rPr lang="en-US" sz="3200" dirty="0" smtClean="0">
                <a:solidFill>
                  <a:schemeClr val="accent2"/>
                </a:solidFill>
                <a:cs typeface="Times New Roman" pitchFamily="18" charset="0"/>
              </a:rPr>
              <a:t> </a:t>
            </a:r>
            <a:r>
              <a:rPr lang="en-US" sz="2800" dirty="0" smtClean="0">
                <a:cs typeface="Times New Roman" pitchFamily="18" charset="0"/>
              </a:rPr>
              <a:t>disease burden in populations</a:t>
            </a:r>
            <a:endParaRPr lang="en-US" sz="2800" dirty="0" smtClean="0">
              <a:solidFill>
                <a:schemeClr val="accent2"/>
              </a:solidFill>
              <a:cs typeface="Times New Roman" pitchFamily="18" charset="0"/>
            </a:endParaRPr>
          </a:p>
          <a:p>
            <a:pPr eaLnBrk="1" hangingPunct="1">
              <a:spcBef>
                <a:spcPts val="600"/>
              </a:spcBef>
              <a:buClr>
                <a:schemeClr val="accent2"/>
              </a:buClr>
              <a:buSzPct val="120000"/>
            </a:pPr>
            <a:r>
              <a:rPr lang="en-US" sz="3200" dirty="0" smtClean="0">
                <a:solidFill>
                  <a:schemeClr val="accent2"/>
                </a:solidFill>
                <a:cs typeface="Times New Roman" pitchFamily="18" charset="0"/>
              </a:rPr>
              <a:t> </a:t>
            </a:r>
            <a:r>
              <a:rPr lang="en-US" sz="3200" b="1" dirty="0" smtClean="0">
                <a:solidFill>
                  <a:srgbClr val="3333CC"/>
                </a:solidFill>
                <a:cs typeface="Times New Roman" pitchFamily="18" charset="0"/>
              </a:rPr>
              <a:t>Determine:</a:t>
            </a:r>
            <a:r>
              <a:rPr lang="en-US" sz="3200" dirty="0" smtClean="0">
                <a:solidFill>
                  <a:schemeClr val="accent2"/>
                </a:solidFill>
                <a:cs typeface="Times New Roman" pitchFamily="18" charset="0"/>
              </a:rPr>
              <a:t> </a:t>
            </a:r>
            <a:endParaRPr lang="en-US" sz="2800" dirty="0" smtClean="0">
              <a:solidFill>
                <a:schemeClr val="accent2"/>
              </a:solidFill>
              <a:cs typeface="Times New Roman" pitchFamily="18" charset="0"/>
            </a:endParaRPr>
          </a:p>
          <a:p>
            <a:pPr lvl="1" eaLnBrk="1" hangingPunct="1">
              <a:spcBef>
                <a:spcPts val="600"/>
              </a:spcBef>
              <a:buClr>
                <a:schemeClr val="accent2"/>
              </a:buClr>
              <a:buSzPct val="120000"/>
              <a:buFont typeface="Wingdings" pitchFamily="2" charset="2"/>
              <a:buChar char="Ø"/>
            </a:pPr>
            <a:r>
              <a:rPr lang="en-US" sz="2800" b="1" dirty="0" smtClean="0">
                <a:solidFill>
                  <a:srgbClr val="00B050"/>
                </a:solidFill>
                <a:cs typeface="Times New Roman" pitchFamily="18" charset="0"/>
              </a:rPr>
              <a:t>Differences</a:t>
            </a:r>
            <a:r>
              <a:rPr lang="en-US" sz="2800" b="1" dirty="0" smtClean="0">
                <a:solidFill>
                  <a:schemeClr val="accent2"/>
                </a:solidFill>
                <a:cs typeface="Times New Roman" pitchFamily="18" charset="0"/>
              </a:rPr>
              <a:t> </a:t>
            </a:r>
            <a:r>
              <a:rPr lang="en-US" sz="2800" dirty="0" smtClean="0">
                <a:solidFill>
                  <a:schemeClr val="accent2"/>
                </a:solidFill>
                <a:cs typeface="Times New Roman" pitchFamily="18" charset="0"/>
              </a:rPr>
              <a:t>- </a:t>
            </a:r>
            <a:r>
              <a:rPr lang="en-US" sz="2800" dirty="0" smtClean="0">
                <a:cs typeface="Times New Roman" pitchFamily="18" charset="0"/>
              </a:rPr>
              <a:t>in disease burden between populations</a:t>
            </a:r>
            <a:endParaRPr lang="en-US" sz="2800" dirty="0" smtClean="0">
              <a:solidFill>
                <a:schemeClr val="accent2"/>
              </a:solidFill>
              <a:cs typeface="Times New Roman" pitchFamily="18" charset="0"/>
            </a:endParaRPr>
          </a:p>
          <a:p>
            <a:pPr lvl="1" eaLnBrk="1" hangingPunct="1">
              <a:spcBef>
                <a:spcPts val="600"/>
              </a:spcBef>
              <a:buClr>
                <a:schemeClr val="accent2"/>
              </a:buClr>
              <a:buSzPct val="120000"/>
              <a:buFont typeface="Wingdings" pitchFamily="2" charset="2"/>
              <a:buChar char="Ø"/>
            </a:pPr>
            <a:r>
              <a:rPr lang="en-US" sz="2800" b="1" dirty="0" smtClean="0">
                <a:solidFill>
                  <a:srgbClr val="00B050"/>
                </a:solidFill>
                <a:cs typeface="Times New Roman" pitchFamily="18" charset="0"/>
              </a:rPr>
              <a:t>Etiology</a:t>
            </a:r>
            <a:r>
              <a:rPr lang="en-US" sz="2800" dirty="0" smtClean="0">
                <a:solidFill>
                  <a:schemeClr val="accent2"/>
                </a:solidFill>
                <a:cs typeface="Times New Roman" pitchFamily="18" charset="0"/>
              </a:rPr>
              <a:t> – </a:t>
            </a:r>
            <a:r>
              <a:rPr lang="en-US" sz="2800" dirty="0" smtClean="0">
                <a:cs typeface="Times New Roman" pitchFamily="18" charset="0"/>
              </a:rPr>
              <a:t>causes of disease burden differences between populations</a:t>
            </a:r>
          </a:p>
          <a:p>
            <a:pPr lvl="1" eaLnBrk="1" hangingPunct="1">
              <a:spcBef>
                <a:spcPts val="600"/>
              </a:spcBef>
              <a:buClr>
                <a:schemeClr val="accent2"/>
              </a:buClr>
              <a:buSzPct val="120000"/>
              <a:buFont typeface="Wingdings" pitchFamily="2" charset="2"/>
              <a:buChar char="Ø"/>
            </a:pPr>
            <a:r>
              <a:rPr lang="en-US" sz="2800" b="1" dirty="0" smtClean="0">
                <a:solidFill>
                  <a:srgbClr val="00B050"/>
                </a:solidFill>
                <a:cs typeface="Times New Roman" pitchFamily="18" charset="0"/>
              </a:rPr>
              <a:t>Effect</a:t>
            </a:r>
            <a:r>
              <a:rPr lang="en-US" sz="2800" dirty="0" smtClean="0">
                <a:solidFill>
                  <a:schemeClr val="accent2"/>
                </a:solidFill>
                <a:cs typeface="Times New Roman" pitchFamily="18" charset="0"/>
              </a:rPr>
              <a:t> – </a:t>
            </a:r>
            <a:r>
              <a:rPr lang="en-US" sz="2800" dirty="0" smtClean="0">
                <a:cs typeface="Times New Roman" pitchFamily="18" charset="0"/>
              </a:rPr>
              <a:t>of treatment or interventions</a:t>
            </a:r>
            <a:endParaRPr lang="en-US" sz="2800" dirty="0">
              <a:cs typeface="Times New Roman" pitchFamily="18" charset="0"/>
            </a:endParaRPr>
          </a:p>
        </p:txBody>
      </p:sp>
      <p:sp>
        <p:nvSpPr>
          <p:cNvPr id="13315" name="Text Box 3"/>
          <p:cNvSpPr txBox="1">
            <a:spLocks noChangeArrowheads="1"/>
          </p:cNvSpPr>
          <p:nvPr/>
        </p:nvSpPr>
        <p:spPr bwMode="auto">
          <a:xfrm>
            <a:off x="4876800" y="533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2400">
              <a:latin typeface="Times New Roman" pitchFamily="18" charset="0"/>
            </a:endParaRPr>
          </a:p>
        </p:txBody>
      </p:sp>
      <p:sp>
        <p:nvSpPr>
          <p:cNvPr id="565252" name="Rectangle 4"/>
          <p:cNvSpPr>
            <a:spLocks noChangeArrowheads="1"/>
          </p:cNvSpPr>
          <p:nvPr/>
        </p:nvSpPr>
        <p:spPr bwMode="auto">
          <a:xfrm>
            <a:off x="1481901" y="215900"/>
            <a:ext cx="6237605" cy="1323439"/>
          </a:xfrm>
          <a:prstGeom prst="rect">
            <a:avLst/>
          </a:prstGeom>
          <a:noFill/>
          <a:ln w="9525">
            <a:noFill/>
            <a:miter lim="800000"/>
            <a:headEnd/>
            <a:tailEnd/>
          </a:ln>
          <a:effectLst/>
        </p:spPr>
        <p:txBody>
          <a:bodyPr wrap="none">
            <a:spAutoFit/>
          </a:bodyPr>
          <a:lstStyle/>
          <a:p>
            <a:pPr algn="ctr">
              <a:buFontTx/>
              <a:buNone/>
              <a:defRPr/>
            </a:pPr>
            <a:r>
              <a:rPr lang="en-US" sz="4400" dirty="0" smtClean="0">
                <a:solidFill>
                  <a:srgbClr val="990033"/>
                </a:solidFill>
                <a:effectLst>
                  <a:outerShdw blurRad="38100" dist="38100" dir="2700000" algn="tl">
                    <a:srgbClr val="C0C0C0"/>
                  </a:outerShdw>
                </a:effectLst>
              </a:rPr>
              <a:t>The study of disease</a:t>
            </a:r>
            <a:r>
              <a:rPr lang="en-US" sz="3200" dirty="0" smtClean="0">
                <a:solidFill>
                  <a:srgbClr val="990033"/>
                </a:solidFill>
                <a:effectLst>
                  <a:outerShdw blurRad="38100" dist="38100" dir="2700000" algn="tl">
                    <a:srgbClr val="C0C0C0"/>
                  </a:outerShdw>
                </a:effectLst>
              </a:rPr>
              <a:t> </a:t>
            </a:r>
          </a:p>
          <a:p>
            <a:pPr algn="ctr">
              <a:buFontTx/>
              <a:buNone/>
              <a:defRPr/>
            </a:pPr>
            <a:r>
              <a:rPr lang="en-US" sz="3600" dirty="0" smtClean="0">
                <a:solidFill>
                  <a:srgbClr val="990033"/>
                </a:solidFill>
                <a:effectLst>
                  <a:outerShdw blurRad="38100" dist="38100" dir="2700000" algn="tl">
                    <a:srgbClr val="C0C0C0"/>
                  </a:outerShdw>
                </a:effectLst>
              </a:rPr>
              <a:t>distribution and determinants</a:t>
            </a:r>
            <a:endParaRPr lang="en-US" sz="3600" dirty="0">
              <a:solidFill>
                <a:srgbClr val="990033"/>
              </a:solidFill>
              <a:effectLst>
                <a:outerShdw blurRad="38100" dist="38100" dir="2700000" algn="tl">
                  <a:srgbClr val="C0C0C0"/>
                </a:outerShdw>
              </a:effectLst>
            </a:endParaRPr>
          </a:p>
        </p:txBody>
      </p:sp>
      <p:sp>
        <p:nvSpPr>
          <p:cNvPr id="13317" name="Text Box 5"/>
          <p:cNvSpPr txBox="1">
            <a:spLocks noChangeArrowheads="1"/>
          </p:cNvSpPr>
          <p:nvPr/>
        </p:nvSpPr>
        <p:spPr bwMode="auto">
          <a:xfrm>
            <a:off x="755576" y="1620089"/>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dirty="0" smtClean="0"/>
              <a:t>Uses epidemiologic tools to:</a:t>
            </a:r>
            <a:endParaRPr 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70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19338" y="2155825"/>
            <a:ext cx="534828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Clr>
                <a:schemeClr val="accent2"/>
              </a:buClr>
              <a:buSzPct val="120000"/>
            </a:pPr>
            <a:r>
              <a:rPr lang="en-US" sz="3600">
                <a:cs typeface="Times New Roman" pitchFamily="18" charset="0"/>
              </a:rPr>
              <a:t> </a:t>
            </a:r>
            <a:r>
              <a:rPr lang="en-US" sz="3600">
                <a:solidFill>
                  <a:schemeClr val="accent2"/>
                </a:solidFill>
                <a:cs typeface="Times New Roman" pitchFamily="18" charset="0"/>
              </a:rPr>
              <a:t>Surveillance</a:t>
            </a:r>
          </a:p>
          <a:p>
            <a:pPr eaLnBrk="1" hangingPunct="1">
              <a:spcBef>
                <a:spcPct val="50000"/>
              </a:spcBef>
              <a:buClr>
                <a:schemeClr val="accent2"/>
              </a:buClr>
              <a:buSzPct val="120000"/>
            </a:pPr>
            <a:r>
              <a:rPr lang="en-US" sz="3600">
                <a:solidFill>
                  <a:schemeClr val="accent2"/>
                </a:solidFill>
                <a:cs typeface="Times New Roman" pitchFamily="18" charset="0"/>
              </a:rPr>
              <a:t> Observation</a:t>
            </a:r>
          </a:p>
          <a:p>
            <a:pPr eaLnBrk="1" hangingPunct="1">
              <a:spcBef>
                <a:spcPct val="50000"/>
              </a:spcBef>
              <a:buClr>
                <a:schemeClr val="accent2"/>
              </a:buClr>
              <a:buSzPct val="120000"/>
            </a:pPr>
            <a:r>
              <a:rPr lang="en-US" sz="3600">
                <a:solidFill>
                  <a:schemeClr val="accent2"/>
                </a:solidFill>
                <a:cs typeface="Times New Roman" pitchFamily="18" charset="0"/>
              </a:rPr>
              <a:t> Hypothesis testing</a:t>
            </a:r>
          </a:p>
          <a:p>
            <a:pPr eaLnBrk="1" hangingPunct="1">
              <a:spcBef>
                <a:spcPct val="50000"/>
              </a:spcBef>
              <a:buClr>
                <a:schemeClr val="accent2"/>
              </a:buClr>
              <a:buSzPct val="120000"/>
            </a:pPr>
            <a:r>
              <a:rPr lang="en-US" sz="3600">
                <a:solidFill>
                  <a:schemeClr val="accent2"/>
                </a:solidFill>
                <a:cs typeface="Times New Roman" pitchFamily="18" charset="0"/>
              </a:rPr>
              <a:t> Analytic research</a:t>
            </a:r>
          </a:p>
          <a:p>
            <a:pPr eaLnBrk="1" hangingPunct="1">
              <a:spcBef>
                <a:spcPct val="50000"/>
              </a:spcBef>
              <a:buClr>
                <a:schemeClr val="accent2"/>
              </a:buClr>
              <a:buSzPct val="120000"/>
            </a:pPr>
            <a:r>
              <a:rPr lang="en-US" sz="3600">
                <a:solidFill>
                  <a:schemeClr val="accent2"/>
                </a:solidFill>
                <a:cs typeface="Times New Roman" pitchFamily="18" charset="0"/>
              </a:rPr>
              <a:t> Experiments</a:t>
            </a:r>
          </a:p>
        </p:txBody>
      </p:sp>
      <p:sp>
        <p:nvSpPr>
          <p:cNvPr id="13315" name="Text Box 3"/>
          <p:cNvSpPr txBox="1">
            <a:spLocks noChangeArrowheads="1"/>
          </p:cNvSpPr>
          <p:nvPr/>
        </p:nvSpPr>
        <p:spPr bwMode="auto">
          <a:xfrm>
            <a:off x="4876800" y="533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2400">
              <a:latin typeface="Times New Roman" pitchFamily="18" charset="0"/>
            </a:endParaRPr>
          </a:p>
        </p:txBody>
      </p:sp>
      <p:sp>
        <p:nvSpPr>
          <p:cNvPr id="565252" name="Rectangle 4"/>
          <p:cNvSpPr>
            <a:spLocks noChangeArrowheads="1"/>
          </p:cNvSpPr>
          <p:nvPr/>
        </p:nvSpPr>
        <p:spPr bwMode="auto">
          <a:xfrm>
            <a:off x="2843808" y="215900"/>
            <a:ext cx="2978701" cy="769441"/>
          </a:xfrm>
          <a:prstGeom prst="rect">
            <a:avLst/>
          </a:prstGeom>
          <a:noFill/>
          <a:ln w="9525">
            <a:noFill/>
            <a:miter lim="800000"/>
            <a:headEnd/>
            <a:tailEnd/>
          </a:ln>
          <a:effectLst/>
        </p:spPr>
        <p:txBody>
          <a:bodyPr wrap="none">
            <a:spAutoFit/>
          </a:bodyPr>
          <a:lstStyle/>
          <a:p>
            <a:pPr>
              <a:buFontTx/>
              <a:buNone/>
              <a:defRPr/>
            </a:pPr>
            <a:r>
              <a:rPr lang="en-US" sz="4400" dirty="0" smtClean="0">
                <a:solidFill>
                  <a:srgbClr val="990033"/>
                </a:solidFill>
                <a:effectLst>
                  <a:outerShdw blurRad="38100" dist="38100" dir="2700000" algn="tl">
                    <a:srgbClr val="C0C0C0"/>
                  </a:outerShdw>
                </a:effectLst>
              </a:rPr>
              <a:t>Study tools</a:t>
            </a:r>
            <a:endParaRPr lang="en-US" sz="4400" dirty="0">
              <a:solidFill>
                <a:srgbClr val="990033"/>
              </a:solidFill>
              <a:effectLst>
                <a:outerShdw blurRad="38100" dist="38100" dir="2700000" algn="tl">
                  <a:srgbClr val="C0C0C0"/>
                </a:outerShdw>
              </a:effectLst>
            </a:endParaRPr>
          </a:p>
        </p:txBody>
      </p:sp>
      <p:sp>
        <p:nvSpPr>
          <p:cNvPr id="13317" name="Text Box 5"/>
          <p:cNvSpPr txBox="1">
            <a:spLocks noChangeArrowheads="1"/>
          </p:cNvSpPr>
          <p:nvPr/>
        </p:nvSpPr>
        <p:spPr bwMode="auto">
          <a:xfrm>
            <a:off x="2351088" y="1346200"/>
            <a:ext cx="201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Includes: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700338" y="2565400"/>
            <a:ext cx="20161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SzPct val="120000"/>
            </a:pPr>
            <a:r>
              <a:rPr lang="en-US" sz="3600">
                <a:solidFill>
                  <a:schemeClr val="accent2"/>
                </a:solidFill>
                <a:cs typeface="Times New Roman" pitchFamily="18" charset="0"/>
              </a:rPr>
              <a:t> Person </a:t>
            </a:r>
          </a:p>
          <a:p>
            <a:pPr eaLnBrk="1" hangingPunct="1">
              <a:spcBef>
                <a:spcPct val="50000"/>
              </a:spcBef>
              <a:buClr>
                <a:schemeClr val="accent2"/>
              </a:buClr>
              <a:buSzPct val="120000"/>
            </a:pPr>
            <a:r>
              <a:rPr lang="en-US" sz="3600">
                <a:solidFill>
                  <a:schemeClr val="accent2"/>
                </a:solidFill>
                <a:cs typeface="Times New Roman" pitchFamily="18" charset="0"/>
              </a:rPr>
              <a:t> Place </a:t>
            </a:r>
          </a:p>
          <a:p>
            <a:pPr eaLnBrk="1" hangingPunct="1">
              <a:spcBef>
                <a:spcPct val="50000"/>
              </a:spcBef>
              <a:buClr>
                <a:schemeClr val="accent2"/>
              </a:buClr>
              <a:buSzPct val="120000"/>
            </a:pPr>
            <a:r>
              <a:rPr lang="en-US" sz="3600">
                <a:solidFill>
                  <a:schemeClr val="accent2"/>
                </a:solidFill>
                <a:cs typeface="Times New Roman" pitchFamily="18" charset="0"/>
              </a:rPr>
              <a:t> Time </a:t>
            </a:r>
          </a:p>
        </p:txBody>
      </p:sp>
      <p:sp>
        <p:nvSpPr>
          <p:cNvPr id="14339" name="Text Box 3"/>
          <p:cNvSpPr txBox="1">
            <a:spLocks noChangeArrowheads="1"/>
          </p:cNvSpPr>
          <p:nvPr/>
        </p:nvSpPr>
        <p:spPr bwMode="auto">
          <a:xfrm>
            <a:off x="4876800" y="533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2400">
              <a:latin typeface="Times New Roman" pitchFamily="18" charset="0"/>
            </a:endParaRPr>
          </a:p>
        </p:txBody>
      </p:sp>
      <p:sp>
        <p:nvSpPr>
          <p:cNvPr id="567300" name="Rectangle 4"/>
          <p:cNvSpPr>
            <a:spLocks noChangeArrowheads="1"/>
          </p:cNvSpPr>
          <p:nvPr/>
        </p:nvSpPr>
        <p:spPr bwMode="auto">
          <a:xfrm>
            <a:off x="2413000" y="257175"/>
            <a:ext cx="3351213"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rPr>
              <a:t>“Distribution”</a:t>
            </a:r>
          </a:p>
        </p:txBody>
      </p:sp>
      <p:sp>
        <p:nvSpPr>
          <p:cNvPr id="14341" name="Text Box 5"/>
          <p:cNvSpPr txBox="1">
            <a:spLocks noChangeArrowheads="1"/>
          </p:cNvSpPr>
          <p:nvPr/>
        </p:nvSpPr>
        <p:spPr bwMode="auto">
          <a:xfrm>
            <a:off x="2032000" y="1562100"/>
            <a:ext cx="455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Refers to analysis by:</a:t>
            </a:r>
          </a:p>
        </p:txBody>
      </p:sp>
      <p:sp>
        <p:nvSpPr>
          <p:cNvPr id="567302" name="Text Box 6"/>
          <p:cNvSpPr txBox="1">
            <a:spLocks noChangeArrowheads="1"/>
          </p:cNvSpPr>
          <p:nvPr/>
        </p:nvSpPr>
        <p:spPr bwMode="auto">
          <a:xfrm>
            <a:off x="4922838" y="2565400"/>
            <a:ext cx="17843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spcBef>
                <a:spcPct val="50000"/>
              </a:spcBef>
              <a:buFontTx/>
              <a:buNone/>
            </a:pPr>
            <a:r>
              <a:rPr lang="en-US" sz="3600">
                <a:solidFill>
                  <a:srgbClr val="FF3399"/>
                </a:solidFill>
              </a:rPr>
              <a:t>Who?</a:t>
            </a:r>
          </a:p>
          <a:p>
            <a:pPr>
              <a:spcBef>
                <a:spcPct val="50000"/>
              </a:spcBef>
              <a:buFontTx/>
              <a:buNone/>
            </a:pPr>
            <a:r>
              <a:rPr lang="en-US" sz="3600">
                <a:solidFill>
                  <a:srgbClr val="FF3399"/>
                </a:solidFill>
              </a:rPr>
              <a:t>Where?</a:t>
            </a:r>
          </a:p>
          <a:p>
            <a:pPr>
              <a:spcBef>
                <a:spcPct val="50000"/>
              </a:spcBef>
              <a:buFontTx/>
              <a:buNone/>
            </a:pPr>
            <a:r>
              <a:rPr lang="en-US" sz="3600">
                <a:solidFill>
                  <a:srgbClr val="FF3399"/>
                </a:solidFill>
              </a:rPr>
              <a:t>When?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908175" y="2278063"/>
            <a:ext cx="568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B</a:t>
            </a:r>
            <a:r>
              <a:rPr lang="en-US" sz="3200">
                <a:solidFill>
                  <a:schemeClr val="accent2"/>
                </a:solidFill>
                <a:cs typeface="Times New Roman" pitchFamily="18" charset="0"/>
              </a:rPr>
              <a:t>iological, </a:t>
            </a:r>
            <a:r>
              <a:rPr lang="en-US" sz="3200" b="1">
                <a:solidFill>
                  <a:srgbClr val="990033"/>
                </a:solidFill>
                <a:cs typeface="Times New Roman" pitchFamily="18" charset="0"/>
              </a:rPr>
              <a:t>B</a:t>
            </a:r>
            <a:r>
              <a:rPr lang="en-US" sz="3200">
                <a:solidFill>
                  <a:schemeClr val="accent2"/>
                </a:solidFill>
                <a:cs typeface="Times New Roman" pitchFamily="18" charset="0"/>
              </a:rPr>
              <a:t>ehavioral</a:t>
            </a: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E</a:t>
            </a:r>
            <a:r>
              <a:rPr lang="en-US" sz="3200">
                <a:solidFill>
                  <a:schemeClr val="accent2"/>
                </a:solidFill>
                <a:cs typeface="Times New Roman" pitchFamily="18" charset="0"/>
              </a:rPr>
              <a:t>nvironmental 	</a:t>
            </a:r>
            <a:endParaRPr lang="en-US" sz="3200">
              <a:solidFill>
                <a:schemeClr val="accent1"/>
              </a:solidFill>
              <a:cs typeface="Times New Roman" pitchFamily="18" charset="0"/>
            </a:endParaRP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I</a:t>
            </a:r>
            <a:r>
              <a:rPr lang="en-US" sz="3200">
                <a:solidFill>
                  <a:schemeClr val="accent2"/>
                </a:solidFill>
                <a:cs typeface="Times New Roman" pitchFamily="18" charset="0"/>
              </a:rPr>
              <a:t>mmonologic    	</a:t>
            </a:r>
            <a:endParaRPr lang="en-US" sz="3200">
              <a:solidFill>
                <a:schemeClr val="accent1"/>
              </a:solidFill>
              <a:cs typeface="Times New Roman" pitchFamily="18" charset="0"/>
            </a:endParaRP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N</a:t>
            </a:r>
            <a:r>
              <a:rPr lang="en-US" sz="3200">
                <a:solidFill>
                  <a:schemeClr val="accent2"/>
                </a:solidFill>
                <a:cs typeface="Times New Roman" pitchFamily="18" charset="0"/>
              </a:rPr>
              <a:t>utritional        	</a:t>
            </a:r>
            <a:endParaRPr lang="en-US" sz="3200">
              <a:solidFill>
                <a:schemeClr val="accent1"/>
              </a:solidFill>
              <a:cs typeface="Times New Roman" pitchFamily="18" charset="0"/>
            </a:endParaRP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G</a:t>
            </a:r>
            <a:r>
              <a:rPr lang="en-US" sz="3200">
                <a:solidFill>
                  <a:schemeClr val="accent2"/>
                </a:solidFill>
                <a:cs typeface="Times New Roman" pitchFamily="18" charset="0"/>
              </a:rPr>
              <a:t>enetic            	</a:t>
            </a:r>
            <a:endParaRPr lang="en-US" sz="3200">
              <a:solidFill>
                <a:schemeClr val="accent1"/>
              </a:solidFill>
              <a:cs typeface="Times New Roman" pitchFamily="18" charset="0"/>
            </a:endParaRP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t>
            </a:r>
            <a:r>
              <a:rPr lang="en-US" sz="3200" b="1">
                <a:solidFill>
                  <a:srgbClr val="990033"/>
                </a:solidFill>
                <a:cs typeface="Times New Roman" pitchFamily="18" charset="0"/>
              </a:rPr>
              <a:t>S</a:t>
            </a:r>
            <a:r>
              <a:rPr lang="en-US" sz="3200">
                <a:solidFill>
                  <a:schemeClr val="accent2"/>
                </a:solidFill>
                <a:cs typeface="Times New Roman" pitchFamily="18" charset="0"/>
              </a:rPr>
              <a:t>ervices, </a:t>
            </a:r>
            <a:r>
              <a:rPr lang="en-US" sz="3200" b="1">
                <a:solidFill>
                  <a:srgbClr val="990033"/>
                </a:solidFill>
                <a:cs typeface="Times New Roman" pitchFamily="18" charset="0"/>
              </a:rPr>
              <a:t>S</a:t>
            </a:r>
            <a:r>
              <a:rPr lang="en-US" sz="3200">
                <a:solidFill>
                  <a:schemeClr val="accent2"/>
                </a:solidFill>
                <a:cs typeface="Times New Roman" pitchFamily="18" charset="0"/>
              </a:rPr>
              <a:t>ocial, </a:t>
            </a:r>
            <a:r>
              <a:rPr lang="en-US" sz="3200" b="1">
                <a:solidFill>
                  <a:srgbClr val="990033"/>
                </a:solidFill>
                <a:cs typeface="Times New Roman" pitchFamily="18" charset="0"/>
              </a:rPr>
              <a:t>S</a:t>
            </a:r>
            <a:r>
              <a:rPr lang="en-US" sz="3200">
                <a:solidFill>
                  <a:schemeClr val="accent2"/>
                </a:solidFill>
                <a:cs typeface="Times New Roman" pitchFamily="18" charset="0"/>
              </a:rPr>
              <a:t>piritual</a:t>
            </a:r>
          </a:p>
        </p:txBody>
      </p:sp>
      <p:sp>
        <p:nvSpPr>
          <p:cNvPr id="15363" name="Text Box 3"/>
          <p:cNvSpPr txBox="1">
            <a:spLocks noChangeArrowheads="1"/>
          </p:cNvSpPr>
          <p:nvPr/>
        </p:nvSpPr>
        <p:spPr bwMode="auto">
          <a:xfrm>
            <a:off x="4876800" y="533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2400">
              <a:latin typeface="Times New Roman" pitchFamily="18" charset="0"/>
            </a:endParaRPr>
          </a:p>
        </p:txBody>
      </p:sp>
      <p:sp>
        <p:nvSpPr>
          <p:cNvPr id="569348" name="Rectangle 4"/>
          <p:cNvSpPr>
            <a:spLocks noChangeArrowheads="1"/>
          </p:cNvSpPr>
          <p:nvPr/>
        </p:nvSpPr>
        <p:spPr bwMode="auto">
          <a:xfrm>
            <a:off x="2339975" y="260350"/>
            <a:ext cx="3879850"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rPr>
              <a:t>“Determinants”</a:t>
            </a:r>
          </a:p>
        </p:txBody>
      </p:sp>
      <p:sp>
        <p:nvSpPr>
          <p:cNvPr id="15365" name="Text Box 5"/>
          <p:cNvSpPr txBox="1">
            <a:spLocks noChangeArrowheads="1"/>
          </p:cNvSpPr>
          <p:nvPr/>
        </p:nvSpPr>
        <p:spPr bwMode="auto">
          <a:xfrm>
            <a:off x="688975" y="1339850"/>
            <a:ext cx="589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Etiologic factors for disease:</a:t>
            </a:r>
          </a:p>
        </p:txBody>
      </p:sp>
      <p:sp>
        <p:nvSpPr>
          <p:cNvPr id="15366" name="Text Box 6"/>
          <p:cNvSpPr txBox="1">
            <a:spLocks noChangeArrowheads="1"/>
          </p:cNvSpPr>
          <p:nvPr/>
        </p:nvSpPr>
        <p:spPr bwMode="auto">
          <a:xfrm>
            <a:off x="6516688" y="1339850"/>
            <a:ext cx="193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nb-NO" sz="3600" b="1">
                <a:solidFill>
                  <a:srgbClr val="990033"/>
                </a:solidFill>
              </a:rPr>
              <a:t>BEINGS</a:t>
            </a:r>
            <a:endParaRPr lang="en-US" sz="3600" b="1">
              <a:solidFill>
                <a:srgbClr val="990033"/>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357438" y="2698750"/>
            <a:ext cx="4302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lnSpc>
                <a:spcPct val="80000"/>
              </a:lnSpc>
              <a:spcBef>
                <a:spcPct val="50000"/>
              </a:spcBef>
              <a:buClr>
                <a:schemeClr val="accent2"/>
              </a:buClr>
              <a:buSzPct val="120000"/>
            </a:pPr>
            <a:r>
              <a:rPr lang="en-US" sz="3200">
                <a:cs typeface="Times New Roman" pitchFamily="18" charset="0"/>
              </a:rPr>
              <a:t> </a:t>
            </a:r>
            <a:r>
              <a:rPr lang="en-US" sz="3200">
                <a:solidFill>
                  <a:schemeClr val="accent2"/>
                </a:solidFill>
                <a:cs typeface="Times New Roman" pitchFamily="18" charset="0"/>
              </a:rPr>
              <a:t>Place of residence</a:t>
            </a: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Gender</a:t>
            </a: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Age</a:t>
            </a: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Occupation</a:t>
            </a:r>
          </a:p>
          <a:p>
            <a:pPr eaLnBrk="1" hangingPunct="1">
              <a:lnSpc>
                <a:spcPct val="80000"/>
              </a:lnSpc>
              <a:spcBef>
                <a:spcPct val="50000"/>
              </a:spcBef>
              <a:buClr>
                <a:schemeClr val="accent2"/>
              </a:buClr>
              <a:buSzPct val="120000"/>
            </a:pPr>
            <a:r>
              <a:rPr lang="en-US" sz="3200">
                <a:solidFill>
                  <a:schemeClr val="accent2"/>
                </a:solidFill>
                <a:cs typeface="Times New Roman" pitchFamily="18" charset="0"/>
              </a:rPr>
              <a:t> Religion</a:t>
            </a:r>
          </a:p>
        </p:txBody>
      </p:sp>
      <p:sp>
        <p:nvSpPr>
          <p:cNvPr id="571396" name="Rectangle 4"/>
          <p:cNvSpPr>
            <a:spLocks noChangeArrowheads="1"/>
          </p:cNvSpPr>
          <p:nvPr/>
        </p:nvSpPr>
        <p:spPr bwMode="auto">
          <a:xfrm>
            <a:off x="1673225" y="260350"/>
            <a:ext cx="5592763" cy="762000"/>
          </a:xfrm>
          <a:prstGeom prst="rect">
            <a:avLst/>
          </a:prstGeom>
          <a:noFill/>
          <a:ln w="9525">
            <a:noFill/>
            <a:miter lim="800000"/>
            <a:headEnd/>
            <a:tailEnd/>
          </a:ln>
          <a:effectLst/>
        </p:spPr>
        <p:txBody>
          <a:bodyPr wrap="none">
            <a:spAutoFit/>
          </a:bodyPr>
          <a:lstStyle/>
          <a:p>
            <a:pPr>
              <a:buFontTx/>
              <a:buNone/>
              <a:defRPr/>
            </a:pPr>
            <a:r>
              <a:rPr lang="en-US" sz="4400">
                <a:solidFill>
                  <a:srgbClr val="990033"/>
                </a:solidFill>
                <a:effectLst>
                  <a:outerShdw blurRad="38100" dist="38100" dir="2700000" algn="tl">
                    <a:srgbClr val="C0C0C0"/>
                  </a:outerShdw>
                </a:effectLst>
              </a:rPr>
              <a:t>“Specified population”</a:t>
            </a:r>
          </a:p>
        </p:txBody>
      </p:sp>
      <p:sp>
        <p:nvSpPr>
          <p:cNvPr id="16388" name="Text Box 5"/>
          <p:cNvSpPr txBox="1">
            <a:spLocks noChangeArrowheads="1"/>
          </p:cNvSpPr>
          <p:nvPr/>
        </p:nvSpPr>
        <p:spPr bwMode="auto">
          <a:xfrm>
            <a:off x="1116013" y="1300163"/>
            <a:ext cx="7169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A group of people with identifiable,</a:t>
            </a:r>
          </a:p>
          <a:p>
            <a:pPr>
              <a:buFontTx/>
              <a:buNone/>
            </a:pPr>
            <a:r>
              <a:rPr lang="en-US" sz="3600"/>
              <a:t>common characteristics: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idx="4294967295"/>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EPIDEMIOLOGY</a:t>
            </a:r>
            <a:endParaRPr lang="en-US" smtClean="0">
              <a:effectLst>
                <a:outerShdw blurRad="38100" dist="38100" dir="2700000" algn="tl">
                  <a:srgbClr val="C0C0C0"/>
                </a:outerShdw>
              </a:effectLst>
            </a:endParaRPr>
          </a:p>
        </p:txBody>
      </p:sp>
      <p:sp>
        <p:nvSpPr>
          <p:cNvPr id="17411" name="Text Box 3"/>
          <p:cNvSpPr txBox="1">
            <a:spLocks noChangeArrowheads="1"/>
          </p:cNvSpPr>
          <p:nvPr/>
        </p:nvSpPr>
        <p:spPr bwMode="auto">
          <a:xfrm>
            <a:off x="736600" y="1625600"/>
            <a:ext cx="6699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1. Defines the involved</a:t>
            </a:r>
            <a:r>
              <a:rPr lang="en-US" sz="3200">
                <a:solidFill>
                  <a:schemeClr val="accent2"/>
                </a:solidFill>
              </a:rPr>
              <a:t> </a:t>
            </a:r>
            <a:r>
              <a:rPr lang="en-US" sz="3200" b="1">
                <a:solidFill>
                  <a:schemeClr val="accent2"/>
                </a:solidFill>
              </a:rPr>
              <a:t>populations</a:t>
            </a:r>
          </a:p>
        </p:txBody>
      </p:sp>
      <p:sp>
        <p:nvSpPr>
          <p:cNvPr id="17412" name="Text Box 4"/>
          <p:cNvSpPr txBox="1">
            <a:spLocks noChangeArrowheads="1"/>
          </p:cNvSpPr>
          <p:nvPr/>
        </p:nvSpPr>
        <p:spPr bwMode="auto">
          <a:xfrm>
            <a:off x="755650" y="2205038"/>
            <a:ext cx="32051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2.</a:t>
            </a:r>
            <a:r>
              <a:rPr lang="en-US" sz="3200">
                <a:solidFill>
                  <a:schemeClr val="accent2"/>
                </a:solidFill>
              </a:rPr>
              <a:t> </a:t>
            </a:r>
            <a:r>
              <a:rPr lang="en-US" sz="3200" b="1">
                <a:solidFill>
                  <a:schemeClr val="accent2"/>
                </a:solidFill>
              </a:rPr>
              <a:t>Counts</a:t>
            </a:r>
            <a:r>
              <a:rPr lang="en-US" sz="3200">
                <a:solidFill>
                  <a:schemeClr val="accent2"/>
                </a:solidFill>
              </a:rPr>
              <a:t> </a:t>
            </a:r>
            <a:r>
              <a:rPr lang="en-US" sz="3200"/>
              <a:t>cases</a:t>
            </a:r>
            <a:endParaRPr lang="en-US" sz="3400"/>
          </a:p>
        </p:txBody>
      </p:sp>
      <p:sp>
        <p:nvSpPr>
          <p:cNvPr id="17413" name="Text Box 5"/>
          <p:cNvSpPr txBox="1">
            <a:spLocks noChangeArrowheads="1"/>
          </p:cNvSpPr>
          <p:nvPr/>
        </p:nvSpPr>
        <p:spPr bwMode="auto">
          <a:xfrm>
            <a:off x="755650" y="2781300"/>
            <a:ext cx="64087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3. Calculates and compares</a:t>
            </a:r>
            <a:r>
              <a:rPr lang="en-US" sz="3200">
                <a:solidFill>
                  <a:schemeClr val="accent2"/>
                </a:solidFill>
              </a:rPr>
              <a:t> </a:t>
            </a:r>
            <a:r>
              <a:rPr lang="en-US" sz="3200" b="1">
                <a:solidFill>
                  <a:schemeClr val="accent2"/>
                </a:solidFill>
              </a:rPr>
              <a:t>rates </a:t>
            </a:r>
          </a:p>
          <a:p>
            <a:pPr>
              <a:buFontTx/>
              <a:buNone/>
            </a:pPr>
            <a:r>
              <a:rPr lang="en-US" sz="3200" b="1">
                <a:solidFill>
                  <a:schemeClr val="accent2"/>
                </a:solidFill>
              </a:rPr>
              <a:t>   </a:t>
            </a:r>
            <a:r>
              <a:rPr lang="en-US" sz="3200">
                <a:solidFill>
                  <a:srgbClr val="FF3399"/>
                </a:solidFill>
              </a:rPr>
              <a:t>(distribution)</a:t>
            </a:r>
            <a:endParaRPr lang="en-US" sz="3600">
              <a:solidFill>
                <a:srgbClr val="FF3399"/>
              </a:solidFill>
            </a:endParaRPr>
          </a:p>
        </p:txBody>
      </p:sp>
      <p:sp>
        <p:nvSpPr>
          <p:cNvPr id="17414" name="Text Box 6"/>
          <p:cNvSpPr txBox="1">
            <a:spLocks noChangeArrowheads="1"/>
          </p:cNvSpPr>
          <p:nvPr/>
        </p:nvSpPr>
        <p:spPr bwMode="auto">
          <a:xfrm>
            <a:off x="741363" y="3860800"/>
            <a:ext cx="5346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4.</a:t>
            </a:r>
            <a:r>
              <a:rPr lang="en-US" sz="3200">
                <a:solidFill>
                  <a:schemeClr val="accent2"/>
                </a:solidFill>
              </a:rPr>
              <a:t> </a:t>
            </a:r>
            <a:r>
              <a:rPr lang="en-US" sz="3200" b="1">
                <a:solidFill>
                  <a:schemeClr val="accent2"/>
                </a:solidFill>
              </a:rPr>
              <a:t>Interprets</a:t>
            </a:r>
            <a:r>
              <a:rPr lang="en-US" sz="3200">
                <a:solidFill>
                  <a:schemeClr val="accent2"/>
                </a:solidFill>
              </a:rPr>
              <a:t> </a:t>
            </a:r>
            <a:r>
              <a:rPr lang="en-US" sz="3200"/>
              <a:t>findings </a:t>
            </a:r>
          </a:p>
          <a:p>
            <a:pPr>
              <a:buFontTx/>
              <a:buNone/>
            </a:pPr>
            <a:r>
              <a:rPr lang="en-US" sz="3200"/>
              <a:t>    </a:t>
            </a:r>
            <a:r>
              <a:rPr lang="en-US" sz="3200">
                <a:solidFill>
                  <a:srgbClr val="FF3399"/>
                </a:solidFill>
              </a:rPr>
              <a:t>(determinants / outcomes)</a:t>
            </a:r>
          </a:p>
        </p:txBody>
      </p:sp>
      <p:sp>
        <p:nvSpPr>
          <p:cNvPr id="17415" name="Text Box 7"/>
          <p:cNvSpPr txBox="1">
            <a:spLocks noChangeArrowheads="1"/>
          </p:cNvSpPr>
          <p:nvPr/>
        </p:nvSpPr>
        <p:spPr bwMode="auto">
          <a:xfrm>
            <a:off x="739775" y="4941888"/>
            <a:ext cx="8007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t>5. Develops</a:t>
            </a:r>
            <a:r>
              <a:rPr lang="en-US" sz="3200">
                <a:solidFill>
                  <a:schemeClr val="accent2"/>
                </a:solidFill>
              </a:rPr>
              <a:t> </a:t>
            </a:r>
            <a:r>
              <a:rPr lang="en-US" sz="3200" b="1">
                <a:solidFill>
                  <a:schemeClr val="accent2"/>
                </a:solidFill>
              </a:rPr>
              <a:t>interventions</a:t>
            </a:r>
            <a:r>
              <a:rPr lang="en-US" sz="3200">
                <a:solidFill>
                  <a:schemeClr val="accent2"/>
                </a:solidFill>
              </a:rPr>
              <a:t> </a:t>
            </a:r>
            <a:r>
              <a:rPr lang="en-US" sz="3200"/>
              <a:t>– to control and </a:t>
            </a:r>
          </a:p>
          <a:p>
            <a:pPr>
              <a:buFontTx/>
              <a:buNone/>
            </a:pPr>
            <a:r>
              <a:rPr lang="en-US" sz="3200"/>
              <a:t>    prevent disease in community </a:t>
            </a:r>
            <a:r>
              <a:rPr lang="en-US" sz="3200">
                <a:solidFill>
                  <a:srgbClr val="FF3399"/>
                </a:solidFill>
              </a:rPr>
              <a:t>(effects)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Epidemiology and Biostatistics</a:t>
            </a:r>
          </a:p>
        </p:txBody>
      </p:sp>
      <p:sp>
        <p:nvSpPr>
          <p:cNvPr id="18435" name="Text Box 3"/>
          <p:cNvSpPr txBox="1">
            <a:spLocks noChangeArrowheads="1"/>
          </p:cNvSpPr>
          <p:nvPr/>
        </p:nvSpPr>
        <p:spPr bwMode="auto">
          <a:xfrm>
            <a:off x="1035050" y="2046288"/>
            <a:ext cx="7281863"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SzPct val="120000"/>
            </a:pPr>
            <a:r>
              <a:rPr lang="en-US" sz="2800"/>
              <a:t> the basic science and most fundamental     </a:t>
            </a:r>
          </a:p>
          <a:p>
            <a:pPr>
              <a:buFont typeface="Wingdings" pitchFamily="2" charset="2"/>
              <a:buNone/>
            </a:pPr>
            <a:r>
              <a:rPr lang="en-US" sz="2800"/>
              <a:t>      practice of</a:t>
            </a:r>
          </a:p>
          <a:p>
            <a:pPr>
              <a:buFontTx/>
              <a:buNone/>
            </a:pPr>
            <a:r>
              <a:rPr lang="en-US" sz="2800"/>
              <a:t>		</a:t>
            </a:r>
            <a:r>
              <a:rPr lang="en-US" sz="2800">
                <a:solidFill>
                  <a:schemeClr val="accent2"/>
                </a:solidFill>
              </a:rPr>
              <a:t>- Public Health</a:t>
            </a:r>
          </a:p>
          <a:p>
            <a:pPr>
              <a:buFontTx/>
              <a:buNone/>
            </a:pPr>
            <a:r>
              <a:rPr lang="en-US" sz="2800">
                <a:solidFill>
                  <a:schemeClr val="accent2"/>
                </a:solidFill>
              </a:rPr>
              <a:t>		- Preventive medicine	</a:t>
            </a:r>
          </a:p>
          <a:p>
            <a:pPr>
              <a:buClr>
                <a:schemeClr val="tx1"/>
              </a:buClr>
              <a:buSzPct val="120000"/>
            </a:pPr>
            <a:r>
              <a:rPr lang="en-US" sz="2800"/>
              <a:t> completely dependent on biostatistics </a:t>
            </a:r>
            <a:endParaRPr lang="en-US" sz="2800">
              <a:solidFill>
                <a:schemeClr val="accent2"/>
              </a:solidFill>
            </a:endParaRPr>
          </a:p>
        </p:txBody>
      </p:sp>
      <p:sp>
        <p:nvSpPr>
          <p:cNvPr id="18436" name="Text Box 4"/>
          <p:cNvSpPr txBox="1">
            <a:spLocks noChangeArrowheads="1"/>
          </p:cNvSpPr>
          <p:nvPr/>
        </p:nvSpPr>
        <p:spPr bwMode="auto">
          <a:xfrm>
            <a:off x="1035050" y="5229225"/>
            <a:ext cx="7208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SzPct val="120000"/>
            </a:pPr>
            <a:r>
              <a:rPr lang="en-US" sz="2800"/>
              <a:t> the quantitative foundation of epidemiology</a:t>
            </a:r>
          </a:p>
        </p:txBody>
      </p:sp>
      <p:sp>
        <p:nvSpPr>
          <p:cNvPr id="18437" name="Text Box 5"/>
          <p:cNvSpPr txBox="1">
            <a:spLocks noChangeArrowheads="1"/>
          </p:cNvSpPr>
          <p:nvPr/>
        </p:nvSpPr>
        <p:spPr bwMode="auto">
          <a:xfrm>
            <a:off x="742950" y="1417638"/>
            <a:ext cx="318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rgbClr val="000066"/>
                </a:solidFill>
              </a:rPr>
              <a:t>Epidemiology</a:t>
            </a:r>
          </a:p>
        </p:txBody>
      </p:sp>
      <p:sp>
        <p:nvSpPr>
          <p:cNvPr id="18438" name="Text Box 6"/>
          <p:cNvSpPr txBox="1">
            <a:spLocks noChangeArrowheads="1"/>
          </p:cNvSpPr>
          <p:nvPr/>
        </p:nvSpPr>
        <p:spPr bwMode="auto">
          <a:xfrm>
            <a:off x="733425" y="4652963"/>
            <a:ext cx="2901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b="1">
                <a:solidFill>
                  <a:srgbClr val="000066"/>
                </a:solidFill>
              </a:rPr>
              <a:t>Biostatistics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Epidemic, Pandemic, Endemic</a:t>
            </a:r>
          </a:p>
        </p:txBody>
      </p:sp>
      <p:sp>
        <p:nvSpPr>
          <p:cNvPr id="19459" name="Rectangle 3"/>
          <p:cNvSpPr>
            <a:spLocks noGrp="1" noChangeArrowheads="1"/>
          </p:cNvSpPr>
          <p:nvPr>
            <p:ph type="body" idx="1"/>
          </p:nvPr>
        </p:nvSpPr>
        <p:spPr>
          <a:xfrm>
            <a:off x="457200" y="1600200"/>
            <a:ext cx="8229600" cy="3209925"/>
          </a:xfrm>
          <a:noFill/>
        </p:spPr>
        <p:txBody>
          <a:bodyPr>
            <a:spAutoFit/>
          </a:bodyPr>
          <a:lstStyle/>
          <a:p>
            <a:pPr eaLnBrk="1" hangingPunct="1"/>
            <a:r>
              <a:rPr lang="en-US" b="1" smtClean="0">
                <a:solidFill>
                  <a:srgbClr val="990033"/>
                </a:solidFill>
              </a:rPr>
              <a:t>Epidemic</a:t>
            </a:r>
            <a:r>
              <a:rPr lang="en-US" smtClean="0"/>
              <a:t> – excessive occurrence of a disease</a:t>
            </a:r>
          </a:p>
          <a:p>
            <a:pPr eaLnBrk="1" hangingPunct="1"/>
            <a:r>
              <a:rPr lang="en-US" b="1" smtClean="0">
                <a:solidFill>
                  <a:srgbClr val="990033"/>
                </a:solidFill>
              </a:rPr>
              <a:t>Pandemic</a:t>
            </a:r>
            <a:r>
              <a:rPr lang="en-US" smtClean="0"/>
              <a:t> – an epidemic on a worldwide scale</a:t>
            </a:r>
          </a:p>
          <a:p>
            <a:pPr eaLnBrk="1" hangingPunct="1"/>
            <a:r>
              <a:rPr lang="en-US" b="1" smtClean="0">
                <a:solidFill>
                  <a:srgbClr val="990033"/>
                </a:solidFill>
              </a:rPr>
              <a:t>Endemic</a:t>
            </a:r>
            <a:r>
              <a:rPr lang="en-US" smtClean="0"/>
              <a:t> – a disease that is habitually present in a geographical region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Objectives</a:t>
            </a:r>
            <a:endParaRPr lang="en-US" sz="3200" smtClean="0">
              <a:solidFill>
                <a:srgbClr val="990033"/>
              </a:solidFill>
              <a:effectLst>
                <a:outerShdw blurRad="38100" dist="38100" dir="2700000" algn="tl">
                  <a:srgbClr val="C0C0C0"/>
                </a:outerShdw>
              </a:effectLst>
            </a:endParaRPr>
          </a:p>
        </p:txBody>
      </p:sp>
      <p:sp>
        <p:nvSpPr>
          <p:cNvPr id="3075" name="Rectangle 3"/>
          <p:cNvSpPr>
            <a:spLocks noGrp="1" noChangeArrowheads="1"/>
          </p:cNvSpPr>
          <p:nvPr>
            <p:ph type="body" idx="1"/>
          </p:nvPr>
        </p:nvSpPr>
        <p:spPr>
          <a:xfrm>
            <a:off x="685800" y="2338388"/>
            <a:ext cx="7772400" cy="4114800"/>
          </a:xfrm>
        </p:spPr>
        <p:txBody>
          <a:bodyPr/>
          <a:lstStyle/>
          <a:p>
            <a:pPr eaLnBrk="1" hangingPunct="1"/>
            <a:r>
              <a:rPr lang="en-US" sz="2800" dirty="0" smtClean="0"/>
              <a:t>Define epidemiology</a:t>
            </a:r>
          </a:p>
          <a:p>
            <a:pPr eaLnBrk="1" hangingPunct="1"/>
            <a:r>
              <a:rPr lang="en-US" sz="2800" dirty="0" smtClean="0"/>
              <a:t>Discuss historical developments</a:t>
            </a:r>
          </a:p>
          <a:p>
            <a:pPr eaLnBrk="1" hangingPunct="1"/>
            <a:r>
              <a:rPr lang="en-US" sz="2800" dirty="0" smtClean="0"/>
              <a:t>Describe theories of causation</a:t>
            </a:r>
          </a:p>
          <a:p>
            <a:pPr eaLnBrk="1" hangingPunct="1"/>
            <a:r>
              <a:rPr lang="en-US" sz="2800" dirty="0" smtClean="0"/>
              <a:t>Define epidemic, endemic and pandemic</a:t>
            </a:r>
          </a:p>
          <a:p>
            <a:pPr eaLnBrk="1" hangingPunct="1"/>
            <a:r>
              <a:rPr lang="en-US" sz="2800" dirty="0" smtClean="0"/>
              <a:t>Describe applications of epidemiology to public health</a:t>
            </a:r>
          </a:p>
        </p:txBody>
      </p:sp>
      <p:sp>
        <p:nvSpPr>
          <p:cNvPr id="3076" name="Text Box 4"/>
          <p:cNvSpPr txBox="1">
            <a:spLocks noChangeArrowheads="1"/>
          </p:cNvSpPr>
          <p:nvPr/>
        </p:nvSpPr>
        <p:spPr bwMode="auto">
          <a:xfrm>
            <a:off x="684213" y="1409700"/>
            <a:ext cx="3590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000066"/>
                </a:solidFill>
              </a:rPr>
              <a:t>You will be able to:</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1042988" y="1689100"/>
            <a:ext cx="7354887" cy="2387600"/>
          </a:xfrm>
          <a:noFill/>
        </p:spPr>
        <p:txBody>
          <a:bodyPr wrap="none">
            <a:spAutoFit/>
          </a:bodyPr>
          <a:lstStyle/>
          <a:p>
            <a:pPr eaLnBrk="1" hangingPunct="1">
              <a:lnSpc>
                <a:spcPct val="80000"/>
              </a:lnSpc>
              <a:spcBef>
                <a:spcPct val="50000"/>
              </a:spcBef>
              <a:buSzPct val="120000"/>
              <a:buFont typeface="Wingdings" pitchFamily="2" charset="2"/>
              <a:buNone/>
            </a:pPr>
            <a:r>
              <a:rPr lang="en-US" smtClean="0"/>
              <a:t>Epidemiologic methods are used to </a:t>
            </a:r>
          </a:p>
          <a:p>
            <a:pPr eaLnBrk="1" hangingPunct="1">
              <a:lnSpc>
                <a:spcPct val="80000"/>
              </a:lnSpc>
              <a:spcBef>
                <a:spcPct val="50000"/>
              </a:spcBef>
              <a:buSzPct val="120000"/>
              <a:buFont typeface="Wingdings" pitchFamily="2" charset="2"/>
              <a:buNone/>
            </a:pPr>
            <a:r>
              <a:rPr lang="en-US" smtClean="0"/>
              <a:t>investigate the origins of long and short </a:t>
            </a:r>
          </a:p>
          <a:p>
            <a:pPr eaLnBrk="1" hangingPunct="1">
              <a:lnSpc>
                <a:spcPct val="80000"/>
              </a:lnSpc>
              <a:spcBef>
                <a:spcPct val="50000"/>
              </a:spcBef>
              <a:buSzPct val="120000"/>
              <a:buFont typeface="Wingdings" pitchFamily="2" charset="2"/>
              <a:buNone/>
            </a:pPr>
            <a:r>
              <a:rPr lang="en-US" smtClean="0"/>
              <a:t>duration </a:t>
            </a:r>
            <a:r>
              <a:rPr lang="en-US" u="sng" smtClean="0"/>
              <a:t>infectious</a:t>
            </a:r>
            <a:r>
              <a:rPr lang="en-US" smtClean="0"/>
              <a:t> and </a:t>
            </a:r>
            <a:r>
              <a:rPr lang="en-US" u="sng" smtClean="0"/>
              <a:t>non-infectious</a:t>
            </a:r>
            <a:r>
              <a:rPr lang="en-US" smtClean="0"/>
              <a:t> </a:t>
            </a:r>
          </a:p>
          <a:p>
            <a:pPr eaLnBrk="1" hangingPunct="1">
              <a:lnSpc>
                <a:spcPct val="80000"/>
              </a:lnSpc>
              <a:spcBef>
                <a:spcPct val="50000"/>
              </a:spcBef>
              <a:buSzPct val="120000"/>
              <a:buFont typeface="Wingdings" pitchFamily="2" charset="2"/>
              <a:buNone/>
            </a:pPr>
            <a:r>
              <a:rPr lang="en-US" smtClean="0"/>
              <a:t>diseases. </a:t>
            </a:r>
          </a:p>
        </p:txBody>
      </p:sp>
      <p:sp>
        <p:nvSpPr>
          <p:cNvPr id="579587" name="Rectangle 3"/>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EPIDEMIOLOGY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Classic Epidemiology</a:t>
            </a:r>
          </a:p>
        </p:txBody>
      </p:sp>
      <p:sp>
        <p:nvSpPr>
          <p:cNvPr id="21507" name="Text Box 3"/>
          <p:cNvSpPr txBox="1">
            <a:spLocks noChangeArrowheads="1"/>
          </p:cNvSpPr>
          <p:nvPr/>
        </p:nvSpPr>
        <p:spPr bwMode="auto">
          <a:xfrm>
            <a:off x="517525" y="1503363"/>
            <a:ext cx="2668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4000">
                <a:solidFill>
                  <a:schemeClr val="accent2"/>
                </a:solidFill>
              </a:rPr>
              <a:t>Deals with:</a:t>
            </a:r>
            <a:endParaRPr lang="en-US" sz="4000"/>
          </a:p>
        </p:txBody>
      </p:sp>
      <p:sp>
        <p:nvSpPr>
          <p:cNvPr id="21508" name="Text Box 4"/>
          <p:cNvSpPr txBox="1">
            <a:spLocks noChangeArrowheads="1"/>
          </p:cNvSpPr>
          <p:nvPr/>
        </p:nvSpPr>
        <p:spPr bwMode="auto">
          <a:xfrm>
            <a:off x="831850" y="2506663"/>
            <a:ext cx="78057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990033"/>
                </a:solidFill>
              </a:rPr>
              <a:t>Disease etiology</a:t>
            </a:r>
            <a:r>
              <a:rPr lang="en-US" sz="3200">
                <a:solidFill>
                  <a:schemeClr val="accent2"/>
                </a:solidFill>
              </a:rPr>
              <a:t> (cause) in communities</a:t>
            </a:r>
          </a:p>
          <a:p>
            <a:pPr>
              <a:buFontTx/>
              <a:buNone/>
            </a:pPr>
            <a:r>
              <a:rPr lang="en-US" sz="3200">
                <a:solidFill>
                  <a:schemeClr val="accent2"/>
                </a:solidFill>
              </a:rPr>
              <a:t>and community origins of health problems.</a:t>
            </a:r>
            <a:endParaRPr lang="en-US" sz="3200"/>
          </a:p>
        </p:txBody>
      </p:sp>
      <p:sp>
        <p:nvSpPr>
          <p:cNvPr id="21509" name="Text Box 5"/>
          <p:cNvSpPr txBox="1">
            <a:spLocks noChangeArrowheads="1"/>
          </p:cNvSpPr>
          <p:nvPr/>
        </p:nvSpPr>
        <p:spPr bwMode="auto">
          <a:xfrm>
            <a:off x="822325" y="3902075"/>
            <a:ext cx="78057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990033"/>
                </a:solidFill>
              </a:rPr>
              <a:t>Risk factors</a:t>
            </a:r>
            <a:r>
              <a:rPr lang="en-US" sz="3200">
                <a:solidFill>
                  <a:schemeClr val="accent2"/>
                </a:solidFill>
              </a:rPr>
              <a:t> that may be </a:t>
            </a:r>
            <a:r>
              <a:rPr lang="en-US" sz="3200">
                <a:solidFill>
                  <a:srgbClr val="008080"/>
                </a:solidFill>
              </a:rPr>
              <a:t>altered</a:t>
            </a:r>
            <a:r>
              <a:rPr lang="en-US" sz="3200">
                <a:solidFill>
                  <a:schemeClr val="accent2"/>
                </a:solidFill>
              </a:rPr>
              <a:t> in a </a:t>
            </a:r>
          </a:p>
          <a:p>
            <a:pPr>
              <a:buFontTx/>
              <a:buNone/>
            </a:pPr>
            <a:r>
              <a:rPr lang="en-US" sz="3200">
                <a:solidFill>
                  <a:schemeClr val="accent2"/>
                </a:solidFill>
              </a:rPr>
              <a:t>population </a:t>
            </a:r>
            <a:r>
              <a:rPr lang="en-US" sz="3200">
                <a:solidFill>
                  <a:srgbClr val="008080"/>
                </a:solidFill>
              </a:rPr>
              <a:t>to prevent</a:t>
            </a:r>
            <a:r>
              <a:rPr lang="en-US" sz="3200">
                <a:solidFill>
                  <a:schemeClr val="accent2"/>
                </a:solidFill>
              </a:rPr>
              <a:t>/delay disease/death.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685800" y="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Classic epidemiology</a:t>
            </a:r>
            <a:r>
              <a:rPr lang="en-US" sz="4000" smtClean="0">
                <a:solidFill>
                  <a:srgbClr val="990033"/>
                </a:solidFill>
              </a:rPr>
              <a:t>, example:</a:t>
            </a:r>
          </a:p>
        </p:txBody>
      </p:sp>
      <p:sp>
        <p:nvSpPr>
          <p:cNvPr id="22531" name="Text Box 3"/>
          <p:cNvSpPr txBox="1">
            <a:spLocks noChangeArrowheads="1"/>
          </p:cNvSpPr>
          <p:nvPr/>
        </p:nvSpPr>
        <p:spPr bwMode="auto">
          <a:xfrm>
            <a:off x="746125" y="1316038"/>
            <a:ext cx="7570788"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Pop. A has higher intake of </a:t>
            </a:r>
            <a:r>
              <a:rPr lang="en-US" sz="2800">
                <a:solidFill>
                  <a:srgbClr val="CC0066"/>
                </a:solidFill>
              </a:rPr>
              <a:t>saturated fat</a:t>
            </a:r>
            <a:r>
              <a:rPr lang="en-US" sz="2800">
                <a:solidFill>
                  <a:schemeClr val="accent2"/>
                </a:solidFill>
              </a:rPr>
              <a:t> than</a:t>
            </a:r>
          </a:p>
          <a:p>
            <a:pPr>
              <a:buFontTx/>
              <a:buNone/>
            </a:pPr>
            <a:r>
              <a:rPr lang="en-US" sz="2800">
                <a:solidFill>
                  <a:schemeClr val="accent2"/>
                </a:solidFill>
              </a:rPr>
              <a:t>population B.  If the populations otherwise are </a:t>
            </a:r>
          </a:p>
          <a:p>
            <a:pPr>
              <a:buFontTx/>
              <a:buNone/>
            </a:pPr>
            <a:r>
              <a:rPr lang="en-US" sz="2800">
                <a:solidFill>
                  <a:schemeClr val="accent2"/>
                </a:solidFill>
              </a:rPr>
              <a:t>identical (demography, clinical, psychosocial, </a:t>
            </a:r>
          </a:p>
          <a:p>
            <a:pPr>
              <a:buFontTx/>
              <a:buNone/>
            </a:pPr>
            <a:r>
              <a:rPr lang="en-US" sz="2800">
                <a:solidFill>
                  <a:schemeClr val="accent2"/>
                </a:solidFill>
              </a:rPr>
              <a:t>etc), will population A have a higher frequency </a:t>
            </a:r>
          </a:p>
          <a:p>
            <a:pPr>
              <a:buFontTx/>
              <a:buNone/>
            </a:pPr>
            <a:r>
              <a:rPr lang="en-US" sz="2800">
                <a:solidFill>
                  <a:schemeClr val="accent2"/>
                </a:solidFill>
              </a:rPr>
              <a:t>of </a:t>
            </a:r>
            <a:r>
              <a:rPr lang="en-US" sz="2800">
                <a:solidFill>
                  <a:srgbClr val="CC0066"/>
                </a:solidFill>
              </a:rPr>
              <a:t>CHD</a:t>
            </a:r>
            <a:r>
              <a:rPr lang="en-US" sz="2800">
                <a:solidFill>
                  <a:schemeClr val="accent2"/>
                </a:solidFill>
              </a:rPr>
              <a:t> than population B?</a:t>
            </a:r>
          </a:p>
        </p:txBody>
      </p:sp>
      <p:sp>
        <p:nvSpPr>
          <p:cNvPr id="22532" name="Text Box 4"/>
          <p:cNvSpPr txBox="1">
            <a:spLocks noChangeArrowheads="1"/>
          </p:cNvSpPr>
          <p:nvPr/>
        </p:nvSpPr>
        <p:spPr bwMode="auto">
          <a:xfrm>
            <a:off x="612775" y="4076700"/>
            <a:ext cx="7343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rgbClr val="008080"/>
                </a:solidFill>
              </a:rPr>
              <a:t> Assuming the answer is </a:t>
            </a:r>
            <a:r>
              <a:rPr lang="en-US" sz="2800">
                <a:solidFill>
                  <a:srgbClr val="990033"/>
                </a:solidFill>
              </a:rPr>
              <a:t>YES</a:t>
            </a:r>
            <a:r>
              <a:rPr lang="en-US" sz="2800">
                <a:solidFill>
                  <a:srgbClr val="008080"/>
                </a:solidFill>
              </a:rPr>
              <a:t>, will an </a:t>
            </a:r>
            <a:r>
              <a:rPr lang="en-US" sz="2800">
                <a:solidFill>
                  <a:srgbClr val="CC0066"/>
                </a:solidFill>
              </a:rPr>
              <a:t>inter-    </a:t>
            </a:r>
          </a:p>
          <a:p>
            <a:pPr>
              <a:buFontTx/>
              <a:buNone/>
            </a:pPr>
            <a:r>
              <a:rPr lang="en-US" sz="2800">
                <a:solidFill>
                  <a:srgbClr val="CC0066"/>
                </a:solidFill>
              </a:rPr>
              <a:t> vention</a:t>
            </a:r>
            <a:r>
              <a:rPr lang="en-US" sz="2800">
                <a:solidFill>
                  <a:srgbClr val="008080"/>
                </a:solidFill>
              </a:rPr>
              <a:t> approach with lowering of the intake </a:t>
            </a:r>
          </a:p>
          <a:p>
            <a:pPr>
              <a:buFontTx/>
              <a:buNone/>
            </a:pPr>
            <a:r>
              <a:rPr lang="en-US" sz="2800">
                <a:solidFill>
                  <a:srgbClr val="008080"/>
                </a:solidFill>
              </a:rPr>
              <a:t> of saturated fat in the population prevent or</a:t>
            </a:r>
          </a:p>
          <a:p>
            <a:pPr>
              <a:buFontTx/>
              <a:buNone/>
            </a:pPr>
            <a:r>
              <a:rPr lang="en-US" sz="2800">
                <a:solidFill>
                  <a:srgbClr val="008080"/>
                </a:solidFill>
              </a:rPr>
              <a:t> delay the occurrence of CHD?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Clinical Epidemiology</a:t>
            </a:r>
          </a:p>
        </p:txBody>
      </p:sp>
      <p:sp>
        <p:nvSpPr>
          <p:cNvPr id="23555" name="Text Box 3"/>
          <p:cNvSpPr txBox="1">
            <a:spLocks noChangeArrowheads="1"/>
          </p:cNvSpPr>
          <p:nvPr/>
        </p:nvSpPr>
        <p:spPr bwMode="auto">
          <a:xfrm>
            <a:off x="982663" y="2073275"/>
            <a:ext cx="6973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Connected to clinical decision-making</a:t>
            </a:r>
          </a:p>
        </p:txBody>
      </p:sp>
      <p:sp>
        <p:nvSpPr>
          <p:cNvPr id="23556" name="Text Box 4"/>
          <p:cNvSpPr txBox="1">
            <a:spLocks noChangeArrowheads="1"/>
          </p:cNvSpPr>
          <p:nvPr/>
        </p:nvSpPr>
        <p:spPr bwMode="auto">
          <a:xfrm>
            <a:off x="971550" y="3140075"/>
            <a:ext cx="681513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Deals with patients in the health care</a:t>
            </a:r>
          </a:p>
          <a:p>
            <a:pPr>
              <a:buFontTx/>
              <a:buNone/>
            </a:pPr>
            <a:r>
              <a:rPr lang="en-US" sz="3200">
                <a:solidFill>
                  <a:schemeClr val="accent2"/>
                </a:solidFill>
              </a:rPr>
              <a:t>setting to improve:</a:t>
            </a:r>
          </a:p>
          <a:p>
            <a:pPr lvl="1"/>
            <a:r>
              <a:rPr lang="en-US" sz="3200">
                <a:solidFill>
                  <a:srgbClr val="008080"/>
                </a:solidFill>
              </a:rPr>
              <a:t> diagnosis</a:t>
            </a:r>
          </a:p>
          <a:p>
            <a:pPr lvl="1"/>
            <a:r>
              <a:rPr lang="en-US" sz="3200">
                <a:solidFill>
                  <a:srgbClr val="008080"/>
                </a:solidFill>
              </a:rPr>
              <a:t> treatment</a:t>
            </a:r>
          </a:p>
          <a:p>
            <a:pPr lvl="1"/>
            <a:r>
              <a:rPr lang="en-US" sz="3200">
                <a:solidFill>
                  <a:srgbClr val="008080"/>
                </a:solidFill>
              </a:rPr>
              <a:t> prognosis</a:t>
            </a:r>
            <a:endParaRPr lang="en-US" sz="3200">
              <a:solidFill>
                <a:schemeClr val="accent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a:xfrm>
            <a:off x="685800" y="53975"/>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Clinical epidemiology</a:t>
            </a:r>
            <a:r>
              <a:rPr lang="en-US" sz="4000" smtClean="0">
                <a:solidFill>
                  <a:srgbClr val="990033"/>
                </a:solidFill>
              </a:rPr>
              <a:t>, example</a:t>
            </a:r>
          </a:p>
        </p:txBody>
      </p:sp>
      <p:sp>
        <p:nvSpPr>
          <p:cNvPr id="24579" name="Text Box 3"/>
          <p:cNvSpPr txBox="1">
            <a:spLocks noChangeArrowheads="1"/>
          </p:cNvSpPr>
          <p:nvPr/>
        </p:nvSpPr>
        <p:spPr bwMode="auto">
          <a:xfrm>
            <a:off x="1042988" y="2454275"/>
            <a:ext cx="71993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Will a group of patients with similar </a:t>
            </a:r>
          </a:p>
          <a:p>
            <a:pPr>
              <a:buFontTx/>
              <a:buNone/>
            </a:pPr>
            <a:r>
              <a:rPr lang="en-US" sz="3200">
                <a:solidFill>
                  <a:schemeClr val="accent2"/>
                </a:solidFill>
              </a:rPr>
              <a:t>clinical, demographic and psychosocial</a:t>
            </a:r>
          </a:p>
          <a:p>
            <a:pPr>
              <a:buFontTx/>
              <a:buNone/>
            </a:pPr>
            <a:r>
              <a:rPr lang="en-US" sz="3200">
                <a:solidFill>
                  <a:schemeClr val="accent2"/>
                </a:solidFill>
              </a:rPr>
              <a:t>characteristics fare better, on average,</a:t>
            </a:r>
          </a:p>
          <a:p>
            <a:pPr>
              <a:buFontTx/>
              <a:buNone/>
            </a:pPr>
            <a:r>
              <a:rPr lang="en-US" sz="3200">
                <a:solidFill>
                  <a:schemeClr val="accent2"/>
                </a:solidFill>
              </a:rPr>
              <a:t>if they receive </a:t>
            </a:r>
            <a:r>
              <a:rPr lang="en-US" sz="3200">
                <a:solidFill>
                  <a:srgbClr val="CC0066"/>
                </a:solidFill>
              </a:rPr>
              <a:t>treatment</a:t>
            </a:r>
            <a:r>
              <a:rPr lang="en-US" sz="3200">
                <a:solidFill>
                  <a:schemeClr val="accent2"/>
                </a:solidFill>
              </a:rPr>
              <a:t> A or B?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133475"/>
            <a:ext cx="7772400" cy="1143000"/>
          </a:xfrm>
        </p:spPr>
        <p:txBody>
          <a:bodyPr/>
          <a:lstStyle/>
          <a:p>
            <a:pPr eaLnBrk="1" hangingPunct="1"/>
            <a:r>
              <a:rPr lang="en-US" sz="4000" smtClean="0"/>
              <a:t>Two Basic Fundamentals </a:t>
            </a:r>
          </a:p>
        </p:txBody>
      </p:sp>
      <p:sp>
        <p:nvSpPr>
          <p:cNvPr id="25603" name="Rectangle 3"/>
          <p:cNvSpPr>
            <a:spLocks noGrp="1" noChangeArrowheads="1"/>
          </p:cNvSpPr>
          <p:nvPr>
            <p:ph type="body" idx="1"/>
          </p:nvPr>
        </p:nvSpPr>
        <p:spPr>
          <a:xfrm>
            <a:off x="760413" y="2338388"/>
            <a:ext cx="7772400" cy="2740025"/>
          </a:xfrm>
          <a:noFill/>
        </p:spPr>
        <p:txBody>
          <a:bodyPr>
            <a:spAutoFit/>
          </a:bodyPr>
          <a:lstStyle/>
          <a:p>
            <a:pPr eaLnBrk="1" hangingPunct="1"/>
            <a:r>
              <a:rPr lang="en-US" sz="2800" smtClean="0"/>
              <a:t>Human disease does not occur at random.  (disease is </a:t>
            </a:r>
            <a:r>
              <a:rPr lang="en-US" sz="2800" b="1" smtClean="0">
                <a:solidFill>
                  <a:srgbClr val="990033"/>
                </a:solidFill>
              </a:rPr>
              <a:t>non-random</a:t>
            </a:r>
            <a:r>
              <a:rPr lang="en-US" sz="2800" b="1" smtClean="0"/>
              <a:t>)</a:t>
            </a:r>
          </a:p>
          <a:p>
            <a:pPr eaLnBrk="1" hangingPunct="1"/>
            <a:r>
              <a:rPr lang="en-US" sz="2800" smtClean="0"/>
              <a:t>Human disease has </a:t>
            </a:r>
            <a:r>
              <a:rPr lang="en-US" sz="2800" smtClean="0">
                <a:solidFill>
                  <a:srgbClr val="990033"/>
                </a:solidFill>
              </a:rPr>
              <a:t>causal</a:t>
            </a:r>
            <a:r>
              <a:rPr lang="en-US" sz="2800" smtClean="0"/>
              <a:t> and </a:t>
            </a:r>
            <a:r>
              <a:rPr lang="en-US" sz="2800" smtClean="0">
                <a:solidFill>
                  <a:srgbClr val="990033"/>
                </a:solidFill>
              </a:rPr>
              <a:t>preventive</a:t>
            </a:r>
            <a:r>
              <a:rPr lang="en-US" sz="2800" smtClean="0"/>
              <a:t> </a:t>
            </a:r>
            <a:r>
              <a:rPr lang="en-US" sz="2800" smtClean="0">
                <a:solidFill>
                  <a:srgbClr val="990033"/>
                </a:solidFill>
              </a:rPr>
              <a:t>factors</a:t>
            </a:r>
            <a:r>
              <a:rPr lang="en-US" sz="2800" smtClean="0"/>
              <a:t> that can be identified through systematic investigation of different </a:t>
            </a:r>
            <a:r>
              <a:rPr lang="en-US" sz="2800" smtClean="0">
                <a:solidFill>
                  <a:schemeClr val="accent2"/>
                </a:solidFill>
              </a:rPr>
              <a:t>populations</a:t>
            </a:r>
            <a:r>
              <a:rPr lang="en-US" sz="2800" smtClean="0"/>
              <a:t> in varying </a:t>
            </a:r>
            <a:r>
              <a:rPr lang="en-US" sz="2800" smtClean="0">
                <a:solidFill>
                  <a:schemeClr val="accent2"/>
                </a:solidFill>
              </a:rPr>
              <a:t>places</a:t>
            </a:r>
            <a:r>
              <a:rPr lang="en-US" sz="2800" smtClean="0"/>
              <a:t> and </a:t>
            </a:r>
            <a:r>
              <a:rPr lang="en-US" sz="2800" smtClean="0">
                <a:solidFill>
                  <a:schemeClr val="accent2"/>
                </a:solidFill>
              </a:rPr>
              <a:t>times</a:t>
            </a:r>
            <a:r>
              <a:rPr lang="en-US" sz="2800" smtClean="0"/>
              <a:t>.</a:t>
            </a:r>
          </a:p>
        </p:txBody>
      </p:sp>
      <p:sp>
        <p:nvSpPr>
          <p:cNvPr id="25604" name="Text Box 4"/>
          <p:cNvSpPr txBox="1">
            <a:spLocks noChangeArrowheads="1"/>
          </p:cNvSpPr>
          <p:nvPr/>
        </p:nvSpPr>
        <p:spPr bwMode="auto">
          <a:xfrm>
            <a:off x="6324600" y="5754688"/>
            <a:ext cx="206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600">
                <a:latin typeface="Comic Sans MS" pitchFamily="66" charset="0"/>
              </a:rPr>
              <a:t>Hennekens CH 1987</a:t>
            </a:r>
          </a:p>
        </p:txBody>
      </p:sp>
      <p:sp>
        <p:nvSpPr>
          <p:cNvPr id="589829" name="Rectangle 5"/>
          <p:cNvSpPr>
            <a:spLocks noChangeArrowheads="1"/>
          </p:cNvSpPr>
          <p:nvPr/>
        </p:nvSpPr>
        <p:spPr bwMode="auto">
          <a:xfrm>
            <a:off x="685800" y="53975"/>
            <a:ext cx="7772400" cy="1143000"/>
          </a:xfrm>
          <a:prstGeom prst="rect">
            <a:avLst/>
          </a:prstGeom>
          <a:noFill/>
          <a:ln w="9525">
            <a:noFill/>
            <a:miter lim="800000"/>
            <a:headEnd/>
            <a:tailEnd/>
          </a:ln>
          <a:effectLst/>
        </p:spPr>
        <p:txBody>
          <a:bodyPr anchor="ctr"/>
          <a:lstStyle/>
          <a:p>
            <a:pPr algn="ctr" eaLnBrk="1" hangingPunct="1">
              <a:buFontTx/>
              <a:buNone/>
              <a:defRPr/>
            </a:pPr>
            <a:r>
              <a:rPr lang="en-US" sz="4400">
                <a:solidFill>
                  <a:srgbClr val="990033"/>
                </a:solidFill>
                <a:effectLst>
                  <a:outerShdw blurRad="38100" dist="38100" dir="2700000" algn="tl">
                    <a:srgbClr val="C0C0C0"/>
                  </a:outerShdw>
                </a:effectLst>
              </a:rPr>
              <a:t>EPIDEMIOLOGY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18" fill="hold"/>
                                        <p:tgtEl>
                                          <p:spTgt spid="3"/>
                                        </p:tgtEl>
                                      </p:cBhvr>
                                    </p:cmd>
                                  </p:childTnLst>
                                </p:cTn>
                              </p:par>
                            </p:childTnLst>
                          </p:cTn>
                        </p:par>
                      </p:childTnLst>
                    </p:cTn>
                  </p:par>
                </p:childTnLst>
              </p:cTn>
              <p:nextCondLst>
                <p:cond evt="onClick" delay="0">
                  <p:tgtEl>
                    <p:spTgt spid="3"/>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Risk of contracting disease</a:t>
            </a:r>
            <a:r>
              <a:rPr lang="en-US" smtClean="0">
                <a:solidFill>
                  <a:srgbClr val="990033"/>
                </a:solidFill>
              </a:rPr>
              <a:t> </a:t>
            </a:r>
          </a:p>
        </p:txBody>
      </p:sp>
      <p:sp>
        <p:nvSpPr>
          <p:cNvPr id="26627" name="Text Box 3"/>
          <p:cNvSpPr txBox="1">
            <a:spLocks noChangeArrowheads="1"/>
          </p:cNvSpPr>
          <p:nvPr/>
        </p:nvSpPr>
        <p:spPr bwMode="auto">
          <a:xfrm>
            <a:off x="530225" y="1979613"/>
            <a:ext cx="38496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008080"/>
                </a:solidFill>
              </a:rPr>
              <a:t>Age</a:t>
            </a:r>
            <a:r>
              <a:rPr lang="en-US" sz="3200">
                <a:solidFill>
                  <a:schemeClr val="accent2"/>
                </a:solidFill>
              </a:rPr>
              <a:t> </a:t>
            </a:r>
            <a:r>
              <a:rPr lang="en-US" sz="3600">
                <a:solidFill>
                  <a:schemeClr val="accent2"/>
                </a:solidFill>
              </a:rPr>
              <a:t>- </a:t>
            </a:r>
            <a:r>
              <a:rPr lang="en-US" sz="2800">
                <a:solidFill>
                  <a:schemeClr val="accent2"/>
                </a:solidFill>
              </a:rPr>
              <a:t>AIDS: </a:t>
            </a:r>
            <a:r>
              <a:rPr lang="en-US" sz="2800"/>
              <a:t>early 30’s</a:t>
            </a:r>
          </a:p>
        </p:txBody>
      </p:sp>
      <p:sp>
        <p:nvSpPr>
          <p:cNvPr id="26628" name="Text Box 4"/>
          <p:cNvSpPr txBox="1">
            <a:spLocks noChangeArrowheads="1"/>
          </p:cNvSpPr>
          <p:nvPr/>
        </p:nvSpPr>
        <p:spPr bwMode="auto">
          <a:xfrm>
            <a:off x="373063" y="2590800"/>
            <a:ext cx="765492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 </a:t>
            </a:r>
            <a:r>
              <a:rPr lang="en-US" sz="3200">
                <a:solidFill>
                  <a:srgbClr val="008080"/>
                </a:solidFill>
              </a:rPr>
              <a:t>Gender</a:t>
            </a:r>
            <a:r>
              <a:rPr lang="en-US" sz="3600">
                <a:solidFill>
                  <a:schemeClr val="accent2"/>
                </a:solidFill>
              </a:rPr>
              <a:t> - </a:t>
            </a:r>
            <a:r>
              <a:rPr lang="en-US" sz="2800">
                <a:solidFill>
                  <a:schemeClr val="accent2"/>
                </a:solidFill>
              </a:rPr>
              <a:t>CHD: </a:t>
            </a:r>
            <a:r>
              <a:rPr lang="en-US" sz="2800"/>
              <a:t>males</a:t>
            </a:r>
            <a:r>
              <a:rPr lang="en-US" sz="3200">
                <a:solidFill>
                  <a:schemeClr val="accent2"/>
                </a:solidFill>
              </a:rPr>
              <a:t> </a:t>
            </a:r>
          </a:p>
          <a:p>
            <a:pPr>
              <a:buFontTx/>
              <a:buNone/>
            </a:pPr>
            <a:r>
              <a:rPr lang="en-US" sz="3200">
                <a:solidFill>
                  <a:schemeClr val="accent2"/>
                </a:solidFill>
              </a:rPr>
              <a:t>		</a:t>
            </a:r>
            <a:r>
              <a:rPr lang="en-US" sz="2800">
                <a:solidFill>
                  <a:schemeClr val="accent2"/>
                </a:solidFill>
              </a:rPr>
              <a:t>Hypothyreosis, Thyreoditis: </a:t>
            </a:r>
            <a:r>
              <a:rPr lang="en-US" sz="2800"/>
              <a:t>females</a:t>
            </a:r>
          </a:p>
        </p:txBody>
      </p:sp>
      <p:sp>
        <p:nvSpPr>
          <p:cNvPr id="26629" name="Text Box 5"/>
          <p:cNvSpPr txBox="1">
            <a:spLocks noChangeArrowheads="1"/>
          </p:cNvSpPr>
          <p:nvPr/>
        </p:nvSpPr>
        <p:spPr bwMode="auto">
          <a:xfrm>
            <a:off x="523875" y="3808413"/>
            <a:ext cx="7877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008080"/>
                </a:solidFill>
              </a:rPr>
              <a:t>Place</a:t>
            </a:r>
            <a:r>
              <a:rPr lang="en-US" sz="3600">
                <a:solidFill>
                  <a:schemeClr val="accent2"/>
                </a:solidFill>
              </a:rPr>
              <a:t> - </a:t>
            </a:r>
            <a:r>
              <a:rPr lang="en-US" sz="2800">
                <a:solidFill>
                  <a:schemeClr val="accent2"/>
                </a:solidFill>
              </a:rPr>
              <a:t>Cholera, Hepatitis A: </a:t>
            </a:r>
            <a:r>
              <a:rPr lang="en-US" sz="2800"/>
              <a:t>contaminated H</a:t>
            </a:r>
            <a:r>
              <a:rPr lang="en-US" sz="2800" baseline="-25000"/>
              <a:t>2</a:t>
            </a:r>
            <a:r>
              <a:rPr lang="en-US" sz="2800"/>
              <a:t>O</a:t>
            </a:r>
          </a:p>
        </p:txBody>
      </p:sp>
      <p:sp>
        <p:nvSpPr>
          <p:cNvPr id="26630" name="Text Box 6"/>
          <p:cNvSpPr txBox="1">
            <a:spLocks noChangeArrowheads="1"/>
          </p:cNvSpPr>
          <p:nvPr/>
        </p:nvSpPr>
        <p:spPr bwMode="auto">
          <a:xfrm>
            <a:off x="393700" y="4418013"/>
            <a:ext cx="5224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 </a:t>
            </a:r>
            <a:r>
              <a:rPr lang="en-US" sz="3200">
                <a:solidFill>
                  <a:srgbClr val="008080"/>
                </a:solidFill>
              </a:rPr>
              <a:t>Time</a:t>
            </a:r>
            <a:r>
              <a:rPr lang="en-US" sz="3600">
                <a:solidFill>
                  <a:schemeClr val="accent2"/>
                </a:solidFill>
              </a:rPr>
              <a:t> - </a:t>
            </a:r>
            <a:r>
              <a:rPr lang="en-US" sz="2800">
                <a:solidFill>
                  <a:schemeClr val="accent2"/>
                </a:solidFill>
              </a:rPr>
              <a:t>Puerperal fever: </a:t>
            </a:r>
            <a:r>
              <a:rPr lang="en-US" sz="2800"/>
              <a:t>1840s</a:t>
            </a:r>
          </a:p>
        </p:txBody>
      </p:sp>
      <p:sp>
        <p:nvSpPr>
          <p:cNvPr id="26631" name="Text Box 7"/>
          <p:cNvSpPr txBox="1">
            <a:spLocks noChangeArrowheads="1"/>
          </p:cNvSpPr>
          <p:nvPr/>
        </p:nvSpPr>
        <p:spPr bwMode="auto">
          <a:xfrm>
            <a:off x="395288" y="5027613"/>
            <a:ext cx="761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 </a:t>
            </a:r>
            <a:r>
              <a:rPr lang="en-US" sz="3200">
                <a:solidFill>
                  <a:srgbClr val="008080"/>
                </a:solidFill>
              </a:rPr>
              <a:t>Genetics</a:t>
            </a:r>
            <a:r>
              <a:rPr lang="en-US" sz="3200">
                <a:solidFill>
                  <a:schemeClr val="accent2"/>
                </a:solidFill>
              </a:rPr>
              <a:t> </a:t>
            </a:r>
            <a:r>
              <a:rPr lang="en-US" sz="3600">
                <a:solidFill>
                  <a:schemeClr val="accent2"/>
                </a:solidFill>
              </a:rPr>
              <a:t>- </a:t>
            </a:r>
            <a:r>
              <a:rPr lang="en-US" sz="2800">
                <a:solidFill>
                  <a:schemeClr val="accent2"/>
                </a:solidFill>
              </a:rPr>
              <a:t>Hyperlipidemia, CHD, Hemophilia</a:t>
            </a:r>
          </a:p>
        </p:txBody>
      </p:sp>
      <p:sp>
        <p:nvSpPr>
          <p:cNvPr id="26632" name="Text Box 8"/>
          <p:cNvSpPr txBox="1">
            <a:spLocks noChangeArrowheads="1"/>
          </p:cNvSpPr>
          <p:nvPr/>
        </p:nvSpPr>
        <p:spPr bwMode="auto">
          <a:xfrm>
            <a:off x="395288" y="5637213"/>
            <a:ext cx="721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 </a:t>
            </a:r>
            <a:r>
              <a:rPr lang="en-US" sz="3200">
                <a:solidFill>
                  <a:srgbClr val="008080"/>
                </a:solidFill>
              </a:rPr>
              <a:t>Sexual preferences</a:t>
            </a:r>
            <a:r>
              <a:rPr lang="en-US" sz="3600">
                <a:solidFill>
                  <a:schemeClr val="accent2"/>
                </a:solidFill>
              </a:rPr>
              <a:t> - </a:t>
            </a:r>
            <a:r>
              <a:rPr lang="en-US" sz="2800">
                <a:solidFill>
                  <a:schemeClr val="accent2"/>
                </a:solidFill>
              </a:rPr>
              <a:t>AIDS: </a:t>
            </a:r>
            <a:r>
              <a:rPr lang="en-US" sz="2800"/>
              <a:t>Homosexual</a:t>
            </a:r>
          </a:p>
        </p:txBody>
      </p:sp>
      <p:sp>
        <p:nvSpPr>
          <p:cNvPr id="26633" name="Text Box 9"/>
          <p:cNvSpPr txBox="1">
            <a:spLocks noChangeArrowheads="1"/>
          </p:cNvSpPr>
          <p:nvPr/>
        </p:nvSpPr>
        <p:spPr bwMode="auto">
          <a:xfrm>
            <a:off x="479425" y="1266825"/>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rgbClr val="990033"/>
                </a:solidFill>
              </a:rPr>
              <a:t>May depend 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History of Epidemiology</a:t>
            </a:r>
          </a:p>
        </p:txBody>
      </p:sp>
      <p:sp>
        <p:nvSpPr>
          <p:cNvPr id="27651" name="Rectangle 3"/>
          <p:cNvSpPr>
            <a:spLocks noGrp="1" noChangeArrowheads="1"/>
          </p:cNvSpPr>
          <p:nvPr>
            <p:ph type="body" idx="1"/>
          </p:nvPr>
        </p:nvSpPr>
        <p:spPr>
          <a:xfrm>
            <a:off x="962025" y="1268413"/>
            <a:ext cx="7786688" cy="4508500"/>
          </a:xfrm>
          <a:noFill/>
        </p:spPr>
        <p:txBody>
          <a:bodyPr>
            <a:spAutoFit/>
          </a:bodyPr>
          <a:lstStyle/>
          <a:p>
            <a:pPr eaLnBrk="1" hangingPunct="1"/>
            <a:r>
              <a:rPr lang="en-US" sz="2400" smtClean="0"/>
              <a:t>As old as medicine itself</a:t>
            </a:r>
          </a:p>
          <a:p>
            <a:pPr eaLnBrk="1" hangingPunct="1"/>
            <a:endParaRPr lang="en-US" sz="900" smtClean="0"/>
          </a:p>
          <a:p>
            <a:pPr eaLnBrk="1" hangingPunct="1"/>
            <a:r>
              <a:rPr lang="en-US" sz="2400" smtClean="0"/>
              <a:t>As a discipline, epidemiology evolved slowly as theories of disease causation were developed, refined and tested.</a:t>
            </a:r>
          </a:p>
          <a:p>
            <a:pPr eaLnBrk="1" hangingPunct="1">
              <a:buFontTx/>
              <a:buNone/>
            </a:pPr>
            <a:r>
              <a:rPr lang="en-US" sz="900" smtClean="0"/>
              <a:t> </a:t>
            </a:r>
          </a:p>
          <a:p>
            <a:pPr eaLnBrk="1" hangingPunct="1"/>
            <a:r>
              <a:rPr lang="en-US" sz="2400" smtClean="0"/>
              <a:t>Slow development for 2,000 years and then more </a:t>
            </a:r>
            <a:r>
              <a:rPr lang="en-US" sz="2400" smtClean="0">
                <a:solidFill>
                  <a:srgbClr val="990033"/>
                </a:solidFill>
              </a:rPr>
              <a:t>rapid progress</a:t>
            </a:r>
            <a:r>
              <a:rPr lang="en-US" sz="2400" smtClean="0"/>
              <a:t> in the </a:t>
            </a:r>
            <a:r>
              <a:rPr lang="en-US" sz="2400" smtClean="0">
                <a:solidFill>
                  <a:srgbClr val="990033"/>
                </a:solidFill>
              </a:rPr>
              <a:t>last 150 years</a:t>
            </a:r>
          </a:p>
          <a:p>
            <a:pPr eaLnBrk="1" hangingPunct="1"/>
            <a:endParaRPr lang="en-US" sz="800" smtClean="0">
              <a:solidFill>
                <a:srgbClr val="990033"/>
              </a:solidFill>
            </a:endParaRPr>
          </a:p>
          <a:p>
            <a:pPr eaLnBrk="1" hangingPunct="1"/>
            <a:r>
              <a:rPr lang="en-US" sz="2400" smtClean="0"/>
              <a:t>An interdisciplinary field:</a:t>
            </a:r>
          </a:p>
          <a:p>
            <a:pPr lvl="1" eaLnBrk="1" hangingPunct="1"/>
            <a:r>
              <a:rPr lang="en-US" sz="2400" smtClean="0"/>
              <a:t>Biostatistics, social, behavioral  and medical sciences (microbiology, pathology, virology, toxicology etc) and clinical medicine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685800" y="225425"/>
            <a:ext cx="7772400" cy="827088"/>
          </a:xfrm>
        </p:spPr>
        <p:txBody>
          <a:bodyPr/>
          <a:lstStyle/>
          <a:p>
            <a:pPr eaLnBrk="1" hangingPunct="1">
              <a:defRPr/>
            </a:pPr>
            <a:r>
              <a:rPr lang="en-US" smtClean="0">
                <a:solidFill>
                  <a:srgbClr val="990033"/>
                </a:solidFill>
                <a:effectLst>
                  <a:outerShdw blurRad="38100" dist="38100" dir="2700000" algn="tl">
                    <a:srgbClr val="C0C0C0"/>
                  </a:outerShdw>
                </a:effectLst>
              </a:rPr>
              <a:t>Hippocrates</a:t>
            </a:r>
            <a:r>
              <a:rPr lang="en-US" smtClean="0">
                <a:solidFill>
                  <a:srgbClr val="990033"/>
                </a:solidFill>
                <a:effectLst>
                  <a:outerShdw blurRad="38100" dist="38100" dir="2700000" algn="tl">
                    <a:srgbClr val="C0C0C0"/>
                  </a:outerShdw>
                </a:effectLst>
                <a:latin typeface="Comic Sans MS" pitchFamily="66" charset="0"/>
              </a:rPr>
              <a:t> (460-370 BC)</a:t>
            </a:r>
          </a:p>
        </p:txBody>
      </p:sp>
      <p:pic>
        <p:nvPicPr>
          <p:cNvPr id="28675" name="Picture 3" descr="hippocrates"/>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57200" y="1611313"/>
            <a:ext cx="2851150" cy="4071937"/>
          </a:xfrm>
          <a:noFill/>
        </p:spPr>
      </p:pic>
      <p:sp>
        <p:nvSpPr>
          <p:cNvPr id="28676" name="Rectangle 4"/>
          <p:cNvSpPr>
            <a:spLocks noGrp="1" noChangeArrowheads="1"/>
          </p:cNvSpPr>
          <p:nvPr>
            <p:ph type="body" sz="half" idx="3"/>
          </p:nvPr>
        </p:nvSpPr>
        <p:spPr>
          <a:xfrm>
            <a:off x="3581400" y="1597025"/>
            <a:ext cx="5334000" cy="3632200"/>
          </a:xfrm>
          <a:noFill/>
        </p:spPr>
        <p:txBody>
          <a:bodyPr>
            <a:spAutoFit/>
          </a:bodyPr>
          <a:lstStyle/>
          <a:p>
            <a:pPr eaLnBrk="1" hangingPunct="1"/>
            <a:r>
              <a:rPr lang="en-US" sz="2400" dirty="0" smtClean="0"/>
              <a:t>Father of medicine</a:t>
            </a:r>
          </a:p>
          <a:p>
            <a:pPr eaLnBrk="1" hangingPunct="1"/>
            <a:endParaRPr lang="en-US" sz="900" dirty="0" smtClean="0"/>
          </a:p>
          <a:p>
            <a:pPr eaLnBrk="1" hangingPunct="1"/>
            <a:r>
              <a:rPr lang="en-US" sz="2400" dirty="0" smtClean="0"/>
              <a:t>First epidemiologist</a:t>
            </a:r>
          </a:p>
          <a:p>
            <a:pPr eaLnBrk="1" hangingPunct="1"/>
            <a:endParaRPr lang="en-US" sz="900" dirty="0" smtClean="0"/>
          </a:p>
          <a:p>
            <a:pPr eaLnBrk="1" hangingPunct="1"/>
            <a:r>
              <a:rPr lang="en-US" sz="2400" dirty="0" smtClean="0"/>
              <a:t>Used terms – epidemic, endemic</a:t>
            </a:r>
          </a:p>
          <a:p>
            <a:pPr eaLnBrk="1" hangingPunct="1"/>
            <a:endParaRPr lang="en-US" sz="800" dirty="0" smtClean="0"/>
          </a:p>
          <a:p>
            <a:pPr eaLnBrk="1" hangingPunct="1"/>
            <a:r>
              <a:rPr lang="en-US" sz="2400" dirty="0" smtClean="0"/>
              <a:t>External environment and 	lifestyle as cause of disease</a:t>
            </a:r>
            <a:endParaRPr lang="en-US" sz="800" dirty="0" smtClean="0"/>
          </a:p>
          <a:p>
            <a:pPr eaLnBrk="1" hangingPunct="1"/>
            <a:endParaRPr lang="en-US" sz="800" dirty="0" smtClean="0"/>
          </a:p>
          <a:p>
            <a:pPr eaLnBrk="1" hangingPunct="1"/>
            <a:r>
              <a:rPr lang="en-US" sz="2400" dirty="0" smtClean="0"/>
              <a:t>“On Airs, Waters, Places and</a:t>
            </a:r>
          </a:p>
          <a:p>
            <a:pPr lvl="2" eaLnBrk="1" hangingPunct="1">
              <a:buFontTx/>
              <a:buNone/>
            </a:pPr>
            <a:r>
              <a:rPr lang="en-US" dirty="0" smtClean="0"/>
              <a:t>Epidemics”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685800" y="125413"/>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1600s - The Scientific Revolution</a:t>
            </a:r>
          </a:p>
        </p:txBody>
      </p:sp>
      <p:sp>
        <p:nvSpPr>
          <p:cNvPr id="29699" name="Text Box 3"/>
          <p:cNvSpPr txBox="1">
            <a:spLocks noChangeArrowheads="1"/>
          </p:cNvSpPr>
          <p:nvPr/>
        </p:nvSpPr>
        <p:spPr bwMode="auto">
          <a:xfrm>
            <a:off x="927100" y="2378075"/>
            <a:ext cx="65976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3200">
                <a:solidFill>
                  <a:schemeClr val="accent2"/>
                </a:solidFill>
              </a:rPr>
              <a:t> Physical universe behaves orderly</a:t>
            </a:r>
          </a:p>
        </p:txBody>
      </p:sp>
      <p:sp>
        <p:nvSpPr>
          <p:cNvPr id="29700" name="Text Box 4"/>
          <p:cNvSpPr txBox="1">
            <a:spLocks noChangeArrowheads="1"/>
          </p:cNvSpPr>
          <p:nvPr/>
        </p:nvSpPr>
        <p:spPr bwMode="auto">
          <a:xfrm>
            <a:off x="931863" y="3429000"/>
            <a:ext cx="7385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3200">
                <a:solidFill>
                  <a:schemeClr val="accent2"/>
                </a:solidFill>
              </a:rPr>
              <a:t> Logic underlying modern epidemiology</a:t>
            </a:r>
          </a:p>
          <a:p>
            <a:pPr>
              <a:buFontTx/>
              <a:buNone/>
            </a:pPr>
            <a:r>
              <a:rPr lang="en-US" sz="3200">
                <a:solidFill>
                  <a:schemeClr val="accent2"/>
                </a:solidFill>
              </a:rPr>
              <a:t>   evolved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87450" y="2060575"/>
            <a:ext cx="6940550" cy="2289175"/>
          </a:xfrm>
          <a:noFill/>
        </p:spPr>
        <p:txBody>
          <a:bodyPr wrap="none">
            <a:spAutoFit/>
          </a:bodyPr>
          <a:lstStyle/>
          <a:p>
            <a:pPr algn="l" eaLnBrk="1" hangingPunct="1"/>
            <a:r>
              <a:rPr lang="en-US" sz="3600" smtClean="0">
                <a:solidFill>
                  <a:schemeClr val="tx1"/>
                </a:solidFill>
              </a:rPr>
              <a:t>Three professors, a </a:t>
            </a:r>
            <a:r>
              <a:rPr lang="en-US" sz="3600" smtClean="0">
                <a:solidFill>
                  <a:schemeClr val="accent2"/>
                </a:solidFill>
              </a:rPr>
              <a:t>physicist</a:t>
            </a:r>
            <a:r>
              <a:rPr lang="en-US" sz="3600" smtClean="0">
                <a:solidFill>
                  <a:schemeClr val="tx1"/>
                </a:solidFill>
              </a:rPr>
              <a:t>, a </a:t>
            </a:r>
            <a:br>
              <a:rPr lang="en-US" sz="3600" smtClean="0">
                <a:solidFill>
                  <a:schemeClr val="tx1"/>
                </a:solidFill>
              </a:rPr>
            </a:br>
            <a:r>
              <a:rPr lang="en-US" sz="3600" smtClean="0">
                <a:solidFill>
                  <a:schemeClr val="accent2"/>
                </a:solidFill>
              </a:rPr>
              <a:t>chemist</a:t>
            </a:r>
            <a:r>
              <a:rPr lang="en-US" sz="3600" smtClean="0">
                <a:solidFill>
                  <a:schemeClr val="tx1"/>
                </a:solidFill>
              </a:rPr>
              <a:t> and a </a:t>
            </a:r>
            <a:r>
              <a:rPr lang="en-US" sz="3600" smtClean="0">
                <a:solidFill>
                  <a:schemeClr val="accent2"/>
                </a:solidFill>
              </a:rPr>
              <a:t>statistician</a:t>
            </a:r>
            <a:r>
              <a:rPr lang="en-US" sz="3600" smtClean="0">
                <a:solidFill>
                  <a:schemeClr val="tx1"/>
                </a:solidFill>
              </a:rPr>
              <a:t> are at </a:t>
            </a:r>
            <a:br>
              <a:rPr lang="en-US" sz="3600" smtClean="0">
                <a:solidFill>
                  <a:schemeClr val="tx1"/>
                </a:solidFill>
              </a:rPr>
            </a:br>
            <a:r>
              <a:rPr lang="en-US" sz="3600" smtClean="0">
                <a:solidFill>
                  <a:schemeClr val="tx1"/>
                </a:solidFill>
              </a:rPr>
              <a:t>a meeting when </a:t>
            </a:r>
            <a:r>
              <a:rPr lang="en-US" sz="3600" smtClean="0">
                <a:solidFill>
                  <a:srgbClr val="FF3399"/>
                </a:solidFill>
              </a:rPr>
              <a:t>a fire breaks out</a:t>
            </a:r>
            <a:r>
              <a:rPr lang="en-US" sz="3600" smtClean="0">
                <a:solidFill>
                  <a:schemeClr val="tx1"/>
                </a:solidFill>
              </a:rPr>
              <a:t> </a:t>
            </a:r>
            <a:br>
              <a:rPr lang="en-US" sz="3600" smtClean="0">
                <a:solidFill>
                  <a:schemeClr val="tx1"/>
                </a:solidFill>
              </a:rPr>
            </a:br>
            <a:r>
              <a:rPr lang="en-US" sz="3600" smtClean="0">
                <a:solidFill>
                  <a:schemeClr val="tx1"/>
                </a:solidFill>
              </a:rPr>
              <a:t>in a wastebasket.</a:t>
            </a:r>
          </a:p>
        </p:txBody>
      </p:sp>
      <p:sp>
        <p:nvSpPr>
          <p:cNvPr id="4099" name="Rectangle 3"/>
          <p:cNvSpPr>
            <a:spLocks noChangeArrowheads="1"/>
          </p:cNvSpPr>
          <p:nvPr/>
        </p:nvSpPr>
        <p:spPr bwMode="auto">
          <a:xfrm>
            <a:off x="685800" y="53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4400">
                <a:solidFill>
                  <a:srgbClr val="990033"/>
                </a:solidFill>
              </a:rPr>
              <a:t>The epidemiologic approach</a:t>
            </a:r>
            <a:endParaRPr lang="en-US" sz="3200">
              <a:solidFill>
                <a:srgbClr val="990033"/>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685800" y="219075"/>
            <a:ext cx="7772400" cy="762000"/>
          </a:xfrm>
        </p:spPr>
        <p:txBody>
          <a:bodyPr/>
          <a:lstStyle/>
          <a:p>
            <a:pPr eaLnBrk="1" hangingPunct="1">
              <a:defRPr/>
            </a:pPr>
            <a:r>
              <a:rPr lang="en-US" smtClean="0">
                <a:solidFill>
                  <a:srgbClr val="990033"/>
                </a:solidFill>
                <a:effectLst>
                  <a:outerShdw blurRad="38100" dist="38100" dir="2700000" algn="tl">
                    <a:srgbClr val="C0C0C0"/>
                  </a:outerShdw>
                </a:effectLst>
              </a:rPr>
              <a:t>John Graunt (1629-1674)</a:t>
            </a:r>
          </a:p>
        </p:txBody>
      </p:sp>
      <p:sp>
        <p:nvSpPr>
          <p:cNvPr id="30723" name="Rectangle 3"/>
          <p:cNvSpPr>
            <a:spLocks noGrp="1" noChangeArrowheads="1"/>
          </p:cNvSpPr>
          <p:nvPr>
            <p:ph type="body" idx="1"/>
          </p:nvPr>
        </p:nvSpPr>
        <p:spPr>
          <a:xfrm>
            <a:off x="3011488" y="1711325"/>
            <a:ext cx="5664200" cy="3013075"/>
          </a:xfrm>
          <a:noFill/>
        </p:spPr>
        <p:txBody>
          <a:bodyPr>
            <a:spAutoFit/>
          </a:bodyPr>
          <a:lstStyle/>
          <a:p>
            <a:pPr eaLnBrk="1" hangingPunct="1">
              <a:lnSpc>
                <a:spcPct val="90000"/>
              </a:lnSpc>
              <a:buSzPct val="120000"/>
              <a:buFont typeface="Wingdings" pitchFamily="2" charset="2"/>
              <a:buChar char="§"/>
            </a:pPr>
            <a:r>
              <a:rPr lang="en-US" sz="2400" smtClean="0"/>
              <a:t>Founder of Vital Statistics</a:t>
            </a:r>
          </a:p>
          <a:p>
            <a:pPr eaLnBrk="1" hangingPunct="1">
              <a:lnSpc>
                <a:spcPct val="90000"/>
              </a:lnSpc>
              <a:buSzPct val="120000"/>
              <a:buFont typeface="Wingdings" pitchFamily="2" charset="2"/>
              <a:buChar char="§"/>
            </a:pPr>
            <a:r>
              <a:rPr lang="en-US" sz="2400" smtClean="0"/>
              <a:t>Haberdasher (seller of men’s accessories) </a:t>
            </a:r>
          </a:p>
          <a:p>
            <a:pPr eaLnBrk="1" hangingPunct="1">
              <a:lnSpc>
                <a:spcPct val="90000"/>
              </a:lnSpc>
              <a:buSzPct val="120000"/>
              <a:buFont typeface="Wingdings" pitchFamily="2" charset="2"/>
              <a:buChar char="§"/>
            </a:pPr>
            <a:r>
              <a:rPr lang="en-US" sz="2400" smtClean="0"/>
              <a:t>1662 Observation on “Bills of Mortality”</a:t>
            </a:r>
          </a:p>
          <a:p>
            <a:pPr eaLnBrk="1" hangingPunct="1">
              <a:lnSpc>
                <a:spcPct val="90000"/>
              </a:lnSpc>
              <a:buSzPct val="120000"/>
              <a:buFont typeface="Wingdings" pitchFamily="2" charset="2"/>
              <a:buChar char="§"/>
            </a:pPr>
            <a:r>
              <a:rPr lang="en-US" sz="2400" smtClean="0"/>
              <a:t>Pioneer of  “vital statistics”, life tables, life expectancy and demography</a:t>
            </a:r>
          </a:p>
          <a:p>
            <a:pPr eaLnBrk="1" hangingPunct="1">
              <a:lnSpc>
                <a:spcPct val="90000"/>
              </a:lnSpc>
              <a:buSzPct val="120000"/>
              <a:buFont typeface="Wingdings" pitchFamily="2" charset="2"/>
              <a:buChar char="§"/>
            </a:pPr>
            <a:r>
              <a:rPr lang="en-US" sz="2400" smtClean="0"/>
              <a:t>Constructed the first known life table</a:t>
            </a:r>
          </a:p>
        </p:txBody>
      </p:sp>
      <p:pic>
        <p:nvPicPr>
          <p:cNvPr id="30724" name="Picture 4" descr="John Graunt  1620-1674"/>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381000" y="1676400"/>
            <a:ext cx="2403475" cy="350520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609600" y="457200"/>
          <a:ext cx="4364038" cy="6172200"/>
        </p:xfrm>
        <a:graphic>
          <a:graphicData uri="http://schemas.openxmlformats.org/presentationml/2006/ole">
            <mc:AlternateContent xmlns:mc="http://schemas.openxmlformats.org/markup-compatibility/2006">
              <mc:Choice xmlns:v="urn:schemas-microsoft-com:vml" Requires="v">
                <p:oleObj spid="_x0000_s31960" name="Photo Editor Photo" r:id="rId6" imgW="2114845" imgH="2991268" progId="MSPhotoEd.3">
                  <p:embed/>
                </p:oleObj>
              </mc:Choice>
              <mc:Fallback>
                <p:oleObj name="Photo Editor Photo" r:id="rId6" imgW="2114845" imgH="2991268"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57200"/>
                        <a:ext cx="436403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7" name="Object 3"/>
          <p:cNvGraphicFramePr>
            <a:graphicFrameLocks noChangeAspect="1"/>
          </p:cNvGraphicFramePr>
          <p:nvPr/>
        </p:nvGraphicFramePr>
        <p:xfrm>
          <a:off x="5181600" y="609600"/>
          <a:ext cx="3159125" cy="6248400"/>
        </p:xfrm>
        <a:graphic>
          <a:graphicData uri="http://schemas.openxmlformats.org/presentationml/2006/ole">
            <mc:AlternateContent xmlns:mc="http://schemas.openxmlformats.org/markup-compatibility/2006">
              <mc:Choice xmlns:v="urn:schemas-microsoft-com:vml" Requires="v">
                <p:oleObj spid="_x0000_s31961" name="Photo Editor Photo" r:id="rId8" imgW="4791744" imgH="9476190" progId="MSPhotoEd.3">
                  <p:embed/>
                </p:oleObj>
              </mc:Choice>
              <mc:Fallback>
                <p:oleObj name="Photo Editor Photo" r:id="rId8" imgW="4791744" imgH="9476190" progId="MSPhotoEd.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609600"/>
                        <a:ext cx="315912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152400" y="115888"/>
            <a:ext cx="8915400" cy="1143000"/>
          </a:xfrm>
        </p:spPr>
        <p:txBody>
          <a:bodyPr/>
          <a:lstStyle/>
          <a:p>
            <a:pPr eaLnBrk="1" hangingPunct="1">
              <a:defRPr/>
            </a:pPr>
            <a:r>
              <a:rPr lang="en-US" smtClean="0">
                <a:solidFill>
                  <a:srgbClr val="990033"/>
                </a:solidFill>
                <a:effectLst>
                  <a:outerShdw blurRad="38100" dist="38100" dir="2700000" algn="tl">
                    <a:srgbClr val="C0C0C0"/>
                  </a:outerShdw>
                </a:effectLst>
              </a:rPr>
              <a:t>John Graunt’s Observations</a:t>
            </a:r>
          </a:p>
        </p:txBody>
      </p:sp>
      <p:sp>
        <p:nvSpPr>
          <p:cNvPr id="32771" name="Rectangle 3"/>
          <p:cNvSpPr>
            <a:spLocks noGrp="1" noChangeArrowheads="1"/>
          </p:cNvSpPr>
          <p:nvPr>
            <p:ph type="body" idx="1"/>
          </p:nvPr>
        </p:nvSpPr>
        <p:spPr>
          <a:xfrm>
            <a:off x="990600" y="1828800"/>
            <a:ext cx="7326313" cy="3338513"/>
          </a:xfrm>
          <a:noFill/>
        </p:spPr>
        <p:txBody>
          <a:bodyPr>
            <a:spAutoFit/>
          </a:bodyPr>
          <a:lstStyle/>
          <a:p>
            <a:pPr eaLnBrk="1" hangingPunct="1">
              <a:buSzPct val="120000"/>
              <a:buFont typeface="Wingdings" pitchFamily="2" charset="2"/>
              <a:buChar char="§"/>
            </a:pPr>
            <a:r>
              <a:rPr lang="en-US" sz="2800" smtClean="0"/>
              <a:t>More males are born than females and more males die than females (annually)</a:t>
            </a:r>
          </a:p>
          <a:p>
            <a:pPr eaLnBrk="1" hangingPunct="1">
              <a:buSzPct val="120000"/>
              <a:buFont typeface="Wingdings" pitchFamily="2" charset="2"/>
              <a:buChar char="§"/>
            </a:pPr>
            <a:r>
              <a:rPr lang="en-US" sz="2800" smtClean="0"/>
              <a:t>Mortality rate for children was high (only 25% survived to 26 years)</a:t>
            </a:r>
          </a:p>
          <a:p>
            <a:pPr eaLnBrk="1" hangingPunct="1">
              <a:buSzPct val="120000"/>
              <a:buFont typeface="Wingdings" pitchFamily="2" charset="2"/>
              <a:buChar char="§"/>
            </a:pPr>
            <a:r>
              <a:rPr lang="en-US" sz="2800" smtClean="0"/>
              <a:t>In 1662 only 3% survived to 66 years</a:t>
            </a:r>
          </a:p>
          <a:p>
            <a:pPr eaLnBrk="1" hangingPunct="1">
              <a:buSzPct val="120000"/>
              <a:buFont typeface="Wingdings" pitchFamily="2" charset="2"/>
              <a:buChar char="§"/>
            </a:pPr>
            <a:r>
              <a:rPr lang="en-US" sz="2800" smtClean="0"/>
              <a:t>Seasonal variation in mortality. Fall was “the most unhealthful season”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1808163" y="196850"/>
          <a:ext cx="5157787" cy="6400800"/>
        </p:xfrm>
        <a:graphic>
          <a:graphicData uri="http://schemas.openxmlformats.org/presentationml/2006/ole">
            <mc:AlternateContent xmlns:mc="http://schemas.openxmlformats.org/markup-compatibility/2006">
              <mc:Choice xmlns:v="urn:schemas-microsoft-com:vml" Requires="v">
                <p:oleObj spid="_x0000_s33899" name="Photo Editor Photo" r:id="rId6" imgW="5772956" imgH="7163800" progId="MSPhotoEd.3">
                  <p:embed/>
                </p:oleObj>
              </mc:Choice>
              <mc:Fallback>
                <p:oleObj name="Photo Editor Photo" r:id="rId6" imgW="5772956" imgH="7163800"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8163" y="196850"/>
                        <a:ext cx="51577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xfrm>
            <a:off x="3081338" y="115888"/>
            <a:ext cx="2981325" cy="701675"/>
          </a:xfrm>
        </p:spPr>
        <p:txBody>
          <a:bodyPr wrap="none">
            <a:spAutoFit/>
          </a:bodyPr>
          <a:lstStyle/>
          <a:p>
            <a:pPr eaLnBrk="1" hangingPunct="1">
              <a:defRPr/>
            </a:pPr>
            <a:r>
              <a:rPr lang="en-US" sz="4000" smtClean="0">
                <a:solidFill>
                  <a:srgbClr val="990033"/>
                </a:solidFill>
                <a:effectLst>
                  <a:outerShdw blurRad="38100" dist="38100" dir="2700000" algn="tl">
                    <a:srgbClr val="C0C0C0"/>
                  </a:outerShdw>
                </a:effectLst>
              </a:rPr>
              <a:t>John Graunt</a:t>
            </a:r>
            <a:endParaRPr lang="en-US" sz="4800" smtClean="0">
              <a:solidFill>
                <a:srgbClr val="990033"/>
              </a:solidFill>
              <a:effectLst>
                <a:outerShdw blurRad="38100" dist="38100" dir="2700000" algn="tl">
                  <a:srgbClr val="C0C0C0"/>
                </a:outerShdw>
              </a:effectLst>
            </a:endParaRPr>
          </a:p>
        </p:txBody>
      </p:sp>
      <p:sp>
        <p:nvSpPr>
          <p:cNvPr id="34819" name="Text Box 3"/>
          <p:cNvSpPr txBox="1">
            <a:spLocks noChangeArrowheads="1"/>
          </p:cNvSpPr>
          <p:nvPr/>
        </p:nvSpPr>
        <p:spPr bwMode="auto">
          <a:xfrm>
            <a:off x="152400" y="14478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latin typeface="Times New Roman" pitchFamily="18" charset="0"/>
              </a:rPr>
              <a:t> </a:t>
            </a:r>
          </a:p>
        </p:txBody>
      </p:sp>
      <p:sp>
        <p:nvSpPr>
          <p:cNvPr id="34820" name="Text Box 4"/>
          <p:cNvSpPr txBox="1">
            <a:spLocks noChangeArrowheads="1"/>
          </p:cNvSpPr>
          <p:nvPr/>
        </p:nvSpPr>
        <p:spPr bwMode="auto">
          <a:xfrm>
            <a:off x="441325" y="377825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latin typeface="Times New Roman" pitchFamily="18" charset="0"/>
              </a:rPr>
              <a:t> </a:t>
            </a:r>
          </a:p>
        </p:txBody>
      </p:sp>
      <p:sp>
        <p:nvSpPr>
          <p:cNvPr id="34821" name="Text Box 5"/>
          <p:cNvSpPr txBox="1">
            <a:spLocks noChangeArrowheads="1"/>
          </p:cNvSpPr>
          <p:nvPr/>
        </p:nvSpPr>
        <p:spPr bwMode="auto">
          <a:xfrm>
            <a:off x="1931988" y="1071563"/>
            <a:ext cx="5303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000"/>
              <a:t>Life Table of Deaths in London Adapted from </a:t>
            </a:r>
          </a:p>
          <a:p>
            <a:pPr>
              <a:buFontTx/>
              <a:buNone/>
            </a:pPr>
            <a:r>
              <a:rPr lang="en-US" sz="2000"/>
              <a:t>Graunt’s Observations</a:t>
            </a:r>
            <a:endParaRPr lang="en-US" sz="2400"/>
          </a:p>
        </p:txBody>
      </p:sp>
      <p:graphicFrame>
        <p:nvGraphicFramePr>
          <p:cNvPr id="692316" name="Group 92"/>
          <p:cNvGraphicFramePr>
            <a:graphicFrameLocks noGrp="1"/>
          </p:cNvGraphicFramePr>
          <p:nvPr>
            <p:ph idx="1"/>
          </p:nvPr>
        </p:nvGraphicFramePr>
        <p:xfrm>
          <a:off x="1681163" y="1933575"/>
          <a:ext cx="5843587" cy="4023096"/>
        </p:xfrm>
        <a:graphic>
          <a:graphicData uri="http://schemas.openxmlformats.org/drawingml/2006/table">
            <a:tbl>
              <a:tblPr/>
              <a:tblGrid>
                <a:gridCol w="2012950"/>
                <a:gridCol w="1885950"/>
                <a:gridCol w="1944687"/>
              </a:tblGrid>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rgbClr val="3333CC"/>
                          </a:solidFill>
                          <a:effectLst/>
                          <a:latin typeface="Arial" charset="0"/>
                        </a:rPr>
                        <a:t>Exact age</a:t>
                      </a:r>
                      <a:endParaRPr kumimoji="0" lang="en-US" sz="1800" b="1" i="0" u="none" strike="noStrike" cap="none" normalizeH="0" baseline="0" smtClean="0">
                        <a:ln>
                          <a:noFill/>
                        </a:ln>
                        <a:solidFill>
                          <a:srgbClr val="3333CC"/>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rgbClr val="3333CC"/>
                          </a:solidFill>
                          <a:effectLst/>
                          <a:latin typeface="Arial" charset="0"/>
                        </a:rPr>
                        <a:t>Deaths</a:t>
                      </a:r>
                      <a:endParaRPr kumimoji="0" lang="en-US" sz="1800" b="1" i="0" u="none" strike="noStrike" cap="none" normalizeH="0" baseline="0" smtClean="0">
                        <a:ln>
                          <a:noFill/>
                        </a:ln>
                        <a:solidFill>
                          <a:srgbClr val="3333CC"/>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rgbClr val="3333CC"/>
                          </a:solidFill>
                          <a:effectLst/>
                          <a:latin typeface="Arial" charset="0"/>
                        </a:rPr>
                        <a:t>Survivors</a:t>
                      </a:r>
                      <a:endParaRPr kumimoji="0" lang="en-US" sz="1800" b="1" i="0" u="none" strike="noStrike" cap="none" normalizeH="0" baseline="0" smtClean="0">
                        <a:ln>
                          <a:noFill/>
                        </a:ln>
                        <a:solidFill>
                          <a:srgbClr val="3333CC"/>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O</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100</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36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64</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24</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40</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26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15</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25</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36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9</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46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10</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56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4</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66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3</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3</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76</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2</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80</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1</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1800" b="1" i="0" u="none" strike="noStrike" cap="none" normalizeH="0" baseline="0" smtClean="0">
                          <a:ln>
                            <a:noFill/>
                          </a:ln>
                          <a:solidFill>
                            <a:schemeClr val="tx1"/>
                          </a:solidFill>
                          <a:effectLst/>
                          <a:latin typeface="Arial" charset="0"/>
                        </a:rPr>
                        <a:t>0</a:t>
                      </a:r>
                      <a:endParaRPr kumimoji="0" lang="en-US" sz="1800" b="1" i="0" u="none" strike="noStrike" cap="none" normalizeH="0" baseline="0" smtClean="0">
                        <a:ln>
                          <a:noFill/>
                        </a:ln>
                        <a:solidFill>
                          <a:schemeClr val="tx1"/>
                        </a:solidFill>
                        <a:effectLst/>
                        <a:latin typeface="Arial"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18th century</a:t>
            </a:r>
          </a:p>
        </p:txBody>
      </p:sp>
      <p:sp>
        <p:nvSpPr>
          <p:cNvPr id="35843" name="Text Box 3"/>
          <p:cNvSpPr txBox="1">
            <a:spLocks noChangeArrowheads="1"/>
          </p:cNvSpPr>
          <p:nvPr/>
        </p:nvSpPr>
        <p:spPr bwMode="auto">
          <a:xfrm>
            <a:off x="973138" y="2036763"/>
            <a:ext cx="7219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ctr">
              <a:buFontTx/>
              <a:buNone/>
            </a:pPr>
            <a:r>
              <a:rPr lang="en-US" sz="3200">
                <a:solidFill>
                  <a:schemeClr val="accent2"/>
                </a:solidFill>
              </a:rPr>
              <a:t>Development of experimental studies</a:t>
            </a:r>
          </a:p>
          <a:p>
            <a:pPr algn="ctr">
              <a:buFontTx/>
              <a:buNone/>
            </a:pPr>
            <a:r>
              <a:rPr lang="en-US" sz="3200">
                <a:solidFill>
                  <a:schemeClr val="accent2"/>
                </a:solidFill>
              </a:rPr>
              <a:t>in which rates of disease in treated and</a:t>
            </a:r>
          </a:p>
          <a:p>
            <a:pPr algn="ctr">
              <a:buFontTx/>
              <a:buNone/>
            </a:pPr>
            <a:r>
              <a:rPr lang="en-US" sz="3200">
                <a:solidFill>
                  <a:schemeClr val="accent2"/>
                </a:solidFill>
              </a:rPr>
              <a:t>untreated groups were compared.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12954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4000">
              <a:latin typeface="Times New Roman" pitchFamily="18" charset="0"/>
            </a:endParaRPr>
          </a:p>
        </p:txBody>
      </p:sp>
      <p:sp>
        <p:nvSpPr>
          <p:cNvPr id="612355" name="Rectangle 3"/>
          <p:cNvSpPr>
            <a:spLocks noGrp="1" noChangeArrowheads="1"/>
          </p:cNvSpPr>
          <p:nvPr>
            <p:ph type="title"/>
          </p:nvPr>
        </p:nvSpPr>
        <p:spPr>
          <a:xfrm>
            <a:off x="685800" y="188913"/>
            <a:ext cx="7772400" cy="889000"/>
          </a:xfrm>
        </p:spPr>
        <p:txBody>
          <a:bodyPr/>
          <a:lstStyle/>
          <a:p>
            <a:pPr eaLnBrk="1" hangingPunct="1">
              <a:defRPr/>
            </a:pPr>
            <a:r>
              <a:rPr lang="en-US" smtClean="0">
                <a:solidFill>
                  <a:srgbClr val="990033"/>
                </a:solidFill>
                <a:effectLst>
                  <a:outerShdw blurRad="38100" dist="38100" dir="2700000" algn="tl">
                    <a:srgbClr val="C0C0C0"/>
                  </a:outerShdw>
                </a:effectLst>
              </a:rPr>
              <a:t>James Lind (1716-1794)</a:t>
            </a:r>
          </a:p>
        </p:txBody>
      </p:sp>
      <p:pic>
        <p:nvPicPr>
          <p:cNvPr id="36868" name="Picture 4" descr="james_lind"/>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228600" y="2195513"/>
            <a:ext cx="3924300" cy="3017837"/>
          </a:xfrm>
          <a:noFill/>
        </p:spPr>
      </p:pic>
      <p:sp>
        <p:nvSpPr>
          <p:cNvPr id="36869" name="Rectangle 5"/>
          <p:cNvSpPr>
            <a:spLocks noGrp="1" noChangeArrowheads="1"/>
          </p:cNvSpPr>
          <p:nvPr>
            <p:ph type="body" sz="half" idx="2"/>
          </p:nvPr>
        </p:nvSpPr>
        <p:spPr>
          <a:xfrm>
            <a:off x="4356100" y="1922463"/>
            <a:ext cx="4330700" cy="3451225"/>
          </a:xfrm>
          <a:noFill/>
        </p:spPr>
        <p:txBody>
          <a:bodyPr>
            <a:spAutoFit/>
          </a:bodyPr>
          <a:lstStyle/>
          <a:p>
            <a:pPr eaLnBrk="1" hangingPunct="1">
              <a:lnSpc>
                <a:spcPct val="90000"/>
              </a:lnSpc>
            </a:pPr>
            <a:r>
              <a:rPr lang="en-US" sz="2400" dirty="0" smtClean="0"/>
              <a:t>Developed hypotheses from epidemiologic observations regarding etiology &amp; treatment of </a:t>
            </a:r>
            <a:r>
              <a:rPr lang="en-US" sz="2400" dirty="0" smtClean="0">
                <a:solidFill>
                  <a:srgbClr val="CC0066"/>
                </a:solidFill>
              </a:rPr>
              <a:t>“</a:t>
            </a:r>
            <a:r>
              <a:rPr lang="en-US" sz="2400" b="1" dirty="0" smtClean="0">
                <a:solidFill>
                  <a:srgbClr val="CC0066"/>
                </a:solidFill>
              </a:rPr>
              <a:t>scurvy</a:t>
            </a:r>
            <a:r>
              <a:rPr lang="en-US" sz="2400" dirty="0" smtClean="0">
                <a:solidFill>
                  <a:srgbClr val="CC0066"/>
                </a:solidFill>
              </a:rPr>
              <a:t>”</a:t>
            </a:r>
            <a:r>
              <a:rPr lang="en-US" sz="2400" dirty="0" smtClean="0"/>
              <a:t> (a defect in the synthesis of collagen and connective tissue synthesis)</a:t>
            </a:r>
          </a:p>
          <a:p>
            <a:pPr eaLnBrk="1" hangingPunct="1">
              <a:lnSpc>
                <a:spcPct val="90000"/>
              </a:lnSpc>
            </a:pPr>
            <a:r>
              <a:rPr lang="en-US" sz="2400" dirty="0" smtClean="0"/>
              <a:t>1795 – British navy required limes for all seamen (“Limeys”).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687388" y="188913"/>
            <a:ext cx="7772400" cy="990600"/>
          </a:xfrm>
          <a:prstGeom prst="rect">
            <a:avLst/>
          </a:prstGeom>
          <a:noFill/>
          <a:ln w="9525">
            <a:noFill/>
            <a:miter lim="800000"/>
            <a:headEnd/>
            <a:tailEnd/>
          </a:ln>
        </p:spPr>
        <p:txBody>
          <a:bodyPr/>
          <a:lstStyle/>
          <a:p>
            <a:pPr algn="ctr" eaLnBrk="1" hangingPunct="1">
              <a:buFontTx/>
              <a:buNone/>
              <a:defRPr/>
            </a:pPr>
            <a:r>
              <a:rPr lang="en-US" sz="4400">
                <a:solidFill>
                  <a:srgbClr val="990033"/>
                </a:solidFill>
                <a:effectLst>
                  <a:outerShdw blurRad="38100" dist="38100" dir="2700000" algn="tl">
                    <a:srgbClr val="C0C0C0"/>
                  </a:outerShdw>
                </a:effectLst>
              </a:rPr>
              <a:t>1747 - James Lind on scurvy</a:t>
            </a:r>
            <a:endParaRPr lang="en-US" sz="4400">
              <a:solidFill>
                <a:schemeClr val="tx2"/>
              </a:solidFill>
              <a:effectLst>
                <a:outerShdw blurRad="38100" dist="38100" dir="2700000" algn="tl">
                  <a:srgbClr val="C0C0C0"/>
                </a:outerShdw>
              </a:effectLst>
            </a:endParaRPr>
          </a:p>
        </p:txBody>
      </p:sp>
      <p:sp>
        <p:nvSpPr>
          <p:cNvPr id="37891" name="Text Box 3"/>
          <p:cNvSpPr txBox="1">
            <a:spLocks noChangeArrowheads="1"/>
          </p:cNvSpPr>
          <p:nvPr/>
        </p:nvSpPr>
        <p:spPr bwMode="auto">
          <a:xfrm>
            <a:off x="811213" y="1330325"/>
            <a:ext cx="7073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12 patients with scurvy on board a ship with</a:t>
            </a:r>
          </a:p>
          <a:p>
            <a:pPr>
              <a:buFontTx/>
              <a:buNone/>
            </a:pPr>
            <a:r>
              <a:rPr lang="en-US" sz="2800"/>
              <a:t>same diet were divided into groups of 2:</a:t>
            </a:r>
          </a:p>
        </p:txBody>
      </p:sp>
      <p:sp>
        <p:nvSpPr>
          <p:cNvPr id="37892" name="Text Box 4"/>
          <p:cNvSpPr txBox="1">
            <a:spLocks noChangeArrowheads="1"/>
          </p:cNvSpPr>
          <p:nvPr/>
        </p:nvSpPr>
        <p:spPr bwMode="auto">
          <a:xfrm>
            <a:off x="1547813" y="2349500"/>
            <a:ext cx="50339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2 were given 1 gt cider/day</a:t>
            </a:r>
          </a:p>
          <a:p>
            <a:pPr>
              <a:buFontTx/>
              <a:buNone/>
            </a:pPr>
            <a:r>
              <a:rPr lang="en-US" sz="2400"/>
              <a:t>2 were given 25 drops of elixir vitriol</a:t>
            </a:r>
          </a:p>
          <a:p>
            <a:pPr>
              <a:buFontTx/>
              <a:buNone/>
            </a:pPr>
            <a:r>
              <a:rPr lang="en-US" sz="2400"/>
              <a:t>2 were 2 T vinegar/day</a:t>
            </a:r>
          </a:p>
          <a:p>
            <a:pPr>
              <a:buFontTx/>
              <a:buNone/>
            </a:pPr>
            <a:r>
              <a:rPr lang="en-US" sz="2400"/>
              <a:t>2 were given sea water</a:t>
            </a:r>
          </a:p>
          <a:p>
            <a:pPr>
              <a:buFontTx/>
              <a:buNone/>
            </a:pPr>
            <a:r>
              <a:rPr lang="en-US" sz="2400"/>
              <a:t>2 were given 1 nutmeg/day</a:t>
            </a:r>
          </a:p>
        </p:txBody>
      </p:sp>
      <p:sp>
        <p:nvSpPr>
          <p:cNvPr id="37893" name="Text Box 5"/>
          <p:cNvSpPr txBox="1">
            <a:spLocks noChangeArrowheads="1"/>
          </p:cNvSpPr>
          <p:nvPr/>
        </p:nvSpPr>
        <p:spPr bwMode="auto">
          <a:xfrm>
            <a:off x="1538288" y="4292600"/>
            <a:ext cx="588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solidFill>
                  <a:srgbClr val="FF3399"/>
                </a:solidFill>
              </a:rPr>
              <a:t>2 were given 2 oranges + 1 lemon per day</a:t>
            </a:r>
            <a:endParaRPr lang="en-US" sz="2400"/>
          </a:p>
        </p:txBody>
      </p:sp>
      <p:sp>
        <p:nvSpPr>
          <p:cNvPr id="614406" name="Text Box 6"/>
          <p:cNvSpPr txBox="1">
            <a:spLocks noChangeArrowheads="1"/>
          </p:cNvSpPr>
          <p:nvPr/>
        </p:nvSpPr>
        <p:spPr bwMode="auto">
          <a:xfrm>
            <a:off x="542925" y="5013325"/>
            <a:ext cx="82565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200">
                <a:solidFill>
                  <a:srgbClr val="3333CC"/>
                </a:solidFill>
              </a:rPr>
              <a:t>“The most sudden and visible good effects were perceived</a:t>
            </a:r>
          </a:p>
          <a:p>
            <a:pPr>
              <a:buFontTx/>
              <a:buNone/>
            </a:pPr>
            <a:r>
              <a:rPr lang="en-US" sz="2200">
                <a:solidFill>
                  <a:srgbClr val="3333CC"/>
                </a:solidFill>
              </a:rPr>
              <a:t>from the use of oranges and lemons, one of those who had taken</a:t>
            </a:r>
          </a:p>
          <a:p>
            <a:pPr>
              <a:buFontTx/>
              <a:buNone/>
            </a:pPr>
            <a:r>
              <a:rPr lang="en-US" sz="2200">
                <a:solidFill>
                  <a:srgbClr val="3333CC"/>
                </a:solidFill>
              </a:rPr>
              <a:t>them, being fit for service..the other appointed nurse to the sick.”</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Important</a:t>
            </a:r>
          </a:p>
        </p:txBody>
      </p:sp>
      <p:sp>
        <p:nvSpPr>
          <p:cNvPr id="38915" name="Text Box 3"/>
          <p:cNvSpPr txBox="1">
            <a:spLocks noChangeArrowheads="1"/>
          </p:cNvSpPr>
          <p:nvPr/>
        </p:nvSpPr>
        <p:spPr bwMode="auto">
          <a:xfrm>
            <a:off x="758825" y="1627188"/>
            <a:ext cx="72961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Lind knew nothing about:</a:t>
            </a:r>
          </a:p>
          <a:p>
            <a:pPr>
              <a:buFontTx/>
              <a:buNone/>
            </a:pPr>
            <a:r>
              <a:rPr lang="en-US" sz="3600">
                <a:solidFill>
                  <a:schemeClr val="accent2"/>
                </a:solidFill>
              </a:rPr>
              <a:t>	- Vitamins</a:t>
            </a:r>
          </a:p>
          <a:p>
            <a:pPr>
              <a:buFontTx/>
              <a:buNone/>
            </a:pPr>
            <a:r>
              <a:rPr lang="en-US" sz="3600">
                <a:solidFill>
                  <a:schemeClr val="accent2"/>
                </a:solidFill>
              </a:rPr>
              <a:t>	- The biology of Scurvy</a:t>
            </a:r>
          </a:p>
          <a:p>
            <a:pPr>
              <a:buFontTx/>
              <a:buNone/>
            </a:pPr>
            <a:endParaRPr lang="en-US" sz="3600">
              <a:solidFill>
                <a:schemeClr val="accent2"/>
              </a:solidFill>
            </a:endParaRPr>
          </a:p>
          <a:p>
            <a:pPr>
              <a:buFontTx/>
              <a:buNone/>
            </a:pPr>
            <a:r>
              <a:rPr lang="en-US" sz="3600">
                <a:solidFill>
                  <a:srgbClr val="008080"/>
                </a:solidFill>
              </a:rPr>
              <a:t>He made a preventive intervention </a:t>
            </a:r>
          </a:p>
          <a:p>
            <a:pPr>
              <a:buFontTx/>
              <a:buNone/>
            </a:pPr>
            <a:r>
              <a:rPr lang="en-US" sz="3600">
                <a:solidFill>
                  <a:srgbClr val="008080"/>
                </a:solidFill>
              </a:rPr>
              <a:t>based purely on </a:t>
            </a:r>
            <a:r>
              <a:rPr lang="en-US" sz="3600" i="1">
                <a:solidFill>
                  <a:srgbClr val="990033"/>
                </a:solidFill>
              </a:rPr>
              <a:t>observational</a:t>
            </a:r>
            <a:r>
              <a:rPr lang="en-US" sz="3600">
                <a:solidFill>
                  <a:srgbClr val="008080"/>
                </a:solidFill>
              </a:rPr>
              <a:t> data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1796 - Edward Jenner</a:t>
            </a:r>
          </a:p>
        </p:txBody>
      </p:sp>
      <p:sp>
        <p:nvSpPr>
          <p:cNvPr id="39939" name="Text Box 3"/>
          <p:cNvSpPr txBox="1">
            <a:spLocks noChangeArrowheads="1"/>
          </p:cNvSpPr>
          <p:nvPr/>
        </p:nvSpPr>
        <p:spPr bwMode="auto">
          <a:xfrm>
            <a:off x="927100" y="1392238"/>
            <a:ext cx="6958013"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Observed that dairy-maids developed only</a:t>
            </a:r>
          </a:p>
          <a:p>
            <a:pPr>
              <a:buFontTx/>
              <a:buNone/>
            </a:pPr>
            <a:r>
              <a:rPr lang="en-US" sz="2800">
                <a:solidFill>
                  <a:schemeClr val="accent2"/>
                </a:solidFill>
              </a:rPr>
              <a:t>mild disease called </a:t>
            </a:r>
            <a:r>
              <a:rPr lang="en-US" sz="2800">
                <a:solidFill>
                  <a:srgbClr val="FF33CC"/>
                </a:solidFill>
              </a:rPr>
              <a:t>cowpox</a:t>
            </a:r>
            <a:r>
              <a:rPr lang="en-US" sz="2800">
                <a:solidFill>
                  <a:schemeClr val="accent2"/>
                </a:solidFill>
              </a:rPr>
              <a:t> and did not get</a:t>
            </a:r>
          </a:p>
          <a:p>
            <a:pPr>
              <a:buFontTx/>
              <a:buNone/>
            </a:pPr>
            <a:r>
              <a:rPr lang="en-US" sz="2800">
                <a:solidFill>
                  <a:srgbClr val="FF33CC"/>
                </a:solidFill>
              </a:rPr>
              <a:t>smallpox</a:t>
            </a:r>
            <a:r>
              <a:rPr lang="en-US" sz="2800">
                <a:solidFill>
                  <a:schemeClr val="accent2"/>
                </a:solidFill>
              </a:rPr>
              <a:t> during a disease outbreak.</a:t>
            </a:r>
          </a:p>
        </p:txBody>
      </p:sp>
      <p:sp>
        <p:nvSpPr>
          <p:cNvPr id="39940" name="Text Box 4"/>
          <p:cNvSpPr txBox="1">
            <a:spLocks noChangeArrowheads="1"/>
          </p:cNvSpPr>
          <p:nvPr/>
        </p:nvSpPr>
        <p:spPr bwMode="auto">
          <a:xfrm>
            <a:off x="915988" y="3079750"/>
            <a:ext cx="68961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i="1" u="sng">
                <a:solidFill>
                  <a:srgbClr val="990033"/>
                </a:solidFill>
              </a:rPr>
              <a:t>Tested his hypothesis</a:t>
            </a:r>
            <a:r>
              <a:rPr lang="en-US" sz="2800" i="1" u="sng">
                <a:solidFill>
                  <a:srgbClr val="CC0066"/>
                </a:solidFill>
              </a:rPr>
              <a:t>:</a:t>
            </a:r>
          </a:p>
          <a:p>
            <a:pPr>
              <a:buFontTx/>
              <a:buNone/>
            </a:pPr>
            <a:r>
              <a:rPr lang="en-US" sz="2800">
                <a:solidFill>
                  <a:srgbClr val="008080"/>
                </a:solidFill>
              </a:rPr>
              <a:t>Removed cowpox material</a:t>
            </a:r>
            <a:r>
              <a:rPr lang="en-US" sz="2800">
                <a:solidFill>
                  <a:schemeClr val="accent2"/>
                </a:solidFill>
              </a:rPr>
              <a:t> from the hand </a:t>
            </a:r>
          </a:p>
          <a:p>
            <a:pPr>
              <a:buFontTx/>
              <a:buNone/>
            </a:pPr>
            <a:r>
              <a:rPr lang="en-US" sz="2800">
                <a:solidFill>
                  <a:schemeClr val="accent2"/>
                </a:solidFill>
              </a:rPr>
              <a:t>of a dairy-maid and </a:t>
            </a:r>
            <a:r>
              <a:rPr lang="en-US" sz="2800">
                <a:solidFill>
                  <a:srgbClr val="008080"/>
                </a:solidFill>
              </a:rPr>
              <a:t>inoculated it in an</a:t>
            </a:r>
          </a:p>
          <a:p>
            <a:pPr>
              <a:buFontTx/>
              <a:buNone/>
            </a:pPr>
            <a:r>
              <a:rPr lang="en-US" sz="2800">
                <a:solidFill>
                  <a:srgbClr val="008080"/>
                </a:solidFill>
              </a:rPr>
              <a:t>8-year old boy</a:t>
            </a:r>
            <a:r>
              <a:rPr lang="en-US" sz="2800">
                <a:solidFill>
                  <a:schemeClr val="accent2"/>
                </a:solidFill>
              </a:rPr>
              <a:t> (volunteer).  He exposed</a:t>
            </a:r>
          </a:p>
          <a:p>
            <a:pPr>
              <a:buFontTx/>
              <a:buNone/>
            </a:pPr>
            <a:r>
              <a:rPr lang="en-US" sz="2800">
                <a:solidFill>
                  <a:schemeClr val="accent2"/>
                </a:solidFill>
              </a:rPr>
              <a:t>the child to smallpox 6 weeks later and the</a:t>
            </a:r>
          </a:p>
          <a:p>
            <a:pPr>
              <a:buFontTx/>
              <a:buNone/>
            </a:pPr>
            <a:r>
              <a:rPr lang="en-US" sz="2800">
                <a:solidFill>
                  <a:schemeClr val="accent2"/>
                </a:solidFill>
              </a:rPr>
              <a:t>boy </a:t>
            </a:r>
            <a:r>
              <a:rPr lang="en-US" sz="2800">
                <a:solidFill>
                  <a:srgbClr val="008080"/>
                </a:solidFill>
              </a:rPr>
              <a:t>did not get the disease.</a:t>
            </a:r>
            <a:endParaRPr lang="en-US" sz="2800">
              <a:solidFill>
                <a:schemeClr val="accent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900113" y="1989138"/>
            <a:ext cx="76327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 I know what to do!</a:t>
            </a:r>
          </a:p>
          <a:p>
            <a:pPr>
              <a:buFontTx/>
              <a:buNone/>
            </a:pPr>
            <a:r>
              <a:rPr lang="en-US" sz="3600"/>
              <a:t>  </a:t>
            </a:r>
          </a:p>
          <a:p>
            <a:pPr>
              <a:buFontTx/>
              <a:buNone/>
            </a:pPr>
            <a:r>
              <a:rPr lang="en-US" sz="3600"/>
              <a:t>We must </a:t>
            </a:r>
            <a:r>
              <a:rPr lang="en-US" sz="3600">
                <a:solidFill>
                  <a:schemeClr val="accent2"/>
                </a:solidFill>
              </a:rPr>
              <a:t>cool down the materials</a:t>
            </a:r>
            <a:r>
              <a:rPr lang="en-US" sz="3600"/>
              <a:t> until their temperature is lower than their ignition temperature and then the fire will go out.”</a:t>
            </a:r>
          </a:p>
        </p:txBody>
      </p:sp>
      <p:sp>
        <p:nvSpPr>
          <p:cNvPr id="5123" name="Rectangle 3"/>
          <p:cNvSpPr>
            <a:spLocks noChangeArrowheads="1"/>
          </p:cNvSpPr>
          <p:nvPr/>
        </p:nvSpPr>
        <p:spPr bwMode="auto">
          <a:xfrm>
            <a:off x="685800" y="53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4400">
                <a:solidFill>
                  <a:schemeClr val="accent2"/>
                </a:solidFill>
              </a:rPr>
              <a:t>The physisist’s approach</a:t>
            </a:r>
            <a:endParaRPr lang="en-US" sz="3200">
              <a:solidFill>
                <a:schemeClr val="accent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685800" y="-26988"/>
            <a:ext cx="7772400" cy="1143001"/>
          </a:xfrm>
        </p:spPr>
        <p:txBody>
          <a:bodyPr/>
          <a:lstStyle/>
          <a:p>
            <a:pPr eaLnBrk="1" hangingPunct="1">
              <a:defRPr/>
            </a:pPr>
            <a:r>
              <a:rPr lang="en-US" u="sng" smtClean="0">
                <a:solidFill>
                  <a:srgbClr val="990033"/>
                </a:solidFill>
                <a:effectLst>
                  <a:outerShdw blurRad="38100" dist="38100" dir="2700000" algn="tl">
                    <a:srgbClr val="C0C0C0"/>
                  </a:outerShdw>
                </a:effectLst>
              </a:rPr>
              <a:t>Edward Jenner</a:t>
            </a:r>
            <a:endParaRPr lang="en-US" u="sng" smtClean="0">
              <a:effectLst>
                <a:outerShdw blurRad="38100" dist="38100" dir="2700000" algn="tl">
                  <a:srgbClr val="C0C0C0"/>
                </a:outerShdw>
              </a:effectLst>
            </a:endParaRPr>
          </a:p>
        </p:txBody>
      </p:sp>
      <p:sp>
        <p:nvSpPr>
          <p:cNvPr id="40963" name="Text Box 3"/>
          <p:cNvSpPr txBox="1">
            <a:spLocks noChangeArrowheads="1"/>
          </p:cNvSpPr>
          <p:nvPr/>
        </p:nvSpPr>
        <p:spPr bwMode="auto">
          <a:xfrm>
            <a:off x="974725" y="1482725"/>
            <a:ext cx="6178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rPr>
              <a:t>Jenner knew nothing about:</a:t>
            </a:r>
          </a:p>
          <a:p>
            <a:pPr>
              <a:buFontTx/>
              <a:buNone/>
            </a:pPr>
            <a:r>
              <a:rPr lang="en-US" sz="3600">
                <a:solidFill>
                  <a:schemeClr val="accent2"/>
                </a:solidFill>
              </a:rPr>
              <a:t>	- Viruses</a:t>
            </a:r>
          </a:p>
          <a:p>
            <a:pPr>
              <a:buFontTx/>
              <a:buNone/>
            </a:pPr>
            <a:r>
              <a:rPr lang="en-US" sz="3600">
                <a:solidFill>
                  <a:schemeClr val="accent2"/>
                </a:solidFill>
              </a:rPr>
              <a:t>	- The biology of smallpox</a:t>
            </a:r>
          </a:p>
        </p:txBody>
      </p:sp>
      <p:sp>
        <p:nvSpPr>
          <p:cNvPr id="40964" name="Text Box 4"/>
          <p:cNvSpPr txBox="1">
            <a:spLocks noChangeArrowheads="1"/>
          </p:cNvSpPr>
          <p:nvPr/>
        </p:nvSpPr>
        <p:spPr bwMode="auto">
          <a:xfrm>
            <a:off x="973138" y="3860800"/>
            <a:ext cx="755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rgbClr val="008080"/>
                </a:solidFill>
              </a:rPr>
              <a:t>He made a preventive intervention based purely on </a:t>
            </a:r>
            <a:r>
              <a:rPr lang="en-US" sz="3600" i="1">
                <a:solidFill>
                  <a:srgbClr val="990033"/>
                </a:solidFill>
              </a:rPr>
              <a:t>observational</a:t>
            </a:r>
            <a:r>
              <a:rPr lang="en-US" sz="3600">
                <a:solidFill>
                  <a:srgbClr val="990033"/>
                </a:solidFill>
              </a:rPr>
              <a:t> </a:t>
            </a:r>
            <a:r>
              <a:rPr lang="en-US" sz="3600">
                <a:solidFill>
                  <a:srgbClr val="008080"/>
                </a:solidFill>
              </a:rPr>
              <a:t>data.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19th Century</a:t>
            </a:r>
            <a:endParaRPr lang="en-US" smtClean="0">
              <a:effectLst>
                <a:outerShdw blurRad="38100" dist="38100" dir="2700000" algn="tl">
                  <a:srgbClr val="C0C0C0"/>
                </a:outerShdw>
              </a:effectLst>
            </a:endParaRPr>
          </a:p>
        </p:txBody>
      </p:sp>
      <p:sp>
        <p:nvSpPr>
          <p:cNvPr id="41987" name="Text Box 3"/>
          <p:cNvSpPr txBox="1">
            <a:spLocks noChangeArrowheads="1"/>
          </p:cNvSpPr>
          <p:nvPr/>
        </p:nvSpPr>
        <p:spPr bwMode="auto">
          <a:xfrm>
            <a:off x="1222375" y="1676400"/>
            <a:ext cx="6878638"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Modern Epidemiology evolves in the </a:t>
            </a:r>
          </a:p>
          <a:p>
            <a:pPr>
              <a:buFontTx/>
              <a:buNone/>
            </a:pPr>
            <a:r>
              <a:rPr lang="en-US" sz="3200">
                <a:solidFill>
                  <a:schemeClr val="accent2"/>
                </a:solidFill>
              </a:rPr>
              <a:t>wake of the French Revolution which</a:t>
            </a:r>
          </a:p>
          <a:p>
            <a:pPr>
              <a:buFontTx/>
              <a:buNone/>
            </a:pPr>
            <a:r>
              <a:rPr lang="en-US" sz="3200">
                <a:solidFill>
                  <a:schemeClr val="accent2"/>
                </a:solidFill>
              </a:rPr>
              <a:t>stimulated interest in:</a:t>
            </a:r>
          </a:p>
          <a:p>
            <a:pPr lvl="1"/>
            <a:r>
              <a:rPr lang="en-US" sz="3200">
                <a:solidFill>
                  <a:srgbClr val="008080"/>
                </a:solidFill>
              </a:rPr>
              <a:t>Public Health</a:t>
            </a:r>
          </a:p>
          <a:p>
            <a:pPr lvl="1"/>
            <a:r>
              <a:rPr lang="en-US" sz="3200">
                <a:solidFill>
                  <a:srgbClr val="008080"/>
                </a:solidFill>
              </a:rPr>
              <a:t>Preventive Medicine</a:t>
            </a:r>
          </a:p>
          <a:p>
            <a:endParaRPr lang="en-US" sz="3200">
              <a:solidFill>
                <a:srgbClr val="008080"/>
              </a:solidFill>
            </a:endParaRPr>
          </a:p>
          <a:p>
            <a:pPr>
              <a:buFontTx/>
              <a:buNone/>
            </a:pPr>
            <a:r>
              <a:rPr lang="en-US" sz="3200" b="1">
                <a:solidFill>
                  <a:srgbClr val="FF3399"/>
                </a:solidFill>
                <a:sym typeface="Symbol" pitchFamily="18" charset="2"/>
              </a:rPr>
              <a:t></a:t>
            </a:r>
            <a:r>
              <a:rPr lang="en-US" sz="3200">
                <a:solidFill>
                  <a:srgbClr val="008080"/>
                </a:solidFill>
              </a:rPr>
              <a:t>Epidemiologic approach to disease</a:t>
            </a:r>
          </a:p>
          <a:p>
            <a:pPr>
              <a:buFontTx/>
              <a:buNone/>
            </a:pPr>
            <a:endParaRPr lang="en-US" sz="3200">
              <a:solidFill>
                <a:srgbClr val="00808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1836 - Pierre Louis</a:t>
            </a:r>
            <a:endParaRPr lang="en-US" smtClean="0">
              <a:effectLst>
                <a:outerShdw blurRad="38100" dist="38100" dir="2700000" algn="tl">
                  <a:srgbClr val="C0C0C0"/>
                </a:outerShdw>
              </a:effectLst>
            </a:endParaRPr>
          </a:p>
        </p:txBody>
      </p:sp>
      <p:sp>
        <p:nvSpPr>
          <p:cNvPr id="43011" name="Text Box 3"/>
          <p:cNvSpPr txBox="1">
            <a:spLocks noChangeArrowheads="1"/>
          </p:cNvSpPr>
          <p:nvPr/>
        </p:nvSpPr>
        <p:spPr bwMode="auto">
          <a:xfrm>
            <a:off x="822325" y="2632075"/>
            <a:ext cx="75215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solidFill>
                  <a:srgbClr val="008080"/>
                </a:solidFill>
              </a:rPr>
              <a:t>Most famous study:</a:t>
            </a:r>
          </a:p>
          <a:p>
            <a:pPr>
              <a:buFontTx/>
              <a:buNone/>
            </a:pPr>
            <a:r>
              <a:rPr lang="en-US">
                <a:solidFill>
                  <a:srgbClr val="008080"/>
                </a:solidFill>
              </a:rPr>
              <a:t>	Blood-letting as treatment of disease.</a:t>
            </a:r>
            <a:r>
              <a:rPr lang="en-US">
                <a:solidFill>
                  <a:srgbClr val="990033"/>
                </a:solidFill>
              </a:rPr>
              <a:t> </a:t>
            </a:r>
          </a:p>
          <a:p>
            <a:pPr>
              <a:buFontTx/>
              <a:buNone/>
            </a:pPr>
            <a:endParaRPr lang="en-US">
              <a:solidFill>
                <a:srgbClr val="990033"/>
              </a:solidFill>
            </a:endParaRPr>
          </a:p>
          <a:p>
            <a:pPr>
              <a:buFontTx/>
              <a:buNone/>
            </a:pPr>
            <a:r>
              <a:rPr lang="en-US">
                <a:solidFill>
                  <a:srgbClr val="990033"/>
                </a:solidFill>
              </a:rPr>
              <a:t>Used controlled design and found no effect.</a:t>
            </a:r>
            <a:endParaRPr lang="en-US">
              <a:solidFill>
                <a:srgbClr val="008080"/>
              </a:solidFill>
            </a:endParaRPr>
          </a:p>
          <a:p>
            <a:pPr>
              <a:buFontTx/>
              <a:buNone/>
            </a:pPr>
            <a:endParaRPr lang="en-US">
              <a:solidFill>
                <a:srgbClr val="008080"/>
              </a:solidFill>
            </a:endParaRPr>
          </a:p>
          <a:p>
            <a:pPr>
              <a:buFontTx/>
              <a:buNone/>
            </a:pPr>
            <a:r>
              <a:rPr lang="en-US">
                <a:solidFill>
                  <a:srgbClr val="008080"/>
                </a:solidFill>
              </a:rPr>
              <a:t>        - Procedure was discontinued.</a:t>
            </a:r>
            <a:r>
              <a:rPr lang="en-US" sz="3600">
                <a:solidFill>
                  <a:srgbClr val="008080"/>
                </a:solidFill>
              </a:rPr>
              <a:t> </a:t>
            </a:r>
          </a:p>
          <a:p>
            <a:pPr>
              <a:buFontTx/>
              <a:buNone/>
            </a:pPr>
            <a:endParaRPr lang="en-US" sz="3600">
              <a:solidFill>
                <a:schemeClr val="accent2"/>
              </a:solidFill>
            </a:endParaRPr>
          </a:p>
        </p:txBody>
      </p:sp>
      <p:sp>
        <p:nvSpPr>
          <p:cNvPr id="43012" name="Rectangle 4"/>
          <p:cNvSpPr>
            <a:spLocks noChangeArrowheads="1"/>
          </p:cNvSpPr>
          <p:nvPr/>
        </p:nvSpPr>
        <p:spPr bwMode="auto">
          <a:xfrm>
            <a:off x="684213" y="12779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4400">
                <a:solidFill>
                  <a:srgbClr val="990033"/>
                </a:solidFill>
              </a:rPr>
              <a:t>“ la methode numerique”</a:t>
            </a:r>
            <a:endParaRPr lang="en-US" sz="4400">
              <a:solidFill>
                <a:schemeClr val="tx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1000" y="12954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4000">
              <a:latin typeface="Times New Roman" pitchFamily="18" charset="0"/>
            </a:endParaRPr>
          </a:p>
        </p:txBody>
      </p:sp>
      <p:sp>
        <p:nvSpPr>
          <p:cNvPr id="44035" name="Text Box 3"/>
          <p:cNvSpPr txBox="1">
            <a:spLocks noChangeArrowheads="1"/>
          </p:cNvSpPr>
          <p:nvPr/>
        </p:nvSpPr>
        <p:spPr bwMode="auto">
          <a:xfrm>
            <a:off x="3352800" y="1838325"/>
            <a:ext cx="5562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buClr>
                <a:schemeClr val="bg2"/>
              </a:buClr>
              <a:buSzPct val="120000"/>
              <a:buFont typeface="Wingdings" pitchFamily="2" charset="2"/>
              <a:buChar char="§"/>
            </a:pPr>
            <a:r>
              <a:rPr lang="en-US" sz="2400"/>
              <a:t>British physician</a:t>
            </a:r>
          </a:p>
          <a:p>
            <a:pPr eaLnBrk="1" hangingPunct="1">
              <a:buClr>
                <a:schemeClr val="bg2"/>
              </a:buClr>
              <a:buSzPct val="120000"/>
              <a:buFont typeface="Wingdings" pitchFamily="2" charset="2"/>
              <a:buChar char="§"/>
            </a:pPr>
            <a:r>
              <a:rPr lang="en-US" sz="2400"/>
              <a:t>Compiler of Abstracts (40 years)</a:t>
            </a:r>
          </a:p>
          <a:p>
            <a:pPr eaLnBrk="1" hangingPunct="1">
              <a:buClr>
                <a:schemeClr val="bg2"/>
              </a:buClr>
              <a:buSzPct val="120000"/>
              <a:buFont typeface="Wingdings" pitchFamily="2" charset="2"/>
              <a:buChar char="§"/>
            </a:pPr>
            <a:r>
              <a:rPr lang="en-US" sz="2400"/>
              <a:t>Investigated the frequent cholera outbreaks in London.  </a:t>
            </a:r>
          </a:p>
          <a:p>
            <a:pPr eaLnBrk="1" hangingPunct="1">
              <a:buClr>
                <a:schemeClr val="bg2"/>
              </a:buClr>
              <a:buSzPct val="120000"/>
              <a:buFont typeface="Wingdings" pitchFamily="2" charset="2"/>
              <a:buChar char="§"/>
            </a:pPr>
            <a:r>
              <a:rPr lang="en-US" sz="2400"/>
              <a:t>Classified diseases (ICD)</a:t>
            </a:r>
          </a:p>
          <a:p>
            <a:pPr eaLnBrk="1" hangingPunct="1">
              <a:buClr>
                <a:schemeClr val="bg2"/>
              </a:buClr>
              <a:buSzPct val="120000"/>
              <a:buFont typeface="Wingdings" pitchFamily="2" charset="2"/>
              <a:buChar char="§"/>
            </a:pPr>
            <a:r>
              <a:rPr lang="en-US" sz="2400"/>
              <a:t>Invented SMR (Standardized Mortality Ratio)</a:t>
            </a:r>
          </a:p>
          <a:p>
            <a:pPr eaLnBrk="1" hangingPunct="1">
              <a:buClr>
                <a:schemeClr val="bg2"/>
              </a:buClr>
              <a:buSzPct val="120000"/>
              <a:buFont typeface="Wingdings" pitchFamily="2" charset="2"/>
              <a:buChar char="§"/>
            </a:pPr>
            <a:r>
              <a:rPr lang="en-US" sz="2400"/>
              <a:t>Defined the relationship of incidence and prevalence</a:t>
            </a:r>
            <a:endParaRPr lang="en-US" sz="2400">
              <a:sym typeface="Symbol" pitchFamily="18" charset="2"/>
            </a:endParaRPr>
          </a:p>
        </p:txBody>
      </p:sp>
      <p:sp>
        <p:nvSpPr>
          <p:cNvPr id="626692" name="Rectangle 4"/>
          <p:cNvSpPr>
            <a:spLocks noGrp="1" noChangeArrowheads="1"/>
          </p:cNvSpPr>
          <p:nvPr>
            <p:ph type="title"/>
          </p:nvPr>
        </p:nvSpPr>
        <p:spPr>
          <a:xfrm>
            <a:off x="685800" y="260350"/>
            <a:ext cx="7772400" cy="825500"/>
          </a:xfrm>
        </p:spPr>
        <p:txBody>
          <a:bodyPr/>
          <a:lstStyle/>
          <a:p>
            <a:pPr eaLnBrk="1" hangingPunct="1">
              <a:defRPr/>
            </a:pPr>
            <a:r>
              <a:rPr lang="en-US" sz="4000" smtClean="0">
                <a:solidFill>
                  <a:srgbClr val="990033"/>
                </a:solidFill>
                <a:effectLst>
                  <a:outerShdw blurRad="38100" dist="38100" dir="2700000" algn="tl">
                    <a:srgbClr val="C0C0C0"/>
                  </a:outerShdw>
                </a:effectLst>
              </a:rPr>
              <a:t>William Farr (1807-1883)</a:t>
            </a:r>
          </a:p>
        </p:txBody>
      </p:sp>
      <p:pic>
        <p:nvPicPr>
          <p:cNvPr id="44037" name="Picture 5" descr="william farr 1807-188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82563" y="1752600"/>
            <a:ext cx="3038475" cy="358140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1839 - William Farr</a:t>
            </a:r>
          </a:p>
        </p:txBody>
      </p:sp>
      <p:sp>
        <p:nvSpPr>
          <p:cNvPr id="45059" name="Text Box 3"/>
          <p:cNvSpPr txBox="1">
            <a:spLocks noChangeArrowheads="1"/>
          </p:cNvSpPr>
          <p:nvPr/>
        </p:nvSpPr>
        <p:spPr bwMode="auto">
          <a:xfrm>
            <a:off x="915988" y="1343025"/>
            <a:ext cx="71850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Organized the first Vital Statistics and </a:t>
            </a:r>
          </a:p>
          <a:p>
            <a:pPr>
              <a:buFontTx/>
              <a:buNone/>
            </a:pPr>
            <a:r>
              <a:rPr lang="en-US" sz="3200">
                <a:solidFill>
                  <a:schemeClr val="accent2"/>
                </a:solidFill>
              </a:rPr>
              <a:t>assumed command of the Registrar</a:t>
            </a:r>
          </a:p>
          <a:p>
            <a:pPr>
              <a:buFontTx/>
              <a:buNone/>
            </a:pPr>
            <a:r>
              <a:rPr lang="en-US" sz="3200">
                <a:solidFill>
                  <a:schemeClr val="accent2"/>
                </a:solidFill>
              </a:rPr>
              <a:t>General Office (RGO) of England and Wales:</a:t>
            </a:r>
          </a:p>
        </p:txBody>
      </p:sp>
      <p:sp>
        <p:nvSpPr>
          <p:cNvPr id="45060" name="Text Box 4"/>
          <p:cNvSpPr txBox="1">
            <a:spLocks noChangeArrowheads="1"/>
          </p:cNvSpPr>
          <p:nvPr/>
        </p:nvSpPr>
        <p:spPr bwMode="auto">
          <a:xfrm>
            <a:off x="3200400" y="3429000"/>
            <a:ext cx="28114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3200">
                <a:solidFill>
                  <a:srgbClr val="008080"/>
                </a:solidFill>
              </a:rPr>
              <a:t>Births</a:t>
            </a:r>
          </a:p>
          <a:p>
            <a:r>
              <a:rPr lang="en-US" sz="3200">
                <a:solidFill>
                  <a:srgbClr val="008080"/>
                </a:solidFill>
              </a:rPr>
              <a:t>Deaths</a:t>
            </a:r>
          </a:p>
          <a:p>
            <a:r>
              <a:rPr lang="en-US" sz="3200">
                <a:solidFill>
                  <a:srgbClr val="008080"/>
                </a:solidFill>
              </a:rPr>
              <a:t>Marriages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William Farr</a:t>
            </a:r>
          </a:p>
        </p:txBody>
      </p:sp>
      <p:sp>
        <p:nvSpPr>
          <p:cNvPr id="46083" name="Text Box 3"/>
          <p:cNvSpPr txBox="1">
            <a:spLocks noChangeArrowheads="1"/>
          </p:cNvSpPr>
          <p:nvPr/>
        </p:nvSpPr>
        <p:spPr bwMode="auto">
          <a:xfrm>
            <a:off x="468313" y="1444625"/>
            <a:ext cx="84963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The RGO provided necessary statistical facts to develop initiatives in response to Public Health problems:</a:t>
            </a:r>
          </a:p>
          <a:p>
            <a:pPr>
              <a:buFontTx/>
              <a:buNone/>
            </a:pPr>
            <a:endParaRPr lang="en-US" sz="3200">
              <a:solidFill>
                <a:schemeClr val="accent2"/>
              </a:solidFill>
            </a:endParaRPr>
          </a:p>
          <a:p>
            <a:pPr>
              <a:buFontTx/>
              <a:buNone/>
            </a:pPr>
            <a:r>
              <a:rPr lang="en-US" sz="3200" i="1" u="sng"/>
              <a:t>For example, in 1843:</a:t>
            </a:r>
          </a:p>
          <a:p>
            <a:pPr>
              <a:buFontTx/>
              <a:buNone/>
            </a:pPr>
            <a:r>
              <a:rPr lang="en-US" sz="3200">
                <a:solidFill>
                  <a:srgbClr val="990033"/>
                </a:solidFill>
              </a:rPr>
              <a:t> </a:t>
            </a:r>
            <a:r>
              <a:rPr lang="en-US" sz="3200">
                <a:solidFill>
                  <a:srgbClr val="008080"/>
                </a:solidFill>
              </a:rPr>
              <a:t>London:</a:t>
            </a:r>
            <a:r>
              <a:rPr lang="en-US" sz="3200">
                <a:solidFill>
                  <a:srgbClr val="990033"/>
                </a:solidFill>
              </a:rPr>
              <a:t> Median age of death - 45 years</a:t>
            </a:r>
          </a:p>
          <a:p>
            <a:pPr>
              <a:buFontTx/>
              <a:buNone/>
            </a:pPr>
            <a:r>
              <a:rPr lang="en-US" sz="3200">
                <a:solidFill>
                  <a:srgbClr val="008080"/>
                </a:solidFill>
              </a:rPr>
              <a:t> Liverpool:</a:t>
            </a:r>
            <a:r>
              <a:rPr lang="en-US" sz="3200">
                <a:solidFill>
                  <a:srgbClr val="990033"/>
                </a:solidFill>
              </a:rPr>
              <a:t> 50% of newborns died before 6 yrs</a:t>
            </a:r>
          </a:p>
        </p:txBody>
      </p:sp>
      <p:sp>
        <p:nvSpPr>
          <p:cNvPr id="46084" name="Text Box 4"/>
          <p:cNvSpPr txBox="1">
            <a:spLocks noChangeArrowheads="1"/>
          </p:cNvSpPr>
          <p:nvPr/>
        </p:nvSpPr>
        <p:spPr bwMode="auto">
          <a:xfrm>
            <a:off x="438150" y="5781675"/>
            <a:ext cx="6613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008080"/>
                </a:solidFill>
              </a:rPr>
              <a:t>  He believed in the MIASMA theory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04800" y="1981200"/>
            <a:ext cx="1098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solidFill>
                  <a:schemeClr val="accent2"/>
                </a:solidFill>
                <a:latin typeface="Times New Roman" pitchFamily="18" charset="0"/>
              </a:rPr>
              <a:t>	</a:t>
            </a:r>
          </a:p>
        </p:txBody>
      </p:sp>
      <p:sp>
        <p:nvSpPr>
          <p:cNvPr id="47107" name="Text Box 3"/>
          <p:cNvSpPr txBox="1">
            <a:spLocks noChangeArrowheads="1"/>
          </p:cNvSpPr>
          <p:nvPr/>
        </p:nvSpPr>
        <p:spPr bwMode="auto">
          <a:xfrm>
            <a:off x="539750" y="228600"/>
            <a:ext cx="79216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rgbClr val="990033"/>
                </a:solidFill>
              </a:rPr>
              <a:t>William Farr </a:t>
            </a:r>
            <a:r>
              <a:rPr lang="en-US" sz="2800">
                <a:solidFill>
                  <a:schemeClr val="accent2"/>
                </a:solidFill>
              </a:rPr>
              <a:t>- Registrar General. Believed in the miasma theory and elevation.</a:t>
            </a:r>
          </a:p>
          <a:p>
            <a:pPr>
              <a:buFontTx/>
              <a:buNone/>
            </a:pPr>
            <a:r>
              <a:rPr lang="en-US" sz="2800">
                <a:solidFill>
                  <a:srgbClr val="990033"/>
                </a:solidFill>
              </a:rPr>
              <a:t>Recorded data on 10,000 inhabitants in London, 1848-49 to support his elevation hypothesis.</a:t>
            </a:r>
          </a:p>
        </p:txBody>
      </p:sp>
      <p:graphicFrame>
        <p:nvGraphicFramePr>
          <p:cNvPr id="47108" name="Object 4"/>
          <p:cNvGraphicFramePr>
            <a:graphicFrameLocks noChangeAspect="1"/>
          </p:cNvGraphicFramePr>
          <p:nvPr/>
        </p:nvGraphicFramePr>
        <p:xfrm>
          <a:off x="100013" y="2306638"/>
          <a:ext cx="8642350" cy="4470400"/>
        </p:xfrm>
        <a:graphic>
          <a:graphicData uri="http://schemas.openxmlformats.org/presentationml/2006/ole">
            <mc:AlternateContent xmlns:mc="http://schemas.openxmlformats.org/markup-compatibility/2006">
              <mc:Choice xmlns:v="urn:schemas-microsoft-com:vml" Requires="v">
                <p:oleObj spid="_x0000_s47215" name="Diagram" r:id="rId6" imgW="7296302" imgH="3771900" progId="MSGraph.Chart.8">
                  <p:embed followColorScheme="full"/>
                </p:oleObj>
              </mc:Choice>
              <mc:Fallback>
                <p:oleObj name="Diagram" r:id="rId6" imgW="7296302" imgH="3771900"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13" y="2306638"/>
                        <a:ext cx="8642350"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685800" y="260350"/>
            <a:ext cx="7772400" cy="825500"/>
          </a:xfrm>
        </p:spPr>
        <p:txBody>
          <a:bodyPr/>
          <a:lstStyle/>
          <a:p>
            <a:pPr eaLnBrk="1" hangingPunct="1">
              <a:defRPr/>
            </a:pPr>
            <a:r>
              <a:rPr lang="en-US" smtClean="0">
                <a:solidFill>
                  <a:srgbClr val="990033"/>
                </a:solidFill>
                <a:effectLst>
                  <a:outerShdw blurRad="38100" dist="38100" dir="2700000" algn="tl">
                    <a:srgbClr val="C0C0C0"/>
                  </a:outerShdw>
                </a:effectLst>
              </a:rPr>
              <a:t>John Snow (1813-1858)</a:t>
            </a:r>
          </a:p>
        </p:txBody>
      </p:sp>
      <p:pic>
        <p:nvPicPr>
          <p:cNvPr id="48131" name="Picture 3" descr="snowphoto1857"/>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792163" y="1676400"/>
            <a:ext cx="3141662" cy="4191000"/>
          </a:xfrm>
          <a:noFill/>
        </p:spPr>
      </p:pic>
      <p:sp>
        <p:nvSpPr>
          <p:cNvPr id="48132" name="Rectangle 4"/>
          <p:cNvSpPr>
            <a:spLocks noGrp="1" noChangeArrowheads="1"/>
          </p:cNvSpPr>
          <p:nvPr>
            <p:ph type="body" sz="half" idx="2"/>
          </p:nvPr>
        </p:nvSpPr>
        <p:spPr>
          <a:xfrm>
            <a:off x="4191000" y="1774825"/>
            <a:ext cx="4557713" cy="2794000"/>
          </a:xfrm>
          <a:noFill/>
        </p:spPr>
        <p:txBody>
          <a:bodyPr>
            <a:spAutoFit/>
          </a:bodyPr>
          <a:lstStyle/>
          <a:p>
            <a:pPr eaLnBrk="1" hangingPunct="1"/>
            <a:r>
              <a:rPr lang="en-US" sz="2400" smtClean="0"/>
              <a:t>British physician (anesthesiologist)</a:t>
            </a:r>
          </a:p>
          <a:p>
            <a:pPr eaLnBrk="1" hangingPunct="1"/>
            <a:r>
              <a:rPr lang="en-US" sz="2400" smtClean="0"/>
              <a:t>Student of William Farr</a:t>
            </a:r>
          </a:p>
          <a:p>
            <a:pPr eaLnBrk="1" hangingPunct="1"/>
            <a:r>
              <a:rPr lang="en-US" sz="2400" smtClean="0"/>
              <a:t>Convincing evidence that cholera was associated with contaminated drinking water and not from “bad air”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962025" y="1687513"/>
            <a:ext cx="7354888" cy="1885950"/>
          </a:xfrm>
          <a:noFill/>
        </p:spPr>
        <p:txBody>
          <a:bodyPr>
            <a:spAutoFit/>
          </a:bodyPr>
          <a:lstStyle/>
          <a:p>
            <a:pPr eaLnBrk="1" hangingPunct="1"/>
            <a:r>
              <a:rPr lang="en-US" sz="2800" smtClean="0"/>
              <a:t>Credited with sparking the beginning of modern epidemiologic thinking</a:t>
            </a:r>
          </a:p>
          <a:p>
            <a:pPr eaLnBrk="1" hangingPunct="1"/>
            <a:r>
              <a:rPr lang="en-US" sz="2800" smtClean="0"/>
              <a:t>Demonstrated the value of  “</a:t>
            </a:r>
            <a:r>
              <a:rPr lang="en-US" sz="2800" smtClean="0">
                <a:solidFill>
                  <a:srgbClr val="990033"/>
                </a:solidFill>
              </a:rPr>
              <a:t>descriptive epidemiology</a:t>
            </a:r>
            <a:r>
              <a:rPr lang="en-US" sz="2800" smtClean="0"/>
              <a:t>”  ( </a:t>
            </a:r>
            <a:r>
              <a:rPr lang="en-US" sz="2800" i="1" smtClean="0">
                <a:solidFill>
                  <a:srgbClr val="3333CC"/>
                </a:solidFill>
              </a:rPr>
              <a:t>person</a:t>
            </a:r>
            <a:r>
              <a:rPr lang="en-US" sz="2800" i="1" smtClean="0"/>
              <a:t>, </a:t>
            </a:r>
            <a:r>
              <a:rPr lang="en-US" sz="2800" i="1" smtClean="0">
                <a:solidFill>
                  <a:srgbClr val="3333CC"/>
                </a:solidFill>
              </a:rPr>
              <a:t>place</a:t>
            </a:r>
            <a:r>
              <a:rPr lang="en-US" sz="2800" smtClean="0"/>
              <a:t>, &amp; </a:t>
            </a:r>
            <a:r>
              <a:rPr lang="en-US" sz="2800" i="1" smtClean="0">
                <a:solidFill>
                  <a:srgbClr val="3333CC"/>
                </a:solidFill>
              </a:rPr>
              <a:t>time</a:t>
            </a:r>
            <a:r>
              <a:rPr lang="en-US" sz="2800" smtClean="0"/>
              <a:t>)</a:t>
            </a:r>
          </a:p>
        </p:txBody>
      </p:sp>
      <p:sp>
        <p:nvSpPr>
          <p:cNvPr id="636931" name="Rectangle 3"/>
          <p:cNvSpPr>
            <a:spLocks noGrp="1" noChangeArrowheads="1"/>
          </p:cNvSpPr>
          <p:nvPr>
            <p:ph type="title"/>
          </p:nvPr>
        </p:nvSpPr>
        <p:spPr>
          <a:xfrm>
            <a:off x="685800" y="125413"/>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John Snow (1813-1858)</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116013" y="522288"/>
            <a:ext cx="745172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John Snow</a:t>
            </a:r>
            <a:r>
              <a:rPr lang="en-US" sz="2800">
                <a:solidFill>
                  <a:srgbClr val="990033"/>
                </a:solidFill>
              </a:rPr>
              <a:t> </a:t>
            </a:r>
            <a:r>
              <a:rPr lang="en-US" sz="2800">
                <a:solidFill>
                  <a:schemeClr val="accent2"/>
                </a:solidFill>
              </a:rPr>
              <a:t>found that:</a:t>
            </a:r>
          </a:p>
          <a:p>
            <a:pPr>
              <a:buFontTx/>
              <a:buNone/>
            </a:pPr>
            <a:endParaRPr lang="en-US" sz="2800">
              <a:solidFill>
                <a:schemeClr val="accent2"/>
              </a:solidFill>
            </a:endParaRPr>
          </a:p>
          <a:p>
            <a:r>
              <a:rPr lang="en-US" sz="2800">
                <a:solidFill>
                  <a:srgbClr val="990033"/>
                </a:solidFill>
              </a:rPr>
              <a:t> </a:t>
            </a:r>
            <a:r>
              <a:rPr lang="en-US" sz="2800" u="sng">
                <a:solidFill>
                  <a:schemeClr val="accent2"/>
                </a:solidFill>
              </a:rPr>
              <a:t>Southward and Vauxhall</a:t>
            </a:r>
            <a:r>
              <a:rPr lang="en-US" sz="2800">
                <a:solidFill>
                  <a:srgbClr val="990033"/>
                </a:solidFill>
              </a:rPr>
              <a:t> </a:t>
            </a:r>
            <a:r>
              <a:rPr lang="en-US" sz="2800">
                <a:solidFill>
                  <a:schemeClr val="accent2"/>
                </a:solidFill>
              </a:rPr>
              <a:t>took water from</a:t>
            </a:r>
          </a:p>
          <a:p>
            <a:pPr>
              <a:buFontTx/>
              <a:buNone/>
            </a:pPr>
            <a:r>
              <a:rPr lang="en-US" sz="2800">
                <a:solidFill>
                  <a:schemeClr val="accent2"/>
                </a:solidFill>
              </a:rPr>
              <a:t>  </a:t>
            </a:r>
            <a:r>
              <a:rPr lang="en-US" sz="2800">
                <a:solidFill>
                  <a:srgbClr val="FF3399"/>
                </a:solidFill>
              </a:rPr>
              <a:t>a very contaminated part of the Thames.</a:t>
            </a:r>
          </a:p>
          <a:p>
            <a:pPr>
              <a:buFontTx/>
              <a:buNone/>
            </a:pPr>
            <a:r>
              <a:rPr lang="en-US" sz="2800">
                <a:solidFill>
                  <a:srgbClr val="FF3399"/>
                </a:solidFill>
              </a:rPr>
              <a:t> </a:t>
            </a:r>
          </a:p>
          <a:p>
            <a:r>
              <a:rPr lang="en-US" sz="2800">
                <a:solidFill>
                  <a:srgbClr val="990033"/>
                </a:solidFill>
              </a:rPr>
              <a:t> </a:t>
            </a:r>
            <a:r>
              <a:rPr lang="en-US" sz="2800">
                <a:solidFill>
                  <a:schemeClr val="accent2"/>
                </a:solidFill>
              </a:rPr>
              <a:t>The </a:t>
            </a:r>
            <a:r>
              <a:rPr lang="en-US" sz="2800" u="sng">
                <a:solidFill>
                  <a:schemeClr val="accent2"/>
                </a:solidFill>
              </a:rPr>
              <a:t>Lambert Company</a:t>
            </a:r>
            <a:r>
              <a:rPr lang="en-US" sz="2800">
                <a:solidFill>
                  <a:schemeClr val="accent2"/>
                </a:solidFill>
              </a:rPr>
              <a:t>, however took</a:t>
            </a:r>
          </a:p>
          <a:p>
            <a:pPr>
              <a:buFontTx/>
              <a:buNone/>
            </a:pPr>
            <a:r>
              <a:rPr lang="en-US" sz="2800">
                <a:solidFill>
                  <a:schemeClr val="accent2"/>
                </a:solidFill>
              </a:rPr>
              <a:t>   their water from further upstream where </a:t>
            </a:r>
          </a:p>
          <a:p>
            <a:pPr>
              <a:buFontTx/>
              <a:buNone/>
            </a:pPr>
            <a:r>
              <a:rPr lang="en-US" sz="2800">
                <a:solidFill>
                  <a:schemeClr val="accent2"/>
                </a:solidFill>
              </a:rPr>
              <a:t>   </a:t>
            </a:r>
            <a:r>
              <a:rPr lang="en-US" sz="2800">
                <a:solidFill>
                  <a:srgbClr val="FF3399"/>
                </a:solidFill>
              </a:rPr>
              <a:t>water was less polluted</a:t>
            </a:r>
            <a:r>
              <a:rPr lang="en-US" sz="2800">
                <a:solidFill>
                  <a:schemeClr val="accent2"/>
                </a:solidFill>
              </a:rPr>
              <a:t>.</a:t>
            </a:r>
            <a:r>
              <a:rPr lang="en-US" sz="2800">
                <a:solidFill>
                  <a:srgbClr val="990033"/>
                </a:solidFill>
              </a:rPr>
              <a:t> </a:t>
            </a:r>
          </a:p>
          <a:p>
            <a:pPr>
              <a:buFontTx/>
              <a:buNone/>
            </a:pPr>
            <a:endParaRPr lang="en-US" sz="2800">
              <a:solidFill>
                <a:srgbClr val="990033"/>
              </a:solidFill>
            </a:endParaRPr>
          </a:p>
          <a:p>
            <a:pPr>
              <a:buFontTx/>
              <a:buNone/>
            </a:pPr>
            <a:r>
              <a:rPr lang="en-US" sz="2800" i="1">
                <a:solidFill>
                  <a:srgbClr val="990033"/>
                </a:solidFill>
              </a:rPr>
              <a:t>Hypothesis:</a:t>
            </a:r>
            <a:r>
              <a:rPr lang="en-US" sz="2800">
                <a:solidFill>
                  <a:srgbClr val="990033"/>
                </a:solidFill>
              </a:rPr>
              <a:t> </a:t>
            </a:r>
          </a:p>
          <a:p>
            <a:pPr>
              <a:buFontTx/>
              <a:buNone/>
            </a:pPr>
            <a:r>
              <a:rPr lang="en-US" sz="2800">
                <a:solidFill>
                  <a:srgbClr val="990033"/>
                </a:solidFill>
              </a:rPr>
              <a:t>         Contaminated water is associated with </a:t>
            </a:r>
          </a:p>
          <a:p>
            <a:pPr>
              <a:buFontTx/>
              <a:buNone/>
            </a:pPr>
            <a:r>
              <a:rPr lang="en-US" sz="2800">
                <a:solidFill>
                  <a:srgbClr val="990033"/>
                </a:solidFill>
              </a:rPr>
              <a:t>	cholera.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14425" y="1958975"/>
            <a:ext cx="74898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600"/>
              <a:t>“No! No! I know what to  do!</a:t>
            </a:r>
          </a:p>
          <a:p>
            <a:pPr>
              <a:buFontTx/>
              <a:buNone/>
            </a:pPr>
            <a:endParaRPr lang="en-US" sz="3600"/>
          </a:p>
          <a:p>
            <a:pPr>
              <a:buFontTx/>
              <a:buNone/>
            </a:pPr>
            <a:r>
              <a:rPr lang="en-US" sz="3600"/>
              <a:t>We must </a:t>
            </a:r>
            <a:r>
              <a:rPr lang="en-US" sz="3600">
                <a:solidFill>
                  <a:schemeClr val="accent2"/>
                </a:solidFill>
              </a:rPr>
              <a:t>cut off the supply of oxygen</a:t>
            </a:r>
            <a:r>
              <a:rPr lang="en-US" sz="3600"/>
              <a:t> so that the fire will go out due to lack of one of the reactants.”</a:t>
            </a:r>
          </a:p>
        </p:txBody>
      </p:sp>
      <p:sp>
        <p:nvSpPr>
          <p:cNvPr id="6147" name="Rectangle 3"/>
          <p:cNvSpPr>
            <a:spLocks noChangeArrowheads="1"/>
          </p:cNvSpPr>
          <p:nvPr/>
        </p:nvSpPr>
        <p:spPr bwMode="auto">
          <a:xfrm>
            <a:off x="685800" y="-26988"/>
            <a:ext cx="7772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4400">
                <a:solidFill>
                  <a:schemeClr val="accent2"/>
                </a:solidFill>
              </a:rPr>
              <a:t>The chemist’s approach</a:t>
            </a:r>
            <a:endParaRPr lang="en-US" sz="3200">
              <a:solidFill>
                <a:schemeClr val="accent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27088" y="195263"/>
            <a:ext cx="806608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John Snow</a:t>
            </a:r>
            <a:r>
              <a:rPr lang="en-US" sz="2800">
                <a:solidFill>
                  <a:srgbClr val="990033"/>
                </a:solidFill>
              </a:rPr>
              <a:t> went from door to door and counted number of deaths from cholera and related it to where they got their water from.</a:t>
            </a:r>
            <a:r>
              <a:rPr lang="en-US" sz="3200">
                <a:solidFill>
                  <a:srgbClr val="990033"/>
                </a:solidFill>
              </a:rPr>
              <a:t> </a:t>
            </a:r>
          </a:p>
        </p:txBody>
      </p:sp>
      <p:sp>
        <p:nvSpPr>
          <p:cNvPr id="51203" name="Text Box 3"/>
          <p:cNvSpPr txBox="1">
            <a:spLocks noChangeArrowheads="1"/>
          </p:cNvSpPr>
          <p:nvPr/>
        </p:nvSpPr>
        <p:spPr bwMode="auto">
          <a:xfrm>
            <a:off x="900113" y="2122488"/>
            <a:ext cx="7200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t>Deaths from Cholera per 10,000 houses by source of water supply, London, 1954.</a:t>
            </a:r>
          </a:p>
        </p:txBody>
      </p:sp>
      <p:graphicFrame>
        <p:nvGraphicFramePr>
          <p:cNvPr id="696377" name="Group 57"/>
          <p:cNvGraphicFramePr>
            <a:graphicFrameLocks noGrp="1"/>
          </p:cNvGraphicFramePr>
          <p:nvPr/>
        </p:nvGraphicFramePr>
        <p:xfrm>
          <a:off x="755650" y="3194050"/>
          <a:ext cx="7632700" cy="2682876"/>
        </p:xfrm>
        <a:graphic>
          <a:graphicData uri="http://schemas.openxmlformats.org/drawingml/2006/table">
            <a:tbl>
              <a:tblPr/>
              <a:tblGrid>
                <a:gridCol w="1908175"/>
                <a:gridCol w="1908175"/>
                <a:gridCol w="1908175"/>
                <a:gridCol w="1908175"/>
              </a:tblGrid>
              <a:tr h="823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3333CC"/>
                          </a:solidFill>
                          <a:effectLst/>
                          <a:latin typeface="Arial" charset="0"/>
                        </a:rPr>
                        <a:t>Water Supply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3333CC"/>
                          </a:solidFill>
                          <a:effectLst/>
                          <a:latin typeface="Arial" charset="0"/>
                        </a:rPr>
                        <a:t># of houses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3333CC"/>
                          </a:solidFill>
                          <a:effectLst/>
                          <a:latin typeface="Arial" charset="0"/>
                        </a:rPr>
                        <a:t>Deaths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rgbClr val="3333CC"/>
                          </a:solidFill>
                          <a:effectLst/>
                          <a:latin typeface="Arial" charset="0"/>
                        </a:rPr>
                        <a:t>Deaths per 10,000 houses</a:t>
                      </a:r>
                      <a:endParaRPr kumimoji="0" lang="en-US" sz="2000" b="0" i="0" u="none" strike="noStrike" cap="none" normalizeH="0" baseline="0" smtClean="0">
                        <a:ln>
                          <a:noFill/>
                        </a:ln>
                        <a:solidFill>
                          <a:srgbClr val="33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Southwark &amp; Vauxhall</a:t>
                      </a:r>
                      <a:endParaRPr kumimoji="0" lang="en-U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40,046</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1,263</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315</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Lambeth Co</a:t>
                      </a:r>
                      <a:endParaRPr kumimoji="0" lang="en-U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26,107</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98</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38</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Other districts in London</a:t>
                      </a:r>
                      <a:endParaRPr kumimoji="0" lang="en-US"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256,423</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1,422</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b-NO" sz="2000" b="0" i="0" u="none" strike="noStrike" cap="none" normalizeH="0" baseline="0" smtClean="0">
                          <a:ln>
                            <a:noFill/>
                          </a:ln>
                          <a:solidFill>
                            <a:schemeClr val="tx1"/>
                          </a:solidFill>
                          <a:effectLst/>
                          <a:latin typeface="Arial" charset="0"/>
                        </a:rPr>
                        <a:t>56</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0" y="836613"/>
            <a:ext cx="9144000" cy="1143000"/>
          </a:xfrm>
        </p:spPr>
        <p:txBody>
          <a:bodyPr/>
          <a:lstStyle/>
          <a:p>
            <a:pPr eaLnBrk="1" hangingPunct="1">
              <a:defRPr/>
            </a:pPr>
            <a:r>
              <a:rPr lang="en-US" sz="3600" smtClean="0">
                <a:solidFill>
                  <a:srgbClr val="990033"/>
                </a:solidFill>
                <a:effectLst>
                  <a:outerShdw blurRad="38100" dist="38100" dir="2700000" algn="tl">
                    <a:srgbClr val="C0C0C0"/>
                  </a:outerShdw>
                </a:effectLst>
              </a:rPr>
              <a:t>John Snows’ hypothesis was correct</a:t>
            </a:r>
          </a:p>
        </p:txBody>
      </p:sp>
      <p:sp>
        <p:nvSpPr>
          <p:cNvPr id="52227" name="Text Box 3"/>
          <p:cNvSpPr txBox="1">
            <a:spLocks noChangeArrowheads="1"/>
          </p:cNvSpPr>
          <p:nvPr/>
        </p:nvSpPr>
        <p:spPr bwMode="auto">
          <a:xfrm>
            <a:off x="1042988" y="2571750"/>
            <a:ext cx="74882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He did not know about Vibrio Cholerae.</a:t>
            </a:r>
          </a:p>
        </p:txBody>
      </p:sp>
      <p:sp>
        <p:nvSpPr>
          <p:cNvPr id="52228" name="Text Box 4"/>
          <p:cNvSpPr txBox="1">
            <a:spLocks noChangeArrowheads="1"/>
          </p:cNvSpPr>
          <p:nvPr/>
        </p:nvSpPr>
        <p:spPr bwMode="auto">
          <a:xfrm>
            <a:off x="5241925" y="2860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endParaRPr lang="en-US" sz="2400">
              <a:latin typeface="Times New Roman" pitchFamily="18" charset="0"/>
            </a:endParaRPr>
          </a:p>
        </p:txBody>
      </p:sp>
      <p:sp>
        <p:nvSpPr>
          <p:cNvPr id="52229" name="Rectangle 5"/>
          <p:cNvSpPr>
            <a:spLocks noChangeArrowheads="1"/>
          </p:cNvSpPr>
          <p:nvPr/>
        </p:nvSpPr>
        <p:spPr bwMode="auto">
          <a:xfrm>
            <a:off x="1044575" y="3573463"/>
            <a:ext cx="6551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3200">
                <a:solidFill>
                  <a:schemeClr val="accent2"/>
                </a:solidFill>
              </a:rPr>
              <a:t>He based his conclusions only on</a:t>
            </a:r>
            <a:br>
              <a:rPr lang="en-US" sz="3200">
                <a:solidFill>
                  <a:schemeClr val="accent2"/>
                </a:solidFill>
              </a:rPr>
            </a:br>
            <a:r>
              <a:rPr lang="en-US" sz="3200">
                <a:solidFill>
                  <a:srgbClr val="FF3399"/>
                </a:solidFill>
              </a:rPr>
              <a:t>observational</a:t>
            </a:r>
            <a:r>
              <a:rPr lang="en-US" sz="3200">
                <a:solidFill>
                  <a:schemeClr val="accent2"/>
                </a:solidFill>
              </a:rPr>
              <a:t> data.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612775" y="1981200"/>
            <a:ext cx="8207375" cy="2671763"/>
          </a:xfrm>
        </p:spPr>
        <p:txBody>
          <a:bodyPr/>
          <a:lstStyle/>
          <a:p>
            <a:pPr eaLnBrk="1" hangingPunct="1">
              <a:lnSpc>
                <a:spcPct val="80000"/>
              </a:lnSpc>
            </a:pPr>
            <a:r>
              <a:rPr lang="en-US" sz="2800" smtClean="0">
                <a:solidFill>
                  <a:srgbClr val="990033"/>
                </a:solidFill>
              </a:rPr>
              <a:t>Louis Pasteur</a:t>
            </a:r>
            <a:r>
              <a:rPr lang="en-US" sz="2800" smtClean="0"/>
              <a:t> (1822-1895) rabies, anthrax</a:t>
            </a:r>
          </a:p>
          <a:p>
            <a:pPr eaLnBrk="1" hangingPunct="1">
              <a:lnSpc>
                <a:spcPct val="80000"/>
              </a:lnSpc>
            </a:pPr>
            <a:endParaRPr lang="en-US" sz="2800" smtClean="0"/>
          </a:p>
          <a:p>
            <a:pPr eaLnBrk="1" hangingPunct="1">
              <a:lnSpc>
                <a:spcPct val="80000"/>
              </a:lnSpc>
            </a:pPr>
            <a:r>
              <a:rPr lang="en-US" sz="2800" smtClean="0">
                <a:solidFill>
                  <a:srgbClr val="990033"/>
                </a:solidFill>
              </a:rPr>
              <a:t>Robert Koch</a:t>
            </a:r>
            <a:r>
              <a:rPr lang="en-US" sz="2800" smtClean="0"/>
              <a:t> (1843-1910) cholera, TB</a:t>
            </a:r>
          </a:p>
          <a:p>
            <a:pPr lvl="1" eaLnBrk="1" hangingPunct="1">
              <a:lnSpc>
                <a:spcPct val="80000"/>
              </a:lnSpc>
            </a:pPr>
            <a:r>
              <a:rPr lang="en-US" sz="2400" smtClean="0"/>
              <a:t>Koch’ postulates – disease criteria</a:t>
            </a:r>
          </a:p>
          <a:p>
            <a:pPr lvl="1" eaLnBrk="1" hangingPunct="1">
              <a:lnSpc>
                <a:spcPct val="80000"/>
              </a:lnSpc>
            </a:pPr>
            <a:endParaRPr lang="en-US" sz="2400" smtClean="0"/>
          </a:p>
          <a:p>
            <a:pPr eaLnBrk="1" hangingPunct="1">
              <a:lnSpc>
                <a:spcPct val="80000"/>
              </a:lnSpc>
            </a:pPr>
            <a:r>
              <a:rPr lang="en-US" sz="2800" smtClean="0">
                <a:solidFill>
                  <a:srgbClr val="990033"/>
                </a:solidFill>
              </a:rPr>
              <a:t>Ignaz Semmelweis</a:t>
            </a:r>
            <a:r>
              <a:rPr lang="en-US" sz="2800" smtClean="0"/>
              <a:t> (1840’s) childbed fever</a:t>
            </a:r>
          </a:p>
        </p:txBody>
      </p:sp>
      <p:sp>
        <p:nvSpPr>
          <p:cNvPr id="645123" name="Rectangle 3"/>
          <p:cNvSpPr>
            <a:spLocks noGrp="1" noChangeArrowheads="1"/>
          </p:cNvSpPr>
          <p:nvPr>
            <p:ph type="title"/>
          </p:nvPr>
        </p:nvSpPr>
        <p:spPr>
          <a:xfrm>
            <a:off x="685800" y="125413"/>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Other Contributors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showWhenStopped="0">
                <p:cTn id="8"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054100" y="188913"/>
            <a:ext cx="7107238" cy="1066800"/>
          </a:xfrm>
          <a:noFill/>
        </p:spPr>
        <p:txBody>
          <a:bodyPr wrap="none">
            <a:spAutoFit/>
          </a:bodyPr>
          <a:lstStyle/>
          <a:p>
            <a:pPr eaLnBrk="1" hangingPunct="1"/>
            <a:r>
              <a:rPr lang="en-US" sz="3200" smtClean="0">
                <a:solidFill>
                  <a:srgbClr val="990033"/>
                </a:solidFill>
              </a:rPr>
              <a:t>Ignatz Semmelweiz M.D.  (1818-1865)</a:t>
            </a:r>
            <a:r>
              <a:rPr lang="en-US" sz="3200" smtClean="0"/>
              <a:t/>
            </a:r>
            <a:br>
              <a:rPr lang="en-US" sz="3200" smtClean="0"/>
            </a:br>
            <a:r>
              <a:rPr lang="en-US" sz="3200" smtClean="0">
                <a:solidFill>
                  <a:srgbClr val="990033"/>
                </a:solidFill>
              </a:rPr>
              <a:t>General Hospital, Vienna, Austria</a:t>
            </a:r>
          </a:p>
        </p:txBody>
      </p:sp>
      <p:sp>
        <p:nvSpPr>
          <p:cNvPr id="647171" name="Rectangle 3"/>
          <p:cNvSpPr>
            <a:spLocks noGrp="1" noChangeArrowheads="1"/>
          </p:cNvSpPr>
          <p:nvPr>
            <p:ph type="body" idx="4294967295"/>
          </p:nvPr>
        </p:nvSpPr>
        <p:spPr>
          <a:xfrm>
            <a:off x="228600" y="1371600"/>
            <a:ext cx="8915400" cy="990600"/>
          </a:xfrm>
        </p:spPr>
        <p:txBody>
          <a:bodyPr/>
          <a:lstStyle/>
          <a:p>
            <a:pPr marL="374650" indent="28575" eaLnBrk="1" hangingPunct="1">
              <a:lnSpc>
                <a:spcPct val="130000"/>
              </a:lnSpc>
              <a:buFontTx/>
              <a:buNone/>
            </a:pPr>
            <a:r>
              <a:rPr lang="en-US" sz="2800" u="sng" smtClean="0">
                <a:solidFill>
                  <a:srgbClr val="FF33CC"/>
                </a:solidFill>
              </a:rPr>
              <a:t>1841-46</a:t>
            </a:r>
            <a:r>
              <a:rPr lang="en-US" sz="2800" smtClean="0">
                <a:solidFill>
                  <a:srgbClr val="FF33CC"/>
                </a:solidFill>
              </a:rPr>
              <a:t>  Mortality from Puerperal fever.</a:t>
            </a:r>
            <a:r>
              <a:rPr lang="en-US" sz="2800" smtClean="0"/>
              <a:t>                                                                </a:t>
            </a:r>
            <a:r>
              <a:rPr lang="en-US" i="1" smtClean="0"/>
              <a:t>Obstretic wards attended by:</a:t>
            </a:r>
            <a:r>
              <a:rPr lang="en-US" sz="2800" smtClean="0"/>
              <a:t>			</a:t>
            </a:r>
          </a:p>
          <a:p>
            <a:pPr marL="374650" indent="28575" eaLnBrk="1" hangingPunct="1">
              <a:buFontTx/>
              <a:buNone/>
            </a:pPr>
            <a:endParaRPr lang="en-US" sz="2800" smtClean="0"/>
          </a:p>
          <a:p>
            <a:pPr marL="374650" indent="28575" eaLnBrk="1" hangingPunct="1">
              <a:buFontTx/>
              <a:buNone/>
            </a:pPr>
            <a:r>
              <a:rPr lang="en-US" sz="2800" smtClean="0"/>
              <a:t>	</a:t>
            </a:r>
          </a:p>
          <a:p>
            <a:pPr marL="374650" indent="28575" eaLnBrk="1" hangingPunct="1">
              <a:buFontTx/>
              <a:buNone/>
            </a:pPr>
            <a:endParaRPr lang="en-US" sz="2800" smtClean="0"/>
          </a:p>
          <a:p>
            <a:pPr marL="374650" indent="28575" eaLnBrk="1" hangingPunct="1">
              <a:buFontTx/>
              <a:buNone/>
            </a:pPr>
            <a:endParaRPr lang="en-US" sz="2800" smtClean="0"/>
          </a:p>
          <a:p>
            <a:pPr marL="374650" indent="28575" eaLnBrk="1" hangingPunct="1">
              <a:buFontTx/>
              <a:buNone/>
            </a:pPr>
            <a:r>
              <a:rPr lang="en-US" sz="2800" smtClean="0"/>
              <a:t>		</a:t>
            </a:r>
          </a:p>
        </p:txBody>
      </p:sp>
      <p:sp>
        <p:nvSpPr>
          <p:cNvPr id="647172" name="Text Box 4"/>
          <p:cNvSpPr txBox="1">
            <a:spLocks noChangeArrowheads="1"/>
          </p:cNvSpPr>
          <p:nvPr/>
        </p:nvSpPr>
        <p:spPr bwMode="auto">
          <a:xfrm>
            <a:off x="669925" y="2573338"/>
            <a:ext cx="28051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solidFill>
                  <a:schemeClr val="accent2"/>
                </a:solidFill>
              </a:rPr>
              <a:t>MD’s and Med.</a:t>
            </a:r>
          </a:p>
          <a:p>
            <a:pPr>
              <a:buFontTx/>
              <a:buNone/>
            </a:pPr>
            <a:r>
              <a:rPr lang="en-US" sz="2800">
                <a:solidFill>
                  <a:schemeClr val="accent2"/>
                </a:solidFill>
              </a:rPr>
              <a:t>Students</a:t>
            </a:r>
          </a:p>
          <a:p>
            <a:pPr>
              <a:buFontTx/>
              <a:buNone/>
            </a:pPr>
            <a:endParaRPr lang="en-US">
              <a:solidFill>
                <a:schemeClr val="accent2"/>
              </a:solidFill>
            </a:endParaRPr>
          </a:p>
          <a:p>
            <a:pPr>
              <a:buFontTx/>
              <a:buNone/>
            </a:pPr>
            <a:r>
              <a:rPr lang="en-US">
                <a:solidFill>
                  <a:srgbClr val="FF3300"/>
                </a:solidFill>
              </a:rPr>
              <a:t>120/1000 births</a:t>
            </a:r>
            <a:endParaRPr lang="en-US" sz="2000">
              <a:solidFill>
                <a:srgbClr val="FF3300"/>
              </a:solidFill>
            </a:endParaRPr>
          </a:p>
        </p:txBody>
      </p:sp>
      <p:sp>
        <p:nvSpPr>
          <p:cNvPr id="647173" name="Text Box 5"/>
          <p:cNvSpPr txBox="1">
            <a:spLocks noChangeArrowheads="1"/>
          </p:cNvSpPr>
          <p:nvPr/>
        </p:nvSpPr>
        <p:spPr bwMode="auto">
          <a:xfrm>
            <a:off x="4722813" y="2573338"/>
            <a:ext cx="30178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solidFill>
                  <a:schemeClr val="accent2"/>
                </a:solidFill>
              </a:rPr>
              <a:t>Midwives and </a:t>
            </a:r>
          </a:p>
          <a:p>
            <a:pPr>
              <a:buFontTx/>
              <a:buNone/>
            </a:pPr>
            <a:r>
              <a:rPr lang="en-US">
                <a:solidFill>
                  <a:schemeClr val="accent2"/>
                </a:solidFill>
              </a:rPr>
              <a:t>Midwife students</a:t>
            </a:r>
          </a:p>
          <a:p>
            <a:pPr>
              <a:buFontTx/>
              <a:buNone/>
            </a:pPr>
            <a:endParaRPr lang="en-US">
              <a:solidFill>
                <a:schemeClr val="accent2"/>
              </a:solidFill>
            </a:endParaRPr>
          </a:p>
          <a:p>
            <a:pPr>
              <a:buFontTx/>
              <a:buNone/>
            </a:pPr>
            <a:r>
              <a:rPr lang="en-US">
                <a:solidFill>
                  <a:srgbClr val="FF3300"/>
                </a:solidFill>
              </a:rPr>
              <a:t>39/1000 births</a:t>
            </a:r>
          </a:p>
        </p:txBody>
      </p:sp>
      <p:sp>
        <p:nvSpPr>
          <p:cNvPr id="647174" name="Text Box 6"/>
          <p:cNvSpPr txBox="1">
            <a:spLocks noChangeArrowheads="1"/>
          </p:cNvSpPr>
          <p:nvPr/>
        </p:nvSpPr>
        <p:spPr bwMode="auto">
          <a:xfrm>
            <a:off x="609600" y="4495800"/>
            <a:ext cx="7423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After 7 months of washing </a:t>
            </a:r>
          </a:p>
          <a:p>
            <a:pPr>
              <a:buFontTx/>
              <a:buNone/>
            </a:pPr>
            <a:r>
              <a:rPr lang="en-US" sz="2400"/>
              <a:t>&amp; soaking hands in </a:t>
            </a:r>
          </a:p>
          <a:p>
            <a:pPr>
              <a:buFontTx/>
              <a:buNone/>
            </a:pPr>
            <a:r>
              <a:rPr lang="en-US" sz="2400"/>
              <a:t>chlorinated lime.		</a:t>
            </a:r>
          </a:p>
        </p:txBody>
      </p:sp>
      <p:sp>
        <p:nvSpPr>
          <p:cNvPr id="647175" name="Text Box 7"/>
          <p:cNvSpPr txBox="1">
            <a:spLocks noChangeArrowheads="1"/>
          </p:cNvSpPr>
          <p:nvPr/>
        </p:nvSpPr>
        <p:spPr bwMode="auto">
          <a:xfrm>
            <a:off x="609600" y="5661025"/>
            <a:ext cx="25939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a:solidFill>
                  <a:srgbClr val="008080"/>
                </a:solidFill>
              </a:rPr>
              <a:t>12/1000 births</a:t>
            </a:r>
          </a:p>
        </p:txBody>
      </p:sp>
      <p:sp>
        <p:nvSpPr>
          <p:cNvPr id="54280" name="Line 8"/>
          <p:cNvSpPr>
            <a:spLocks noChangeShapeType="1"/>
          </p:cNvSpPr>
          <p:nvPr/>
        </p:nvSpPr>
        <p:spPr bwMode="auto">
          <a:xfrm>
            <a:off x="4572000" y="2590800"/>
            <a:ext cx="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1" name="Line 9"/>
          <p:cNvSpPr>
            <a:spLocks noChangeShapeType="1"/>
          </p:cNvSpPr>
          <p:nvPr/>
        </p:nvSpPr>
        <p:spPr bwMode="auto">
          <a:xfrm>
            <a:off x="755650" y="3644900"/>
            <a:ext cx="7345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111375" y="300038"/>
            <a:ext cx="4919663" cy="701675"/>
          </a:xfrm>
        </p:spPr>
        <p:txBody>
          <a:bodyPr wrap="none">
            <a:spAutoFit/>
          </a:bodyPr>
          <a:lstStyle/>
          <a:p>
            <a:pPr eaLnBrk="1" hangingPunct="1">
              <a:defRPr/>
            </a:pPr>
            <a:r>
              <a:rPr lang="en-GB" sz="4000" smtClean="0">
                <a:solidFill>
                  <a:srgbClr val="990033"/>
                </a:solidFill>
                <a:effectLst>
                  <a:outerShdw blurRad="38100" dist="38100" dir="2700000" algn="tl">
                    <a:srgbClr val="C0C0C0"/>
                  </a:outerShdw>
                </a:effectLst>
                <a:latin typeface="Comic Sans MS" pitchFamily="66" charset="0"/>
              </a:rPr>
              <a:t>Lady with the Stats</a:t>
            </a:r>
            <a:endParaRPr lang="en-US" sz="4000" smtClean="0"/>
          </a:p>
        </p:txBody>
      </p:sp>
      <p:pic>
        <p:nvPicPr>
          <p:cNvPr id="55299" name="Picture 3" descr="Florence Nightingale"/>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81000" y="1524000"/>
            <a:ext cx="2290763" cy="3505200"/>
          </a:xfrm>
          <a:noFill/>
        </p:spPr>
      </p:pic>
      <p:sp>
        <p:nvSpPr>
          <p:cNvPr id="55300" name="Text Box 4"/>
          <p:cNvSpPr txBox="1">
            <a:spLocks noChangeArrowheads="1"/>
          </p:cNvSpPr>
          <p:nvPr/>
        </p:nvSpPr>
        <p:spPr bwMode="auto">
          <a:xfrm>
            <a:off x="2819400" y="1600200"/>
            <a:ext cx="5908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400"/>
              <a:t>"To understand God's thoughts we must </a:t>
            </a:r>
          </a:p>
          <a:p>
            <a:pPr>
              <a:buFontTx/>
              <a:buNone/>
            </a:pPr>
            <a:r>
              <a:rPr lang="en-US" sz="2400"/>
              <a:t>study statistics, for these are the measure </a:t>
            </a:r>
          </a:p>
          <a:p>
            <a:pPr>
              <a:buFontTx/>
              <a:buNone/>
            </a:pPr>
            <a:r>
              <a:rPr lang="en-US" sz="2400"/>
              <a:t>of His purpose" </a:t>
            </a:r>
          </a:p>
        </p:txBody>
      </p:sp>
      <p:sp>
        <p:nvSpPr>
          <p:cNvPr id="55301" name="Text Box 5"/>
          <p:cNvSpPr txBox="1">
            <a:spLocks noChangeArrowheads="1"/>
          </p:cNvSpPr>
          <p:nvPr/>
        </p:nvSpPr>
        <p:spPr bwMode="auto">
          <a:xfrm>
            <a:off x="5322888" y="2794000"/>
            <a:ext cx="292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400"/>
              <a:t>Florence Nightingale (1820 - 1910)</a:t>
            </a:r>
          </a:p>
        </p:txBody>
      </p:sp>
      <p:sp>
        <p:nvSpPr>
          <p:cNvPr id="55302" name="Text Box 6"/>
          <p:cNvSpPr txBox="1">
            <a:spLocks noChangeArrowheads="1"/>
          </p:cNvSpPr>
          <p:nvPr/>
        </p:nvSpPr>
        <p:spPr bwMode="auto">
          <a:xfrm>
            <a:off x="3260725" y="3765550"/>
            <a:ext cx="47656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400"/>
              <a:t> Developed statistical charts and </a:t>
            </a:r>
          </a:p>
          <a:p>
            <a:pPr>
              <a:buFontTx/>
              <a:buNone/>
            </a:pPr>
            <a:r>
              <a:rPr lang="en-US" sz="2400"/>
              <a:t>  diagrams for medical reform</a:t>
            </a:r>
          </a:p>
          <a:p>
            <a:pPr>
              <a:buFontTx/>
              <a:buNone/>
            </a:pPr>
            <a:endParaRPr lang="en-US" sz="2400"/>
          </a:p>
          <a:p>
            <a:r>
              <a:rPr lang="en-US" sz="2400"/>
              <a:t> Worked with Dr William Farr</a:t>
            </a:r>
          </a:p>
          <a:p>
            <a:endParaRPr lang="en-US" sz="2400"/>
          </a:p>
          <a:p>
            <a:r>
              <a:rPr lang="en-US" sz="2400"/>
              <a:t> First female member of </a:t>
            </a:r>
          </a:p>
          <a:p>
            <a:pPr>
              <a:buFontTx/>
              <a:buNone/>
            </a:pPr>
            <a:r>
              <a:rPr lang="en-US" sz="2400"/>
              <a:t>  the Statistical Society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Pioneer in Epidemiology</a:t>
            </a:r>
          </a:p>
        </p:txBody>
      </p:sp>
      <p:sp>
        <p:nvSpPr>
          <p:cNvPr id="56323" name="Rectangle 3"/>
          <p:cNvSpPr>
            <a:spLocks noGrp="1" noChangeArrowheads="1"/>
          </p:cNvSpPr>
          <p:nvPr>
            <p:ph type="body" idx="1"/>
          </p:nvPr>
        </p:nvSpPr>
        <p:spPr>
          <a:xfrm>
            <a:off x="457200" y="1600200"/>
            <a:ext cx="8229600" cy="2740025"/>
          </a:xfrm>
          <a:noFill/>
        </p:spPr>
        <p:txBody>
          <a:bodyPr>
            <a:spAutoFit/>
          </a:bodyPr>
          <a:lstStyle/>
          <a:p>
            <a:pPr eaLnBrk="1" hangingPunct="1"/>
            <a:r>
              <a:rPr lang="en-GB" sz="2800" smtClean="0"/>
              <a:t>“Florence Nightingale is still relevant to statistics today. She is often quoted with regard to ‘healthcare auditing’ and ‘quality management’. She is regarded as a pioneer of epidemiological methods for her use of public health statistics.”</a:t>
            </a:r>
          </a:p>
          <a:p>
            <a:pPr eaLnBrk="1" hangingPunct="1">
              <a:buFontTx/>
              <a:buNone/>
            </a:pPr>
            <a:r>
              <a:rPr lang="en-GB" sz="2800" i="1" smtClean="0"/>
              <a:t>	</a:t>
            </a:r>
            <a:r>
              <a:rPr lang="en-GB" sz="2000" i="1" smtClean="0"/>
              <a:t>The Florence Nightingale Museum Trust March 1998.</a:t>
            </a:r>
            <a:r>
              <a:rPr lang="en-GB" sz="2000" smtClean="0"/>
              <a:t>  </a:t>
            </a:r>
            <a:endParaRPr lang="en-US" sz="20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81000" y="12954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endParaRPr lang="en-US" sz="4000">
              <a:latin typeface="Times New Roman" pitchFamily="18" charset="0"/>
            </a:endParaRPr>
          </a:p>
        </p:txBody>
      </p:sp>
      <p:sp>
        <p:nvSpPr>
          <p:cNvPr id="653315" name="Rectangle 3"/>
          <p:cNvSpPr>
            <a:spLocks noGrp="1" noChangeArrowheads="1"/>
          </p:cNvSpPr>
          <p:nvPr>
            <p:ph type="title"/>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Walter Reed (1851-1902)</a:t>
            </a:r>
          </a:p>
        </p:txBody>
      </p:sp>
      <p:sp>
        <p:nvSpPr>
          <p:cNvPr id="57348" name="Rectangle 4"/>
          <p:cNvSpPr>
            <a:spLocks noGrp="1" noChangeArrowheads="1"/>
          </p:cNvSpPr>
          <p:nvPr>
            <p:ph type="body" sz="half" idx="2"/>
          </p:nvPr>
        </p:nvSpPr>
        <p:spPr>
          <a:xfrm>
            <a:off x="3886200" y="1752600"/>
            <a:ext cx="4800600" cy="3886200"/>
          </a:xfrm>
        </p:spPr>
        <p:txBody>
          <a:bodyPr/>
          <a:lstStyle/>
          <a:p>
            <a:pPr eaLnBrk="1" hangingPunct="1"/>
            <a:r>
              <a:rPr lang="en-US" sz="2800" smtClean="0"/>
              <a:t>1898 Spanish-American War (2/3 of deaths were due to yellow fever)</a:t>
            </a:r>
          </a:p>
          <a:p>
            <a:pPr eaLnBrk="1" hangingPunct="1"/>
            <a:endParaRPr lang="en-US" sz="2800" smtClean="0"/>
          </a:p>
          <a:p>
            <a:pPr eaLnBrk="1" hangingPunct="1"/>
            <a:r>
              <a:rPr lang="en-US" sz="2800" smtClean="0"/>
              <a:t>“Clean hut / dirty hut” – one of the 1st applications of epidemiologic research methods to virology</a:t>
            </a:r>
            <a:endParaRPr lang="en-US" sz="2800" smtClean="0">
              <a:sym typeface="Symbol" pitchFamily="18" charset="2"/>
            </a:endParaRPr>
          </a:p>
          <a:p>
            <a:pPr eaLnBrk="1" hangingPunct="1"/>
            <a:endParaRPr lang="en-US" sz="2800" smtClean="0"/>
          </a:p>
        </p:txBody>
      </p:sp>
      <p:pic>
        <p:nvPicPr>
          <p:cNvPr id="57349" name="Picture 5" descr="walter reed 1851-190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95325" y="1676400"/>
            <a:ext cx="2778125" cy="350520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1920 - Joseph Goldberger</a:t>
            </a:r>
          </a:p>
        </p:txBody>
      </p:sp>
      <p:sp>
        <p:nvSpPr>
          <p:cNvPr id="58371" name="Text Box 3"/>
          <p:cNvSpPr txBox="1">
            <a:spLocks noChangeArrowheads="1"/>
          </p:cNvSpPr>
          <p:nvPr/>
        </p:nvSpPr>
        <p:spPr bwMode="auto">
          <a:xfrm>
            <a:off x="812800" y="1725613"/>
            <a:ext cx="69992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rgbClr val="990033"/>
                </a:solidFill>
              </a:rPr>
              <a:t>Pellagra -</a:t>
            </a:r>
          </a:p>
          <a:p>
            <a:r>
              <a:rPr lang="en-US" sz="2800">
                <a:solidFill>
                  <a:schemeClr val="accent2"/>
                </a:solidFill>
              </a:rPr>
              <a:t>	treated patients with diet</a:t>
            </a:r>
          </a:p>
          <a:p>
            <a:r>
              <a:rPr lang="en-US" sz="2800">
                <a:solidFill>
                  <a:schemeClr val="accent2"/>
                </a:solidFill>
              </a:rPr>
              <a:t>	Showed that pellagra is not infectious</a:t>
            </a:r>
          </a:p>
          <a:p>
            <a:pPr>
              <a:buFontTx/>
              <a:buNone/>
            </a:pPr>
            <a:r>
              <a:rPr lang="en-US" sz="2800">
                <a:solidFill>
                  <a:schemeClr val="accent2"/>
                </a:solidFill>
              </a:rPr>
              <a:t>	disease, but has dietary origin.</a:t>
            </a:r>
          </a:p>
        </p:txBody>
      </p:sp>
      <p:sp>
        <p:nvSpPr>
          <p:cNvPr id="58372" name="Text Box 4"/>
          <p:cNvSpPr txBox="1">
            <a:spLocks noChangeArrowheads="1"/>
          </p:cNvSpPr>
          <p:nvPr/>
        </p:nvSpPr>
        <p:spPr bwMode="auto">
          <a:xfrm>
            <a:off x="803275" y="4149725"/>
            <a:ext cx="7499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a:solidFill>
                  <a:schemeClr val="accent2"/>
                </a:solidFill>
              </a:rPr>
              <a:t>Did not know about niacin and tryptophan</a:t>
            </a:r>
          </a:p>
          <a:p>
            <a:pPr>
              <a:buFontTx/>
              <a:buNone/>
            </a:pPr>
            <a:endParaRPr lang="en-US" sz="2800">
              <a:solidFill>
                <a:schemeClr val="accent2"/>
              </a:solidFill>
            </a:endParaRPr>
          </a:p>
          <a:p>
            <a:pPr>
              <a:buFontTx/>
              <a:buNone/>
            </a:pPr>
            <a:r>
              <a:rPr lang="en-US" sz="2800">
                <a:solidFill>
                  <a:schemeClr val="accent2"/>
                </a:solidFill>
              </a:rPr>
              <a:t>Based his conclusions and ultimate treatment</a:t>
            </a:r>
          </a:p>
          <a:p>
            <a:pPr>
              <a:buFontTx/>
              <a:buNone/>
            </a:pPr>
            <a:r>
              <a:rPr lang="en-US" sz="2800">
                <a:solidFill>
                  <a:schemeClr val="accent2"/>
                </a:solidFill>
              </a:rPr>
              <a:t>recommendation only on </a:t>
            </a:r>
            <a:r>
              <a:rPr lang="en-US" sz="2800">
                <a:solidFill>
                  <a:srgbClr val="FF3399"/>
                </a:solidFill>
              </a:rPr>
              <a:t>observational</a:t>
            </a:r>
            <a:r>
              <a:rPr lang="en-US" sz="2800">
                <a:solidFill>
                  <a:schemeClr val="accent2"/>
                </a:solidFill>
              </a:rPr>
              <a:t> data.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0" y="125413"/>
            <a:ext cx="91440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Epidemiologic accomplishments </a:t>
            </a:r>
            <a:br>
              <a:rPr lang="en-US" sz="4000" smtClean="0">
                <a:solidFill>
                  <a:srgbClr val="990033"/>
                </a:solidFill>
                <a:effectLst>
                  <a:outerShdw blurRad="38100" dist="38100" dir="2700000" algn="tl">
                    <a:srgbClr val="C0C0C0"/>
                  </a:outerShdw>
                </a:effectLst>
              </a:rPr>
            </a:br>
            <a:r>
              <a:rPr lang="en-US" sz="4000" smtClean="0">
                <a:solidFill>
                  <a:srgbClr val="990033"/>
                </a:solidFill>
                <a:effectLst>
                  <a:outerShdw blurRad="38100" dist="38100" dir="2700000" algn="tl">
                    <a:srgbClr val="C0C0C0"/>
                  </a:outerShdw>
                </a:effectLst>
              </a:rPr>
              <a:t>in the 20th century</a:t>
            </a:r>
            <a:r>
              <a:rPr lang="en-US" smtClean="0">
                <a:solidFill>
                  <a:srgbClr val="990033"/>
                </a:solidFill>
              </a:rPr>
              <a:t> </a:t>
            </a:r>
          </a:p>
        </p:txBody>
      </p:sp>
      <p:sp>
        <p:nvSpPr>
          <p:cNvPr id="59395" name="Text Box 3"/>
          <p:cNvSpPr txBox="1">
            <a:spLocks noChangeArrowheads="1"/>
          </p:cNvSpPr>
          <p:nvPr/>
        </p:nvSpPr>
        <p:spPr bwMode="auto">
          <a:xfrm>
            <a:off x="1038225" y="1614488"/>
            <a:ext cx="7205663"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400">
                <a:solidFill>
                  <a:srgbClr val="008080"/>
                </a:solidFill>
              </a:rPr>
              <a:t>1949</a:t>
            </a:r>
            <a:r>
              <a:rPr lang="en-US" sz="2400">
                <a:solidFill>
                  <a:schemeClr val="accent2"/>
                </a:solidFill>
              </a:rPr>
              <a:t> Framingham Heart Study. 5,100 participants. </a:t>
            </a:r>
          </a:p>
          <a:p>
            <a:pPr>
              <a:buFontTx/>
              <a:buNone/>
            </a:pPr>
            <a:endParaRPr lang="en-US" sz="800">
              <a:solidFill>
                <a:schemeClr val="accent2"/>
              </a:solidFill>
            </a:endParaRPr>
          </a:p>
          <a:p>
            <a:r>
              <a:rPr lang="en-US" sz="2400">
                <a:solidFill>
                  <a:srgbClr val="008080"/>
                </a:solidFill>
              </a:rPr>
              <a:t>1950</a:t>
            </a:r>
            <a:r>
              <a:rPr lang="en-US" sz="2400">
                <a:solidFill>
                  <a:schemeClr val="accent2"/>
                </a:solidFill>
              </a:rPr>
              <a:t> Doll and Hill published the first case-control </a:t>
            </a:r>
          </a:p>
          <a:p>
            <a:pPr>
              <a:buFontTx/>
              <a:buNone/>
            </a:pPr>
            <a:r>
              <a:rPr lang="en-US" sz="2400">
                <a:solidFill>
                  <a:schemeClr val="accent2"/>
                </a:solidFill>
              </a:rPr>
              <a:t>	  studies on smoking and lung cancer (UK).</a:t>
            </a:r>
          </a:p>
          <a:p>
            <a:pPr>
              <a:buFontTx/>
              <a:buNone/>
            </a:pPr>
            <a:endParaRPr lang="en-US" sz="800">
              <a:solidFill>
                <a:schemeClr val="accent2"/>
              </a:solidFill>
            </a:endParaRPr>
          </a:p>
          <a:p>
            <a:r>
              <a:rPr lang="en-US" sz="2400">
                <a:solidFill>
                  <a:srgbClr val="008080"/>
                </a:solidFill>
              </a:rPr>
              <a:t>1950’s Wynder and Graham – </a:t>
            </a:r>
            <a:r>
              <a:rPr lang="en-US" sz="2400">
                <a:solidFill>
                  <a:schemeClr val="accent2"/>
                </a:solidFill>
              </a:rPr>
              <a:t>smoking and lung </a:t>
            </a:r>
          </a:p>
          <a:p>
            <a:pPr>
              <a:buFontTx/>
              <a:buNone/>
            </a:pPr>
            <a:r>
              <a:rPr lang="en-US" sz="2400">
                <a:solidFill>
                  <a:schemeClr val="accent2"/>
                </a:solidFill>
              </a:rPr>
              <a:t>	  cancer (USA).</a:t>
            </a:r>
            <a:endParaRPr lang="en-US" sz="2400">
              <a:solidFill>
                <a:srgbClr val="008080"/>
              </a:solidFill>
            </a:endParaRPr>
          </a:p>
          <a:p>
            <a:pPr>
              <a:buFontTx/>
              <a:buNone/>
            </a:pPr>
            <a:endParaRPr lang="en-US" sz="800">
              <a:solidFill>
                <a:schemeClr val="accent2"/>
              </a:solidFill>
            </a:endParaRPr>
          </a:p>
          <a:p>
            <a:r>
              <a:rPr lang="en-US" sz="2400">
                <a:solidFill>
                  <a:srgbClr val="008080"/>
                </a:solidFill>
              </a:rPr>
              <a:t>1954</a:t>
            </a:r>
            <a:r>
              <a:rPr lang="en-US" sz="2400">
                <a:solidFill>
                  <a:schemeClr val="accent2"/>
                </a:solidFill>
              </a:rPr>
              <a:t> Salk polio vaccine tested.</a:t>
            </a:r>
          </a:p>
          <a:p>
            <a:endParaRPr lang="en-US" sz="800">
              <a:solidFill>
                <a:schemeClr val="accent2"/>
              </a:solidFill>
            </a:endParaRPr>
          </a:p>
          <a:p>
            <a:r>
              <a:rPr lang="en-US" sz="2400">
                <a:solidFill>
                  <a:srgbClr val="008080"/>
                </a:solidFill>
              </a:rPr>
              <a:t>1959</a:t>
            </a:r>
            <a:r>
              <a:rPr lang="en-US" sz="2400">
                <a:solidFill>
                  <a:schemeClr val="accent2"/>
                </a:solidFill>
              </a:rPr>
              <a:t> Mantel and Haenszel developed</a:t>
            </a:r>
          </a:p>
          <a:p>
            <a:pPr>
              <a:buFontTx/>
              <a:buNone/>
            </a:pPr>
            <a:r>
              <a:rPr lang="en-US" sz="2400">
                <a:solidFill>
                  <a:schemeClr val="accent2"/>
                </a:solidFill>
              </a:rPr>
              <a:t>           stratified analysis for case-control studies.</a:t>
            </a:r>
          </a:p>
          <a:p>
            <a:pPr>
              <a:buFontTx/>
              <a:buNone/>
            </a:pPr>
            <a:endParaRPr lang="en-US" sz="800">
              <a:solidFill>
                <a:schemeClr val="accent2"/>
              </a:solidFill>
            </a:endParaRPr>
          </a:p>
          <a:p>
            <a:r>
              <a:rPr lang="en-US" sz="2400">
                <a:solidFill>
                  <a:srgbClr val="008080"/>
                </a:solidFill>
              </a:rPr>
              <a:t>1960</a:t>
            </a:r>
            <a:r>
              <a:rPr lang="en-US" sz="2400">
                <a:solidFill>
                  <a:schemeClr val="accent2"/>
                </a:solidFill>
              </a:rPr>
              <a:t> McMahon first textbook of Epidemiology.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0" y="0"/>
            <a:ext cx="91440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Epidemiologic accomplishments</a:t>
            </a:r>
            <a:r>
              <a:rPr lang="en-US" sz="4000" smtClean="0">
                <a:solidFill>
                  <a:srgbClr val="990033"/>
                </a:solidFill>
              </a:rPr>
              <a:t> </a:t>
            </a:r>
          </a:p>
        </p:txBody>
      </p:sp>
      <p:sp>
        <p:nvSpPr>
          <p:cNvPr id="60419" name="Text Box 3"/>
          <p:cNvSpPr txBox="1">
            <a:spLocks noChangeArrowheads="1"/>
          </p:cNvSpPr>
          <p:nvPr/>
        </p:nvSpPr>
        <p:spPr bwMode="auto">
          <a:xfrm>
            <a:off x="927100" y="1335088"/>
            <a:ext cx="75326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2400">
                <a:solidFill>
                  <a:srgbClr val="008080"/>
                </a:solidFill>
              </a:rPr>
              <a:t>1964</a:t>
            </a:r>
            <a:r>
              <a:rPr lang="en-US" sz="2400">
                <a:solidFill>
                  <a:schemeClr val="accent2"/>
                </a:solidFill>
              </a:rPr>
              <a:t> US Surgeons General criteria for evaluation</a:t>
            </a:r>
          </a:p>
          <a:p>
            <a:pPr>
              <a:buFontTx/>
              <a:buNone/>
            </a:pPr>
            <a:r>
              <a:rPr lang="en-US" sz="2400">
                <a:solidFill>
                  <a:schemeClr val="accent2"/>
                </a:solidFill>
              </a:rPr>
              <a:t>          of causation (smoking and health) </a:t>
            </a:r>
          </a:p>
          <a:p>
            <a:pPr>
              <a:buFontTx/>
              <a:buNone/>
            </a:pPr>
            <a:endParaRPr lang="en-US" sz="800">
              <a:solidFill>
                <a:schemeClr val="accent2"/>
              </a:solidFill>
            </a:endParaRPr>
          </a:p>
          <a:p>
            <a:r>
              <a:rPr lang="en-US" sz="2400">
                <a:solidFill>
                  <a:srgbClr val="008080"/>
                </a:solidFill>
              </a:rPr>
              <a:t>1971-2</a:t>
            </a:r>
            <a:r>
              <a:rPr lang="en-US" sz="2400">
                <a:solidFill>
                  <a:schemeClr val="accent2"/>
                </a:solidFill>
              </a:rPr>
              <a:t> North Karelia Project and Stanford Three</a:t>
            </a:r>
          </a:p>
          <a:p>
            <a:pPr>
              <a:buFontTx/>
              <a:buNone/>
            </a:pPr>
            <a:r>
              <a:rPr lang="en-US" sz="2400">
                <a:solidFill>
                  <a:schemeClr val="accent2"/>
                </a:solidFill>
              </a:rPr>
              <a:t>             Community projects started (CHD prevention).</a:t>
            </a:r>
          </a:p>
          <a:p>
            <a:pPr>
              <a:buFontTx/>
              <a:buNone/>
            </a:pPr>
            <a:endParaRPr lang="en-US" sz="800">
              <a:solidFill>
                <a:schemeClr val="accent2"/>
              </a:solidFill>
            </a:endParaRPr>
          </a:p>
          <a:p>
            <a:r>
              <a:rPr lang="en-US" sz="2400">
                <a:solidFill>
                  <a:srgbClr val="008080"/>
                </a:solidFill>
              </a:rPr>
              <a:t>1970s</a:t>
            </a:r>
            <a:r>
              <a:rPr lang="en-US" sz="2400">
                <a:solidFill>
                  <a:schemeClr val="accent2"/>
                </a:solidFill>
              </a:rPr>
              <a:t> Microcomputer technologies</a:t>
            </a:r>
          </a:p>
          <a:p>
            <a:endParaRPr lang="en-US" sz="800">
              <a:solidFill>
                <a:schemeClr val="accent2"/>
              </a:solidFill>
            </a:endParaRPr>
          </a:p>
          <a:p>
            <a:r>
              <a:rPr lang="en-US" sz="2400">
                <a:solidFill>
                  <a:srgbClr val="008080"/>
                </a:solidFill>
              </a:rPr>
              <a:t>1980s</a:t>
            </a:r>
            <a:r>
              <a:rPr lang="en-US" sz="2400">
                <a:solidFill>
                  <a:schemeClr val="accent2"/>
                </a:solidFill>
              </a:rPr>
              <a:t> Epidemiology of AIDS</a:t>
            </a:r>
          </a:p>
          <a:p>
            <a:pPr>
              <a:buFontTx/>
              <a:buNone/>
            </a:pPr>
            <a:endParaRPr lang="en-US" sz="800">
              <a:solidFill>
                <a:schemeClr val="accent2"/>
              </a:solidFill>
            </a:endParaRPr>
          </a:p>
          <a:p>
            <a:r>
              <a:rPr lang="en-US" sz="2400">
                <a:solidFill>
                  <a:srgbClr val="008080"/>
                </a:solidFill>
              </a:rPr>
              <a:t>1990s</a:t>
            </a:r>
            <a:r>
              <a:rPr lang="en-US" sz="2400">
                <a:solidFill>
                  <a:schemeClr val="accent2"/>
                </a:solidFill>
              </a:rPr>
              <a:t> Molecular Epidemiology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Text Box 2"/>
          <p:cNvSpPr txBox="1">
            <a:spLocks noChangeArrowheads="1"/>
          </p:cNvSpPr>
          <p:nvPr/>
        </p:nvSpPr>
        <p:spPr bwMode="auto">
          <a:xfrm>
            <a:off x="682625" y="1565275"/>
            <a:ext cx="799306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rgbClr val="990033"/>
                </a:solidFill>
              </a:rPr>
              <a:t> </a:t>
            </a:r>
            <a:r>
              <a:rPr lang="en-US" sz="3200"/>
              <a:t>As the physicist and the chemist debate what to do, the statistician actually does something.  He runs around the room </a:t>
            </a:r>
            <a:r>
              <a:rPr lang="en-US" sz="3200">
                <a:solidFill>
                  <a:srgbClr val="FF3399"/>
                </a:solidFill>
              </a:rPr>
              <a:t>lightning more fires</a:t>
            </a:r>
            <a:r>
              <a:rPr lang="en-US" sz="3200"/>
              <a:t>.</a:t>
            </a:r>
            <a:r>
              <a:rPr lang="en-US" sz="3200">
                <a:solidFill>
                  <a:srgbClr val="990033"/>
                </a:solidFill>
              </a:rPr>
              <a:t> </a:t>
            </a:r>
          </a:p>
          <a:p>
            <a:pPr>
              <a:buFontTx/>
              <a:buNone/>
            </a:pPr>
            <a:r>
              <a:rPr lang="en-US" sz="3200"/>
              <a:t>The physicist and the chemist scream “What are you doing?”</a:t>
            </a:r>
          </a:p>
        </p:txBody>
      </p:sp>
      <p:sp>
        <p:nvSpPr>
          <p:cNvPr id="555011" name="Text Box 3"/>
          <p:cNvSpPr txBox="1">
            <a:spLocks noChangeArrowheads="1"/>
          </p:cNvSpPr>
          <p:nvPr/>
        </p:nvSpPr>
        <p:spPr bwMode="auto">
          <a:xfrm>
            <a:off x="684213" y="4954588"/>
            <a:ext cx="8261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3200">
                <a:solidFill>
                  <a:schemeClr val="accent2"/>
                </a:solidFill>
              </a:rPr>
              <a:t>The statistician says: </a:t>
            </a:r>
            <a:r>
              <a:rPr lang="en-US" sz="3200">
                <a:solidFill>
                  <a:srgbClr val="FF3399"/>
                </a:solidFill>
              </a:rPr>
              <a:t>“ We’re going to need a larger sample size.”</a:t>
            </a:r>
          </a:p>
        </p:txBody>
      </p:sp>
      <p:sp>
        <p:nvSpPr>
          <p:cNvPr id="7172" name="Rectangle 4"/>
          <p:cNvSpPr>
            <a:spLocks noChangeArrowheads="1"/>
          </p:cNvSpPr>
          <p:nvPr/>
        </p:nvSpPr>
        <p:spPr bwMode="auto">
          <a:xfrm>
            <a:off x="685800" y="53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Tx/>
              <a:buNone/>
            </a:pPr>
            <a:r>
              <a:rPr lang="en-US" sz="4400">
                <a:solidFill>
                  <a:schemeClr val="accent2"/>
                </a:solidFill>
              </a:rPr>
              <a:t>The statistician’s approach</a:t>
            </a:r>
            <a:endParaRPr lang="en-US" sz="3200">
              <a:solidFill>
                <a:schemeClr val="accent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Last 20-30 years</a:t>
            </a:r>
          </a:p>
        </p:txBody>
      </p:sp>
      <p:sp>
        <p:nvSpPr>
          <p:cNvPr id="61443" name="Text Box 3"/>
          <p:cNvSpPr txBox="1">
            <a:spLocks noChangeArrowheads="1"/>
          </p:cNvSpPr>
          <p:nvPr/>
        </p:nvSpPr>
        <p:spPr bwMode="auto">
          <a:xfrm>
            <a:off x="812800" y="1773238"/>
            <a:ext cx="743108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r>
              <a:rPr lang="en-US" sz="3600">
                <a:solidFill>
                  <a:schemeClr val="accent2"/>
                </a:solidFill>
              </a:rPr>
              <a:t> </a:t>
            </a:r>
            <a:r>
              <a:rPr lang="en-US" sz="3200">
                <a:solidFill>
                  <a:schemeClr val="accent2"/>
                </a:solidFill>
              </a:rPr>
              <a:t>Legionnaire’s disease</a:t>
            </a:r>
          </a:p>
          <a:p>
            <a:pPr>
              <a:buFontTx/>
              <a:buNone/>
            </a:pPr>
            <a:endParaRPr lang="en-US" sz="3200">
              <a:solidFill>
                <a:schemeClr val="accent2"/>
              </a:solidFill>
            </a:endParaRPr>
          </a:p>
          <a:p>
            <a:r>
              <a:rPr lang="en-US" sz="3200">
                <a:solidFill>
                  <a:schemeClr val="accent2"/>
                </a:solidFill>
              </a:rPr>
              <a:t> Toxic Shock syndrome (tampon use)</a:t>
            </a:r>
          </a:p>
          <a:p>
            <a:pPr>
              <a:buFontTx/>
              <a:buNone/>
            </a:pPr>
            <a:endParaRPr lang="en-US" sz="3200">
              <a:solidFill>
                <a:schemeClr val="accent2"/>
              </a:solidFill>
            </a:endParaRPr>
          </a:p>
          <a:p>
            <a:r>
              <a:rPr lang="en-US" sz="3200">
                <a:solidFill>
                  <a:schemeClr val="accent2"/>
                </a:solidFill>
              </a:rPr>
              <a:t> Reye’s syndrome (aspirin involvement)</a:t>
            </a:r>
          </a:p>
          <a:p>
            <a:pPr>
              <a:buFontTx/>
              <a:buNone/>
            </a:pPr>
            <a:endParaRPr lang="en-US" sz="3200">
              <a:solidFill>
                <a:schemeClr val="accent2"/>
              </a:solidFill>
            </a:endParaRPr>
          </a:p>
          <a:p>
            <a:r>
              <a:rPr lang="en-US" sz="3200">
                <a:solidFill>
                  <a:schemeClr val="accent2"/>
                </a:solidFill>
              </a:rPr>
              <a:t> AIDS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Text Box 2"/>
          <p:cNvSpPr txBox="1">
            <a:spLocks noChangeArrowheads="1"/>
          </p:cNvSpPr>
          <p:nvPr/>
        </p:nvSpPr>
        <p:spPr bwMode="auto">
          <a:xfrm>
            <a:off x="450850" y="333375"/>
            <a:ext cx="8153400" cy="762000"/>
          </a:xfrm>
          <a:prstGeom prst="rect">
            <a:avLst/>
          </a:prstGeom>
          <a:noFill/>
          <a:ln w="9525">
            <a:noFill/>
            <a:miter lim="800000"/>
            <a:headEnd/>
            <a:tailEnd/>
          </a:ln>
          <a:effectLst/>
        </p:spPr>
        <p:txBody>
          <a:bodyPr>
            <a:spAutoFit/>
          </a:bodyPr>
          <a:lstStyle/>
          <a:p>
            <a:pPr algn="ctr" eaLnBrk="1" hangingPunct="1">
              <a:spcBef>
                <a:spcPct val="50000"/>
              </a:spcBef>
              <a:buFontTx/>
              <a:buNone/>
              <a:defRPr/>
            </a:pPr>
            <a:r>
              <a:rPr lang="en-US" sz="4400">
                <a:solidFill>
                  <a:srgbClr val="990033"/>
                </a:solidFill>
                <a:effectLst>
                  <a:outerShdw blurRad="38100" dist="38100" dir="2700000" algn="tl">
                    <a:srgbClr val="C0C0C0"/>
                  </a:outerShdw>
                </a:effectLst>
              </a:rPr>
              <a:t>Theories of Disease Causation</a:t>
            </a:r>
          </a:p>
        </p:txBody>
      </p:sp>
      <p:sp>
        <p:nvSpPr>
          <p:cNvPr id="62467" name="Rectangle 3"/>
          <p:cNvSpPr>
            <a:spLocks noChangeArrowheads="1"/>
          </p:cNvSpPr>
          <p:nvPr/>
        </p:nvSpPr>
        <p:spPr bwMode="auto">
          <a:xfrm>
            <a:off x="533400" y="1600200"/>
            <a:ext cx="574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3600" b="1">
                <a:solidFill>
                  <a:srgbClr val="990033"/>
                </a:solidFill>
              </a:rPr>
              <a:t>1. Cosmic Telluric Theory</a:t>
            </a:r>
          </a:p>
        </p:txBody>
      </p:sp>
      <p:sp>
        <p:nvSpPr>
          <p:cNvPr id="62468" name="Text Box 4"/>
          <p:cNvSpPr>
            <a:spLocks noGrp="1" noChangeArrowheads="1"/>
          </p:cNvSpPr>
          <p:nvPr>
            <p:ph type="body" idx="1"/>
          </p:nvPr>
        </p:nvSpPr>
        <p:spPr>
          <a:xfrm>
            <a:off x="663575" y="2362200"/>
            <a:ext cx="8229600" cy="3209925"/>
          </a:xfrm>
          <a:noFill/>
        </p:spPr>
        <p:txBody>
          <a:bodyPr>
            <a:spAutoFit/>
          </a:bodyPr>
          <a:lstStyle/>
          <a:p>
            <a:pPr eaLnBrk="1" hangingPunct="1">
              <a:lnSpc>
                <a:spcPct val="90000"/>
              </a:lnSpc>
            </a:pPr>
            <a:r>
              <a:rPr lang="en-US" sz="2800" smtClean="0"/>
              <a:t>Period of primitive man</a:t>
            </a:r>
          </a:p>
          <a:p>
            <a:pPr eaLnBrk="1" hangingPunct="1">
              <a:lnSpc>
                <a:spcPct val="90000"/>
              </a:lnSpc>
            </a:pPr>
            <a:r>
              <a:rPr lang="en-US" sz="2800" smtClean="0"/>
              <a:t>Period when there was no distinction between magic, religion and medicine</a:t>
            </a:r>
          </a:p>
          <a:p>
            <a:pPr eaLnBrk="1" hangingPunct="1">
              <a:lnSpc>
                <a:spcPct val="90000"/>
              </a:lnSpc>
            </a:pPr>
            <a:r>
              <a:rPr lang="en-US" sz="2800" smtClean="0"/>
              <a:t>Astrology – orientation of heavenly bodies</a:t>
            </a:r>
          </a:p>
          <a:p>
            <a:pPr eaLnBrk="1" hangingPunct="1">
              <a:lnSpc>
                <a:spcPct val="90000"/>
              </a:lnSpc>
            </a:pPr>
            <a:r>
              <a:rPr lang="en-US" sz="2800" smtClean="0"/>
              <a:t>All events must have an explanation</a:t>
            </a:r>
          </a:p>
          <a:p>
            <a:pPr eaLnBrk="1" hangingPunct="1">
              <a:lnSpc>
                <a:spcPct val="90000"/>
              </a:lnSpc>
            </a:pPr>
            <a:r>
              <a:rPr lang="en-US" sz="2800" smtClean="0"/>
              <a:t>Evil forces produced disease and death</a:t>
            </a:r>
          </a:p>
          <a:p>
            <a:pPr eaLnBrk="1" hangingPunct="1">
              <a:lnSpc>
                <a:spcPct val="90000"/>
              </a:lnSpc>
            </a:pPr>
            <a:r>
              <a:rPr lang="en-US" sz="2800" smtClean="0"/>
              <a:t>No therapeutic or prevention programs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Text Box 2"/>
          <p:cNvSpPr txBox="1">
            <a:spLocks noChangeArrowheads="1"/>
          </p:cNvSpPr>
          <p:nvPr/>
        </p:nvSpPr>
        <p:spPr bwMode="auto">
          <a:xfrm>
            <a:off x="450850" y="333375"/>
            <a:ext cx="8153400" cy="762000"/>
          </a:xfrm>
          <a:prstGeom prst="rect">
            <a:avLst/>
          </a:prstGeom>
          <a:noFill/>
          <a:ln w="9525">
            <a:noFill/>
            <a:miter lim="800000"/>
            <a:headEnd/>
            <a:tailEnd/>
          </a:ln>
          <a:effectLst/>
        </p:spPr>
        <p:txBody>
          <a:bodyPr>
            <a:spAutoFit/>
          </a:bodyPr>
          <a:lstStyle/>
          <a:p>
            <a:pPr algn="ctr" eaLnBrk="1" hangingPunct="1">
              <a:spcBef>
                <a:spcPct val="50000"/>
              </a:spcBef>
              <a:buFontTx/>
              <a:buNone/>
              <a:defRPr/>
            </a:pPr>
            <a:r>
              <a:rPr lang="en-US" sz="4400">
                <a:solidFill>
                  <a:srgbClr val="990033"/>
                </a:solidFill>
                <a:effectLst>
                  <a:outerShdw blurRad="38100" dist="38100" dir="2700000" algn="tl">
                    <a:srgbClr val="C0C0C0"/>
                  </a:outerShdw>
                </a:effectLst>
              </a:rPr>
              <a:t>Theories of Disease Causation</a:t>
            </a:r>
          </a:p>
        </p:txBody>
      </p:sp>
      <p:sp>
        <p:nvSpPr>
          <p:cNvPr id="63491" name="Rectangle 3"/>
          <p:cNvSpPr>
            <a:spLocks noChangeArrowheads="1"/>
          </p:cNvSpPr>
          <p:nvPr/>
        </p:nvSpPr>
        <p:spPr bwMode="auto">
          <a:xfrm>
            <a:off x="469900" y="1416050"/>
            <a:ext cx="683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3600" b="1">
                <a:solidFill>
                  <a:srgbClr val="990033"/>
                </a:solidFill>
              </a:rPr>
              <a:t>2. Theory of Divine Retribution</a:t>
            </a:r>
          </a:p>
        </p:txBody>
      </p:sp>
      <p:sp>
        <p:nvSpPr>
          <p:cNvPr id="63492" name="Text Box 4"/>
          <p:cNvSpPr>
            <a:spLocks noGrp="1" noChangeArrowheads="1"/>
          </p:cNvSpPr>
          <p:nvPr>
            <p:ph type="body" idx="1"/>
          </p:nvPr>
        </p:nvSpPr>
        <p:spPr>
          <a:xfrm>
            <a:off x="519113" y="2286000"/>
            <a:ext cx="8229600" cy="3886200"/>
          </a:xfrm>
          <a:noFill/>
        </p:spPr>
        <p:txBody>
          <a:bodyPr/>
          <a:lstStyle/>
          <a:p>
            <a:pPr eaLnBrk="1" hangingPunct="1">
              <a:lnSpc>
                <a:spcPct val="90000"/>
              </a:lnSpc>
            </a:pPr>
            <a:r>
              <a:rPr lang="en-US" sz="2800" smtClean="0"/>
              <a:t>Period of dark ages to the mid 19th century</a:t>
            </a:r>
          </a:p>
          <a:p>
            <a:pPr eaLnBrk="1" hangingPunct="1">
              <a:lnSpc>
                <a:spcPct val="90000"/>
              </a:lnSpc>
            </a:pPr>
            <a:r>
              <a:rPr lang="en-US" sz="2800" smtClean="0"/>
              <a:t>Gods were angry</a:t>
            </a:r>
          </a:p>
          <a:p>
            <a:pPr eaLnBrk="1" hangingPunct="1">
              <a:lnSpc>
                <a:spcPct val="90000"/>
              </a:lnSpc>
            </a:pPr>
            <a:r>
              <a:rPr lang="en-US" sz="2800" smtClean="0"/>
              <a:t>Divine punishment as a cause of disease</a:t>
            </a:r>
          </a:p>
          <a:p>
            <a:pPr eaLnBrk="1" hangingPunct="1">
              <a:lnSpc>
                <a:spcPct val="90000"/>
              </a:lnSpc>
            </a:pPr>
            <a:r>
              <a:rPr lang="en-US" sz="2800" smtClean="0"/>
              <a:t>Severity of illness depends on the seriousness of the sin</a:t>
            </a:r>
          </a:p>
          <a:p>
            <a:pPr eaLnBrk="1" hangingPunct="1">
              <a:lnSpc>
                <a:spcPct val="90000"/>
              </a:lnSpc>
            </a:pPr>
            <a:r>
              <a:rPr lang="en-US" sz="2800" smtClean="0"/>
              <a:t>Healing would not occur unless the sinner confessed</a:t>
            </a:r>
          </a:p>
          <a:p>
            <a:pPr eaLnBrk="1" hangingPunct="1">
              <a:lnSpc>
                <a:spcPct val="90000"/>
              </a:lnSpc>
            </a:pPr>
            <a:r>
              <a:rPr lang="en-US" sz="2800" smtClean="0"/>
              <a:t>Torture became part of therapeutic program</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85800" y="1454150"/>
            <a:ext cx="401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3600" b="1">
                <a:solidFill>
                  <a:srgbClr val="990033"/>
                </a:solidFill>
              </a:rPr>
              <a:t>3. Miasma Theory</a:t>
            </a:r>
          </a:p>
        </p:txBody>
      </p:sp>
      <p:sp>
        <p:nvSpPr>
          <p:cNvPr id="667651" name="Rectangle 3"/>
          <p:cNvSpPr>
            <a:spLocks noGrp="1" noChangeArrowheads="1"/>
          </p:cNvSpPr>
          <p:nvPr>
            <p:ph type="title"/>
          </p:nvPr>
        </p:nvSpPr>
        <p:spPr>
          <a:xfrm>
            <a:off x="685800" y="4445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Theories of Disease Causation</a:t>
            </a:r>
          </a:p>
        </p:txBody>
      </p:sp>
      <p:sp>
        <p:nvSpPr>
          <p:cNvPr id="64516" name="Text Box 4"/>
          <p:cNvSpPr>
            <a:spLocks noGrp="1" noChangeArrowheads="1"/>
          </p:cNvSpPr>
          <p:nvPr>
            <p:ph type="body" idx="1"/>
          </p:nvPr>
        </p:nvSpPr>
        <p:spPr>
          <a:xfrm>
            <a:off x="755650" y="2286000"/>
            <a:ext cx="8229600" cy="3886200"/>
          </a:xfrm>
          <a:noFill/>
        </p:spPr>
        <p:txBody>
          <a:bodyPr/>
          <a:lstStyle/>
          <a:p>
            <a:pPr eaLnBrk="1" hangingPunct="1"/>
            <a:r>
              <a:rPr lang="en-US" sz="2800" smtClean="0"/>
              <a:t>Late 19th century</a:t>
            </a:r>
          </a:p>
          <a:p>
            <a:pPr eaLnBrk="1" hangingPunct="1"/>
            <a:r>
              <a:rPr lang="en-US" sz="2800" smtClean="0"/>
              <a:t>Certain diseases are more common in swampy regions</a:t>
            </a:r>
          </a:p>
          <a:p>
            <a:pPr eaLnBrk="1" hangingPunct="1"/>
            <a:r>
              <a:rPr lang="en-US" sz="2800" smtClean="0"/>
              <a:t>Putrefaction of decaying material released a miasma that caused disease</a:t>
            </a:r>
          </a:p>
          <a:p>
            <a:pPr eaLnBrk="1" hangingPunct="1"/>
            <a:r>
              <a:rPr lang="en-US" sz="2800" smtClean="0"/>
              <a:t>A vehicle for environmental roles for disease causation</a:t>
            </a:r>
          </a:p>
          <a:p>
            <a:pPr eaLnBrk="1" hangingPunct="1"/>
            <a:r>
              <a:rPr lang="en-US" sz="2800" smtClean="0"/>
              <a:t>Gave birth to the hygienic movement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Text Box 2"/>
          <p:cNvSpPr txBox="1">
            <a:spLocks noChangeArrowheads="1"/>
          </p:cNvSpPr>
          <p:nvPr/>
        </p:nvSpPr>
        <p:spPr bwMode="auto">
          <a:xfrm>
            <a:off x="533400" y="333375"/>
            <a:ext cx="7924800" cy="762000"/>
          </a:xfrm>
          <a:prstGeom prst="rect">
            <a:avLst/>
          </a:prstGeom>
          <a:noFill/>
          <a:ln w="9525">
            <a:noFill/>
            <a:miter lim="800000"/>
            <a:headEnd/>
            <a:tailEnd/>
          </a:ln>
          <a:effectLst/>
        </p:spPr>
        <p:txBody>
          <a:bodyPr>
            <a:spAutoFit/>
          </a:bodyPr>
          <a:lstStyle/>
          <a:p>
            <a:pPr algn="ctr" eaLnBrk="1" hangingPunct="1">
              <a:spcBef>
                <a:spcPct val="50000"/>
              </a:spcBef>
              <a:buFontTx/>
              <a:buNone/>
              <a:defRPr/>
            </a:pPr>
            <a:r>
              <a:rPr lang="en-US" sz="4400">
                <a:solidFill>
                  <a:srgbClr val="990033"/>
                </a:solidFill>
                <a:effectLst>
                  <a:outerShdw blurRad="38100" dist="38100" dir="2700000" algn="tl">
                    <a:srgbClr val="C0C0C0"/>
                  </a:outerShdw>
                </a:effectLst>
              </a:rPr>
              <a:t>Miasma versus Contagion</a:t>
            </a:r>
            <a:r>
              <a:rPr lang="en-US" sz="4400">
                <a:solidFill>
                  <a:schemeClr val="bg2"/>
                </a:solidFill>
              </a:rPr>
              <a:t> </a:t>
            </a:r>
          </a:p>
        </p:txBody>
      </p:sp>
      <p:sp>
        <p:nvSpPr>
          <p:cNvPr id="65539" name="Text Box 3"/>
          <p:cNvSpPr txBox="1">
            <a:spLocks noChangeArrowheads="1"/>
          </p:cNvSpPr>
          <p:nvPr/>
        </p:nvSpPr>
        <p:spPr bwMode="auto">
          <a:xfrm>
            <a:off x="803275" y="1524000"/>
            <a:ext cx="7656513"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800" b="1">
                <a:solidFill>
                  <a:schemeClr val="accent2"/>
                </a:solidFill>
              </a:rPr>
              <a:t>Miasma Theory</a:t>
            </a:r>
            <a:r>
              <a:rPr lang="en-US" sz="2800"/>
              <a:t> (vile effects of night air)</a:t>
            </a:r>
          </a:p>
          <a:p>
            <a:pPr eaLnBrk="1" hangingPunct="1">
              <a:spcBef>
                <a:spcPct val="50000"/>
              </a:spcBef>
              <a:buFontTx/>
              <a:buNone/>
            </a:pPr>
            <a:r>
              <a:rPr lang="en-US" sz="2800"/>
              <a:t>“malaria” named from the French (mal = bad) (aria = air) and thought to be the result of exposure to the stagnant air associated with the putrefying bogs.</a:t>
            </a:r>
          </a:p>
        </p:txBody>
      </p:sp>
      <p:sp>
        <p:nvSpPr>
          <p:cNvPr id="65540" name="Text Box 4"/>
          <p:cNvSpPr txBox="1">
            <a:spLocks noChangeArrowheads="1"/>
          </p:cNvSpPr>
          <p:nvPr/>
        </p:nvSpPr>
        <p:spPr bwMode="auto">
          <a:xfrm>
            <a:off x="815975" y="4365625"/>
            <a:ext cx="807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2800" b="1">
                <a:solidFill>
                  <a:schemeClr val="accent2"/>
                </a:solidFill>
              </a:rPr>
              <a:t>Contagion</a:t>
            </a:r>
            <a:r>
              <a:rPr lang="en-US" sz="2800" i="1"/>
              <a:t> – </a:t>
            </a:r>
            <a:r>
              <a:rPr lang="en-US" sz="2800"/>
              <a:t>vehicle of person-to-person disease transmission (forerunner of germ theory)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a:spLocks noGrp="1" noChangeArrowheads="1"/>
          </p:cNvSpPr>
          <p:nvPr>
            <p:ph type="body" idx="1"/>
          </p:nvPr>
        </p:nvSpPr>
        <p:spPr>
          <a:xfrm>
            <a:off x="519113" y="2286000"/>
            <a:ext cx="8229600" cy="3886200"/>
          </a:xfrm>
          <a:noFill/>
        </p:spPr>
        <p:txBody>
          <a:bodyPr/>
          <a:lstStyle/>
          <a:p>
            <a:pPr eaLnBrk="1" hangingPunct="1"/>
            <a:r>
              <a:rPr lang="en-US" sz="2800" smtClean="0"/>
              <a:t>Came to explain the miniscule animals observed microscopically</a:t>
            </a:r>
          </a:p>
          <a:p>
            <a:pPr eaLnBrk="1" hangingPunct="1"/>
            <a:r>
              <a:rPr lang="en-US" sz="2800" smtClean="0"/>
              <a:t>Initially postulated that the miasma caused the spontaneous generation of these animals</a:t>
            </a:r>
          </a:p>
          <a:p>
            <a:pPr eaLnBrk="1" hangingPunct="1"/>
            <a:r>
              <a:rPr lang="en-US" sz="2800" smtClean="0"/>
              <a:t>Later germ theorists postulated that infectious diseases were caused by self-replicating objects (animals)</a:t>
            </a:r>
          </a:p>
          <a:p>
            <a:pPr eaLnBrk="1" hangingPunct="1"/>
            <a:r>
              <a:rPr lang="en-US" sz="2800" smtClean="0"/>
              <a:t>No means for prevention</a:t>
            </a:r>
          </a:p>
        </p:txBody>
      </p:sp>
      <p:sp>
        <p:nvSpPr>
          <p:cNvPr id="66563" name="Rectangle 3"/>
          <p:cNvSpPr>
            <a:spLocks noChangeArrowheads="1"/>
          </p:cNvSpPr>
          <p:nvPr/>
        </p:nvSpPr>
        <p:spPr bwMode="auto">
          <a:xfrm>
            <a:off x="457200" y="1403350"/>
            <a:ext cx="3536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3600" b="1">
                <a:solidFill>
                  <a:srgbClr val="990033"/>
                </a:solidFill>
              </a:rPr>
              <a:t>4. Germ Theory</a:t>
            </a:r>
          </a:p>
        </p:txBody>
      </p:sp>
      <p:sp>
        <p:nvSpPr>
          <p:cNvPr id="671748" name="Rectangle 4"/>
          <p:cNvSpPr>
            <a:spLocks noGrp="1" noChangeArrowheads="1"/>
          </p:cNvSpPr>
          <p:nvPr>
            <p:ph type="title"/>
          </p:nvPr>
        </p:nvSpPr>
        <p:spPr>
          <a:xfrm>
            <a:off x="685800" y="4445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Theories of Disease Causation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533400" y="1416050"/>
            <a:ext cx="511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3600" b="1">
                <a:solidFill>
                  <a:srgbClr val="990033"/>
                </a:solidFill>
              </a:rPr>
              <a:t>5. Theory of Causation</a:t>
            </a:r>
          </a:p>
        </p:txBody>
      </p:sp>
      <p:sp>
        <p:nvSpPr>
          <p:cNvPr id="673795" name="Rectangle 3"/>
          <p:cNvSpPr>
            <a:spLocks noGrp="1" noChangeArrowheads="1"/>
          </p:cNvSpPr>
          <p:nvPr>
            <p:ph type="title"/>
          </p:nvPr>
        </p:nvSpPr>
        <p:spPr>
          <a:xfrm>
            <a:off x="685800" y="158750"/>
            <a:ext cx="7772400" cy="966788"/>
          </a:xfrm>
        </p:spPr>
        <p:txBody>
          <a:bodyPr/>
          <a:lstStyle/>
          <a:p>
            <a:pPr eaLnBrk="1" hangingPunct="1">
              <a:defRPr/>
            </a:pPr>
            <a:r>
              <a:rPr lang="en-US" sz="4000" smtClean="0">
                <a:solidFill>
                  <a:srgbClr val="990033"/>
                </a:solidFill>
                <a:effectLst>
                  <a:outerShdw blurRad="38100" dist="38100" dir="2700000" algn="tl">
                    <a:srgbClr val="C0C0C0"/>
                  </a:outerShdw>
                </a:effectLst>
              </a:rPr>
              <a:t>Theories of Disease Causation</a:t>
            </a:r>
          </a:p>
        </p:txBody>
      </p:sp>
      <p:sp>
        <p:nvSpPr>
          <p:cNvPr id="67588" name="Text Box 4"/>
          <p:cNvSpPr>
            <a:spLocks noGrp="1" noChangeArrowheads="1"/>
          </p:cNvSpPr>
          <p:nvPr>
            <p:ph type="body" idx="1"/>
          </p:nvPr>
        </p:nvSpPr>
        <p:spPr>
          <a:xfrm>
            <a:off x="611188" y="2232025"/>
            <a:ext cx="8229600" cy="2409825"/>
          </a:xfrm>
          <a:noFill/>
        </p:spPr>
        <p:txBody>
          <a:bodyPr>
            <a:spAutoFit/>
          </a:bodyPr>
          <a:lstStyle/>
          <a:p>
            <a:pPr eaLnBrk="1" hangingPunct="1"/>
            <a:r>
              <a:rPr lang="en-US" sz="2800" smtClean="0"/>
              <a:t>Began around the end of the 19th century and the beginning of the 20th century</a:t>
            </a:r>
          </a:p>
          <a:p>
            <a:pPr eaLnBrk="1" hangingPunct="1"/>
            <a:endParaRPr lang="en-US" sz="1200" smtClean="0"/>
          </a:p>
          <a:p>
            <a:pPr eaLnBrk="1" hangingPunct="1"/>
            <a:r>
              <a:rPr lang="en-US" sz="2800" smtClean="0"/>
              <a:t>Agent related causation</a:t>
            </a:r>
          </a:p>
          <a:p>
            <a:pPr eaLnBrk="1" hangingPunct="1"/>
            <a:endParaRPr lang="en-US" sz="1200" smtClean="0"/>
          </a:p>
          <a:p>
            <a:pPr eaLnBrk="1" hangingPunct="1"/>
            <a:r>
              <a:rPr lang="en-US" sz="2800" smtClean="0"/>
              <a:t>Emerged from studies involving experiments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Disease Causation</a:t>
            </a:r>
            <a:r>
              <a:rPr lang="en-US" smtClean="0"/>
              <a:t> </a:t>
            </a:r>
          </a:p>
        </p:txBody>
      </p:sp>
      <p:sp>
        <p:nvSpPr>
          <p:cNvPr id="68611" name="Rectangle 3"/>
          <p:cNvSpPr>
            <a:spLocks noChangeArrowheads="1"/>
          </p:cNvSpPr>
          <p:nvPr/>
        </p:nvSpPr>
        <p:spPr bwMode="auto">
          <a:xfrm>
            <a:off x="152400" y="1447800"/>
            <a:ext cx="4114800" cy="5235575"/>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pPr algn="ctr" eaLnBrk="1" hangingPunct="1">
              <a:buFontTx/>
              <a:buNone/>
            </a:pPr>
            <a:r>
              <a:rPr lang="en-US" sz="2400">
                <a:solidFill>
                  <a:srgbClr val="990033"/>
                </a:solidFill>
              </a:rPr>
              <a:t/>
            </a:r>
            <a:br>
              <a:rPr lang="en-US" sz="2400">
                <a:solidFill>
                  <a:srgbClr val="990033"/>
                </a:solidFill>
              </a:rPr>
            </a:br>
            <a:r>
              <a:rPr lang="en-US" sz="2000">
                <a:solidFill>
                  <a:schemeClr val="tx2"/>
                </a:solidFill>
                <a:cs typeface="Times New Roman" pitchFamily="18" charset="0"/>
              </a:rPr>
              <a:t>- </a:t>
            </a:r>
            <a:r>
              <a:rPr lang="en-US" sz="2000">
                <a:solidFill>
                  <a:srgbClr val="006600"/>
                </a:solidFill>
                <a:cs typeface="Times New Roman" pitchFamily="18" charset="0"/>
              </a:rPr>
              <a:t>A very simple paradigm</a:t>
            </a:r>
            <a:br>
              <a:rPr lang="en-US" sz="2000">
                <a:solidFill>
                  <a:srgbClr val="006600"/>
                </a:solidFill>
                <a:cs typeface="Times New Roman" pitchFamily="18" charset="0"/>
              </a:rPr>
            </a:br>
            <a:r>
              <a:rPr lang="en-US" sz="2000">
                <a:solidFill>
                  <a:srgbClr val="006600"/>
                </a:solidFill>
                <a:cs typeface="Times New Roman" pitchFamily="18" charset="0"/>
              </a:rPr>
              <a:t/>
            </a:r>
            <a:br>
              <a:rPr lang="en-US" sz="2000">
                <a:solidFill>
                  <a:srgbClr val="006600"/>
                </a:solidFill>
                <a:cs typeface="Times New Roman" pitchFamily="18" charset="0"/>
              </a:rPr>
            </a:br>
            <a:r>
              <a:rPr lang="en-US" sz="2000">
                <a:solidFill>
                  <a:srgbClr val="006600"/>
                </a:solidFill>
                <a:cs typeface="Times New Roman" pitchFamily="18" charset="0"/>
              </a:rPr>
              <a:t>- An imbalance among host, agent and environmental factors</a:t>
            </a:r>
            <a:br>
              <a:rPr lang="en-US" sz="2000">
                <a:solidFill>
                  <a:srgbClr val="006600"/>
                </a:solidFill>
                <a:cs typeface="Times New Roman" pitchFamily="18" charset="0"/>
              </a:rPr>
            </a:br>
            <a:r>
              <a:rPr lang="en-US" sz="4400">
                <a:solidFill>
                  <a:schemeClr val="tx2"/>
                </a:solidFill>
              </a:rPr>
              <a:t> </a:t>
            </a:r>
            <a:br>
              <a:rPr lang="en-US" sz="4400">
                <a:solidFill>
                  <a:schemeClr val="tx2"/>
                </a:solidFill>
              </a:rPr>
            </a:br>
            <a:r>
              <a:rPr lang="en-US" sz="4400">
                <a:solidFill>
                  <a:schemeClr val="tx2"/>
                </a:solidFill>
              </a:rPr>
              <a:t/>
            </a:r>
            <a:br>
              <a:rPr lang="en-US" sz="4400">
                <a:solidFill>
                  <a:schemeClr val="tx2"/>
                </a:solidFill>
              </a:rPr>
            </a:br>
            <a:endParaRPr lang="en-US" sz="4400">
              <a:solidFill>
                <a:schemeClr val="tx2"/>
              </a:solidFill>
            </a:endParaRPr>
          </a:p>
        </p:txBody>
      </p:sp>
      <p:sp>
        <p:nvSpPr>
          <p:cNvPr id="68612" name="AutoShape 4"/>
          <p:cNvSpPr>
            <a:spLocks noChangeArrowheads="1"/>
          </p:cNvSpPr>
          <p:nvPr/>
        </p:nvSpPr>
        <p:spPr bwMode="auto">
          <a:xfrm>
            <a:off x="1116013" y="5059363"/>
            <a:ext cx="2389187" cy="1458912"/>
          </a:xfrm>
          <a:prstGeom prst="flowChartExtra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2000">
                <a:solidFill>
                  <a:schemeClr val="bg2"/>
                </a:solidFill>
                <a:latin typeface="Verdana" pitchFamily="34" charset="0"/>
                <a:cs typeface="Arial" charset="0"/>
              </a:rPr>
              <a:t>Environment</a:t>
            </a:r>
          </a:p>
        </p:txBody>
      </p:sp>
      <p:cxnSp>
        <p:nvCxnSpPr>
          <p:cNvPr id="68613" name="AutoShape 5"/>
          <p:cNvCxnSpPr>
            <a:cxnSpLocks noChangeShapeType="1"/>
          </p:cNvCxnSpPr>
          <p:nvPr/>
        </p:nvCxnSpPr>
        <p:spPr bwMode="auto">
          <a:xfrm flipV="1">
            <a:off x="762000" y="5013325"/>
            <a:ext cx="3127375" cy="30163"/>
          </a:xfrm>
          <a:prstGeom prst="straightConnector1">
            <a:avLst/>
          </a:prstGeom>
          <a:noFill/>
          <a:ln w="57150">
            <a:solidFill>
              <a:schemeClr val="bg2"/>
            </a:solidFill>
            <a:round/>
            <a:headEnd type="oval" w="med" len="med"/>
            <a:tailEnd type="oval" w="med" len="med"/>
          </a:ln>
          <a:extLst>
            <a:ext uri="{909E8E84-426E-40DD-AFC4-6F175D3DCCD1}">
              <a14:hiddenFill xmlns:a14="http://schemas.microsoft.com/office/drawing/2010/main">
                <a:noFill/>
              </a14:hiddenFill>
            </a:ext>
          </a:extLst>
        </p:spPr>
      </p:cxnSp>
      <p:sp>
        <p:nvSpPr>
          <p:cNvPr id="68614" name="Text Box 6"/>
          <p:cNvSpPr txBox="1">
            <a:spLocks noChangeArrowheads="1"/>
          </p:cNvSpPr>
          <p:nvPr/>
        </p:nvSpPr>
        <p:spPr bwMode="auto">
          <a:xfrm>
            <a:off x="250825" y="4645025"/>
            <a:ext cx="94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r" rtl="1" eaLnBrk="1" hangingPunct="1">
              <a:spcBef>
                <a:spcPct val="50000"/>
              </a:spcBef>
              <a:buFontTx/>
              <a:buNone/>
            </a:pPr>
            <a:r>
              <a:rPr lang="en-US" sz="2000">
                <a:solidFill>
                  <a:schemeClr val="bg2"/>
                </a:solidFill>
                <a:latin typeface="Verdana" pitchFamily="34" charset="0"/>
                <a:cs typeface="Arial" charset="0"/>
              </a:rPr>
              <a:t>Host</a:t>
            </a:r>
          </a:p>
        </p:txBody>
      </p:sp>
      <p:sp>
        <p:nvSpPr>
          <p:cNvPr id="68615" name="Text Box 7"/>
          <p:cNvSpPr txBox="1">
            <a:spLocks noChangeArrowheads="1"/>
          </p:cNvSpPr>
          <p:nvPr/>
        </p:nvSpPr>
        <p:spPr bwMode="auto">
          <a:xfrm>
            <a:off x="2895600" y="4591050"/>
            <a:ext cx="1357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lgn="r" rtl="1" eaLnBrk="1" hangingPunct="1">
              <a:spcBef>
                <a:spcPct val="50000"/>
              </a:spcBef>
              <a:buFontTx/>
              <a:buNone/>
            </a:pPr>
            <a:r>
              <a:rPr lang="en-US" sz="2000">
                <a:solidFill>
                  <a:schemeClr val="bg2"/>
                </a:solidFill>
                <a:latin typeface="Verdana" pitchFamily="34" charset="0"/>
                <a:cs typeface="Arial" charset="0"/>
              </a:rPr>
              <a:t>Agent</a:t>
            </a:r>
          </a:p>
        </p:txBody>
      </p:sp>
      <p:sp>
        <p:nvSpPr>
          <p:cNvPr id="68616" name="Rectangle 8"/>
          <p:cNvSpPr>
            <a:spLocks noChangeArrowheads="1"/>
          </p:cNvSpPr>
          <p:nvPr/>
        </p:nvSpPr>
        <p:spPr bwMode="auto">
          <a:xfrm>
            <a:off x="4629150" y="1406525"/>
            <a:ext cx="4300538" cy="5248275"/>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pPr algn="ctr" eaLnBrk="1" hangingPunct="1">
              <a:buFontTx/>
              <a:buNone/>
            </a:pPr>
            <a:r>
              <a:rPr lang="en-US" sz="2400">
                <a:solidFill>
                  <a:srgbClr val="990033"/>
                </a:solidFill>
              </a:rPr>
              <a:t/>
            </a:r>
            <a:br>
              <a:rPr lang="en-US" sz="2400">
                <a:solidFill>
                  <a:srgbClr val="990033"/>
                </a:solidFill>
              </a:rPr>
            </a:br>
            <a:r>
              <a:rPr lang="en-US" sz="2400">
                <a:solidFill>
                  <a:srgbClr val="990033"/>
                </a:solidFill>
              </a:rPr>
              <a:t>-</a:t>
            </a:r>
            <a:r>
              <a:rPr lang="en-US" sz="2000">
                <a:solidFill>
                  <a:schemeClr val="tx2"/>
                </a:solidFill>
                <a:cs typeface="Times New Roman" pitchFamily="18" charset="0"/>
              </a:rPr>
              <a:t> </a:t>
            </a:r>
            <a:r>
              <a:rPr lang="en-US" sz="2000">
                <a:solidFill>
                  <a:srgbClr val="006600"/>
                </a:solidFill>
                <a:cs typeface="Times New Roman" pitchFamily="18" charset="0"/>
              </a:rPr>
              <a:t>Go beyond the ecological model by looking at the factors that influence health versus disease</a:t>
            </a:r>
            <a:br>
              <a:rPr lang="en-US" sz="2000">
                <a:solidFill>
                  <a:srgbClr val="006600"/>
                </a:solidFill>
                <a:cs typeface="Times New Roman" pitchFamily="18" charset="0"/>
              </a:rPr>
            </a:br>
            <a:r>
              <a:rPr lang="en-US" sz="2000">
                <a:solidFill>
                  <a:srgbClr val="006600"/>
                </a:solidFill>
                <a:cs typeface="Times New Roman" pitchFamily="18" charset="0"/>
              </a:rPr>
              <a:t/>
            </a:r>
            <a:br>
              <a:rPr lang="en-US" sz="2000">
                <a:solidFill>
                  <a:srgbClr val="006600"/>
                </a:solidFill>
                <a:cs typeface="Times New Roman" pitchFamily="18" charset="0"/>
              </a:rPr>
            </a:br>
            <a:r>
              <a:rPr lang="en-US" sz="2000">
                <a:solidFill>
                  <a:srgbClr val="006600"/>
                </a:solidFill>
                <a:cs typeface="Times New Roman" pitchFamily="18" charset="0"/>
              </a:rPr>
              <a:t>- An imbalance among 4 components: Environment, lifestyle, human biology and health care </a:t>
            </a:r>
            <a:r>
              <a:rPr lang="en-US" sz="4400">
                <a:solidFill>
                  <a:schemeClr val="tx2"/>
                </a:solidFill>
                <a:cs typeface="Times New Roman" pitchFamily="18" charset="0"/>
              </a:rPr>
              <a:t/>
            </a:r>
            <a:br>
              <a:rPr lang="en-US" sz="4400">
                <a:solidFill>
                  <a:schemeClr val="tx2"/>
                </a:solidFill>
                <a:cs typeface="Times New Roman" pitchFamily="18" charset="0"/>
              </a:rPr>
            </a:br>
            <a:r>
              <a:rPr lang="en-US" sz="4400">
                <a:solidFill>
                  <a:schemeClr val="tx2"/>
                </a:solidFill>
              </a:rPr>
              <a:t/>
            </a:r>
            <a:br>
              <a:rPr lang="en-US" sz="4400">
                <a:solidFill>
                  <a:schemeClr val="tx2"/>
                </a:solidFill>
              </a:rPr>
            </a:br>
            <a:endParaRPr lang="en-US" sz="4400">
              <a:solidFill>
                <a:schemeClr val="tx2"/>
              </a:solidFill>
            </a:endParaRPr>
          </a:p>
        </p:txBody>
      </p:sp>
      <p:sp>
        <p:nvSpPr>
          <p:cNvPr id="68617" name="Rectangle 9"/>
          <p:cNvSpPr>
            <a:spLocks noChangeArrowheads="1"/>
          </p:cNvSpPr>
          <p:nvPr/>
        </p:nvSpPr>
        <p:spPr bwMode="auto">
          <a:xfrm>
            <a:off x="6256338" y="4895850"/>
            <a:ext cx="911225" cy="51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2000">
                <a:solidFill>
                  <a:schemeClr val="bg2"/>
                </a:solidFill>
                <a:latin typeface="Verdana" pitchFamily="34" charset="0"/>
                <a:cs typeface="Arial" charset="0"/>
              </a:rPr>
              <a:t>Health</a:t>
            </a:r>
          </a:p>
        </p:txBody>
      </p:sp>
      <p:sp>
        <p:nvSpPr>
          <p:cNvPr id="68618" name="Line 10"/>
          <p:cNvSpPr>
            <a:spLocks noChangeShapeType="1"/>
          </p:cNvSpPr>
          <p:nvPr/>
        </p:nvSpPr>
        <p:spPr bwMode="auto">
          <a:xfrm>
            <a:off x="6724650" y="5413375"/>
            <a:ext cx="0" cy="23495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9" name="Line 11"/>
          <p:cNvSpPr>
            <a:spLocks noChangeShapeType="1"/>
          </p:cNvSpPr>
          <p:nvPr/>
        </p:nvSpPr>
        <p:spPr bwMode="auto">
          <a:xfrm flipH="1">
            <a:off x="4867275" y="5634038"/>
            <a:ext cx="1843088" cy="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0" name="Line 12"/>
          <p:cNvSpPr>
            <a:spLocks noChangeShapeType="1"/>
          </p:cNvSpPr>
          <p:nvPr/>
        </p:nvSpPr>
        <p:spPr bwMode="auto">
          <a:xfrm>
            <a:off x="4881563" y="5664200"/>
            <a:ext cx="0" cy="32385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1" name="Line 13"/>
          <p:cNvSpPr>
            <a:spLocks noChangeShapeType="1"/>
          </p:cNvSpPr>
          <p:nvPr/>
        </p:nvSpPr>
        <p:spPr bwMode="auto">
          <a:xfrm>
            <a:off x="6361113" y="5668963"/>
            <a:ext cx="0" cy="32385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2" name="Line 14"/>
          <p:cNvSpPr>
            <a:spLocks noChangeShapeType="1"/>
          </p:cNvSpPr>
          <p:nvPr/>
        </p:nvSpPr>
        <p:spPr bwMode="auto">
          <a:xfrm>
            <a:off x="7319963" y="5670550"/>
            <a:ext cx="0" cy="32385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3" name="Line 15"/>
          <p:cNvSpPr>
            <a:spLocks noChangeShapeType="1"/>
          </p:cNvSpPr>
          <p:nvPr/>
        </p:nvSpPr>
        <p:spPr bwMode="auto">
          <a:xfrm>
            <a:off x="8534400" y="5659438"/>
            <a:ext cx="0" cy="32385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4" name="Line 16"/>
          <p:cNvSpPr>
            <a:spLocks noChangeShapeType="1"/>
          </p:cNvSpPr>
          <p:nvPr/>
        </p:nvSpPr>
        <p:spPr bwMode="auto">
          <a:xfrm flipH="1">
            <a:off x="6686550" y="5638800"/>
            <a:ext cx="1843088" cy="0"/>
          </a:xfrm>
          <a:prstGeom prst="line">
            <a:avLst/>
          </a:prstGeom>
          <a:noFill/>
          <a:ln w="952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5" name="Rectangle 17"/>
          <p:cNvSpPr>
            <a:spLocks noChangeArrowheads="1"/>
          </p:cNvSpPr>
          <p:nvPr/>
        </p:nvSpPr>
        <p:spPr bwMode="auto">
          <a:xfrm>
            <a:off x="4725988" y="6022975"/>
            <a:ext cx="1087437" cy="51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1200">
                <a:solidFill>
                  <a:schemeClr val="bg2"/>
                </a:solidFill>
                <a:latin typeface="Verdana" pitchFamily="34" charset="0"/>
                <a:cs typeface="Arial" charset="0"/>
              </a:rPr>
              <a:t>Environment</a:t>
            </a:r>
          </a:p>
        </p:txBody>
      </p:sp>
      <p:sp>
        <p:nvSpPr>
          <p:cNvPr id="68626" name="Rectangle 18"/>
          <p:cNvSpPr>
            <a:spLocks noChangeArrowheads="1"/>
          </p:cNvSpPr>
          <p:nvPr/>
        </p:nvSpPr>
        <p:spPr bwMode="auto">
          <a:xfrm>
            <a:off x="5964238" y="6022975"/>
            <a:ext cx="838200" cy="51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1200">
                <a:solidFill>
                  <a:schemeClr val="bg2"/>
                </a:solidFill>
                <a:latin typeface="Verdana" pitchFamily="34" charset="0"/>
                <a:cs typeface="Arial" charset="0"/>
              </a:rPr>
              <a:t>Lifestyle</a:t>
            </a:r>
          </a:p>
        </p:txBody>
      </p:sp>
      <p:sp>
        <p:nvSpPr>
          <p:cNvPr id="68627" name="Rectangle 19"/>
          <p:cNvSpPr>
            <a:spLocks noChangeArrowheads="1"/>
          </p:cNvSpPr>
          <p:nvPr/>
        </p:nvSpPr>
        <p:spPr bwMode="auto">
          <a:xfrm>
            <a:off x="6953250" y="6022975"/>
            <a:ext cx="911225" cy="515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1200">
                <a:solidFill>
                  <a:schemeClr val="bg2"/>
                </a:solidFill>
                <a:latin typeface="Verdana" pitchFamily="34" charset="0"/>
                <a:cs typeface="Arial" charset="0"/>
              </a:rPr>
              <a:t>Human</a:t>
            </a:r>
          </a:p>
          <a:p>
            <a:pPr algn="ctr" rtl="1" eaLnBrk="1" hangingPunct="1">
              <a:buFontTx/>
              <a:buNone/>
            </a:pPr>
            <a:r>
              <a:rPr lang="en-US" sz="1200">
                <a:solidFill>
                  <a:schemeClr val="bg2"/>
                </a:solidFill>
                <a:latin typeface="Verdana" pitchFamily="34" charset="0"/>
                <a:cs typeface="Arial" charset="0"/>
              </a:rPr>
              <a:t> Biology</a:t>
            </a:r>
          </a:p>
        </p:txBody>
      </p:sp>
      <p:sp>
        <p:nvSpPr>
          <p:cNvPr id="68628" name="Rectangle 20"/>
          <p:cNvSpPr>
            <a:spLocks noChangeArrowheads="1"/>
          </p:cNvSpPr>
          <p:nvPr/>
        </p:nvSpPr>
        <p:spPr bwMode="auto">
          <a:xfrm>
            <a:off x="7954963" y="6008688"/>
            <a:ext cx="911225" cy="51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eaLnBrk="1" hangingPunct="1">
              <a:buFontTx/>
              <a:buNone/>
            </a:pPr>
            <a:r>
              <a:rPr lang="en-US" sz="1200">
                <a:solidFill>
                  <a:schemeClr val="bg2"/>
                </a:solidFill>
                <a:latin typeface="Verdana" pitchFamily="34" charset="0"/>
                <a:cs typeface="Arial" charset="0"/>
              </a:rPr>
              <a:t>Health</a:t>
            </a:r>
          </a:p>
          <a:p>
            <a:pPr algn="ctr" rtl="1" eaLnBrk="1" hangingPunct="1">
              <a:buFontTx/>
              <a:buNone/>
            </a:pPr>
            <a:r>
              <a:rPr lang="en-US" sz="1200">
                <a:solidFill>
                  <a:schemeClr val="bg2"/>
                </a:solidFill>
                <a:latin typeface="Verdana" pitchFamily="34" charset="0"/>
                <a:cs typeface="Arial" charset="0"/>
              </a:rPr>
              <a:t>Care</a:t>
            </a:r>
            <a:endParaRPr lang="en-US" sz="1800">
              <a:solidFill>
                <a:schemeClr val="bg2"/>
              </a:solidFill>
              <a:latin typeface="Verdana" pitchFamily="34" charset="0"/>
              <a:cs typeface="Arial" charset="0"/>
            </a:endParaRPr>
          </a:p>
        </p:txBody>
      </p:sp>
      <p:sp>
        <p:nvSpPr>
          <p:cNvPr id="68629" name="Rectangle 21"/>
          <p:cNvSpPr>
            <a:spLocks noChangeArrowheads="1"/>
          </p:cNvSpPr>
          <p:nvPr/>
        </p:nvSpPr>
        <p:spPr bwMode="auto">
          <a:xfrm>
            <a:off x="457200" y="1574800"/>
            <a:ext cx="3590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2800">
                <a:solidFill>
                  <a:srgbClr val="990033"/>
                </a:solidFill>
              </a:rPr>
              <a:t>The Ecological Model</a:t>
            </a:r>
          </a:p>
        </p:txBody>
      </p:sp>
      <p:sp>
        <p:nvSpPr>
          <p:cNvPr id="68630" name="Rectangle 22"/>
          <p:cNvSpPr>
            <a:spLocks noChangeArrowheads="1"/>
          </p:cNvSpPr>
          <p:nvPr/>
        </p:nvSpPr>
        <p:spPr bwMode="auto">
          <a:xfrm>
            <a:off x="5114925" y="1524000"/>
            <a:ext cx="3114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2800">
                <a:solidFill>
                  <a:srgbClr val="990033"/>
                </a:solidFill>
              </a:rPr>
              <a:t>The Holistic Model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685800" y="-17463"/>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Scope of Epidemiology</a:t>
            </a:r>
          </a:p>
        </p:txBody>
      </p:sp>
      <p:sp>
        <p:nvSpPr>
          <p:cNvPr id="69635" name="Rectangle 3"/>
          <p:cNvSpPr>
            <a:spLocks noGrp="1" noChangeArrowheads="1"/>
          </p:cNvSpPr>
          <p:nvPr>
            <p:ph type="body" idx="1"/>
          </p:nvPr>
        </p:nvSpPr>
        <p:spPr>
          <a:xfrm>
            <a:off x="457200" y="1600200"/>
            <a:ext cx="8229600" cy="3176588"/>
          </a:xfrm>
          <a:noFill/>
        </p:spPr>
        <p:txBody>
          <a:bodyPr>
            <a:spAutoFit/>
          </a:bodyPr>
          <a:lstStyle/>
          <a:p>
            <a:pPr eaLnBrk="1" hangingPunct="1">
              <a:lnSpc>
                <a:spcPct val="90000"/>
              </a:lnSpc>
            </a:pPr>
            <a:r>
              <a:rPr lang="en-US" smtClean="0"/>
              <a:t>Describe the </a:t>
            </a:r>
            <a:r>
              <a:rPr lang="en-US" smtClean="0">
                <a:solidFill>
                  <a:srgbClr val="00B050"/>
                </a:solidFill>
              </a:rPr>
              <a:t>health status</a:t>
            </a:r>
            <a:r>
              <a:rPr lang="en-US" smtClean="0"/>
              <a:t> of populations</a:t>
            </a:r>
          </a:p>
          <a:p>
            <a:pPr eaLnBrk="1" hangingPunct="1">
              <a:lnSpc>
                <a:spcPct val="90000"/>
              </a:lnSpc>
            </a:pPr>
            <a:r>
              <a:rPr lang="en-US" smtClean="0"/>
              <a:t>Study the </a:t>
            </a:r>
            <a:r>
              <a:rPr lang="en-US" smtClean="0">
                <a:solidFill>
                  <a:srgbClr val="00B050"/>
                </a:solidFill>
              </a:rPr>
              <a:t>natural history</a:t>
            </a:r>
            <a:r>
              <a:rPr lang="en-US" smtClean="0"/>
              <a:t> of disease</a:t>
            </a:r>
          </a:p>
          <a:p>
            <a:pPr eaLnBrk="1" hangingPunct="1">
              <a:lnSpc>
                <a:spcPct val="90000"/>
              </a:lnSpc>
            </a:pPr>
            <a:r>
              <a:rPr lang="en-US" smtClean="0"/>
              <a:t>Explain the </a:t>
            </a:r>
            <a:r>
              <a:rPr lang="en-US" smtClean="0">
                <a:solidFill>
                  <a:srgbClr val="00B050"/>
                </a:solidFill>
              </a:rPr>
              <a:t>etiology</a:t>
            </a:r>
            <a:r>
              <a:rPr lang="en-US" smtClean="0"/>
              <a:t> of disease</a:t>
            </a:r>
          </a:p>
          <a:p>
            <a:pPr eaLnBrk="1" hangingPunct="1">
              <a:lnSpc>
                <a:spcPct val="90000"/>
              </a:lnSpc>
            </a:pPr>
            <a:r>
              <a:rPr lang="en-US" smtClean="0"/>
              <a:t>Predict the </a:t>
            </a:r>
            <a:r>
              <a:rPr lang="en-US" smtClean="0">
                <a:solidFill>
                  <a:srgbClr val="00B050"/>
                </a:solidFill>
              </a:rPr>
              <a:t>occurrence</a:t>
            </a:r>
            <a:r>
              <a:rPr lang="en-US" smtClean="0"/>
              <a:t> of disease</a:t>
            </a:r>
          </a:p>
          <a:p>
            <a:pPr eaLnBrk="1" hangingPunct="1">
              <a:lnSpc>
                <a:spcPct val="90000"/>
              </a:lnSpc>
            </a:pPr>
            <a:r>
              <a:rPr lang="en-US" smtClean="0"/>
              <a:t>Control the </a:t>
            </a:r>
            <a:r>
              <a:rPr lang="en-US" smtClean="0">
                <a:solidFill>
                  <a:srgbClr val="00B050"/>
                </a:solidFill>
              </a:rPr>
              <a:t>distribution</a:t>
            </a:r>
            <a:r>
              <a:rPr lang="en-US" smtClean="0"/>
              <a:t> of disease</a:t>
            </a:r>
          </a:p>
          <a:p>
            <a:pPr lvl="1" eaLnBrk="1" hangingPunct="1">
              <a:lnSpc>
                <a:spcPct val="90000"/>
              </a:lnSpc>
            </a:pPr>
            <a:r>
              <a:rPr lang="en-US" smtClean="0"/>
              <a:t>Therapeutic evaluation, Prevention and Policy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a:xfrm>
            <a:off x="685800" y="414338"/>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Why study populations when studying disease occurrence?</a:t>
            </a:r>
          </a:p>
        </p:txBody>
      </p:sp>
      <p:sp>
        <p:nvSpPr>
          <p:cNvPr id="70659" name="Text Box 3"/>
          <p:cNvSpPr>
            <a:spLocks noGrp="1" noChangeArrowheads="1"/>
          </p:cNvSpPr>
          <p:nvPr>
            <p:ph type="body" idx="1"/>
          </p:nvPr>
        </p:nvSpPr>
        <p:spPr>
          <a:xfrm>
            <a:off x="469900" y="1981200"/>
            <a:ext cx="8278813" cy="3736975"/>
          </a:xfrm>
          <a:noFill/>
        </p:spPr>
        <p:txBody>
          <a:bodyPr>
            <a:spAutoFit/>
          </a:bodyPr>
          <a:lstStyle/>
          <a:p>
            <a:pPr eaLnBrk="1" hangingPunct="1"/>
            <a:r>
              <a:rPr lang="en-US" smtClean="0"/>
              <a:t>It is the quickest way to discover non-random distribution (</a:t>
            </a:r>
            <a:r>
              <a:rPr lang="en-US" smtClean="0">
                <a:solidFill>
                  <a:srgbClr val="008080"/>
                </a:solidFill>
              </a:rPr>
              <a:t>patterns</a:t>
            </a:r>
            <a:r>
              <a:rPr lang="en-US" smtClean="0"/>
              <a:t>) of disease</a:t>
            </a:r>
          </a:p>
          <a:p>
            <a:pPr eaLnBrk="1" hangingPunct="1"/>
            <a:endParaRPr lang="en-US" smtClean="0"/>
          </a:p>
          <a:p>
            <a:pPr eaLnBrk="1" hangingPunct="1"/>
            <a:r>
              <a:rPr lang="en-US" smtClean="0"/>
              <a:t>It is the most efficient way to uncover the </a:t>
            </a:r>
            <a:r>
              <a:rPr lang="en-US" smtClean="0">
                <a:solidFill>
                  <a:srgbClr val="008080"/>
                </a:solidFill>
              </a:rPr>
              <a:t>common characteristics</a:t>
            </a:r>
            <a:r>
              <a:rPr lang="en-US" smtClean="0"/>
              <a:t> that underlies the disease process</a:t>
            </a:r>
          </a:p>
          <a:p>
            <a:pPr algn="ctr" eaLnBrk="1" hangingPunct="1">
              <a:spcBef>
                <a:spcPct val="0"/>
              </a:spcBef>
              <a:buFontTx/>
              <a:buNone/>
            </a:pPr>
            <a:endParaRPr lang="en-US" smtClean="0">
              <a:solidFill>
                <a:srgbClr val="996633"/>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Case Profile</a:t>
            </a:r>
          </a:p>
        </p:txBody>
      </p:sp>
      <p:sp>
        <p:nvSpPr>
          <p:cNvPr id="698371" name="Text Box 3"/>
          <p:cNvSpPr txBox="1">
            <a:spLocks noChangeArrowheads="1"/>
          </p:cNvSpPr>
          <p:nvPr/>
        </p:nvSpPr>
        <p:spPr bwMode="auto">
          <a:xfrm>
            <a:off x="323850" y="1196975"/>
            <a:ext cx="8569325" cy="5016500"/>
          </a:xfrm>
          <a:prstGeom prst="rect">
            <a:avLst/>
          </a:prstGeom>
          <a:noFill/>
          <a:ln w="9525">
            <a:noFill/>
            <a:miter lim="800000"/>
            <a:headEnd/>
            <a:tailEnd/>
          </a:ln>
          <a:effectLst/>
        </p:spPr>
        <p:txBody>
          <a:bodyPr>
            <a:spAutoFit/>
          </a:bodyPr>
          <a:lstStyle/>
          <a:p>
            <a:pPr>
              <a:buFontTx/>
              <a:buNone/>
              <a:defRPr/>
            </a:pPr>
            <a:r>
              <a:rPr lang="en-US" sz="2400" dirty="0"/>
              <a:t>June 1981: A 29 year-old previously healthy man was referred to UCLA Medical Center:</a:t>
            </a:r>
          </a:p>
          <a:p>
            <a:pPr>
              <a:buFontTx/>
              <a:buNone/>
              <a:defRPr/>
            </a:pPr>
            <a:r>
              <a:rPr lang="en-US" sz="2400" dirty="0">
                <a:solidFill>
                  <a:srgbClr val="CC0066"/>
                </a:solidFill>
                <a:effectLst>
                  <a:outerShdw blurRad="38100" dist="38100" dir="2700000" algn="tl">
                    <a:srgbClr val="000000">
                      <a:alpha val="43137"/>
                    </a:srgbClr>
                  </a:outerShdw>
                </a:effectLst>
              </a:rPr>
              <a:t>Med. history:</a:t>
            </a:r>
            <a:r>
              <a:rPr lang="en-US" sz="2400" dirty="0"/>
              <a:t>	</a:t>
            </a:r>
          </a:p>
          <a:p>
            <a:pPr>
              <a:buClr>
                <a:srgbClr val="0070C0"/>
              </a:buClr>
              <a:defRPr/>
            </a:pPr>
            <a:r>
              <a:rPr lang="en-US" sz="2400" dirty="0">
                <a:solidFill>
                  <a:srgbClr val="FF3399"/>
                </a:solidFill>
              </a:rPr>
              <a:t> </a:t>
            </a:r>
            <a:r>
              <a:rPr lang="en-US" sz="2000" dirty="0">
                <a:solidFill>
                  <a:srgbClr val="0070C0"/>
                </a:solidFill>
              </a:rPr>
              <a:t>Fever, fatigue, lymph  node enlargement, weight loss </a:t>
            </a:r>
            <a:r>
              <a:rPr lang="en-US" sz="1600" dirty="0"/>
              <a:t>(25 lb in 8 months).</a:t>
            </a:r>
            <a:r>
              <a:rPr lang="en-US" sz="2400" dirty="0"/>
              <a:t>  </a:t>
            </a:r>
          </a:p>
          <a:p>
            <a:pPr>
              <a:buFontTx/>
              <a:buNone/>
              <a:defRPr/>
            </a:pPr>
            <a:r>
              <a:rPr lang="en-US" sz="2400" dirty="0">
                <a:solidFill>
                  <a:srgbClr val="CC0066"/>
                </a:solidFill>
                <a:effectLst>
                  <a:outerShdw blurRad="38100" dist="38100" dir="2700000" algn="tl">
                    <a:srgbClr val="000000">
                      <a:alpha val="43137"/>
                    </a:srgbClr>
                  </a:outerShdw>
                </a:effectLst>
              </a:rPr>
              <a:t>Findings:</a:t>
            </a:r>
            <a:r>
              <a:rPr lang="en-US" sz="2400" dirty="0"/>
              <a:t> 	</a:t>
            </a:r>
          </a:p>
          <a:p>
            <a:pPr>
              <a:buClr>
                <a:srgbClr val="0070C0"/>
              </a:buClr>
              <a:defRPr/>
            </a:pPr>
            <a:r>
              <a:rPr lang="en-US" sz="2400" dirty="0"/>
              <a:t> </a:t>
            </a:r>
            <a:r>
              <a:rPr lang="en-US" sz="2000" dirty="0">
                <a:solidFill>
                  <a:srgbClr val="0070C0"/>
                </a:solidFill>
              </a:rPr>
              <a:t>Tp. 102°F (39.5°C), physically wasted, swollen lymph nodes</a:t>
            </a:r>
            <a:r>
              <a:rPr lang="en-US" sz="2000" dirty="0"/>
              <a:t>.</a:t>
            </a:r>
          </a:p>
          <a:p>
            <a:pPr>
              <a:buClr>
                <a:srgbClr val="0070C0"/>
              </a:buClr>
              <a:defRPr/>
            </a:pPr>
            <a:r>
              <a:rPr lang="en-US" sz="2000" dirty="0">
                <a:solidFill>
                  <a:srgbClr val="0070C0"/>
                </a:solidFill>
              </a:rPr>
              <a:t> Simultaneous infections:</a:t>
            </a:r>
          </a:p>
          <a:p>
            <a:pPr lvl="1">
              <a:buClr>
                <a:srgbClr val="0070C0"/>
              </a:buClr>
              <a:buFont typeface="Wingdings" pitchFamily="2" charset="2"/>
              <a:buChar char="ü"/>
              <a:defRPr/>
            </a:pPr>
            <a:r>
              <a:rPr lang="en-US" sz="2000" dirty="0">
                <a:solidFill>
                  <a:srgbClr val="00B050"/>
                </a:solidFill>
              </a:rPr>
              <a:t>upper digestive tract </a:t>
            </a:r>
            <a:r>
              <a:rPr lang="en-US" sz="2000" dirty="0"/>
              <a:t>(</a:t>
            </a:r>
            <a:r>
              <a:rPr lang="en-US" sz="2000" u="sng" dirty="0"/>
              <a:t>Candida </a:t>
            </a:r>
            <a:r>
              <a:rPr lang="en-US" sz="2000" u="sng" dirty="0" err="1"/>
              <a:t>albicans</a:t>
            </a:r>
            <a:r>
              <a:rPr lang="en-US" sz="2000" u="sng" dirty="0"/>
              <a:t>)</a:t>
            </a:r>
            <a:r>
              <a:rPr lang="en-US" sz="2000" dirty="0"/>
              <a:t> </a:t>
            </a:r>
          </a:p>
          <a:p>
            <a:pPr lvl="1">
              <a:buClr>
                <a:srgbClr val="0070C0"/>
              </a:buClr>
              <a:buFont typeface="Wingdings" pitchFamily="2" charset="2"/>
              <a:buChar char="ü"/>
              <a:defRPr/>
            </a:pPr>
            <a:r>
              <a:rPr lang="en-US" sz="2000" dirty="0">
                <a:solidFill>
                  <a:srgbClr val="00B050"/>
                </a:solidFill>
              </a:rPr>
              <a:t>urinary tract </a:t>
            </a:r>
            <a:r>
              <a:rPr lang="en-US" sz="2000" dirty="0"/>
              <a:t>(</a:t>
            </a:r>
            <a:r>
              <a:rPr lang="en-US" sz="2000" u="sng" dirty="0"/>
              <a:t>Cytomegalovirus)</a:t>
            </a:r>
            <a:r>
              <a:rPr lang="en-US" sz="2000" dirty="0"/>
              <a:t> </a:t>
            </a:r>
          </a:p>
          <a:p>
            <a:pPr lvl="1">
              <a:buClr>
                <a:srgbClr val="0070C0"/>
              </a:buClr>
              <a:buFont typeface="Wingdings" pitchFamily="2" charset="2"/>
              <a:buChar char="ü"/>
              <a:defRPr/>
            </a:pPr>
            <a:r>
              <a:rPr lang="en-US" sz="2000" dirty="0">
                <a:solidFill>
                  <a:srgbClr val="00B050"/>
                </a:solidFill>
              </a:rPr>
              <a:t>lungs</a:t>
            </a:r>
            <a:r>
              <a:rPr lang="en-US" sz="2000" dirty="0">
                <a:solidFill>
                  <a:schemeClr val="accent2"/>
                </a:solidFill>
              </a:rPr>
              <a:t> </a:t>
            </a:r>
            <a:r>
              <a:rPr lang="en-US" sz="2000" dirty="0"/>
              <a:t>(</a:t>
            </a:r>
            <a:r>
              <a:rPr lang="en-US" sz="2000" u="sng" dirty="0" err="1"/>
              <a:t>Pneumocystis</a:t>
            </a:r>
            <a:r>
              <a:rPr lang="en-US" sz="2000" u="sng" dirty="0"/>
              <a:t> </a:t>
            </a:r>
            <a:r>
              <a:rPr lang="en-US" sz="2000" u="sng" dirty="0" err="1"/>
              <a:t>carinii</a:t>
            </a:r>
            <a:r>
              <a:rPr lang="en-US" sz="2000" u="sng" dirty="0"/>
              <a:t>)</a:t>
            </a:r>
            <a:r>
              <a:rPr lang="en-US" sz="2000" dirty="0"/>
              <a:t>   </a:t>
            </a:r>
          </a:p>
          <a:p>
            <a:pPr>
              <a:buFontTx/>
              <a:buNone/>
              <a:defRPr/>
            </a:pPr>
            <a:r>
              <a:rPr lang="en-US" sz="2400" dirty="0">
                <a:solidFill>
                  <a:srgbClr val="CC0066"/>
                </a:solidFill>
                <a:effectLst>
                  <a:outerShdw blurRad="38100" dist="38100" dir="2700000" algn="tl">
                    <a:srgbClr val="000000">
                      <a:alpha val="43137"/>
                    </a:srgbClr>
                  </a:outerShdw>
                </a:effectLst>
              </a:rPr>
              <a:t>Laboratory:</a:t>
            </a:r>
            <a:r>
              <a:rPr lang="en-US" sz="2400" dirty="0"/>
              <a:t> 	</a:t>
            </a:r>
          </a:p>
          <a:p>
            <a:pPr>
              <a:buClr>
                <a:srgbClr val="0070C0"/>
              </a:buClr>
              <a:defRPr/>
            </a:pPr>
            <a:r>
              <a:rPr lang="en-US" sz="2400" dirty="0">
                <a:solidFill>
                  <a:srgbClr val="FF3399"/>
                </a:solidFill>
              </a:rPr>
              <a:t> </a:t>
            </a:r>
            <a:r>
              <a:rPr lang="en-US" sz="2400" dirty="0">
                <a:solidFill>
                  <a:srgbClr val="0070C0"/>
                </a:solidFill>
              </a:rPr>
              <a:t>Depressed level of peripheral blood lymphocytes</a:t>
            </a:r>
            <a:r>
              <a:rPr lang="en-US" sz="2400" dirty="0"/>
              <a:t>. </a:t>
            </a:r>
          </a:p>
          <a:p>
            <a:pPr>
              <a:buClr>
                <a:srgbClr val="0070C0"/>
              </a:buClr>
              <a:buFontTx/>
              <a:buNone/>
              <a:defRPr/>
            </a:pPr>
            <a:r>
              <a:rPr lang="en-US" sz="2400" dirty="0">
                <a:solidFill>
                  <a:srgbClr val="CC0066"/>
                </a:solidFill>
                <a:effectLst>
                  <a:outerShdw blurRad="38100" dist="38100" dir="2700000" algn="tl">
                    <a:srgbClr val="000000">
                      <a:alpha val="43137"/>
                    </a:srgbClr>
                  </a:outerShdw>
                </a:effectLst>
              </a:rPr>
              <a:t>Treatment:</a:t>
            </a:r>
          </a:p>
          <a:p>
            <a:pPr>
              <a:buClr>
                <a:srgbClr val="0070C0"/>
              </a:buClr>
              <a:defRPr/>
            </a:pPr>
            <a:r>
              <a:rPr lang="en-US" sz="2400" dirty="0"/>
              <a:t> </a:t>
            </a:r>
            <a:r>
              <a:rPr lang="en-US" sz="2400" dirty="0">
                <a:solidFill>
                  <a:srgbClr val="0070C0"/>
                </a:solidFill>
              </a:rPr>
              <a:t>Antibiotic therapy.</a:t>
            </a:r>
            <a:r>
              <a:rPr lang="en-US" sz="2400" dirty="0"/>
              <a:t> However the patient remained severely ill.</a:t>
            </a:r>
          </a:p>
        </p:txBody>
      </p:sp>
      <p:sp>
        <p:nvSpPr>
          <p:cNvPr id="8196" name="Text Box 4"/>
          <p:cNvSpPr txBox="1">
            <a:spLocks noChangeArrowheads="1"/>
          </p:cNvSpPr>
          <p:nvPr/>
        </p:nvSpPr>
        <p:spPr bwMode="auto">
          <a:xfrm>
            <a:off x="395288" y="6323013"/>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a:buFontTx/>
              <a:buNone/>
            </a:pPr>
            <a:r>
              <a:rPr lang="en-US" sz="1200">
                <a:latin typeface="Comic Sans MS" pitchFamily="66" charset="0"/>
              </a:rPr>
              <a:t>Greenberg, Medical Epidemiology 2004</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26988"/>
            <a:ext cx="7772400" cy="1219201"/>
          </a:xfrm>
        </p:spPr>
        <p:txBody>
          <a:bodyPr/>
          <a:lstStyle/>
          <a:p>
            <a:pPr eaLnBrk="1" hangingPunct="1">
              <a:defRPr/>
            </a:pPr>
            <a:r>
              <a:rPr lang="en-US" smtClean="0">
                <a:solidFill>
                  <a:srgbClr val="990033"/>
                </a:solidFill>
                <a:effectLst>
                  <a:outerShdw blurRad="38100" dist="38100" dir="2700000" algn="tl">
                    <a:srgbClr val="C0C0C0"/>
                  </a:outerShdw>
                </a:effectLst>
              </a:rPr>
              <a:t>Types of Epidemiology</a:t>
            </a:r>
          </a:p>
        </p:txBody>
      </p:sp>
      <p:sp>
        <p:nvSpPr>
          <p:cNvPr id="71683" name="Rectangle 3"/>
          <p:cNvSpPr>
            <a:spLocks noGrp="1" noChangeArrowheads="1"/>
          </p:cNvSpPr>
          <p:nvPr>
            <p:ph type="body" sz="half" idx="1"/>
          </p:nvPr>
        </p:nvSpPr>
        <p:spPr>
          <a:xfrm>
            <a:off x="250825" y="2286000"/>
            <a:ext cx="4251325" cy="3886200"/>
          </a:xfrm>
          <a:noFill/>
        </p:spPr>
        <p:txBody>
          <a:bodyPr/>
          <a:lstStyle/>
          <a:p>
            <a:pPr eaLnBrk="1" hangingPunct="1">
              <a:lnSpc>
                <a:spcPct val="90000"/>
              </a:lnSpc>
            </a:pPr>
            <a:r>
              <a:rPr lang="en-US" sz="2200" smtClean="0">
                <a:solidFill>
                  <a:srgbClr val="000000"/>
                </a:solidFill>
                <a:cs typeface="Times New Roman" pitchFamily="18" charset="0"/>
              </a:rPr>
              <a:t>Examining the distribution of a disease in a population, and </a:t>
            </a:r>
            <a:r>
              <a:rPr lang="en-US" sz="2200" u="sng" smtClean="0">
                <a:solidFill>
                  <a:srgbClr val="990033"/>
                </a:solidFill>
                <a:cs typeface="Times New Roman" pitchFamily="18" charset="0"/>
              </a:rPr>
              <a:t>observing</a:t>
            </a:r>
            <a:r>
              <a:rPr lang="en-US" sz="2200" smtClean="0">
                <a:solidFill>
                  <a:srgbClr val="000000"/>
                </a:solidFill>
                <a:cs typeface="Times New Roman" pitchFamily="18" charset="0"/>
              </a:rPr>
              <a:t> the basic features of its distribution in terms of </a:t>
            </a:r>
            <a:r>
              <a:rPr lang="en-US" sz="2200" u="sng" smtClean="0">
                <a:solidFill>
                  <a:srgbClr val="990033"/>
                </a:solidFill>
                <a:cs typeface="Times New Roman" pitchFamily="18" charset="0"/>
              </a:rPr>
              <a:t>time</a:t>
            </a:r>
            <a:r>
              <a:rPr lang="en-US" sz="2200" smtClean="0">
                <a:solidFill>
                  <a:srgbClr val="990033"/>
                </a:solidFill>
                <a:cs typeface="Times New Roman" pitchFamily="18" charset="0"/>
              </a:rPr>
              <a:t>, </a:t>
            </a:r>
            <a:r>
              <a:rPr lang="en-US" sz="2200" u="sng" smtClean="0">
                <a:solidFill>
                  <a:srgbClr val="990033"/>
                </a:solidFill>
                <a:cs typeface="Times New Roman" pitchFamily="18" charset="0"/>
              </a:rPr>
              <a:t>place</a:t>
            </a:r>
            <a:r>
              <a:rPr lang="en-US" sz="2200" smtClean="0">
                <a:solidFill>
                  <a:srgbClr val="000000"/>
                </a:solidFill>
                <a:cs typeface="Times New Roman" pitchFamily="18" charset="0"/>
              </a:rPr>
              <a:t>, and </a:t>
            </a:r>
            <a:r>
              <a:rPr lang="en-US" sz="2200" u="sng" smtClean="0">
                <a:solidFill>
                  <a:srgbClr val="990033"/>
                </a:solidFill>
                <a:cs typeface="Times New Roman" pitchFamily="18" charset="0"/>
              </a:rPr>
              <a:t>person</a:t>
            </a:r>
            <a:r>
              <a:rPr lang="en-US" sz="2200" smtClean="0">
                <a:solidFill>
                  <a:srgbClr val="990033"/>
                </a:solidFill>
                <a:cs typeface="Times New Roman" pitchFamily="18" charset="0"/>
              </a:rPr>
              <a:t>.</a:t>
            </a:r>
          </a:p>
          <a:p>
            <a:pPr eaLnBrk="1" hangingPunct="1">
              <a:lnSpc>
                <a:spcPct val="80000"/>
              </a:lnSpc>
              <a:buFontTx/>
              <a:buNone/>
            </a:pPr>
            <a:endParaRPr lang="en-US" sz="2200" smtClean="0">
              <a:solidFill>
                <a:srgbClr val="990033"/>
              </a:solidFill>
              <a:cs typeface="Times New Roman" pitchFamily="18" charset="0"/>
            </a:endParaRPr>
          </a:p>
          <a:p>
            <a:pPr eaLnBrk="1" hangingPunct="1">
              <a:lnSpc>
                <a:spcPct val="80000"/>
              </a:lnSpc>
            </a:pPr>
            <a:r>
              <a:rPr lang="en-US" sz="2200" smtClean="0">
                <a:solidFill>
                  <a:srgbClr val="000000"/>
                </a:solidFill>
                <a:cs typeface="Times New Roman" pitchFamily="18" charset="0"/>
              </a:rPr>
              <a:t>Provides the </a:t>
            </a:r>
          </a:p>
          <a:p>
            <a:pPr lvl="1" eaLnBrk="1" hangingPunct="1">
              <a:lnSpc>
                <a:spcPct val="80000"/>
              </a:lnSpc>
            </a:pPr>
            <a:r>
              <a:rPr lang="en-US" sz="2200" smtClean="0">
                <a:solidFill>
                  <a:srgbClr val="990033"/>
                </a:solidFill>
                <a:cs typeface="Times New Roman" pitchFamily="18" charset="0"/>
              </a:rPr>
              <a:t>when</a:t>
            </a:r>
          </a:p>
          <a:p>
            <a:pPr lvl="1" eaLnBrk="1" hangingPunct="1">
              <a:lnSpc>
                <a:spcPct val="80000"/>
              </a:lnSpc>
            </a:pPr>
            <a:r>
              <a:rPr lang="en-US" sz="2200" smtClean="0">
                <a:solidFill>
                  <a:srgbClr val="990033"/>
                </a:solidFill>
                <a:cs typeface="Times New Roman" pitchFamily="18" charset="0"/>
              </a:rPr>
              <a:t>where </a:t>
            </a:r>
          </a:p>
          <a:p>
            <a:pPr lvl="1" eaLnBrk="1" hangingPunct="1">
              <a:lnSpc>
                <a:spcPct val="80000"/>
              </a:lnSpc>
            </a:pPr>
            <a:r>
              <a:rPr lang="en-US" sz="2200" smtClean="0">
                <a:solidFill>
                  <a:srgbClr val="990033"/>
                </a:solidFill>
                <a:cs typeface="Times New Roman" pitchFamily="18" charset="0"/>
              </a:rPr>
              <a:t>who</a:t>
            </a:r>
          </a:p>
          <a:p>
            <a:pPr eaLnBrk="1" hangingPunct="1">
              <a:lnSpc>
                <a:spcPct val="80000"/>
              </a:lnSpc>
              <a:buFontTx/>
              <a:buNone/>
            </a:pPr>
            <a:r>
              <a:rPr lang="en-US" sz="2200" smtClean="0">
                <a:cs typeface="Times New Roman" pitchFamily="18" charset="0"/>
              </a:rPr>
              <a:t>					</a:t>
            </a:r>
            <a:endParaRPr lang="en-US" sz="2200" smtClean="0"/>
          </a:p>
        </p:txBody>
      </p:sp>
      <p:sp>
        <p:nvSpPr>
          <p:cNvPr id="71684" name="Rectangle 4"/>
          <p:cNvSpPr>
            <a:spLocks noGrp="1" noChangeArrowheads="1"/>
          </p:cNvSpPr>
          <p:nvPr>
            <p:ph type="body" sz="half" idx="2"/>
          </p:nvPr>
        </p:nvSpPr>
        <p:spPr>
          <a:xfrm>
            <a:off x="4632325" y="2286000"/>
            <a:ext cx="4495800" cy="3886200"/>
          </a:xfrm>
          <a:noFill/>
        </p:spPr>
        <p:txBody>
          <a:bodyPr/>
          <a:lstStyle/>
          <a:p>
            <a:pPr eaLnBrk="1" hangingPunct="1">
              <a:lnSpc>
                <a:spcPct val="90000"/>
              </a:lnSpc>
            </a:pPr>
            <a:r>
              <a:rPr lang="en-US" sz="2200" smtClean="0">
                <a:solidFill>
                  <a:srgbClr val="000000"/>
                </a:solidFill>
                <a:cs typeface="Times New Roman" pitchFamily="18" charset="0"/>
              </a:rPr>
              <a:t>Testing a </a:t>
            </a:r>
            <a:r>
              <a:rPr lang="en-US" sz="2200" u="sng" smtClean="0">
                <a:solidFill>
                  <a:srgbClr val="990033"/>
                </a:solidFill>
                <a:cs typeface="Times New Roman" pitchFamily="18" charset="0"/>
              </a:rPr>
              <a:t>specific hypothesis</a:t>
            </a:r>
            <a:r>
              <a:rPr lang="en-US" sz="2200" smtClean="0">
                <a:solidFill>
                  <a:srgbClr val="000000"/>
                </a:solidFill>
                <a:cs typeface="Times New Roman" pitchFamily="18" charset="0"/>
              </a:rPr>
              <a:t> about the relationship of a disease to a supposed cause, by conducting a study that relates the </a:t>
            </a:r>
            <a:r>
              <a:rPr lang="en-US" sz="2200" u="sng" smtClean="0">
                <a:solidFill>
                  <a:srgbClr val="990033"/>
                </a:solidFill>
                <a:cs typeface="Times New Roman" pitchFamily="18" charset="0"/>
              </a:rPr>
              <a:t>exposure</a:t>
            </a:r>
            <a:r>
              <a:rPr lang="en-US" sz="2200" smtClean="0">
                <a:solidFill>
                  <a:srgbClr val="000000"/>
                </a:solidFill>
                <a:cs typeface="Times New Roman" pitchFamily="18" charset="0"/>
              </a:rPr>
              <a:t> of interest to the </a:t>
            </a:r>
            <a:r>
              <a:rPr lang="en-US" sz="2200" u="sng" smtClean="0">
                <a:solidFill>
                  <a:srgbClr val="990033"/>
                </a:solidFill>
                <a:cs typeface="Times New Roman" pitchFamily="18" charset="0"/>
              </a:rPr>
              <a:t>disease</a:t>
            </a:r>
            <a:r>
              <a:rPr lang="en-US" sz="2200" smtClean="0">
                <a:solidFill>
                  <a:srgbClr val="000000"/>
                </a:solidFill>
                <a:cs typeface="Times New Roman" pitchFamily="18" charset="0"/>
              </a:rPr>
              <a:t> of interest.</a:t>
            </a:r>
          </a:p>
          <a:p>
            <a:pPr eaLnBrk="1" hangingPunct="1">
              <a:buFontTx/>
              <a:buNone/>
            </a:pPr>
            <a:endParaRPr lang="en-US" sz="2200" smtClean="0">
              <a:solidFill>
                <a:srgbClr val="000000"/>
              </a:solidFill>
              <a:cs typeface="Times New Roman" pitchFamily="18" charset="0"/>
            </a:endParaRPr>
          </a:p>
          <a:p>
            <a:pPr eaLnBrk="1" hangingPunct="1">
              <a:lnSpc>
                <a:spcPct val="80000"/>
              </a:lnSpc>
            </a:pPr>
            <a:r>
              <a:rPr lang="en-US" sz="2200" smtClean="0">
                <a:solidFill>
                  <a:srgbClr val="000000"/>
                </a:solidFill>
                <a:cs typeface="Times New Roman" pitchFamily="18" charset="0"/>
              </a:rPr>
              <a:t>Provides the</a:t>
            </a:r>
          </a:p>
          <a:p>
            <a:pPr lvl="1" eaLnBrk="1" hangingPunct="1">
              <a:lnSpc>
                <a:spcPct val="80000"/>
              </a:lnSpc>
            </a:pPr>
            <a:r>
              <a:rPr lang="en-US" sz="2200" smtClean="0">
                <a:solidFill>
                  <a:srgbClr val="990033"/>
                </a:solidFill>
                <a:cs typeface="Times New Roman" pitchFamily="18" charset="0"/>
              </a:rPr>
              <a:t>how</a:t>
            </a:r>
          </a:p>
          <a:p>
            <a:pPr lvl="1" eaLnBrk="1" hangingPunct="1">
              <a:lnSpc>
                <a:spcPct val="80000"/>
              </a:lnSpc>
            </a:pPr>
            <a:r>
              <a:rPr lang="en-US" sz="2200" smtClean="0">
                <a:solidFill>
                  <a:srgbClr val="990033"/>
                </a:solidFill>
                <a:cs typeface="Times New Roman" pitchFamily="18" charset="0"/>
              </a:rPr>
              <a:t>why</a:t>
            </a:r>
          </a:p>
          <a:p>
            <a:pPr eaLnBrk="1" hangingPunct="1"/>
            <a:endParaRPr lang="en-US" sz="2200" smtClean="0">
              <a:solidFill>
                <a:srgbClr val="FF3399"/>
              </a:solidFill>
              <a:cs typeface="Times New Roman" pitchFamily="18" charset="0"/>
            </a:endParaRPr>
          </a:p>
        </p:txBody>
      </p:sp>
      <p:sp>
        <p:nvSpPr>
          <p:cNvPr id="681989" name="Text Box 5"/>
          <p:cNvSpPr txBox="1">
            <a:spLocks noChangeArrowheads="1"/>
          </p:cNvSpPr>
          <p:nvPr/>
        </p:nvSpPr>
        <p:spPr bwMode="auto">
          <a:xfrm>
            <a:off x="625475" y="1706563"/>
            <a:ext cx="2651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800" b="1">
                <a:solidFill>
                  <a:schemeClr val="bg2"/>
                </a:solidFill>
                <a:cs typeface="Times New Roman" pitchFamily="18" charset="0"/>
              </a:rPr>
              <a:t>DESCRIPTIVE </a:t>
            </a:r>
          </a:p>
        </p:txBody>
      </p:sp>
      <p:sp>
        <p:nvSpPr>
          <p:cNvPr id="681990" name="Text Box 6"/>
          <p:cNvSpPr txBox="1">
            <a:spLocks noChangeArrowheads="1"/>
          </p:cNvSpPr>
          <p:nvPr/>
        </p:nvSpPr>
        <p:spPr bwMode="auto">
          <a:xfrm>
            <a:off x="5029200" y="1676400"/>
            <a:ext cx="2081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buChar char="•"/>
              <a:defRPr sz="3000">
                <a:solidFill>
                  <a:schemeClr val="tx1"/>
                </a:solidFill>
                <a:latin typeface="Arial" charset="0"/>
              </a:defRPr>
            </a:lvl6pPr>
            <a:lvl7pPr marL="2971800" indent="-228600" eaLnBrk="0" fontAlgn="base" hangingPunct="0">
              <a:spcBef>
                <a:spcPct val="0"/>
              </a:spcBef>
              <a:spcAft>
                <a:spcPct val="0"/>
              </a:spcAft>
              <a:buChar char="•"/>
              <a:defRPr sz="3000">
                <a:solidFill>
                  <a:schemeClr val="tx1"/>
                </a:solidFill>
                <a:latin typeface="Arial" charset="0"/>
              </a:defRPr>
            </a:lvl7pPr>
            <a:lvl8pPr marL="3429000" indent="-228600" eaLnBrk="0" fontAlgn="base" hangingPunct="0">
              <a:spcBef>
                <a:spcPct val="0"/>
              </a:spcBef>
              <a:spcAft>
                <a:spcPct val="0"/>
              </a:spcAft>
              <a:buChar char="•"/>
              <a:defRPr sz="3000">
                <a:solidFill>
                  <a:schemeClr val="tx1"/>
                </a:solidFill>
                <a:latin typeface="Arial" charset="0"/>
              </a:defRPr>
            </a:lvl8pPr>
            <a:lvl9pPr marL="3886200" indent="-228600" eaLnBrk="0" fontAlgn="base" hangingPunct="0">
              <a:spcBef>
                <a:spcPct val="0"/>
              </a:spcBef>
              <a:spcAft>
                <a:spcPct val="0"/>
              </a:spcAft>
              <a:buChar char="•"/>
              <a:defRPr sz="3000">
                <a:solidFill>
                  <a:schemeClr val="tx1"/>
                </a:solidFill>
                <a:latin typeface="Arial" charset="0"/>
              </a:defRPr>
            </a:lvl9pPr>
          </a:lstStyle>
          <a:p>
            <a:pPr eaLnBrk="1" hangingPunct="1">
              <a:spcBef>
                <a:spcPct val="50000"/>
              </a:spcBef>
              <a:buFontTx/>
              <a:buNone/>
            </a:pPr>
            <a:r>
              <a:rPr lang="en-US" sz="2800" b="1">
                <a:solidFill>
                  <a:schemeClr val="bg2"/>
                </a:solidFill>
                <a:cs typeface="Times New Roman" pitchFamily="18" charset="0"/>
              </a:rPr>
              <a:t>ANALYTIC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685800" y="53975"/>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Modern Epidemiology</a:t>
            </a:r>
          </a:p>
        </p:txBody>
      </p:sp>
      <p:sp>
        <p:nvSpPr>
          <p:cNvPr id="72707" name="Rectangle 3"/>
          <p:cNvSpPr>
            <a:spLocks noGrp="1" noChangeArrowheads="1"/>
          </p:cNvSpPr>
          <p:nvPr>
            <p:ph type="body" idx="1"/>
          </p:nvPr>
        </p:nvSpPr>
        <p:spPr>
          <a:xfrm>
            <a:off x="1752600" y="1600200"/>
            <a:ext cx="4403725" cy="4462463"/>
          </a:xfrm>
          <a:noFill/>
        </p:spPr>
        <p:txBody>
          <a:bodyPr wrap="none">
            <a:spAutoFit/>
          </a:bodyPr>
          <a:lstStyle/>
          <a:p>
            <a:pPr eaLnBrk="1" hangingPunct="1"/>
            <a:r>
              <a:rPr lang="en-US" sz="2800" smtClean="0">
                <a:solidFill>
                  <a:srgbClr val="3333CC"/>
                </a:solidFill>
              </a:rPr>
              <a:t>Specialties</a:t>
            </a:r>
          </a:p>
          <a:p>
            <a:pPr lvl="1" eaLnBrk="1" hangingPunct="1"/>
            <a:r>
              <a:rPr lang="en-US" sz="2400" smtClean="0"/>
              <a:t>Infectious</a:t>
            </a:r>
          </a:p>
          <a:p>
            <a:pPr lvl="1" eaLnBrk="1" hangingPunct="1"/>
            <a:r>
              <a:rPr lang="en-US" sz="2400" smtClean="0"/>
              <a:t>Environmental</a:t>
            </a:r>
          </a:p>
          <a:p>
            <a:pPr lvl="1" eaLnBrk="1" hangingPunct="1"/>
            <a:r>
              <a:rPr lang="en-US" sz="2400" smtClean="0"/>
              <a:t>Occupational</a:t>
            </a:r>
          </a:p>
          <a:p>
            <a:pPr lvl="1" eaLnBrk="1" hangingPunct="1"/>
            <a:r>
              <a:rPr lang="en-US" sz="2400" smtClean="0"/>
              <a:t>Nutritional</a:t>
            </a:r>
          </a:p>
          <a:p>
            <a:pPr lvl="1" eaLnBrk="1" hangingPunct="1"/>
            <a:r>
              <a:rPr lang="en-US" sz="2400" smtClean="0"/>
              <a:t>Cancer</a:t>
            </a:r>
          </a:p>
          <a:p>
            <a:pPr lvl="1" eaLnBrk="1" hangingPunct="1"/>
            <a:r>
              <a:rPr lang="en-US" sz="2400" smtClean="0"/>
              <a:t>Cardiovascular</a:t>
            </a:r>
          </a:p>
          <a:p>
            <a:pPr lvl="1" eaLnBrk="1" hangingPunct="1"/>
            <a:r>
              <a:rPr lang="en-US" sz="2400" smtClean="0"/>
              <a:t>Clinical</a:t>
            </a:r>
          </a:p>
          <a:p>
            <a:pPr lvl="1" eaLnBrk="1" hangingPunct="1"/>
            <a:r>
              <a:rPr lang="en-US" sz="2400" smtClean="0"/>
              <a:t>Molecular and Genetic</a:t>
            </a:r>
          </a:p>
          <a:p>
            <a:pPr lvl="1" eaLnBrk="1" hangingPunct="1"/>
            <a:r>
              <a:rPr lang="en-US" sz="2400" smtClean="0"/>
              <a:t>Health services Research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107950" y="44450"/>
            <a:ext cx="8928100" cy="1143000"/>
          </a:xfrm>
        </p:spPr>
        <p:txBody>
          <a:bodyPr/>
          <a:lstStyle/>
          <a:p>
            <a:pPr eaLnBrk="1" hangingPunct="1">
              <a:defRPr/>
            </a:pPr>
            <a:r>
              <a:rPr lang="en-US" sz="4000" dirty="0" smtClean="0">
                <a:solidFill>
                  <a:srgbClr val="990033"/>
                </a:solidFill>
                <a:effectLst>
                  <a:outerShdw blurRad="38100" dist="38100" dir="2700000" algn="tl">
                    <a:srgbClr val="C0C0C0"/>
                  </a:outerShdw>
                </a:effectLst>
              </a:rPr>
              <a:t>Benefits of Epidemiology</a:t>
            </a:r>
          </a:p>
        </p:txBody>
      </p:sp>
      <p:sp>
        <p:nvSpPr>
          <p:cNvPr id="702467" name="Rectangle 3"/>
          <p:cNvSpPr>
            <a:spLocks noGrp="1" noChangeArrowheads="1"/>
          </p:cNvSpPr>
          <p:nvPr>
            <p:ph type="body" idx="1"/>
          </p:nvPr>
        </p:nvSpPr>
        <p:spPr>
          <a:xfrm>
            <a:off x="457200" y="1981200"/>
            <a:ext cx="8229600" cy="2456057"/>
          </a:xfrm>
        </p:spPr>
        <p:txBody>
          <a:bodyPr>
            <a:spAutoFit/>
          </a:bodyPr>
          <a:lstStyle/>
          <a:p>
            <a:pPr eaLnBrk="1" hangingPunct="1">
              <a:lnSpc>
                <a:spcPct val="80000"/>
              </a:lnSpc>
              <a:defRPr/>
            </a:pPr>
            <a:r>
              <a:rPr lang="en-US" sz="2400" dirty="0" smtClean="0">
                <a:latin typeface="+mj-lt"/>
              </a:rPr>
              <a:t>A model for </a:t>
            </a:r>
            <a:r>
              <a:rPr lang="en-US" sz="2400" dirty="0" smtClean="0">
                <a:solidFill>
                  <a:srgbClr val="008080"/>
                </a:solidFill>
                <a:latin typeface="+mj-lt"/>
              </a:rPr>
              <a:t>quantitative </a:t>
            </a:r>
            <a:r>
              <a:rPr lang="en-US" sz="2400" dirty="0" smtClean="0">
                <a:latin typeface="+mj-lt"/>
              </a:rPr>
              <a:t>research</a:t>
            </a:r>
          </a:p>
          <a:p>
            <a:pPr eaLnBrk="1" hangingPunct="1">
              <a:lnSpc>
                <a:spcPct val="80000"/>
              </a:lnSpc>
              <a:defRPr/>
            </a:pPr>
            <a:r>
              <a:rPr lang="en-US" sz="2400" dirty="0" smtClean="0">
                <a:latin typeface="+mj-lt"/>
              </a:rPr>
              <a:t>A strategy for evaluating the clinical research </a:t>
            </a:r>
            <a:r>
              <a:rPr lang="en-US" sz="2400" dirty="0" smtClean="0">
                <a:solidFill>
                  <a:srgbClr val="008080"/>
                </a:solidFill>
                <a:latin typeface="+mj-lt"/>
              </a:rPr>
              <a:t>literature</a:t>
            </a:r>
          </a:p>
          <a:p>
            <a:pPr eaLnBrk="1" hangingPunct="1">
              <a:lnSpc>
                <a:spcPct val="80000"/>
              </a:lnSpc>
              <a:defRPr/>
            </a:pPr>
            <a:r>
              <a:rPr lang="en-US" sz="2400" dirty="0" smtClean="0">
                <a:latin typeface="+mj-lt"/>
              </a:rPr>
              <a:t>A framework for thinking for </a:t>
            </a:r>
            <a:r>
              <a:rPr lang="en-US" sz="2400" dirty="0" smtClean="0">
                <a:solidFill>
                  <a:srgbClr val="008080"/>
                </a:solidFill>
                <a:latin typeface="+mj-lt"/>
              </a:rPr>
              <a:t>clinical decisions</a:t>
            </a:r>
          </a:p>
          <a:p>
            <a:pPr eaLnBrk="1" hangingPunct="1">
              <a:lnSpc>
                <a:spcPct val="80000"/>
              </a:lnSpc>
              <a:defRPr/>
            </a:pPr>
            <a:r>
              <a:rPr lang="en-US" sz="2400" dirty="0" smtClean="0">
                <a:latin typeface="+mj-lt"/>
              </a:rPr>
              <a:t>A mechanism for the effective and efficient </a:t>
            </a:r>
            <a:r>
              <a:rPr lang="en-US" sz="2400" dirty="0" smtClean="0">
                <a:solidFill>
                  <a:srgbClr val="008080"/>
                </a:solidFill>
                <a:latin typeface="+mj-lt"/>
              </a:rPr>
              <a:t>planning</a:t>
            </a:r>
            <a:r>
              <a:rPr lang="en-US" sz="2400" dirty="0" smtClean="0">
                <a:latin typeface="+mj-lt"/>
              </a:rPr>
              <a:t> and </a:t>
            </a:r>
            <a:r>
              <a:rPr lang="en-US" sz="2400" dirty="0" smtClean="0">
                <a:solidFill>
                  <a:srgbClr val="008080"/>
                </a:solidFill>
                <a:latin typeface="+mj-lt"/>
              </a:rPr>
              <a:t>delivery</a:t>
            </a:r>
            <a:r>
              <a:rPr lang="en-US" sz="2400" dirty="0" smtClean="0">
                <a:latin typeface="+mj-lt"/>
              </a:rPr>
              <a:t> of health services to those who most need them</a:t>
            </a:r>
          </a:p>
          <a:p>
            <a:pPr eaLnBrk="1" hangingPunct="1">
              <a:lnSpc>
                <a:spcPct val="80000"/>
              </a:lnSpc>
              <a:defRPr/>
            </a:pPr>
            <a:r>
              <a:rPr lang="en-US" sz="2400" dirty="0" smtClean="0">
                <a:latin typeface="+mj-lt"/>
              </a:rPr>
              <a:t>An opportunity to </a:t>
            </a:r>
            <a:r>
              <a:rPr lang="en-US" sz="2400" dirty="0" smtClean="0">
                <a:solidFill>
                  <a:srgbClr val="008080"/>
                </a:solidFill>
                <a:latin typeface="+mj-lt"/>
              </a:rPr>
              <a:t>enrich</a:t>
            </a:r>
            <a:r>
              <a:rPr lang="en-US" sz="2400" dirty="0" smtClean="0">
                <a:latin typeface="+mj-lt"/>
              </a:rPr>
              <a:t> current health delivery concepts, or to create new and mutually enhancing shared </a:t>
            </a:r>
            <a:r>
              <a:rPr lang="en-US" sz="2400" dirty="0" smtClean="0">
                <a:solidFill>
                  <a:srgbClr val="008080"/>
                </a:solidFill>
                <a:latin typeface="+mj-lt"/>
              </a:rPr>
              <a:t>theory</a:t>
            </a:r>
            <a:endParaRPr lang="en-US" sz="2000" dirty="0" smtClean="0">
              <a:solidFill>
                <a:srgbClr val="008080"/>
              </a:solidFill>
              <a:latin typeface="+mj-lt"/>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eaLnBrk="1" hangingPunct="1">
              <a:defRPr/>
            </a:pPr>
            <a:r>
              <a:rPr lang="en-US" smtClean="0">
                <a:solidFill>
                  <a:srgbClr val="990033"/>
                </a:solidFill>
                <a:effectLst>
                  <a:outerShdw blurRad="38100" dist="38100" dir="2700000" algn="tl">
                    <a:srgbClr val="C0C0C0"/>
                  </a:outerShdw>
                </a:effectLst>
              </a:rPr>
              <a:t>Summary</a:t>
            </a:r>
            <a:br>
              <a:rPr lang="en-US" smtClean="0">
                <a:solidFill>
                  <a:srgbClr val="990033"/>
                </a:solidFill>
                <a:effectLst>
                  <a:outerShdw blurRad="38100" dist="38100" dir="2700000" algn="tl">
                    <a:srgbClr val="C0C0C0"/>
                  </a:outerShdw>
                </a:effectLst>
              </a:rPr>
            </a:br>
            <a:r>
              <a:rPr lang="en-US" sz="3200" smtClean="0">
                <a:solidFill>
                  <a:srgbClr val="990033"/>
                </a:solidFill>
                <a:effectLst>
                  <a:outerShdw blurRad="38100" dist="38100" dir="2700000" algn="tl">
                    <a:srgbClr val="C0C0C0"/>
                  </a:outerShdw>
                </a:effectLst>
              </a:rPr>
              <a:t>Key points:</a:t>
            </a:r>
          </a:p>
        </p:txBody>
      </p:sp>
      <p:sp>
        <p:nvSpPr>
          <p:cNvPr id="74755" name="Rectangle 3"/>
          <p:cNvSpPr>
            <a:spLocks noGrp="1" noChangeArrowheads="1"/>
          </p:cNvSpPr>
          <p:nvPr>
            <p:ph type="body" idx="1"/>
          </p:nvPr>
        </p:nvSpPr>
        <p:spPr>
          <a:xfrm>
            <a:off x="755650" y="1960563"/>
            <a:ext cx="7478329" cy="2357568"/>
          </a:xfrm>
          <a:noFill/>
        </p:spPr>
        <p:txBody>
          <a:bodyPr wrap="none">
            <a:spAutoFit/>
          </a:bodyPr>
          <a:lstStyle/>
          <a:p>
            <a:pPr eaLnBrk="1" hangingPunct="1"/>
            <a:r>
              <a:rPr lang="en-US" dirty="0" smtClean="0"/>
              <a:t>Epidemiology definition and objectives</a:t>
            </a:r>
          </a:p>
          <a:p>
            <a:pPr eaLnBrk="1" hangingPunct="1"/>
            <a:r>
              <a:rPr lang="en-US" dirty="0" smtClean="0"/>
              <a:t>History of epidemiology</a:t>
            </a:r>
          </a:p>
          <a:p>
            <a:pPr eaLnBrk="1" hangingPunct="1"/>
            <a:r>
              <a:rPr lang="en-US" dirty="0" smtClean="0"/>
              <a:t>Epidemic, endemic and pandemic</a:t>
            </a:r>
          </a:p>
          <a:p>
            <a:pPr eaLnBrk="1" hangingPunct="1"/>
            <a:r>
              <a:rPr lang="en-US" dirty="0" smtClean="0"/>
              <a:t>Examples in public health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85800" y="4445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Some Questions Posed by Media</a:t>
            </a:r>
          </a:p>
        </p:txBody>
      </p:sp>
      <p:sp>
        <p:nvSpPr>
          <p:cNvPr id="9219" name="Rectangle 3"/>
          <p:cNvSpPr>
            <a:spLocks noGrp="1" noChangeArrowheads="1"/>
          </p:cNvSpPr>
          <p:nvPr>
            <p:ph type="body" idx="1"/>
          </p:nvPr>
        </p:nvSpPr>
        <p:spPr>
          <a:xfrm>
            <a:off x="393700" y="1773238"/>
            <a:ext cx="8642350" cy="4114800"/>
          </a:xfrm>
        </p:spPr>
        <p:txBody>
          <a:bodyPr/>
          <a:lstStyle/>
          <a:p>
            <a:pPr eaLnBrk="1" hangingPunct="1"/>
            <a:r>
              <a:rPr lang="en-US" sz="2800" smtClean="0">
                <a:solidFill>
                  <a:schemeClr val="accent2"/>
                </a:solidFill>
              </a:rPr>
              <a:t>What is more dangerous</a:t>
            </a:r>
            <a:r>
              <a:rPr lang="en-US" sz="2800" smtClean="0"/>
              <a:t>: smallpox vaccination or infection through a terrorist attack?</a:t>
            </a:r>
          </a:p>
          <a:p>
            <a:pPr eaLnBrk="1" hangingPunct="1"/>
            <a:r>
              <a:rPr lang="en-US" sz="2800" smtClean="0"/>
              <a:t>Is </a:t>
            </a:r>
            <a:r>
              <a:rPr lang="en-US" sz="2800" smtClean="0">
                <a:solidFill>
                  <a:schemeClr val="accent2"/>
                </a:solidFill>
              </a:rPr>
              <a:t>Avian flu virus</a:t>
            </a:r>
            <a:r>
              <a:rPr lang="en-US" sz="2800" smtClean="0"/>
              <a:t> a risk to the public?</a:t>
            </a:r>
          </a:p>
          <a:p>
            <a:pPr eaLnBrk="1" hangingPunct="1"/>
            <a:r>
              <a:rPr lang="en-US" sz="2800" smtClean="0"/>
              <a:t>Do </a:t>
            </a:r>
            <a:r>
              <a:rPr lang="en-US" sz="2800" smtClean="0">
                <a:solidFill>
                  <a:schemeClr val="accent2"/>
                </a:solidFill>
              </a:rPr>
              <a:t>cell phones</a:t>
            </a:r>
            <a:r>
              <a:rPr lang="en-US" sz="2800" smtClean="0"/>
              <a:t> cause brain tumors?</a:t>
            </a:r>
          </a:p>
          <a:p>
            <a:pPr eaLnBrk="1" hangingPunct="1"/>
            <a:r>
              <a:rPr lang="en-US" sz="2800" smtClean="0"/>
              <a:t>Is it safe to drink </a:t>
            </a:r>
            <a:r>
              <a:rPr lang="en-US" sz="2800" smtClean="0">
                <a:solidFill>
                  <a:schemeClr val="accent2"/>
                </a:solidFill>
              </a:rPr>
              <a:t>coffee</a:t>
            </a:r>
            <a:r>
              <a:rPr lang="en-US" sz="2800" smtClean="0"/>
              <a:t>?</a:t>
            </a:r>
          </a:p>
          <a:p>
            <a:pPr eaLnBrk="1" hangingPunct="1"/>
            <a:r>
              <a:rPr lang="en-US" sz="2800" smtClean="0"/>
              <a:t>Will </a:t>
            </a:r>
            <a:r>
              <a:rPr lang="en-US" sz="2800" smtClean="0">
                <a:solidFill>
                  <a:schemeClr val="accent2"/>
                </a:solidFill>
              </a:rPr>
              <a:t>chemicals</a:t>
            </a:r>
            <a:r>
              <a:rPr lang="en-US" sz="2800" smtClean="0"/>
              <a:t> in the environment cause cancer?</a:t>
            </a:r>
          </a:p>
          <a:p>
            <a:pPr eaLnBrk="1" hangingPunct="1"/>
            <a:r>
              <a:rPr lang="en-US" sz="2800" smtClean="0"/>
              <a:t>Is it safe to consume </a:t>
            </a:r>
            <a:r>
              <a:rPr lang="en-US" sz="2800" smtClean="0">
                <a:solidFill>
                  <a:schemeClr val="accent2"/>
                </a:solidFill>
              </a:rPr>
              <a:t>tap water</a:t>
            </a:r>
            <a:r>
              <a:rPr lang="en-US" sz="2800" smtClean="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idx="4294967295"/>
          </p:nvPr>
        </p:nvSpPr>
        <p:spPr>
          <a:xfrm>
            <a:off x="685800" y="444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Epidemiology</a:t>
            </a:r>
            <a:endParaRPr lang="en-US" smtClean="0">
              <a:effectLst>
                <a:outerShdw blurRad="38100" dist="38100" dir="2700000" algn="tl">
                  <a:srgbClr val="C0C0C0"/>
                </a:outerShdw>
              </a:effectLst>
            </a:endParaRPr>
          </a:p>
        </p:txBody>
      </p:sp>
      <p:sp>
        <p:nvSpPr>
          <p:cNvPr id="10243" name="Rectangle 3"/>
          <p:cNvSpPr>
            <a:spLocks noGrp="1" noChangeArrowheads="1"/>
          </p:cNvSpPr>
          <p:nvPr>
            <p:ph type="body" idx="4294967295"/>
          </p:nvPr>
        </p:nvSpPr>
        <p:spPr>
          <a:xfrm>
            <a:off x="1187450" y="1628775"/>
            <a:ext cx="6913563" cy="4537075"/>
          </a:xfrm>
        </p:spPr>
        <p:txBody>
          <a:bodyPr/>
          <a:lstStyle/>
          <a:p>
            <a:pPr eaLnBrk="1" hangingPunct="1"/>
            <a:r>
              <a:rPr lang="en-US" b="1" i="1" smtClean="0">
                <a:solidFill>
                  <a:schemeClr val="accent2"/>
                </a:solidFill>
              </a:rPr>
              <a:t>EPI		</a:t>
            </a:r>
            <a:r>
              <a:rPr lang="en-US" smtClean="0">
                <a:solidFill>
                  <a:schemeClr val="accent2"/>
                </a:solidFill>
              </a:rPr>
              <a:t>-  on, upon</a:t>
            </a:r>
          </a:p>
          <a:p>
            <a:pPr eaLnBrk="1" hangingPunct="1"/>
            <a:r>
              <a:rPr lang="en-US" b="1" i="1" smtClean="0">
                <a:solidFill>
                  <a:schemeClr val="accent2"/>
                </a:solidFill>
              </a:rPr>
              <a:t>DEMOS</a:t>
            </a:r>
            <a:r>
              <a:rPr lang="en-US" smtClean="0">
                <a:solidFill>
                  <a:schemeClr val="accent2"/>
                </a:solidFill>
              </a:rPr>
              <a:t>	-  people</a:t>
            </a:r>
          </a:p>
          <a:p>
            <a:pPr eaLnBrk="1" hangingPunct="1"/>
            <a:r>
              <a:rPr lang="en-US" b="1" i="1" smtClean="0">
                <a:solidFill>
                  <a:schemeClr val="accent2"/>
                </a:solidFill>
              </a:rPr>
              <a:t>LOGOS</a:t>
            </a:r>
            <a:r>
              <a:rPr lang="en-US" smtClean="0">
                <a:solidFill>
                  <a:schemeClr val="accent2"/>
                </a:solidFill>
              </a:rPr>
              <a:t>		-  study</a:t>
            </a:r>
            <a:endParaRPr lang="en-US" smtClean="0"/>
          </a:p>
          <a:p>
            <a:pPr eaLnBrk="1" hangingPunct="1"/>
            <a:endParaRPr lang="en-US" smtClean="0"/>
          </a:p>
          <a:p>
            <a:pPr eaLnBrk="1" hangingPunct="1"/>
            <a:endParaRPr lang="en-US" smtClean="0"/>
          </a:p>
          <a:p>
            <a:pPr algn="ctr" eaLnBrk="1" hangingPunct="1">
              <a:buFontTx/>
              <a:buNone/>
            </a:pPr>
            <a:r>
              <a:rPr lang="en-US" smtClean="0"/>
              <a:t>The study of that which falls upon the people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7717</TotalTime>
  <Words>9172</Words>
  <Application>Microsoft Office PowerPoint</Application>
  <PresentationFormat>On-screen Show (4:3)</PresentationFormat>
  <Paragraphs>801</Paragraphs>
  <Slides>73</Slides>
  <Notes>73</Notes>
  <HiddenSlides>0</HiddenSlides>
  <MMClips>76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82" baseType="lpstr">
      <vt:lpstr>Arial</vt:lpstr>
      <vt:lpstr>Comic Sans MS</vt:lpstr>
      <vt:lpstr>Symbol</vt:lpstr>
      <vt:lpstr>Times New Roman</vt:lpstr>
      <vt:lpstr>Verdana</vt:lpstr>
      <vt:lpstr>Wingdings</vt:lpstr>
      <vt:lpstr>Custom Design</vt:lpstr>
      <vt:lpstr>Photo Editor Photo</vt:lpstr>
      <vt:lpstr>Diagram</vt:lpstr>
      <vt:lpstr>EPDM 509</vt:lpstr>
      <vt:lpstr>Objectives</vt:lpstr>
      <vt:lpstr>Three professors, a physicist, a  chemist and a statistician are at  a meeting when a fire breaks out  in a wastebasket.</vt:lpstr>
      <vt:lpstr>PowerPoint Presentation</vt:lpstr>
      <vt:lpstr>PowerPoint Presentation</vt:lpstr>
      <vt:lpstr>PowerPoint Presentation</vt:lpstr>
      <vt:lpstr>Case Profile</vt:lpstr>
      <vt:lpstr>Some Questions Posed by Media</vt:lpstr>
      <vt:lpstr>Epidemiology</vt:lpstr>
      <vt:lpstr>Definition of Epidemiology</vt:lpstr>
      <vt:lpstr>Definition of Epidemiology</vt:lpstr>
      <vt:lpstr>PowerPoint Presentation</vt:lpstr>
      <vt:lpstr>PowerPoint Presentation</vt:lpstr>
      <vt:lpstr>PowerPoint Presentation</vt:lpstr>
      <vt:lpstr>PowerPoint Presentation</vt:lpstr>
      <vt:lpstr>PowerPoint Presentation</vt:lpstr>
      <vt:lpstr>EPIDEMIOLOGY</vt:lpstr>
      <vt:lpstr>Epidemiology and Biostatistics</vt:lpstr>
      <vt:lpstr>Epidemic, Pandemic, Endemic</vt:lpstr>
      <vt:lpstr>EPIDEMIOLOGY</vt:lpstr>
      <vt:lpstr>Classic Epidemiology</vt:lpstr>
      <vt:lpstr>Classic epidemiology, example:</vt:lpstr>
      <vt:lpstr>Clinical Epidemiology</vt:lpstr>
      <vt:lpstr>Clinical epidemiology, example</vt:lpstr>
      <vt:lpstr>Two Basic Fundamentals </vt:lpstr>
      <vt:lpstr>Risk of contracting disease </vt:lpstr>
      <vt:lpstr>History of Epidemiology</vt:lpstr>
      <vt:lpstr>Hippocrates (460-370 BC)</vt:lpstr>
      <vt:lpstr>1600s - The Scientific Revolution</vt:lpstr>
      <vt:lpstr>John Graunt (1629-1674)</vt:lpstr>
      <vt:lpstr>PowerPoint Presentation</vt:lpstr>
      <vt:lpstr>John Graunt’s Observations</vt:lpstr>
      <vt:lpstr>PowerPoint Presentation</vt:lpstr>
      <vt:lpstr>John Graunt</vt:lpstr>
      <vt:lpstr>18th century</vt:lpstr>
      <vt:lpstr>James Lind (1716-1794)</vt:lpstr>
      <vt:lpstr>PowerPoint Presentation</vt:lpstr>
      <vt:lpstr>Important</vt:lpstr>
      <vt:lpstr>1796 - Edward Jenner</vt:lpstr>
      <vt:lpstr>Edward Jenner</vt:lpstr>
      <vt:lpstr>19th Century</vt:lpstr>
      <vt:lpstr>1836 - Pierre Louis</vt:lpstr>
      <vt:lpstr>William Farr (1807-1883)</vt:lpstr>
      <vt:lpstr>1839 - William Farr</vt:lpstr>
      <vt:lpstr>William Farr</vt:lpstr>
      <vt:lpstr>PowerPoint Presentation</vt:lpstr>
      <vt:lpstr>John Snow (1813-1858)</vt:lpstr>
      <vt:lpstr>John Snow (1813-1858)</vt:lpstr>
      <vt:lpstr>PowerPoint Presentation</vt:lpstr>
      <vt:lpstr>PowerPoint Presentation</vt:lpstr>
      <vt:lpstr>John Snows’ hypothesis was correct</vt:lpstr>
      <vt:lpstr>Other Contributors</vt:lpstr>
      <vt:lpstr>Ignatz Semmelweiz M.D.  (1818-1865) General Hospital, Vienna, Austria</vt:lpstr>
      <vt:lpstr>Lady with the Stats</vt:lpstr>
      <vt:lpstr>Pioneer in Epidemiology</vt:lpstr>
      <vt:lpstr>Walter Reed (1851-1902)</vt:lpstr>
      <vt:lpstr>1920 - Joseph Goldberger</vt:lpstr>
      <vt:lpstr>Epidemiologic accomplishments  in the 20th century </vt:lpstr>
      <vt:lpstr>Epidemiologic accomplishments </vt:lpstr>
      <vt:lpstr>Last 20-30 years</vt:lpstr>
      <vt:lpstr>PowerPoint Presentation</vt:lpstr>
      <vt:lpstr>PowerPoint Presentation</vt:lpstr>
      <vt:lpstr>Theories of Disease Causation</vt:lpstr>
      <vt:lpstr>PowerPoint Presentation</vt:lpstr>
      <vt:lpstr>Theories of Disease Causation</vt:lpstr>
      <vt:lpstr>Theories of Disease Causation</vt:lpstr>
      <vt:lpstr>Disease Causation </vt:lpstr>
      <vt:lpstr>Scope of Epidemiology</vt:lpstr>
      <vt:lpstr>Why study populations when studying disease occurrence?</vt:lpstr>
      <vt:lpstr>Types of Epidemiology</vt:lpstr>
      <vt:lpstr>Modern Epidemiology</vt:lpstr>
      <vt:lpstr>Benefits of Epidemiology</vt:lpstr>
      <vt:lpstr>Summary Key points:</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386</cp:revision>
  <dcterms:created xsi:type="dcterms:W3CDTF">1999-01-07T03:11:36Z</dcterms:created>
  <dcterms:modified xsi:type="dcterms:W3CDTF">2014-11-18T23:17:42Z</dcterms:modified>
</cp:coreProperties>
</file>