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63"/>
  </p:notesMasterIdLst>
  <p:handoutMasterIdLst>
    <p:handoutMasterId r:id="rId64"/>
  </p:handoutMasterIdLst>
  <p:sldIdLst>
    <p:sldId id="517" r:id="rId2"/>
    <p:sldId id="518" r:id="rId3"/>
    <p:sldId id="520" r:id="rId4"/>
    <p:sldId id="521" r:id="rId5"/>
    <p:sldId id="522" r:id="rId6"/>
    <p:sldId id="523" r:id="rId7"/>
    <p:sldId id="524" r:id="rId8"/>
    <p:sldId id="525" r:id="rId9"/>
    <p:sldId id="526" r:id="rId10"/>
    <p:sldId id="527" r:id="rId11"/>
    <p:sldId id="528" r:id="rId12"/>
    <p:sldId id="529" r:id="rId13"/>
    <p:sldId id="530" r:id="rId14"/>
    <p:sldId id="531" r:id="rId15"/>
    <p:sldId id="532" r:id="rId16"/>
    <p:sldId id="533" r:id="rId17"/>
    <p:sldId id="583" r:id="rId18"/>
    <p:sldId id="584" r:id="rId19"/>
    <p:sldId id="535" r:id="rId20"/>
    <p:sldId id="536" r:id="rId21"/>
    <p:sldId id="537" r:id="rId22"/>
    <p:sldId id="538" r:id="rId23"/>
    <p:sldId id="539" r:id="rId24"/>
    <p:sldId id="540" r:id="rId25"/>
    <p:sldId id="541" r:id="rId26"/>
    <p:sldId id="542" r:id="rId27"/>
    <p:sldId id="543" r:id="rId28"/>
    <p:sldId id="544" r:id="rId29"/>
    <p:sldId id="545" r:id="rId30"/>
    <p:sldId id="546" r:id="rId31"/>
    <p:sldId id="547" r:id="rId32"/>
    <p:sldId id="548" r:id="rId33"/>
    <p:sldId id="549" r:id="rId34"/>
    <p:sldId id="550" r:id="rId35"/>
    <p:sldId id="551" r:id="rId36"/>
    <p:sldId id="571" r:id="rId37"/>
    <p:sldId id="575" r:id="rId38"/>
    <p:sldId id="576" r:id="rId39"/>
    <p:sldId id="572" r:id="rId40"/>
    <p:sldId id="573" r:id="rId41"/>
    <p:sldId id="577" r:id="rId42"/>
    <p:sldId id="581" r:id="rId43"/>
    <p:sldId id="578" r:id="rId44"/>
    <p:sldId id="579" r:id="rId45"/>
    <p:sldId id="580" r:id="rId46"/>
    <p:sldId id="555" r:id="rId47"/>
    <p:sldId id="556" r:id="rId48"/>
    <p:sldId id="557" r:id="rId49"/>
    <p:sldId id="558" r:id="rId50"/>
    <p:sldId id="559" r:id="rId51"/>
    <p:sldId id="585" r:id="rId52"/>
    <p:sldId id="582" r:id="rId53"/>
    <p:sldId id="562" r:id="rId54"/>
    <p:sldId id="563" r:id="rId55"/>
    <p:sldId id="564" r:id="rId56"/>
    <p:sldId id="565" r:id="rId57"/>
    <p:sldId id="566" r:id="rId58"/>
    <p:sldId id="567" r:id="rId59"/>
    <p:sldId id="568" r:id="rId60"/>
    <p:sldId id="569" r:id="rId61"/>
    <p:sldId id="570" r:id="rId62"/>
  </p:sldIdLst>
  <p:sldSz cx="9144000" cy="6858000" type="screen4x3"/>
  <p:notesSz cx="7026275" cy="9312275"/>
  <p:defaultTextStyle>
    <a:defPPr>
      <a:defRPr lang="en-US"/>
    </a:defPPr>
    <a:lvl1pPr algn="l" rtl="0" eaLnBrk="0" fontAlgn="base" hangingPunct="0">
      <a:spcBef>
        <a:spcPct val="0"/>
      </a:spcBef>
      <a:spcAft>
        <a:spcPct val="0"/>
      </a:spcAft>
      <a:buChar char="•"/>
      <a:defRPr sz="3000" kern="1200">
        <a:solidFill>
          <a:schemeClr val="tx1"/>
        </a:solidFill>
        <a:latin typeface="Arial" charset="0"/>
        <a:ea typeface="+mn-ea"/>
        <a:cs typeface="+mn-cs"/>
      </a:defRPr>
    </a:lvl1pPr>
    <a:lvl2pPr marL="457200" algn="l" rtl="0" eaLnBrk="0" fontAlgn="base" hangingPunct="0">
      <a:spcBef>
        <a:spcPct val="0"/>
      </a:spcBef>
      <a:spcAft>
        <a:spcPct val="0"/>
      </a:spcAft>
      <a:buChar char="•"/>
      <a:defRPr sz="3000" kern="1200">
        <a:solidFill>
          <a:schemeClr val="tx1"/>
        </a:solidFill>
        <a:latin typeface="Arial" charset="0"/>
        <a:ea typeface="+mn-ea"/>
        <a:cs typeface="+mn-cs"/>
      </a:defRPr>
    </a:lvl2pPr>
    <a:lvl3pPr marL="914400" algn="l" rtl="0" eaLnBrk="0" fontAlgn="base" hangingPunct="0">
      <a:spcBef>
        <a:spcPct val="0"/>
      </a:spcBef>
      <a:spcAft>
        <a:spcPct val="0"/>
      </a:spcAft>
      <a:buChar char="•"/>
      <a:defRPr sz="3000" kern="1200">
        <a:solidFill>
          <a:schemeClr val="tx1"/>
        </a:solidFill>
        <a:latin typeface="Arial" charset="0"/>
        <a:ea typeface="+mn-ea"/>
        <a:cs typeface="+mn-cs"/>
      </a:defRPr>
    </a:lvl3pPr>
    <a:lvl4pPr marL="1371600" algn="l" rtl="0" eaLnBrk="0" fontAlgn="base" hangingPunct="0">
      <a:spcBef>
        <a:spcPct val="0"/>
      </a:spcBef>
      <a:spcAft>
        <a:spcPct val="0"/>
      </a:spcAft>
      <a:buChar char="•"/>
      <a:defRPr sz="3000" kern="1200">
        <a:solidFill>
          <a:schemeClr val="tx1"/>
        </a:solidFill>
        <a:latin typeface="Arial" charset="0"/>
        <a:ea typeface="+mn-ea"/>
        <a:cs typeface="+mn-cs"/>
      </a:defRPr>
    </a:lvl4pPr>
    <a:lvl5pPr marL="1828800" algn="l" rtl="0" eaLnBrk="0" fontAlgn="base" hangingPunct="0">
      <a:spcBef>
        <a:spcPct val="0"/>
      </a:spcBef>
      <a:spcAft>
        <a:spcPct val="0"/>
      </a:spcAft>
      <a:buChar char="•"/>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66FF"/>
    <a:srgbClr val="CC0066"/>
    <a:srgbClr val="FFCC00"/>
    <a:srgbClr val="FF33CC"/>
    <a:srgbClr val="CC66FF"/>
    <a:srgbClr val="80808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0426" autoAdjust="0"/>
  </p:normalViewPr>
  <p:slideViewPr>
    <p:cSldViewPr>
      <p:cViewPr varScale="1">
        <p:scale>
          <a:sx n="80" d="100"/>
          <a:sy n="80" d="100"/>
        </p:scale>
        <p:origin x="8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56"/>
    </p:cViewPr>
  </p:sorterViewPr>
  <p:notesViewPr>
    <p:cSldViewPr>
      <p:cViewPr>
        <p:scale>
          <a:sx n="75" d="100"/>
          <a:sy n="75" d="100"/>
        </p:scale>
        <p:origin x="-2310" y="72"/>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buFontTx/>
              <a:buNone/>
              <a:defRPr sz="1200">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buFontTx/>
              <a:buNone/>
              <a:defRPr sz="1200">
                <a:latin typeface="Times New Roman" pitchFamily="18" charset="0"/>
              </a:defRPr>
            </a:lvl1pPr>
          </a:lstStyle>
          <a:p>
            <a:pPr>
              <a:defRPr/>
            </a:pPr>
            <a:fld id="{E06A4B1E-209E-420A-A76F-548B3EF191EF}" type="slidenum">
              <a:rPr lang="en-US"/>
              <a:pPr>
                <a:defRPr/>
              </a:pPr>
              <a:t>‹#›</a:t>
            </a:fld>
            <a:endParaRPr lang="en-US"/>
          </a:p>
        </p:txBody>
      </p:sp>
    </p:spTree>
    <p:extLst>
      <p:ext uri="{BB962C8B-B14F-4D97-AF65-F5344CB8AC3E}">
        <p14:creationId xmlns:p14="http://schemas.microsoft.com/office/powerpoint/2010/main" val="3569353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buFontTx/>
              <a:buNone/>
              <a:defRPr sz="1200">
                <a:latin typeface="Times New Roman" pitchFamily="18"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buFontTx/>
              <a:buNone/>
              <a:defRPr sz="1200">
                <a:latin typeface="Times New Roman" pitchFamily="18" charset="0"/>
              </a:defRPr>
            </a:lvl1pPr>
          </a:lstStyle>
          <a:p>
            <a:pPr>
              <a:defRPr/>
            </a:pPr>
            <a:fld id="{926489C1-232E-4029-B59A-FDD4777E2F8C}" type="slidenum">
              <a:rPr lang="en-US"/>
              <a:pPr>
                <a:defRPr/>
              </a:pPr>
              <a:t>‹#›</a:t>
            </a:fld>
            <a:endParaRPr lang="en-US"/>
          </a:p>
        </p:txBody>
      </p:sp>
    </p:spTree>
    <p:extLst>
      <p:ext uri="{BB962C8B-B14F-4D97-AF65-F5344CB8AC3E}">
        <p14:creationId xmlns:p14="http://schemas.microsoft.com/office/powerpoint/2010/main" val="29779685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er.cancer.gov/"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dc.gov/nchs/nhanes.ht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cdc.gov/nchs/index.ht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cdc.gov/nchs/data/nvsr/nvsr61/nvsr61_04.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cancer.org/acs/groups/content/@research/documents/webcontent/acspc-042151.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cancer.org/acs/groups/content/@research/documents/webcontent/acspc-042151.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5D10AA10-56EA-4BE2-A0F1-59699D03AB49}" type="slidenum">
              <a:rPr lang="en-US" sz="1200" smtClean="0">
                <a:latin typeface="Times New Roman" pitchFamily="18" charset="0"/>
              </a:rPr>
              <a:pPr/>
              <a:t>1</a:t>
            </a:fld>
            <a:endParaRPr lang="en-US" sz="1200" smtClean="0">
              <a:latin typeface="Times New Roman" pitchFamily="18" charset="0"/>
            </a:endParaRPr>
          </a:p>
        </p:txBody>
      </p:sp>
      <p:sp>
        <p:nvSpPr>
          <p:cNvPr id="6451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9EC5AA6-4513-46EC-873F-0803D101093D}" type="slidenum">
              <a:rPr lang="en-US" sz="1200">
                <a:latin typeface="Times New Roman" pitchFamily="18" charset="0"/>
              </a:rPr>
              <a:pPr algn="r">
                <a:buFontTx/>
                <a:buNone/>
              </a:pPr>
              <a:t>1</a:t>
            </a:fld>
            <a:endParaRPr lang="en-US" sz="1200">
              <a:latin typeface="Times New Roman" pitchFamily="18" charset="0"/>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lecture we will look at data sources used in epidemiology and how we obtained the data. Disease surveillance is an essential part of Public </a:t>
            </a:r>
            <a:r>
              <a:rPr lang="en-US" dirty="0"/>
              <a:t>Health </a:t>
            </a:r>
            <a:r>
              <a:rPr lang="en-US" dirty="0" smtClean="0"/>
              <a:t>because much of the morbidity and mortality information we use come from different surveillance programs. To be able to collect, process and use the information in an orderly manner, we need some way of grouping or classifying them. Classification is to order into groups or assign to pre-designated classes based on common characteristics. </a:t>
            </a:r>
          </a:p>
        </p:txBody>
      </p:sp>
    </p:spTree>
    <p:extLst>
      <p:ext uri="{BB962C8B-B14F-4D97-AF65-F5344CB8AC3E}">
        <p14:creationId xmlns:p14="http://schemas.microsoft.com/office/powerpoint/2010/main" val="414669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6376C4C-6950-467C-A5ED-2CB575EEEFA8}" type="slidenum">
              <a:rPr lang="en-US" sz="1200" smtClean="0">
                <a:latin typeface="Times New Roman" pitchFamily="18" charset="0"/>
              </a:rPr>
              <a:pPr/>
              <a:t>10</a:t>
            </a:fld>
            <a:endParaRPr lang="en-US" sz="1200" smtClean="0">
              <a:latin typeface="Times New Roman" pitchFamily="18" charset="0"/>
            </a:endParaRPr>
          </a:p>
        </p:txBody>
      </p:sp>
      <p:sp>
        <p:nvSpPr>
          <p:cNvPr id="7373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D1550AA8-0A52-4E9A-8060-44632E60AB9C}" type="slidenum">
              <a:rPr lang="en-US" sz="1200">
                <a:latin typeface="Times New Roman" pitchFamily="18" charset="0"/>
              </a:rPr>
              <a:pPr algn="r">
                <a:buFontTx/>
                <a:buNone/>
              </a:pPr>
              <a:t>10</a:t>
            </a:fld>
            <a:endParaRPr lang="en-US" sz="1200">
              <a:latin typeface="Times New Roman" pitchFamily="18"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Our environment is changing all the time, since microbes mutate and evolve, and new diseases appears. This makes continual monitoring necessary in order to recognize and understand a new threat as early as possible. Some of the epidemiologic problems that we are now faced with are listed. Both the evolving bird flu and the re-emergence of TB are serious threats to populations around the world.  </a:t>
            </a:r>
          </a:p>
        </p:txBody>
      </p:sp>
    </p:spTree>
    <p:extLst>
      <p:ext uri="{BB962C8B-B14F-4D97-AF65-F5344CB8AC3E}">
        <p14:creationId xmlns:p14="http://schemas.microsoft.com/office/powerpoint/2010/main" val="71335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941DA23A-DEE2-4742-9AB2-C89C514E4F80}" type="slidenum">
              <a:rPr lang="en-US" sz="1200" smtClean="0">
                <a:latin typeface="Times New Roman" pitchFamily="18" charset="0"/>
              </a:rPr>
              <a:pPr/>
              <a:t>11</a:t>
            </a:fld>
            <a:endParaRPr lang="en-US" sz="1200" smtClean="0">
              <a:latin typeface="Times New Roman" pitchFamily="18" charset="0"/>
            </a:endParaRPr>
          </a:p>
        </p:txBody>
      </p:sp>
      <p:sp>
        <p:nvSpPr>
          <p:cNvPr id="7475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C45597DC-BD15-46C3-8442-D26ADC07C364}" type="slidenum">
              <a:rPr lang="en-US" sz="1200">
                <a:latin typeface="Times New Roman" pitchFamily="18" charset="0"/>
              </a:rPr>
              <a:pPr algn="r">
                <a:buFontTx/>
                <a:buNone/>
              </a:pPr>
              <a:t>11</a:t>
            </a:fld>
            <a:endParaRPr lang="en-US" sz="1200">
              <a:latin typeface="Times New Roman" pitchFamily="18" charset="0"/>
            </a:endParaRPr>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2005 the hurricane Katrina was on its way toward Louisiana. Aug. 28 about 50,000 people moved to evacuation centers. Aug 29 the hurricane made landfall, and approximately 400,000 people became displaced,. In the 500 evacuation centers the authorities started active surveillance for communicable diseases Sept. 8, using a 1-page report form.     </a:t>
            </a:r>
          </a:p>
        </p:txBody>
      </p:sp>
    </p:spTree>
    <p:extLst>
      <p:ext uri="{BB962C8B-B14F-4D97-AF65-F5344CB8AC3E}">
        <p14:creationId xmlns:p14="http://schemas.microsoft.com/office/powerpoint/2010/main" val="371141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040EFB3-EC33-4F50-B8BB-07FBE4373D60}" type="slidenum">
              <a:rPr lang="en-US" sz="1200" smtClean="0">
                <a:latin typeface="Times New Roman" pitchFamily="18" charset="0"/>
              </a:rPr>
              <a:pPr/>
              <a:t>12</a:t>
            </a:fld>
            <a:endParaRPr lang="en-US" sz="1200" smtClean="0">
              <a:latin typeface="Times New Roman" pitchFamily="18" charset="0"/>
            </a:endParaRPr>
          </a:p>
        </p:txBody>
      </p:sp>
      <p:sp>
        <p:nvSpPr>
          <p:cNvPr id="7577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F6944193-D337-48D3-A7F0-025296BAB1D8}" type="slidenum">
              <a:rPr lang="en-US" sz="1200">
                <a:latin typeface="Times New Roman" pitchFamily="18" charset="0"/>
              </a:rPr>
              <a:pPr algn="r">
                <a:buFontTx/>
                <a:buNone/>
              </a:pPr>
              <a:t>12</a:t>
            </a:fld>
            <a:endParaRPr lang="en-US" sz="1200">
              <a:latin typeface="Times New Roman" pitchFamily="18" charset="0"/>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surveillance asked for fever, watery diarrhea, vomiting, bloody diarrhea, influenza-like illness, severe respiratory infection, rash, scabies, lice, conjunctivitis, injury, mental health disorders, and chronic medical conditions (DM, high BP, CVD, asthma and COPD).</a:t>
            </a:r>
          </a:p>
          <a:p>
            <a:pPr eaLnBrk="1" hangingPunct="1"/>
            <a:r>
              <a:rPr lang="en-US" dirty="0" smtClean="0"/>
              <a:t>The active surveillance resulted in 2,975 forms reporting 39,217 patient encounters during 49 days of operations, with influenza-like illness and rash most reported. </a:t>
            </a:r>
          </a:p>
        </p:txBody>
      </p:sp>
    </p:spTree>
    <p:extLst>
      <p:ext uri="{BB962C8B-B14F-4D97-AF65-F5344CB8AC3E}">
        <p14:creationId xmlns:p14="http://schemas.microsoft.com/office/powerpoint/2010/main" val="407721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254EC00F-5F5B-492C-A546-41495D7399BB}" type="slidenum">
              <a:rPr lang="en-US" sz="1200" smtClean="0">
                <a:latin typeface="Times New Roman" pitchFamily="18" charset="0"/>
              </a:rPr>
              <a:pPr/>
              <a:t>13</a:t>
            </a:fld>
            <a:endParaRPr lang="en-US" sz="1200" smtClean="0">
              <a:latin typeface="Times New Roman" pitchFamily="18" charset="0"/>
            </a:endParaRPr>
          </a:p>
        </p:txBody>
      </p:sp>
      <p:sp>
        <p:nvSpPr>
          <p:cNvPr id="7680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E067A45F-9DBA-4712-A38E-3C2481705848}" type="slidenum">
              <a:rPr lang="en-US" sz="1200">
                <a:latin typeface="Times New Roman" pitchFamily="18" charset="0"/>
              </a:rPr>
              <a:pPr algn="r">
                <a:buFontTx/>
                <a:buNone/>
              </a:pPr>
              <a:t>13</a:t>
            </a:fld>
            <a:endParaRPr lang="en-US" sz="1200">
              <a:latin typeface="Times New Roman" pitchFamily="18" charset="0"/>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Epidemiologic approach normally includes different levels of surveillance, in addition to performing direct observational and experimental studies.</a:t>
            </a:r>
          </a:p>
          <a:p>
            <a:pPr eaLnBrk="1" hangingPunct="1"/>
            <a:endParaRPr lang="en-US" dirty="0" smtClean="0"/>
          </a:p>
        </p:txBody>
      </p:sp>
    </p:spTree>
    <p:extLst>
      <p:ext uri="{BB962C8B-B14F-4D97-AF65-F5344CB8AC3E}">
        <p14:creationId xmlns:p14="http://schemas.microsoft.com/office/powerpoint/2010/main" val="470947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44E8726-1DB8-48BB-91E4-F193F9B9436F}" type="slidenum">
              <a:rPr lang="en-US" sz="1200" smtClean="0">
                <a:latin typeface="Times New Roman" pitchFamily="18" charset="0"/>
              </a:rPr>
              <a:pPr/>
              <a:t>14</a:t>
            </a:fld>
            <a:endParaRPr lang="en-US" sz="1200" smtClean="0">
              <a:latin typeface="Times New Roman" pitchFamily="18" charset="0"/>
            </a:endParaRPr>
          </a:p>
        </p:txBody>
      </p:sp>
      <p:sp>
        <p:nvSpPr>
          <p:cNvPr id="7782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73EE0052-3D39-43C2-ABD7-9C82CEDB0583}" type="slidenum">
              <a:rPr lang="en-US" sz="1200">
                <a:latin typeface="Times New Roman" pitchFamily="18" charset="0"/>
              </a:rPr>
              <a:pPr algn="r">
                <a:buFontTx/>
                <a:buNone/>
              </a:pPr>
              <a:t>14</a:t>
            </a:fld>
            <a:endParaRPr lang="en-US" sz="1200">
              <a:latin typeface="Times New Roman" pitchFamily="18"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Surveillance means “to watch over”, and is an ongoing systematic collection, analysis and interpretation of health data. The information gathered is used for planning purposes, for implementation and evaluation of public health practice. It is also used to inform health workers, hospitals, politicians and other authorities of the results of the surveillance.  </a:t>
            </a:r>
          </a:p>
        </p:txBody>
      </p:sp>
    </p:spTree>
    <p:extLst>
      <p:ext uri="{BB962C8B-B14F-4D97-AF65-F5344CB8AC3E}">
        <p14:creationId xmlns:p14="http://schemas.microsoft.com/office/powerpoint/2010/main" val="2959406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ACDE24F-8078-4F74-8125-FB76960977A8}" type="slidenum">
              <a:rPr lang="en-US" sz="1200" smtClean="0">
                <a:latin typeface="Times New Roman" pitchFamily="18" charset="0"/>
              </a:rPr>
              <a:pPr/>
              <a:t>15</a:t>
            </a:fld>
            <a:endParaRPr lang="en-US" sz="1200" smtClean="0">
              <a:latin typeface="Times New Roman" pitchFamily="18" charset="0"/>
            </a:endParaRPr>
          </a:p>
        </p:txBody>
      </p:sp>
      <p:sp>
        <p:nvSpPr>
          <p:cNvPr id="7885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9A2A5B39-10E0-4853-B2CF-F9ACB9174295}" type="slidenum">
              <a:rPr lang="en-US" sz="1200">
                <a:latin typeface="Times New Roman" pitchFamily="18" charset="0"/>
              </a:rPr>
              <a:pPr algn="r">
                <a:buFontTx/>
                <a:buNone/>
              </a:pPr>
              <a:t>15</a:t>
            </a:fld>
            <a:endParaRPr lang="en-US" sz="1200">
              <a:latin typeface="Times New Roman" pitchFamily="18"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goal of the surveillance is to </a:t>
            </a:r>
            <a:r>
              <a:rPr lang="en-US" b="1" u="sng" dirty="0" smtClean="0"/>
              <a:t>collect</a:t>
            </a:r>
            <a:r>
              <a:rPr lang="en-US" dirty="0" smtClean="0"/>
              <a:t> data to identify disease or other health-related events according to person, place and time, and to </a:t>
            </a:r>
            <a:r>
              <a:rPr lang="en-US" b="1" u="sng" dirty="0" err="1" smtClean="0"/>
              <a:t>analyse</a:t>
            </a:r>
            <a:r>
              <a:rPr lang="en-US" dirty="0" smtClean="0"/>
              <a:t> the data to find sentinel (first) cases indicating disease outbreaks, and to compare the data with data from other populations. The results has to be </a:t>
            </a:r>
            <a:r>
              <a:rPr lang="en-US" b="1" u="sng" dirty="0" smtClean="0"/>
              <a:t>interpreted</a:t>
            </a:r>
            <a:r>
              <a:rPr lang="en-US" dirty="0" smtClean="0"/>
              <a:t> and hypothesis must be developed about possible risk factors responsible for an outbreak. Finally, the </a:t>
            </a:r>
            <a:r>
              <a:rPr lang="en-US" b="1" u="sng" dirty="0" smtClean="0"/>
              <a:t>report</a:t>
            </a:r>
            <a:r>
              <a:rPr lang="en-US" dirty="0" smtClean="0"/>
              <a:t> has to be sent to the health workers, hospitals and authorities regarding anticipation of health services needed.    </a:t>
            </a:r>
          </a:p>
        </p:txBody>
      </p:sp>
    </p:spTree>
    <p:extLst>
      <p:ext uri="{BB962C8B-B14F-4D97-AF65-F5344CB8AC3E}">
        <p14:creationId xmlns:p14="http://schemas.microsoft.com/office/powerpoint/2010/main" val="4137705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04C62F2-78FE-42DE-B322-8D13D2EECFE5}" type="slidenum">
              <a:rPr lang="en-US" sz="1200" smtClean="0">
                <a:latin typeface="Times New Roman" pitchFamily="18" charset="0"/>
              </a:rPr>
              <a:pPr/>
              <a:t>16</a:t>
            </a:fld>
            <a:endParaRPr lang="en-US" sz="1200" smtClean="0">
              <a:latin typeface="Times New Roman" pitchFamily="18" charset="0"/>
            </a:endParaRPr>
          </a:p>
        </p:txBody>
      </p:sp>
      <p:sp>
        <p:nvSpPr>
          <p:cNvPr id="7987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3C0218F5-7B54-4286-9487-1FE02FD8419D}" type="slidenum">
              <a:rPr lang="en-US" sz="1200">
                <a:latin typeface="Times New Roman" pitchFamily="18" charset="0"/>
              </a:rPr>
              <a:pPr algn="r">
                <a:buFontTx/>
                <a:buNone/>
              </a:pPr>
              <a:t>16</a:t>
            </a:fld>
            <a:endParaRPr lang="en-US" sz="1200">
              <a:latin typeface="Times New Roman" pitchFamily="18" charset="0"/>
            </a:endParaRPr>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Two important characteristics of Public Health Surveillance is that it is ongoing and systematic:</a:t>
            </a:r>
          </a:p>
          <a:p>
            <a:pPr marL="285750" indent="-285750" eaLnBrk="1" hangingPunct="1">
              <a:buFont typeface="+mj-lt"/>
              <a:buAutoNum type="romanUcPeriod"/>
            </a:pPr>
            <a:r>
              <a:rPr lang="en-US" dirty="0" smtClean="0"/>
              <a:t>Ongoing in order to monitor</a:t>
            </a:r>
          </a:p>
          <a:p>
            <a:pPr marL="742950" lvl="1" indent="-285750" eaLnBrk="1" hangingPunct="1">
              <a:buFont typeface="+mj-lt"/>
              <a:buAutoNum type="alphaLcPeriod"/>
            </a:pPr>
            <a:r>
              <a:rPr lang="en-US" dirty="0" smtClean="0"/>
              <a:t>Emergence of new diseases, or</a:t>
            </a:r>
          </a:p>
          <a:p>
            <a:pPr marL="742950" lvl="1" indent="-285750" eaLnBrk="1" hangingPunct="1">
              <a:buFont typeface="+mj-lt"/>
              <a:buAutoNum type="alphaLcPeriod"/>
            </a:pPr>
            <a:r>
              <a:rPr lang="en-US" dirty="0" smtClean="0"/>
              <a:t>Changes in disease frequency in general, and</a:t>
            </a:r>
          </a:p>
          <a:p>
            <a:pPr marL="742950" lvl="1" indent="-285750" eaLnBrk="1" hangingPunct="1">
              <a:buFont typeface="+mj-lt"/>
              <a:buAutoNum type="alphaLcPeriod"/>
            </a:pPr>
            <a:r>
              <a:rPr lang="en-US" dirty="0" smtClean="0"/>
              <a:t>Changes in prevalence of risk factors</a:t>
            </a:r>
          </a:p>
          <a:p>
            <a:pPr marL="285750" indent="-285750" eaLnBrk="1" hangingPunct="1">
              <a:buFont typeface="+mj-lt"/>
              <a:buAutoNum type="romanUcPeriod"/>
            </a:pPr>
            <a:r>
              <a:rPr lang="en-US" dirty="0"/>
              <a:t> </a:t>
            </a:r>
            <a:r>
              <a:rPr lang="en-US" dirty="0" smtClean="0"/>
              <a:t>Systematic in order to</a:t>
            </a:r>
          </a:p>
          <a:p>
            <a:pPr marL="742950" lvl="1" indent="-285750" eaLnBrk="1" hangingPunct="1">
              <a:buFont typeface="+mj-lt"/>
              <a:buAutoNum type="alphaLcPeriod"/>
            </a:pPr>
            <a:r>
              <a:rPr lang="en-US" dirty="0" smtClean="0"/>
              <a:t>Limit bias, by applying rigorous, standardized methodology in assembly, appraisal and synthesis of the data collected</a:t>
            </a:r>
          </a:p>
          <a:p>
            <a:pPr lvl="1" eaLnBrk="1" hangingPunct="1"/>
            <a:endParaRPr lang="en-US" dirty="0" smtClean="0"/>
          </a:p>
          <a:p>
            <a:pPr lvl="1" indent="-457200" eaLnBrk="1" hangingPunct="1"/>
            <a:r>
              <a:rPr lang="en-US" dirty="0" smtClean="0"/>
              <a:t>Surveillance data are used in Public Health Practice to:</a:t>
            </a:r>
          </a:p>
          <a:p>
            <a:pPr marL="292100" lvl="1" indent="-292100" eaLnBrk="1" hangingPunct="1">
              <a:buFont typeface="+mj-lt"/>
              <a:buAutoNum type="romanUcPeriod"/>
            </a:pPr>
            <a:r>
              <a:rPr lang="en-US" dirty="0" smtClean="0"/>
              <a:t>Plan health services</a:t>
            </a:r>
          </a:p>
          <a:p>
            <a:pPr marL="292100" lvl="1" indent="-292100" eaLnBrk="1" hangingPunct="1">
              <a:buFont typeface="+mj-lt"/>
              <a:buAutoNum type="romanUcPeriod"/>
            </a:pPr>
            <a:r>
              <a:rPr lang="en-US" dirty="0" smtClean="0"/>
              <a:t>Implement health services, and to </a:t>
            </a:r>
          </a:p>
          <a:p>
            <a:pPr marL="292100" lvl="1" indent="-292100" eaLnBrk="1" hangingPunct="1">
              <a:buFont typeface="+mj-lt"/>
              <a:buAutoNum type="romanUcPeriod"/>
            </a:pPr>
            <a:r>
              <a:rPr lang="en-US" dirty="0" smtClean="0"/>
              <a:t>Evaluate health services, in order to improve Public Health  </a:t>
            </a:r>
          </a:p>
        </p:txBody>
      </p:sp>
    </p:spTree>
    <p:extLst>
      <p:ext uri="{BB962C8B-B14F-4D97-AF65-F5344CB8AC3E}">
        <p14:creationId xmlns:p14="http://schemas.microsoft.com/office/powerpoint/2010/main" val="712238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FA6F266-9C3F-4B81-BF5A-FE96F73EFF60}" type="slidenum">
              <a:rPr lang="en-US" sz="1200" smtClean="0">
                <a:latin typeface="Times New Roman" pitchFamily="18" charset="0"/>
              </a:rPr>
              <a:pPr/>
              <a:t>17</a:t>
            </a:fld>
            <a:endParaRPr lang="en-US" sz="1200" smtClean="0">
              <a:latin typeface="Times New Roman" pitchFamily="18" charset="0"/>
            </a:endParaRPr>
          </a:p>
        </p:txBody>
      </p:sp>
      <p:sp>
        <p:nvSpPr>
          <p:cNvPr id="8089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21E1C675-099E-48EB-A88F-49529738BCAD}" type="slidenum">
              <a:rPr lang="en-US" sz="1200">
                <a:latin typeface="Times New Roman" pitchFamily="18" charset="0"/>
              </a:rPr>
              <a:pPr algn="r">
                <a:buFontTx/>
                <a:buNone/>
              </a:pPr>
              <a:t>17</a:t>
            </a:fld>
            <a:endParaRPr lang="en-US" sz="1200">
              <a:latin typeface="Times New Roman" pitchFamily="18" charset="0"/>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will discuss three types of surveillance: Active, passive and sentinel surveillance:</a:t>
            </a:r>
          </a:p>
          <a:p>
            <a:pPr marL="228600" indent="-228600" eaLnBrk="1" hangingPunct="1">
              <a:buFont typeface="+mj-lt"/>
              <a:buAutoNum type="arabicPeriod"/>
            </a:pPr>
            <a:r>
              <a:rPr lang="en-US" b="1" u="sng" dirty="0" smtClean="0">
                <a:solidFill>
                  <a:srgbClr val="FF0000"/>
                </a:solidFill>
              </a:rPr>
              <a:t>Active Surveillance </a:t>
            </a:r>
            <a:r>
              <a:rPr lang="en-US" dirty="0" smtClean="0"/>
              <a:t>– involves </a:t>
            </a:r>
            <a:r>
              <a:rPr lang="en-US" b="1" i="1" dirty="0" smtClean="0"/>
              <a:t>finding cases</a:t>
            </a:r>
            <a:r>
              <a:rPr lang="en-US" dirty="0" smtClean="0"/>
              <a:t> of a specific disease or health condition by </a:t>
            </a:r>
            <a:r>
              <a:rPr lang="en-US" b="1" i="1" dirty="0" smtClean="0"/>
              <a:t>periodic visits</a:t>
            </a:r>
            <a:r>
              <a:rPr lang="en-US" dirty="0" smtClean="0"/>
              <a:t> to hospitals, clinics and other health care facilities by project staff to identify new cases or deaths due to the specific disease or health condition. It may involve </a:t>
            </a:r>
            <a:r>
              <a:rPr lang="en-US" b="1" i="1" dirty="0" smtClean="0"/>
              <a:t>interview</a:t>
            </a:r>
            <a:r>
              <a:rPr lang="en-US" dirty="0" smtClean="0"/>
              <a:t> of patients and physicians, </a:t>
            </a:r>
            <a:r>
              <a:rPr lang="en-US" b="1" i="1" dirty="0" smtClean="0"/>
              <a:t>review</a:t>
            </a:r>
            <a:r>
              <a:rPr lang="en-US" dirty="0" smtClean="0"/>
              <a:t> of medical records, and even surveying </a:t>
            </a:r>
            <a:r>
              <a:rPr lang="en-US" b="1" i="1" dirty="0" smtClean="0"/>
              <a:t>specific areas </a:t>
            </a:r>
            <a:r>
              <a:rPr lang="en-US" dirty="0" smtClean="0"/>
              <a:t>(i.e. villages in developing countries) in the wake of an index case. </a:t>
            </a:r>
          </a:p>
        </p:txBody>
      </p:sp>
    </p:spTree>
    <p:extLst>
      <p:ext uri="{BB962C8B-B14F-4D97-AF65-F5344CB8AC3E}">
        <p14:creationId xmlns:p14="http://schemas.microsoft.com/office/powerpoint/2010/main" val="2494471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FA6F266-9C3F-4B81-BF5A-FE96F73EFF60}" type="slidenum">
              <a:rPr lang="en-US" sz="1200" smtClean="0">
                <a:latin typeface="Times New Roman" pitchFamily="18" charset="0"/>
              </a:rPr>
              <a:pPr/>
              <a:t>18</a:t>
            </a:fld>
            <a:endParaRPr lang="en-US" sz="1200" smtClean="0">
              <a:latin typeface="Times New Roman" pitchFamily="18" charset="0"/>
            </a:endParaRPr>
          </a:p>
        </p:txBody>
      </p:sp>
      <p:sp>
        <p:nvSpPr>
          <p:cNvPr id="8089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21E1C675-099E-48EB-A88F-49529738BCAD}" type="slidenum">
              <a:rPr lang="en-US" sz="1200">
                <a:latin typeface="Times New Roman" pitchFamily="18" charset="0"/>
              </a:rPr>
              <a:pPr algn="r">
                <a:buFontTx/>
                <a:buNone/>
              </a:pPr>
              <a:t>18</a:t>
            </a:fld>
            <a:endParaRPr lang="en-US" sz="1200">
              <a:latin typeface="Times New Roman" pitchFamily="18" charset="0"/>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 typeface="+mj-lt"/>
              <a:buAutoNum type="arabicPeriod"/>
            </a:pPr>
            <a:r>
              <a:rPr lang="en-US" b="1" u="sng" dirty="0" smtClean="0">
                <a:solidFill>
                  <a:srgbClr val="FF0000"/>
                </a:solidFill>
              </a:rPr>
              <a:t>Active Surveillance </a:t>
            </a:r>
            <a:r>
              <a:rPr lang="en-US" dirty="0" smtClean="0"/>
              <a:t>:</a:t>
            </a:r>
          </a:p>
          <a:p>
            <a:pPr marL="685800" lvl="1" indent="-228600" eaLnBrk="1" hangingPunct="1">
              <a:buFont typeface="+mj-lt"/>
              <a:buAutoNum type="alphaLcPeriod"/>
            </a:pPr>
            <a:r>
              <a:rPr lang="en-US" dirty="0" smtClean="0"/>
              <a:t>Requires that some health authority must be formally responsible</a:t>
            </a:r>
          </a:p>
          <a:p>
            <a:pPr marL="685800" lvl="1" indent="-228600" eaLnBrk="1" hangingPunct="1">
              <a:buFont typeface="+mj-lt"/>
              <a:buAutoNum type="alphaLcPeriod"/>
            </a:pPr>
            <a:r>
              <a:rPr lang="en-US" dirty="0" smtClean="0"/>
              <a:t>Requires that the case finding is frequent enough to provide useful data</a:t>
            </a:r>
          </a:p>
          <a:p>
            <a:pPr marL="685800" lvl="1" indent="-228600" eaLnBrk="1" hangingPunct="1">
              <a:buFont typeface="+mj-lt"/>
              <a:buAutoNum type="alphaLcPeriod"/>
            </a:pPr>
            <a:r>
              <a:rPr lang="en-US" dirty="0" smtClean="0"/>
              <a:t>Active case finding is very expensive and time consuming. Active surveillance must therefore be limited health conditions that are serious threats to a population.</a:t>
            </a:r>
          </a:p>
          <a:p>
            <a:pPr marL="685800" lvl="1" indent="-228600" eaLnBrk="1" hangingPunct="1">
              <a:buFont typeface="+mj-lt"/>
              <a:buAutoNum type="alphaLcPeriod"/>
            </a:pPr>
            <a:r>
              <a:rPr lang="en-US" dirty="0" smtClean="0"/>
              <a:t>Is helpful in detecting emerging or re-emerging infectious diseases, chemical poisoning etc.</a:t>
            </a:r>
          </a:p>
          <a:p>
            <a:pPr marL="685800" lvl="1" indent="-228600" eaLnBrk="1" hangingPunct="1">
              <a:buFont typeface="+mj-lt"/>
              <a:buAutoNum type="alphaLcPeriod"/>
            </a:pPr>
            <a:r>
              <a:rPr lang="en-US" dirty="0" smtClean="0"/>
              <a:t>Is the most accurate form of surveillance</a:t>
            </a:r>
          </a:p>
          <a:p>
            <a:pPr marL="685800" lvl="1" indent="-228600" eaLnBrk="1" hangingPunct="1">
              <a:buFont typeface="+mj-lt"/>
              <a:buAutoNum type="alphaLcPeriod"/>
            </a:pPr>
            <a:r>
              <a:rPr lang="en-US" dirty="0" smtClean="0"/>
              <a:t>CDC has a page for active surveillance called </a:t>
            </a:r>
            <a:r>
              <a:rPr lang="en-US" dirty="0" err="1" smtClean="0"/>
              <a:t>foodnet</a:t>
            </a:r>
            <a:r>
              <a:rPr lang="en-US" dirty="0" smtClean="0"/>
              <a:t>   </a:t>
            </a:r>
          </a:p>
        </p:txBody>
      </p:sp>
    </p:spTree>
    <p:extLst>
      <p:ext uri="{BB962C8B-B14F-4D97-AF65-F5344CB8AC3E}">
        <p14:creationId xmlns:p14="http://schemas.microsoft.com/office/powerpoint/2010/main" val="3429890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66A92AA-7943-4A63-B527-F908FC12503C}" type="slidenum">
              <a:rPr lang="en-US" sz="1200" smtClean="0">
                <a:latin typeface="Times New Roman" pitchFamily="18" charset="0"/>
              </a:rPr>
              <a:pPr/>
              <a:t>19</a:t>
            </a:fld>
            <a:endParaRPr lang="en-US" sz="1200" smtClean="0">
              <a:latin typeface="Times New Roman" pitchFamily="18" charset="0"/>
            </a:endParaRPr>
          </a:p>
        </p:txBody>
      </p:sp>
      <p:sp>
        <p:nvSpPr>
          <p:cNvPr id="8192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491E503A-5908-4FED-BE30-667C7A84BCFC}" type="slidenum">
              <a:rPr lang="en-US" sz="1200">
                <a:latin typeface="Times New Roman" pitchFamily="18" charset="0"/>
              </a:rPr>
              <a:pPr algn="r">
                <a:buFontTx/>
                <a:buNone/>
              </a:pPr>
              <a:t>19</a:t>
            </a:fld>
            <a:endParaRPr lang="en-US" sz="1200">
              <a:latin typeface="Times New Roman" pitchFamily="18" charset="0"/>
            </a:endParaRPr>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couple of examples of </a:t>
            </a:r>
            <a:r>
              <a:rPr lang="en-US" dirty="0" err="1" smtClean="0"/>
              <a:t>Activce</a:t>
            </a:r>
            <a:r>
              <a:rPr lang="en-US" dirty="0" smtClean="0"/>
              <a:t> Surveillance:</a:t>
            </a:r>
          </a:p>
          <a:p>
            <a:pPr marL="228600" indent="-228600" eaLnBrk="1" hangingPunct="1">
              <a:buFont typeface="+mj-lt"/>
              <a:buAutoNum type="arabicPeriod"/>
            </a:pPr>
            <a:r>
              <a:rPr lang="en-US" dirty="0" smtClean="0"/>
              <a:t>The National Cancer Institute has an active surveillance program of cancer cases called “Surveillance, Epidemiology, and End Results” or </a:t>
            </a:r>
            <a:r>
              <a:rPr lang="en-US" b="1" dirty="0" smtClean="0">
                <a:solidFill>
                  <a:srgbClr val="FF0000"/>
                </a:solidFill>
              </a:rPr>
              <a:t>SEER</a:t>
            </a:r>
            <a:r>
              <a:rPr lang="en-US" dirty="0" smtClean="0"/>
              <a:t> at </a:t>
            </a:r>
            <a:r>
              <a:rPr lang="en-US" dirty="0" smtClean="0">
                <a:hlinkClick r:id="rId3"/>
              </a:rPr>
              <a:t>http://seer.cancer.gov</a:t>
            </a:r>
            <a:endParaRPr lang="en-US" dirty="0" smtClean="0"/>
          </a:p>
          <a:p>
            <a:pPr marL="228600" indent="-228600" eaLnBrk="1" hangingPunct="1">
              <a:buFont typeface="+mj-lt"/>
              <a:buAutoNum type="arabicPeriod"/>
            </a:pPr>
            <a:r>
              <a:rPr lang="en-US" dirty="0" smtClean="0"/>
              <a:t>Surveillance in Hurricane Evacuation Centers in Louisiana in Sept-Oct 2005. </a:t>
            </a:r>
          </a:p>
          <a:p>
            <a:pPr eaLnBrk="1" hangingPunct="1"/>
            <a:r>
              <a:rPr lang="en-US" dirty="0" smtClean="0"/>
              <a:t> </a:t>
            </a:r>
          </a:p>
        </p:txBody>
      </p:sp>
    </p:spTree>
    <p:extLst>
      <p:ext uri="{BB962C8B-B14F-4D97-AF65-F5344CB8AC3E}">
        <p14:creationId xmlns:p14="http://schemas.microsoft.com/office/powerpoint/2010/main" val="1817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61F2E1C-CE02-4AB1-BB2A-5637827F013E}" type="slidenum">
              <a:rPr lang="en-US" sz="1200" smtClean="0">
                <a:latin typeface="Times New Roman" pitchFamily="18" charset="0"/>
              </a:rPr>
              <a:pPr/>
              <a:t>2</a:t>
            </a:fld>
            <a:endParaRPr lang="en-US" sz="1200" smtClean="0">
              <a:latin typeface="Times New Roman" pitchFamily="18" charset="0"/>
            </a:endParaRPr>
          </a:p>
        </p:txBody>
      </p:sp>
      <p:sp>
        <p:nvSpPr>
          <p:cNvPr id="6553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7C734039-DFAB-4ACB-96CA-7C75EFFDAE9A}" type="slidenum">
              <a:rPr lang="en-US" sz="1200">
                <a:latin typeface="Times New Roman" pitchFamily="18" charset="0"/>
              </a:rPr>
              <a:pPr algn="r">
                <a:buFontTx/>
                <a:buNone/>
              </a:pPr>
              <a:t>2</a:t>
            </a:fld>
            <a:endParaRPr lang="en-US" sz="1200">
              <a:latin typeface="Times New Roman" pitchFamily="18" charset="0"/>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objectives for this lecture is to make you able to </a:t>
            </a:r>
          </a:p>
          <a:p>
            <a:pPr marL="228600" indent="-228600" eaLnBrk="1" hangingPunct="1">
              <a:buFont typeface="+mj-lt"/>
              <a:buAutoNum type="arabicPeriod"/>
            </a:pPr>
            <a:r>
              <a:rPr lang="en-US" dirty="0" smtClean="0"/>
              <a:t>Identify common population health indicators (e.g. infant mortality)</a:t>
            </a:r>
          </a:p>
          <a:p>
            <a:pPr marL="228600" indent="-228600" eaLnBrk="1" hangingPunct="1">
              <a:buFont typeface="+mj-lt"/>
              <a:buAutoNum type="arabicPeriod"/>
            </a:pPr>
            <a:r>
              <a:rPr lang="en-US" dirty="0" smtClean="0"/>
              <a:t>Calculate and interpret health status measures (e.g. crude mortality “rate”)</a:t>
            </a:r>
          </a:p>
          <a:p>
            <a:pPr marL="228600" indent="-228600" eaLnBrk="1" hangingPunct="1">
              <a:buFont typeface="+mj-lt"/>
              <a:buAutoNum type="arabicPeriod"/>
            </a:pPr>
            <a:r>
              <a:rPr lang="en-US" dirty="0" smtClean="0"/>
              <a:t>Describe health surveillance measures, and </a:t>
            </a:r>
          </a:p>
          <a:p>
            <a:pPr marL="228600" indent="-228600" eaLnBrk="1" hangingPunct="1">
              <a:buFont typeface="+mj-lt"/>
              <a:buAutoNum type="arabicPeriod"/>
            </a:pPr>
            <a:r>
              <a:rPr lang="en-US" dirty="0" smtClean="0"/>
              <a:t>Locate sources of health data </a:t>
            </a:r>
          </a:p>
          <a:p>
            <a:pPr marL="228600" indent="-228600" eaLnBrk="1" hangingPunct="1">
              <a:buFont typeface="+mj-lt"/>
              <a:buAutoNum type="arabicPeriod"/>
            </a:pPr>
            <a:endParaRPr lang="en-US" dirty="0" smtClean="0"/>
          </a:p>
        </p:txBody>
      </p:sp>
    </p:spTree>
    <p:extLst>
      <p:ext uri="{BB962C8B-B14F-4D97-AF65-F5344CB8AC3E}">
        <p14:creationId xmlns:p14="http://schemas.microsoft.com/office/powerpoint/2010/main" val="2610008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424B961-70D1-4231-AB59-6EE86265BBF4}" type="slidenum">
              <a:rPr lang="en-US" sz="1200" smtClean="0">
                <a:latin typeface="Times New Roman" pitchFamily="18" charset="0"/>
              </a:rPr>
              <a:pPr/>
              <a:t>20</a:t>
            </a:fld>
            <a:endParaRPr lang="en-US" sz="1200" smtClean="0">
              <a:latin typeface="Times New Roman" pitchFamily="18" charset="0"/>
            </a:endParaRPr>
          </a:p>
        </p:txBody>
      </p:sp>
      <p:sp>
        <p:nvSpPr>
          <p:cNvPr id="8294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3B4445B1-F498-4EDB-9E35-C6628123478E}" type="slidenum">
              <a:rPr lang="en-US" sz="1200">
                <a:latin typeface="Times New Roman" pitchFamily="18" charset="0"/>
              </a:rPr>
              <a:pPr algn="r">
                <a:buFontTx/>
                <a:buNone/>
              </a:pPr>
              <a:t>20</a:t>
            </a:fld>
            <a:endParaRPr lang="en-US" sz="1200">
              <a:latin typeface="Times New Roman" pitchFamily="18" charset="0"/>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copy of the Active Surveillance Form used in evacuation centers in the wake of Hurricane Katrina. It is a lot of information crammed into only one page.  </a:t>
            </a:r>
          </a:p>
        </p:txBody>
      </p:sp>
    </p:spTree>
    <p:extLst>
      <p:ext uri="{BB962C8B-B14F-4D97-AF65-F5344CB8AC3E}">
        <p14:creationId xmlns:p14="http://schemas.microsoft.com/office/powerpoint/2010/main" val="629903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48F4F3F-9BC0-4EE8-927F-5399954B1243}" type="slidenum">
              <a:rPr lang="en-US" sz="1200" smtClean="0">
                <a:latin typeface="Times New Roman" pitchFamily="18" charset="0"/>
              </a:rPr>
              <a:pPr/>
              <a:t>21</a:t>
            </a:fld>
            <a:endParaRPr lang="en-US" sz="1200" smtClean="0">
              <a:latin typeface="Times New Roman" pitchFamily="18" charset="0"/>
            </a:endParaRPr>
          </a:p>
        </p:txBody>
      </p:sp>
      <p:sp>
        <p:nvSpPr>
          <p:cNvPr id="8397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45F1277A-6E20-4221-9C27-D940FF0654B1}" type="slidenum">
              <a:rPr lang="en-US" sz="1200">
                <a:latin typeface="Times New Roman" pitchFamily="18" charset="0"/>
              </a:rPr>
              <a:pPr algn="r">
                <a:buFontTx/>
                <a:buNone/>
              </a:pPr>
              <a:t>21</a:t>
            </a:fld>
            <a:endParaRPr lang="en-US" sz="1200">
              <a:latin typeface="Times New Roman" pitchFamily="18" charset="0"/>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SEER Areas are areas that are thought to be representative of the larger US Population. These areas makes it possible to follow secular trends over time. In this case it is cancer surveillance by NCI (National Cancer Institute) and CDC (Center for Disease Control).</a:t>
            </a:r>
          </a:p>
        </p:txBody>
      </p:sp>
    </p:spTree>
    <p:extLst>
      <p:ext uri="{BB962C8B-B14F-4D97-AF65-F5344CB8AC3E}">
        <p14:creationId xmlns:p14="http://schemas.microsoft.com/office/powerpoint/2010/main" val="2325004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627D7EB-C1D3-4819-B822-1278D8ADAB41}" type="slidenum">
              <a:rPr lang="en-US" sz="1200" smtClean="0">
                <a:latin typeface="Times New Roman" pitchFamily="18" charset="0"/>
              </a:rPr>
              <a:pPr/>
              <a:t>22</a:t>
            </a:fld>
            <a:endParaRPr lang="en-US" sz="1200" smtClean="0">
              <a:latin typeface="Times New Roman" pitchFamily="18" charset="0"/>
            </a:endParaRPr>
          </a:p>
        </p:txBody>
      </p:sp>
      <p:sp>
        <p:nvSpPr>
          <p:cNvPr id="8499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687D897A-C939-47D6-AA4B-2902FBF09A1E}" type="slidenum">
              <a:rPr lang="en-US" sz="1200">
                <a:latin typeface="Times New Roman" pitchFamily="18" charset="0"/>
              </a:rPr>
              <a:pPr algn="r">
                <a:buFontTx/>
                <a:buNone/>
              </a:pPr>
              <a:t>22</a:t>
            </a:fld>
            <a:endParaRPr lang="en-US" sz="1200">
              <a:latin typeface="Times New Roman" pitchFamily="18" charset="0"/>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lnSpc>
                <a:spcPct val="90000"/>
              </a:lnSpc>
              <a:buFont typeface="+mj-lt"/>
              <a:buAutoNum type="arabicPeriod" startAt="2"/>
            </a:pPr>
            <a:r>
              <a:rPr lang="en-US" b="1" u="sng" dirty="0">
                <a:solidFill>
                  <a:srgbClr val="CC3300"/>
                </a:solidFill>
              </a:rPr>
              <a:t>Passive </a:t>
            </a:r>
            <a:r>
              <a:rPr lang="en-US" b="1" u="sng" dirty="0" smtClean="0">
                <a:solidFill>
                  <a:srgbClr val="CC3300"/>
                </a:solidFill>
              </a:rPr>
              <a:t>Surveillance </a:t>
            </a:r>
            <a:r>
              <a:rPr lang="en-US" dirty="0" smtClean="0"/>
              <a:t>– Involves using data already available on reportable diseases, or the reporting is requested or by law mandatory. Passive Surveillance: </a:t>
            </a:r>
            <a:endParaRPr lang="en-US" b="1" dirty="0" smtClean="0"/>
          </a:p>
          <a:p>
            <a:pPr marL="685800" lvl="1" indent="-228600" eaLnBrk="1" hangingPunct="1">
              <a:lnSpc>
                <a:spcPct val="90000"/>
              </a:lnSpc>
              <a:buFont typeface="+mj-lt"/>
              <a:buAutoNum type="alphaLcPeriod"/>
            </a:pPr>
            <a:r>
              <a:rPr lang="en-US" dirty="0" smtClean="0"/>
              <a:t>Requires </a:t>
            </a:r>
            <a:r>
              <a:rPr lang="en-US" dirty="0"/>
              <a:t>(by law) that health care providers </a:t>
            </a:r>
            <a:r>
              <a:rPr lang="en-US" dirty="0" smtClean="0"/>
              <a:t>report </a:t>
            </a:r>
            <a:r>
              <a:rPr lang="en-US" dirty="0"/>
              <a:t>certain diseases or </a:t>
            </a:r>
            <a:r>
              <a:rPr lang="en-US" dirty="0" smtClean="0"/>
              <a:t>conditions</a:t>
            </a:r>
          </a:p>
          <a:p>
            <a:pPr marL="685800" lvl="1" indent="-228600" eaLnBrk="1" hangingPunct="1">
              <a:lnSpc>
                <a:spcPct val="90000"/>
              </a:lnSpc>
              <a:buFont typeface="+mj-lt"/>
              <a:buAutoNum type="alphaLcPeriod"/>
            </a:pPr>
            <a:r>
              <a:rPr lang="en-US" dirty="0" smtClean="0"/>
              <a:t>Less </a:t>
            </a:r>
            <a:r>
              <a:rPr lang="en-US" dirty="0"/>
              <a:t>expensive and troublesome </a:t>
            </a:r>
            <a:endParaRPr lang="en-US" dirty="0" smtClean="0"/>
          </a:p>
          <a:p>
            <a:pPr marL="685800" lvl="1" indent="-228600" eaLnBrk="1" hangingPunct="1">
              <a:lnSpc>
                <a:spcPct val="90000"/>
              </a:lnSpc>
              <a:buFont typeface="+mj-lt"/>
              <a:buAutoNum type="alphaLcPeriod"/>
            </a:pPr>
            <a:r>
              <a:rPr lang="en-US" dirty="0" smtClean="0"/>
              <a:t>More common</a:t>
            </a:r>
          </a:p>
          <a:p>
            <a:pPr marL="685800" lvl="1" indent="-228600" eaLnBrk="1" hangingPunct="1">
              <a:lnSpc>
                <a:spcPct val="90000"/>
              </a:lnSpc>
              <a:buFont typeface="+mj-lt"/>
              <a:buAutoNum type="alphaLcPeriod"/>
            </a:pPr>
            <a:r>
              <a:rPr lang="en-US" dirty="0" smtClean="0"/>
              <a:t>Results </a:t>
            </a:r>
            <a:r>
              <a:rPr lang="en-US" dirty="0"/>
              <a:t>in under-reporting of disease </a:t>
            </a:r>
            <a:r>
              <a:rPr lang="en-US" dirty="0" smtClean="0"/>
              <a:t>events, because physicians and other health providers do not have/take time to do the reporting. In addition,  </a:t>
            </a:r>
            <a:r>
              <a:rPr lang="en-US" dirty="0"/>
              <a:t>media attention and other factors can influence reporting </a:t>
            </a:r>
            <a:r>
              <a:rPr lang="en-US" dirty="0" smtClean="0"/>
              <a:t>rate</a:t>
            </a:r>
          </a:p>
          <a:p>
            <a:pPr marL="685800" lvl="1" indent="-228600" eaLnBrk="1" hangingPunct="1">
              <a:lnSpc>
                <a:spcPct val="90000"/>
              </a:lnSpc>
              <a:buFont typeface="+mj-lt"/>
              <a:buAutoNum type="alphaLcPeriod"/>
            </a:pPr>
            <a:r>
              <a:rPr lang="en-US" dirty="0" smtClean="0"/>
              <a:t>Reporting instrument must be brief and simple to minimize under-reporting and lack of completeness of reporting.</a:t>
            </a:r>
            <a:endParaRPr lang="en-US" dirty="0"/>
          </a:p>
          <a:p>
            <a:pPr eaLnBrk="1" hangingPunct="1"/>
            <a:endParaRPr lang="en-US" dirty="0" smtClean="0"/>
          </a:p>
        </p:txBody>
      </p:sp>
    </p:spTree>
    <p:extLst>
      <p:ext uri="{BB962C8B-B14F-4D97-AF65-F5344CB8AC3E}">
        <p14:creationId xmlns:p14="http://schemas.microsoft.com/office/powerpoint/2010/main" val="2698037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353ADC3-D256-4AA5-8E5D-CAA7B05A6B7D}" type="slidenum">
              <a:rPr lang="en-US" sz="1200" smtClean="0">
                <a:latin typeface="Times New Roman" pitchFamily="18" charset="0"/>
              </a:rPr>
              <a:pPr/>
              <a:t>23</a:t>
            </a:fld>
            <a:endParaRPr lang="en-US" sz="1200" smtClean="0">
              <a:latin typeface="Times New Roman" pitchFamily="18" charset="0"/>
            </a:endParaRPr>
          </a:p>
        </p:txBody>
      </p:sp>
      <p:sp>
        <p:nvSpPr>
          <p:cNvPr id="8601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1418916-2A26-4C60-8D32-D9BB0D56AE31}" type="slidenum">
              <a:rPr lang="en-US" sz="1200">
                <a:latin typeface="Times New Roman" pitchFamily="18" charset="0"/>
              </a:rPr>
              <a:pPr algn="r">
                <a:buFontTx/>
                <a:buNone/>
              </a:pPr>
              <a:t>23</a:t>
            </a:fld>
            <a:endParaRPr lang="en-US" sz="1200">
              <a:latin typeface="Times New Roman" pitchFamily="18" charset="0"/>
            </a:endParaRPr>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an example of passive surveillance of Occupational Pesticide Poisoning Incidents by County of Residence.</a:t>
            </a:r>
          </a:p>
        </p:txBody>
      </p:sp>
    </p:spTree>
    <p:extLst>
      <p:ext uri="{BB962C8B-B14F-4D97-AF65-F5344CB8AC3E}">
        <p14:creationId xmlns:p14="http://schemas.microsoft.com/office/powerpoint/2010/main" val="41518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E376B50-3E9E-452E-86D1-E0BC67F731FB}" type="slidenum">
              <a:rPr lang="en-US" sz="1200" smtClean="0">
                <a:latin typeface="Times New Roman" pitchFamily="18" charset="0"/>
              </a:rPr>
              <a:pPr/>
              <a:t>24</a:t>
            </a:fld>
            <a:endParaRPr lang="en-US" sz="1200" smtClean="0">
              <a:latin typeface="Times New Roman" pitchFamily="18" charset="0"/>
            </a:endParaRPr>
          </a:p>
        </p:txBody>
      </p:sp>
      <p:sp>
        <p:nvSpPr>
          <p:cNvPr id="8704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2CE98155-6CE6-4792-B178-ACFA3416E028}" type="slidenum">
              <a:rPr lang="en-US" sz="1200">
                <a:latin typeface="Times New Roman" pitchFamily="18" charset="0"/>
              </a:rPr>
              <a:pPr algn="r">
                <a:buFontTx/>
                <a:buNone/>
              </a:pPr>
              <a:t>24</a:t>
            </a:fld>
            <a:endParaRPr lang="en-US" sz="1200">
              <a:latin typeface="Times New Roman" pitchFamily="18" charset="0"/>
            </a:endParaRPr>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SIDS (i.e. Sudden Infant Death Syndrome) is another example of the importance of Passive Surveillance.</a:t>
            </a:r>
          </a:p>
          <a:p>
            <a:pPr eaLnBrk="1" hangingPunct="1"/>
            <a:r>
              <a:rPr lang="en-US" dirty="0" smtClean="0"/>
              <a:t>It was a sharp drop in occurrence of SIDS after studies showed that the sleeping position was important for SIDS, and public information campaign started. </a:t>
            </a:r>
            <a:endParaRPr lang="en-US" dirty="0"/>
          </a:p>
          <a:p>
            <a:pPr eaLnBrk="1" hangingPunct="1"/>
            <a:r>
              <a:rPr lang="en-US" dirty="0" smtClean="0"/>
              <a:t>Some years back, after this information campaign had started, my daughter had her first child and delivered in the University Hospital in </a:t>
            </a:r>
            <a:r>
              <a:rPr lang="en-US" dirty="0" err="1" smtClean="0"/>
              <a:t>Tromso</a:t>
            </a:r>
            <a:r>
              <a:rPr lang="en-US" dirty="0" smtClean="0"/>
              <a:t>, Norway. When I visited my daughter in the hospital, I found her newborn lying in her little bed, on her back, and on her hospital T-shirt was written on the front: “This side up!” </a:t>
            </a:r>
          </a:p>
        </p:txBody>
      </p:sp>
    </p:spTree>
    <p:extLst>
      <p:ext uri="{BB962C8B-B14F-4D97-AF65-F5344CB8AC3E}">
        <p14:creationId xmlns:p14="http://schemas.microsoft.com/office/powerpoint/2010/main" val="93753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264C71B1-23B5-49CC-A8C2-4E3EEC03444A}" type="slidenum">
              <a:rPr lang="en-US" sz="1200" smtClean="0">
                <a:latin typeface="Times New Roman" pitchFamily="18" charset="0"/>
              </a:rPr>
              <a:pPr/>
              <a:t>25</a:t>
            </a:fld>
            <a:endParaRPr lang="en-US" sz="1200" smtClean="0">
              <a:latin typeface="Times New Roman" pitchFamily="18" charset="0"/>
            </a:endParaRPr>
          </a:p>
        </p:txBody>
      </p:sp>
      <p:sp>
        <p:nvSpPr>
          <p:cNvPr id="8806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60F1AC11-1414-48BA-BA94-5F35C7FC2768}" type="slidenum">
              <a:rPr lang="en-US" sz="1200">
                <a:latin typeface="Times New Roman" pitchFamily="18" charset="0"/>
              </a:rPr>
              <a:pPr algn="r">
                <a:buFontTx/>
                <a:buNone/>
              </a:pPr>
              <a:t>25</a:t>
            </a:fld>
            <a:endParaRPr lang="en-US" sz="1200">
              <a:latin typeface="Times New Roman" pitchFamily="18" charset="0"/>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 typeface="+mj-lt"/>
              <a:buAutoNum type="arabicPeriod" startAt="3"/>
            </a:pPr>
            <a:r>
              <a:rPr lang="en-US" b="1" u="sng" dirty="0" smtClean="0">
                <a:solidFill>
                  <a:srgbClr val="FF0000"/>
                </a:solidFill>
              </a:rPr>
              <a:t>Sentinel</a:t>
            </a:r>
            <a:r>
              <a:rPr lang="en-US" dirty="0" smtClean="0"/>
              <a:t> (“first case”) </a:t>
            </a:r>
            <a:r>
              <a:rPr lang="en-US" b="1" u="sng" dirty="0" smtClean="0">
                <a:solidFill>
                  <a:srgbClr val="FF0000"/>
                </a:solidFill>
              </a:rPr>
              <a:t>Surveillance</a:t>
            </a:r>
            <a:r>
              <a:rPr lang="en-US" dirty="0" smtClean="0"/>
              <a:t> – is based on selected population samples chosen to represent the relevant experience of particular groups, like HIV/AIDS. Like other forms of surveillance, Sentinel Surveillance also requires standard case definitions and protocols. </a:t>
            </a:r>
          </a:p>
          <a:p>
            <a:pPr marL="685800" lvl="1" indent="-228600" eaLnBrk="1" hangingPunct="1">
              <a:buFont typeface="+mj-lt"/>
              <a:buAutoNum type="alphaLcPeriod"/>
            </a:pPr>
            <a:r>
              <a:rPr lang="en-US" dirty="0" smtClean="0"/>
              <a:t>Sentinel Events are “first cases” that serve as a </a:t>
            </a:r>
            <a:r>
              <a:rPr lang="en-US" dirty="0"/>
              <a:t>w</a:t>
            </a:r>
            <a:r>
              <a:rPr lang="en-US" dirty="0" smtClean="0"/>
              <a:t>arning that a new disease is being introduced, or that a health system has failed or is failing</a:t>
            </a:r>
          </a:p>
          <a:p>
            <a:pPr marL="685800" lvl="1" indent="-228600" eaLnBrk="1" hangingPunct="1">
              <a:buFont typeface="+mj-lt"/>
              <a:buAutoNum type="alphaLcPeriod"/>
            </a:pPr>
            <a:r>
              <a:rPr lang="en-US" dirty="0" smtClean="0"/>
              <a:t>Least common method of surveillance</a:t>
            </a:r>
          </a:p>
        </p:txBody>
      </p:sp>
    </p:spTree>
    <p:extLst>
      <p:ext uri="{BB962C8B-B14F-4D97-AF65-F5344CB8AC3E}">
        <p14:creationId xmlns:p14="http://schemas.microsoft.com/office/powerpoint/2010/main" val="3852414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797AB94-BABC-433B-86EC-707201D9ECA1}" type="slidenum">
              <a:rPr lang="en-US" sz="1200" smtClean="0">
                <a:latin typeface="Times New Roman" pitchFamily="18" charset="0"/>
              </a:rPr>
              <a:pPr/>
              <a:t>26</a:t>
            </a:fld>
            <a:endParaRPr lang="en-US" sz="1200" smtClean="0">
              <a:latin typeface="Times New Roman" pitchFamily="18" charset="0"/>
            </a:endParaRPr>
          </a:p>
        </p:txBody>
      </p:sp>
      <p:sp>
        <p:nvSpPr>
          <p:cNvPr id="8909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BA9FBE2D-2A5F-41B5-B19A-5246B6DB07CA}" type="slidenum">
              <a:rPr lang="en-US" sz="1200">
                <a:latin typeface="Times New Roman" pitchFamily="18" charset="0"/>
              </a:rPr>
              <a:pPr algn="r">
                <a:buFontTx/>
                <a:buNone/>
              </a:pPr>
              <a:t>26</a:t>
            </a:fld>
            <a:endParaRPr lang="en-US" sz="1200">
              <a:latin typeface="Times New Roman" pitchFamily="18" charset="0"/>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Occurrence of Botulism is an example of Sentinel Surveillance. Botulism is followed because we know that it is endemic in the US, and we ned to know if a new outbreak occur in order to quickly stop the outbreak. The graph shows outbreaks between 1978 and 1998 caused by contaminated food (potato salad, </a:t>
            </a:r>
            <a:r>
              <a:rPr lang="en-US" dirty="0" err="1" smtClean="0"/>
              <a:t>sauteed</a:t>
            </a:r>
            <a:r>
              <a:rPr lang="en-US" dirty="0" smtClean="0"/>
              <a:t> onions, fermented fish or sea products, and baked potatoes).  </a:t>
            </a:r>
          </a:p>
        </p:txBody>
      </p:sp>
    </p:spTree>
    <p:extLst>
      <p:ext uri="{BB962C8B-B14F-4D97-AF65-F5344CB8AC3E}">
        <p14:creationId xmlns:p14="http://schemas.microsoft.com/office/powerpoint/2010/main" val="3195785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2F3B13E-F281-4D89-A10D-EDB621AC3ED8}" type="slidenum">
              <a:rPr lang="en-US" sz="1200" smtClean="0">
                <a:latin typeface="Times New Roman" pitchFamily="18" charset="0"/>
              </a:rPr>
              <a:pPr/>
              <a:t>27</a:t>
            </a:fld>
            <a:endParaRPr lang="en-US" sz="1200" smtClean="0">
              <a:latin typeface="Times New Roman" pitchFamily="18" charset="0"/>
            </a:endParaRPr>
          </a:p>
        </p:txBody>
      </p:sp>
      <p:sp>
        <p:nvSpPr>
          <p:cNvPr id="9011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4BEB9DD6-7ACC-4622-B1F6-EA9D19DB1613}" type="slidenum">
              <a:rPr lang="en-US" sz="1200">
                <a:latin typeface="Times New Roman" pitchFamily="18" charset="0"/>
              </a:rPr>
              <a:pPr algn="r">
                <a:buFontTx/>
                <a:buNone/>
              </a:pPr>
              <a:t>27</a:t>
            </a:fld>
            <a:endParaRPr lang="en-US" sz="1200">
              <a:latin typeface="Times New Roman" pitchFamily="18" charset="0"/>
            </a:endParaRPr>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Public Health Surveillance uses many types of data, like:</a:t>
            </a:r>
          </a:p>
          <a:p>
            <a:pPr marL="171450" indent="-171450" eaLnBrk="1" hangingPunct="1">
              <a:buFont typeface="Arial" panose="020B0604020202020204" pitchFamily="34" charset="0"/>
              <a:buChar char="•"/>
            </a:pPr>
            <a:r>
              <a:rPr lang="en-US" dirty="0" smtClean="0"/>
              <a:t>Mortality and morbidity data</a:t>
            </a:r>
          </a:p>
          <a:p>
            <a:pPr marL="171450" indent="-171450" eaLnBrk="1" hangingPunct="1">
              <a:buFont typeface="Arial" panose="020B0604020202020204" pitchFamily="34" charset="0"/>
              <a:buChar char="•"/>
            </a:pPr>
            <a:r>
              <a:rPr lang="en-US" dirty="0" smtClean="0"/>
              <a:t>Health Surveys, like the </a:t>
            </a:r>
            <a:r>
              <a:rPr lang="en-US" b="1" dirty="0" smtClean="0">
                <a:solidFill>
                  <a:srgbClr val="FF0000"/>
                </a:solidFill>
              </a:rPr>
              <a:t>NHANES</a:t>
            </a:r>
            <a:r>
              <a:rPr lang="en-US" dirty="0" smtClean="0"/>
              <a:t> (National Health and Nutrition Examination Survey) “is </a:t>
            </a:r>
            <a:r>
              <a:rPr lang="en-US" dirty="0"/>
              <a:t>a program of studies designed to assess the health and nutritional status of adults and children in the United States. The survey is unique in that it combines interviews and physical </a:t>
            </a:r>
            <a:r>
              <a:rPr lang="en-US" dirty="0" smtClean="0"/>
              <a:t>examinations”. </a:t>
            </a:r>
            <a:r>
              <a:rPr lang="en-US" dirty="0">
                <a:hlinkClick r:id="rId3"/>
              </a:rPr>
              <a:t>http://</a:t>
            </a:r>
            <a:r>
              <a:rPr lang="en-US" dirty="0" smtClean="0">
                <a:hlinkClick r:id="rId3"/>
              </a:rPr>
              <a:t>www.cdc.gov/nchs/nhanes.htm</a:t>
            </a:r>
            <a:r>
              <a:rPr lang="en-US" dirty="0" smtClean="0"/>
              <a:t>       Data from NHANES and many other surveys are found at the website of National Center for </a:t>
            </a:r>
            <a:r>
              <a:rPr lang="en-US" dirty="0"/>
              <a:t>Health Statistics (NCHS) at </a:t>
            </a:r>
            <a:r>
              <a:rPr lang="en-US" dirty="0">
                <a:hlinkClick r:id="rId4"/>
              </a:rPr>
              <a:t>http://</a:t>
            </a:r>
            <a:r>
              <a:rPr lang="en-US" dirty="0" smtClean="0">
                <a:hlinkClick r:id="rId4"/>
              </a:rPr>
              <a:t>www.cdc.gov/nchs/index.htm</a:t>
            </a:r>
            <a:endParaRPr lang="en-US" dirty="0" smtClean="0"/>
          </a:p>
          <a:p>
            <a:pPr marL="171450" indent="-171450" eaLnBrk="1" hangingPunct="1">
              <a:buFont typeface="Arial" panose="020B0604020202020204" pitchFamily="34" charset="0"/>
              <a:buChar char="•"/>
            </a:pPr>
            <a:r>
              <a:rPr lang="en-US" dirty="0" smtClean="0"/>
              <a:t>Disease Indicators – of diseases transmitted from animals</a:t>
            </a:r>
          </a:p>
          <a:p>
            <a:pPr marL="171450" indent="-171450" eaLnBrk="1" hangingPunct="1">
              <a:buFont typeface="Arial" panose="020B0604020202020204" pitchFamily="34" charset="0"/>
              <a:buChar char="•"/>
            </a:pPr>
            <a:r>
              <a:rPr lang="en-US" dirty="0" smtClean="0"/>
              <a:t>Routine Environmental monitoring of food , water and air</a:t>
            </a:r>
          </a:p>
          <a:p>
            <a:pPr marL="171450" indent="-171450" eaLnBrk="1" hangingPunct="1">
              <a:buFont typeface="Arial" panose="020B0604020202020204" pitchFamily="34" charset="0"/>
              <a:buChar char="•"/>
            </a:pPr>
            <a:r>
              <a:rPr lang="en-US" dirty="0" smtClean="0"/>
              <a:t>Drug utilization Monitoring, and</a:t>
            </a:r>
          </a:p>
          <a:p>
            <a:pPr marL="171450" indent="-171450" eaLnBrk="1" hangingPunct="1">
              <a:buFont typeface="Arial" panose="020B0604020202020204" pitchFamily="34" charset="0"/>
              <a:buChar char="•"/>
            </a:pPr>
            <a:r>
              <a:rPr lang="en-US" dirty="0" smtClean="0"/>
              <a:t>Data regarding Schools and Employment </a:t>
            </a:r>
          </a:p>
          <a:p>
            <a:pPr eaLnBrk="1" hangingPunct="1"/>
            <a:endParaRPr lang="en-US" dirty="0" smtClean="0"/>
          </a:p>
        </p:txBody>
      </p:sp>
    </p:spTree>
    <p:extLst>
      <p:ext uri="{BB962C8B-B14F-4D97-AF65-F5344CB8AC3E}">
        <p14:creationId xmlns:p14="http://schemas.microsoft.com/office/powerpoint/2010/main" val="4149623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4825C61-D907-4659-BB8E-F9F8E82AEC48}" type="slidenum">
              <a:rPr lang="en-US" sz="1200" smtClean="0">
                <a:latin typeface="Times New Roman" pitchFamily="18" charset="0"/>
              </a:rPr>
              <a:pPr/>
              <a:t>28</a:t>
            </a:fld>
            <a:endParaRPr lang="en-US" sz="1200" smtClean="0">
              <a:latin typeface="Times New Roman" pitchFamily="18" charset="0"/>
            </a:endParaRPr>
          </a:p>
        </p:txBody>
      </p:sp>
      <p:sp>
        <p:nvSpPr>
          <p:cNvPr id="9113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3D5ED240-0FDC-408A-A7FB-85B2A8D66FC9}" type="slidenum">
              <a:rPr lang="en-US" sz="1200">
                <a:latin typeface="Times New Roman" pitchFamily="18" charset="0"/>
              </a:rPr>
              <a:pPr algn="r">
                <a:buFontTx/>
                <a:buNone/>
              </a:pPr>
              <a:t>28</a:t>
            </a:fld>
            <a:endParaRPr lang="en-US" sz="1200">
              <a:latin typeface="Times New Roman" pitchFamily="18" charset="0"/>
            </a:endParaRPr>
          </a:p>
        </p:txBody>
      </p:sp>
      <p:sp>
        <p:nvSpPr>
          <p:cNvPr id="91140" name="Rectangle 2"/>
          <p:cNvSpPr>
            <a:spLocks noGrp="1" noRot="1" noChangeAspect="1" noChangeArrowheads="1" noTextEdit="1"/>
          </p:cNvSpPr>
          <p:nvPr>
            <p:ph type="sldImg"/>
          </p:nvPr>
        </p:nvSpPr>
        <p:spPr>
          <a:ln/>
        </p:spPr>
      </p:sp>
      <p:sp>
        <p:nvSpPr>
          <p:cNvPr id="91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Census Data is also used in Public Health Surveillance. However, censuses happens only every 10 years, and young males do not pay much attention to such events, and data on young males in Censuses are usually the least accurate. </a:t>
            </a:r>
          </a:p>
          <a:p>
            <a:pPr eaLnBrk="1" hangingPunct="1"/>
            <a:r>
              <a:rPr lang="en-US" dirty="0" smtClean="0"/>
              <a:t>While regular census data are limited to age, sex, race, marital status and residence, additional information is gathered on sub-groups.</a:t>
            </a:r>
          </a:p>
          <a:p>
            <a:pPr eaLnBrk="1" hangingPunct="1"/>
            <a:r>
              <a:rPr lang="en-US" dirty="0" smtClean="0"/>
              <a:t>SMSA or Standard Metropolitan Statistical Area is a city of at least 50,000 people, and surrounding county that is supposed to reflect a broader US population, and therefore is used to develop statistics that can be compared with other US SMSAs. </a:t>
            </a:r>
          </a:p>
          <a:p>
            <a:pPr eaLnBrk="1" hangingPunct="1"/>
            <a:endParaRPr lang="en-US" dirty="0" smtClean="0"/>
          </a:p>
        </p:txBody>
      </p:sp>
    </p:spTree>
    <p:extLst>
      <p:ext uri="{BB962C8B-B14F-4D97-AF65-F5344CB8AC3E}">
        <p14:creationId xmlns:p14="http://schemas.microsoft.com/office/powerpoint/2010/main" val="3228175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7F8CED5-2225-4333-84DF-D3288681F442}" type="slidenum">
              <a:rPr lang="en-US" sz="1200" smtClean="0">
                <a:latin typeface="Times New Roman" pitchFamily="18" charset="0"/>
              </a:rPr>
              <a:pPr/>
              <a:t>29</a:t>
            </a:fld>
            <a:endParaRPr lang="en-US" sz="1200" smtClean="0">
              <a:latin typeface="Times New Roman" pitchFamily="18" charset="0"/>
            </a:endParaRPr>
          </a:p>
        </p:txBody>
      </p:sp>
      <p:sp>
        <p:nvSpPr>
          <p:cNvPr id="9216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5A60FBC9-CF88-4CF1-9030-426C72F4D80F}" type="slidenum">
              <a:rPr lang="en-US" sz="1200">
                <a:latin typeface="Times New Roman" pitchFamily="18" charset="0"/>
              </a:rPr>
              <a:pPr algn="r">
                <a:buFontTx/>
                <a:buNone/>
              </a:pPr>
              <a:t>29</a:t>
            </a:fld>
            <a:endParaRPr lang="en-US" sz="1200">
              <a:latin typeface="Times New Roman" pitchFamily="18" charset="0"/>
            </a:endParaRPr>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Loma Linda statistics from the 2005 census </a:t>
            </a:r>
          </a:p>
        </p:txBody>
      </p:sp>
    </p:spTree>
    <p:extLst>
      <p:ext uri="{BB962C8B-B14F-4D97-AF65-F5344CB8AC3E}">
        <p14:creationId xmlns:p14="http://schemas.microsoft.com/office/powerpoint/2010/main" val="8166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B11794B-540D-4A2A-9271-96503F4A1821}" type="slidenum">
              <a:rPr lang="en-US" sz="1200" smtClean="0">
                <a:latin typeface="Times New Roman" pitchFamily="18" charset="0"/>
              </a:rPr>
              <a:pPr/>
              <a:t>3</a:t>
            </a:fld>
            <a:endParaRPr lang="en-US" sz="1200" smtClean="0">
              <a:latin typeface="Times New Roman" pitchFamily="18" charset="0"/>
            </a:endParaRPr>
          </a:p>
        </p:txBody>
      </p:sp>
      <p:sp>
        <p:nvSpPr>
          <p:cNvPr id="6656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106ABA8A-35C1-4A2F-AF63-0CF30875A7F8}" type="slidenum">
              <a:rPr lang="en-US" sz="1200">
                <a:latin typeface="Times New Roman" pitchFamily="18" charset="0"/>
              </a:rPr>
              <a:pPr algn="r">
                <a:buFontTx/>
                <a:buNone/>
              </a:pPr>
              <a:t>3</a:t>
            </a:fld>
            <a:endParaRPr lang="en-US" sz="1200">
              <a:latin typeface="Times New Roman" pitchFamily="18" charset="0"/>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Lord William Thompson Kelvin (1824-1907) is known for defining the “absolute zero”, the null point where nothing moves. Kelvin used the reciprocal of the expansion coefficient of gas per degree Celsius relative to the ice point, and found that the absolute zero was -273 degree Celsius. Today we know this null point to be -273.15°C, or -459.67°F. </a:t>
            </a:r>
          </a:p>
          <a:p>
            <a:pPr eaLnBrk="1" hangingPunct="1"/>
            <a:r>
              <a:rPr lang="en-US" dirty="0" smtClean="0"/>
              <a:t>Kelvin could not envision science without numbers, and that is also true in epidemiology today.   </a:t>
            </a:r>
          </a:p>
        </p:txBody>
      </p:sp>
    </p:spTree>
    <p:extLst>
      <p:ext uri="{BB962C8B-B14F-4D97-AF65-F5344CB8AC3E}">
        <p14:creationId xmlns:p14="http://schemas.microsoft.com/office/powerpoint/2010/main" val="264600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C0AF3CF-6C4F-4D6A-ACB2-2CAA588DB0C1}" type="slidenum">
              <a:rPr lang="en-US" sz="1200" smtClean="0">
                <a:latin typeface="Times New Roman" pitchFamily="18" charset="0"/>
              </a:rPr>
              <a:pPr/>
              <a:t>30</a:t>
            </a:fld>
            <a:endParaRPr lang="en-US" sz="1200" smtClean="0">
              <a:latin typeface="Times New Roman" pitchFamily="18" charset="0"/>
            </a:endParaRPr>
          </a:p>
        </p:txBody>
      </p:sp>
      <p:sp>
        <p:nvSpPr>
          <p:cNvPr id="9318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795618D9-DDA3-4291-82F2-754FC8FE92B8}" type="slidenum">
              <a:rPr lang="en-US" sz="1200">
                <a:latin typeface="Times New Roman" pitchFamily="18" charset="0"/>
              </a:rPr>
              <a:pPr algn="r">
                <a:buFontTx/>
                <a:buNone/>
              </a:pPr>
              <a:t>30</a:t>
            </a:fld>
            <a:endParaRPr lang="en-US" sz="1200">
              <a:latin typeface="Times New Roman" pitchFamily="18" charset="0"/>
            </a:endParaRPr>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Vital statistics used in Public Health Surveillance includes data on birth certificates, marriage certificates and death certificates. </a:t>
            </a:r>
            <a:r>
              <a:rPr lang="en-US" b="1" u="sng" dirty="0" smtClean="0"/>
              <a:t>Birth and marriage certificates</a:t>
            </a:r>
            <a:r>
              <a:rPr lang="en-US" dirty="0" smtClean="0"/>
              <a:t> usually have precise data. However, </a:t>
            </a:r>
            <a:r>
              <a:rPr lang="en-US" b="1" u="sng" dirty="0" smtClean="0"/>
              <a:t>death certificates</a:t>
            </a:r>
            <a:r>
              <a:rPr lang="en-US" dirty="0" smtClean="0"/>
              <a:t> may not have very precise data on the causes of death. During busy days (and nights) the MD on call may simply have to use more resources on the living than the dead. Death Certificates register both immediate, intervening and contributory</a:t>
            </a:r>
            <a:r>
              <a:rPr lang="en-US" baseline="0" dirty="0" smtClean="0"/>
              <a:t> causes of death</a:t>
            </a:r>
            <a:r>
              <a:rPr lang="en-US" dirty="0" smtClean="0"/>
              <a:t>: </a:t>
            </a:r>
          </a:p>
          <a:p>
            <a:pPr marL="228600" indent="-228600" eaLnBrk="1" hangingPunct="1">
              <a:buFont typeface="+mj-lt"/>
              <a:buAutoNum type="arabicPeriod"/>
            </a:pPr>
            <a:r>
              <a:rPr lang="en-US" b="1" i="1" u="none" dirty="0" smtClean="0"/>
              <a:t>Immediate</a:t>
            </a:r>
            <a:r>
              <a:rPr lang="en-US" u="none" dirty="0" smtClean="0"/>
              <a:t> cause </a:t>
            </a:r>
            <a:r>
              <a:rPr lang="en-US" dirty="0" smtClean="0"/>
              <a:t>of death, is the direct cause of death (e.g. Ventricular Fibrillation).</a:t>
            </a:r>
          </a:p>
          <a:p>
            <a:pPr marL="228600" indent="-228600" eaLnBrk="1" hangingPunct="1">
              <a:buFont typeface="+mj-lt"/>
              <a:buAutoNum type="arabicPeriod"/>
            </a:pPr>
            <a:r>
              <a:rPr lang="en-US" b="1" i="1" dirty="0" smtClean="0"/>
              <a:t>Intervening</a:t>
            </a:r>
            <a:r>
              <a:rPr lang="en-US" dirty="0" smtClean="0"/>
              <a:t> cause of death is a contributory cause (e.g. CHD)</a:t>
            </a:r>
          </a:p>
          <a:p>
            <a:pPr marL="228600" indent="-228600" eaLnBrk="1" hangingPunct="1">
              <a:buFont typeface="+mj-lt"/>
              <a:buAutoNum type="arabicPeriod"/>
            </a:pPr>
            <a:r>
              <a:rPr lang="en-US" b="1" i="1" dirty="0" smtClean="0"/>
              <a:t>Underlying</a:t>
            </a:r>
            <a:r>
              <a:rPr lang="en-US" dirty="0" smtClean="0"/>
              <a:t> cause of death is a condition (disease) that “adds to the other problems” (e.g. Diabetes)  </a:t>
            </a:r>
          </a:p>
        </p:txBody>
      </p:sp>
    </p:spTree>
    <p:extLst>
      <p:ext uri="{BB962C8B-B14F-4D97-AF65-F5344CB8AC3E}">
        <p14:creationId xmlns:p14="http://schemas.microsoft.com/office/powerpoint/2010/main" val="3822819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68598AB9-170F-4C20-AD98-CF4CB9432A54}" type="slidenum">
              <a:rPr lang="en-US" sz="1200" smtClean="0">
                <a:latin typeface="Times New Roman" pitchFamily="18" charset="0"/>
              </a:rPr>
              <a:pPr/>
              <a:t>31</a:t>
            </a:fld>
            <a:endParaRPr lang="en-US" sz="1200" smtClean="0">
              <a:latin typeface="Times New Roman" pitchFamily="18" charset="0"/>
            </a:endParaRPr>
          </a:p>
        </p:txBody>
      </p:sp>
      <p:sp>
        <p:nvSpPr>
          <p:cNvPr id="9421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5105819-4653-481E-BCD1-8BB42E0A357C}" type="slidenum">
              <a:rPr lang="en-US" sz="1200">
                <a:latin typeface="Times New Roman" pitchFamily="18" charset="0"/>
              </a:rPr>
              <a:pPr algn="r">
                <a:buFontTx/>
                <a:buNone/>
              </a:pPr>
              <a:t>31</a:t>
            </a:fld>
            <a:endParaRPr lang="en-US" sz="1200">
              <a:latin typeface="Times New Roman" pitchFamily="18"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Disease Registries contains information about individuals diagnosed with a specific disease. These registries may be either hospital or public based:</a:t>
            </a:r>
          </a:p>
          <a:p>
            <a:pPr marL="228600" indent="-228600" eaLnBrk="1" hangingPunct="1">
              <a:buFont typeface="+mj-lt"/>
              <a:buAutoNum type="arabicPeriod"/>
            </a:pPr>
            <a:r>
              <a:rPr lang="en-US" b="1" u="sng" dirty="0" smtClean="0"/>
              <a:t>Hospital based registries</a:t>
            </a:r>
            <a:r>
              <a:rPr lang="en-US" dirty="0" smtClean="0"/>
              <a:t> usually contains data on all the patients with a specific disease that are diagnosed and treated at that hospital </a:t>
            </a:r>
          </a:p>
          <a:p>
            <a:pPr marL="228600" indent="-228600" eaLnBrk="1" hangingPunct="1">
              <a:buFont typeface="+mj-lt"/>
              <a:buAutoNum type="arabicPeriod"/>
            </a:pPr>
            <a:r>
              <a:rPr lang="en-US" b="1" u="sng" dirty="0" smtClean="0"/>
              <a:t>Population based registries</a:t>
            </a:r>
            <a:r>
              <a:rPr lang="en-US" dirty="0" smtClean="0"/>
              <a:t> normally contains records of individuals diagnosed with a specific disease that is of special public interest, and who resides in a defined geographic area. Examples of population based disease registries are:</a:t>
            </a:r>
          </a:p>
          <a:p>
            <a:pPr marL="685800" lvl="1" indent="-228600" eaLnBrk="1" hangingPunct="1">
              <a:buFont typeface="+mj-lt"/>
              <a:buAutoNum type="alphaLcPeriod"/>
            </a:pPr>
            <a:r>
              <a:rPr lang="en-US" dirty="0" smtClean="0"/>
              <a:t>HIV </a:t>
            </a:r>
          </a:p>
          <a:p>
            <a:pPr marL="685800" lvl="1" indent="-228600" eaLnBrk="1" hangingPunct="1">
              <a:buFont typeface="+mj-lt"/>
              <a:buAutoNum type="alphaLcPeriod"/>
            </a:pPr>
            <a:r>
              <a:rPr lang="en-US" dirty="0" smtClean="0"/>
              <a:t>Tuberculosis</a:t>
            </a:r>
          </a:p>
          <a:p>
            <a:pPr marL="685800" lvl="1" indent="-228600" eaLnBrk="1" hangingPunct="1">
              <a:buFont typeface="+mj-lt"/>
              <a:buAutoNum type="alphaLcPeriod"/>
            </a:pPr>
            <a:r>
              <a:rPr lang="en-US" dirty="0" smtClean="0"/>
              <a:t>Cancer </a:t>
            </a:r>
          </a:p>
        </p:txBody>
      </p:sp>
    </p:spTree>
    <p:extLst>
      <p:ext uri="{BB962C8B-B14F-4D97-AF65-F5344CB8AC3E}">
        <p14:creationId xmlns:p14="http://schemas.microsoft.com/office/powerpoint/2010/main" val="3080598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5E40D8C-D792-45BE-ACBB-54A15D509987}" type="slidenum">
              <a:rPr lang="en-US" sz="1200" smtClean="0">
                <a:latin typeface="Times New Roman" pitchFamily="18" charset="0"/>
              </a:rPr>
              <a:pPr/>
              <a:t>32</a:t>
            </a:fld>
            <a:endParaRPr lang="en-US" sz="1200" smtClean="0">
              <a:latin typeface="Times New Roman" pitchFamily="18" charset="0"/>
            </a:endParaRPr>
          </a:p>
        </p:txBody>
      </p:sp>
      <p:sp>
        <p:nvSpPr>
          <p:cNvPr id="9523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06D7879-A13B-4878-8483-B61BDF439274}" type="slidenum">
              <a:rPr lang="en-US" sz="1200">
                <a:latin typeface="Times New Roman" pitchFamily="18" charset="0"/>
              </a:rPr>
              <a:pPr algn="r">
                <a:buFontTx/>
                <a:buNone/>
              </a:pPr>
              <a:t>32</a:t>
            </a:fld>
            <a:endParaRPr lang="en-US" sz="1200">
              <a:latin typeface="Times New Roman" pitchFamily="18" charset="0"/>
            </a:endParaRPr>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examples of Surveillance reports  from CDC. The Norwegian</a:t>
            </a:r>
            <a:r>
              <a:rPr lang="en-US" baseline="0" dirty="0" smtClean="0"/>
              <a:t> version of the </a:t>
            </a:r>
            <a:r>
              <a:rPr lang="en-US" dirty="0" smtClean="0"/>
              <a:t>MMWR (the Morbidity</a:t>
            </a:r>
            <a:r>
              <a:rPr lang="en-US" baseline="0" dirty="0" smtClean="0"/>
              <a:t> and Mortality Weekly Report) </a:t>
            </a:r>
            <a:r>
              <a:rPr lang="en-US" dirty="0" smtClean="0"/>
              <a:t>I used to read when I was working in hospital setting, because it drew my attention</a:t>
            </a:r>
            <a:r>
              <a:rPr lang="en-US" baseline="0" dirty="0" smtClean="0"/>
              <a:t> to diseases that was prevalent in the community, and that I probably would have to deal with as part of my job. </a:t>
            </a:r>
            <a:r>
              <a:rPr lang="en-US" dirty="0" smtClean="0"/>
              <a:t>  </a:t>
            </a:r>
          </a:p>
        </p:txBody>
      </p:sp>
    </p:spTree>
    <p:extLst>
      <p:ext uri="{BB962C8B-B14F-4D97-AF65-F5344CB8AC3E}">
        <p14:creationId xmlns:p14="http://schemas.microsoft.com/office/powerpoint/2010/main" val="1176349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0435725-2A6C-485E-B594-F913FDABFFDE}" type="slidenum">
              <a:rPr lang="en-US" sz="1200" smtClean="0">
                <a:latin typeface="Times New Roman" pitchFamily="18" charset="0"/>
              </a:rPr>
              <a:pPr/>
              <a:t>33</a:t>
            </a:fld>
            <a:endParaRPr lang="en-US" sz="1200" smtClean="0">
              <a:latin typeface="Times New Roman" pitchFamily="18" charset="0"/>
            </a:endParaRPr>
          </a:p>
        </p:txBody>
      </p:sp>
      <p:sp>
        <p:nvSpPr>
          <p:cNvPr id="9625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06F62AF9-4117-4B9E-B696-1AB8A0866B3A}" type="slidenum">
              <a:rPr lang="en-US" sz="1200">
                <a:latin typeface="Times New Roman" pitchFamily="18" charset="0"/>
              </a:rPr>
              <a:pPr algn="r">
                <a:buFontTx/>
                <a:buNone/>
              </a:pPr>
              <a:t>33</a:t>
            </a:fld>
            <a:endParaRPr lang="en-US" sz="1200">
              <a:latin typeface="Times New Roman" pitchFamily="18" charset="0"/>
            </a:endParaRPr>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Governmental (NCHS) data sources for some health statistics.</a:t>
            </a:r>
          </a:p>
        </p:txBody>
      </p:sp>
    </p:spTree>
    <p:extLst>
      <p:ext uri="{BB962C8B-B14F-4D97-AF65-F5344CB8AC3E}">
        <p14:creationId xmlns:p14="http://schemas.microsoft.com/office/powerpoint/2010/main" val="861858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593723F-BBC1-4802-99EC-8DB57B505E0C}" type="slidenum">
              <a:rPr lang="en-US" sz="1200" smtClean="0">
                <a:latin typeface="Times New Roman" pitchFamily="18" charset="0"/>
              </a:rPr>
              <a:pPr/>
              <a:t>34</a:t>
            </a:fld>
            <a:endParaRPr lang="en-US" sz="1200" smtClean="0">
              <a:latin typeface="Times New Roman" pitchFamily="18" charset="0"/>
            </a:endParaRPr>
          </a:p>
        </p:txBody>
      </p:sp>
      <p:sp>
        <p:nvSpPr>
          <p:cNvPr id="9728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B0651F6F-9153-4E6B-A82B-3A5B43423FB2}" type="slidenum">
              <a:rPr lang="en-US" sz="1200">
                <a:latin typeface="Times New Roman" pitchFamily="18" charset="0"/>
              </a:rPr>
              <a:pPr algn="r">
                <a:buFontTx/>
                <a:buNone/>
              </a:pPr>
              <a:t>34</a:t>
            </a:fld>
            <a:endParaRPr lang="en-US" sz="1200">
              <a:latin typeface="Times New Roman" pitchFamily="18" charset="0"/>
            </a:endParaRPr>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shows some examples of special surveys used in surveillance of risk factors. </a:t>
            </a:r>
            <a:r>
              <a:rPr lang="en-US" b="1" dirty="0" smtClean="0">
                <a:solidFill>
                  <a:srgbClr val="FF0000"/>
                </a:solidFill>
              </a:rPr>
              <a:t>You are not required to remember all this information of the different surveys mentioned, but especially the NHANES study you will be exposed to during this course and in your health profession because it is so often reported from in the literature. </a:t>
            </a:r>
          </a:p>
          <a:p>
            <a:pPr eaLnBrk="1" hangingPunct="1"/>
            <a:r>
              <a:rPr lang="en-US" dirty="0" smtClean="0"/>
              <a:t>NHANES was borne out of the National Health Survey Act of 1965. It is a continuing National Health Survey, gathering information on Health Status and services received because of health conditions. It is done by NCHS (the National Center for Health Statistics). </a:t>
            </a:r>
          </a:p>
        </p:txBody>
      </p:sp>
    </p:spTree>
    <p:extLst>
      <p:ext uri="{BB962C8B-B14F-4D97-AF65-F5344CB8AC3E}">
        <p14:creationId xmlns:p14="http://schemas.microsoft.com/office/powerpoint/2010/main" val="4063656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50D0FF3F-D46D-4FC2-BFFF-A80D9AEFFDED}" type="slidenum">
              <a:rPr lang="en-US" sz="1200" smtClean="0">
                <a:latin typeface="Times New Roman" pitchFamily="18" charset="0"/>
              </a:rPr>
              <a:pPr/>
              <a:t>35</a:t>
            </a:fld>
            <a:endParaRPr lang="en-US" sz="1200" smtClean="0">
              <a:latin typeface="Times New Roman" pitchFamily="18" charset="0"/>
            </a:endParaRPr>
          </a:p>
        </p:txBody>
      </p:sp>
      <p:sp>
        <p:nvSpPr>
          <p:cNvPr id="9830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CD9D5D7A-5CBD-47A9-8B43-70516030D0A4}" type="slidenum">
              <a:rPr lang="en-US" sz="1200">
                <a:latin typeface="Times New Roman" pitchFamily="18" charset="0"/>
              </a:rPr>
              <a:pPr algn="r">
                <a:buFontTx/>
                <a:buNone/>
              </a:pPr>
              <a:t>35</a:t>
            </a:fld>
            <a:endParaRPr lang="en-US" sz="1200">
              <a:latin typeface="Times New Roman" pitchFamily="18" charset="0"/>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a:t>
            </a:r>
            <a:r>
              <a:rPr lang="en-US" b="1" u="sng" dirty="0" smtClean="0"/>
              <a:t>1900 </a:t>
            </a:r>
            <a:r>
              <a:rPr lang="en-US" dirty="0" smtClean="0"/>
              <a:t>people mainly died from infections diseases, and heart disease was number 4 on the list causing only 8% of deaths. </a:t>
            </a:r>
          </a:p>
          <a:p>
            <a:pPr eaLnBrk="1" hangingPunct="1"/>
            <a:r>
              <a:rPr lang="en-US" dirty="0" smtClean="0"/>
              <a:t>In </a:t>
            </a:r>
            <a:r>
              <a:rPr lang="en-US" b="1" u="sng" dirty="0" smtClean="0"/>
              <a:t>1990</a:t>
            </a:r>
            <a:r>
              <a:rPr lang="en-US" dirty="0" smtClean="0"/>
              <a:t>, however, the infectious diseases is far down the list, and </a:t>
            </a:r>
            <a:r>
              <a:rPr lang="en-US" b="1" i="1" dirty="0" smtClean="0"/>
              <a:t>heart disease</a:t>
            </a:r>
            <a:r>
              <a:rPr lang="en-US" dirty="0" smtClean="0"/>
              <a:t>, </a:t>
            </a:r>
            <a:r>
              <a:rPr lang="en-US" b="1" i="1" u="none" dirty="0" smtClean="0"/>
              <a:t>cancer</a:t>
            </a:r>
            <a:r>
              <a:rPr lang="en-US" dirty="0" smtClean="0"/>
              <a:t> and </a:t>
            </a:r>
            <a:r>
              <a:rPr lang="en-US" b="1" i="1" dirty="0" smtClean="0"/>
              <a:t>stroke</a:t>
            </a:r>
            <a:r>
              <a:rPr lang="en-US" dirty="0" smtClean="0"/>
              <a:t> are now the leading causes of death in the US. </a:t>
            </a:r>
          </a:p>
          <a:p>
            <a:pPr eaLnBrk="1" hangingPunct="1"/>
            <a:r>
              <a:rPr lang="en-US" dirty="0" smtClean="0"/>
              <a:t>From 1900 to 1990 </a:t>
            </a:r>
            <a:r>
              <a:rPr lang="en-US" b="1" u="sng" dirty="0" smtClean="0"/>
              <a:t>life expectancy </a:t>
            </a:r>
            <a:r>
              <a:rPr lang="en-US" dirty="0" smtClean="0"/>
              <a:t>has increased from 47 years to 75 years, and it has continued to increase since then. The main reason for this change in life expectancy is that many children around 1900 died from infectious diseases. Their contribution to lower life expectancy obviously was much higher than older people who died from infectious diseases. Now children survive to much older age, and even older people live longer than earlier.     </a:t>
            </a:r>
          </a:p>
        </p:txBody>
      </p:sp>
    </p:spTree>
    <p:extLst>
      <p:ext uri="{BB962C8B-B14F-4D97-AF65-F5344CB8AC3E}">
        <p14:creationId xmlns:p14="http://schemas.microsoft.com/office/powerpoint/2010/main" val="4256347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E4FBEFA-B0C7-4812-B09B-1CE63494FBE6}" type="slidenum">
              <a:rPr lang="en-US" sz="1200" smtClean="0">
                <a:latin typeface="Times New Roman" pitchFamily="18" charset="0"/>
              </a:rPr>
              <a:pPr/>
              <a:t>36</a:t>
            </a:fld>
            <a:endParaRPr lang="en-US" sz="1200" smtClean="0">
              <a:latin typeface="Times New Roman" pitchFamily="18" charset="0"/>
            </a:endParaRPr>
          </a:p>
        </p:txBody>
      </p:sp>
      <p:sp>
        <p:nvSpPr>
          <p:cNvPr id="9933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7A2986BC-7FBD-42D3-B7D1-D868056DEA49}" type="slidenum">
              <a:rPr lang="en-US" sz="1200">
                <a:latin typeface="Times New Roman" pitchFamily="18" charset="0"/>
              </a:rPr>
              <a:pPr algn="r">
                <a:buFontTx/>
                <a:buNone/>
              </a:pPr>
              <a:t>36</a:t>
            </a:fld>
            <a:endParaRPr lang="en-US" sz="1200">
              <a:latin typeface="Times New Roman" pitchFamily="18" charset="0"/>
            </a:endParaRPr>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You will now be exposed to</a:t>
            </a:r>
            <a:r>
              <a:rPr lang="en-US" baseline="0" dirty="0" smtClean="0"/>
              <a:t> some slides that deals with death rates, morbidities and life expectancies. </a:t>
            </a:r>
            <a:r>
              <a:rPr lang="en-US" dirty="0" smtClean="0"/>
              <a:t>This is data from the National Death Index (NCHS), showing age-adjusted death rates per 100,000 population, and maternal mortality and infant mortality per 1,000 population. Obviously, there are large differences in the rates between blacks and whites. How would you explain these differences?  </a:t>
            </a:r>
          </a:p>
        </p:txBody>
      </p:sp>
    </p:spTree>
    <p:extLst>
      <p:ext uri="{BB962C8B-B14F-4D97-AF65-F5344CB8AC3E}">
        <p14:creationId xmlns:p14="http://schemas.microsoft.com/office/powerpoint/2010/main" val="1649278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E5ECF83-E2F5-49B6-A020-299523B01205}" type="slidenum">
              <a:rPr lang="en-US" sz="1200" smtClean="0">
                <a:latin typeface="Times New Roman" pitchFamily="18" charset="0"/>
              </a:rPr>
              <a:pPr/>
              <a:t>37</a:t>
            </a:fld>
            <a:endParaRPr lang="en-US" sz="1200" smtClean="0">
              <a:latin typeface="Times New Roman" pitchFamily="18" charset="0"/>
            </a:endParaRPr>
          </a:p>
        </p:txBody>
      </p:sp>
      <p:sp>
        <p:nvSpPr>
          <p:cNvPr id="10035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00003B4C-F9AA-43F8-B8EF-66152495B6D4}" type="slidenum">
              <a:rPr lang="en-US" sz="1200">
                <a:latin typeface="Times New Roman" pitchFamily="18" charset="0"/>
              </a:rPr>
              <a:pPr algn="r">
                <a:buFontTx/>
                <a:buNone/>
              </a:pPr>
              <a:t>37</a:t>
            </a:fld>
            <a:endParaRPr lang="en-US" sz="1200">
              <a:latin typeface="Times New Roman" pitchFamily="18" charset="0"/>
            </a:endParaRPr>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Total births and percentage of births with selected demographic characteristics, by race and Hispanic origin of mother: United States, 2004. How do you explain the large difference between birth rate and fertility rate among Hispanics as compared to the other racial groups in the US?</a:t>
            </a:r>
          </a:p>
        </p:txBody>
      </p:sp>
    </p:spTree>
    <p:extLst>
      <p:ext uri="{BB962C8B-B14F-4D97-AF65-F5344CB8AC3E}">
        <p14:creationId xmlns:p14="http://schemas.microsoft.com/office/powerpoint/2010/main" val="1203173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F334576-AD8B-4DD4-85C7-858152772B24}" type="slidenum">
              <a:rPr lang="en-US" sz="1200" smtClean="0">
                <a:latin typeface="Times New Roman" pitchFamily="18" charset="0"/>
              </a:rPr>
              <a:pPr/>
              <a:t>38</a:t>
            </a:fld>
            <a:endParaRPr lang="en-US" sz="1200" smtClean="0">
              <a:latin typeface="Times New Roman" pitchFamily="18" charset="0"/>
            </a:endParaRPr>
          </a:p>
        </p:txBody>
      </p:sp>
      <p:sp>
        <p:nvSpPr>
          <p:cNvPr id="10137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C7468873-30D0-4656-8223-75A09CA6FBCA}" type="slidenum">
              <a:rPr lang="en-US" sz="1200">
                <a:latin typeface="Times New Roman" pitchFamily="18" charset="0"/>
              </a:rPr>
              <a:pPr algn="r">
                <a:buFontTx/>
                <a:buNone/>
              </a:pPr>
              <a:t>38</a:t>
            </a:fld>
            <a:endParaRPr lang="en-US" sz="1200">
              <a:latin typeface="Times New Roman" pitchFamily="18" charset="0"/>
            </a:endParaRPr>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According to this slide, the Infant, neonatal and post-neonatal death rates have not changed much from 2003 to 2006, but the rates are quite different between blacks and whites in the US. What can explain these differences? </a:t>
            </a:r>
          </a:p>
        </p:txBody>
      </p:sp>
    </p:spTree>
    <p:extLst>
      <p:ext uri="{BB962C8B-B14F-4D97-AF65-F5344CB8AC3E}">
        <p14:creationId xmlns:p14="http://schemas.microsoft.com/office/powerpoint/2010/main" val="528675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5D30D08-6BD3-4986-9C91-7199214EF8EB}" type="slidenum">
              <a:rPr lang="en-US" sz="1200" smtClean="0">
                <a:latin typeface="Times New Roman" pitchFamily="18" charset="0"/>
              </a:rPr>
              <a:pPr/>
              <a:t>39</a:t>
            </a:fld>
            <a:endParaRPr lang="en-US" sz="1200" smtClean="0">
              <a:latin typeface="Times New Roman" pitchFamily="18" charset="0"/>
            </a:endParaRPr>
          </a:p>
        </p:txBody>
      </p:sp>
      <p:sp>
        <p:nvSpPr>
          <p:cNvPr id="10240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44847568-8803-410B-9827-B3EF17A910B3}" type="slidenum">
              <a:rPr lang="en-US" sz="1200">
                <a:latin typeface="Times New Roman" pitchFamily="18" charset="0"/>
              </a:rPr>
              <a:pPr algn="r">
                <a:buFontTx/>
                <a:buNone/>
              </a:pPr>
              <a:t>39</a:t>
            </a:fld>
            <a:endParaRPr lang="en-US" sz="1200">
              <a:latin typeface="Times New Roman" pitchFamily="18" charset="0"/>
            </a:endParaRPr>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figure seems to indicate little change in infant mortality in the US from 2000 to 2006. However, 2006 seem to be lower than previous years. Would you expect infant mortality rate to decline further in the US over the next 10 years, and how do you explain your answer? </a:t>
            </a:r>
          </a:p>
        </p:txBody>
      </p:sp>
    </p:spTree>
    <p:extLst>
      <p:ext uri="{BB962C8B-B14F-4D97-AF65-F5344CB8AC3E}">
        <p14:creationId xmlns:p14="http://schemas.microsoft.com/office/powerpoint/2010/main" val="91170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7AC5CB8-BA62-48BD-8AC9-EB520E64280E}" type="slidenum">
              <a:rPr lang="en-US" sz="1200" smtClean="0">
                <a:latin typeface="Times New Roman" pitchFamily="18" charset="0"/>
              </a:rPr>
              <a:pPr/>
              <a:t>4</a:t>
            </a:fld>
            <a:endParaRPr lang="en-US" sz="1200" smtClean="0">
              <a:latin typeface="Times New Roman" pitchFamily="18" charset="0"/>
            </a:endParaRPr>
          </a:p>
        </p:txBody>
      </p:sp>
      <p:sp>
        <p:nvSpPr>
          <p:cNvPr id="6758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709BB06F-59D0-4BEE-B423-FB1CEE1E8C9F}" type="slidenum">
              <a:rPr lang="en-US" sz="1200">
                <a:latin typeface="Times New Roman" pitchFamily="18" charset="0"/>
              </a:rPr>
              <a:pPr algn="r">
                <a:buFontTx/>
                <a:buNone/>
              </a:pPr>
              <a:t>4</a:t>
            </a:fld>
            <a:endParaRPr lang="en-US" sz="1200">
              <a:latin typeface="Times New Roman" pitchFamily="18" charset="0"/>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little story is about three statisticians who went deer hunting with bows and arrows. Spotting a buck two of them shoots, and both miss the target, by ten feet, but on opposite sides of the dear. The third statistician is excited, because on the average, they hit the target. This illustrates how statistics and probabilities may work in problem-solving. “On average” imply that epidemiology and statistics are dealing with populations, not individuals. </a:t>
            </a:r>
          </a:p>
        </p:txBody>
      </p:sp>
    </p:spTree>
    <p:extLst>
      <p:ext uri="{BB962C8B-B14F-4D97-AF65-F5344CB8AC3E}">
        <p14:creationId xmlns:p14="http://schemas.microsoft.com/office/powerpoint/2010/main" val="585625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09790DE-6263-4B99-A452-616DAE6D69F2}" type="slidenum">
              <a:rPr lang="en-US" sz="1200" smtClean="0">
                <a:latin typeface="Times New Roman" pitchFamily="18" charset="0"/>
              </a:rPr>
              <a:pPr/>
              <a:t>40</a:t>
            </a:fld>
            <a:endParaRPr lang="en-US" sz="1200" smtClean="0">
              <a:latin typeface="Times New Roman" pitchFamily="18" charset="0"/>
            </a:endParaRPr>
          </a:p>
        </p:txBody>
      </p:sp>
      <p:sp>
        <p:nvSpPr>
          <p:cNvPr id="10342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FAB1F889-B36E-4638-9CFB-BFF4E2CC8DCA}" type="slidenum">
              <a:rPr lang="en-US" sz="1200">
                <a:latin typeface="Times New Roman" pitchFamily="18" charset="0"/>
              </a:rPr>
              <a:pPr algn="r">
                <a:buFontTx/>
                <a:buNone/>
              </a:pPr>
              <a:t>40</a:t>
            </a:fld>
            <a:endParaRPr lang="en-US" sz="1200">
              <a:latin typeface="Times New Roman" pitchFamily="18" charset="0"/>
            </a:endParaRPr>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figure show infant mortality in the US in 2000 and 2006. There are large variations between different racial groups. Why do you think that is the case? A website to the data is given.</a:t>
            </a:r>
          </a:p>
        </p:txBody>
      </p:sp>
    </p:spTree>
    <p:extLst>
      <p:ext uri="{BB962C8B-B14F-4D97-AF65-F5344CB8AC3E}">
        <p14:creationId xmlns:p14="http://schemas.microsoft.com/office/powerpoint/2010/main" val="1981640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109773DB-A638-47FB-9682-F1A4665B065F}" type="slidenum">
              <a:rPr lang="en-US" sz="1200" smtClean="0">
                <a:latin typeface="Times New Roman" pitchFamily="18" charset="0"/>
              </a:rPr>
              <a:pPr/>
              <a:t>41</a:t>
            </a:fld>
            <a:endParaRPr lang="en-US" sz="1200" smtClean="0">
              <a:latin typeface="Times New Roman" pitchFamily="18" charset="0"/>
            </a:endParaRPr>
          </a:p>
        </p:txBody>
      </p:sp>
      <p:sp>
        <p:nvSpPr>
          <p:cNvPr id="10445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CE20B05A-FB47-4A8C-93EE-3668D23B0D2E}" type="slidenum">
              <a:rPr lang="en-US" sz="1200">
                <a:latin typeface="Times New Roman" pitchFamily="18" charset="0"/>
              </a:rPr>
              <a:pPr algn="r">
                <a:buFontTx/>
                <a:buNone/>
              </a:pPr>
              <a:t>41</a:t>
            </a:fld>
            <a:endParaRPr lang="en-US" sz="1200">
              <a:latin typeface="Times New Roman" pitchFamily="18" charset="0"/>
            </a:endParaRPr>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2004 US ranked 29</a:t>
            </a:r>
            <a:r>
              <a:rPr lang="en-US" baseline="30000" dirty="0" smtClean="0"/>
              <a:t>th</a:t>
            </a:r>
            <a:r>
              <a:rPr lang="en-US" dirty="0" smtClean="0"/>
              <a:t> in the world in infant mortality, tied with Poland and Slovakia.</a:t>
            </a:r>
          </a:p>
          <a:p>
            <a:pPr eaLnBrk="1" hangingPunct="1"/>
            <a:r>
              <a:rPr lang="en-US" dirty="0" smtClean="0"/>
              <a:t>Lowest (below 3.5/1,000) is seen in Scandinavian countries (i.e. Finland, Norway, Sweden) and East Asian countries (i.e. Japan, Hong Kong, Singapore).</a:t>
            </a:r>
          </a:p>
          <a:p>
            <a:pPr eaLnBrk="1" hangingPunct="1"/>
            <a:r>
              <a:rPr lang="en-US" dirty="0" smtClean="0"/>
              <a:t>US ranking fell from 12</a:t>
            </a:r>
            <a:r>
              <a:rPr lang="en-US" baseline="30000" dirty="0" smtClean="0"/>
              <a:t>th</a:t>
            </a:r>
            <a:r>
              <a:rPr lang="en-US" dirty="0" smtClean="0"/>
              <a:t> in 1960 to 23d in 1990, and 29 in 2004. What may explain these differences in infant mortality between countries, and why has the US ranking dropped over the years?</a:t>
            </a:r>
          </a:p>
        </p:txBody>
      </p:sp>
    </p:spTree>
    <p:extLst>
      <p:ext uri="{BB962C8B-B14F-4D97-AF65-F5344CB8AC3E}">
        <p14:creationId xmlns:p14="http://schemas.microsoft.com/office/powerpoint/2010/main" val="2701950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35CBDBD-CD84-4D8E-85D8-9F36DDE8D669}" type="slidenum">
              <a:rPr lang="en-US" sz="1200" smtClean="0">
                <a:latin typeface="Times New Roman" pitchFamily="18" charset="0"/>
              </a:rPr>
              <a:pPr/>
              <a:t>42</a:t>
            </a:fld>
            <a:endParaRPr lang="en-US" sz="1200" smtClean="0">
              <a:latin typeface="Times New Roman" pitchFamily="18" charset="0"/>
            </a:endParaRPr>
          </a:p>
        </p:txBody>
      </p:sp>
      <p:sp>
        <p:nvSpPr>
          <p:cNvPr id="10547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1B7ABE83-BEA7-43B8-9344-B36346520234}" type="slidenum">
              <a:rPr lang="en-US" sz="1200">
                <a:latin typeface="Times New Roman" pitchFamily="18" charset="0"/>
              </a:rPr>
              <a:pPr algn="r">
                <a:buFontTx/>
                <a:buNone/>
              </a:pPr>
              <a:t>42</a:t>
            </a:fld>
            <a:endParaRPr lang="en-US" sz="1200">
              <a:latin typeface="Times New Roman" pitchFamily="18" charset="0"/>
            </a:endParaRPr>
          </a:p>
        </p:txBody>
      </p:sp>
      <p:sp>
        <p:nvSpPr>
          <p:cNvPr id="105476"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differences du you see regarding gestational age-specific infant mortality rates between the US and selected European countries?</a:t>
            </a:r>
          </a:p>
        </p:txBody>
      </p:sp>
    </p:spTree>
    <p:extLst>
      <p:ext uri="{BB962C8B-B14F-4D97-AF65-F5344CB8AC3E}">
        <p14:creationId xmlns:p14="http://schemas.microsoft.com/office/powerpoint/2010/main" val="2419166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6915C9F-87DA-4C16-A555-311EBB9E3926}" type="slidenum">
              <a:rPr lang="en-US" sz="1200" smtClean="0">
                <a:latin typeface="Times New Roman" pitchFamily="18" charset="0"/>
              </a:rPr>
              <a:pPr/>
              <a:t>43</a:t>
            </a:fld>
            <a:endParaRPr lang="en-US" sz="1200" smtClean="0">
              <a:latin typeface="Times New Roman" pitchFamily="18" charset="0"/>
            </a:endParaRPr>
          </a:p>
        </p:txBody>
      </p:sp>
      <p:sp>
        <p:nvSpPr>
          <p:cNvPr id="10649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ED65ACEB-A512-4113-9DD5-BDD6255649DD}" type="slidenum">
              <a:rPr lang="en-US" sz="1200">
                <a:latin typeface="Times New Roman" pitchFamily="18" charset="0"/>
              </a:rPr>
              <a:pPr algn="r">
                <a:buFontTx/>
                <a:buNone/>
              </a:pPr>
              <a:t>43</a:t>
            </a:fld>
            <a:endParaRPr lang="en-US" sz="1200">
              <a:latin typeface="Times New Roman" pitchFamily="18" charset="0"/>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graph births less than 22 weeks are excluded, and the US infant mortality rate dropped from 6.5 to 5.8 per 1,000 live births in 2004.</a:t>
            </a:r>
          </a:p>
        </p:txBody>
      </p:sp>
    </p:spTree>
    <p:extLst>
      <p:ext uri="{BB962C8B-B14F-4D97-AF65-F5344CB8AC3E}">
        <p14:creationId xmlns:p14="http://schemas.microsoft.com/office/powerpoint/2010/main" val="1405064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D49B670-DEC2-4D2D-A487-179A0F9A033A}" type="slidenum">
              <a:rPr lang="en-US" sz="1200" smtClean="0">
                <a:latin typeface="Times New Roman" pitchFamily="18" charset="0"/>
              </a:rPr>
              <a:pPr/>
              <a:t>44</a:t>
            </a:fld>
            <a:endParaRPr lang="en-US" sz="1200" smtClean="0">
              <a:latin typeface="Times New Roman" pitchFamily="18" charset="0"/>
            </a:endParaRPr>
          </a:p>
        </p:txBody>
      </p:sp>
      <p:sp>
        <p:nvSpPr>
          <p:cNvPr id="10752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3ADA6B36-5779-4CC5-BD5B-8B630EA2B6F1}" type="slidenum">
              <a:rPr lang="en-US" sz="1200">
                <a:latin typeface="Times New Roman" pitchFamily="18" charset="0"/>
              </a:rPr>
              <a:pPr algn="r">
                <a:buFontTx/>
                <a:buNone/>
              </a:pPr>
              <a:t>44</a:t>
            </a:fld>
            <a:endParaRPr lang="en-US" sz="1200">
              <a:latin typeface="Times New Roman" pitchFamily="18" charset="0"/>
            </a:endParaRPr>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According to this graph, the percentage of preterm births are much higher in the US as compared to many European countries. Why is that the case? </a:t>
            </a:r>
          </a:p>
        </p:txBody>
      </p:sp>
    </p:spTree>
    <p:extLst>
      <p:ext uri="{BB962C8B-B14F-4D97-AF65-F5344CB8AC3E}">
        <p14:creationId xmlns:p14="http://schemas.microsoft.com/office/powerpoint/2010/main" val="456501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16776139-3391-4DD5-8122-5B14D9A9CFAA}" type="slidenum">
              <a:rPr lang="en-US" sz="1200" smtClean="0">
                <a:latin typeface="Times New Roman" pitchFamily="18" charset="0"/>
              </a:rPr>
              <a:pPr/>
              <a:t>45</a:t>
            </a:fld>
            <a:endParaRPr lang="en-US" sz="1200" smtClean="0">
              <a:latin typeface="Times New Roman" pitchFamily="18" charset="0"/>
            </a:endParaRPr>
          </a:p>
        </p:txBody>
      </p:sp>
      <p:sp>
        <p:nvSpPr>
          <p:cNvPr id="10854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12AC03E1-2E48-41C9-973F-E381E09E5238}" type="slidenum">
              <a:rPr lang="en-US" sz="1200">
                <a:latin typeface="Times New Roman" pitchFamily="18" charset="0"/>
              </a:rPr>
              <a:pPr algn="r">
                <a:buFontTx/>
                <a:buNone/>
              </a:pPr>
              <a:t>45</a:t>
            </a:fld>
            <a:endParaRPr lang="en-US" sz="1200">
              <a:latin typeface="Times New Roman" pitchFamily="18"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figure indicate that the main cause of the high infant mortality in the US when compared to Europe, is the very high percentage of preterm births in the US. What do you think is the risen for this difference in preterm births? </a:t>
            </a:r>
          </a:p>
        </p:txBody>
      </p:sp>
    </p:spTree>
    <p:extLst>
      <p:ext uri="{BB962C8B-B14F-4D97-AF65-F5344CB8AC3E}">
        <p14:creationId xmlns:p14="http://schemas.microsoft.com/office/powerpoint/2010/main" val="2436615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215AB89-816B-443A-A429-0D0953AE752C}" type="slidenum">
              <a:rPr lang="en-US" sz="1200" smtClean="0">
                <a:latin typeface="Times New Roman" pitchFamily="18" charset="0"/>
              </a:rPr>
              <a:pPr/>
              <a:t>46</a:t>
            </a:fld>
            <a:endParaRPr lang="en-US" sz="1200" smtClean="0">
              <a:latin typeface="Times New Roman" pitchFamily="18" charset="0"/>
            </a:endParaRPr>
          </a:p>
        </p:txBody>
      </p:sp>
      <p:sp>
        <p:nvSpPr>
          <p:cNvPr id="10957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9705CE29-E2F3-4076-B3B9-3CE6D7EF5CEE}" type="slidenum">
              <a:rPr lang="en-US" sz="1200">
                <a:latin typeface="Times New Roman" pitchFamily="18" charset="0"/>
              </a:rPr>
              <a:pPr algn="r">
                <a:buFontTx/>
                <a:buNone/>
              </a:pPr>
              <a:t>46</a:t>
            </a:fld>
            <a:endParaRPr lang="en-US" sz="1200">
              <a:latin typeface="Times New Roman" pitchFamily="18" charset="0"/>
            </a:endParaRPr>
          </a:p>
        </p:txBody>
      </p:sp>
      <p:sp>
        <p:nvSpPr>
          <p:cNvPr id="109572" name="Rectangle 2"/>
          <p:cNvSpPr>
            <a:spLocks noGrp="1" noRot="1" noChangeAspect="1" noChangeArrowheads="1" noTextEdit="1"/>
          </p:cNvSpPr>
          <p:nvPr>
            <p:ph type="sldImg"/>
          </p:nvPr>
        </p:nvSpPr>
        <p:spPr>
          <a:ln/>
        </p:spPr>
      </p:sp>
      <p:sp>
        <p:nvSpPr>
          <p:cNvPr id="109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You are not required to remember all these definitions for the exams. I will let you know  the few you should remember.  </a:t>
            </a:r>
          </a:p>
        </p:txBody>
      </p:sp>
    </p:spTree>
    <p:extLst>
      <p:ext uri="{BB962C8B-B14F-4D97-AF65-F5344CB8AC3E}">
        <p14:creationId xmlns:p14="http://schemas.microsoft.com/office/powerpoint/2010/main" val="2299657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205A9848-D741-48B6-90FF-BA27716261F0}" type="slidenum">
              <a:rPr lang="en-US" sz="1200" smtClean="0">
                <a:latin typeface="Times New Roman" pitchFamily="18" charset="0"/>
              </a:rPr>
              <a:pPr/>
              <a:t>47</a:t>
            </a:fld>
            <a:endParaRPr lang="en-US" sz="1200" smtClean="0">
              <a:latin typeface="Times New Roman" pitchFamily="18" charset="0"/>
            </a:endParaRPr>
          </a:p>
        </p:txBody>
      </p:sp>
      <p:sp>
        <p:nvSpPr>
          <p:cNvPr id="11059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905D813B-BE1C-4CCA-B127-8F99387E1E72}" type="slidenum">
              <a:rPr lang="en-US" sz="1200">
                <a:latin typeface="Times New Roman" pitchFamily="18" charset="0"/>
              </a:rPr>
              <a:pPr algn="r">
                <a:buFontTx/>
                <a:buNone/>
              </a:pPr>
              <a:t>47</a:t>
            </a:fld>
            <a:endParaRPr lang="en-US" sz="1200">
              <a:latin typeface="Times New Roman" pitchFamily="18" charset="0"/>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574654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574D40E-CF09-407F-98B9-1B3835F4E1B0}" type="slidenum">
              <a:rPr lang="en-US" sz="1200" smtClean="0">
                <a:latin typeface="Times New Roman" pitchFamily="18" charset="0"/>
              </a:rPr>
              <a:pPr/>
              <a:t>48</a:t>
            </a:fld>
            <a:endParaRPr lang="en-US" sz="1200" smtClean="0">
              <a:latin typeface="Times New Roman" pitchFamily="18" charset="0"/>
            </a:endParaRPr>
          </a:p>
        </p:txBody>
      </p:sp>
      <p:sp>
        <p:nvSpPr>
          <p:cNvPr id="11161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DD845BBC-6E51-451E-A9BA-FDAC804618BC}" type="slidenum">
              <a:rPr lang="en-US" sz="1200">
                <a:latin typeface="Times New Roman" pitchFamily="18" charset="0"/>
              </a:rPr>
              <a:pPr algn="r">
                <a:buFontTx/>
                <a:buNone/>
              </a:pPr>
              <a:t>48</a:t>
            </a:fld>
            <a:endParaRPr lang="en-US" sz="1200">
              <a:latin typeface="Times New Roman" pitchFamily="18" charset="0"/>
            </a:endParaRPr>
          </a:p>
        </p:txBody>
      </p:sp>
      <p:sp>
        <p:nvSpPr>
          <p:cNvPr id="111620" name="Rectangle 2"/>
          <p:cNvSpPr>
            <a:spLocks noGrp="1" noRot="1" noChangeAspect="1" noChangeArrowheads="1" noTextEdit="1"/>
          </p:cNvSpPr>
          <p:nvPr>
            <p:ph type="sldImg"/>
          </p:nvPr>
        </p:nvSpPr>
        <p:spPr>
          <a:ln/>
        </p:spPr>
      </p:sp>
      <p:sp>
        <p:nvSpPr>
          <p:cNvPr id="111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smtClean="0">
                <a:solidFill>
                  <a:srgbClr val="FF0000"/>
                </a:solidFill>
              </a:rPr>
              <a:t>These definitions you should remember.</a:t>
            </a:r>
          </a:p>
          <a:p>
            <a:pPr eaLnBrk="1" hangingPunct="1"/>
            <a:r>
              <a:rPr lang="en-US" b="1" u="sng" dirty="0" smtClean="0"/>
              <a:t>Mortality “rate” </a:t>
            </a:r>
            <a:r>
              <a:rPr lang="en-US" dirty="0" smtClean="0"/>
              <a:t>is also called </a:t>
            </a:r>
            <a:r>
              <a:rPr lang="en-US" b="1" u="sng" dirty="0" smtClean="0"/>
              <a:t>Crude Mortality “rate”</a:t>
            </a:r>
            <a:r>
              <a:rPr lang="en-US" dirty="0" smtClean="0"/>
              <a:t>. “Rate” is in quotation marks because this is not a true rate. We will come back to that later. </a:t>
            </a:r>
          </a:p>
          <a:p>
            <a:pPr eaLnBrk="1" hangingPunct="1"/>
            <a:r>
              <a:rPr lang="en-US" b="1" u="sng" dirty="0" smtClean="0"/>
              <a:t>Cause-specific Mortality “rate”</a:t>
            </a:r>
            <a:r>
              <a:rPr lang="en-US" dirty="0"/>
              <a:t> </a:t>
            </a:r>
            <a:r>
              <a:rPr lang="en-US" dirty="0" smtClean="0"/>
              <a:t>is not a true rate either</a:t>
            </a:r>
            <a:r>
              <a:rPr lang="en-US" b="1" u="none" dirty="0" smtClean="0"/>
              <a:t>.  </a:t>
            </a:r>
            <a:r>
              <a:rPr lang="en-US" b="0" u="none" dirty="0" smtClean="0"/>
              <a:t>However, thy have been called rates for many years.</a:t>
            </a:r>
          </a:p>
        </p:txBody>
      </p:sp>
    </p:spTree>
    <p:extLst>
      <p:ext uri="{BB962C8B-B14F-4D97-AF65-F5344CB8AC3E}">
        <p14:creationId xmlns:p14="http://schemas.microsoft.com/office/powerpoint/2010/main" val="1122153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E5A1FED-0A72-4BEC-BE3D-3C4EAC35778C}" type="slidenum">
              <a:rPr lang="en-US" sz="1200" smtClean="0">
                <a:latin typeface="Times New Roman" pitchFamily="18" charset="0"/>
              </a:rPr>
              <a:pPr/>
              <a:t>49</a:t>
            </a:fld>
            <a:endParaRPr lang="en-US" sz="1200" smtClean="0">
              <a:latin typeface="Times New Roman" pitchFamily="18" charset="0"/>
            </a:endParaRPr>
          </a:p>
        </p:txBody>
      </p:sp>
      <p:sp>
        <p:nvSpPr>
          <p:cNvPr id="11264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9047E1E3-EFAF-48D9-9DDC-CCD1B25E0A5A}" type="slidenum">
              <a:rPr lang="en-US" sz="1200">
                <a:latin typeface="Times New Roman" pitchFamily="18" charset="0"/>
              </a:rPr>
              <a:pPr algn="r">
                <a:buFontTx/>
                <a:buNone/>
              </a:pPr>
              <a:t>49</a:t>
            </a:fld>
            <a:endParaRPr lang="en-US" sz="1200">
              <a:latin typeface="Times New Roman" pitchFamily="18" charset="0"/>
            </a:endParaRPr>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Years of Potential Life Lost (YPLL) is a measure that is increasingly used in epidemiology to characterize the size of health problems. This</a:t>
            </a:r>
            <a:r>
              <a:rPr lang="en-US" baseline="0" dirty="0" smtClean="0"/>
              <a:t> measure is </a:t>
            </a:r>
            <a:r>
              <a:rPr lang="en-US" dirty="0" smtClean="0"/>
              <a:t>up to each study to define. Some define YPLL before age 65 years, or 70 years. For this class I have decided to use 75 years as the cut-off point because of the life expectancy we have in the US today. </a:t>
            </a:r>
          </a:p>
        </p:txBody>
      </p:sp>
    </p:spTree>
    <p:extLst>
      <p:ext uri="{BB962C8B-B14F-4D97-AF65-F5344CB8AC3E}">
        <p14:creationId xmlns:p14="http://schemas.microsoft.com/office/powerpoint/2010/main" val="14274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4ECBA4C-C17E-4FFF-8162-AE0138C5E9C7}" type="slidenum">
              <a:rPr lang="en-US" sz="1200" smtClean="0">
                <a:latin typeface="Times New Roman" pitchFamily="18" charset="0"/>
              </a:rPr>
              <a:pPr/>
              <a:t>5</a:t>
            </a:fld>
            <a:endParaRPr lang="en-US" sz="1200" smtClean="0">
              <a:latin typeface="Times New Roman" pitchFamily="18" charset="0"/>
            </a:endParaRPr>
          </a:p>
        </p:txBody>
      </p:sp>
      <p:sp>
        <p:nvSpPr>
          <p:cNvPr id="6861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1565937B-C35C-407C-9962-FB37FD5045C6}" type="slidenum">
              <a:rPr lang="en-US" sz="1200">
                <a:latin typeface="Times New Roman" pitchFamily="18" charset="0"/>
              </a:rPr>
              <a:pPr algn="r">
                <a:buFontTx/>
                <a:buNone/>
              </a:pPr>
              <a:t>5</a:t>
            </a:fld>
            <a:endParaRPr lang="en-US" sz="1200">
              <a:latin typeface="Times New Roman" pitchFamily="18" charset="0"/>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order to apply statistics on disease distributions, we first need to arrange them into groups of common characteristics. The classification system used worldwide today in hospital settings is the </a:t>
            </a:r>
            <a:r>
              <a:rPr lang="en-US" b="1" u="sng" dirty="0" smtClean="0"/>
              <a:t>International Classification of Disease</a:t>
            </a:r>
            <a:r>
              <a:rPr lang="en-US" dirty="0" smtClean="0"/>
              <a:t>, revision 10 (ICD-10). This standardization makes it possible to compare results from different places and countries. There are also such classification systems for </a:t>
            </a:r>
            <a:r>
              <a:rPr lang="en-US" b="1" u="sng" dirty="0" smtClean="0"/>
              <a:t>Primary Care </a:t>
            </a:r>
            <a:r>
              <a:rPr lang="en-US" dirty="0" smtClean="0"/>
              <a:t>(ICPC), for </a:t>
            </a:r>
            <a:r>
              <a:rPr lang="en-US" b="1" u="sng" dirty="0" smtClean="0"/>
              <a:t>Histological classification </a:t>
            </a:r>
            <a:r>
              <a:rPr lang="en-US" dirty="0" smtClean="0"/>
              <a:t>(IHCT) and for </a:t>
            </a:r>
            <a:r>
              <a:rPr lang="en-US" b="1" u="sng" dirty="0" smtClean="0"/>
              <a:t>Oncology</a:t>
            </a:r>
            <a:r>
              <a:rPr lang="en-US" dirty="0" smtClean="0"/>
              <a:t> (ICD-O).   </a:t>
            </a:r>
          </a:p>
        </p:txBody>
      </p:sp>
    </p:spTree>
    <p:extLst>
      <p:ext uri="{BB962C8B-B14F-4D97-AF65-F5344CB8AC3E}">
        <p14:creationId xmlns:p14="http://schemas.microsoft.com/office/powerpoint/2010/main" val="1452331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D441C16-E652-4712-9393-BB9C0DB6FEAE}" type="slidenum">
              <a:rPr lang="en-US" sz="1200" smtClean="0">
                <a:latin typeface="Times New Roman" pitchFamily="18" charset="0"/>
              </a:rPr>
              <a:pPr/>
              <a:t>50</a:t>
            </a:fld>
            <a:endParaRPr lang="en-US" sz="1200" smtClean="0">
              <a:latin typeface="Times New Roman" pitchFamily="18" charset="0"/>
            </a:endParaRPr>
          </a:p>
        </p:txBody>
      </p:sp>
      <p:sp>
        <p:nvSpPr>
          <p:cNvPr id="11366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0F894E2F-FD28-49BC-9599-0A1248D4F919}" type="slidenum">
              <a:rPr lang="en-US" sz="1200">
                <a:latin typeface="Times New Roman" pitchFamily="18" charset="0"/>
              </a:rPr>
              <a:pPr algn="r">
                <a:buFontTx/>
                <a:buNone/>
              </a:pPr>
              <a:t>50</a:t>
            </a:fld>
            <a:endParaRPr lang="en-US" sz="1200">
              <a:latin typeface="Times New Roman" pitchFamily="18" charset="0"/>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south-eastern US states have a much higher YPLL than other parts of the country. This is mainly because of the higher CVD rates in this area, which is called “the Stroke belt”.</a:t>
            </a:r>
          </a:p>
        </p:txBody>
      </p:sp>
    </p:spTree>
    <p:extLst>
      <p:ext uri="{BB962C8B-B14F-4D97-AF65-F5344CB8AC3E}">
        <p14:creationId xmlns:p14="http://schemas.microsoft.com/office/powerpoint/2010/main" val="1851788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9DE4778-7342-4C5C-9950-1F3D35D9B07A}" type="slidenum">
              <a:rPr lang="en-US" sz="1200" smtClean="0">
                <a:latin typeface="Times New Roman" pitchFamily="18" charset="0"/>
              </a:rPr>
              <a:pPr/>
              <a:t>51</a:t>
            </a:fld>
            <a:endParaRPr lang="en-US" sz="1200" smtClean="0">
              <a:latin typeface="Times New Roman" pitchFamily="18" charset="0"/>
            </a:endParaRPr>
          </a:p>
        </p:txBody>
      </p:sp>
      <p:sp>
        <p:nvSpPr>
          <p:cNvPr id="11469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F00243A-4500-4E8E-882E-53B5E7AFE999}" type="slidenum">
              <a:rPr lang="en-US" sz="1200">
                <a:latin typeface="Times New Roman" pitchFamily="18" charset="0"/>
              </a:rPr>
              <a:pPr algn="r">
                <a:buFontTx/>
                <a:buNone/>
              </a:pPr>
              <a:t>51</a:t>
            </a:fld>
            <a:endParaRPr lang="en-US" sz="1200">
              <a:latin typeface="Times New Roman" pitchFamily="18" charset="0"/>
            </a:endParaRPr>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leading causes of Years of Potential Life Lost in the US in 2013. Cancer and unintentional injuries are at the top of the list. </a:t>
            </a:r>
          </a:p>
        </p:txBody>
      </p:sp>
    </p:spTree>
    <p:extLst>
      <p:ext uri="{BB962C8B-B14F-4D97-AF65-F5344CB8AC3E}">
        <p14:creationId xmlns:p14="http://schemas.microsoft.com/office/powerpoint/2010/main" val="3889093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711A952-4F2A-460F-B1AA-C051DA80D340}" type="slidenum">
              <a:rPr lang="en-US" sz="1200" smtClean="0">
                <a:latin typeface="Times New Roman" pitchFamily="18" charset="0"/>
              </a:rPr>
              <a:pPr/>
              <a:t>52</a:t>
            </a:fld>
            <a:endParaRPr lang="en-US" sz="1200" smtClean="0">
              <a:latin typeface="Times New Roman" pitchFamily="18" charset="0"/>
            </a:endParaRPr>
          </a:p>
        </p:txBody>
      </p:sp>
      <p:sp>
        <p:nvSpPr>
          <p:cNvPr id="11571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E8B63C0D-06AB-492B-B33A-43B429AD6C23}" type="slidenum">
              <a:rPr lang="en-US" sz="1200">
                <a:latin typeface="Times New Roman" pitchFamily="18" charset="0"/>
              </a:rPr>
              <a:pPr algn="r">
                <a:buFontTx/>
                <a:buNone/>
              </a:pPr>
              <a:t>52</a:t>
            </a:fld>
            <a:endParaRPr lang="en-US" sz="1200">
              <a:latin typeface="Times New Roman" pitchFamily="18" charset="0"/>
            </a:endParaRPr>
          </a:p>
        </p:txBody>
      </p:sp>
      <p:sp>
        <p:nvSpPr>
          <p:cNvPr id="115716" name="Rectangle 2"/>
          <p:cNvSpPr>
            <a:spLocks noGrp="1" noRot="1" noChangeAspect="1" noChangeArrowheads="1" noTextEdit="1"/>
          </p:cNvSpPr>
          <p:nvPr>
            <p:ph type="sldImg"/>
          </p:nvPr>
        </p:nvSpPr>
        <p:spPr>
          <a:xfrm>
            <a:off x="1185863" y="698500"/>
            <a:ext cx="4654550" cy="3490913"/>
          </a:xfrm>
          <a:ln/>
        </p:spPr>
      </p:sp>
      <p:sp>
        <p:nvSpPr>
          <p:cNvPr id="115717"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cs typeface="Times New Roman" pitchFamily="18" charset="0"/>
              </a:rPr>
              <a:t>Cancer accounts for nearly one-quarter of deaths in the United States, exceeded only by heart diseases.  In 2010, there were almost 600,000 heart disease deaths in the US, and almost 575,000 cancer deaths. However, heart disease mortality has been declining over many years, while cancer mortality has been increasing.</a:t>
            </a:r>
          </a:p>
          <a:p>
            <a:pPr eaLnBrk="1" hangingPunct="1"/>
            <a:r>
              <a:rPr lang="en-US" dirty="0">
                <a:cs typeface="Times New Roman" pitchFamily="18" charset="0"/>
                <a:hlinkClick r:id="rId3"/>
              </a:rPr>
              <a:t>http://</a:t>
            </a:r>
            <a:r>
              <a:rPr lang="en-US" dirty="0" smtClean="0">
                <a:cs typeface="Times New Roman" pitchFamily="18" charset="0"/>
                <a:hlinkClick r:id="rId3"/>
              </a:rPr>
              <a:t>www.cdc.gov/nchs/data/nvsr/nvsr61/nvsr61_04.pdf</a:t>
            </a:r>
            <a:endParaRPr lang="en-US" dirty="0" smtClean="0">
              <a:cs typeface="Times New Roman" pitchFamily="18" charset="0"/>
            </a:endParaRPr>
          </a:p>
          <a:p>
            <a:pPr eaLnBrk="1" hangingPunct="1"/>
            <a:endParaRPr lang="en-US" dirty="0" smtClean="0">
              <a:cs typeface="Times New Roman" pitchFamily="18" charset="0"/>
            </a:endParaRPr>
          </a:p>
        </p:txBody>
      </p:sp>
    </p:spTree>
    <p:extLst>
      <p:ext uri="{BB962C8B-B14F-4D97-AF65-F5344CB8AC3E}">
        <p14:creationId xmlns:p14="http://schemas.microsoft.com/office/powerpoint/2010/main" val="1441820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92D1F34B-A309-4510-9451-32DE7C35084C}" type="slidenum">
              <a:rPr lang="en-US" sz="1200" smtClean="0">
                <a:latin typeface="Times New Roman" pitchFamily="18" charset="0"/>
              </a:rPr>
              <a:pPr/>
              <a:t>53</a:t>
            </a:fld>
            <a:endParaRPr lang="en-US" sz="1200" smtClean="0">
              <a:latin typeface="Times New Roman" pitchFamily="18" charset="0"/>
            </a:endParaRPr>
          </a:p>
        </p:txBody>
      </p:sp>
      <p:sp>
        <p:nvSpPr>
          <p:cNvPr id="11673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B3528F9-380F-4328-8A59-C867FFFD2DA3}" type="slidenum">
              <a:rPr lang="en-US" sz="1200">
                <a:latin typeface="Times New Roman" pitchFamily="18" charset="0"/>
              </a:rPr>
              <a:pPr algn="r">
                <a:buFontTx/>
                <a:buNone/>
              </a:pPr>
              <a:t>53</a:t>
            </a:fld>
            <a:endParaRPr lang="en-US" sz="1200">
              <a:latin typeface="Times New Roman" pitchFamily="18" charset="0"/>
            </a:endParaRPr>
          </a:p>
        </p:txBody>
      </p:sp>
      <p:sp>
        <p:nvSpPr>
          <p:cNvPr id="116740" name="Rectangle 2"/>
          <p:cNvSpPr>
            <a:spLocks noGrp="1" noRot="1" noChangeAspect="1" noChangeArrowheads="1" noTextEdit="1"/>
          </p:cNvSpPr>
          <p:nvPr>
            <p:ph type="sldImg"/>
          </p:nvPr>
        </p:nvSpPr>
        <p:spPr>
          <a:xfrm>
            <a:off x="1185863" y="698500"/>
            <a:ext cx="4654550" cy="3490913"/>
          </a:xfrm>
          <a:ln/>
        </p:spPr>
      </p:sp>
      <p:sp>
        <p:nvSpPr>
          <p:cNvPr id="116741"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Lung cancer is, by far, the most common fatal cancer in men (28%), followed by prostate (10%), and colon &amp; rectum (8%).  In women, lung (26%), breast (15%), and colon &amp; rectum (9%) are the leading sites of cancer death. </a:t>
            </a:r>
          </a:p>
          <a:p>
            <a:pPr eaLnBrk="1" hangingPunct="1"/>
            <a:r>
              <a:rPr lang="en-US" dirty="0">
                <a:hlinkClick r:id="rId3"/>
              </a:rPr>
              <a:t>http://www.cancer.org/acs/groups/content/@</a:t>
            </a:r>
            <a:r>
              <a:rPr lang="en-US" dirty="0" smtClean="0">
                <a:hlinkClick r:id="rId3"/>
              </a:rPr>
              <a:t>research/documents/webcontent/acspc-042151.pdf</a:t>
            </a:r>
            <a:endParaRPr lang="en-US" dirty="0" smtClean="0"/>
          </a:p>
          <a:p>
            <a:pPr eaLnBrk="1" hangingPunct="1"/>
            <a:endParaRPr lang="en-US" dirty="0" smtClean="0"/>
          </a:p>
        </p:txBody>
      </p:sp>
    </p:spTree>
    <p:extLst>
      <p:ext uri="{BB962C8B-B14F-4D97-AF65-F5344CB8AC3E}">
        <p14:creationId xmlns:p14="http://schemas.microsoft.com/office/powerpoint/2010/main" val="3298426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32B5B35-20A2-4BD3-A317-DC68BC918AEB}" type="slidenum">
              <a:rPr lang="en-US" sz="1200" smtClean="0">
                <a:latin typeface="Times New Roman" pitchFamily="18" charset="0"/>
              </a:rPr>
              <a:pPr/>
              <a:t>54</a:t>
            </a:fld>
            <a:endParaRPr lang="en-US" sz="1200" smtClean="0">
              <a:latin typeface="Times New Roman" pitchFamily="18" charset="0"/>
            </a:endParaRPr>
          </a:p>
        </p:txBody>
      </p:sp>
      <p:sp>
        <p:nvSpPr>
          <p:cNvPr id="11776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B419CE6-43A5-4DEB-A5E3-38BD4E83206D}" type="slidenum">
              <a:rPr lang="en-US" sz="1200">
                <a:latin typeface="Times New Roman" pitchFamily="18" charset="0"/>
              </a:rPr>
              <a:pPr algn="r">
                <a:buFontTx/>
                <a:buNone/>
              </a:pPr>
              <a:t>54</a:t>
            </a:fld>
            <a:endParaRPr lang="en-US" sz="1200">
              <a:latin typeface="Times New Roman" pitchFamily="18" charset="0"/>
            </a:endParaRPr>
          </a:p>
        </p:txBody>
      </p:sp>
      <p:sp>
        <p:nvSpPr>
          <p:cNvPr id="117764" name="Rectangle 2"/>
          <p:cNvSpPr>
            <a:spLocks noGrp="1" noRot="1" noChangeAspect="1" noChangeArrowheads="1" noTextEdit="1"/>
          </p:cNvSpPr>
          <p:nvPr>
            <p:ph type="sldImg"/>
          </p:nvPr>
        </p:nvSpPr>
        <p:spPr>
          <a:xfrm>
            <a:off x="1185863" y="698500"/>
            <a:ext cx="4654550" cy="3490913"/>
          </a:xfrm>
          <a:ln/>
        </p:spPr>
      </p:sp>
      <p:sp>
        <p:nvSpPr>
          <p:cNvPr id="117765"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cs typeface="Times New Roman" pitchFamily="18" charset="0"/>
              </a:rPr>
              <a:t>Most of the increase in cancer death rates for men prior to 1990 was attributable to lung cancer.  However, since 1990, the age-adjusted lung cancer death rate in men has been decreasing. Stomach cancer mortality has decreased considerably since 1930. Death rates from prostate and colorectal cancers have also been declining.</a:t>
            </a:r>
            <a:r>
              <a:rPr lang="en-US" smtClean="0"/>
              <a:t> </a:t>
            </a:r>
          </a:p>
        </p:txBody>
      </p:sp>
    </p:spTree>
    <p:extLst>
      <p:ext uri="{BB962C8B-B14F-4D97-AF65-F5344CB8AC3E}">
        <p14:creationId xmlns:p14="http://schemas.microsoft.com/office/powerpoint/2010/main" val="1037655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0D55666-172C-4ECB-AAF0-6CD0380A58FD}" type="slidenum">
              <a:rPr lang="en-US" sz="1200" smtClean="0">
                <a:latin typeface="Times New Roman" pitchFamily="18" charset="0"/>
              </a:rPr>
              <a:pPr/>
              <a:t>55</a:t>
            </a:fld>
            <a:endParaRPr lang="en-US" sz="1200" smtClean="0">
              <a:latin typeface="Times New Roman" pitchFamily="18" charset="0"/>
            </a:endParaRPr>
          </a:p>
        </p:txBody>
      </p:sp>
      <p:sp>
        <p:nvSpPr>
          <p:cNvPr id="11878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14509E1F-11B0-4073-A580-7F2DD1CCC8FC}" type="slidenum">
              <a:rPr lang="en-US" sz="1200">
                <a:latin typeface="Times New Roman" pitchFamily="18" charset="0"/>
              </a:rPr>
              <a:pPr algn="r">
                <a:buFontTx/>
                <a:buNone/>
              </a:pPr>
              <a:t>55</a:t>
            </a:fld>
            <a:endParaRPr lang="en-US" sz="1200">
              <a:latin typeface="Times New Roman" pitchFamily="18" charset="0"/>
            </a:endParaRPr>
          </a:p>
        </p:txBody>
      </p:sp>
      <p:sp>
        <p:nvSpPr>
          <p:cNvPr id="118788" name="Rectangle 2"/>
          <p:cNvSpPr>
            <a:spLocks noGrp="1" noRot="1" noChangeAspect="1" noChangeArrowheads="1" noTextEdit="1"/>
          </p:cNvSpPr>
          <p:nvPr>
            <p:ph type="sldImg"/>
          </p:nvPr>
        </p:nvSpPr>
        <p:spPr>
          <a:xfrm>
            <a:off x="1185863" y="698500"/>
            <a:ext cx="4654550" cy="3490913"/>
          </a:xfrm>
          <a:ln/>
        </p:spPr>
      </p:sp>
      <p:sp>
        <p:nvSpPr>
          <p:cNvPr id="118789"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cs typeface="Times New Roman" pitchFamily="18" charset="0"/>
              </a:rPr>
              <a:t>Lung cancer is currently the most common cause of cancer death in women, with the death rate more than two times what it was 25 years ago.  In comparison, breast cancer death rates were virtually unchanged between 1930 and 1990, and have since decreased on average 2.3% per year.  The death rates for stomach and uterine cancers have decreased steadily since 1930; colorectal cancer death rates have been decreasing for over 50 years.</a:t>
            </a:r>
            <a:r>
              <a:rPr lang="en-US" smtClean="0"/>
              <a:t> </a:t>
            </a:r>
          </a:p>
        </p:txBody>
      </p:sp>
    </p:spTree>
    <p:extLst>
      <p:ext uri="{BB962C8B-B14F-4D97-AF65-F5344CB8AC3E}">
        <p14:creationId xmlns:p14="http://schemas.microsoft.com/office/powerpoint/2010/main" val="2095835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368C288-1BC6-43CE-8B16-5A300604D841}" type="slidenum">
              <a:rPr lang="en-US" sz="1200" smtClean="0">
                <a:latin typeface="Times New Roman" pitchFamily="18" charset="0"/>
              </a:rPr>
              <a:pPr/>
              <a:t>56</a:t>
            </a:fld>
            <a:endParaRPr lang="en-US" sz="1200" smtClean="0">
              <a:latin typeface="Times New Roman" pitchFamily="18" charset="0"/>
            </a:endParaRPr>
          </a:p>
        </p:txBody>
      </p:sp>
      <p:sp>
        <p:nvSpPr>
          <p:cNvPr id="11981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E1A4BAFC-51C6-4D01-8BA6-6CE3D9B127D2}" type="slidenum">
              <a:rPr lang="en-US" sz="1200">
                <a:latin typeface="Times New Roman" pitchFamily="18" charset="0"/>
              </a:rPr>
              <a:pPr algn="r">
                <a:buFontTx/>
                <a:buNone/>
              </a:pPr>
              <a:t>56</a:t>
            </a:fld>
            <a:endParaRPr lang="en-US" sz="1200">
              <a:latin typeface="Times New Roman" pitchFamily="18" charset="0"/>
            </a:endParaRPr>
          </a:p>
        </p:txBody>
      </p:sp>
      <p:sp>
        <p:nvSpPr>
          <p:cNvPr id="119812" name="Rectangle 2"/>
          <p:cNvSpPr>
            <a:spLocks noGrp="1" noRot="1" noChangeAspect="1" noChangeArrowheads="1" noTextEdit="1"/>
          </p:cNvSpPr>
          <p:nvPr>
            <p:ph type="sldImg"/>
          </p:nvPr>
        </p:nvSpPr>
        <p:spPr>
          <a:xfrm>
            <a:off x="1185863" y="698500"/>
            <a:ext cx="4654550" cy="3490913"/>
          </a:xfrm>
          <a:ln/>
        </p:spPr>
      </p:sp>
      <p:sp>
        <p:nvSpPr>
          <p:cNvPr id="119813"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Overall, cancer death rates are higher in men than women in every racial and ethnic group.  African American men and women have the highest rates of cancer mortality.  Asian and Pacific Islander men and women have the lowest cancer death rates, about half the rate of African American men and women, respectively. </a:t>
            </a:r>
          </a:p>
          <a:p>
            <a:pPr eaLnBrk="1" hangingPunct="1"/>
            <a:endParaRPr lang="en-US" smtClean="0"/>
          </a:p>
          <a:p>
            <a:pPr eaLnBrk="1" hangingPunct="1"/>
            <a:r>
              <a:rPr lang="en-US" smtClean="0"/>
              <a:t>Note: Rates for populations other than white and African American may be affected by problems in ascertaining race/ethnicity information from medical records. This is likely to result in reported death rates that are lower than true death rates. </a:t>
            </a:r>
          </a:p>
        </p:txBody>
      </p:sp>
    </p:spTree>
    <p:extLst>
      <p:ext uri="{BB962C8B-B14F-4D97-AF65-F5344CB8AC3E}">
        <p14:creationId xmlns:p14="http://schemas.microsoft.com/office/powerpoint/2010/main" val="13956943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B7F0EE3-B399-4177-B770-61FF0A47ACE6}" type="slidenum">
              <a:rPr lang="en-US" sz="1200" smtClean="0">
                <a:latin typeface="Times New Roman" pitchFamily="18" charset="0"/>
              </a:rPr>
              <a:pPr/>
              <a:t>57</a:t>
            </a:fld>
            <a:endParaRPr lang="en-US" sz="1200" smtClean="0">
              <a:latin typeface="Times New Roman" pitchFamily="18" charset="0"/>
            </a:endParaRPr>
          </a:p>
        </p:txBody>
      </p:sp>
      <p:sp>
        <p:nvSpPr>
          <p:cNvPr id="12083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70CAC273-3C00-4666-9C49-73D8F6ED6D47}" type="slidenum">
              <a:rPr lang="en-US" sz="1200">
                <a:latin typeface="Times New Roman" pitchFamily="18" charset="0"/>
              </a:rPr>
              <a:pPr algn="r">
                <a:buFontTx/>
                <a:buNone/>
              </a:pPr>
              <a:t>57</a:t>
            </a:fld>
            <a:endParaRPr lang="en-US" sz="1200">
              <a:latin typeface="Times New Roman" pitchFamily="18" charset="0"/>
            </a:endParaRPr>
          </a:p>
        </p:txBody>
      </p:sp>
      <p:sp>
        <p:nvSpPr>
          <p:cNvPr id="120836" name="Rectangle 2"/>
          <p:cNvSpPr>
            <a:spLocks noGrp="1" noRot="1" noChangeAspect="1" noChangeArrowheads="1" noTextEdit="1"/>
          </p:cNvSpPr>
          <p:nvPr>
            <p:ph type="sldImg"/>
          </p:nvPr>
        </p:nvSpPr>
        <p:spPr>
          <a:xfrm>
            <a:off x="1185863" y="698500"/>
            <a:ext cx="4654550" cy="3490913"/>
          </a:xfrm>
          <a:ln/>
        </p:spPr>
      </p:sp>
      <p:sp>
        <p:nvSpPr>
          <p:cNvPr id="120837"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cs typeface="Times New Roman" pitchFamily="18" charset="0"/>
              </a:rPr>
              <a:t>Overall, cancer death rates are higher in African-American men than white men and in African-American women than white women. However, the cancer death rate is declining faster in African-American men than white men. </a:t>
            </a:r>
          </a:p>
        </p:txBody>
      </p:sp>
    </p:spTree>
    <p:extLst>
      <p:ext uri="{BB962C8B-B14F-4D97-AF65-F5344CB8AC3E}">
        <p14:creationId xmlns:p14="http://schemas.microsoft.com/office/powerpoint/2010/main" val="4026922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D99F504-3620-4F60-93ED-CE45934F45F6}" type="slidenum">
              <a:rPr lang="en-US" sz="1200" smtClean="0">
                <a:latin typeface="Times New Roman" pitchFamily="18" charset="0"/>
              </a:rPr>
              <a:pPr/>
              <a:t>58</a:t>
            </a:fld>
            <a:endParaRPr lang="en-US" sz="1200" smtClean="0">
              <a:latin typeface="Times New Roman" pitchFamily="18" charset="0"/>
            </a:endParaRPr>
          </a:p>
        </p:txBody>
      </p:sp>
      <p:sp>
        <p:nvSpPr>
          <p:cNvPr id="12185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5F49C23-B6F7-4EED-B69F-CFB863A6C3F1}" type="slidenum">
              <a:rPr lang="en-US" sz="1200">
                <a:latin typeface="Times New Roman" pitchFamily="18" charset="0"/>
              </a:rPr>
              <a:pPr algn="r">
                <a:buFontTx/>
                <a:buNone/>
              </a:pPr>
              <a:t>58</a:t>
            </a:fld>
            <a:endParaRPr lang="en-US" sz="1200">
              <a:latin typeface="Times New Roman" pitchFamily="18" charset="0"/>
            </a:endParaRPr>
          </a:p>
        </p:txBody>
      </p:sp>
      <p:sp>
        <p:nvSpPr>
          <p:cNvPr id="121860" name="Rectangle 2"/>
          <p:cNvSpPr>
            <a:spLocks noGrp="1" noRot="1" noChangeAspect="1" noChangeArrowheads="1" noTextEdit="1"/>
          </p:cNvSpPr>
          <p:nvPr>
            <p:ph type="sldImg"/>
          </p:nvPr>
        </p:nvSpPr>
        <p:spPr>
          <a:xfrm>
            <a:off x="1185863" y="698500"/>
            <a:ext cx="4654550" cy="3490913"/>
          </a:xfrm>
          <a:ln/>
        </p:spPr>
      </p:sp>
      <p:sp>
        <p:nvSpPr>
          <p:cNvPr id="121861"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cs typeface="Times New Roman" pitchFamily="18" charset="0"/>
              </a:rPr>
              <a:t>Now we will turn our attention to the number of new cancers anticipated in the US this year.  It is estimated that almost 1.7 million new cases of cancer will be diagnosed in 2014.  Cancers of the prostate and breast will be the most frequently diagnosed cancers in men and women, respectively, followed by lung and colorectal cancers both in men and in women.</a:t>
            </a:r>
          </a:p>
          <a:p>
            <a:pPr eaLnBrk="1" hangingPunct="1"/>
            <a:r>
              <a:rPr lang="en-US" dirty="0">
                <a:hlinkClick r:id="rId3"/>
              </a:rPr>
              <a:t>http://www.cancer.org/acs/groups/content/@</a:t>
            </a:r>
            <a:r>
              <a:rPr lang="en-US" dirty="0" smtClean="0">
                <a:hlinkClick r:id="rId3"/>
              </a:rPr>
              <a:t>research/documents/webcontent/acspc-042151.pdf</a:t>
            </a:r>
            <a:endParaRPr lang="en-US" dirty="0" smtClean="0"/>
          </a:p>
          <a:p>
            <a:pPr eaLnBrk="1" hangingPunct="1"/>
            <a:r>
              <a:rPr lang="en-US" dirty="0" smtClean="0"/>
              <a:t> </a:t>
            </a:r>
          </a:p>
        </p:txBody>
      </p:sp>
    </p:spTree>
    <p:extLst>
      <p:ext uri="{BB962C8B-B14F-4D97-AF65-F5344CB8AC3E}">
        <p14:creationId xmlns:p14="http://schemas.microsoft.com/office/powerpoint/2010/main" val="1110518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87E1A59-A216-49D9-A7C6-1E577BA9AC51}" type="slidenum">
              <a:rPr lang="en-US" sz="1200" smtClean="0">
                <a:latin typeface="Times New Roman" pitchFamily="18" charset="0"/>
              </a:rPr>
              <a:pPr/>
              <a:t>59</a:t>
            </a:fld>
            <a:endParaRPr lang="en-US" sz="1200" smtClean="0">
              <a:latin typeface="Times New Roman" pitchFamily="18" charset="0"/>
            </a:endParaRPr>
          </a:p>
        </p:txBody>
      </p:sp>
      <p:sp>
        <p:nvSpPr>
          <p:cNvPr id="12288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0BA0F5DB-6FDF-4EB3-9DF0-6BFBFF4E5BA3}" type="slidenum">
              <a:rPr lang="en-US" sz="1200">
                <a:latin typeface="Times New Roman" pitchFamily="18" charset="0"/>
              </a:rPr>
              <a:pPr algn="r">
                <a:buFontTx/>
                <a:buNone/>
              </a:pPr>
              <a:t>59</a:t>
            </a:fld>
            <a:endParaRPr lang="en-US" sz="1200">
              <a:latin typeface="Times New Roman" pitchFamily="18" charset="0"/>
            </a:endParaRPr>
          </a:p>
        </p:txBody>
      </p:sp>
      <p:sp>
        <p:nvSpPr>
          <p:cNvPr id="122884" name="Rectangle 2"/>
          <p:cNvSpPr>
            <a:spLocks noGrp="1" noRot="1" noChangeAspect="1" noChangeArrowheads="1" noTextEdit="1"/>
          </p:cNvSpPr>
          <p:nvPr>
            <p:ph type="sldImg"/>
          </p:nvPr>
        </p:nvSpPr>
        <p:spPr>
          <a:xfrm>
            <a:off x="1185863" y="698500"/>
            <a:ext cx="4654550" cy="3490913"/>
          </a:xfrm>
          <a:ln/>
        </p:spPr>
      </p:sp>
      <p:sp>
        <p:nvSpPr>
          <p:cNvPr id="122885"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cs typeface="Times New Roman" pitchFamily="18" charset="0"/>
              </a:rPr>
              <a:t>Between 1988 and 1992, prostate cancer incidence rates increased dramatically due to early diagnosis with prostate-specific antigen (PSA) blood testing, after increasing steadily from 1975 to 1988. Incidence rates for both lung and colorectal cancers in men have declined in recent years.</a:t>
            </a:r>
          </a:p>
        </p:txBody>
      </p:sp>
    </p:spTree>
    <p:extLst>
      <p:ext uri="{BB962C8B-B14F-4D97-AF65-F5344CB8AC3E}">
        <p14:creationId xmlns:p14="http://schemas.microsoft.com/office/powerpoint/2010/main" val="22289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9974B462-1DDE-4830-8C8E-7359CB485EA3}" type="slidenum">
              <a:rPr lang="en-US" sz="1200" smtClean="0">
                <a:latin typeface="Times New Roman" pitchFamily="18" charset="0"/>
              </a:rPr>
              <a:pPr/>
              <a:t>6</a:t>
            </a:fld>
            <a:endParaRPr lang="en-US" sz="1200" smtClean="0">
              <a:latin typeface="Times New Roman" pitchFamily="18" charset="0"/>
            </a:endParaRPr>
          </a:p>
        </p:txBody>
      </p:sp>
      <p:sp>
        <p:nvSpPr>
          <p:cNvPr id="69635"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FA2302EE-C732-4C95-BC23-A9243F26F11A}" type="slidenum">
              <a:rPr lang="en-US" sz="1200">
                <a:latin typeface="Times New Roman" pitchFamily="18" charset="0"/>
              </a:rPr>
              <a:pPr algn="r">
                <a:buFontTx/>
                <a:buNone/>
              </a:pPr>
              <a:t>6</a:t>
            </a:fld>
            <a:endParaRPr lang="en-US" sz="1200">
              <a:latin typeface="Times New Roman" pitchFamily="18"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an overview of ICD-10 code groups.</a:t>
            </a:r>
          </a:p>
        </p:txBody>
      </p:sp>
    </p:spTree>
    <p:extLst>
      <p:ext uri="{BB962C8B-B14F-4D97-AF65-F5344CB8AC3E}">
        <p14:creationId xmlns:p14="http://schemas.microsoft.com/office/powerpoint/2010/main" val="3267199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B3EA682-594E-4D5C-842D-83B8A1869665}" type="slidenum">
              <a:rPr lang="en-US" sz="1200" smtClean="0">
                <a:latin typeface="Times New Roman" pitchFamily="18" charset="0"/>
              </a:rPr>
              <a:pPr/>
              <a:t>60</a:t>
            </a:fld>
            <a:endParaRPr lang="en-US" sz="1200" smtClean="0">
              <a:latin typeface="Times New Roman" pitchFamily="18" charset="0"/>
            </a:endParaRPr>
          </a:p>
        </p:txBody>
      </p:sp>
      <p:sp>
        <p:nvSpPr>
          <p:cNvPr id="12390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01FE6D91-00F6-45F1-B62E-7C51EB16C363}" type="slidenum">
              <a:rPr lang="en-US" sz="1200">
                <a:latin typeface="Times New Roman" pitchFamily="18" charset="0"/>
              </a:rPr>
              <a:pPr algn="r">
                <a:buFontTx/>
                <a:buNone/>
              </a:pPr>
              <a:t>60</a:t>
            </a:fld>
            <a:endParaRPr lang="en-US" sz="1200">
              <a:latin typeface="Times New Roman" pitchFamily="18" charset="0"/>
            </a:endParaRPr>
          </a:p>
        </p:txBody>
      </p:sp>
      <p:sp>
        <p:nvSpPr>
          <p:cNvPr id="123908" name="Rectangle 2"/>
          <p:cNvSpPr>
            <a:spLocks noGrp="1" noRot="1" noChangeAspect="1" noChangeArrowheads="1" noTextEdit="1"/>
          </p:cNvSpPr>
          <p:nvPr>
            <p:ph type="sldImg"/>
          </p:nvPr>
        </p:nvSpPr>
        <p:spPr>
          <a:xfrm>
            <a:off x="1185863" y="698500"/>
            <a:ext cx="4654550" cy="3490913"/>
          </a:xfrm>
          <a:ln/>
        </p:spPr>
      </p:sp>
      <p:sp>
        <p:nvSpPr>
          <p:cNvPr id="123909"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cs typeface="Times New Roman" pitchFamily="18" charset="0"/>
              </a:rPr>
              <a:t>In women, breast cancer incidence rates increased rapidly in the 1980s due to increased use of mammography, and have increased gradually since that time. During the most recent time period (1998-2002), incidence rates of lung cancer have leveled off, while rates of colorectal cancer have decreased. </a:t>
            </a:r>
          </a:p>
        </p:txBody>
      </p:sp>
    </p:spTree>
    <p:extLst>
      <p:ext uri="{BB962C8B-B14F-4D97-AF65-F5344CB8AC3E}">
        <p14:creationId xmlns:p14="http://schemas.microsoft.com/office/powerpoint/2010/main" val="15509786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753E92D-2659-45B6-87CD-94CCA21BAE52}" type="slidenum">
              <a:rPr lang="en-US" sz="1200" smtClean="0">
                <a:latin typeface="Times New Roman" pitchFamily="18" charset="0"/>
              </a:rPr>
              <a:pPr/>
              <a:t>61</a:t>
            </a:fld>
            <a:endParaRPr lang="en-US" sz="1200" smtClean="0">
              <a:latin typeface="Times New Roman" pitchFamily="18" charset="0"/>
            </a:endParaRPr>
          </a:p>
        </p:txBody>
      </p:sp>
      <p:sp>
        <p:nvSpPr>
          <p:cNvPr id="124931"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7EDC431D-F136-4276-AE5D-0397B1D1D94A}" type="slidenum">
              <a:rPr lang="en-US" sz="1200">
                <a:latin typeface="Times New Roman" pitchFamily="18" charset="0"/>
              </a:rPr>
              <a:pPr algn="r">
                <a:buFontTx/>
                <a:buNone/>
              </a:pPr>
              <a:t>61</a:t>
            </a:fld>
            <a:endParaRPr lang="en-US" sz="1200">
              <a:latin typeface="Times New Roman" pitchFamily="18" charset="0"/>
            </a:endParaRPr>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528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1EFB9078-C05D-42D7-ABC9-458B529FF002}" type="slidenum">
              <a:rPr lang="en-US" sz="1200" smtClean="0">
                <a:latin typeface="Times New Roman" pitchFamily="18" charset="0"/>
              </a:rPr>
              <a:pPr/>
              <a:t>7</a:t>
            </a:fld>
            <a:endParaRPr lang="en-US" sz="1200" smtClean="0">
              <a:latin typeface="Times New Roman" pitchFamily="18" charset="0"/>
            </a:endParaRPr>
          </a:p>
        </p:txBody>
      </p:sp>
      <p:sp>
        <p:nvSpPr>
          <p:cNvPr id="70659"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0D3EAE5D-54B0-4795-970C-C7430A6C0F0D}" type="slidenum">
              <a:rPr lang="en-US" sz="1200">
                <a:latin typeface="Times New Roman" pitchFamily="18" charset="0"/>
              </a:rPr>
              <a:pPr algn="r">
                <a:buFontTx/>
                <a:buNone/>
              </a:pPr>
              <a:t>7</a:t>
            </a:fld>
            <a:endParaRPr lang="en-US" sz="1200">
              <a:latin typeface="Times New Roman" pitchFamily="18"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cap="flat">
            <a:solidFill>
              <a:schemeClr val="tx1"/>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t>In research as well as in clinical work, it is of utmost importance that the diagnosis (i.e. disease classification) is correct and precise. Precision of disease classification is crucial for the measurement/assessment of disease occurrence. </a:t>
            </a:r>
          </a:p>
          <a:p>
            <a:pPr eaLnBrk="1" hangingPunct="1"/>
            <a:r>
              <a:rPr lang="en-US" dirty="0" smtClean="0"/>
              <a:t>In the example of MI, the </a:t>
            </a:r>
            <a:r>
              <a:rPr lang="en-US" b="1" u="sng" dirty="0" smtClean="0"/>
              <a:t>old criteria </a:t>
            </a:r>
            <a:r>
              <a:rPr lang="en-US" dirty="0" smtClean="0"/>
              <a:t>was not very precise. Acute retrosternal pain with no effect of Nitro may even happen if the pain originate in the muscles of the breast wall. Moreover, the sedimentation rate may be elevated due to a host of causes. The </a:t>
            </a:r>
            <a:r>
              <a:rPr lang="en-US" b="1" u="sng" dirty="0" smtClean="0"/>
              <a:t>new criteria</a:t>
            </a:r>
            <a:r>
              <a:rPr lang="en-US" dirty="0" smtClean="0"/>
              <a:t>, however, are much more precise, adding ECG changes, Imaging (MPS=Myocardial Perfusion </a:t>
            </a:r>
            <a:r>
              <a:rPr lang="en-US" dirty="0" err="1" smtClean="0"/>
              <a:t>Scintigraphy</a:t>
            </a:r>
            <a:r>
              <a:rPr lang="en-US" dirty="0" smtClean="0"/>
              <a:t>), </a:t>
            </a:r>
            <a:r>
              <a:rPr lang="en-US" dirty="0" err="1" smtClean="0"/>
              <a:t>eccocardiography</a:t>
            </a:r>
            <a:r>
              <a:rPr lang="en-US" dirty="0" smtClean="0"/>
              <a:t>, MRI and several enzyme changes, of which Troponin is the newest and may remain elevated for 7-14 days following MI</a:t>
            </a:r>
            <a:r>
              <a:rPr lang="en-US" dirty="0" smtClean="0"/>
              <a:t>.     </a:t>
            </a:r>
            <a:endParaRPr lang="en-US" dirty="0"/>
          </a:p>
          <a:p>
            <a:pPr eaLnBrk="1" hangingPunct="1"/>
            <a:endParaRPr lang="en-US" b="1" dirty="0" smtClean="0">
              <a:solidFill>
                <a:srgbClr val="0066FF"/>
              </a:solidFill>
            </a:endParaRPr>
          </a:p>
          <a:p>
            <a:pPr eaLnBrk="1" hangingPunct="1"/>
            <a:r>
              <a:rPr lang="en-US" b="1" dirty="0" smtClean="0">
                <a:solidFill>
                  <a:srgbClr val="0066FF"/>
                </a:solidFill>
              </a:rPr>
              <a:t>MPS</a:t>
            </a:r>
            <a:r>
              <a:rPr lang="en-US" dirty="0" smtClean="0"/>
              <a:t> = Myocardial Perfusion </a:t>
            </a:r>
            <a:r>
              <a:rPr lang="en-US" dirty="0" err="1" smtClean="0"/>
              <a:t>Scintigraphy</a:t>
            </a:r>
            <a:endParaRPr lang="en-US" dirty="0" smtClean="0"/>
          </a:p>
          <a:p>
            <a:pPr eaLnBrk="1" hangingPunct="1"/>
            <a:r>
              <a:rPr lang="en-US" b="1" dirty="0" smtClean="0">
                <a:solidFill>
                  <a:srgbClr val="0066FF"/>
                </a:solidFill>
              </a:rPr>
              <a:t>MRI</a:t>
            </a:r>
            <a:r>
              <a:rPr lang="en-US" dirty="0" smtClean="0"/>
              <a:t> = Magnetic Resonance Investigation</a:t>
            </a:r>
          </a:p>
          <a:p>
            <a:pPr eaLnBrk="1" hangingPunct="1"/>
            <a:r>
              <a:rPr lang="en-US" b="1" dirty="0" smtClean="0">
                <a:solidFill>
                  <a:srgbClr val="0066FF"/>
                </a:solidFill>
              </a:rPr>
              <a:t>Troponin </a:t>
            </a:r>
            <a:r>
              <a:rPr lang="en-US" dirty="0" smtClean="0"/>
              <a:t>(I, T) = May remain elevated for 7-14 days following MI.</a:t>
            </a:r>
          </a:p>
          <a:p>
            <a:pPr eaLnBrk="1" hangingPunct="1"/>
            <a:r>
              <a:rPr lang="en-US" b="1" dirty="0" smtClean="0">
                <a:solidFill>
                  <a:srgbClr val="0066FF"/>
                </a:solidFill>
              </a:rPr>
              <a:t>CK</a:t>
            </a:r>
            <a:r>
              <a:rPr lang="en-US" dirty="0" smtClean="0"/>
              <a:t> = (</a:t>
            </a:r>
            <a:r>
              <a:rPr lang="en-US" dirty="0" err="1" smtClean="0"/>
              <a:t>creatine</a:t>
            </a:r>
            <a:r>
              <a:rPr lang="en-US" dirty="0" smtClean="0"/>
              <a:t> kinase). </a:t>
            </a:r>
            <a:r>
              <a:rPr lang="en-US" dirty="0" smtClean="0">
                <a:cs typeface="Times New Roman" pitchFamily="18" charset="0"/>
              </a:rPr>
              <a:t>↑ to a peak within 18-24 h of muscle injury. </a:t>
            </a:r>
            <a:r>
              <a:rPr lang="en-US" dirty="0" smtClean="0"/>
              <a:t>Originates from: </a:t>
            </a:r>
          </a:p>
          <a:p>
            <a:pPr eaLnBrk="1" hangingPunct="1"/>
            <a:r>
              <a:rPr lang="en-US" dirty="0" smtClean="0"/>
              <a:t>	- Brain (BB isomer) , </a:t>
            </a:r>
          </a:p>
          <a:p>
            <a:pPr eaLnBrk="1" hangingPunct="1"/>
            <a:r>
              <a:rPr lang="en-US" dirty="0" smtClean="0"/>
              <a:t>	- Skeletal muscle (MM isomer), </a:t>
            </a:r>
          </a:p>
          <a:p>
            <a:pPr eaLnBrk="1" hangingPunct="1"/>
            <a:r>
              <a:rPr lang="en-US" dirty="0" smtClean="0"/>
              <a:t>	- Myocardium MB isomer.	</a:t>
            </a:r>
            <a:endParaRPr lang="en-US" dirty="0" smtClean="0">
              <a:cs typeface="Times New Roman" pitchFamily="18" charset="0"/>
            </a:endParaRPr>
          </a:p>
          <a:p>
            <a:pPr eaLnBrk="1" hangingPunct="1"/>
            <a:r>
              <a:rPr lang="en-US" b="1" dirty="0" smtClean="0">
                <a:solidFill>
                  <a:srgbClr val="0066FF"/>
                </a:solidFill>
                <a:cs typeface="Times New Roman" pitchFamily="18" charset="0"/>
              </a:rPr>
              <a:t>LDH</a:t>
            </a:r>
            <a:r>
              <a:rPr lang="en-US" dirty="0" smtClean="0">
                <a:cs typeface="Times New Roman" pitchFamily="18" charset="0"/>
              </a:rPr>
              <a:t> (</a:t>
            </a:r>
            <a:r>
              <a:rPr lang="el-GR" dirty="0" smtClean="0">
                <a:cs typeface="Times New Roman" pitchFamily="18" charset="0"/>
              </a:rPr>
              <a:t>α</a:t>
            </a:r>
            <a:r>
              <a:rPr lang="en-US" dirty="0" smtClean="0">
                <a:cs typeface="Times New Roman" pitchFamily="18" charset="0"/>
              </a:rPr>
              <a:t>-</a:t>
            </a:r>
            <a:r>
              <a:rPr lang="en-US" dirty="0" err="1" smtClean="0">
                <a:cs typeface="Times New Roman" pitchFamily="18" charset="0"/>
              </a:rPr>
              <a:t>hydroxybutaric</a:t>
            </a:r>
            <a:r>
              <a:rPr lang="en-US" dirty="0" smtClean="0">
                <a:cs typeface="Times New Roman" pitchFamily="18" charset="0"/>
              </a:rPr>
              <a:t> dehydrogenase) = maximal at 4-5 days of muscle injury.</a:t>
            </a:r>
            <a:endParaRPr lang="el-GR" b="1" dirty="0" smtClean="0">
              <a:solidFill>
                <a:srgbClr val="0066FF"/>
              </a:solidFill>
              <a:cs typeface="Times New Roman" pitchFamily="18" charset="0"/>
            </a:endParaRPr>
          </a:p>
        </p:txBody>
      </p:sp>
    </p:spTree>
    <p:extLst>
      <p:ext uri="{BB962C8B-B14F-4D97-AF65-F5344CB8AC3E}">
        <p14:creationId xmlns:p14="http://schemas.microsoft.com/office/powerpoint/2010/main" val="579403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866DC37-B93D-4767-B0DF-6677B40225AC}" type="slidenum">
              <a:rPr lang="en-US" sz="1200" smtClean="0">
                <a:latin typeface="Times New Roman" pitchFamily="18" charset="0"/>
              </a:rPr>
              <a:pPr/>
              <a:t>8</a:t>
            </a:fld>
            <a:endParaRPr lang="en-US" sz="1200" smtClean="0">
              <a:latin typeface="Times New Roman" pitchFamily="18" charset="0"/>
            </a:endParaRPr>
          </a:p>
        </p:txBody>
      </p:sp>
      <p:sp>
        <p:nvSpPr>
          <p:cNvPr id="71683"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3E27257B-F724-4B2D-8D60-A04D8F7AD205}" type="slidenum">
              <a:rPr lang="en-US" sz="1200">
                <a:latin typeface="Times New Roman" pitchFamily="18" charset="0"/>
              </a:rPr>
              <a:pPr algn="r">
                <a:buFontTx/>
                <a:buNone/>
              </a:pPr>
              <a:t>8</a:t>
            </a:fld>
            <a:endParaRPr lang="en-US" sz="1200">
              <a:latin typeface="Times New Roman" pitchFamily="18"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information about exposure to a risk factor must also be precisely classified. Precision is to be sharply defined, and usually implies detailed exposure information. </a:t>
            </a:r>
          </a:p>
          <a:p>
            <a:pPr eaLnBrk="1" hangingPunct="1"/>
            <a:r>
              <a:rPr lang="en-US" dirty="0" smtClean="0"/>
              <a:t>However</a:t>
            </a:r>
            <a:r>
              <a:rPr lang="en-US" b="1" dirty="0" smtClean="0">
                <a:solidFill>
                  <a:srgbClr val="FF0000"/>
                </a:solidFill>
              </a:rPr>
              <a:t>, precision does not imply accuracy</a:t>
            </a:r>
            <a:r>
              <a:rPr lang="en-US" dirty="0" smtClean="0"/>
              <a:t>.</a:t>
            </a:r>
          </a:p>
          <a:p>
            <a:pPr eaLnBrk="1" hangingPunct="1"/>
            <a:r>
              <a:rPr lang="en-US" dirty="0" smtClean="0"/>
              <a:t>Just as the diagnostic (i.e. outcome) criteria has to be precise to avoid misclassification, the exposure criteria also has to be precise and uniform for the same reason, and so that we may be able to compare studies. This is difficult if the precision criteria is not good, and the exposure groups are not uniform. </a:t>
            </a:r>
            <a:endParaRPr lang="en-US" dirty="0" smtClean="0"/>
          </a:p>
          <a:p>
            <a:pPr eaLnBrk="1" hangingPunct="1"/>
            <a:endParaRPr lang="en-US" dirty="0" smtClean="0"/>
          </a:p>
          <a:p>
            <a:pPr eaLnBrk="1" hangingPunct="1"/>
            <a:r>
              <a:rPr lang="en-US" b="1" dirty="0" smtClean="0"/>
              <a:t>Accuracy</a:t>
            </a:r>
            <a:r>
              <a:rPr lang="en-US" baseline="0" dirty="0" smtClean="0"/>
              <a:t> = From Latin </a:t>
            </a:r>
            <a:r>
              <a:rPr lang="en-US" i="1" baseline="0" dirty="0" err="1" smtClean="0"/>
              <a:t>cura</a:t>
            </a:r>
            <a:r>
              <a:rPr lang="en-US" baseline="0" dirty="0" smtClean="0"/>
              <a:t> (care). The ability of a test to produce true classifications, or the degree to which a measurement represents the true value. </a:t>
            </a:r>
          </a:p>
          <a:p>
            <a:pPr eaLnBrk="1" hangingPunct="1"/>
            <a:r>
              <a:rPr lang="en-US" b="1" baseline="0" dirty="0" smtClean="0"/>
              <a:t>Precision</a:t>
            </a:r>
            <a:r>
              <a:rPr lang="en-US" baseline="0" dirty="0" smtClean="0"/>
              <a:t> = From Latin </a:t>
            </a:r>
            <a:r>
              <a:rPr lang="en-US" b="0" i="1" baseline="0" dirty="0" err="1" smtClean="0"/>
              <a:t>praecidere</a:t>
            </a:r>
            <a:r>
              <a:rPr lang="en-US" baseline="0" dirty="0" smtClean="0"/>
              <a:t> (cut short). To be sharply defined. The standard deviation (SD = variation of a measure) is one measure of precision. </a:t>
            </a:r>
          </a:p>
          <a:p>
            <a:pPr eaLnBrk="1" hangingPunct="1"/>
            <a:r>
              <a:rPr lang="en-US" baseline="0" dirty="0" smtClean="0"/>
              <a:t>Accuracy and precision are often used synonymously. However, a true value may be without a precise detail. A temperature reading of 73.4°F is accurate, but it is not precise if we have a device able to measure the </a:t>
            </a:r>
            <a:r>
              <a:rPr lang="en-US" baseline="0" smtClean="0"/>
              <a:t>temperature to </a:t>
            </a:r>
            <a:r>
              <a:rPr lang="en-US" baseline="0" dirty="0" smtClean="0"/>
              <a:t>73.434°F.  </a:t>
            </a:r>
            <a:r>
              <a:rPr lang="en-US" dirty="0" smtClean="0"/>
              <a:t>   </a:t>
            </a:r>
            <a:endParaRPr lang="en-US" dirty="0" smtClean="0"/>
          </a:p>
        </p:txBody>
      </p:sp>
    </p:spTree>
    <p:extLst>
      <p:ext uri="{BB962C8B-B14F-4D97-AF65-F5344CB8AC3E}">
        <p14:creationId xmlns:p14="http://schemas.microsoft.com/office/powerpoint/2010/main" val="174099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CA781D5-40D4-4C40-B627-C3D3A3610D74}" type="slidenum">
              <a:rPr lang="en-US" sz="1200" smtClean="0">
                <a:latin typeface="Times New Roman" pitchFamily="18" charset="0"/>
              </a:rPr>
              <a:pPr/>
              <a:t>9</a:t>
            </a:fld>
            <a:endParaRPr lang="en-US" sz="1200" smtClean="0">
              <a:latin typeface="Times New Roman" pitchFamily="18" charset="0"/>
            </a:endParaRPr>
          </a:p>
        </p:txBody>
      </p:sp>
      <p:sp>
        <p:nvSpPr>
          <p:cNvPr id="7270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pPr algn="r">
              <a:buFontTx/>
              <a:buNone/>
            </a:pPr>
            <a:fld id="{8D182B70-E6CD-44D5-8EB1-88069D926D6E}" type="slidenum">
              <a:rPr lang="en-US" sz="1200">
                <a:latin typeface="Times New Roman" pitchFamily="18" charset="0"/>
              </a:rPr>
              <a:pPr algn="r">
                <a:buFontTx/>
                <a:buNone/>
              </a:pPr>
              <a:t>9</a:t>
            </a:fld>
            <a:endParaRPr lang="en-US" sz="1200">
              <a:latin typeface="Times New Roman" pitchFamily="18" charset="0"/>
            </a:endParaRPr>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example, the question “Are you smoking?” is precise because the response is </a:t>
            </a:r>
            <a:r>
              <a:rPr lang="en-US" dirty="0" err="1" smtClean="0"/>
              <a:t>dicotomus</a:t>
            </a:r>
            <a:r>
              <a:rPr lang="en-US" dirty="0" smtClean="0"/>
              <a:t>: yes or no. However, we usually need to know not only if subjects were exposed, but also </a:t>
            </a:r>
            <a:r>
              <a:rPr lang="en-US" b="1" u="sng" dirty="0" smtClean="0"/>
              <a:t>what</a:t>
            </a:r>
            <a:r>
              <a:rPr lang="en-US" dirty="0" smtClean="0"/>
              <a:t> the subjects were smoking and the </a:t>
            </a:r>
            <a:r>
              <a:rPr lang="en-US" b="1" u="sng" dirty="0" smtClean="0"/>
              <a:t>size of the exposure</a:t>
            </a:r>
            <a:r>
              <a:rPr lang="en-US" dirty="0" smtClean="0"/>
              <a:t>. “Are you smoking cigarettes or pipe or both?” narrows the exposure further down, but we still do not know the size of the exposure.  “How many cigarettes are you smoking per day?” would make the exposure assessment much more precise. </a:t>
            </a:r>
          </a:p>
        </p:txBody>
      </p:sp>
    </p:spTree>
    <p:extLst>
      <p:ext uri="{BB962C8B-B14F-4D97-AF65-F5344CB8AC3E}">
        <p14:creationId xmlns:p14="http://schemas.microsoft.com/office/powerpoint/2010/main" val="109271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4599B9-BAA2-4DF4-A137-EC59787ACCDD}" type="slidenum">
              <a:rPr lang="en-US"/>
              <a:pPr>
                <a:defRPr/>
              </a:pPr>
              <a:t>‹#›</a:t>
            </a:fld>
            <a:endParaRPr lang="en-US"/>
          </a:p>
        </p:txBody>
      </p:sp>
    </p:spTree>
    <p:extLst>
      <p:ext uri="{BB962C8B-B14F-4D97-AF65-F5344CB8AC3E}">
        <p14:creationId xmlns:p14="http://schemas.microsoft.com/office/powerpoint/2010/main" val="174642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B8A96D-06CB-4754-A457-E12E2D3F4B6C}" type="slidenum">
              <a:rPr lang="en-US"/>
              <a:pPr>
                <a:defRPr/>
              </a:pPr>
              <a:t>‹#›</a:t>
            </a:fld>
            <a:endParaRPr lang="en-US"/>
          </a:p>
        </p:txBody>
      </p:sp>
    </p:spTree>
    <p:extLst>
      <p:ext uri="{BB962C8B-B14F-4D97-AF65-F5344CB8AC3E}">
        <p14:creationId xmlns:p14="http://schemas.microsoft.com/office/powerpoint/2010/main" val="208381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30A1C-799F-469D-A28D-F850194C3A1C}" type="slidenum">
              <a:rPr lang="en-US"/>
              <a:pPr>
                <a:defRPr/>
              </a:pPr>
              <a:t>‹#›</a:t>
            </a:fld>
            <a:endParaRPr lang="en-US"/>
          </a:p>
        </p:txBody>
      </p:sp>
    </p:spTree>
    <p:extLst>
      <p:ext uri="{BB962C8B-B14F-4D97-AF65-F5344CB8AC3E}">
        <p14:creationId xmlns:p14="http://schemas.microsoft.com/office/powerpoint/2010/main" val="58381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0C1641-EEA3-4DB4-832A-4CB45EEF8394}" type="slidenum">
              <a:rPr lang="en-US"/>
              <a:pPr>
                <a:defRPr/>
              </a:pPr>
              <a:t>‹#›</a:t>
            </a:fld>
            <a:endParaRPr lang="en-US"/>
          </a:p>
        </p:txBody>
      </p:sp>
    </p:spTree>
    <p:extLst>
      <p:ext uri="{BB962C8B-B14F-4D97-AF65-F5344CB8AC3E}">
        <p14:creationId xmlns:p14="http://schemas.microsoft.com/office/powerpoint/2010/main" val="22531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EFC66-F502-4281-8305-33AF91CE530A}" type="slidenum">
              <a:rPr lang="en-US"/>
              <a:pPr>
                <a:defRPr/>
              </a:pPr>
              <a:t>‹#›</a:t>
            </a:fld>
            <a:endParaRPr lang="en-US"/>
          </a:p>
        </p:txBody>
      </p:sp>
    </p:spTree>
    <p:extLst>
      <p:ext uri="{BB962C8B-B14F-4D97-AF65-F5344CB8AC3E}">
        <p14:creationId xmlns:p14="http://schemas.microsoft.com/office/powerpoint/2010/main" val="77564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AD4962-D831-4BD5-B06E-A929FD9AACEF}" type="slidenum">
              <a:rPr lang="en-US"/>
              <a:pPr>
                <a:defRPr/>
              </a:pPr>
              <a:t>‹#›</a:t>
            </a:fld>
            <a:endParaRPr lang="en-US"/>
          </a:p>
        </p:txBody>
      </p:sp>
    </p:spTree>
    <p:extLst>
      <p:ext uri="{BB962C8B-B14F-4D97-AF65-F5344CB8AC3E}">
        <p14:creationId xmlns:p14="http://schemas.microsoft.com/office/powerpoint/2010/main" val="1961004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6F2749-2F71-4C9B-BE79-7725FA9885ED}" type="slidenum">
              <a:rPr lang="en-US"/>
              <a:pPr>
                <a:defRPr/>
              </a:pPr>
              <a:t>‹#›</a:t>
            </a:fld>
            <a:endParaRPr lang="en-US"/>
          </a:p>
        </p:txBody>
      </p:sp>
    </p:spTree>
    <p:extLst>
      <p:ext uri="{BB962C8B-B14F-4D97-AF65-F5344CB8AC3E}">
        <p14:creationId xmlns:p14="http://schemas.microsoft.com/office/powerpoint/2010/main" val="310525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9E5775A-3014-4A9D-934D-3523BE3924F9}" type="slidenum">
              <a:rPr lang="en-US"/>
              <a:pPr>
                <a:defRPr/>
              </a:pPr>
              <a:t>‹#›</a:t>
            </a:fld>
            <a:endParaRPr lang="en-US"/>
          </a:p>
        </p:txBody>
      </p:sp>
    </p:spTree>
    <p:extLst>
      <p:ext uri="{BB962C8B-B14F-4D97-AF65-F5344CB8AC3E}">
        <p14:creationId xmlns:p14="http://schemas.microsoft.com/office/powerpoint/2010/main" val="69843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8381E2-8696-4269-9BDC-7C717AD726AC}" type="slidenum">
              <a:rPr lang="en-US"/>
              <a:pPr>
                <a:defRPr/>
              </a:pPr>
              <a:t>‹#›</a:t>
            </a:fld>
            <a:endParaRPr lang="en-US"/>
          </a:p>
        </p:txBody>
      </p:sp>
    </p:spTree>
    <p:extLst>
      <p:ext uri="{BB962C8B-B14F-4D97-AF65-F5344CB8AC3E}">
        <p14:creationId xmlns:p14="http://schemas.microsoft.com/office/powerpoint/2010/main" val="28339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5B3388-6DAA-4FE5-8B4D-4F7A73C17D12}" type="slidenum">
              <a:rPr lang="en-US"/>
              <a:pPr>
                <a:defRPr/>
              </a:pPr>
              <a:t>‹#›</a:t>
            </a:fld>
            <a:endParaRPr lang="en-US"/>
          </a:p>
        </p:txBody>
      </p:sp>
    </p:spTree>
    <p:extLst>
      <p:ext uri="{BB962C8B-B14F-4D97-AF65-F5344CB8AC3E}">
        <p14:creationId xmlns:p14="http://schemas.microsoft.com/office/powerpoint/2010/main" val="258720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537D3-3A86-46A2-9650-43231E6E50DE}" type="slidenum">
              <a:rPr lang="en-US"/>
              <a:pPr>
                <a:defRPr/>
              </a:pPr>
              <a:t>‹#›</a:t>
            </a:fld>
            <a:endParaRPr lang="en-US"/>
          </a:p>
        </p:txBody>
      </p:sp>
    </p:spTree>
    <p:extLst>
      <p:ext uri="{BB962C8B-B14F-4D97-AF65-F5344CB8AC3E}">
        <p14:creationId xmlns:p14="http://schemas.microsoft.com/office/powerpoint/2010/main" val="333715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8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pitchFamily="18" charset="0"/>
              </a:defRPr>
            </a:lvl1pPr>
          </a:lstStyle>
          <a:p>
            <a:pPr>
              <a:defRPr/>
            </a:pPr>
            <a:fld id="{5BB96311-01FF-4048-B6B0-1345C9FAE3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png"/><Relationship Id="rId5" Type="http://schemas.openxmlformats.org/officeDocument/2006/relationships/hyperlink" Target="http://www.cdc.gov/foodnet/"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hyperlink" Target="http://seer.cancer.gov/"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png"/><Relationship Id="rId5" Type="http://schemas.openxmlformats.org/officeDocument/2006/relationships/image" Target="../media/image3.w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4.wma"/><Relationship Id="rId7" Type="http://schemas.openxmlformats.org/officeDocument/2006/relationships/image" Target="../media/image6.emf"/><Relationship Id="rId2" Type="http://schemas.microsoft.com/office/2007/relationships/media" Target="../media/media24.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hyperlink" Target="http://www.cdc.gov/nchs/index.htm" TargetMode="External"/><Relationship Id="rId5" Type="http://schemas.openxmlformats.org/officeDocument/2006/relationships/hyperlink" Target="http://www.cdc.gov/nchs/nhanes.htm"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1.wma"/><Relationship Id="rId7" Type="http://schemas.openxmlformats.org/officeDocument/2006/relationships/image" Target="../media/image9.wmf"/><Relationship Id="rId2" Type="http://schemas.microsoft.com/office/2007/relationships/media" Target="../media/media31.wm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1.png"/><Relationship Id="rId5" Type="http://schemas.openxmlformats.org/officeDocument/2006/relationships/hyperlink" Target="http://www.cdc.gov/mmwr/"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hyperlink" Target="http://www.whitehouse.gov/fsbr/ssbr.html" TargetMode="External"/><Relationship Id="rId3" Type="http://schemas.openxmlformats.org/officeDocument/2006/relationships/slideLayout" Target="../slideLayouts/slideLayout7.xml"/><Relationship Id="rId7" Type="http://schemas.openxmlformats.org/officeDocument/2006/relationships/hyperlink" Target="http://www.fedstats.gov/" TargetMode="External"/><Relationship Id="rId12" Type="http://schemas.openxmlformats.org/officeDocument/2006/relationships/image" Target="../media/image1.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hyperlink" Target="http://www.cdc.gov/nchs/products/pubs/pubd/series/ser.htm" TargetMode="External"/><Relationship Id="rId11" Type="http://schemas.openxmlformats.org/officeDocument/2006/relationships/image" Target="../media/image11.jpeg"/><Relationship Id="rId5" Type="http://schemas.openxmlformats.org/officeDocument/2006/relationships/hyperlink" Target="http://www.cdc.gov/nchs/deaths.htm" TargetMode="External"/><Relationship Id="rId10" Type="http://schemas.openxmlformats.org/officeDocument/2006/relationships/image" Target="../media/image10.png"/><Relationship Id="rId4" Type="http://schemas.openxmlformats.org/officeDocument/2006/relationships/notesSlide" Target="../notesSlides/notesSlide33.xml"/><Relationship Id="rId9" Type="http://schemas.openxmlformats.org/officeDocument/2006/relationships/hyperlink" Target="http://www.cdc.gov/nchs/sites.htm"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1.png"/><Relationship Id="rId5" Type="http://schemas.openxmlformats.org/officeDocument/2006/relationships/hyperlink" Target="http://www.cdc.gov/nchs/ndi.htm"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1.png"/><Relationship Id="rId5" Type="http://schemas.openxmlformats.org/officeDocument/2006/relationships/hyperlink" Target="http://www.cdc.gov/nchs/ndi.htm"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hyperlink" Target="http://www.cdc.gov/nchs/data/databriefs/db09.htm" TargetMode="External"/><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wma"/><Relationship Id="rId7" Type="http://schemas.openxmlformats.org/officeDocument/2006/relationships/image" Target="../media/image2.wmf"/><Relationship Id="rId2" Type="http://schemas.microsoft.com/office/2007/relationships/media" Target="../media/media4.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hyperlink" Target="http://www.cdc.gov/nchs/data/databriefs/db09.htm" TargetMode="External"/><Relationship Id="rId5" Type="http://schemas.openxmlformats.org/officeDocument/2006/relationships/image" Target="../media/image1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41.wma"/><Relationship Id="rId7" Type="http://schemas.openxmlformats.org/officeDocument/2006/relationships/hyperlink" Target="http://www.cdc.gov/nchs/data/databriefs/db23.htm" TargetMode="External"/><Relationship Id="rId2" Type="http://schemas.microsoft.com/office/2007/relationships/media" Target="../media/media41.wma"/><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notesSlide" Target="../notesSlides/notesSlide41.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14.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1.png"/><Relationship Id="rId5" Type="http://schemas.openxmlformats.org/officeDocument/2006/relationships/hyperlink" Target="http://www.cdc.gov/nchs/data/databriefs/db23.htm"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43.wma"/><Relationship Id="rId7" Type="http://schemas.openxmlformats.org/officeDocument/2006/relationships/hyperlink" Target="http://www.cdc.gov/nchs/data/databriefs/db23.htm" TargetMode="External"/><Relationship Id="rId2" Type="http://schemas.microsoft.com/office/2007/relationships/media" Target="../media/media43.wma"/><Relationship Id="rId1" Type="http://schemas.openxmlformats.org/officeDocument/2006/relationships/vmlDrawing" Target="../drawings/vmlDrawing5.vml"/><Relationship Id="rId6" Type="http://schemas.openxmlformats.org/officeDocument/2006/relationships/image" Target="../media/image16.png"/><Relationship Id="rId5" Type="http://schemas.openxmlformats.org/officeDocument/2006/relationships/notesSlide" Target="../notesSlides/notesSlide43.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14.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44.wma"/><Relationship Id="rId7" Type="http://schemas.openxmlformats.org/officeDocument/2006/relationships/hyperlink" Target="http://www.cdc.gov/nchs/data/databriefs/db23.htm" TargetMode="External"/><Relationship Id="rId2" Type="http://schemas.microsoft.com/office/2007/relationships/media" Target="../media/media44.wma"/><Relationship Id="rId1" Type="http://schemas.openxmlformats.org/officeDocument/2006/relationships/vmlDrawing" Target="../drawings/vmlDrawing6.vml"/><Relationship Id="rId6" Type="http://schemas.openxmlformats.org/officeDocument/2006/relationships/image" Target="../media/image17.png"/><Relationship Id="rId5" Type="http://schemas.openxmlformats.org/officeDocument/2006/relationships/notesSlide" Target="../notesSlides/notesSlide44.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14.w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hyperlink" Target="http://www.cdc.gov/nchs/data/databriefs/db23.htm" TargetMode="External"/><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hyperlink" Target="http://www.cdc.gov.nchs/data/hus/hus13.pdf#summary" TargetMode="External"/><Relationship Id="rId3" Type="http://schemas.openxmlformats.org/officeDocument/2006/relationships/audio" Target="../media/media51.wma"/><Relationship Id="rId7" Type="http://schemas.openxmlformats.org/officeDocument/2006/relationships/image" Target="../media/image20.wmf"/><Relationship Id="rId2" Type="http://schemas.microsoft.com/office/2007/relationships/media" Target="../media/media51.wma"/><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51.xml"/><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1.png"/><Relationship Id="rId5" Type="http://schemas.openxmlformats.org/officeDocument/2006/relationships/hyperlink" Target="http://www.cdc.gov/nchs/data/nvsr/nvsr61/nvsr61_04.pdf" TargetMode="External"/><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1.png"/><Relationship Id="rId5" Type="http://schemas.openxmlformats.org/officeDocument/2006/relationships/hyperlink" Target="http://www.cancer.org/acs/groups/content/@research/documents/webcontent/acspc-042151.pdf" TargetMode="Externa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4.wma"/><Relationship Id="rId7" Type="http://schemas.openxmlformats.org/officeDocument/2006/relationships/image" Target="../media/image21.emf"/><Relationship Id="rId2" Type="http://schemas.microsoft.com/office/2007/relationships/media" Target="../media/media54.wma"/><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54.xml"/><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5.wma"/><Relationship Id="rId7" Type="http://schemas.openxmlformats.org/officeDocument/2006/relationships/image" Target="../media/image22.emf"/><Relationship Id="rId2" Type="http://schemas.microsoft.com/office/2007/relationships/media" Target="../media/media55.wma"/><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55.xml"/><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6.wma"/><Relationship Id="rId7" Type="http://schemas.openxmlformats.org/officeDocument/2006/relationships/image" Target="../media/image23.emf"/><Relationship Id="rId2" Type="http://schemas.microsoft.com/office/2007/relationships/media" Target="../media/media56.wma"/><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56.xml"/><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7.wma"/><Relationship Id="rId7" Type="http://schemas.openxmlformats.org/officeDocument/2006/relationships/image" Target="../media/image24.emf"/><Relationship Id="rId2" Type="http://schemas.microsoft.com/office/2007/relationships/media" Target="../media/media57.wma"/><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57.xml"/><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1.png"/><Relationship Id="rId5" Type="http://schemas.openxmlformats.org/officeDocument/2006/relationships/hyperlink" Target="http://www.cancer.org/acs/groups/content/@research/documents/webcontent/acspc-042151.pdf" TargetMode="Externa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9.wma"/><Relationship Id="rId7" Type="http://schemas.openxmlformats.org/officeDocument/2006/relationships/image" Target="../media/image25.emf"/><Relationship Id="rId2" Type="http://schemas.microsoft.com/office/2007/relationships/media" Target="../media/media59.wma"/><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59.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0.wma"/><Relationship Id="rId7" Type="http://schemas.openxmlformats.org/officeDocument/2006/relationships/image" Target="../media/image26.emf"/><Relationship Id="rId2" Type="http://schemas.microsoft.com/office/2007/relationships/media" Target="../media/media60.wma"/><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notesSlide" Target="../notesSlides/notesSlide60.xml"/><Relationship Id="rId4"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685800" y="115888"/>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EPDM 509</a:t>
            </a:r>
            <a:endParaRPr lang="en-US" dirty="0" smtClean="0">
              <a:effectLst>
                <a:outerShdw blurRad="38100" dist="38100" dir="2700000" algn="tl">
                  <a:srgbClr val="C0C0C0"/>
                </a:outerShdw>
              </a:effectLst>
            </a:endParaRPr>
          </a:p>
        </p:txBody>
      </p:sp>
      <p:sp>
        <p:nvSpPr>
          <p:cNvPr id="15363" name="Text Box 4"/>
          <p:cNvSpPr txBox="1">
            <a:spLocks noChangeArrowheads="1"/>
          </p:cNvSpPr>
          <p:nvPr/>
        </p:nvSpPr>
        <p:spPr bwMode="auto">
          <a:xfrm>
            <a:off x="1908175" y="3933825"/>
            <a:ext cx="5616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4000">
                <a:solidFill>
                  <a:schemeClr val="accent2"/>
                </a:solidFill>
                <a:latin typeface="Times New Roman" pitchFamily="18" charset="0"/>
              </a:rPr>
              <a:t>Data Sources</a:t>
            </a:r>
          </a:p>
        </p:txBody>
      </p:sp>
      <p:sp>
        <p:nvSpPr>
          <p:cNvPr id="15364" name="Text Box 5"/>
          <p:cNvSpPr txBox="1">
            <a:spLocks noChangeArrowheads="1"/>
          </p:cNvSpPr>
          <p:nvPr/>
        </p:nvSpPr>
        <p:spPr bwMode="auto">
          <a:xfrm>
            <a:off x="2225675" y="1806575"/>
            <a:ext cx="471963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4800">
                <a:solidFill>
                  <a:srgbClr val="990033"/>
                </a:solidFill>
                <a:latin typeface="Times New Roman" pitchFamily="18" charset="0"/>
              </a:rPr>
              <a:t>Classification and </a:t>
            </a:r>
          </a:p>
          <a:p>
            <a:pPr algn="ctr">
              <a:buFontTx/>
              <a:buNone/>
            </a:pPr>
            <a:r>
              <a:rPr lang="en-US" sz="4800">
                <a:solidFill>
                  <a:srgbClr val="990033"/>
                </a:solidFill>
                <a:latin typeface="Times New Roman" pitchFamily="18" charset="0"/>
              </a:rPr>
              <a:t>Surveillance</a:t>
            </a:r>
          </a:p>
        </p:txBody>
      </p:sp>
      <p:sp>
        <p:nvSpPr>
          <p:cNvPr id="15365" name="Text Box 6"/>
          <p:cNvSpPr txBox="1">
            <a:spLocks noChangeArrowheads="1"/>
          </p:cNvSpPr>
          <p:nvPr/>
        </p:nvSpPr>
        <p:spPr bwMode="auto">
          <a:xfrm>
            <a:off x="2971249" y="4965700"/>
            <a:ext cx="15584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400" dirty="0">
                <a:solidFill>
                  <a:schemeClr val="accent2"/>
                </a:solidFill>
                <a:latin typeface="Times New Roman" pitchFamily="18" charset="0"/>
              </a:rPr>
              <a:t>Lecture </a:t>
            </a:r>
            <a:r>
              <a:rPr lang="en-US" sz="2400" dirty="0" smtClean="0">
                <a:solidFill>
                  <a:schemeClr val="accent2"/>
                </a:solidFill>
                <a:latin typeface="Times New Roman" pitchFamily="18" charset="0"/>
              </a:rPr>
              <a:t>1B</a:t>
            </a:r>
            <a:endParaRPr lang="en-US" sz="2400" dirty="0">
              <a:solidFill>
                <a:schemeClr val="accent2"/>
              </a:solidFill>
              <a:latin typeface="Times New Roman" pitchFamily="18" charset="0"/>
            </a:endParaRPr>
          </a:p>
        </p:txBody>
      </p:sp>
      <p:sp>
        <p:nvSpPr>
          <p:cNvPr id="15366" name="Text Box 7"/>
          <p:cNvSpPr txBox="1">
            <a:spLocks noChangeArrowheads="1"/>
          </p:cNvSpPr>
          <p:nvPr/>
        </p:nvSpPr>
        <p:spPr bwMode="auto">
          <a:xfrm>
            <a:off x="677863" y="6364288"/>
            <a:ext cx="941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400">
                <a:solidFill>
                  <a:srgbClr val="990033"/>
                </a:solidFill>
                <a:latin typeface="Times New Roman" pitchFamily="18" charset="0"/>
              </a:rPr>
              <a:t>R Knutsen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0611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a:xfrm>
            <a:off x="457200" y="-100013"/>
            <a:ext cx="8229600" cy="1371601"/>
          </a:xfrm>
        </p:spPr>
        <p:txBody>
          <a:bodyPr/>
          <a:lstStyle/>
          <a:p>
            <a:pPr eaLnBrk="1" hangingPunct="1">
              <a:defRPr/>
            </a:pPr>
            <a:r>
              <a:rPr lang="en-US" smtClean="0">
                <a:solidFill>
                  <a:srgbClr val="990033"/>
                </a:solidFill>
                <a:effectLst>
                  <a:outerShdw blurRad="38100" dist="38100" dir="2700000" algn="tl">
                    <a:srgbClr val="C0C0C0"/>
                  </a:outerShdw>
                </a:effectLst>
              </a:rPr>
              <a:t>Surveillance – need for</a:t>
            </a:r>
          </a:p>
        </p:txBody>
      </p:sp>
      <p:sp>
        <p:nvSpPr>
          <p:cNvPr id="23555" name="Rectangle 3"/>
          <p:cNvSpPr>
            <a:spLocks noChangeArrowheads="1"/>
          </p:cNvSpPr>
          <p:nvPr/>
        </p:nvSpPr>
        <p:spPr bwMode="auto">
          <a:xfrm>
            <a:off x="457200" y="12954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Tx/>
              <a:buNone/>
            </a:pPr>
            <a:r>
              <a:rPr lang="en-US" sz="2400" b="1"/>
              <a:t>CHALLENGES FOR THE 21ST CENTURY</a:t>
            </a:r>
            <a:endParaRPr lang="en-US" sz="1400"/>
          </a:p>
        </p:txBody>
      </p:sp>
      <p:sp>
        <p:nvSpPr>
          <p:cNvPr id="146436" name="Rectangle 4"/>
          <p:cNvSpPr>
            <a:spLocks noChangeArrowheads="1"/>
          </p:cNvSpPr>
          <p:nvPr/>
        </p:nvSpPr>
        <p:spPr bwMode="auto">
          <a:xfrm>
            <a:off x="447675" y="1916113"/>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t> AIDS</a:t>
            </a:r>
            <a:endParaRPr lang="en-US" sz="1400"/>
          </a:p>
        </p:txBody>
      </p:sp>
      <p:sp>
        <p:nvSpPr>
          <p:cNvPr id="146437" name="Rectangle 5"/>
          <p:cNvSpPr>
            <a:spLocks noChangeArrowheads="1"/>
          </p:cNvSpPr>
          <p:nvPr/>
        </p:nvSpPr>
        <p:spPr bwMode="auto">
          <a:xfrm>
            <a:off x="447675" y="23495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t> the re-emergence of TB (including multidrug-resistant strains)</a:t>
            </a:r>
            <a:endParaRPr lang="en-US" sz="1400"/>
          </a:p>
        </p:txBody>
      </p:sp>
      <p:sp>
        <p:nvSpPr>
          <p:cNvPr id="146438" name="Rectangle 6"/>
          <p:cNvSpPr>
            <a:spLocks noChangeArrowheads="1"/>
          </p:cNvSpPr>
          <p:nvPr/>
        </p:nvSpPr>
        <p:spPr bwMode="auto">
          <a:xfrm>
            <a:off x="455613" y="27813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t> Bird flu</a:t>
            </a:r>
            <a:endParaRPr lang="en-US" sz="1400"/>
          </a:p>
        </p:txBody>
      </p:sp>
      <p:sp>
        <p:nvSpPr>
          <p:cNvPr id="146439" name="Rectangle 7"/>
          <p:cNvSpPr>
            <a:spLocks noChangeArrowheads="1"/>
          </p:cNvSpPr>
          <p:nvPr/>
        </p:nvSpPr>
        <p:spPr bwMode="auto">
          <a:xfrm>
            <a:off x="455613" y="3213100"/>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t> overall increase in infectious disease mortality during the </a:t>
            </a:r>
          </a:p>
          <a:p>
            <a:pPr>
              <a:buFontTx/>
              <a:buNone/>
            </a:pPr>
            <a:r>
              <a:rPr lang="en-US" sz="2400"/>
              <a:t>  1980s and early 1990s </a:t>
            </a:r>
          </a:p>
        </p:txBody>
      </p:sp>
      <p:sp>
        <p:nvSpPr>
          <p:cNvPr id="146440" name="Rectangle 8"/>
          <p:cNvSpPr>
            <a:spLocks noChangeArrowheads="1"/>
          </p:cNvSpPr>
          <p:nvPr/>
        </p:nvSpPr>
        <p:spPr bwMode="auto">
          <a:xfrm>
            <a:off x="455613" y="4292600"/>
            <a:ext cx="86868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Tx/>
              <a:buNone/>
            </a:pPr>
            <a:r>
              <a:rPr lang="en-US" sz="2400"/>
              <a:t>As long as microbes can evolve, new diseases will appear. The emergence of new diseases underscores the importance of disease prevention through continual monitoring of underlying factors that may encourage the emergence or re-emergence of diseases.</a:t>
            </a:r>
          </a:p>
          <a:p>
            <a:pPr>
              <a:buFontTx/>
              <a:buNone/>
            </a:pPr>
            <a:endParaRPr lang="en-US" sz="1800"/>
          </a:p>
          <a:p>
            <a:pPr>
              <a:buFontTx/>
              <a:buNone/>
            </a:pPr>
            <a:r>
              <a:rPr lang="en-US" sz="1400"/>
              <a:t>National Center for Infectious Diseases, CDC.</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457200" y="-100013"/>
            <a:ext cx="8229600" cy="1371601"/>
          </a:xfrm>
        </p:spPr>
        <p:txBody>
          <a:bodyPr/>
          <a:lstStyle/>
          <a:p>
            <a:pPr eaLnBrk="1" hangingPunct="1">
              <a:defRPr/>
            </a:pPr>
            <a:r>
              <a:rPr lang="en-US" smtClean="0">
                <a:solidFill>
                  <a:srgbClr val="990033"/>
                </a:solidFill>
                <a:effectLst>
                  <a:outerShdw blurRad="38100" dist="38100" dir="2700000" algn="tl">
                    <a:srgbClr val="C0C0C0"/>
                  </a:outerShdw>
                </a:effectLst>
              </a:rPr>
              <a:t>Surveillance </a:t>
            </a:r>
          </a:p>
        </p:txBody>
      </p:sp>
      <p:sp>
        <p:nvSpPr>
          <p:cNvPr id="24579" name="Rectangle 3"/>
          <p:cNvSpPr>
            <a:spLocks noChangeArrowheads="1"/>
          </p:cNvSpPr>
          <p:nvPr/>
        </p:nvSpPr>
        <p:spPr bwMode="auto">
          <a:xfrm>
            <a:off x="457200" y="12954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sz="1800" b="1" dirty="0"/>
              <a:t>Surveillance in Hurricane Katrina Evacuation Centers --- Louisiana, September--October 2005</a:t>
            </a:r>
          </a:p>
          <a:p>
            <a:pPr>
              <a:buFontTx/>
              <a:buNone/>
            </a:pPr>
            <a:endParaRPr lang="en-US" sz="1800" dirty="0"/>
          </a:p>
          <a:p>
            <a:pPr>
              <a:buFontTx/>
              <a:buNone/>
            </a:pPr>
            <a:r>
              <a:rPr lang="en-US" sz="1800" dirty="0"/>
              <a:t>Aug. 28 – about 50,000 moved to evacuation centers (</a:t>
            </a:r>
            <a:r>
              <a:rPr lang="en-US" sz="1800" dirty="0">
                <a:solidFill>
                  <a:srgbClr val="FF3399"/>
                </a:solidFill>
              </a:rPr>
              <a:t>EC</a:t>
            </a:r>
            <a:r>
              <a:rPr lang="en-US" sz="1800" dirty="0"/>
              <a:t>)</a:t>
            </a:r>
          </a:p>
          <a:p>
            <a:pPr>
              <a:buFontTx/>
              <a:buNone/>
            </a:pPr>
            <a:r>
              <a:rPr lang="en-US" sz="1800" dirty="0">
                <a:solidFill>
                  <a:srgbClr val="FF0000"/>
                </a:solidFill>
              </a:rPr>
              <a:t>Aug 29  - Landfall:</a:t>
            </a:r>
            <a:endParaRPr lang="en-US" sz="1800" dirty="0"/>
          </a:p>
          <a:p>
            <a:pPr>
              <a:buFontTx/>
              <a:buNone/>
            </a:pPr>
            <a:r>
              <a:rPr lang="en-US" sz="1800" dirty="0"/>
              <a:t>	About 400,000 residents became displaced and 500 ECs existed </a:t>
            </a:r>
          </a:p>
          <a:p>
            <a:pPr>
              <a:buFontTx/>
              <a:buNone/>
            </a:pPr>
            <a:endParaRPr lang="en-US" sz="1800" dirty="0"/>
          </a:p>
          <a:p>
            <a:pPr>
              <a:buFontTx/>
              <a:buNone/>
            </a:pPr>
            <a:r>
              <a:rPr lang="en-US" sz="1800" dirty="0"/>
              <a:t>The Louisiana Department of Health and Hospitals, Office of Public Health (LAOPH) recognized the need for </a:t>
            </a:r>
            <a:r>
              <a:rPr lang="en-US" sz="1800" dirty="0">
                <a:solidFill>
                  <a:srgbClr val="FF3399"/>
                </a:solidFill>
              </a:rPr>
              <a:t>communicable disease surveillance</a:t>
            </a:r>
            <a:r>
              <a:rPr lang="en-US" sz="1800" dirty="0"/>
              <a:t> in the ECs. </a:t>
            </a:r>
          </a:p>
          <a:p>
            <a:pPr>
              <a:buFontTx/>
              <a:buNone/>
            </a:pPr>
            <a:endParaRPr lang="en-US" sz="1800" dirty="0"/>
          </a:p>
          <a:p>
            <a:pPr>
              <a:buFontTx/>
              <a:buNone/>
            </a:pPr>
            <a:r>
              <a:rPr lang="en-US" sz="1800" dirty="0"/>
              <a:t>Although the LAOPH Internet-based Reportable Disease Database was intact and never stopped functioning after the hurricane, LAOPH determined that the large number of ECs warranted </a:t>
            </a:r>
            <a:r>
              <a:rPr lang="en-US" sz="1800" dirty="0">
                <a:solidFill>
                  <a:srgbClr val="FF3399"/>
                </a:solidFill>
              </a:rPr>
              <a:t>active surveillance</a:t>
            </a:r>
            <a:r>
              <a:rPr lang="en-US" sz="1800" dirty="0"/>
              <a:t>. </a:t>
            </a:r>
          </a:p>
          <a:p>
            <a:pPr>
              <a:buFontTx/>
              <a:buNone/>
            </a:pPr>
            <a:endParaRPr lang="en-US" sz="1800" dirty="0"/>
          </a:p>
          <a:p>
            <a:pPr>
              <a:buFontTx/>
              <a:buNone/>
            </a:pPr>
            <a:r>
              <a:rPr lang="en-US" sz="1800" dirty="0"/>
              <a:t>Sept 8, LAOPH, with the cooperation of the American Red Cross (ARC) and the U.S. Public Health Service, initiated </a:t>
            </a:r>
            <a:r>
              <a:rPr lang="en-US" sz="1800" dirty="0">
                <a:solidFill>
                  <a:srgbClr val="FF3399"/>
                </a:solidFill>
              </a:rPr>
              <a:t>statewide daily </a:t>
            </a:r>
            <a:r>
              <a:rPr lang="en-US" sz="1800" dirty="0" err="1">
                <a:solidFill>
                  <a:srgbClr val="FF3399"/>
                </a:solidFill>
              </a:rPr>
              <a:t>syndromic</a:t>
            </a:r>
            <a:r>
              <a:rPr lang="en-US" sz="1800" dirty="0">
                <a:solidFill>
                  <a:srgbClr val="FF3399"/>
                </a:solidFill>
              </a:rPr>
              <a:t> surveillance</a:t>
            </a:r>
            <a:r>
              <a:rPr lang="en-US" sz="1800" dirty="0"/>
              <a:t> for communicable diseases in the ECs. A 1-page report form was used.</a:t>
            </a:r>
          </a:p>
          <a:p>
            <a:pPr>
              <a:buFontTx/>
              <a:buNone/>
            </a:pPr>
            <a:endParaRPr 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a:xfrm>
            <a:off x="457200" y="-100013"/>
            <a:ext cx="8229600" cy="1371601"/>
          </a:xfrm>
        </p:spPr>
        <p:txBody>
          <a:bodyPr/>
          <a:lstStyle/>
          <a:p>
            <a:pPr eaLnBrk="1" hangingPunct="1">
              <a:defRPr/>
            </a:pPr>
            <a:r>
              <a:rPr lang="en-US" smtClean="0">
                <a:solidFill>
                  <a:srgbClr val="990033"/>
                </a:solidFill>
                <a:effectLst>
                  <a:outerShdw blurRad="38100" dist="38100" dir="2700000" algn="tl">
                    <a:srgbClr val="C0C0C0"/>
                  </a:outerShdw>
                </a:effectLst>
              </a:rPr>
              <a:t>Surveillance</a:t>
            </a:r>
          </a:p>
        </p:txBody>
      </p:sp>
      <p:sp>
        <p:nvSpPr>
          <p:cNvPr id="25603" name="Rectangle 3"/>
          <p:cNvSpPr>
            <a:spLocks noChangeArrowheads="1"/>
          </p:cNvSpPr>
          <p:nvPr/>
        </p:nvSpPr>
        <p:spPr bwMode="auto">
          <a:xfrm>
            <a:off x="457200" y="12954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sz="1800"/>
              <a:t>Selected communicable disease signs and syndromes, including </a:t>
            </a:r>
            <a:r>
              <a:rPr lang="en-US" sz="1800">
                <a:solidFill>
                  <a:srgbClr val="FF3399"/>
                </a:solidFill>
              </a:rPr>
              <a:t>fever only</a:t>
            </a:r>
            <a:r>
              <a:rPr lang="en-US" sz="1800"/>
              <a:t> (&gt;100.4°F [&gt;38°C]); </a:t>
            </a:r>
            <a:r>
              <a:rPr lang="en-US" sz="1800">
                <a:solidFill>
                  <a:srgbClr val="FF3399"/>
                </a:solidFill>
              </a:rPr>
              <a:t>watery diarrhea</a:t>
            </a:r>
            <a:r>
              <a:rPr lang="en-US" sz="1800"/>
              <a:t>; </a:t>
            </a:r>
            <a:r>
              <a:rPr lang="en-US" sz="1800">
                <a:solidFill>
                  <a:srgbClr val="FF3399"/>
                </a:solidFill>
              </a:rPr>
              <a:t>vomiting</a:t>
            </a:r>
            <a:r>
              <a:rPr lang="en-US" sz="1800"/>
              <a:t>; </a:t>
            </a:r>
            <a:r>
              <a:rPr lang="en-US" sz="1800">
                <a:solidFill>
                  <a:srgbClr val="FF3399"/>
                </a:solidFill>
              </a:rPr>
              <a:t>bloody diarrhea</a:t>
            </a:r>
            <a:r>
              <a:rPr lang="en-US" sz="1800"/>
              <a:t>; </a:t>
            </a:r>
            <a:r>
              <a:rPr lang="en-US" sz="1800">
                <a:solidFill>
                  <a:srgbClr val="FF3399"/>
                </a:solidFill>
              </a:rPr>
              <a:t>influenza-like illness</a:t>
            </a:r>
            <a:r>
              <a:rPr lang="en-US" sz="1800"/>
              <a:t> or other </a:t>
            </a:r>
            <a:r>
              <a:rPr lang="en-US" sz="1800">
                <a:solidFill>
                  <a:srgbClr val="FF3399"/>
                </a:solidFill>
              </a:rPr>
              <a:t>severe respiratory infection</a:t>
            </a:r>
            <a:r>
              <a:rPr lang="en-US" sz="1800"/>
              <a:t>; </a:t>
            </a:r>
            <a:r>
              <a:rPr lang="en-US" sz="1800">
                <a:solidFill>
                  <a:srgbClr val="FF3399"/>
                </a:solidFill>
              </a:rPr>
              <a:t>rash</a:t>
            </a:r>
            <a:r>
              <a:rPr lang="en-US" sz="1800"/>
              <a:t>; </a:t>
            </a:r>
            <a:r>
              <a:rPr lang="en-US" sz="1800">
                <a:solidFill>
                  <a:srgbClr val="FF3399"/>
                </a:solidFill>
              </a:rPr>
              <a:t>scabies</a:t>
            </a:r>
            <a:r>
              <a:rPr lang="en-US" sz="1800"/>
              <a:t>, </a:t>
            </a:r>
            <a:r>
              <a:rPr lang="en-US" sz="1800">
                <a:solidFill>
                  <a:srgbClr val="FF3399"/>
                </a:solidFill>
              </a:rPr>
              <a:t>lice</a:t>
            </a:r>
            <a:r>
              <a:rPr lang="en-US" sz="1800"/>
              <a:t>, or other infestation; </a:t>
            </a:r>
            <a:r>
              <a:rPr lang="en-US" sz="1800">
                <a:solidFill>
                  <a:srgbClr val="FF3399"/>
                </a:solidFill>
              </a:rPr>
              <a:t>conjunctivitis</a:t>
            </a:r>
            <a:r>
              <a:rPr lang="en-US" sz="1800"/>
              <a:t>; other potentially communicable diseases; </a:t>
            </a:r>
            <a:r>
              <a:rPr lang="en-US" sz="1800">
                <a:solidFill>
                  <a:srgbClr val="FF3399"/>
                </a:solidFill>
              </a:rPr>
              <a:t>injury</a:t>
            </a:r>
            <a:r>
              <a:rPr lang="en-US" sz="1800"/>
              <a:t>; </a:t>
            </a:r>
            <a:r>
              <a:rPr lang="en-US" sz="1800">
                <a:solidFill>
                  <a:srgbClr val="FF3399"/>
                </a:solidFill>
              </a:rPr>
              <a:t>mental health disorders</a:t>
            </a:r>
            <a:r>
              <a:rPr lang="en-US" sz="1800"/>
              <a:t>; and </a:t>
            </a:r>
            <a:r>
              <a:rPr lang="en-US" sz="1800">
                <a:solidFill>
                  <a:srgbClr val="FF3399"/>
                </a:solidFill>
              </a:rPr>
              <a:t>chronic medical conditions</a:t>
            </a:r>
            <a:r>
              <a:rPr lang="en-US" sz="1800"/>
              <a:t> (e.g., </a:t>
            </a:r>
            <a:r>
              <a:rPr lang="en-US" sz="1800">
                <a:solidFill>
                  <a:schemeClr val="accent2"/>
                </a:solidFill>
              </a:rPr>
              <a:t>diabetes mellitus</a:t>
            </a:r>
            <a:r>
              <a:rPr lang="en-US" sz="1800"/>
              <a:t>, high </a:t>
            </a:r>
            <a:r>
              <a:rPr lang="en-US" sz="1800">
                <a:solidFill>
                  <a:schemeClr val="accent2"/>
                </a:solidFill>
              </a:rPr>
              <a:t>blood pressure</a:t>
            </a:r>
            <a:r>
              <a:rPr lang="en-US" sz="1800"/>
              <a:t> and other cardiovascular disease, and </a:t>
            </a:r>
            <a:r>
              <a:rPr lang="en-US" sz="1800">
                <a:solidFill>
                  <a:schemeClr val="accent2"/>
                </a:solidFill>
              </a:rPr>
              <a:t>asthma </a:t>
            </a:r>
            <a:r>
              <a:rPr lang="en-US" sz="1800"/>
              <a:t>or chronic obstructive pulmonary disorder). </a:t>
            </a:r>
          </a:p>
          <a:p>
            <a:pPr>
              <a:buFontTx/>
              <a:buNone/>
            </a:pPr>
            <a:endParaRPr lang="en-US" sz="1800"/>
          </a:p>
          <a:p>
            <a:pPr>
              <a:buFontTx/>
              <a:buNone/>
            </a:pPr>
            <a:r>
              <a:rPr lang="en-US" sz="1800"/>
              <a:t>Completed forms were reported by fax, e-mail, or telephone to the ARC disaster headquarters in Baton Rouge. To maximize reporting the surveillance staff attempted to call ECs that had not reported by 11:00 a.m. each day. </a:t>
            </a:r>
          </a:p>
          <a:p>
            <a:pPr>
              <a:buFontTx/>
              <a:buNone/>
            </a:pPr>
            <a:endParaRPr lang="en-US" sz="1800"/>
          </a:p>
          <a:p>
            <a:pPr>
              <a:buFontTx/>
              <a:buNone/>
            </a:pPr>
            <a:r>
              <a:rPr lang="en-US" sz="1800"/>
              <a:t>The surveillance team received 2,975 surveillance forms reporting on 39,217 patient encounters during its 49 days of operations. </a:t>
            </a:r>
          </a:p>
          <a:p>
            <a:pPr>
              <a:buFontTx/>
              <a:buNone/>
            </a:pPr>
            <a:endParaRPr lang="en-US" sz="1800"/>
          </a:p>
          <a:p>
            <a:pPr>
              <a:buFontTx/>
              <a:buNone/>
            </a:pPr>
            <a:r>
              <a:rPr lang="en-US" sz="1800"/>
              <a:t>Influenza-like illness and rash were the most commonly reported communicable disease syndromes.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a:spLocks noGrp="1" noChangeArrowheads="1"/>
          </p:cNvSpPr>
          <p:nvPr>
            <p:ph type="body" idx="4294967295"/>
          </p:nvPr>
        </p:nvSpPr>
        <p:spPr/>
        <p:txBody>
          <a:bodyPr/>
          <a:lstStyle/>
          <a:p>
            <a:pPr eaLnBrk="1" hangingPunct="1">
              <a:buFontTx/>
              <a:buNone/>
            </a:pPr>
            <a:r>
              <a:rPr lang="en-US" smtClean="0"/>
              <a:t>Includes:</a:t>
            </a:r>
          </a:p>
          <a:p>
            <a:pPr eaLnBrk="1" hangingPunct="1"/>
            <a:r>
              <a:rPr lang="en-US" smtClean="0"/>
              <a:t>Surveillance</a:t>
            </a:r>
          </a:p>
          <a:p>
            <a:pPr eaLnBrk="1" hangingPunct="1"/>
            <a:r>
              <a:rPr lang="en-US" smtClean="0"/>
              <a:t>Conducting Observational Studies</a:t>
            </a:r>
          </a:p>
          <a:p>
            <a:pPr eaLnBrk="1" hangingPunct="1"/>
            <a:r>
              <a:rPr lang="en-US" smtClean="0"/>
              <a:t>Conducting Experimental Studies</a:t>
            </a:r>
          </a:p>
        </p:txBody>
      </p:sp>
      <p:sp>
        <p:nvSpPr>
          <p:cNvPr id="158723" name="Text Box 3"/>
          <p:cNvSpPr txBox="1">
            <a:spLocks noGrp="1" noChangeArrowheads="1"/>
          </p:cNvSpPr>
          <p:nvPr>
            <p:ph type="title" idx="4294967295"/>
          </p:nvPr>
        </p:nvSpPr>
        <p:spPr/>
        <p:txBody>
          <a:bodyPr/>
          <a:lstStyle/>
          <a:p>
            <a:pPr eaLnBrk="1" hangingPunct="1">
              <a:spcBef>
                <a:spcPct val="50000"/>
              </a:spcBef>
              <a:defRPr/>
            </a:pPr>
            <a:r>
              <a:rPr lang="en-US" sz="4000" smtClean="0">
                <a:solidFill>
                  <a:srgbClr val="990033"/>
                </a:solidFill>
                <a:effectLst>
                  <a:outerShdw blurRad="38100" dist="38100" dir="2700000" algn="tl">
                    <a:srgbClr val="C0C0C0"/>
                  </a:outerShdw>
                </a:effectLst>
              </a:rPr>
              <a:t>Epidemiologic Approach and Applications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a:spLocks noGrp="1" noChangeArrowheads="1"/>
          </p:cNvSpPr>
          <p:nvPr>
            <p:ph type="body" idx="4294967295"/>
          </p:nvPr>
        </p:nvSpPr>
        <p:spPr/>
        <p:txBody>
          <a:bodyPr/>
          <a:lstStyle/>
          <a:p>
            <a:pPr eaLnBrk="1" hangingPunct="1">
              <a:lnSpc>
                <a:spcPct val="90000"/>
              </a:lnSpc>
            </a:pPr>
            <a:r>
              <a:rPr lang="en-US" smtClean="0"/>
              <a:t> “To watch over” </a:t>
            </a:r>
          </a:p>
          <a:p>
            <a:pPr eaLnBrk="1" hangingPunct="1">
              <a:lnSpc>
                <a:spcPct val="90000"/>
              </a:lnSpc>
            </a:pPr>
            <a:endParaRPr lang="en-US" smtClean="0"/>
          </a:p>
          <a:p>
            <a:pPr eaLnBrk="1" hangingPunct="1">
              <a:lnSpc>
                <a:spcPct val="90000"/>
              </a:lnSpc>
            </a:pPr>
            <a:r>
              <a:rPr lang="en-US" smtClean="0"/>
              <a:t> “The ongoing systematic </a:t>
            </a:r>
            <a:r>
              <a:rPr lang="en-US" smtClean="0">
                <a:solidFill>
                  <a:schemeClr val="accent2"/>
                </a:solidFill>
              </a:rPr>
              <a:t>collection</a:t>
            </a:r>
            <a:r>
              <a:rPr lang="en-US" smtClean="0"/>
              <a:t>, </a:t>
            </a:r>
            <a:r>
              <a:rPr lang="en-US" smtClean="0">
                <a:solidFill>
                  <a:schemeClr val="accent2"/>
                </a:solidFill>
              </a:rPr>
              <a:t>analysis</a:t>
            </a:r>
            <a:r>
              <a:rPr lang="en-US" smtClean="0"/>
              <a:t>, and </a:t>
            </a:r>
            <a:r>
              <a:rPr lang="en-US" smtClean="0">
                <a:solidFill>
                  <a:schemeClr val="accent2"/>
                </a:solidFill>
              </a:rPr>
              <a:t>interpretation</a:t>
            </a:r>
            <a:r>
              <a:rPr lang="en-US" smtClean="0"/>
              <a:t> of health data essential to the </a:t>
            </a:r>
            <a:r>
              <a:rPr lang="en-US" smtClean="0">
                <a:solidFill>
                  <a:srgbClr val="CC0066"/>
                </a:solidFill>
              </a:rPr>
              <a:t>planning</a:t>
            </a:r>
            <a:r>
              <a:rPr lang="en-US" smtClean="0"/>
              <a:t>, </a:t>
            </a:r>
            <a:r>
              <a:rPr lang="en-US" smtClean="0">
                <a:solidFill>
                  <a:srgbClr val="CC0066"/>
                </a:solidFill>
              </a:rPr>
              <a:t>implementation</a:t>
            </a:r>
            <a:r>
              <a:rPr lang="en-US" smtClean="0"/>
              <a:t>, and </a:t>
            </a:r>
            <a:r>
              <a:rPr lang="en-US" smtClean="0">
                <a:solidFill>
                  <a:srgbClr val="CC0066"/>
                </a:solidFill>
              </a:rPr>
              <a:t>evaluation</a:t>
            </a:r>
            <a:r>
              <a:rPr lang="en-US" smtClean="0"/>
              <a:t> of public health practice, and the timely dissemination of </a:t>
            </a:r>
            <a:r>
              <a:rPr lang="en-US" smtClean="0">
                <a:solidFill>
                  <a:srgbClr val="CC0066"/>
                </a:solidFill>
              </a:rPr>
              <a:t>information</a:t>
            </a:r>
            <a:r>
              <a:rPr lang="en-US" smtClean="0"/>
              <a:t>.”</a:t>
            </a:r>
          </a:p>
          <a:p>
            <a:pPr eaLnBrk="1" hangingPunct="1">
              <a:lnSpc>
                <a:spcPct val="90000"/>
              </a:lnSpc>
              <a:spcBef>
                <a:spcPct val="0"/>
              </a:spcBef>
              <a:buFontTx/>
              <a:buNone/>
            </a:pPr>
            <a:endParaRPr lang="en-US" sz="4000" smtClean="0">
              <a:solidFill>
                <a:srgbClr val="FF66CC"/>
              </a:solidFill>
            </a:endParaRPr>
          </a:p>
        </p:txBody>
      </p:sp>
      <p:sp>
        <p:nvSpPr>
          <p:cNvPr id="160771" name="Rectangle 3"/>
          <p:cNvSpPr>
            <a:spLocks noGrp="1" noChangeArrowheads="1"/>
          </p:cNvSpPr>
          <p:nvPr>
            <p:ph type="title" idx="4294967295"/>
          </p:nvPr>
        </p:nvSpPr>
        <p:spPr>
          <a:xfrm>
            <a:off x="685800" y="44450"/>
            <a:ext cx="7772400" cy="889000"/>
          </a:xfrm>
        </p:spPr>
        <p:txBody>
          <a:bodyPr/>
          <a:lstStyle/>
          <a:p>
            <a:pPr eaLnBrk="1" hangingPunct="1">
              <a:defRPr/>
            </a:pPr>
            <a:r>
              <a:rPr lang="en-US" smtClean="0">
                <a:solidFill>
                  <a:srgbClr val="990033"/>
                </a:solidFill>
                <a:effectLst>
                  <a:outerShdw blurRad="38100" dist="38100" dir="2700000" algn="tl">
                    <a:srgbClr val="C0C0C0"/>
                  </a:outerShdw>
                </a:effectLst>
              </a:rPr>
              <a:t>Surveillance </a:t>
            </a:r>
            <a:r>
              <a:rPr lang="en-US" smtClean="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124200" y="2438400"/>
            <a:ext cx="184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3200">
              <a:latin typeface="Times New Roman" pitchFamily="18" charset="0"/>
            </a:endParaRPr>
          </a:p>
          <a:p>
            <a:pPr>
              <a:buFontTx/>
              <a:buNone/>
            </a:pPr>
            <a:endParaRPr lang="en-US" sz="3200" b="1">
              <a:solidFill>
                <a:schemeClr val="accent1"/>
              </a:solidFill>
              <a:latin typeface="Times New Roman" pitchFamily="18" charset="0"/>
            </a:endParaRPr>
          </a:p>
        </p:txBody>
      </p:sp>
      <p:sp>
        <p:nvSpPr>
          <p:cNvPr id="28675" name="Text Box 3"/>
          <p:cNvSpPr txBox="1">
            <a:spLocks noChangeArrowheads="1"/>
          </p:cNvSpPr>
          <p:nvPr/>
        </p:nvSpPr>
        <p:spPr bwMode="auto">
          <a:xfrm>
            <a:off x="5937250" y="2362200"/>
            <a:ext cx="285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3200" b="1">
                <a:solidFill>
                  <a:srgbClr val="FF9900"/>
                </a:solidFill>
                <a:latin typeface="Times New Roman" pitchFamily="18" charset="0"/>
              </a:rPr>
              <a:t> </a:t>
            </a:r>
            <a:endParaRPr lang="en-US" sz="3200">
              <a:latin typeface="Times New Roman" pitchFamily="18" charset="0"/>
            </a:endParaRPr>
          </a:p>
        </p:txBody>
      </p:sp>
      <p:sp>
        <p:nvSpPr>
          <p:cNvPr id="162820" name="Rectangle 4"/>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Surveillance - Goals:</a:t>
            </a:r>
          </a:p>
        </p:txBody>
      </p:sp>
      <p:sp>
        <p:nvSpPr>
          <p:cNvPr id="731141" name="Text Box 5"/>
          <p:cNvSpPr>
            <a:spLocks noGrp="1" noChangeArrowheads="1"/>
          </p:cNvSpPr>
          <p:nvPr>
            <p:ph type="body" idx="4294967295"/>
          </p:nvPr>
        </p:nvSpPr>
        <p:spPr>
          <a:xfrm>
            <a:off x="457200" y="1600201"/>
            <a:ext cx="8229600" cy="757130"/>
          </a:xfrm>
        </p:spPr>
        <p:txBody>
          <a:bodyPr wrap="square">
            <a:spAutoFit/>
          </a:bodyPr>
          <a:lstStyle/>
          <a:p>
            <a:pPr eaLnBrk="1" hangingPunct="1">
              <a:lnSpc>
                <a:spcPct val="90000"/>
              </a:lnSpc>
              <a:defRPr/>
            </a:pPr>
            <a:r>
              <a:rPr lang="en-US" sz="2400" b="1" dirty="0" smtClean="0">
                <a:solidFill>
                  <a:schemeClr val="accent2"/>
                </a:solidFill>
              </a:rPr>
              <a:t>Collection</a:t>
            </a:r>
            <a:r>
              <a:rPr lang="en-US" sz="2400" b="1" dirty="0" smtClean="0"/>
              <a:t> - </a:t>
            </a:r>
            <a:r>
              <a:rPr lang="en-US" sz="2400" dirty="0" smtClean="0">
                <a:solidFill>
                  <a:srgbClr val="00B050"/>
                </a:solidFill>
                <a:effectLst>
                  <a:outerShdw blurRad="38100" dist="38100" dir="2700000" algn="tl">
                    <a:srgbClr val="000000">
                      <a:alpha val="43137"/>
                    </a:srgbClr>
                  </a:outerShdw>
                </a:effectLst>
              </a:rPr>
              <a:t>Monitor</a:t>
            </a:r>
            <a:r>
              <a:rPr lang="en-US" sz="2400" dirty="0" smtClean="0"/>
              <a:t> disease occurrence and identify patterns of occurrence (</a:t>
            </a:r>
            <a:r>
              <a:rPr lang="en-US" sz="2400" b="1" dirty="0" smtClean="0"/>
              <a:t>person, place, time)</a:t>
            </a:r>
            <a:endParaRPr lang="en-US" sz="2400"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7" name="Text Box 5"/>
          <p:cNvSpPr txBox="1">
            <a:spLocks noChangeArrowheads="1"/>
          </p:cNvSpPr>
          <p:nvPr/>
        </p:nvSpPr>
        <p:spPr bwMode="auto">
          <a:xfrm>
            <a:off x="455821" y="2492896"/>
            <a:ext cx="8229600" cy="177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sz="2400" b="1" kern="0" dirty="0" smtClean="0">
                <a:solidFill>
                  <a:schemeClr val="accent2"/>
                </a:solidFill>
              </a:rPr>
              <a:t>Analysis</a:t>
            </a:r>
            <a:r>
              <a:rPr lang="en-US" sz="2400" b="1" kern="0" dirty="0" smtClean="0"/>
              <a:t> </a:t>
            </a:r>
          </a:p>
          <a:p>
            <a:pPr lvl="1" eaLnBrk="1" hangingPunct="1">
              <a:lnSpc>
                <a:spcPct val="90000"/>
              </a:lnSpc>
              <a:defRPr/>
            </a:pPr>
            <a:r>
              <a:rPr lang="en-US" sz="2000" kern="0" dirty="0" smtClean="0"/>
              <a:t>Finding of </a:t>
            </a:r>
            <a:r>
              <a:rPr lang="en-US" sz="2000" kern="0" dirty="0" smtClean="0">
                <a:solidFill>
                  <a:srgbClr val="00B050"/>
                </a:solidFill>
                <a:effectLst>
                  <a:outerShdw blurRad="38100" dist="38100" dir="2700000" algn="tl">
                    <a:srgbClr val="000000">
                      <a:alpha val="43137"/>
                    </a:srgbClr>
                  </a:outerShdw>
                </a:effectLst>
              </a:rPr>
              <a:t>early cases </a:t>
            </a:r>
            <a:r>
              <a:rPr lang="en-US" sz="2000" kern="0" dirty="0" smtClean="0"/>
              <a:t>for further investigation</a:t>
            </a:r>
          </a:p>
          <a:p>
            <a:pPr lvl="1" eaLnBrk="1" hangingPunct="1">
              <a:lnSpc>
                <a:spcPct val="90000"/>
              </a:lnSpc>
              <a:buFontTx/>
              <a:buNone/>
              <a:defRPr/>
            </a:pPr>
            <a:r>
              <a:rPr lang="en-US" sz="2000" kern="0" dirty="0" smtClean="0"/>
              <a:t>	 (</a:t>
            </a:r>
            <a:r>
              <a:rPr lang="en-US" sz="2000" kern="0" dirty="0" smtClean="0">
                <a:solidFill>
                  <a:srgbClr val="FF0000"/>
                </a:solidFill>
              </a:rPr>
              <a:t>sentinel case = first case</a:t>
            </a:r>
            <a:r>
              <a:rPr lang="en-US" sz="2000" kern="0" dirty="0" smtClean="0"/>
              <a:t>) </a:t>
            </a:r>
          </a:p>
          <a:p>
            <a:pPr lvl="1" eaLnBrk="1" hangingPunct="1">
              <a:lnSpc>
                <a:spcPct val="90000"/>
              </a:lnSpc>
              <a:defRPr/>
            </a:pPr>
            <a:r>
              <a:rPr lang="en-US" sz="2000" kern="0" dirty="0" smtClean="0"/>
              <a:t>Detection of disease </a:t>
            </a:r>
            <a:r>
              <a:rPr lang="en-US" sz="2000" kern="0" dirty="0" smtClean="0">
                <a:solidFill>
                  <a:srgbClr val="00B050"/>
                </a:solidFill>
                <a:effectLst>
                  <a:outerShdw blurRad="38100" dist="38100" dir="2700000" algn="tl">
                    <a:srgbClr val="000000">
                      <a:alpha val="43137"/>
                    </a:srgbClr>
                  </a:outerShdw>
                </a:effectLst>
              </a:rPr>
              <a:t>outbreaks</a:t>
            </a:r>
          </a:p>
          <a:p>
            <a:pPr lvl="1" eaLnBrk="1" hangingPunct="1">
              <a:lnSpc>
                <a:spcPct val="90000"/>
              </a:lnSpc>
              <a:defRPr/>
            </a:pPr>
            <a:r>
              <a:rPr lang="en-US" sz="2000" kern="0" dirty="0" smtClean="0"/>
              <a:t>For comparison with </a:t>
            </a:r>
            <a:r>
              <a:rPr lang="en-US" sz="2000" kern="0" dirty="0" smtClean="0">
                <a:solidFill>
                  <a:srgbClr val="00B050"/>
                </a:solidFill>
                <a:effectLst>
                  <a:outerShdw blurRad="38100" dist="38100" dir="2700000" algn="tl">
                    <a:srgbClr val="000000">
                      <a:alpha val="43137"/>
                    </a:srgbClr>
                  </a:outerShdw>
                </a:effectLst>
              </a:rPr>
              <a:t>other populations</a:t>
            </a:r>
          </a:p>
        </p:txBody>
      </p:sp>
      <p:sp>
        <p:nvSpPr>
          <p:cNvPr id="8" name="Text Box 5"/>
          <p:cNvSpPr txBox="1">
            <a:spLocks noChangeArrowheads="1"/>
          </p:cNvSpPr>
          <p:nvPr/>
        </p:nvSpPr>
        <p:spPr bwMode="auto">
          <a:xfrm>
            <a:off x="455821" y="4437112"/>
            <a:ext cx="82296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sz="2400" b="1" kern="0" dirty="0" smtClean="0">
                <a:solidFill>
                  <a:schemeClr val="accent2"/>
                </a:solidFill>
              </a:rPr>
              <a:t>Interpretation</a:t>
            </a:r>
            <a:r>
              <a:rPr lang="en-US" sz="2400" b="1" kern="0" dirty="0" smtClean="0"/>
              <a:t> -</a:t>
            </a:r>
            <a:r>
              <a:rPr lang="en-US" sz="2400" kern="0" dirty="0" smtClean="0"/>
              <a:t> Develop hypothesis about possible risk factors</a:t>
            </a:r>
          </a:p>
        </p:txBody>
      </p:sp>
      <p:sp>
        <p:nvSpPr>
          <p:cNvPr id="9" name="Text Box 5"/>
          <p:cNvSpPr txBox="1">
            <a:spLocks noChangeArrowheads="1"/>
          </p:cNvSpPr>
          <p:nvPr/>
        </p:nvSpPr>
        <p:spPr bwMode="auto">
          <a:xfrm>
            <a:off x="455821" y="5380532"/>
            <a:ext cx="82296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sz="2400" b="1" kern="0" dirty="0" smtClean="0">
                <a:solidFill>
                  <a:schemeClr val="accent2"/>
                </a:solidFill>
              </a:rPr>
              <a:t>Dissemination</a:t>
            </a:r>
            <a:r>
              <a:rPr lang="en-US" sz="2400" b="1" kern="0" dirty="0" smtClean="0"/>
              <a:t> -</a:t>
            </a:r>
            <a:r>
              <a:rPr lang="en-US" sz="2400" kern="0" dirty="0" smtClean="0"/>
              <a:t> Anticipation of health service needs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3" fill="hold"/>
                                        <p:tgtEl>
                                          <p:spTgt spid="2"/>
                                        </p:tgtEl>
                                      </p:cBhvr>
                                    </p:cmd>
                                  </p:childTnLst>
                                </p:cTn>
                              </p:par>
                              <p:par>
                                <p:cTn id="7" presetID="10" presetClass="entr" presetSubtype="0" fill="hold" grpId="0" nodeType="withEffect">
                                  <p:stCondLst>
                                    <p:cond delay="2000"/>
                                  </p:stCondLst>
                                  <p:childTnLst>
                                    <p:set>
                                      <p:cBhvr>
                                        <p:cTn id="8" dur="1" fill="hold">
                                          <p:stCondLst>
                                            <p:cond delay="0"/>
                                          </p:stCondLst>
                                        </p:cTn>
                                        <p:tgtEl>
                                          <p:spTgt spid="731141">
                                            <p:txEl>
                                              <p:pRg st="0" end="0"/>
                                            </p:txEl>
                                          </p:spTgt>
                                        </p:tgtEl>
                                        <p:attrNameLst>
                                          <p:attrName>style.visibility</p:attrName>
                                        </p:attrNameLst>
                                      </p:cBhvr>
                                      <p:to>
                                        <p:strVal val="visible"/>
                                      </p:to>
                                    </p:set>
                                    <p:animEffect transition="in" filter="fade">
                                      <p:cBhvr>
                                        <p:cTn id="9" dur="3000"/>
                                        <p:tgtEl>
                                          <p:spTgt spid="731141">
                                            <p:txEl>
                                              <p:pRg st="0" end="0"/>
                                            </p:txEl>
                                          </p:spTgt>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grpId="0" nodeType="withEffect">
                                  <p:stCondLst>
                                    <p:cond delay="22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par>
                                <p:cTn id="16" presetID="10" presetClass="entr" presetSubtype="0" fill="hold" grpId="0" nodeType="withEffect">
                                  <p:stCondLst>
                                    <p:cond delay="32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731141" grpId="0" build="p"/>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idx="4294967295"/>
          </p:nvPr>
        </p:nvSpPr>
        <p:spPr>
          <a:xfrm>
            <a:off x="457200" y="-26988"/>
            <a:ext cx="8229600" cy="1139826"/>
          </a:xfrm>
        </p:spPr>
        <p:txBody>
          <a:bodyPr/>
          <a:lstStyle/>
          <a:p>
            <a:pPr eaLnBrk="1" hangingPunct="1">
              <a:defRPr/>
            </a:pPr>
            <a:r>
              <a:rPr lang="en-US" smtClean="0">
                <a:solidFill>
                  <a:srgbClr val="990033"/>
                </a:solidFill>
                <a:effectLst>
                  <a:outerShdw blurRad="38100" dist="38100" dir="2700000" algn="tl">
                    <a:srgbClr val="C0C0C0"/>
                  </a:outerShdw>
                </a:effectLst>
              </a:rPr>
              <a:t>Surveillance</a:t>
            </a:r>
            <a:r>
              <a:rPr lang="en-US" smtClean="0"/>
              <a:t> </a:t>
            </a:r>
          </a:p>
        </p:txBody>
      </p:sp>
      <p:sp>
        <p:nvSpPr>
          <p:cNvPr id="29699" name="Text Box 3"/>
          <p:cNvSpPr txBox="1">
            <a:spLocks noChangeArrowheads="1"/>
          </p:cNvSpPr>
          <p:nvPr/>
        </p:nvSpPr>
        <p:spPr bwMode="auto">
          <a:xfrm>
            <a:off x="334963" y="1444625"/>
            <a:ext cx="3810000" cy="650875"/>
          </a:xfrm>
          <a:prstGeom prst="rect">
            <a:avLst/>
          </a:prstGeom>
          <a:solidFill>
            <a:srgbClr val="FFCC00"/>
          </a:solidFill>
          <a:ln w="9525">
            <a:solidFill>
              <a:srgbClr val="990033"/>
            </a:solidFill>
            <a:miter lim="800000"/>
            <a:headEnd/>
            <a:tailEnd/>
          </a:ln>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1800">
                <a:solidFill>
                  <a:srgbClr val="000000"/>
                </a:solidFill>
                <a:cs typeface="Arial" charset="0"/>
              </a:rPr>
              <a:t>Characteristics of Public Health Surveillance</a:t>
            </a:r>
          </a:p>
        </p:txBody>
      </p:sp>
      <p:sp>
        <p:nvSpPr>
          <p:cNvPr id="29700" name="Text Box 4"/>
          <p:cNvSpPr txBox="1">
            <a:spLocks noChangeArrowheads="1"/>
          </p:cNvSpPr>
          <p:nvPr/>
        </p:nvSpPr>
        <p:spPr bwMode="auto">
          <a:xfrm>
            <a:off x="4906963" y="1430338"/>
            <a:ext cx="3810000" cy="650875"/>
          </a:xfrm>
          <a:prstGeom prst="rect">
            <a:avLst/>
          </a:prstGeom>
          <a:solidFill>
            <a:srgbClr val="FFCC00"/>
          </a:solidFill>
          <a:ln w="9525">
            <a:solidFill>
              <a:srgbClr val="990033"/>
            </a:solidFill>
            <a:miter lim="800000"/>
            <a:headEnd/>
            <a:tailEnd/>
          </a:ln>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1800">
                <a:solidFill>
                  <a:srgbClr val="000000"/>
                </a:solidFill>
                <a:cs typeface="Arial" charset="0"/>
              </a:rPr>
              <a:t>Applications to Public Health Practice</a:t>
            </a:r>
          </a:p>
        </p:txBody>
      </p:sp>
      <p:sp>
        <p:nvSpPr>
          <p:cNvPr id="29701" name="Text Box 5"/>
          <p:cNvSpPr txBox="1">
            <a:spLocks noChangeArrowheads="1"/>
          </p:cNvSpPr>
          <p:nvPr/>
        </p:nvSpPr>
        <p:spPr bwMode="auto">
          <a:xfrm>
            <a:off x="827584" y="3124200"/>
            <a:ext cx="2071687" cy="855662"/>
          </a:xfrm>
          <a:prstGeom prst="rect">
            <a:avLst/>
          </a:prstGeom>
          <a:solidFill>
            <a:srgbClr val="FFFF00"/>
          </a:solidFill>
          <a:ln w="76200" cmpd="tri">
            <a:solidFill>
              <a:srgbClr val="990033"/>
            </a:solidFill>
            <a:miter lim="800000"/>
            <a:headEnd/>
            <a:tailEnd/>
          </a:ln>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pPr>
            <a:r>
              <a:rPr lang="en-US" sz="1800" dirty="0">
                <a:solidFill>
                  <a:srgbClr val="000000"/>
                </a:solidFill>
                <a:cs typeface="Arial" charset="0"/>
              </a:rPr>
              <a:t> Ongoing</a:t>
            </a:r>
          </a:p>
          <a:p>
            <a:pPr eaLnBrk="1" hangingPunct="1">
              <a:spcBef>
                <a:spcPct val="50000"/>
              </a:spcBef>
            </a:pPr>
            <a:r>
              <a:rPr lang="en-US" sz="1800" dirty="0">
                <a:solidFill>
                  <a:srgbClr val="000000"/>
                </a:solidFill>
                <a:cs typeface="Arial" charset="0"/>
              </a:rPr>
              <a:t> Systematic</a:t>
            </a:r>
          </a:p>
        </p:txBody>
      </p:sp>
      <p:sp>
        <p:nvSpPr>
          <p:cNvPr id="29702" name="AutoShape 6"/>
          <p:cNvSpPr>
            <a:spLocks noChangeArrowheads="1"/>
          </p:cNvSpPr>
          <p:nvPr/>
        </p:nvSpPr>
        <p:spPr bwMode="auto">
          <a:xfrm>
            <a:off x="3122613" y="3287713"/>
            <a:ext cx="1919287" cy="4889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800000"/>
          </a:solidFill>
          <a:ln w="9525">
            <a:solidFill>
              <a:schemeClr val="tx1"/>
            </a:solidFill>
            <a:miter lim="800000"/>
            <a:headEnd/>
            <a:tailEnd/>
          </a:ln>
        </p:spPr>
        <p:txBody>
          <a:bodyPr wrap="none" anchor="ctr"/>
          <a:lstStyle/>
          <a:p>
            <a:endParaRPr lang="en-US"/>
          </a:p>
        </p:txBody>
      </p:sp>
      <p:sp>
        <p:nvSpPr>
          <p:cNvPr id="29703" name="Text Box 7"/>
          <p:cNvSpPr txBox="1">
            <a:spLocks noChangeArrowheads="1"/>
          </p:cNvSpPr>
          <p:nvPr/>
        </p:nvSpPr>
        <p:spPr bwMode="auto">
          <a:xfrm>
            <a:off x="5364163" y="2541588"/>
            <a:ext cx="2682875" cy="442912"/>
          </a:xfrm>
          <a:prstGeom prst="rect">
            <a:avLst/>
          </a:prstGeom>
          <a:solidFill>
            <a:srgbClr val="FFFF00"/>
          </a:solidFill>
          <a:ln w="76200" cmpd="tri">
            <a:solidFill>
              <a:srgbClr val="990033"/>
            </a:solidFill>
            <a:miter lim="800000"/>
            <a:headEnd/>
            <a:tailEnd/>
          </a:ln>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eaLnBrk="1" hangingPunct="1">
              <a:spcBef>
                <a:spcPct val="50000"/>
              </a:spcBef>
              <a:buFontTx/>
              <a:buNone/>
            </a:pPr>
            <a:r>
              <a:rPr lang="en-US" sz="1800" dirty="0">
                <a:solidFill>
                  <a:srgbClr val="000000"/>
                </a:solidFill>
                <a:cs typeface="Arial" charset="0"/>
              </a:rPr>
              <a:t>Planning</a:t>
            </a:r>
          </a:p>
        </p:txBody>
      </p:sp>
      <p:sp>
        <p:nvSpPr>
          <p:cNvPr id="29704" name="Text Box 8"/>
          <p:cNvSpPr txBox="1">
            <a:spLocks noChangeArrowheads="1"/>
          </p:cNvSpPr>
          <p:nvPr/>
        </p:nvSpPr>
        <p:spPr bwMode="auto">
          <a:xfrm>
            <a:off x="5319713" y="3317875"/>
            <a:ext cx="2682875" cy="442913"/>
          </a:xfrm>
          <a:prstGeom prst="rect">
            <a:avLst/>
          </a:prstGeom>
          <a:solidFill>
            <a:srgbClr val="FFFF00"/>
          </a:solidFill>
          <a:ln w="76200" cmpd="tri">
            <a:solidFill>
              <a:srgbClr val="990033"/>
            </a:solidFill>
            <a:miter lim="800000"/>
            <a:headEnd/>
            <a:tailEnd/>
          </a:ln>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eaLnBrk="1" hangingPunct="1">
              <a:spcBef>
                <a:spcPct val="50000"/>
              </a:spcBef>
              <a:buFontTx/>
              <a:buNone/>
            </a:pPr>
            <a:r>
              <a:rPr lang="en-US" sz="1800" dirty="0">
                <a:solidFill>
                  <a:srgbClr val="000000"/>
                </a:solidFill>
                <a:cs typeface="Arial" charset="0"/>
              </a:rPr>
              <a:t>Implementation</a:t>
            </a:r>
          </a:p>
        </p:txBody>
      </p:sp>
      <p:sp>
        <p:nvSpPr>
          <p:cNvPr id="29705" name="Text Box 9"/>
          <p:cNvSpPr txBox="1">
            <a:spLocks noChangeArrowheads="1"/>
          </p:cNvSpPr>
          <p:nvPr/>
        </p:nvSpPr>
        <p:spPr bwMode="auto">
          <a:xfrm>
            <a:off x="5348288" y="4157663"/>
            <a:ext cx="2682875" cy="442912"/>
          </a:xfrm>
          <a:prstGeom prst="rect">
            <a:avLst/>
          </a:prstGeom>
          <a:solidFill>
            <a:srgbClr val="FFFF00"/>
          </a:solidFill>
          <a:ln w="76200" cmpd="tri">
            <a:solidFill>
              <a:srgbClr val="990033"/>
            </a:solidFill>
            <a:miter lim="800000"/>
            <a:headEnd/>
            <a:tailEnd/>
          </a:ln>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eaLnBrk="1" hangingPunct="1">
              <a:spcBef>
                <a:spcPct val="50000"/>
              </a:spcBef>
              <a:buFontTx/>
              <a:buNone/>
            </a:pPr>
            <a:r>
              <a:rPr lang="en-US" sz="1800" dirty="0">
                <a:solidFill>
                  <a:srgbClr val="000000"/>
                </a:solidFill>
                <a:cs typeface="Arial" charset="0"/>
              </a:rPr>
              <a:t>Evaluation</a:t>
            </a:r>
          </a:p>
        </p:txBody>
      </p:sp>
      <p:grpSp>
        <p:nvGrpSpPr>
          <p:cNvPr id="3" name="Group 2"/>
          <p:cNvGrpSpPr/>
          <p:nvPr/>
        </p:nvGrpSpPr>
        <p:grpSpPr>
          <a:xfrm>
            <a:off x="4876800" y="4724400"/>
            <a:ext cx="3748088" cy="1951038"/>
            <a:chOff x="4876800" y="4724400"/>
            <a:chExt cx="3748088" cy="1951038"/>
          </a:xfrm>
        </p:grpSpPr>
        <p:sp>
          <p:nvSpPr>
            <p:cNvPr id="29706" name="AutoShape 10"/>
            <p:cNvSpPr>
              <a:spLocks noChangeArrowheads="1"/>
            </p:cNvSpPr>
            <p:nvPr/>
          </p:nvSpPr>
          <p:spPr bwMode="auto">
            <a:xfrm>
              <a:off x="4876800" y="5562600"/>
              <a:ext cx="3748088" cy="1112838"/>
            </a:xfrm>
            <a:prstGeom prst="wave">
              <a:avLst>
                <a:gd name="adj1" fmla="val 13005"/>
                <a:gd name="adj2" fmla="val 0"/>
              </a:avLst>
            </a:prstGeom>
            <a:noFill/>
            <a:ln w="57150" cmpd="thinThick">
              <a:solidFill>
                <a:srgbClr val="8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1" hangingPunct="1">
                <a:buFontTx/>
                <a:buNone/>
              </a:pPr>
              <a:r>
                <a:rPr lang="en-US" sz="1800" b="1" dirty="0">
                  <a:solidFill>
                    <a:srgbClr val="000000"/>
                  </a:solidFill>
                  <a:cs typeface="Arial" charset="0"/>
                </a:rPr>
                <a:t>Improved Public Health</a:t>
              </a:r>
            </a:p>
          </p:txBody>
        </p:sp>
        <p:sp>
          <p:nvSpPr>
            <p:cNvPr id="29707" name="AutoShape 11"/>
            <p:cNvSpPr>
              <a:spLocks noChangeArrowheads="1"/>
            </p:cNvSpPr>
            <p:nvPr/>
          </p:nvSpPr>
          <p:spPr bwMode="auto">
            <a:xfrm>
              <a:off x="6400800" y="4724400"/>
              <a:ext cx="533400" cy="762000"/>
            </a:xfrm>
            <a:prstGeom prst="downArrow">
              <a:avLst>
                <a:gd name="adj1" fmla="val 50000"/>
                <a:gd name="adj2" fmla="val 35714"/>
              </a:avLst>
            </a:prstGeom>
            <a:solidFill>
              <a:srgbClr val="800000"/>
            </a:solidFill>
            <a:ln w="9525">
              <a:solidFill>
                <a:schemeClr val="tx1"/>
              </a:solidFill>
              <a:miter lim="800000"/>
              <a:headEnd/>
              <a:tailEnd/>
            </a:ln>
          </p:spPr>
          <p:txBody>
            <a:bodyPr wrap="none" anchor="ctr"/>
            <a:lstStyle/>
            <a:p>
              <a:pPr>
                <a:buFontTx/>
                <a:buNone/>
              </a:pPr>
              <a:endParaRPr lang="en-US" sz="2400">
                <a:latin typeface="Times New Roman" pitchFamily="18" charset="0"/>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25" fill="hold"/>
                                        <p:tgtEl>
                                          <p:spTgt spid="2"/>
                                        </p:tgtEl>
                                      </p:cBhvr>
                                    </p:cmd>
                                  </p:childTnLst>
                                </p:cTn>
                              </p:par>
                              <p:par>
                                <p:cTn id="7" presetID="22" presetClass="entr" presetSubtype="8" fill="hold" grpId="0" nodeType="withEffect">
                                  <p:stCondLst>
                                    <p:cond delay="4000"/>
                                  </p:stCondLst>
                                  <p:childTnLst>
                                    <p:set>
                                      <p:cBhvr>
                                        <p:cTn id="8" dur="1" fill="hold">
                                          <p:stCondLst>
                                            <p:cond delay="0"/>
                                          </p:stCondLst>
                                        </p:cTn>
                                        <p:tgtEl>
                                          <p:spTgt spid="29701"/>
                                        </p:tgtEl>
                                        <p:attrNameLst>
                                          <p:attrName>style.visibility</p:attrName>
                                        </p:attrNameLst>
                                      </p:cBhvr>
                                      <p:to>
                                        <p:strVal val="visible"/>
                                      </p:to>
                                    </p:set>
                                    <p:animEffect transition="in" filter="wipe(left)">
                                      <p:cBhvr>
                                        <p:cTn id="9" dur="3000"/>
                                        <p:tgtEl>
                                          <p:spTgt spid="29701"/>
                                        </p:tgtEl>
                                      </p:cBhvr>
                                    </p:animEffect>
                                  </p:childTnLst>
                                </p:cTn>
                              </p:par>
                              <p:par>
                                <p:cTn id="10" presetID="22" presetClass="entr" presetSubtype="8" fill="hold" grpId="0" nodeType="withEffect">
                                  <p:stCondLst>
                                    <p:cond delay="30000"/>
                                  </p:stCondLst>
                                  <p:childTnLst>
                                    <p:set>
                                      <p:cBhvr>
                                        <p:cTn id="11" dur="1" fill="hold">
                                          <p:stCondLst>
                                            <p:cond delay="0"/>
                                          </p:stCondLst>
                                        </p:cTn>
                                        <p:tgtEl>
                                          <p:spTgt spid="29702"/>
                                        </p:tgtEl>
                                        <p:attrNameLst>
                                          <p:attrName>style.visibility</p:attrName>
                                        </p:attrNameLst>
                                      </p:cBhvr>
                                      <p:to>
                                        <p:strVal val="visible"/>
                                      </p:to>
                                    </p:set>
                                    <p:animEffect transition="in" filter="wipe(left)">
                                      <p:cBhvr>
                                        <p:cTn id="12" dur="3000"/>
                                        <p:tgtEl>
                                          <p:spTgt spid="29702"/>
                                        </p:tgtEl>
                                      </p:cBhvr>
                                    </p:animEffect>
                                  </p:childTnLst>
                                </p:cTn>
                              </p:par>
                              <p:par>
                                <p:cTn id="13" presetID="22" presetClass="entr" presetSubtype="1" fill="hold" grpId="0" nodeType="withEffect">
                                  <p:stCondLst>
                                    <p:cond delay="32000"/>
                                  </p:stCondLst>
                                  <p:childTnLst>
                                    <p:set>
                                      <p:cBhvr>
                                        <p:cTn id="14" dur="1" fill="hold">
                                          <p:stCondLst>
                                            <p:cond delay="0"/>
                                          </p:stCondLst>
                                        </p:cTn>
                                        <p:tgtEl>
                                          <p:spTgt spid="29703"/>
                                        </p:tgtEl>
                                        <p:attrNameLst>
                                          <p:attrName>style.visibility</p:attrName>
                                        </p:attrNameLst>
                                      </p:cBhvr>
                                      <p:to>
                                        <p:strVal val="visible"/>
                                      </p:to>
                                    </p:set>
                                    <p:animEffect transition="in" filter="wipe(up)">
                                      <p:cBhvr>
                                        <p:cTn id="15" dur="3000"/>
                                        <p:tgtEl>
                                          <p:spTgt spid="29703"/>
                                        </p:tgtEl>
                                      </p:cBhvr>
                                    </p:animEffect>
                                  </p:childTnLst>
                                </p:cTn>
                              </p:par>
                              <p:par>
                                <p:cTn id="16" presetID="22" presetClass="entr" presetSubtype="1" fill="hold" grpId="0" nodeType="withEffect">
                                  <p:stCondLst>
                                    <p:cond delay="34000"/>
                                  </p:stCondLst>
                                  <p:childTnLst>
                                    <p:set>
                                      <p:cBhvr>
                                        <p:cTn id="17" dur="1" fill="hold">
                                          <p:stCondLst>
                                            <p:cond delay="0"/>
                                          </p:stCondLst>
                                        </p:cTn>
                                        <p:tgtEl>
                                          <p:spTgt spid="29704"/>
                                        </p:tgtEl>
                                        <p:attrNameLst>
                                          <p:attrName>style.visibility</p:attrName>
                                        </p:attrNameLst>
                                      </p:cBhvr>
                                      <p:to>
                                        <p:strVal val="visible"/>
                                      </p:to>
                                    </p:set>
                                    <p:animEffect transition="in" filter="wipe(up)">
                                      <p:cBhvr>
                                        <p:cTn id="18" dur="3000"/>
                                        <p:tgtEl>
                                          <p:spTgt spid="29704"/>
                                        </p:tgtEl>
                                      </p:cBhvr>
                                    </p:animEffect>
                                  </p:childTnLst>
                                </p:cTn>
                              </p:par>
                              <p:par>
                                <p:cTn id="19" presetID="22" presetClass="entr" presetSubtype="1" fill="hold" grpId="0" nodeType="withEffect">
                                  <p:stCondLst>
                                    <p:cond delay="35000"/>
                                  </p:stCondLst>
                                  <p:childTnLst>
                                    <p:set>
                                      <p:cBhvr>
                                        <p:cTn id="20" dur="1" fill="hold">
                                          <p:stCondLst>
                                            <p:cond delay="0"/>
                                          </p:stCondLst>
                                        </p:cTn>
                                        <p:tgtEl>
                                          <p:spTgt spid="29705"/>
                                        </p:tgtEl>
                                        <p:attrNameLst>
                                          <p:attrName>style.visibility</p:attrName>
                                        </p:attrNameLst>
                                      </p:cBhvr>
                                      <p:to>
                                        <p:strVal val="visible"/>
                                      </p:to>
                                    </p:set>
                                    <p:animEffect transition="in" filter="wipe(up)">
                                      <p:cBhvr>
                                        <p:cTn id="21" dur="3000"/>
                                        <p:tgtEl>
                                          <p:spTgt spid="29705"/>
                                        </p:tgtEl>
                                      </p:cBhvr>
                                    </p:animEffect>
                                  </p:childTnLst>
                                </p:cTn>
                              </p:par>
                              <p:par>
                                <p:cTn id="22" presetID="22" presetClass="entr" presetSubtype="1" fill="hold" nodeType="withEffect">
                                  <p:stCondLst>
                                    <p:cond delay="3700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2"/>
                </p:tgtEl>
              </p:cMediaNode>
            </p:audio>
          </p:childTnLst>
        </p:cTn>
      </p:par>
    </p:tnLst>
    <p:bldLst>
      <p:bldP spid="29701" grpId="0" animBg="1"/>
      <p:bldP spid="29702" grpId="0" animBg="1"/>
      <p:bldP spid="29703" grpId="0" animBg="1"/>
      <p:bldP spid="29704" grpId="0" animBg="1"/>
      <p:bldP spid="297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4294967295"/>
          </p:nvPr>
        </p:nvSpPr>
        <p:spPr>
          <a:xfrm>
            <a:off x="457200" y="1600200"/>
            <a:ext cx="8147050" cy="3594830"/>
          </a:xfrm>
        </p:spPr>
        <p:txBody>
          <a:bodyPr>
            <a:spAutoFit/>
          </a:bodyPr>
          <a:lstStyle/>
          <a:p>
            <a:pPr marL="609600" indent="-609600" eaLnBrk="1" hangingPunct="1">
              <a:lnSpc>
                <a:spcPct val="90000"/>
              </a:lnSpc>
              <a:buFontTx/>
              <a:buNone/>
            </a:pPr>
            <a:r>
              <a:rPr lang="en-US" sz="2800" b="1" dirty="0" smtClean="0">
                <a:solidFill>
                  <a:srgbClr val="CC3300"/>
                </a:solidFill>
              </a:rPr>
              <a:t>1. Active Surveillance</a:t>
            </a:r>
          </a:p>
          <a:p>
            <a:pPr marL="609600" indent="-609600" eaLnBrk="1" hangingPunct="1">
              <a:lnSpc>
                <a:spcPct val="90000"/>
              </a:lnSpc>
            </a:pPr>
            <a:r>
              <a:rPr lang="en-US" sz="2400" dirty="0" smtClean="0">
                <a:solidFill>
                  <a:srgbClr val="0070C0"/>
                </a:solidFill>
              </a:rPr>
              <a:t>Case-finding</a:t>
            </a:r>
            <a:r>
              <a:rPr lang="en-US" sz="2400" dirty="0" smtClean="0"/>
              <a:t> (specific diseases/health conditions)</a:t>
            </a:r>
          </a:p>
          <a:p>
            <a:pPr marL="400050" lvl="1" indent="0" eaLnBrk="1" hangingPunct="1">
              <a:lnSpc>
                <a:spcPct val="90000"/>
              </a:lnSpc>
              <a:buNone/>
            </a:pPr>
            <a:r>
              <a:rPr lang="en-US" sz="2000" dirty="0" smtClean="0"/>
              <a:t>	- Visit Hospital, clinics, other health care facilities</a:t>
            </a:r>
          </a:p>
          <a:p>
            <a:pPr marL="609600" indent="-609600" eaLnBrk="1" hangingPunct="1">
              <a:lnSpc>
                <a:spcPct val="90000"/>
              </a:lnSpc>
            </a:pPr>
            <a:r>
              <a:rPr lang="en-US" sz="2400" dirty="0" smtClean="0">
                <a:solidFill>
                  <a:srgbClr val="0070C0"/>
                </a:solidFill>
              </a:rPr>
              <a:t>Interview</a:t>
            </a:r>
          </a:p>
          <a:p>
            <a:pPr marL="400050" lvl="1" indent="0" eaLnBrk="1" hangingPunct="1">
              <a:lnSpc>
                <a:spcPct val="90000"/>
              </a:lnSpc>
              <a:buNone/>
            </a:pPr>
            <a:r>
              <a:rPr lang="en-US" sz="2000" dirty="0" smtClean="0"/>
              <a:t>	- Patients, MDs</a:t>
            </a:r>
          </a:p>
          <a:p>
            <a:pPr marL="609600" indent="-609600" eaLnBrk="1" hangingPunct="1">
              <a:lnSpc>
                <a:spcPct val="90000"/>
              </a:lnSpc>
            </a:pPr>
            <a:r>
              <a:rPr lang="en-US" sz="2400" dirty="0" smtClean="0">
                <a:solidFill>
                  <a:srgbClr val="0070C0"/>
                </a:solidFill>
              </a:rPr>
              <a:t>Review</a:t>
            </a:r>
          </a:p>
          <a:p>
            <a:pPr marL="400050" lvl="1" indent="0" eaLnBrk="1" hangingPunct="1">
              <a:lnSpc>
                <a:spcPct val="90000"/>
              </a:lnSpc>
              <a:buNone/>
            </a:pPr>
            <a:r>
              <a:rPr lang="en-US" sz="2000" dirty="0" smtClean="0"/>
              <a:t>	- Medical records</a:t>
            </a:r>
          </a:p>
          <a:p>
            <a:pPr marL="609600" indent="-609600" eaLnBrk="1" hangingPunct="1">
              <a:lnSpc>
                <a:spcPct val="90000"/>
              </a:lnSpc>
            </a:pPr>
            <a:r>
              <a:rPr lang="en-US" sz="2400" dirty="0" smtClean="0">
                <a:solidFill>
                  <a:srgbClr val="0070C0"/>
                </a:solidFill>
              </a:rPr>
              <a:t>Survey specific areas</a:t>
            </a:r>
          </a:p>
          <a:p>
            <a:pPr marL="400050" lvl="1" indent="0" eaLnBrk="1" hangingPunct="1">
              <a:lnSpc>
                <a:spcPct val="90000"/>
              </a:lnSpc>
              <a:buNone/>
            </a:pPr>
            <a:r>
              <a:rPr lang="en-US" sz="2400" dirty="0" smtClean="0"/>
              <a:t>	- </a:t>
            </a:r>
            <a:r>
              <a:rPr lang="en-US" sz="2000" dirty="0" smtClean="0"/>
              <a:t>Villages in developing countries</a:t>
            </a:r>
          </a:p>
        </p:txBody>
      </p:sp>
      <p:sp>
        <p:nvSpPr>
          <p:cNvPr id="166915" name="Rectangle 3"/>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Three Types of Surveillance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80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6"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30722">
                                            <p:txEl>
                                              <p:pRg st="0" end="0"/>
                                            </p:txEl>
                                          </p:spTgt>
                                        </p:tgtEl>
                                        <p:attrNameLst>
                                          <p:attrName>style.visibility</p:attrName>
                                        </p:attrNameLst>
                                      </p:cBhvr>
                                      <p:to>
                                        <p:strVal val="visible"/>
                                      </p:to>
                                    </p:set>
                                    <p:animEffect transition="in" filter="fade">
                                      <p:cBhvr>
                                        <p:cTn id="9" dur="3000"/>
                                        <p:tgtEl>
                                          <p:spTgt spid="30722">
                                            <p:txEl>
                                              <p:pRg st="0" end="0"/>
                                            </p:txEl>
                                          </p:spTgt>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30722">
                                            <p:txEl>
                                              <p:pRg st="1" end="1"/>
                                            </p:txEl>
                                          </p:spTgt>
                                        </p:tgtEl>
                                        <p:attrNameLst>
                                          <p:attrName>style.visibility</p:attrName>
                                        </p:attrNameLst>
                                      </p:cBhvr>
                                      <p:to>
                                        <p:strVal val="visible"/>
                                      </p:to>
                                    </p:set>
                                    <p:animEffect transition="in" filter="fade">
                                      <p:cBhvr>
                                        <p:cTn id="12" dur="3000"/>
                                        <p:tgtEl>
                                          <p:spTgt spid="30722">
                                            <p:txEl>
                                              <p:pRg st="1" end="1"/>
                                            </p:txEl>
                                          </p:spTgt>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30722">
                                            <p:txEl>
                                              <p:pRg st="2" end="2"/>
                                            </p:txEl>
                                          </p:spTgt>
                                        </p:tgtEl>
                                        <p:attrNameLst>
                                          <p:attrName>style.visibility</p:attrName>
                                        </p:attrNameLst>
                                      </p:cBhvr>
                                      <p:to>
                                        <p:strVal val="visible"/>
                                      </p:to>
                                    </p:set>
                                    <p:animEffect transition="in" filter="fade">
                                      <p:cBhvr>
                                        <p:cTn id="15" dur="3000"/>
                                        <p:tgtEl>
                                          <p:spTgt spid="30722">
                                            <p:txEl>
                                              <p:pRg st="2" end="2"/>
                                            </p:txEl>
                                          </p:spTgt>
                                        </p:tgtEl>
                                      </p:cBhvr>
                                    </p:animEffect>
                                  </p:childTnLst>
                                </p:cTn>
                              </p:par>
                              <p:par>
                                <p:cTn id="16" presetID="10" presetClass="entr" presetSubtype="0" fill="hold" grpId="0" nodeType="withEffect">
                                  <p:stCondLst>
                                    <p:cond delay="25000"/>
                                  </p:stCondLst>
                                  <p:childTnLst>
                                    <p:set>
                                      <p:cBhvr>
                                        <p:cTn id="17" dur="1" fill="hold">
                                          <p:stCondLst>
                                            <p:cond delay="0"/>
                                          </p:stCondLst>
                                        </p:cTn>
                                        <p:tgtEl>
                                          <p:spTgt spid="30722">
                                            <p:txEl>
                                              <p:pRg st="3" end="3"/>
                                            </p:txEl>
                                          </p:spTgt>
                                        </p:tgtEl>
                                        <p:attrNameLst>
                                          <p:attrName>style.visibility</p:attrName>
                                        </p:attrNameLst>
                                      </p:cBhvr>
                                      <p:to>
                                        <p:strVal val="visible"/>
                                      </p:to>
                                    </p:set>
                                    <p:animEffect transition="in" filter="fade">
                                      <p:cBhvr>
                                        <p:cTn id="18" dur="3000"/>
                                        <p:tgtEl>
                                          <p:spTgt spid="30722">
                                            <p:txEl>
                                              <p:pRg st="3" end="3"/>
                                            </p:txEl>
                                          </p:spTgt>
                                        </p:tgtEl>
                                      </p:cBhvr>
                                    </p:animEffect>
                                  </p:childTnLst>
                                </p:cTn>
                              </p:par>
                              <p:par>
                                <p:cTn id="19" presetID="10" presetClass="entr" presetSubtype="0" fill="hold" grpId="0" nodeType="withEffect">
                                  <p:stCondLst>
                                    <p:cond delay="26000"/>
                                  </p:stCondLst>
                                  <p:childTnLst>
                                    <p:set>
                                      <p:cBhvr>
                                        <p:cTn id="20" dur="1" fill="hold">
                                          <p:stCondLst>
                                            <p:cond delay="0"/>
                                          </p:stCondLst>
                                        </p:cTn>
                                        <p:tgtEl>
                                          <p:spTgt spid="30722">
                                            <p:txEl>
                                              <p:pRg st="4" end="4"/>
                                            </p:txEl>
                                          </p:spTgt>
                                        </p:tgtEl>
                                        <p:attrNameLst>
                                          <p:attrName>style.visibility</p:attrName>
                                        </p:attrNameLst>
                                      </p:cBhvr>
                                      <p:to>
                                        <p:strVal val="visible"/>
                                      </p:to>
                                    </p:set>
                                    <p:animEffect transition="in" filter="fade">
                                      <p:cBhvr>
                                        <p:cTn id="21" dur="3000"/>
                                        <p:tgtEl>
                                          <p:spTgt spid="30722">
                                            <p:txEl>
                                              <p:pRg st="4" end="4"/>
                                            </p:txEl>
                                          </p:spTgt>
                                        </p:tgtEl>
                                      </p:cBhvr>
                                    </p:animEffect>
                                  </p:childTnLst>
                                </p:cTn>
                              </p:par>
                              <p:par>
                                <p:cTn id="22" presetID="10" presetClass="entr" presetSubtype="0" fill="hold" grpId="0" nodeType="withEffect">
                                  <p:stCondLst>
                                    <p:cond delay="28000"/>
                                  </p:stCondLst>
                                  <p:childTnLst>
                                    <p:set>
                                      <p:cBhvr>
                                        <p:cTn id="23" dur="1" fill="hold">
                                          <p:stCondLst>
                                            <p:cond delay="0"/>
                                          </p:stCondLst>
                                        </p:cTn>
                                        <p:tgtEl>
                                          <p:spTgt spid="30722">
                                            <p:txEl>
                                              <p:pRg st="5" end="5"/>
                                            </p:txEl>
                                          </p:spTgt>
                                        </p:tgtEl>
                                        <p:attrNameLst>
                                          <p:attrName>style.visibility</p:attrName>
                                        </p:attrNameLst>
                                      </p:cBhvr>
                                      <p:to>
                                        <p:strVal val="visible"/>
                                      </p:to>
                                    </p:set>
                                    <p:animEffect transition="in" filter="fade">
                                      <p:cBhvr>
                                        <p:cTn id="24" dur="3000"/>
                                        <p:tgtEl>
                                          <p:spTgt spid="30722">
                                            <p:txEl>
                                              <p:pRg st="5" end="5"/>
                                            </p:txEl>
                                          </p:spTgt>
                                        </p:tgtEl>
                                      </p:cBhvr>
                                    </p:animEffect>
                                  </p:childTnLst>
                                </p:cTn>
                              </p:par>
                              <p:par>
                                <p:cTn id="25" presetID="10" presetClass="entr" presetSubtype="0" fill="hold" grpId="0" nodeType="withEffect">
                                  <p:stCondLst>
                                    <p:cond delay="29000"/>
                                  </p:stCondLst>
                                  <p:childTnLst>
                                    <p:set>
                                      <p:cBhvr>
                                        <p:cTn id="26" dur="1" fill="hold">
                                          <p:stCondLst>
                                            <p:cond delay="0"/>
                                          </p:stCondLst>
                                        </p:cTn>
                                        <p:tgtEl>
                                          <p:spTgt spid="30722">
                                            <p:txEl>
                                              <p:pRg st="6" end="6"/>
                                            </p:txEl>
                                          </p:spTgt>
                                        </p:tgtEl>
                                        <p:attrNameLst>
                                          <p:attrName>style.visibility</p:attrName>
                                        </p:attrNameLst>
                                      </p:cBhvr>
                                      <p:to>
                                        <p:strVal val="visible"/>
                                      </p:to>
                                    </p:set>
                                    <p:animEffect transition="in" filter="fade">
                                      <p:cBhvr>
                                        <p:cTn id="27" dur="3000"/>
                                        <p:tgtEl>
                                          <p:spTgt spid="30722">
                                            <p:txEl>
                                              <p:pRg st="6" end="6"/>
                                            </p:txEl>
                                          </p:spTgt>
                                        </p:tgtEl>
                                      </p:cBhvr>
                                    </p:animEffect>
                                  </p:childTnLst>
                                </p:cTn>
                              </p:par>
                              <p:par>
                                <p:cTn id="28" presetID="10" presetClass="entr" presetSubtype="0" fill="hold" grpId="0" nodeType="withEffect">
                                  <p:stCondLst>
                                    <p:cond delay="32000"/>
                                  </p:stCondLst>
                                  <p:childTnLst>
                                    <p:set>
                                      <p:cBhvr>
                                        <p:cTn id="29" dur="1" fill="hold">
                                          <p:stCondLst>
                                            <p:cond delay="0"/>
                                          </p:stCondLst>
                                        </p:cTn>
                                        <p:tgtEl>
                                          <p:spTgt spid="30722">
                                            <p:txEl>
                                              <p:pRg st="7" end="7"/>
                                            </p:txEl>
                                          </p:spTgt>
                                        </p:tgtEl>
                                        <p:attrNameLst>
                                          <p:attrName>style.visibility</p:attrName>
                                        </p:attrNameLst>
                                      </p:cBhvr>
                                      <p:to>
                                        <p:strVal val="visible"/>
                                      </p:to>
                                    </p:set>
                                    <p:animEffect transition="in" filter="fade">
                                      <p:cBhvr>
                                        <p:cTn id="30" dur="3000"/>
                                        <p:tgtEl>
                                          <p:spTgt spid="30722">
                                            <p:txEl>
                                              <p:pRg st="7" end="7"/>
                                            </p:txEl>
                                          </p:spTgt>
                                        </p:tgtEl>
                                      </p:cBhvr>
                                    </p:animEffect>
                                  </p:childTnLst>
                                </p:cTn>
                              </p:par>
                              <p:par>
                                <p:cTn id="31" presetID="10" presetClass="entr" presetSubtype="0" fill="hold" grpId="0" nodeType="withEffect">
                                  <p:stCondLst>
                                    <p:cond delay="33000"/>
                                  </p:stCondLst>
                                  <p:childTnLst>
                                    <p:set>
                                      <p:cBhvr>
                                        <p:cTn id="32" dur="1" fill="hold">
                                          <p:stCondLst>
                                            <p:cond delay="0"/>
                                          </p:stCondLst>
                                        </p:cTn>
                                        <p:tgtEl>
                                          <p:spTgt spid="30722">
                                            <p:txEl>
                                              <p:pRg st="8" end="8"/>
                                            </p:txEl>
                                          </p:spTgt>
                                        </p:tgtEl>
                                        <p:attrNameLst>
                                          <p:attrName>style.visibility</p:attrName>
                                        </p:attrNameLst>
                                      </p:cBhvr>
                                      <p:to>
                                        <p:strVal val="visible"/>
                                      </p:to>
                                    </p:set>
                                    <p:animEffect transition="in" filter="fade">
                                      <p:cBhvr>
                                        <p:cTn id="33" dur="3000"/>
                                        <p:tgtEl>
                                          <p:spTgt spid="307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StopAudio" delay="0">
                      <p:tgtEl>
                        <p:sldTgt/>
                      </p:tgtEl>
                    </p:cond>
                  </p:endCondLst>
                </p:cTn>
                <p:tgtEl>
                  <p:spTgt spid="4"/>
                </p:tgtEl>
              </p:cMediaNode>
            </p:audio>
          </p:childTnLst>
        </p:cTn>
      </p:par>
    </p:tnLst>
    <p:bldLst>
      <p:bldP spid="3072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4294967295"/>
          </p:nvPr>
        </p:nvSpPr>
        <p:spPr>
          <a:xfrm>
            <a:off x="457200" y="1600200"/>
            <a:ext cx="8147050" cy="3611563"/>
          </a:xfrm>
        </p:spPr>
        <p:txBody>
          <a:bodyPr>
            <a:spAutoFit/>
          </a:bodyPr>
          <a:lstStyle/>
          <a:p>
            <a:pPr marL="609600" indent="-609600" eaLnBrk="1" hangingPunct="1">
              <a:lnSpc>
                <a:spcPct val="90000"/>
              </a:lnSpc>
              <a:buFontTx/>
              <a:buNone/>
            </a:pPr>
            <a:r>
              <a:rPr lang="en-US" sz="2800" b="1" dirty="0" smtClean="0">
                <a:solidFill>
                  <a:srgbClr val="CC3300"/>
                </a:solidFill>
              </a:rPr>
              <a:t>1. Active Surveillance</a:t>
            </a:r>
          </a:p>
          <a:p>
            <a:pPr marL="609600" indent="-609600" eaLnBrk="1" hangingPunct="1">
              <a:lnSpc>
                <a:spcPct val="90000"/>
              </a:lnSpc>
            </a:pPr>
            <a:r>
              <a:rPr lang="en-US" sz="2400" dirty="0" smtClean="0"/>
              <a:t>Requires health authority formally responsible for surveillance</a:t>
            </a:r>
          </a:p>
          <a:p>
            <a:pPr marL="609600" indent="-609600" eaLnBrk="1" hangingPunct="1">
              <a:lnSpc>
                <a:spcPct val="90000"/>
              </a:lnSpc>
            </a:pPr>
            <a:r>
              <a:rPr lang="en-US" sz="2400" dirty="0" smtClean="0"/>
              <a:t>Must be frequent enough to provide useful data</a:t>
            </a:r>
          </a:p>
          <a:p>
            <a:pPr marL="609600" indent="-609600" eaLnBrk="1" hangingPunct="1">
              <a:lnSpc>
                <a:spcPct val="90000"/>
              </a:lnSpc>
            </a:pPr>
            <a:r>
              <a:rPr lang="en-US" sz="2400" dirty="0" smtClean="0"/>
              <a:t>Very expensive and time consuming</a:t>
            </a:r>
          </a:p>
          <a:p>
            <a:pPr marL="609600" indent="-609600" eaLnBrk="1" hangingPunct="1">
              <a:lnSpc>
                <a:spcPct val="90000"/>
              </a:lnSpc>
            </a:pPr>
            <a:r>
              <a:rPr lang="en-US" sz="2400" dirty="0" smtClean="0"/>
              <a:t>Helpful in detecting emerging or reemerging infectious diseases</a:t>
            </a:r>
          </a:p>
          <a:p>
            <a:pPr marL="609600" indent="-609600" eaLnBrk="1" hangingPunct="1">
              <a:lnSpc>
                <a:spcPct val="90000"/>
              </a:lnSpc>
            </a:pPr>
            <a:r>
              <a:rPr lang="en-US" sz="2400" dirty="0" smtClean="0"/>
              <a:t>More accurate</a:t>
            </a:r>
          </a:p>
          <a:p>
            <a:pPr marL="609600" indent="-609600" eaLnBrk="1" hangingPunct="1">
              <a:lnSpc>
                <a:spcPct val="90000"/>
              </a:lnSpc>
            </a:pPr>
            <a:r>
              <a:rPr lang="en-US" sz="2800" dirty="0" smtClean="0">
                <a:hlinkClick r:id="rId5"/>
              </a:rPr>
              <a:t>http://www.cdc.gov/foodnet/</a:t>
            </a:r>
            <a:endParaRPr lang="en-US" sz="2800" dirty="0" smtClean="0"/>
          </a:p>
        </p:txBody>
      </p:sp>
      <p:sp>
        <p:nvSpPr>
          <p:cNvPr id="166915" name="Rectangle 3"/>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Three Types of Surveillance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311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0722">
                                            <p:txEl>
                                              <p:pRg st="0" end="0"/>
                                            </p:txEl>
                                          </p:spTgt>
                                        </p:tgtEl>
                                        <p:attrNameLst>
                                          <p:attrName>style.visibility</p:attrName>
                                        </p:attrNameLst>
                                      </p:cBhvr>
                                      <p:to>
                                        <p:strVal val="visible"/>
                                      </p:to>
                                    </p:set>
                                    <p:animEffect transition="in" filter="fade">
                                      <p:cBhvr>
                                        <p:cTn id="9" dur="3000"/>
                                        <p:tgtEl>
                                          <p:spTgt spid="30722">
                                            <p:txEl>
                                              <p:pRg st="0" end="0"/>
                                            </p:txEl>
                                          </p:spTgt>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30722">
                                            <p:txEl>
                                              <p:pRg st="1" end="1"/>
                                            </p:txEl>
                                          </p:spTgt>
                                        </p:tgtEl>
                                        <p:attrNameLst>
                                          <p:attrName>style.visibility</p:attrName>
                                        </p:attrNameLst>
                                      </p:cBhvr>
                                      <p:to>
                                        <p:strVal val="visible"/>
                                      </p:to>
                                    </p:set>
                                    <p:animEffect transition="in" filter="fade">
                                      <p:cBhvr>
                                        <p:cTn id="12" dur="3000"/>
                                        <p:tgtEl>
                                          <p:spTgt spid="30722">
                                            <p:txEl>
                                              <p:pRg st="1" end="1"/>
                                            </p:txEl>
                                          </p:spTgt>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30722">
                                            <p:txEl>
                                              <p:pRg st="2" end="2"/>
                                            </p:txEl>
                                          </p:spTgt>
                                        </p:tgtEl>
                                        <p:attrNameLst>
                                          <p:attrName>style.visibility</p:attrName>
                                        </p:attrNameLst>
                                      </p:cBhvr>
                                      <p:to>
                                        <p:strVal val="visible"/>
                                      </p:to>
                                    </p:set>
                                    <p:animEffect transition="in" filter="fade">
                                      <p:cBhvr>
                                        <p:cTn id="15" dur="3000"/>
                                        <p:tgtEl>
                                          <p:spTgt spid="30722">
                                            <p:txEl>
                                              <p:pRg st="2" end="2"/>
                                            </p:txEl>
                                          </p:spTgt>
                                        </p:tgtEl>
                                      </p:cBhvr>
                                    </p:animEffect>
                                  </p:childTnLst>
                                </p:cTn>
                              </p:par>
                              <p:par>
                                <p:cTn id="16" presetID="10" presetClass="entr" presetSubtype="0" fill="hold" grpId="0" nodeType="withEffect">
                                  <p:stCondLst>
                                    <p:cond delay="10000"/>
                                  </p:stCondLst>
                                  <p:childTnLst>
                                    <p:set>
                                      <p:cBhvr>
                                        <p:cTn id="17" dur="1" fill="hold">
                                          <p:stCondLst>
                                            <p:cond delay="0"/>
                                          </p:stCondLst>
                                        </p:cTn>
                                        <p:tgtEl>
                                          <p:spTgt spid="30722">
                                            <p:txEl>
                                              <p:pRg st="3" end="3"/>
                                            </p:txEl>
                                          </p:spTgt>
                                        </p:tgtEl>
                                        <p:attrNameLst>
                                          <p:attrName>style.visibility</p:attrName>
                                        </p:attrNameLst>
                                      </p:cBhvr>
                                      <p:to>
                                        <p:strVal val="visible"/>
                                      </p:to>
                                    </p:set>
                                    <p:animEffect transition="in" filter="fade">
                                      <p:cBhvr>
                                        <p:cTn id="18" dur="3000"/>
                                        <p:tgtEl>
                                          <p:spTgt spid="30722">
                                            <p:txEl>
                                              <p:pRg st="3" end="3"/>
                                            </p:txEl>
                                          </p:spTgt>
                                        </p:tgtEl>
                                      </p:cBhvr>
                                    </p:animEffect>
                                  </p:childTnLst>
                                </p:cTn>
                              </p:par>
                              <p:par>
                                <p:cTn id="19" presetID="10" presetClass="entr" presetSubtype="0" fill="hold" grpId="0" nodeType="withEffect">
                                  <p:stCondLst>
                                    <p:cond delay="20000"/>
                                  </p:stCondLst>
                                  <p:childTnLst>
                                    <p:set>
                                      <p:cBhvr>
                                        <p:cTn id="20" dur="1" fill="hold">
                                          <p:stCondLst>
                                            <p:cond delay="0"/>
                                          </p:stCondLst>
                                        </p:cTn>
                                        <p:tgtEl>
                                          <p:spTgt spid="30722">
                                            <p:txEl>
                                              <p:pRg st="4" end="4"/>
                                            </p:txEl>
                                          </p:spTgt>
                                        </p:tgtEl>
                                        <p:attrNameLst>
                                          <p:attrName>style.visibility</p:attrName>
                                        </p:attrNameLst>
                                      </p:cBhvr>
                                      <p:to>
                                        <p:strVal val="visible"/>
                                      </p:to>
                                    </p:set>
                                    <p:animEffect transition="in" filter="fade">
                                      <p:cBhvr>
                                        <p:cTn id="21" dur="3000"/>
                                        <p:tgtEl>
                                          <p:spTgt spid="30722">
                                            <p:txEl>
                                              <p:pRg st="4" end="4"/>
                                            </p:txEl>
                                          </p:spTgt>
                                        </p:tgtEl>
                                      </p:cBhvr>
                                    </p:animEffect>
                                  </p:childTnLst>
                                </p:cTn>
                              </p:par>
                              <p:par>
                                <p:cTn id="22" presetID="10" presetClass="entr" presetSubtype="0" fill="hold" grpId="0" nodeType="withEffect">
                                  <p:stCondLst>
                                    <p:cond delay="30000"/>
                                  </p:stCondLst>
                                  <p:childTnLst>
                                    <p:set>
                                      <p:cBhvr>
                                        <p:cTn id="23" dur="1" fill="hold">
                                          <p:stCondLst>
                                            <p:cond delay="0"/>
                                          </p:stCondLst>
                                        </p:cTn>
                                        <p:tgtEl>
                                          <p:spTgt spid="30722">
                                            <p:txEl>
                                              <p:pRg st="5" end="5"/>
                                            </p:txEl>
                                          </p:spTgt>
                                        </p:tgtEl>
                                        <p:attrNameLst>
                                          <p:attrName>style.visibility</p:attrName>
                                        </p:attrNameLst>
                                      </p:cBhvr>
                                      <p:to>
                                        <p:strVal val="visible"/>
                                      </p:to>
                                    </p:set>
                                    <p:animEffect transition="in" filter="fade">
                                      <p:cBhvr>
                                        <p:cTn id="24" dur="3000"/>
                                        <p:tgtEl>
                                          <p:spTgt spid="30722">
                                            <p:txEl>
                                              <p:pRg st="5" end="5"/>
                                            </p:txEl>
                                          </p:spTgt>
                                        </p:tgtEl>
                                      </p:cBhvr>
                                    </p:animEffect>
                                  </p:childTnLst>
                                </p:cTn>
                              </p:par>
                              <p:par>
                                <p:cTn id="25" presetID="10" presetClass="entr" presetSubtype="0" fill="hold" grpId="0" nodeType="withEffect">
                                  <p:stCondLst>
                                    <p:cond delay="34000"/>
                                  </p:stCondLst>
                                  <p:childTnLst>
                                    <p:set>
                                      <p:cBhvr>
                                        <p:cTn id="26" dur="1" fill="hold">
                                          <p:stCondLst>
                                            <p:cond delay="0"/>
                                          </p:stCondLst>
                                        </p:cTn>
                                        <p:tgtEl>
                                          <p:spTgt spid="30722">
                                            <p:txEl>
                                              <p:pRg st="6" end="6"/>
                                            </p:txEl>
                                          </p:spTgt>
                                        </p:tgtEl>
                                        <p:attrNameLst>
                                          <p:attrName>style.visibility</p:attrName>
                                        </p:attrNameLst>
                                      </p:cBhvr>
                                      <p:to>
                                        <p:strVal val="visible"/>
                                      </p:to>
                                    </p:set>
                                    <p:animEffect transition="in" filter="fade">
                                      <p:cBhvr>
                                        <p:cTn id="27" dur="3000"/>
                                        <p:tgtEl>
                                          <p:spTgt spid="307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3"/>
                </p:tgtEl>
              </p:cMediaNode>
            </p:audio>
          </p:childTnLst>
        </p:cTn>
      </p:par>
    </p:tnLst>
    <p:bldLst>
      <p:bldP spid="3072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Active Surveillance:</a:t>
            </a:r>
            <a:r>
              <a:rPr lang="en-US" smtClean="0">
                <a:solidFill>
                  <a:srgbClr val="990033"/>
                </a:solidFill>
              </a:rPr>
              <a:t> </a:t>
            </a:r>
            <a:r>
              <a:rPr lang="en-US" smtClean="0">
                <a:solidFill>
                  <a:srgbClr val="808080"/>
                </a:solidFill>
                <a:effectLst>
                  <a:outerShdw blurRad="38100" dist="38100" dir="2700000" algn="tl">
                    <a:srgbClr val="C0C0C0"/>
                  </a:outerShdw>
                </a:effectLst>
              </a:rPr>
              <a:t>Examples</a:t>
            </a:r>
          </a:p>
        </p:txBody>
      </p:sp>
      <p:sp>
        <p:nvSpPr>
          <p:cNvPr id="31747" name="Rectangle 3"/>
          <p:cNvSpPr>
            <a:spLocks noGrp="1" noChangeArrowheads="1"/>
          </p:cNvSpPr>
          <p:nvPr>
            <p:ph type="body" idx="4294967295"/>
          </p:nvPr>
        </p:nvSpPr>
        <p:spPr/>
        <p:txBody>
          <a:bodyPr/>
          <a:lstStyle/>
          <a:p>
            <a:pPr eaLnBrk="1" hangingPunct="1">
              <a:lnSpc>
                <a:spcPct val="90000"/>
              </a:lnSpc>
            </a:pPr>
            <a:r>
              <a:rPr lang="en-US" smtClean="0"/>
              <a:t>National Cancer Institute’s “Surveillance, Epidemiology, and End Results (</a:t>
            </a:r>
            <a:r>
              <a:rPr lang="en-US" smtClean="0">
                <a:solidFill>
                  <a:srgbClr val="990033"/>
                </a:solidFill>
              </a:rPr>
              <a:t>SEER</a:t>
            </a:r>
            <a:r>
              <a:rPr lang="en-US" smtClean="0"/>
              <a:t>)” program—a program of active solicitation of cancer cases from hospitals and physicians. </a:t>
            </a:r>
            <a:r>
              <a:rPr lang="en-US" sz="2400" smtClean="0">
                <a:hlinkClick r:id="rId5"/>
              </a:rPr>
              <a:t>http://seer.cancer.gov</a:t>
            </a:r>
            <a:endParaRPr lang="en-US" sz="2400" smtClean="0"/>
          </a:p>
          <a:p>
            <a:pPr eaLnBrk="1" hangingPunct="1">
              <a:lnSpc>
                <a:spcPct val="90000"/>
              </a:lnSpc>
              <a:buFontTx/>
              <a:buNone/>
            </a:pPr>
            <a:endParaRPr lang="en-US" smtClean="0"/>
          </a:p>
          <a:p>
            <a:pPr eaLnBrk="1" hangingPunct="1">
              <a:lnSpc>
                <a:spcPct val="90000"/>
              </a:lnSpc>
            </a:pPr>
            <a:r>
              <a:rPr lang="en-US" smtClean="0"/>
              <a:t>Surveillance in Hurricane Evacuation Centers --- Louisiana, September--October 2005</a:t>
            </a:r>
          </a:p>
          <a:p>
            <a:pPr eaLnBrk="1" hangingPunct="1">
              <a:lnSpc>
                <a:spcPct val="90000"/>
              </a:lnSpc>
            </a:pPr>
            <a:endParaRPr lang="en-US" smtClean="0"/>
          </a:p>
          <a:p>
            <a:pPr eaLnBrk="1" hangingPunct="1">
              <a:lnSpc>
                <a:spcPct val="90000"/>
              </a:lnSpc>
              <a:buClr>
                <a:srgbClr val="339966"/>
              </a:buClr>
              <a:buFontTx/>
              <a:buNone/>
            </a:pPr>
            <a:endParaRPr lang="en-US" smtClean="0">
              <a:solidFill>
                <a:srgbClr val="339966"/>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Objectives</a:t>
            </a:r>
            <a:endParaRPr lang="en-US" sz="3200" smtClean="0">
              <a:solidFill>
                <a:srgbClr val="990033"/>
              </a:solidFill>
              <a:effectLst>
                <a:outerShdw blurRad="38100" dist="38100" dir="2700000" algn="tl">
                  <a:srgbClr val="C0C0C0"/>
                </a:outerShdw>
              </a:effectLst>
            </a:endParaRPr>
          </a:p>
        </p:txBody>
      </p:sp>
      <p:sp>
        <p:nvSpPr>
          <p:cNvPr id="16387" name="Rectangle 3"/>
          <p:cNvSpPr>
            <a:spLocks noGrp="1" noChangeArrowheads="1"/>
          </p:cNvSpPr>
          <p:nvPr>
            <p:ph type="body" idx="4294967295"/>
          </p:nvPr>
        </p:nvSpPr>
        <p:spPr>
          <a:xfrm>
            <a:off x="457200" y="2457450"/>
            <a:ext cx="8229600" cy="2484438"/>
          </a:xfrm>
        </p:spPr>
        <p:txBody>
          <a:bodyPr>
            <a:spAutoFit/>
          </a:bodyPr>
          <a:lstStyle/>
          <a:p>
            <a:pPr eaLnBrk="1" hangingPunct="1"/>
            <a:r>
              <a:rPr lang="en-US" sz="2800" smtClean="0"/>
              <a:t>Identify common population health status indices</a:t>
            </a:r>
          </a:p>
          <a:p>
            <a:pPr eaLnBrk="1" hangingPunct="1"/>
            <a:r>
              <a:rPr lang="en-US" sz="2800" smtClean="0"/>
              <a:t>Calculate and interpret selected health status measures</a:t>
            </a:r>
          </a:p>
          <a:p>
            <a:pPr eaLnBrk="1" hangingPunct="1"/>
            <a:r>
              <a:rPr lang="en-US" sz="2800" smtClean="0"/>
              <a:t>Describe health surveillance measures</a:t>
            </a:r>
          </a:p>
          <a:p>
            <a:pPr eaLnBrk="1" hangingPunct="1"/>
            <a:r>
              <a:rPr lang="en-US" sz="2800" smtClean="0"/>
              <a:t>Locate sources of health data</a:t>
            </a:r>
          </a:p>
        </p:txBody>
      </p:sp>
      <p:sp>
        <p:nvSpPr>
          <p:cNvPr id="16388" name="Rectangle 4"/>
          <p:cNvSpPr>
            <a:spLocks noChangeArrowheads="1"/>
          </p:cNvSpPr>
          <p:nvPr/>
        </p:nvSpPr>
        <p:spPr bwMode="auto">
          <a:xfrm>
            <a:off x="611188" y="1555750"/>
            <a:ext cx="35988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buFontTx/>
              <a:buNone/>
            </a:pPr>
            <a:r>
              <a:rPr lang="en-US" sz="3200">
                <a:solidFill>
                  <a:schemeClr val="accent2"/>
                </a:solidFill>
              </a:rPr>
              <a:t>You will be able to:</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115888"/>
            <a:ext cx="5033962"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usa-SEER-012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5183188" y="-30163"/>
            <a:ext cx="3451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accent2"/>
                </a:solidFill>
                <a:latin typeface="Comic Sans MS" pitchFamily="66" charset="0"/>
              </a:rPr>
              <a:t>Cancer surveillance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4294967295"/>
          </p:nvPr>
        </p:nvSpPr>
        <p:spPr/>
        <p:txBody>
          <a:bodyPr/>
          <a:lstStyle/>
          <a:p>
            <a:pPr eaLnBrk="1" hangingPunct="1">
              <a:lnSpc>
                <a:spcPct val="90000"/>
              </a:lnSpc>
              <a:buFontTx/>
              <a:buNone/>
            </a:pPr>
            <a:r>
              <a:rPr lang="en-US" b="1" dirty="0" smtClean="0">
                <a:solidFill>
                  <a:srgbClr val="CC3300"/>
                </a:solidFill>
              </a:rPr>
              <a:t>2. Passive Surveillance</a:t>
            </a:r>
          </a:p>
          <a:p>
            <a:pPr eaLnBrk="1" hangingPunct="1">
              <a:lnSpc>
                <a:spcPct val="90000"/>
              </a:lnSpc>
            </a:pPr>
            <a:r>
              <a:rPr lang="en-US" sz="2800" dirty="0" smtClean="0"/>
              <a:t>Requires (by law) that health care providers to report certain diseases or conditions</a:t>
            </a:r>
          </a:p>
          <a:p>
            <a:pPr eaLnBrk="1" hangingPunct="1">
              <a:lnSpc>
                <a:spcPct val="90000"/>
              </a:lnSpc>
            </a:pPr>
            <a:r>
              <a:rPr lang="en-US" sz="2800" dirty="0" smtClean="0"/>
              <a:t>Less expensive and troublesome </a:t>
            </a:r>
          </a:p>
          <a:p>
            <a:pPr eaLnBrk="1" hangingPunct="1">
              <a:lnSpc>
                <a:spcPct val="90000"/>
              </a:lnSpc>
            </a:pPr>
            <a:r>
              <a:rPr lang="en-US" sz="2800" dirty="0" smtClean="0"/>
              <a:t>More common</a:t>
            </a:r>
          </a:p>
          <a:p>
            <a:pPr eaLnBrk="1" hangingPunct="1">
              <a:lnSpc>
                <a:spcPct val="90000"/>
              </a:lnSpc>
            </a:pPr>
            <a:r>
              <a:rPr lang="en-US" sz="2800" dirty="0" smtClean="0"/>
              <a:t>Results in under-reporting of disease events and media attention and other factors can influence reporting rate</a:t>
            </a:r>
          </a:p>
          <a:p>
            <a:pPr eaLnBrk="1" hangingPunct="1">
              <a:lnSpc>
                <a:spcPct val="90000"/>
              </a:lnSpc>
            </a:pPr>
            <a:endParaRPr lang="en-US" sz="2800" dirty="0" smtClean="0"/>
          </a:p>
        </p:txBody>
      </p:sp>
      <p:sp>
        <p:nvSpPr>
          <p:cNvPr id="173061" name="Rectangle 5"/>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Three Types of Surveillance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685800" y="188913"/>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Passive Surveillance</a:t>
            </a:r>
            <a:r>
              <a:rPr lang="en-US" smtClean="0">
                <a:solidFill>
                  <a:srgbClr val="990033"/>
                </a:solidFill>
              </a:rPr>
              <a:t> </a:t>
            </a:r>
            <a:br>
              <a:rPr lang="en-US" smtClean="0">
                <a:solidFill>
                  <a:srgbClr val="990033"/>
                </a:solidFill>
              </a:rPr>
            </a:br>
            <a:r>
              <a:rPr lang="en-US" sz="3600" smtClean="0">
                <a:solidFill>
                  <a:srgbClr val="3333CC"/>
                </a:solidFill>
              </a:rPr>
              <a:t>Examples</a:t>
            </a:r>
          </a:p>
        </p:txBody>
      </p:sp>
      <p:sp>
        <p:nvSpPr>
          <p:cNvPr id="35843" name="Rectangle 3"/>
          <p:cNvSpPr>
            <a:spLocks noGrp="1" noChangeArrowheads="1"/>
          </p:cNvSpPr>
          <p:nvPr>
            <p:ph type="body" sz="half" idx="4294967295"/>
          </p:nvPr>
        </p:nvSpPr>
        <p:spPr>
          <a:xfrm>
            <a:off x="381000" y="1905000"/>
            <a:ext cx="3749675" cy="3886200"/>
          </a:xfrm>
        </p:spPr>
        <p:txBody>
          <a:bodyPr/>
          <a:lstStyle/>
          <a:p>
            <a:pPr eaLnBrk="1" hangingPunct="1">
              <a:lnSpc>
                <a:spcPct val="90000"/>
              </a:lnSpc>
              <a:buFontTx/>
              <a:buNone/>
            </a:pPr>
            <a:endParaRPr lang="en-US" sz="1600" smtClean="0"/>
          </a:p>
          <a:p>
            <a:pPr eaLnBrk="1" hangingPunct="1">
              <a:lnSpc>
                <a:spcPct val="90000"/>
              </a:lnSpc>
            </a:pPr>
            <a:r>
              <a:rPr lang="en-US" sz="2400" smtClean="0"/>
              <a:t>CDC’s Surveillance of Notifiable Diseases </a:t>
            </a:r>
          </a:p>
          <a:p>
            <a:pPr eaLnBrk="1" hangingPunct="1">
              <a:lnSpc>
                <a:spcPct val="90000"/>
              </a:lnSpc>
            </a:pPr>
            <a:endParaRPr lang="en-US" sz="2400" smtClean="0"/>
          </a:p>
          <a:p>
            <a:pPr eaLnBrk="1" hangingPunct="1">
              <a:lnSpc>
                <a:spcPct val="90000"/>
              </a:lnSpc>
            </a:pPr>
            <a:r>
              <a:rPr lang="en-US" sz="2400" smtClean="0"/>
              <a:t>Adverse Drug Event (ADE) reports to FDA</a:t>
            </a:r>
          </a:p>
          <a:p>
            <a:pPr eaLnBrk="1" hangingPunct="1">
              <a:lnSpc>
                <a:spcPct val="90000"/>
              </a:lnSpc>
            </a:pPr>
            <a:endParaRPr lang="en-US" sz="2400" smtClean="0"/>
          </a:p>
          <a:p>
            <a:pPr eaLnBrk="1" hangingPunct="1">
              <a:lnSpc>
                <a:spcPct val="90000"/>
              </a:lnSpc>
            </a:pPr>
            <a:r>
              <a:rPr lang="en-US" sz="2400" smtClean="0"/>
              <a:t>Reports of poisonings to county and state Departments of Health (see e.g., figure)</a:t>
            </a:r>
          </a:p>
        </p:txBody>
      </p:sp>
      <p:pic>
        <p:nvPicPr>
          <p:cNvPr id="35844" name="Picture 4" descr="map"/>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046538" y="2870200"/>
            <a:ext cx="4640262" cy="3225800"/>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0" y="0"/>
            <a:ext cx="9144000" cy="1295400"/>
          </a:xfrm>
        </p:spPr>
        <p:txBody>
          <a:bodyPr/>
          <a:lstStyle/>
          <a:p>
            <a:pPr eaLnBrk="1" hangingPunct="1"/>
            <a:r>
              <a:rPr lang="en-US" sz="4000" smtClean="0">
                <a:solidFill>
                  <a:srgbClr val="990033"/>
                </a:solidFill>
              </a:rPr>
              <a:t>Occurrence of </a:t>
            </a:r>
            <a:r>
              <a:rPr lang="en-US" sz="4000" b="1" smtClean="0">
                <a:solidFill>
                  <a:srgbClr val="990033"/>
                </a:solidFill>
              </a:rPr>
              <a:t>SIDS</a:t>
            </a:r>
            <a:r>
              <a:rPr lang="en-US" sz="4000" smtClean="0">
                <a:solidFill>
                  <a:srgbClr val="990033"/>
                </a:solidFill>
              </a:rPr>
              <a:t> in the US, 1980-96</a:t>
            </a:r>
            <a:endParaRPr lang="en-US" smtClean="0">
              <a:solidFill>
                <a:srgbClr val="990033"/>
              </a:solidFill>
            </a:endParaRPr>
          </a:p>
        </p:txBody>
      </p:sp>
      <p:graphicFrame>
        <p:nvGraphicFramePr>
          <p:cNvPr id="2050" name="Object 3"/>
          <p:cNvGraphicFramePr>
            <a:graphicFrameLocks noGrp="1" noChangeAspect="1"/>
          </p:cNvGraphicFramePr>
          <p:nvPr>
            <p:ph type="chart" idx="4294967295"/>
          </p:nvPr>
        </p:nvGraphicFramePr>
        <p:xfrm>
          <a:off x="1068388" y="1371600"/>
          <a:ext cx="8075612" cy="5105400"/>
        </p:xfrm>
        <a:graphic>
          <a:graphicData uri="http://schemas.openxmlformats.org/presentationml/2006/ole">
            <mc:AlternateContent xmlns:mc="http://schemas.openxmlformats.org/markup-compatibility/2006">
              <mc:Choice xmlns:v="urn:schemas-microsoft-com:vml" Requires="v">
                <p:oleObj spid="_x0000_s2131" name="Chart" r:id="rId6" imgW="8077264" imgH="5105496" progId="MSGraph.Chart.8">
                  <p:embed followColorScheme="full"/>
                </p:oleObj>
              </mc:Choice>
              <mc:Fallback>
                <p:oleObj name="Chart" r:id="rId6" imgW="8077264" imgH="5105496"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388" y="1371600"/>
                        <a:ext cx="8075612" cy="5105400"/>
                      </a:xfrm>
                      <a:prstGeom prst="rect">
                        <a:avLst/>
                      </a:prstGeom>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Three Types of Surveillance</a:t>
            </a:r>
          </a:p>
        </p:txBody>
      </p:sp>
      <p:sp>
        <p:nvSpPr>
          <p:cNvPr id="36867" name="Rectangle 3"/>
          <p:cNvSpPr>
            <a:spLocks noGrp="1" noChangeArrowheads="1"/>
          </p:cNvSpPr>
          <p:nvPr>
            <p:ph type="body" idx="4294967295"/>
          </p:nvPr>
        </p:nvSpPr>
        <p:spPr/>
        <p:txBody>
          <a:bodyPr/>
          <a:lstStyle/>
          <a:p>
            <a:pPr eaLnBrk="1" hangingPunct="1">
              <a:lnSpc>
                <a:spcPct val="80000"/>
              </a:lnSpc>
              <a:buClr>
                <a:srgbClr val="336600"/>
              </a:buClr>
              <a:buFontTx/>
              <a:buNone/>
            </a:pPr>
            <a:r>
              <a:rPr lang="en-US" b="1" smtClean="0">
                <a:solidFill>
                  <a:srgbClr val="CC3300"/>
                </a:solidFill>
              </a:rPr>
              <a:t>3. Sentinel Surveillance:</a:t>
            </a:r>
            <a:r>
              <a:rPr lang="en-US" sz="2400" smtClean="0">
                <a:solidFill>
                  <a:srgbClr val="CC3300"/>
                </a:solidFill>
              </a:rPr>
              <a:t> </a:t>
            </a:r>
          </a:p>
          <a:p>
            <a:pPr eaLnBrk="1" hangingPunct="1">
              <a:lnSpc>
                <a:spcPct val="80000"/>
              </a:lnSpc>
              <a:buSzPct val="120000"/>
              <a:buFont typeface="Wingdings" pitchFamily="2" charset="2"/>
              <a:buChar char="§"/>
            </a:pPr>
            <a:r>
              <a:rPr lang="en-US" sz="2400" smtClean="0"/>
              <a:t>“Sentinel Health Events”: events that serve as a warning that a system of health care has failed or is failing.</a:t>
            </a:r>
          </a:p>
          <a:p>
            <a:pPr eaLnBrk="1" hangingPunct="1">
              <a:lnSpc>
                <a:spcPct val="80000"/>
              </a:lnSpc>
              <a:buSzPct val="120000"/>
              <a:buFont typeface="Wingdings" pitchFamily="2" charset="2"/>
              <a:buChar char="§"/>
            </a:pPr>
            <a:r>
              <a:rPr lang="en-US" sz="2400" smtClean="0"/>
              <a:t>Least Common</a:t>
            </a:r>
          </a:p>
          <a:p>
            <a:pPr eaLnBrk="1" hangingPunct="1">
              <a:lnSpc>
                <a:spcPct val="80000"/>
              </a:lnSpc>
              <a:buClr>
                <a:srgbClr val="336600"/>
              </a:buClr>
              <a:buFontTx/>
              <a:buNone/>
            </a:pPr>
            <a:endParaRPr lang="en-US" sz="2400" smtClean="0"/>
          </a:p>
          <a:p>
            <a:pPr lvl="1" eaLnBrk="1" hangingPunct="1">
              <a:lnSpc>
                <a:spcPct val="80000"/>
              </a:lnSpc>
              <a:buClr>
                <a:srgbClr val="336600"/>
              </a:buClr>
            </a:pPr>
            <a:r>
              <a:rPr lang="en-US" sz="2000" smtClean="0">
                <a:latin typeface="Comic Sans MS" pitchFamily="66" charset="0"/>
              </a:rPr>
              <a:t>Example:</a:t>
            </a:r>
            <a:r>
              <a:rPr lang="en-US" sz="2000" smtClean="0"/>
              <a:t> One or more cases of polio can be a indicator of failed immunization;</a:t>
            </a:r>
          </a:p>
          <a:p>
            <a:pPr lvl="1" eaLnBrk="1" hangingPunct="1">
              <a:lnSpc>
                <a:spcPct val="80000"/>
              </a:lnSpc>
              <a:buClr>
                <a:srgbClr val="336600"/>
              </a:buClr>
            </a:pPr>
            <a:r>
              <a:rPr lang="en-US" sz="2000" smtClean="0">
                <a:latin typeface="Comic Sans MS" pitchFamily="66" charset="0"/>
              </a:rPr>
              <a:t>Example:</a:t>
            </a:r>
            <a:r>
              <a:rPr lang="en-US" sz="2000" smtClean="0"/>
              <a:t> Occurrence of malignant mesothelioma is an indicator of asbestos exposure.</a:t>
            </a:r>
          </a:p>
          <a:p>
            <a:pPr lvl="1" eaLnBrk="1" hangingPunct="1">
              <a:lnSpc>
                <a:spcPct val="80000"/>
              </a:lnSpc>
              <a:buClr>
                <a:srgbClr val="336600"/>
              </a:buClr>
            </a:pPr>
            <a:r>
              <a:rPr lang="en-US" sz="2000" smtClean="0">
                <a:latin typeface="Comic Sans MS" pitchFamily="66" charset="0"/>
              </a:rPr>
              <a:t>Example:</a:t>
            </a:r>
            <a:r>
              <a:rPr lang="en-US" sz="2000" smtClean="0"/>
              <a:t> 1999-2002: Flocks of domestic birds (e.g., chickens) or wild birds (e.g., crows) are monitored to identify West Nile Virus</a:t>
            </a:r>
            <a:r>
              <a:rPr lang="en-US" sz="2000" smtClean="0">
                <a:solidFill>
                  <a:srgbClr val="336600"/>
                </a:solidFill>
              </a:rPr>
              <a:t>.</a:t>
            </a:r>
          </a:p>
          <a:p>
            <a:pPr eaLnBrk="1" hangingPunct="1">
              <a:lnSpc>
                <a:spcPct val="80000"/>
              </a:lnSpc>
            </a:pPr>
            <a:endParaRPr lang="en-US" sz="240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endParaRPr lang="en-US" smtClean="0"/>
          </a:p>
        </p:txBody>
      </p:sp>
      <p:pic>
        <p:nvPicPr>
          <p:cNvPr id="37891" name="Picture 3" descr="botuli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519113" y="460375"/>
            <a:ext cx="8229600" cy="1139825"/>
          </a:xfrm>
        </p:spPr>
        <p:txBody>
          <a:bodyPr/>
          <a:lstStyle/>
          <a:p>
            <a:pPr eaLnBrk="1" hangingPunct="1"/>
            <a:r>
              <a:rPr lang="en-US" sz="4000" smtClean="0">
                <a:solidFill>
                  <a:srgbClr val="800000"/>
                </a:solidFill>
              </a:rPr>
              <a:t>Types of Data Used in Public Health Surveillance</a:t>
            </a:r>
          </a:p>
        </p:txBody>
      </p:sp>
      <p:sp>
        <p:nvSpPr>
          <p:cNvPr id="753667" name="Rectangle 3"/>
          <p:cNvSpPr>
            <a:spLocks noGrp="1" noChangeArrowheads="1"/>
          </p:cNvSpPr>
          <p:nvPr>
            <p:ph type="body" idx="4294967295"/>
          </p:nvPr>
        </p:nvSpPr>
        <p:spPr>
          <a:xfrm>
            <a:off x="457200" y="1946275"/>
            <a:ext cx="8458200" cy="4530725"/>
          </a:xfrm>
        </p:spPr>
        <p:txBody>
          <a:bodyPr/>
          <a:lstStyle/>
          <a:p>
            <a:pPr eaLnBrk="1" hangingPunct="1">
              <a:buClr>
                <a:srgbClr val="800000"/>
              </a:buClr>
              <a:defRPr/>
            </a:pPr>
            <a:r>
              <a:rPr lang="en-US" sz="2800" dirty="0" smtClean="0"/>
              <a:t>Mortality Data – </a:t>
            </a:r>
            <a:r>
              <a:rPr lang="en-US" sz="2000" dirty="0" smtClean="0"/>
              <a:t>death rates of diseases</a:t>
            </a:r>
          </a:p>
          <a:p>
            <a:pPr eaLnBrk="1" hangingPunct="1">
              <a:buClr>
                <a:srgbClr val="800000"/>
              </a:buClr>
              <a:defRPr/>
            </a:pPr>
            <a:r>
              <a:rPr lang="en-US" sz="2800" dirty="0" smtClean="0"/>
              <a:t>Morbidity Data – </a:t>
            </a:r>
            <a:r>
              <a:rPr lang="en-US" sz="2000" dirty="0" smtClean="0"/>
              <a:t>incidence and prevalence of diseases</a:t>
            </a:r>
          </a:p>
          <a:p>
            <a:pPr eaLnBrk="1" hangingPunct="1">
              <a:buClr>
                <a:srgbClr val="800000"/>
              </a:buClr>
              <a:defRPr/>
            </a:pPr>
            <a:r>
              <a:rPr lang="en-US" sz="2800" dirty="0" smtClean="0"/>
              <a:t>Health Surveys – </a:t>
            </a:r>
            <a:r>
              <a:rPr lang="en-US" sz="2000" dirty="0" smtClean="0"/>
              <a:t>includes lifestyle data (e.g. </a:t>
            </a:r>
            <a:r>
              <a:rPr lang="en-US" sz="2000" dirty="0" smtClean="0">
                <a:solidFill>
                  <a:srgbClr val="FF0000"/>
                </a:solidFill>
                <a:effectLst>
                  <a:outerShdw blurRad="38100" dist="38100" dir="2700000" algn="tl">
                    <a:srgbClr val="000000">
                      <a:alpha val="43137"/>
                    </a:srgbClr>
                  </a:outerShdw>
                </a:effectLst>
              </a:rPr>
              <a:t>NHANES</a:t>
            </a:r>
            <a:r>
              <a:rPr lang="en-US" sz="2000" dirty="0" smtClean="0"/>
              <a:t>)</a:t>
            </a:r>
          </a:p>
          <a:p>
            <a:pPr lvl="1" eaLnBrk="1" hangingPunct="1">
              <a:buClr>
                <a:srgbClr val="800000"/>
              </a:buClr>
              <a:defRPr/>
            </a:pPr>
            <a:r>
              <a:rPr lang="en-US" sz="1600" dirty="0">
                <a:hlinkClick r:id="rId5"/>
              </a:rPr>
              <a:t>http://</a:t>
            </a:r>
            <a:r>
              <a:rPr lang="en-US" sz="1600" dirty="0" smtClean="0">
                <a:hlinkClick r:id="rId5"/>
              </a:rPr>
              <a:t>www.cdc.gov/nchs/nhanes.htm</a:t>
            </a:r>
            <a:r>
              <a:rPr lang="en-US" sz="1600" dirty="0" smtClean="0"/>
              <a:t>       </a:t>
            </a:r>
            <a:r>
              <a:rPr lang="en-US" sz="1600" dirty="0">
                <a:hlinkClick r:id="rId6"/>
              </a:rPr>
              <a:t>http://www.cdc.gov/nchs/index.htm</a:t>
            </a:r>
            <a:endParaRPr lang="en-US" sz="1600" dirty="0" smtClean="0"/>
          </a:p>
          <a:p>
            <a:pPr eaLnBrk="1" hangingPunct="1">
              <a:buClr>
                <a:srgbClr val="800000"/>
              </a:buClr>
              <a:defRPr/>
            </a:pPr>
            <a:r>
              <a:rPr lang="en-US" sz="2800" dirty="0" smtClean="0"/>
              <a:t>Disease Indicators – </a:t>
            </a:r>
            <a:r>
              <a:rPr lang="en-US" sz="2000" dirty="0" smtClean="0"/>
              <a:t>uses diseases transmitted from animals</a:t>
            </a:r>
          </a:p>
          <a:p>
            <a:pPr eaLnBrk="1" hangingPunct="1">
              <a:buClr>
                <a:srgbClr val="800000"/>
              </a:buClr>
              <a:defRPr/>
            </a:pPr>
            <a:r>
              <a:rPr lang="en-US" sz="2800" dirty="0" smtClean="0"/>
              <a:t>Environmental Monitoring – </a:t>
            </a:r>
            <a:r>
              <a:rPr lang="en-US" sz="2000" dirty="0" smtClean="0"/>
              <a:t>uses routine monitoring of food, water and air</a:t>
            </a:r>
          </a:p>
          <a:p>
            <a:pPr eaLnBrk="1" hangingPunct="1">
              <a:buClr>
                <a:srgbClr val="800000"/>
              </a:buClr>
              <a:defRPr/>
            </a:pPr>
            <a:r>
              <a:rPr lang="en-US" sz="2800" dirty="0" smtClean="0"/>
              <a:t>Drug Monitoring – </a:t>
            </a:r>
            <a:r>
              <a:rPr lang="en-US" sz="2000" dirty="0" smtClean="0"/>
              <a:t>includes drug utilization</a:t>
            </a:r>
          </a:p>
          <a:p>
            <a:pPr eaLnBrk="1" hangingPunct="1">
              <a:buClr>
                <a:srgbClr val="800000"/>
              </a:buClr>
              <a:defRPr/>
            </a:pPr>
            <a:r>
              <a:rPr lang="en-US" sz="2800" dirty="0" smtClean="0"/>
              <a:t>Schools and Employment Data – </a:t>
            </a:r>
            <a:r>
              <a:rPr lang="en-US" sz="2000" dirty="0" smtClean="0"/>
              <a:t>includes monitoring of records </a:t>
            </a:r>
          </a:p>
          <a:p>
            <a:pPr eaLnBrk="1" hangingPunct="1">
              <a:defRPr/>
            </a:pPr>
            <a:endParaRPr lang="en-US" sz="2000"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800" y="44450"/>
            <a:ext cx="7340600" cy="936625"/>
          </a:xfrm>
        </p:spPr>
        <p:txBody>
          <a:bodyPr/>
          <a:lstStyle/>
          <a:p>
            <a:pPr eaLnBrk="1" hangingPunct="1"/>
            <a:r>
              <a:rPr lang="en-US" sz="2400" smtClean="0">
                <a:solidFill>
                  <a:schemeClr val="tx1"/>
                </a:solidFill>
              </a:rPr>
              <a:t>Sources of Data used in Public Health Surveillance</a:t>
            </a:r>
            <a:r>
              <a:rPr lang="en-US" sz="4000" smtClean="0">
                <a:solidFill>
                  <a:schemeClr val="tx1"/>
                </a:solidFill>
              </a:rPr>
              <a:t/>
            </a:r>
            <a:br>
              <a:rPr lang="en-US" sz="4000" smtClean="0">
                <a:solidFill>
                  <a:schemeClr val="tx1"/>
                </a:solidFill>
              </a:rPr>
            </a:br>
            <a:endParaRPr lang="en-US" sz="4000" smtClean="0">
              <a:solidFill>
                <a:schemeClr val="tx1"/>
              </a:solidFill>
            </a:endParaRPr>
          </a:p>
        </p:txBody>
      </p:sp>
      <p:sp>
        <p:nvSpPr>
          <p:cNvPr id="185349" name="Rectangle 5"/>
          <p:cNvSpPr>
            <a:spLocks noChangeArrowheads="1"/>
          </p:cNvSpPr>
          <p:nvPr/>
        </p:nvSpPr>
        <p:spPr bwMode="auto">
          <a:xfrm>
            <a:off x="2590800" y="404813"/>
            <a:ext cx="3657600" cy="701675"/>
          </a:xfrm>
          <a:prstGeom prst="rect">
            <a:avLst/>
          </a:prstGeom>
          <a:noFill/>
          <a:ln w="9525">
            <a:noFill/>
            <a:miter lim="800000"/>
            <a:headEnd/>
            <a:tailEnd/>
          </a:ln>
          <a:effectLst/>
        </p:spPr>
        <p:txBody>
          <a:bodyPr>
            <a:spAutoFit/>
          </a:bodyPr>
          <a:lstStyle/>
          <a:p>
            <a:pPr rtl="1" eaLnBrk="1" hangingPunct="1">
              <a:buFontTx/>
              <a:buNone/>
              <a:defRPr/>
            </a:pPr>
            <a:r>
              <a:rPr lang="en-US" sz="4000">
                <a:solidFill>
                  <a:srgbClr val="990033"/>
                </a:solidFill>
                <a:effectLst>
                  <a:outerShdw blurRad="38100" dist="38100" dir="2700000" algn="tl">
                    <a:srgbClr val="000000"/>
                  </a:outerShdw>
                </a:effectLst>
                <a:latin typeface="Verdana" pitchFamily="34" charset="0"/>
                <a:cs typeface="Arial" charset="0"/>
              </a:rPr>
              <a:t>Census Data</a:t>
            </a:r>
          </a:p>
        </p:txBody>
      </p:sp>
      <p:sp>
        <p:nvSpPr>
          <p:cNvPr id="39940" name="Text Box 3"/>
          <p:cNvSpPr txBox="1">
            <a:spLocks noChangeArrowheads="1"/>
          </p:cNvSpPr>
          <p:nvPr/>
        </p:nvSpPr>
        <p:spPr bwMode="auto">
          <a:xfrm>
            <a:off x="395288" y="1268413"/>
            <a:ext cx="746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dirty="0">
                <a:solidFill>
                  <a:schemeClr val="accent2"/>
                </a:solidFill>
              </a:rPr>
              <a:t>EVERY 10 YEARS (1790…1990, 2000, 2010)</a:t>
            </a:r>
            <a:endParaRPr lang="en-US" sz="2800" dirty="0">
              <a:solidFill>
                <a:schemeClr val="accent2"/>
              </a:solidFill>
            </a:endParaRPr>
          </a:p>
          <a:p>
            <a:pPr>
              <a:buFontTx/>
              <a:buNone/>
            </a:pPr>
            <a:r>
              <a:rPr lang="en-US" sz="2800" dirty="0">
                <a:solidFill>
                  <a:srgbClr val="006600"/>
                </a:solidFill>
              </a:rPr>
              <a:t>     </a:t>
            </a:r>
            <a:r>
              <a:rPr lang="en-US" sz="2800" dirty="0"/>
              <a:t>Age, sex, race, marital status, residence</a:t>
            </a:r>
          </a:p>
        </p:txBody>
      </p:sp>
      <p:sp>
        <p:nvSpPr>
          <p:cNvPr id="39941" name="Text Box 4"/>
          <p:cNvSpPr txBox="1">
            <a:spLocks noChangeArrowheads="1"/>
          </p:cNvSpPr>
          <p:nvPr/>
        </p:nvSpPr>
        <p:spPr bwMode="auto">
          <a:xfrm>
            <a:off x="422275" y="2451100"/>
            <a:ext cx="8534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dirty="0">
                <a:solidFill>
                  <a:schemeClr val="accent2"/>
                </a:solidFill>
              </a:rPr>
              <a:t>SUB-GROUPS</a:t>
            </a:r>
            <a:r>
              <a:rPr lang="en-US" sz="2800" dirty="0">
                <a:solidFill>
                  <a:schemeClr val="accent2"/>
                </a:solidFill>
              </a:rPr>
              <a:t> - additional information</a:t>
            </a:r>
          </a:p>
          <a:p>
            <a:pPr>
              <a:buFontTx/>
              <a:buNone/>
            </a:pPr>
            <a:r>
              <a:rPr lang="en-US" sz="2800" dirty="0">
                <a:solidFill>
                  <a:srgbClr val="006600"/>
                </a:solidFill>
              </a:rPr>
              <a:t>    </a:t>
            </a:r>
            <a:r>
              <a:rPr lang="en-US" sz="2800" dirty="0"/>
              <a:t>Number of children, education, occupation,</a:t>
            </a:r>
          </a:p>
          <a:p>
            <a:pPr>
              <a:buFontTx/>
              <a:buNone/>
            </a:pPr>
            <a:r>
              <a:rPr lang="en-US" sz="2800" dirty="0"/>
              <a:t>    employment status, means of transportation, etc.</a:t>
            </a:r>
          </a:p>
        </p:txBody>
      </p:sp>
      <p:grpSp>
        <p:nvGrpSpPr>
          <p:cNvPr id="6" name="Group 5"/>
          <p:cNvGrpSpPr/>
          <p:nvPr/>
        </p:nvGrpSpPr>
        <p:grpSpPr>
          <a:xfrm>
            <a:off x="419100" y="4144963"/>
            <a:ext cx="8537575" cy="1855787"/>
            <a:chOff x="419100" y="4144963"/>
            <a:chExt cx="8537575" cy="1855787"/>
          </a:xfrm>
        </p:grpSpPr>
        <p:sp>
          <p:nvSpPr>
            <p:cNvPr id="39942" name="Text Box 6"/>
            <p:cNvSpPr txBox="1">
              <a:spLocks noChangeArrowheads="1"/>
            </p:cNvSpPr>
            <p:nvPr/>
          </p:nvSpPr>
          <p:spPr bwMode="auto">
            <a:xfrm>
              <a:off x="419100" y="4144963"/>
              <a:ext cx="7505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dirty="0">
                  <a:solidFill>
                    <a:schemeClr val="accent2"/>
                  </a:solidFill>
                </a:rPr>
                <a:t>SMSA</a:t>
              </a:r>
              <a:r>
                <a:rPr lang="en-US" sz="2800" dirty="0">
                  <a:solidFill>
                    <a:schemeClr val="accent2"/>
                  </a:solidFill>
                </a:rPr>
                <a:t> - Standard Metropolitan Statistical Area</a:t>
              </a:r>
              <a:endParaRPr lang="en-US" sz="2800" dirty="0"/>
            </a:p>
          </p:txBody>
        </p:sp>
        <p:sp>
          <p:nvSpPr>
            <p:cNvPr id="39943" name="Text Box 7"/>
            <p:cNvSpPr txBox="1">
              <a:spLocks noChangeArrowheads="1"/>
            </p:cNvSpPr>
            <p:nvPr/>
          </p:nvSpPr>
          <p:spPr bwMode="auto">
            <a:xfrm>
              <a:off x="855663" y="4627563"/>
              <a:ext cx="81010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dirty="0"/>
                <a:t>A city of at least 50,000 people and surrounding county areas used to develop statistics that can be compared with other SMSA within the U.S.</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39940"/>
                                        </p:tgtEl>
                                        <p:attrNameLst>
                                          <p:attrName>style.visibility</p:attrName>
                                        </p:attrNameLst>
                                      </p:cBhvr>
                                      <p:to>
                                        <p:strVal val="visible"/>
                                      </p:to>
                                    </p:set>
                                    <p:animEffect transition="in" filter="fade">
                                      <p:cBhvr>
                                        <p:cTn id="9" dur="3000"/>
                                        <p:tgtEl>
                                          <p:spTgt spid="39940"/>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39941"/>
                                        </p:tgtEl>
                                        <p:attrNameLst>
                                          <p:attrName>style.visibility</p:attrName>
                                        </p:attrNameLst>
                                      </p:cBhvr>
                                      <p:to>
                                        <p:strVal val="visible"/>
                                      </p:to>
                                    </p:set>
                                    <p:animEffect transition="in" filter="fade">
                                      <p:cBhvr>
                                        <p:cTn id="12" dur="3000"/>
                                        <p:tgtEl>
                                          <p:spTgt spid="39941"/>
                                        </p:tgtEl>
                                      </p:cBhvr>
                                    </p:animEffect>
                                  </p:childTnLst>
                                </p:cTn>
                              </p:par>
                              <p:par>
                                <p:cTn id="13" presetID="10" presetClass="entr" presetSubtype="0" fill="hold" nodeType="withEffect">
                                  <p:stCondLst>
                                    <p:cond delay="26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39940" grpId="0"/>
      <p:bldP spid="399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304800" y="304800"/>
            <a:ext cx="8077200" cy="533400"/>
          </a:xfrm>
        </p:spPr>
        <p:txBody>
          <a:bodyPr/>
          <a:lstStyle/>
          <a:p>
            <a:pPr eaLnBrk="1" hangingPunct="1">
              <a:defRPr/>
            </a:pPr>
            <a:r>
              <a:rPr lang="en-US" smtClean="0">
                <a:solidFill>
                  <a:srgbClr val="990033"/>
                </a:solidFill>
                <a:effectLst>
                  <a:outerShdw blurRad="38100" dist="38100" dir="2700000" algn="tl">
                    <a:srgbClr val="C0C0C0"/>
                  </a:outerShdw>
                </a:effectLst>
              </a:rPr>
              <a:t>Physicist Kelvin</a:t>
            </a:r>
            <a:endParaRPr lang="en-US" sz="3500" smtClean="0">
              <a:solidFill>
                <a:srgbClr val="990033"/>
              </a:solidFill>
              <a:effectLst>
                <a:outerShdw blurRad="38100" dist="38100" dir="2700000" algn="tl">
                  <a:srgbClr val="C0C0C0"/>
                </a:outerShdw>
              </a:effectLst>
            </a:endParaRPr>
          </a:p>
        </p:txBody>
      </p:sp>
      <p:sp>
        <p:nvSpPr>
          <p:cNvPr id="17411" name="Rectangle 3"/>
          <p:cNvSpPr>
            <a:spLocks noGrp="1" noChangeArrowheads="1"/>
          </p:cNvSpPr>
          <p:nvPr>
            <p:ph type="body" idx="4294967295"/>
          </p:nvPr>
        </p:nvSpPr>
        <p:spPr>
          <a:xfrm>
            <a:off x="393700" y="1419225"/>
            <a:ext cx="8281988" cy="4106863"/>
          </a:xfrm>
        </p:spPr>
        <p:txBody>
          <a:bodyPr>
            <a:spAutoFit/>
          </a:bodyPr>
          <a:lstStyle/>
          <a:p>
            <a:pPr eaLnBrk="1" hangingPunct="1">
              <a:buFontTx/>
              <a:buNone/>
            </a:pPr>
            <a:r>
              <a:rPr lang="en-US" sz="2800" smtClean="0"/>
              <a:t>	I often say that when you can measure what you are speaking about, and express it in numbers, you know something about it; </a:t>
            </a:r>
          </a:p>
          <a:p>
            <a:pPr eaLnBrk="1" hangingPunct="1">
              <a:buFontTx/>
              <a:buNone/>
            </a:pPr>
            <a:r>
              <a:rPr lang="en-US" sz="2800" smtClean="0"/>
              <a:t>	but </a:t>
            </a:r>
            <a:r>
              <a:rPr lang="en-US" sz="2800" smtClean="0">
                <a:solidFill>
                  <a:srgbClr val="FF3399"/>
                </a:solidFill>
              </a:rPr>
              <a:t>when you cannot express it in numbers, your knowledge is of a meager and unsatisfactory kind</a:t>
            </a:r>
            <a:r>
              <a:rPr lang="en-US" sz="2800" smtClean="0"/>
              <a:t>; </a:t>
            </a:r>
          </a:p>
          <a:p>
            <a:pPr eaLnBrk="1" hangingPunct="1">
              <a:buFontTx/>
              <a:buNone/>
            </a:pPr>
            <a:r>
              <a:rPr lang="en-US" sz="2800" smtClean="0"/>
              <a:t>	it may be the beginning of knowledge, but you scarcely, in your thoughts, advanced to the stage of Science, whatever the matter may be.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Grp="1" noChangeArrowheads="1"/>
          </p:cNvSpPr>
          <p:nvPr>
            <p:ph type="title" idx="4294967295"/>
          </p:nvPr>
        </p:nvSpPr>
        <p:spPr>
          <a:xfrm>
            <a:off x="611188"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Vital Statistics</a:t>
            </a:r>
            <a:endParaRPr lang="en-US" sz="3200" smtClean="0">
              <a:solidFill>
                <a:srgbClr val="990033"/>
              </a:solidFill>
              <a:effectLst>
                <a:outerShdw blurRad="38100" dist="38100" dir="2700000" algn="tl">
                  <a:srgbClr val="C0C0C0"/>
                </a:outerShdw>
              </a:effectLst>
            </a:endParaRPr>
          </a:p>
        </p:txBody>
      </p:sp>
      <p:sp>
        <p:nvSpPr>
          <p:cNvPr id="41987" name="Text Box 3"/>
          <p:cNvSpPr>
            <a:spLocks noGrp="1" noChangeArrowheads="1"/>
          </p:cNvSpPr>
          <p:nvPr>
            <p:ph type="body" idx="4294967295"/>
          </p:nvPr>
        </p:nvSpPr>
        <p:spPr>
          <a:xfrm>
            <a:off x="685800" y="2420888"/>
            <a:ext cx="8207375" cy="1027974"/>
          </a:xfrm>
        </p:spPr>
        <p:txBody>
          <a:bodyPr>
            <a:spAutoFit/>
          </a:bodyPr>
          <a:lstStyle/>
          <a:p>
            <a:pPr eaLnBrk="1" hangingPunct="1"/>
            <a:r>
              <a:rPr lang="en-US" dirty="0" smtClean="0">
                <a:solidFill>
                  <a:schemeClr val="accent2"/>
                </a:solidFill>
              </a:rPr>
              <a:t>Birth Certificates</a:t>
            </a:r>
            <a:r>
              <a:rPr lang="en-US" dirty="0" smtClean="0"/>
              <a:t> </a:t>
            </a:r>
          </a:p>
          <a:p>
            <a:pPr lvl="1" eaLnBrk="1" hangingPunct="1"/>
            <a:r>
              <a:rPr lang="en-US" sz="2400" dirty="0" smtClean="0"/>
              <a:t>name, date, place, parents, ID, birth-weight </a:t>
            </a:r>
          </a:p>
        </p:txBody>
      </p:sp>
      <p:sp>
        <p:nvSpPr>
          <p:cNvPr id="41988" name="Text Box 4"/>
          <p:cNvSpPr txBox="1">
            <a:spLocks noChangeArrowheads="1"/>
          </p:cNvSpPr>
          <p:nvPr/>
        </p:nvSpPr>
        <p:spPr bwMode="auto">
          <a:xfrm>
            <a:off x="684213" y="1124744"/>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800" dirty="0">
                <a:solidFill>
                  <a:srgbClr val="990033"/>
                </a:solidFill>
                <a:latin typeface="Times New Roman" pitchFamily="18" charset="0"/>
              </a:rPr>
              <a:t>Maintained by each state using similar formats</a:t>
            </a:r>
          </a:p>
        </p:txBody>
      </p:sp>
      <p:sp>
        <p:nvSpPr>
          <p:cNvPr id="6" name="Text Box 3"/>
          <p:cNvSpPr txBox="1">
            <a:spLocks noChangeArrowheads="1"/>
          </p:cNvSpPr>
          <p:nvPr/>
        </p:nvSpPr>
        <p:spPr bwMode="auto">
          <a:xfrm>
            <a:off x="683568" y="4324800"/>
            <a:ext cx="8207375" cy="18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kern="0" dirty="0" smtClean="0">
                <a:solidFill>
                  <a:schemeClr val="accent2"/>
                </a:solidFill>
              </a:rPr>
              <a:t>Death Certificates – (MD’s &amp; coroner)</a:t>
            </a:r>
          </a:p>
          <a:p>
            <a:pPr lvl="1" eaLnBrk="1" hangingPunct="1"/>
            <a:r>
              <a:rPr lang="en-US" sz="2400" kern="0" dirty="0" smtClean="0"/>
              <a:t>immediate, intervening, underlying cause of death</a:t>
            </a:r>
          </a:p>
          <a:p>
            <a:pPr lvl="1" eaLnBrk="1" hangingPunct="1"/>
            <a:r>
              <a:rPr lang="nb-NO" sz="2400" kern="0" dirty="0" smtClean="0"/>
              <a:t>NDI (National Death Index) – central source for acqusition of death certificates for the US.</a:t>
            </a:r>
            <a:endParaRPr lang="en-US" sz="2400" kern="0" dirty="0" smtClean="0"/>
          </a:p>
        </p:txBody>
      </p:sp>
      <p:sp>
        <p:nvSpPr>
          <p:cNvPr id="7" name="Text Box 3"/>
          <p:cNvSpPr txBox="1">
            <a:spLocks noChangeArrowheads="1"/>
          </p:cNvSpPr>
          <p:nvPr/>
        </p:nvSpPr>
        <p:spPr bwMode="auto">
          <a:xfrm>
            <a:off x="683568" y="3564305"/>
            <a:ext cx="820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kern="0" dirty="0" smtClean="0">
                <a:solidFill>
                  <a:schemeClr val="accent2"/>
                </a:solidFill>
              </a:rPr>
              <a:t>Marriage Certificates</a:t>
            </a:r>
            <a:endParaRPr lang="en-US" sz="3200" kern="0"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Disease Registries</a:t>
            </a:r>
          </a:p>
        </p:txBody>
      </p:sp>
      <p:sp>
        <p:nvSpPr>
          <p:cNvPr id="761859" name="Rectangle 3"/>
          <p:cNvSpPr>
            <a:spLocks noGrp="1" noChangeArrowheads="1"/>
          </p:cNvSpPr>
          <p:nvPr>
            <p:ph type="body" sz="half" idx="4294967295"/>
          </p:nvPr>
        </p:nvSpPr>
        <p:spPr>
          <a:xfrm>
            <a:off x="457200" y="1484784"/>
            <a:ext cx="7696200" cy="683264"/>
          </a:xfrm>
        </p:spPr>
        <p:txBody>
          <a:bodyPr>
            <a:spAutoFit/>
          </a:bodyPr>
          <a:lstStyle/>
          <a:p>
            <a:pPr eaLnBrk="1" hangingPunct="1">
              <a:lnSpc>
                <a:spcPct val="80000"/>
              </a:lnSpc>
              <a:buFontTx/>
              <a:buNone/>
              <a:defRPr/>
            </a:pPr>
            <a:r>
              <a:rPr lang="en-US" sz="2400" dirty="0" smtClean="0">
                <a:latin typeface="+mj-lt"/>
              </a:rPr>
              <a:t>Special databases that contains information about people diagnosed with a specific type of disease. </a:t>
            </a:r>
          </a:p>
        </p:txBody>
      </p:sp>
      <p:graphicFrame>
        <p:nvGraphicFramePr>
          <p:cNvPr id="3074" name="Object 4"/>
          <p:cNvGraphicFramePr>
            <a:graphicFrameLocks noGrp="1" noChangeAspect="1"/>
          </p:cNvGraphicFramePr>
          <p:nvPr>
            <p:ph sz="half" idx="4294967295"/>
          </p:nvPr>
        </p:nvGraphicFramePr>
        <p:xfrm>
          <a:off x="5334000" y="4648200"/>
          <a:ext cx="2430463" cy="1733550"/>
        </p:xfrm>
        <a:graphic>
          <a:graphicData uri="http://schemas.openxmlformats.org/presentationml/2006/ole">
            <mc:AlternateContent xmlns:mc="http://schemas.openxmlformats.org/markup-compatibility/2006">
              <mc:Choice xmlns:v="urn:schemas-microsoft-com:vml" Requires="v">
                <p:oleObj spid="_x0000_s3157" name="Clip" r:id="rId6" imgW="2957760" imgH="2109240" progId="">
                  <p:embed/>
                </p:oleObj>
              </mc:Choice>
              <mc:Fallback>
                <p:oleObj name="Clip" r:id="rId6" imgW="2957760" imgH="210924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648200"/>
                        <a:ext cx="2430463" cy="1733550"/>
                      </a:xfrm>
                      <a:prstGeom prst="rect">
                        <a:avLst/>
                      </a:prstGeom>
                    </p:spPr>
                  </p:pic>
                </p:oleObj>
              </mc:Fallback>
            </mc:AlternateContent>
          </a:graphicData>
        </a:graphic>
      </p:graphicFrame>
      <p:sp>
        <p:nvSpPr>
          <p:cNvPr id="6" name="Rectangle 3"/>
          <p:cNvSpPr txBox="1">
            <a:spLocks noChangeArrowheads="1"/>
          </p:cNvSpPr>
          <p:nvPr/>
        </p:nvSpPr>
        <p:spPr bwMode="auto">
          <a:xfrm>
            <a:off x="467544" y="2276872"/>
            <a:ext cx="76962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eaLnBrk="1" hangingPunct="1">
              <a:lnSpc>
                <a:spcPct val="80000"/>
              </a:lnSpc>
              <a:defRPr/>
            </a:pPr>
            <a:r>
              <a:rPr lang="en-US" sz="2400" kern="0" dirty="0" smtClean="0">
                <a:solidFill>
                  <a:schemeClr val="accent2"/>
                </a:solidFill>
                <a:effectLst>
                  <a:outerShdw blurRad="38100" dist="38100" dir="2700000" algn="tl">
                    <a:srgbClr val="000000">
                      <a:alpha val="43137"/>
                    </a:srgbClr>
                  </a:outerShdw>
                </a:effectLst>
                <a:latin typeface="+mj-lt"/>
              </a:rPr>
              <a:t>Hospital based</a:t>
            </a:r>
            <a:r>
              <a:rPr lang="en-US" sz="2400" kern="0" dirty="0" smtClean="0">
                <a:effectLst>
                  <a:outerShdw blurRad="38100" dist="38100" dir="2700000" algn="tl">
                    <a:srgbClr val="000000">
                      <a:alpha val="43137"/>
                    </a:srgbClr>
                  </a:outerShdw>
                </a:effectLst>
                <a:latin typeface="+mj-lt"/>
              </a:rPr>
              <a:t> </a:t>
            </a:r>
            <a:r>
              <a:rPr lang="en-US" sz="2400" kern="0" dirty="0" smtClean="0">
                <a:latin typeface="+mj-lt"/>
              </a:rPr>
              <a:t>- contains data on all the patients with a specific type of disease diagnosed and treated at that hospital. </a:t>
            </a:r>
          </a:p>
        </p:txBody>
      </p:sp>
      <p:sp>
        <p:nvSpPr>
          <p:cNvPr id="7" name="Rectangle 3"/>
          <p:cNvSpPr txBox="1">
            <a:spLocks noChangeArrowheads="1"/>
          </p:cNvSpPr>
          <p:nvPr/>
        </p:nvSpPr>
        <p:spPr bwMode="auto">
          <a:xfrm>
            <a:off x="467544" y="3356992"/>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eaLnBrk="1" hangingPunct="1">
              <a:lnSpc>
                <a:spcPct val="80000"/>
              </a:lnSpc>
              <a:defRPr/>
            </a:pPr>
            <a:r>
              <a:rPr lang="en-US" sz="2400" kern="0" dirty="0" smtClean="0">
                <a:solidFill>
                  <a:schemeClr val="accent2"/>
                </a:solidFill>
                <a:effectLst>
                  <a:outerShdw blurRad="38100" dist="38100" dir="2700000" algn="tl">
                    <a:srgbClr val="000000">
                      <a:alpha val="43137"/>
                    </a:srgbClr>
                  </a:outerShdw>
                </a:effectLst>
                <a:latin typeface="+mj-lt"/>
              </a:rPr>
              <a:t>Population based</a:t>
            </a:r>
            <a:r>
              <a:rPr lang="en-US" sz="2400" kern="0" dirty="0" smtClean="0">
                <a:effectLst>
                  <a:outerShdw blurRad="38100" dist="38100" dir="2700000" algn="tl">
                    <a:srgbClr val="000000">
                      <a:alpha val="43137"/>
                    </a:srgbClr>
                  </a:outerShdw>
                </a:effectLst>
                <a:latin typeface="+mj-lt"/>
              </a:rPr>
              <a:t> </a:t>
            </a:r>
            <a:r>
              <a:rPr lang="en-US" sz="2400" kern="0" dirty="0" smtClean="0">
                <a:latin typeface="+mj-lt"/>
              </a:rPr>
              <a:t>- contains records for people diagnosed with a specific type of disease who reside within a defined geographic region. </a:t>
            </a:r>
          </a:p>
          <a:p>
            <a:pPr lvl="2" eaLnBrk="1" hangingPunct="1">
              <a:lnSpc>
                <a:spcPct val="80000"/>
              </a:lnSpc>
              <a:defRPr/>
            </a:pPr>
            <a:r>
              <a:rPr lang="en-US" kern="0" dirty="0" smtClean="0">
                <a:latin typeface="+mj-lt"/>
              </a:rPr>
              <a:t>HIV</a:t>
            </a:r>
          </a:p>
          <a:p>
            <a:pPr lvl="2" eaLnBrk="1" hangingPunct="1">
              <a:lnSpc>
                <a:spcPct val="80000"/>
              </a:lnSpc>
              <a:defRPr/>
            </a:pPr>
            <a:r>
              <a:rPr lang="en-US" kern="0" dirty="0" smtClean="0">
                <a:latin typeface="+mj-lt"/>
              </a:rPr>
              <a:t>Tuberculosis</a:t>
            </a:r>
          </a:p>
          <a:p>
            <a:pPr lvl="2" eaLnBrk="1" hangingPunct="1">
              <a:lnSpc>
                <a:spcPct val="80000"/>
              </a:lnSpc>
              <a:defRPr/>
            </a:pPr>
            <a:r>
              <a:rPr lang="en-US" kern="0" dirty="0" smtClean="0">
                <a:latin typeface="+mj-lt"/>
              </a:rPr>
              <a:t>Cancer</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CDC Surveillance Reports</a:t>
            </a:r>
          </a:p>
        </p:txBody>
      </p:sp>
      <p:sp>
        <p:nvSpPr>
          <p:cNvPr id="43011" name="Rectangle 3"/>
          <p:cNvSpPr>
            <a:spLocks noGrp="1" noChangeArrowheads="1"/>
          </p:cNvSpPr>
          <p:nvPr>
            <p:ph type="body" idx="4294967295"/>
          </p:nvPr>
        </p:nvSpPr>
        <p:spPr/>
        <p:txBody>
          <a:bodyPr/>
          <a:lstStyle/>
          <a:p>
            <a:pPr eaLnBrk="1" hangingPunct="1"/>
            <a:r>
              <a:rPr lang="en-US" dirty="0" smtClean="0"/>
              <a:t>Surveillance of incidence (new cases)</a:t>
            </a:r>
          </a:p>
          <a:p>
            <a:pPr eaLnBrk="1" hangingPunct="1"/>
            <a:r>
              <a:rPr lang="en-US" dirty="0" smtClean="0"/>
              <a:t>Weekly monitoring of “notifiable” diseases</a:t>
            </a:r>
          </a:p>
          <a:p>
            <a:pPr eaLnBrk="1" hangingPunct="1"/>
            <a:r>
              <a:rPr lang="en-US" dirty="0" smtClean="0"/>
              <a:t>Updates and reports on special disease issues</a:t>
            </a:r>
          </a:p>
          <a:p>
            <a:pPr eaLnBrk="1" hangingPunct="1"/>
            <a:r>
              <a:rPr lang="en-US" dirty="0" smtClean="0"/>
              <a:t>Publication of MMWR </a:t>
            </a:r>
          </a:p>
          <a:p>
            <a:pPr lvl="1" eaLnBrk="1" hangingPunct="1">
              <a:buFontTx/>
              <a:buNone/>
            </a:pPr>
            <a:r>
              <a:rPr lang="en-US" dirty="0" smtClean="0">
                <a:solidFill>
                  <a:srgbClr val="990033"/>
                </a:solidFill>
              </a:rPr>
              <a:t>(Morbidity and Mortality Weekly Report)</a:t>
            </a:r>
          </a:p>
          <a:p>
            <a:pPr lvl="1" eaLnBrk="1" hangingPunct="1">
              <a:buFontTx/>
              <a:buNone/>
            </a:pPr>
            <a:r>
              <a:rPr lang="en-US" dirty="0">
                <a:solidFill>
                  <a:srgbClr val="990033"/>
                </a:solidFill>
                <a:hlinkClick r:id="rId5"/>
              </a:rPr>
              <a:t>http://www.cdc.gov/mmwr</a:t>
            </a:r>
            <a:r>
              <a:rPr lang="en-US" dirty="0" smtClean="0">
                <a:solidFill>
                  <a:srgbClr val="990033"/>
                </a:solidFill>
                <a:hlinkClick r:id="rId5"/>
              </a:rPr>
              <a:t>/</a:t>
            </a:r>
            <a:endParaRPr lang="en-US" dirty="0" smtClean="0">
              <a:solidFill>
                <a:srgbClr val="990033"/>
              </a:solidFill>
            </a:endParaRPr>
          </a:p>
          <a:p>
            <a:pPr lvl="1" eaLnBrk="1" hangingPunct="1">
              <a:buFontTx/>
              <a:buNone/>
            </a:pPr>
            <a:endParaRPr lang="en-US" dirty="0" smtClean="0">
              <a:solidFill>
                <a:srgbClr val="990033"/>
              </a:solidFill>
            </a:endParaRPr>
          </a:p>
          <a:p>
            <a:pPr eaLnBrk="1" hangingPunct="1"/>
            <a:endParaRPr lang="en-US"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a:xfrm>
            <a:off x="457200" y="-174625"/>
            <a:ext cx="8229600" cy="1371600"/>
          </a:xfrm>
        </p:spPr>
        <p:txBody>
          <a:bodyPr/>
          <a:lstStyle/>
          <a:p>
            <a:pPr eaLnBrk="1" hangingPunct="1">
              <a:defRPr/>
            </a:pPr>
            <a:r>
              <a:rPr lang="en-US" smtClean="0">
                <a:solidFill>
                  <a:srgbClr val="990033"/>
                </a:solidFill>
                <a:effectLst>
                  <a:outerShdw blurRad="38100" dist="38100" dir="2700000" algn="tl">
                    <a:srgbClr val="C0C0C0"/>
                  </a:outerShdw>
                </a:effectLst>
              </a:rPr>
              <a:t>Data Sources</a:t>
            </a:r>
          </a:p>
        </p:txBody>
      </p:sp>
      <p:sp>
        <p:nvSpPr>
          <p:cNvPr id="44035" name="Rectangle 3"/>
          <p:cNvSpPr>
            <a:spLocks noGrp="1" noChangeArrowheads="1"/>
          </p:cNvSpPr>
          <p:nvPr>
            <p:ph type="body" idx="4294967295"/>
          </p:nvPr>
        </p:nvSpPr>
        <p:spPr>
          <a:xfrm>
            <a:off x="457200" y="2895600"/>
            <a:ext cx="8229600" cy="3886200"/>
          </a:xfrm>
          <a:solidFill>
            <a:schemeClr val="accent2"/>
          </a:solidFill>
        </p:spPr>
        <p:txBody>
          <a:bodyPr/>
          <a:lstStyle/>
          <a:p>
            <a:pPr eaLnBrk="1" hangingPunct="1"/>
            <a:r>
              <a:rPr lang="en-US" sz="2800" smtClean="0"/>
              <a:t>National Center for Health Statistics</a:t>
            </a:r>
          </a:p>
          <a:p>
            <a:pPr lvl="1" eaLnBrk="1" hangingPunct="1"/>
            <a:r>
              <a:rPr lang="en-US" sz="2400" smtClean="0">
                <a:solidFill>
                  <a:srgbClr val="0066FF"/>
                </a:solidFill>
                <a:hlinkClick r:id="rId5"/>
              </a:rPr>
              <a:t>http://www.cdc.gov/nchs/deaths.htm</a:t>
            </a:r>
            <a:endParaRPr lang="en-US" sz="2400" smtClean="0">
              <a:solidFill>
                <a:srgbClr val="0066FF"/>
              </a:solidFill>
            </a:endParaRPr>
          </a:p>
          <a:p>
            <a:pPr lvl="1" eaLnBrk="1" hangingPunct="1"/>
            <a:r>
              <a:rPr lang="en-US" sz="2400" smtClean="0">
                <a:solidFill>
                  <a:srgbClr val="0066FF"/>
                </a:solidFill>
                <a:hlinkClick r:id="rId6"/>
              </a:rPr>
              <a:t>http://www.cdc.gov/nchs/products/pubs/pubd/series/ser.htm</a:t>
            </a:r>
            <a:endParaRPr lang="en-US" sz="2400" smtClean="0">
              <a:solidFill>
                <a:srgbClr val="0066FF"/>
              </a:solidFill>
            </a:endParaRPr>
          </a:p>
          <a:p>
            <a:pPr eaLnBrk="1" hangingPunct="1"/>
            <a:r>
              <a:rPr lang="en-US" sz="2800" smtClean="0">
                <a:solidFill>
                  <a:srgbClr val="0066FF"/>
                </a:solidFill>
                <a:hlinkClick r:id="rId7"/>
              </a:rPr>
              <a:t>http://www.fedstats.gov/</a:t>
            </a:r>
            <a:endParaRPr lang="en-US" sz="2800" smtClean="0">
              <a:solidFill>
                <a:srgbClr val="0066FF"/>
              </a:solidFill>
            </a:endParaRPr>
          </a:p>
          <a:p>
            <a:pPr eaLnBrk="1" hangingPunct="1"/>
            <a:r>
              <a:rPr lang="en-US" sz="2800" smtClean="0">
                <a:solidFill>
                  <a:srgbClr val="0066FF"/>
                </a:solidFill>
                <a:hlinkClick r:id="rId8"/>
              </a:rPr>
              <a:t>http://www.whitehouse.gov/fsbr/ssbr.html</a:t>
            </a:r>
            <a:endParaRPr lang="en-US" sz="2800" smtClean="0">
              <a:solidFill>
                <a:srgbClr val="0066FF"/>
              </a:solidFill>
            </a:endParaRPr>
          </a:p>
          <a:p>
            <a:pPr eaLnBrk="1" hangingPunct="1"/>
            <a:r>
              <a:rPr lang="en-US" sz="2800" smtClean="0">
                <a:solidFill>
                  <a:srgbClr val="0066FF"/>
                </a:solidFill>
                <a:hlinkClick r:id="rId9"/>
              </a:rPr>
              <a:t>http://www.cdc.gov/nchs/sites.htm</a:t>
            </a:r>
            <a:endParaRPr lang="en-US" sz="2800" smtClean="0">
              <a:solidFill>
                <a:srgbClr val="0066FF"/>
              </a:solidFill>
            </a:endParaRPr>
          </a:p>
          <a:p>
            <a:pPr eaLnBrk="1" hangingPunct="1"/>
            <a:r>
              <a:rPr lang="en-US" sz="2800" smtClean="0"/>
              <a:t>http://www.cancer.org/docroot/STT/stt_0.asp</a:t>
            </a:r>
          </a:p>
        </p:txBody>
      </p:sp>
      <p:pic>
        <p:nvPicPr>
          <p:cNvPr id="4403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1143000"/>
            <a:ext cx="32766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nchsh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68463"/>
            <a:ext cx="43434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a:xfrm>
            <a:off x="615950" y="92075"/>
            <a:ext cx="7772400" cy="889000"/>
          </a:xfrm>
        </p:spPr>
        <p:txBody>
          <a:bodyPr/>
          <a:lstStyle/>
          <a:p>
            <a:pPr eaLnBrk="1" hangingPunct="1">
              <a:defRPr/>
            </a:pPr>
            <a:r>
              <a:rPr lang="en-US" smtClean="0">
                <a:solidFill>
                  <a:srgbClr val="990033"/>
                </a:solidFill>
                <a:effectLst>
                  <a:outerShdw blurRad="38100" dist="38100" dir="2700000" algn="tl">
                    <a:srgbClr val="C0C0C0"/>
                  </a:outerShdw>
                </a:effectLst>
              </a:rPr>
              <a:t>Special Surveys</a:t>
            </a:r>
            <a:endParaRPr lang="en-US" sz="3200" smtClean="0">
              <a:solidFill>
                <a:srgbClr val="990033"/>
              </a:solidFill>
              <a:effectLst>
                <a:outerShdw blurRad="38100" dist="38100" dir="2700000" algn="tl">
                  <a:srgbClr val="C0C0C0"/>
                </a:outerShdw>
              </a:effectLst>
            </a:endParaRPr>
          </a:p>
        </p:txBody>
      </p:sp>
      <p:sp>
        <p:nvSpPr>
          <p:cNvPr id="45059" name="Rectangle 3"/>
          <p:cNvSpPr>
            <a:spLocks noGrp="1" noChangeArrowheads="1"/>
          </p:cNvSpPr>
          <p:nvPr>
            <p:ph type="body" idx="4294967295"/>
          </p:nvPr>
        </p:nvSpPr>
        <p:spPr>
          <a:xfrm>
            <a:off x="457200" y="1912938"/>
            <a:ext cx="8218488" cy="3933825"/>
          </a:xfrm>
        </p:spPr>
        <p:txBody>
          <a:bodyPr>
            <a:spAutoFit/>
          </a:bodyPr>
          <a:lstStyle/>
          <a:p>
            <a:pPr eaLnBrk="1" hangingPunct="1">
              <a:lnSpc>
                <a:spcPct val="80000"/>
              </a:lnSpc>
            </a:pPr>
            <a:r>
              <a:rPr lang="en-US" sz="2800" b="1" dirty="0" smtClean="0">
                <a:solidFill>
                  <a:schemeClr val="accent2"/>
                </a:solidFill>
              </a:rPr>
              <a:t>National Health Interview Survey (NHIS)</a:t>
            </a:r>
          </a:p>
          <a:p>
            <a:pPr lvl="1" eaLnBrk="1" hangingPunct="1">
              <a:lnSpc>
                <a:spcPct val="80000"/>
              </a:lnSpc>
            </a:pPr>
            <a:r>
              <a:rPr lang="en-US" sz="2400" dirty="0" smtClean="0"/>
              <a:t>Representative sample of US Population is questioned about health status, including self-reported disease.</a:t>
            </a:r>
          </a:p>
          <a:p>
            <a:pPr eaLnBrk="1" hangingPunct="1">
              <a:lnSpc>
                <a:spcPct val="80000"/>
              </a:lnSpc>
            </a:pPr>
            <a:r>
              <a:rPr lang="en-US" sz="2800" b="1" dirty="0" smtClean="0">
                <a:solidFill>
                  <a:schemeClr val="accent2"/>
                </a:solidFill>
              </a:rPr>
              <a:t>National Health and Nutrition Examination Survey (NHANES) </a:t>
            </a:r>
          </a:p>
          <a:p>
            <a:pPr lvl="1" eaLnBrk="1" hangingPunct="1">
              <a:lnSpc>
                <a:spcPct val="80000"/>
              </a:lnSpc>
            </a:pPr>
            <a:r>
              <a:rPr lang="en-US" sz="2400" dirty="0" smtClean="0"/>
              <a:t>Extensive physical exam and dietary history of “representative” sample of US population.</a:t>
            </a:r>
          </a:p>
          <a:p>
            <a:pPr eaLnBrk="1" hangingPunct="1">
              <a:lnSpc>
                <a:spcPct val="80000"/>
              </a:lnSpc>
            </a:pPr>
            <a:r>
              <a:rPr lang="en-US" sz="2800" b="1" dirty="0" smtClean="0">
                <a:solidFill>
                  <a:schemeClr val="accent2"/>
                </a:solidFill>
              </a:rPr>
              <a:t>Health Records Survey</a:t>
            </a:r>
          </a:p>
          <a:p>
            <a:pPr lvl="1" eaLnBrk="1" hangingPunct="1">
              <a:lnSpc>
                <a:spcPct val="80000"/>
              </a:lnSpc>
            </a:pPr>
            <a:r>
              <a:rPr lang="en-US" sz="2400" dirty="0" smtClean="0"/>
              <a:t>Existing medical records in different regions, gives information on regional differences.</a:t>
            </a:r>
            <a:endParaRPr lang="en-US" sz="2400" dirty="0" smtClean="0">
              <a:solidFill>
                <a:srgbClr val="006600"/>
              </a:solidFill>
            </a:endParaRPr>
          </a:p>
        </p:txBody>
      </p:sp>
      <p:sp>
        <p:nvSpPr>
          <p:cNvPr id="45060" name="Rectangle 4"/>
          <p:cNvSpPr>
            <a:spLocks noChangeArrowheads="1"/>
          </p:cNvSpPr>
          <p:nvPr/>
        </p:nvSpPr>
        <p:spPr bwMode="auto">
          <a:xfrm>
            <a:off x="2109788" y="1052513"/>
            <a:ext cx="4921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FontTx/>
              <a:buNone/>
            </a:pPr>
            <a:r>
              <a:rPr lang="en-US" sz="3200">
                <a:solidFill>
                  <a:srgbClr val="990033"/>
                </a:solidFill>
              </a:rPr>
              <a:t>Surveillance of risk factors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596900" y="2936875"/>
            <a:ext cx="4025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400">
              <a:latin typeface="Times New Roman" pitchFamily="18" charset="0"/>
            </a:endParaRPr>
          </a:p>
          <a:p>
            <a:pPr>
              <a:buFontTx/>
              <a:buNone/>
            </a:pPr>
            <a:r>
              <a:rPr lang="en-US" sz="2400">
                <a:latin typeface="Times New Roman" pitchFamily="18" charset="0"/>
              </a:rPr>
              <a:t>             </a:t>
            </a:r>
          </a:p>
        </p:txBody>
      </p:sp>
      <p:grpSp>
        <p:nvGrpSpPr>
          <p:cNvPr id="6" name="Group 5"/>
          <p:cNvGrpSpPr/>
          <p:nvPr/>
        </p:nvGrpSpPr>
        <p:grpSpPr>
          <a:xfrm>
            <a:off x="827088" y="2174875"/>
            <a:ext cx="3168650" cy="2044700"/>
            <a:chOff x="827088" y="2174875"/>
            <a:chExt cx="3168650" cy="2044700"/>
          </a:xfrm>
        </p:grpSpPr>
        <p:sp>
          <p:nvSpPr>
            <p:cNvPr id="46082" name="Text Box 2"/>
            <p:cNvSpPr txBox="1">
              <a:spLocks noChangeArrowheads="1"/>
            </p:cNvSpPr>
            <p:nvPr/>
          </p:nvSpPr>
          <p:spPr bwMode="auto">
            <a:xfrm>
              <a:off x="827088" y="2174875"/>
              <a:ext cx="102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400" b="1" dirty="0">
                  <a:solidFill>
                    <a:srgbClr val="CC0066"/>
                  </a:solidFill>
                </a:rPr>
                <a:t>1900</a:t>
              </a:r>
            </a:p>
          </p:txBody>
        </p:sp>
        <p:sp>
          <p:nvSpPr>
            <p:cNvPr id="200709" name="Text Box 5"/>
            <p:cNvSpPr txBox="1">
              <a:spLocks noChangeArrowheads="1"/>
            </p:cNvSpPr>
            <p:nvPr/>
          </p:nvSpPr>
          <p:spPr bwMode="auto">
            <a:xfrm>
              <a:off x="896938" y="2667000"/>
              <a:ext cx="309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t>1. Pneumonia    12%</a:t>
              </a:r>
            </a:p>
            <a:p>
              <a:pPr>
                <a:buFontTx/>
                <a:buNone/>
              </a:pPr>
              <a:r>
                <a:rPr lang="en-US" sz="2400" dirty="0"/>
                <a:t>2. Tuberculosis  11%</a:t>
              </a:r>
            </a:p>
            <a:p>
              <a:pPr>
                <a:buFontTx/>
                <a:buNone/>
              </a:pPr>
              <a:r>
                <a:rPr lang="en-US" sz="2400" dirty="0"/>
                <a:t>3. Diarrhea, </a:t>
              </a:r>
              <a:r>
                <a:rPr lang="en-US" sz="2400" dirty="0" err="1"/>
                <a:t>etc</a:t>
              </a:r>
              <a:r>
                <a:rPr lang="en-US" sz="2400" dirty="0"/>
                <a:t>    8%</a:t>
              </a:r>
            </a:p>
            <a:p>
              <a:pPr>
                <a:buFontTx/>
                <a:buNone/>
              </a:pPr>
              <a:r>
                <a:rPr lang="en-US" sz="2400" dirty="0"/>
                <a:t>4. Heart disease   8%</a:t>
              </a:r>
            </a:p>
          </p:txBody>
        </p:sp>
      </p:grpSp>
      <p:grpSp>
        <p:nvGrpSpPr>
          <p:cNvPr id="7" name="Group 6"/>
          <p:cNvGrpSpPr/>
          <p:nvPr/>
        </p:nvGrpSpPr>
        <p:grpSpPr>
          <a:xfrm>
            <a:off x="4986338" y="2171700"/>
            <a:ext cx="3201987" cy="2778125"/>
            <a:chOff x="4986338" y="2171700"/>
            <a:chExt cx="3201987" cy="2778125"/>
          </a:xfrm>
        </p:grpSpPr>
        <p:sp>
          <p:nvSpPr>
            <p:cNvPr id="46083" name="Text Box 3"/>
            <p:cNvSpPr txBox="1">
              <a:spLocks noChangeArrowheads="1"/>
            </p:cNvSpPr>
            <p:nvPr/>
          </p:nvSpPr>
          <p:spPr bwMode="auto">
            <a:xfrm>
              <a:off x="4986338" y="2171700"/>
              <a:ext cx="954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400" b="1" dirty="0">
                  <a:solidFill>
                    <a:srgbClr val="CC0066"/>
                  </a:solidFill>
                </a:rPr>
                <a:t>1990</a:t>
              </a:r>
            </a:p>
          </p:txBody>
        </p:sp>
        <p:sp>
          <p:nvSpPr>
            <p:cNvPr id="200710" name="Text Box 6"/>
            <p:cNvSpPr txBox="1">
              <a:spLocks noChangeArrowheads="1"/>
            </p:cNvSpPr>
            <p:nvPr/>
          </p:nvSpPr>
          <p:spPr bwMode="auto">
            <a:xfrm>
              <a:off x="5003800" y="2667000"/>
              <a:ext cx="31845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t>1. Heart disease  34%</a:t>
              </a:r>
            </a:p>
            <a:p>
              <a:pPr>
                <a:buFontTx/>
                <a:buNone/>
              </a:pPr>
              <a:r>
                <a:rPr lang="en-US" sz="2400" dirty="0"/>
                <a:t>2. Cancer            24%</a:t>
              </a:r>
            </a:p>
            <a:p>
              <a:pPr>
                <a:buFontTx/>
                <a:buNone/>
              </a:pPr>
              <a:r>
                <a:rPr lang="en-US" sz="2400" dirty="0"/>
                <a:t>3. Stroke               7%</a:t>
              </a:r>
            </a:p>
            <a:p>
              <a:pPr>
                <a:buFontTx/>
                <a:buNone/>
              </a:pPr>
              <a:r>
                <a:rPr lang="en-US" sz="2400" dirty="0"/>
                <a:t>4. Unintentional</a:t>
              </a:r>
            </a:p>
            <a:p>
              <a:pPr>
                <a:buFontTx/>
                <a:buNone/>
              </a:pPr>
              <a:r>
                <a:rPr lang="en-US" sz="2400" dirty="0"/>
                <a:t>     Injuries             4%</a:t>
              </a:r>
            </a:p>
            <a:p>
              <a:pPr>
                <a:buFontTx/>
                <a:buNone/>
              </a:pPr>
              <a:endParaRPr lang="en-US" sz="2400" dirty="0"/>
            </a:p>
          </p:txBody>
        </p:sp>
      </p:grpSp>
      <p:grpSp>
        <p:nvGrpSpPr>
          <p:cNvPr id="5" name="Group 4"/>
          <p:cNvGrpSpPr/>
          <p:nvPr/>
        </p:nvGrpSpPr>
        <p:grpSpPr>
          <a:xfrm>
            <a:off x="1050925" y="4994275"/>
            <a:ext cx="6577013" cy="857250"/>
            <a:chOff x="1050925" y="4994275"/>
            <a:chExt cx="6577013" cy="857250"/>
          </a:xfrm>
        </p:grpSpPr>
        <p:sp>
          <p:nvSpPr>
            <p:cNvPr id="200711" name="Text Box 7"/>
            <p:cNvSpPr txBox="1">
              <a:spLocks noChangeArrowheads="1"/>
            </p:cNvSpPr>
            <p:nvPr/>
          </p:nvSpPr>
          <p:spPr bwMode="auto">
            <a:xfrm>
              <a:off x="2740025" y="5029200"/>
              <a:ext cx="32242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400" dirty="0"/>
                <a:t>Life expectancy</a:t>
              </a:r>
            </a:p>
            <a:p>
              <a:pPr algn="ctr">
                <a:buFontTx/>
                <a:buNone/>
              </a:pPr>
              <a:endParaRPr lang="en-US" sz="2400" dirty="0"/>
            </a:p>
          </p:txBody>
        </p:sp>
        <p:sp>
          <p:nvSpPr>
            <p:cNvPr id="200712" name="Text Box 8"/>
            <p:cNvSpPr txBox="1">
              <a:spLocks noChangeArrowheads="1"/>
            </p:cNvSpPr>
            <p:nvPr/>
          </p:nvSpPr>
          <p:spPr bwMode="auto">
            <a:xfrm>
              <a:off x="1050925" y="5029200"/>
              <a:ext cx="1144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t>47 </a:t>
              </a:r>
              <a:r>
                <a:rPr lang="en-US" sz="2400" dirty="0" err="1"/>
                <a:t>yrs</a:t>
              </a:r>
              <a:endParaRPr lang="en-US" sz="2400" dirty="0"/>
            </a:p>
          </p:txBody>
        </p:sp>
        <p:sp>
          <p:nvSpPr>
            <p:cNvPr id="200713" name="Text Box 9"/>
            <p:cNvSpPr txBox="1">
              <a:spLocks noChangeArrowheads="1"/>
            </p:cNvSpPr>
            <p:nvPr/>
          </p:nvSpPr>
          <p:spPr bwMode="auto">
            <a:xfrm>
              <a:off x="6613525" y="4994275"/>
              <a:ext cx="101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t>75 </a:t>
              </a:r>
              <a:r>
                <a:rPr lang="en-US" sz="2400" dirty="0" err="1"/>
                <a:t>yrs</a:t>
              </a:r>
              <a:endParaRPr lang="en-US" sz="2400" dirty="0"/>
            </a:p>
          </p:txBody>
        </p:sp>
      </p:grpSp>
      <p:sp>
        <p:nvSpPr>
          <p:cNvPr id="770058" name="Rectangle 10"/>
          <p:cNvSpPr>
            <a:spLocks noGrp="1" noChangeArrowheads="1"/>
          </p:cNvSpPr>
          <p:nvPr>
            <p:ph type="title" idx="4294967295"/>
          </p:nvPr>
        </p:nvSpPr>
        <p:spPr>
          <a:xfrm>
            <a:off x="541338" y="-26988"/>
            <a:ext cx="8134350" cy="1143001"/>
          </a:xfrm>
        </p:spPr>
        <p:txBody>
          <a:bodyPr/>
          <a:lstStyle/>
          <a:p>
            <a:pPr eaLnBrk="1" hangingPunct="1">
              <a:defRPr/>
            </a:pPr>
            <a:r>
              <a:rPr lang="en-US" sz="4000" smtClean="0">
                <a:solidFill>
                  <a:srgbClr val="990033"/>
                </a:solidFill>
                <a:effectLst>
                  <a:outerShdw blurRad="38100" dist="38100" dir="2700000" algn="tl">
                    <a:srgbClr val="C0C0C0"/>
                  </a:outerShdw>
                </a:effectLst>
              </a:rPr>
              <a:t>Causes of death in 1900 and 1990</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523" fill="hold"/>
                                        <p:tgtEl>
                                          <p:spTgt spid="4"/>
                                        </p:tgtEl>
                                      </p:cBhvr>
                                    </p:cmd>
                                  </p:childTnLst>
                                </p:cTn>
                              </p:par>
                              <p:par>
                                <p:cTn id="7" presetID="2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5000"/>
                                        <p:tgtEl>
                                          <p:spTgt spid="6"/>
                                        </p:tgtEl>
                                      </p:cBhvr>
                                    </p:animEffect>
                                  </p:childTnLst>
                                </p:cTn>
                              </p:par>
                              <p:par>
                                <p:cTn id="10" presetID="22" presetClass="entr" presetSubtype="1" fill="hold" nodeType="withEffect">
                                  <p:stCondLst>
                                    <p:cond delay="10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0"/>
                                        <p:tgtEl>
                                          <p:spTgt spid="7"/>
                                        </p:tgtEl>
                                      </p:cBhvr>
                                    </p:animEffect>
                                  </p:childTnLst>
                                </p:cTn>
                              </p:par>
                              <p:par>
                                <p:cTn id="13" presetID="22" presetClass="entr" presetSubtype="8" fill="hold" nodeType="withEffect">
                                  <p:stCondLst>
                                    <p:cond delay="220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idx="4294967295"/>
          </p:nvPr>
        </p:nvSpPr>
        <p:spPr>
          <a:xfrm>
            <a:off x="319088" y="106363"/>
            <a:ext cx="8540750" cy="946150"/>
          </a:xfrm>
        </p:spPr>
        <p:txBody>
          <a:bodyPr wrap="none">
            <a:spAutoFit/>
          </a:bodyPr>
          <a:lstStyle/>
          <a:p>
            <a:pPr eaLnBrk="1" hangingPunct="1">
              <a:defRPr/>
            </a:pPr>
            <a:r>
              <a:rPr lang="en-US" sz="2800" smtClean="0">
                <a:solidFill>
                  <a:srgbClr val="990033"/>
                </a:solidFill>
                <a:effectLst>
                  <a:outerShdw blurRad="38100" dist="38100" dir="2700000" algn="tl">
                    <a:srgbClr val="C0C0C0"/>
                  </a:outerShdw>
                </a:effectLst>
              </a:rPr>
              <a:t>Death rates and life expectancy by race and gender. </a:t>
            </a:r>
            <a:br>
              <a:rPr lang="en-US" sz="2800" smtClean="0">
                <a:solidFill>
                  <a:srgbClr val="990033"/>
                </a:solidFill>
                <a:effectLst>
                  <a:outerShdw blurRad="38100" dist="38100" dir="2700000" algn="tl">
                    <a:srgbClr val="C0C0C0"/>
                  </a:outerShdw>
                </a:effectLst>
              </a:rPr>
            </a:br>
            <a:r>
              <a:rPr lang="en-US" sz="2800" smtClean="0">
                <a:solidFill>
                  <a:srgbClr val="990033"/>
                </a:solidFill>
                <a:effectLst>
                  <a:outerShdw blurRad="38100" dist="38100" dir="2700000" algn="tl">
                    <a:srgbClr val="C0C0C0"/>
                  </a:outerShdw>
                </a:effectLst>
              </a:rPr>
              <a:t>US 2006</a:t>
            </a:r>
          </a:p>
        </p:txBody>
      </p:sp>
      <p:graphicFrame>
        <p:nvGraphicFramePr>
          <p:cNvPr id="812410" name="Group 378"/>
          <p:cNvGraphicFramePr>
            <a:graphicFrameLocks noGrp="1"/>
          </p:cNvGraphicFramePr>
          <p:nvPr/>
        </p:nvGraphicFramePr>
        <p:xfrm>
          <a:off x="539750" y="1341438"/>
          <a:ext cx="7920038" cy="4272025"/>
        </p:xfrm>
        <a:graphic>
          <a:graphicData uri="http://schemas.openxmlformats.org/drawingml/2006/table">
            <a:tbl>
              <a:tblPr/>
              <a:tblGrid>
                <a:gridCol w="3311525"/>
                <a:gridCol w="1728788"/>
                <a:gridCol w="1512887"/>
                <a:gridCol w="1366838"/>
              </a:tblGrid>
              <a:tr h="5180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rPr>
                        <a:t>All races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rPr>
                        <a:t>White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rPr>
                        <a:t>Black</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4698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2"/>
                          </a:solidFill>
                          <a:effectLst/>
                          <a:latin typeface="Arial" pitchFamily="34" charset="0"/>
                        </a:rPr>
                        <a:t>Age-adjusted death rate</a:t>
                      </a:r>
                      <a:r>
                        <a:rPr kumimoji="0" lang="en-US" sz="1600" b="1" i="0" u="none" strike="noStrike" cap="none" normalizeH="0" baseline="30000" smtClean="0">
                          <a:ln>
                            <a:noFill/>
                          </a:ln>
                          <a:solidFill>
                            <a:schemeClr val="accent2"/>
                          </a:solidFill>
                          <a:effectLst/>
                          <a:latin typeface="Arial" pitchFamily="34" charset="0"/>
                        </a:rPr>
                        <a:t>1</a:t>
                      </a:r>
                      <a:endParaRPr kumimoji="0" lang="en-US" sz="1600" b="1" i="0" u="none" strike="noStrike" cap="none" normalizeH="0" baseline="0" smtClean="0">
                        <a:ln>
                          <a:noFill/>
                        </a:ln>
                        <a:solidFill>
                          <a:schemeClr val="accent2"/>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776.5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764.4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982.0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82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2"/>
                          </a:solidFill>
                          <a:effectLst/>
                          <a:latin typeface="Arial" pitchFamily="34" charset="0"/>
                        </a:rPr>
                        <a:t>      Male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924.8</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908.2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1,215.6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82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2"/>
                          </a:solidFill>
                          <a:effectLst/>
                          <a:latin typeface="Arial" pitchFamily="34" charset="0"/>
                        </a:rPr>
                        <a:t>      Female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657.8</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648.2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pitchFamily="34" charset="0"/>
                        </a:rPr>
                        <a:t>813.0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98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Yrs of life expectancy at birth</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77.7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78.2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73.2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98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     Male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75.1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75.7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69.7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98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     Female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80.2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80.6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76.5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82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hlink"/>
                          </a:solidFill>
                          <a:effectLst/>
                          <a:latin typeface="Arial" pitchFamily="34" charset="0"/>
                        </a:rPr>
                        <a:t>Maternal mortality rate (2002)</a:t>
                      </a:r>
                      <a:r>
                        <a:rPr kumimoji="0" lang="en-US" sz="1600" b="1" i="0" u="none" strike="noStrike" cap="none" normalizeH="0" baseline="30000" smtClean="0">
                          <a:ln>
                            <a:noFill/>
                          </a:ln>
                          <a:solidFill>
                            <a:schemeClr val="hlink"/>
                          </a:solidFill>
                          <a:effectLst/>
                          <a:latin typeface="Arial" pitchFamily="34" charset="0"/>
                        </a:rPr>
                        <a:t>2</a:t>
                      </a:r>
                      <a:endParaRPr kumimoji="0" lang="en-US" sz="1600" b="1" i="0" u="none" strike="noStrike" cap="none" normalizeH="0" baseline="0" smtClean="0">
                        <a:ln>
                          <a:noFill/>
                        </a:ln>
                        <a:solidFill>
                          <a:schemeClr val="hlink"/>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hlink"/>
                          </a:solidFill>
                          <a:effectLst/>
                          <a:latin typeface="Arial" pitchFamily="34" charset="0"/>
                        </a:rPr>
                        <a:t>13.3 (8.9)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hlink"/>
                          </a:solidFill>
                          <a:effectLst/>
                          <a:latin typeface="Arial" pitchFamily="34" charset="0"/>
                        </a:rPr>
                        <a:t>9.5 (6.0)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hlink"/>
                          </a:solidFill>
                          <a:effectLst/>
                          <a:latin typeface="Arial" pitchFamily="34" charset="0"/>
                        </a:rPr>
                        <a:t>32.7 (24.9)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698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Infant mortality rate</a:t>
                      </a:r>
                      <a:r>
                        <a:rPr kumimoji="0" lang="en-US" sz="1600" b="1" i="0" u="none" strike="noStrike" cap="none" normalizeH="0" baseline="30000" smtClean="0">
                          <a:ln>
                            <a:noFill/>
                          </a:ln>
                          <a:solidFill>
                            <a:schemeClr val="tx1"/>
                          </a:solidFill>
                          <a:effectLst/>
                          <a:latin typeface="Arial" pitchFamily="34"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6.69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5.56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13.29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151" name="Rectangle 127"/>
          <p:cNvSpPr>
            <a:spLocks noChangeArrowheads="1"/>
          </p:cNvSpPr>
          <p:nvPr/>
        </p:nvSpPr>
        <p:spPr bwMode="auto">
          <a:xfrm>
            <a:off x="490538" y="5661025"/>
            <a:ext cx="14176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buFontTx/>
              <a:buNone/>
            </a:pPr>
            <a:r>
              <a:rPr lang="en-US" sz="1600" b="1" baseline="30000"/>
              <a:t>1 </a:t>
            </a:r>
            <a:r>
              <a:rPr lang="en-US" sz="1600" b="1"/>
              <a:t>Per 100,000</a:t>
            </a:r>
            <a:endParaRPr lang="en-US" sz="1600" b="1" baseline="30000"/>
          </a:p>
        </p:txBody>
      </p:sp>
      <p:sp>
        <p:nvSpPr>
          <p:cNvPr id="47152" name="Rectangle 129"/>
          <p:cNvSpPr>
            <a:spLocks noChangeArrowheads="1"/>
          </p:cNvSpPr>
          <p:nvPr/>
        </p:nvSpPr>
        <p:spPr bwMode="auto">
          <a:xfrm>
            <a:off x="1992313" y="5657850"/>
            <a:ext cx="1211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buFontTx/>
              <a:buNone/>
            </a:pPr>
            <a:r>
              <a:rPr lang="en-US" sz="1600" b="1" baseline="30000"/>
              <a:t>2</a:t>
            </a:r>
            <a:r>
              <a:rPr lang="en-US" sz="1600" b="1"/>
              <a:t> Per 1,000</a:t>
            </a:r>
            <a:endParaRPr lang="en-US" sz="1600" b="1" baseline="30000"/>
          </a:p>
        </p:txBody>
      </p:sp>
      <p:sp>
        <p:nvSpPr>
          <p:cNvPr id="47153" name="Text Box 132"/>
          <p:cNvSpPr txBox="1">
            <a:spLocks noChangeArrowheads="1"/>
          </p:cNvSpPr>
          <p:nvPr/>
        </p:nvSpPr>
        <p:spPr bwMode="auto">
          <a:xfrm>
            <a:off x="447675" y="6211888"/>
            <a:ext cx="325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5"/>
              </a:rPr>
              <a:t>www.cdc.gov/nchs/ndi.htm</a:t>
            </a:r>
            <a:endParaRPr lang="en-US" sz="1000" b="1"/>
          </a:p>
          <a:p>
            <a:pPr>
              <a:buFontTx/>
              <a:buNone/>
            </a:pPr>
            <a:endParaRPr lang="en-US" sz="1000" b="1"/>
          </a:p>
        </p:txBody>
      </p:sp>
      <p:sp>
        <p:nvSpPr>
          <p:cNvPr id="47154" name="Line 298"/>
          <p:cNvSpPr>
            <a:spLocks noChangeShapeType="1"/>
          </p:cNvSpPr>
          <p:nvPr/>
        </p:nvSpPr>
        <p:spPr bwMode="auto">
          <a:xfrm>
            <a:off x="611188" y="1844675"/>
            <a:ext cx="77057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7155" name="Line 299"/>
          <p:cNvSpPr>
            <a:spLocks noChangeShapeType="1"/>
          </p:cNvSpPr>
          <p:nvPr/>
        </p:nvSpPr>
        <p:spPr bwMode="auto">
          <a:xfrm>
            <a:off x="755650" y="3213100"/>
            <a:ext cx="7416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7156" name="Line 300"/>
          <p:cNvSpPr>
            <a:spLocks noChangeShapeType="1"/>
          </p:cNvSpPr>
          <p:nvPr/>
        </p:nvSpPr>
        <p:spPr bwMode="auto">
          <a:xfrm>
            <a:off x="755650" y="4594225"/>
            <a:ext cx="7416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7157" name="Line 301"/>
          <p:cNvSpPr>
            <a:spLocks noChangeShapeType="1"/>
          </p:cNvSpPr>
          <p:nvPr/>
        </p:nvSpPr>
        <p:spPr bwMode="auto">
          <a:xfrm>
            <a:off x="755650" y="5084763"/>
            <a:ext cx="7416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idx="4294967295"/>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Births US 2004</a:t>
            </a:r>
          </a:p>
        </p:txBody>
      </p:sp>
      <p:graphicFrame>
        <p:nvGraphicFramePr>
          <p:cNvPr id="820319" name="Group 95"/>
          <p:cNvGraphicFramePr>
            <a:graphicFrameLocks noGrp="1"/>
          </p:cNvGraphicFramePr>
          <p:nvPr/>
        </p:nvGraphicFramePr>
        <p:xfrm>
          <a:off x="539750" y="1397000"/>
          <a:ext cx="8135938" cy="3487739"/>
        </p:xfrm>
        <a:graphic>
          <a:graphicData uri="http://schemas.openxmlformats.org/drawingml/2006/table">
            <a:tbl>
              <a:tblPr/>
              <a:tblGrid>
                <a:gridCol w="3384550"/>
                <a:gridCol w="1439863"/>
                <a:gridCol w="1512887"/>
                <a:gridCol w="1798638"/>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rPr>
                        <a:t>Race of mother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rPr>
                        <a:t>Number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rPr>
                        <a:t>Birth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outerShdw blurRad="38100" dist="38100" dir="2700000" algn="tl">
                              <a:srgbClr val="C0C0C0"/>
                            </a:outerShdw>
                          </a:effectLst>
                          <a:latin typeface="Arial" pitchFamily="34" charset="0"/>
                        </a:rPr>
                        <a:t>Fertility rate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86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All races and origins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4,115,590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66.3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66FF"/>
                          </a:solidFill>
                          <a:effectLst/>
                          <a:latin typeface="Arial" pitchFamily="34" charset="0"/>
                        </a:rPr>
                        <a:t>Non-Hispanic white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66FF"/>
                          </a:solidFill>
                          <a:effectLst/>
                          <a:latin typeface="Arial" pitchFamily="34" charset="0"/>
                        </a:rPr>
                        <a:t>2,304,181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66FF"/>
                          </a:solidFill>
                          <a:effectLst/>
                          <a:latin typeface="Arial"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66FF"/>
                          </a:solidFill>
                          <a:effectLst/>
                          <a:latin typeface="Arial" pitchFamily="34" charset="0"/>
                        </a:rPr>
                        <a:t>58.5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Non-Hispanic black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578,105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15.1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Arial" pitchFamily="34" charset="0"/>
                        </a:rPr>
                        <a:t>66.7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American Indian 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43,931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58.9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Asian or Pacific Islander 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229,352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67.2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hlink"/>
                          </a:solidFill>
                          <a:effectLst/>
                          <a:latin typeface="Arial" pitchFamily="34" charset="0"/>
                        </a:rPr>
                        <a:t>Hispanic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hlink"/>
                          </a:solidFill>
                          <a:effectLst/>
                          <a:latin typeface="Arial" pitchFamily="34" charset="0"/>
                        </a:rPr>
                        <a:t>944,993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hlink"/>
                          </a:solidFill>
                          <a:effectLst/>
                          <a:latin typeface="Arial" pitchFamily="34" charset="0"/>
                        </a:rPr>
                        <a:t>55.9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hlink"/>
                          </a:solidFill>
                          <a:effectLst/>
                          <a:latin typeface="Arial" pitchFamily="34" charset="0"/>
                        </a:rPr>
                        <a:t>97.7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250825" y="188913"/>
            <a:ext cx="8642350" cy="519112"/>
          </a:xfrm>
        </p:spPr>
        <p:txBody>
          <a:bodyPr>
            <a:spAutoFit/>
          </a:bodyPr>
          <a:lstStyle/>
          <a:p>
            <a:pPr eaLnBrk="1" hangingPunct="1">
              <a:defRPr/>
            </a:pPr>
            <a:r>
              <a:rPr lang="en-US" sz="2800" smtClean="0">
                <a:solidFill>
                  <a:srgbClr val="990033"/>
                </a:solidFill>
                <a:effectLst>
                  <a:outerShdw blurRad="38100" dist="38100" dir="2700000" algn="tl">
                    <a:srgbClr val="C0C0C0"/>
                  </a:outerShdw>
                </a:effectLst>
              </a:rPr>
              <a:t>Infant, Neonatal and Postneonatal Death Rates</a:t>
            </a:r>
            <a:r>
              <a:rPr lang="en-US" sz="2800" baseline="30000" smtClean="0">
                <a:solidFill>
                  <a:schemeClr val="tx1"/>
                </a:solidFill>
                <a:effectLst>
                  <a:outerShdw blurRad="38100" dist="38100" dir="2700000" algn="tl">
                    <a:srgbClr val="C0C0C0"/>
                  </a:outerShdw>
                </a:effectLst>
              </a:rPr>
              <a:t>1</a:t>
            </a:r>
            <a:r>
              <a:rPr lang="en-US" sz="2800" smtClean="0">
                <a:solidFill>
                  <a:srgbClr val="990033"/>
                </a:solidFill>
                <a:effectLst>
                  <a:outerShdw blurRad="38100" dist="38100" dir="2700000" algn="tl">
                    <a:srgbClr val="C0C0C0"/>
                  </a:outerShdw>
                </a:effectLst>
              </a:rPr>
              <a:t>, US</a:t>
            </a:r>
          </a:p>
        </p:txBody>
      </p:sp>
      <p:graphicFrame>
        <p:nvGraphicFramePr>
          <p:cNvPr id="822537" name="Group 265"/>
          <p:cNvGraphicFramePr>
            <a:graphicFrameLocks noGrp="1"/>
          </p:cNvGraphicFramePr>
          <p:nvPr/>
        </p:nvGraphicFramePr>
        <p:xfrm>
          <a:off x="395288" y="836613"/>
          <a:ext cx="8424862" cy="5413377"/>
        </p:xfrm>
        <a:graphic>
          <a:graphicData uri="http://schemas.openxmlformats.org/drawingml/2006/table">
            <a:tbl>
              <a:tblPr/>
              <a:tblGrid>
                <a:gridCol w="2232025"/>
                <a:gridCol w="1081087"/>
                <a:gridCol w="1079500"/>
                <a:gridCol w="1008063"/>
                <a:gridCol w="1081087"/>
                <a:gridCol w="935038"/>
                <a:gridCol w="1008062"/>
              </a:tblGrid>
              <a:tr h="377825">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7306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All races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White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All races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White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Black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          </a:t>
                      </a:r>
                      <a:r>
                        <a:rPr kumimoji="0" lang="en-US" sz="1800" b="1" i="0" u="none" strike="noStrike" cap="none" normalizeH="0" baseline="0" smtClean="0">
                          <a:ln>
                            <a:noFill/>
                          </a:ln>
                          <a:solidFill>
                            <a:srgbClr val="990033"/>
                          </a:solidFill>
                          <a:effectLst>
                            <a:outerShdw blurRad="38100" dist="38100" dir="2700000" algn="tl">
                              <a:srgbClr val="C0C0C0"/>
                            </a:outerShdw>
                          </a:effectLst>
                          <a:latin typeface="Arial" pitchFamily="34" charset="0"/>
                        </a:rPr>
                        <a:t>Infant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6.69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5.56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13.29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6.85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5.72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14.01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      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7.32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6.10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14.38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7.60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6.36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15.53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      Female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6.03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4.99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12.16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6.07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5.05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12.43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          </a:t>
                      </a:r>
                      <a:r>
                        <a:rPr kumimoji="0" lang="en-US" sz="1800" b="1" i="0" u="none" strike="noStrike" cap="none" normalizeH="0" baseline="0" smtClean="0">
                          <a:ln>
                            <a:noFill/>
                          </a:ln>
                          <a:solidFill>
                            <a:srgbClr val="990033"/>
                          </a:solidFill>
                          <a:effectLst>
                            <a:outerShdw blurRad="38100" dist="38100" dir="2700000" algn="tl">
                              <a:srgbClr val="C0C0C0"/>
                            </a:outerShdw>
                          </a:effectLst>
                          <a:latin typeface="Arial" pitchFamily="34" charset="0"/>
                        </a:rPr>
                        <a:t>Neonatal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4.45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3.72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8.82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4.62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3.87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9.40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      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4.84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4.05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9.49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5.08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4.26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10.40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      Female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4.05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3.37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4.14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8.37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          </a:t>
                      </a:r>
                      <a:r>
                        <a:rPr kumimoji="0" lang="en-US" sz="1800" b="1" i="0" u="none" strike="noStrike" cap="none" normalizeH="0" baseline="0" smtClean="0">
                          <a:ln>
                            <a:noFill/>
                          </a:ln>
                          <a:solidFill>
                            <a:srgbClr val="990033"/>
                          </a:solidFill>
                          <a:effectLst>
                            <a:outerShdw blurRad="38100" dist="38100" dir="2700000" algn="tl">
                              <a:srgbClr val="C0C0C0"/>
                            </a:outerShdw>
                          </a:effectLst>
                          <a:latin typeface="Arial" pitchFamily="34" charset="0"/>
                        </a:rPr>
                        <a:t>Postneonatal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2.24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1.84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4.47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2.23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1.84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4.60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      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2.48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2.05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4.89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2.52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2.09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5.13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      Female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1.98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1.62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66FF"/>
                          </a:solidFill>
                          <a:effectLst/>
                          <a:latin typeface="Arial" pitchFamily="34" charset="0"/>
                        </a:rPr>
                        <a:t>4.04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1.94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1.58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CC0066"/>
                          </a:solidFill>
                          <a:effectLst/>
                          <a:latin typeface="Arial" pitchFamily="34" charset="0"/>
                        </a:rPr>
                        <a:t>4.06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9272" name="Text Box 266"/>
          <p:cNvSpPr txBox="1">
            <a:spLocks noChangeArrowheads="1"/>
          </p:cNvSpPr>
          <p:nvPr/>
        </p:nvSpPr>
        <p:spPr bwMode="auto">
          <a:xfrm>
            <a:off x="303213" y="6283325"/>
            <a:ext cx="7683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b="1" baseline="30000"/>
              <a:t>1</a:t>
            </a:r>
            <a:r>
              <a:rPr lang="en-US" sz="1000" b="1"/>
              <a:t>Rates are infant (under 1 year), neonatal (under 28 days), and postneonatal (28 days-11 months) deaths per 1,000 live births</a:t>
            </a:r>
            <a:endParaRPr lang="en-US" sz="1800" b="1" baseline="30000"/>
          </a:p>
        </p:txBody>
      </p:sp>
      <p:sp>
        <p:nvSpPr>
          <p:cNvPr id="49273" name="Text Box 267"/>
          <p:cNvSpPr txBox="1">
            <a:spLocks noChangeArrowheads="1"/>
          </p:cNvSpPr>
          <p:nvPr/>
        </p:nvSpPr>
        <p:spPr bwMode="auto">
          <a:xfrm>
            <a:off x="376238" y="6524625"/>
            <a:ext cx="2928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a:t>National Death Index. </a:t>
            </a:r>
            <a:r>
              <a:rPr lang="en-US" sz="1000">
                <a:hlinkClick r:id="rId5"/>
              </a:rPr>
              <a:t>www.cdc.gov/nchs/ndi.htm</a:t>
            </a:r>
            <a:endParaRPr lang="en-US" sz="1000"/>
          </a:p>
          <a:p>
            <a:pPr>
              <a:buFontTx/>
              <a:buNone/>
            </a:pPr>
            <a:endParaRPr lang="en-US" sz="100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7" descr="Figure 1 is a bar chart showing the United States infant mortality rates, from 2000 to 2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60350"/>
            <a:ext cx="88265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8"/>
          <p:cNvSpPr txBox="1">
            <a:spLocks noChangeArrowheads="1"/>
          </p:cNvSpPr>
          <p:nvPr/>
        </p:nvSpPr>
        <p:spPr bwMode="auto">
          <a:xfrm>
            <a:off x="511175" y="5876925"/>
            <a:ext cx="4291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6"/>
              </a:rPr>
              <a:t>www.cdc.gov/nchs/data/databriefs/db09.htm</a:t>
            </a:r>
            <a:endParaRPr lang="en-US" sz="1000" b="1"/>
          </a:p>
          <a:p>
            <a:pPr>
              <a:buFontTx/>
              <a:buNone/>
            </a:pPr>
            <a:endParaRPr lang="en-US" sz="1000" b="1"/>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8610" name="Rectangle 2"/>
          <p:cNvSpPr>
            <a:spLocks noGrp="1" noChangeArrowheads="1"/>
          </p:cNvSpPr>
          <p:nvPr>
            <p:ph type="title" idx="4294967295"/>
          </p:nvPr>
        </p:nvSpPr>
        <p:spPr>
          <a:xfrm>
            <a:off x="323850" y="260350"/>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Three statisticians go deer hunting with bows and arrows.</a:t>
            </a:r>
          </a:p>
        </p:txBody>
      </p:sp>
      <p:sp>
        <p:nvSpPr>
          <p:cNvPr id="1028" name="Rectangle 3"/>
          <p:cNvSpPr>
            <a:spLocks noGrp="1" noChangeArrowheads="1"/>
          </p:cNvSpPr>
          <p:nvPr>
            <p:ph type="body" idx="4294967295"/>
          </p:nvPr>
        </p:nvSpPr>
        <p:spPr>
          <a:xfrm>
            <a:off x="684213" y="2855838"/>
            <a:ext cx="7773987" cy="1077218"/>
          </a:xfrm>
        </p:spPr>
        <p:txBody>
          <a:bodyPr>
            <a:spAutoFit/>
          </a:bodyPr>
          <a:lstStyle/>
          <a:p>
            <a:pPr eaLnBrk="1" hangingPunct="1"/>
            <a:r>
              <a:rPr lang="en-US" dirty="0" smtClean="0"/>
              <a:t>One shoots and his arrow flies off ten feet to the left.</a:t>
            </a:r>
          </a:p>
        </p:txBody>
      </p:sp>
      <p:graphicFrame>
        <p:nvGraphicFramePr>
          <p:cNvPr id="1026" name="Object 4"/>
          <p:cNvGraphicFramePr>
            <a:graphicFrameLocks noChangeAspect="1"/>
          </p:cNvGraphicFramePr>
          <p:nvPr/>
        </p:nvGraphicFramePr>
        <p:xfrm>
          <a:off x="7772400" y="381000"/>
          <a:ext cx="849313" cy="873125"/>
        </p:xfrm>
        <a:graphic>
          <a:graphicData uri="http://schemas.openxmlformats.org/presentationml/2006/ole">
            <mc:AlternateContent xmlns:mc="http://schemas.openxmlformats.org/markup-compatibility/2006">
              <mc:Choice xmlns:v="urn:schemas-microsoft-com:vml" Requires="v">
                <p:oleObj spid="_x0000_s1109" name="Clip" r:id="rId6" imgW="850320" imgH="873000" progId="">
                  <p:embed/>
                </p:oleObj>
              </mc:Choice>
              <mc:Fallback>
                <p:oleObj name="Clip" r:id="rId6" imgW="850320" imgH="87300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381000"/>
                        <a:ext cx="849313"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Line 5"/>
          <p:cNvSpPr>
            <a:spLocks noChangeShapeType="1"/>
          </p:cNvSpPr>
          <p:nvPr/>
        </p:nvSpPr>
        <p:spPr bwMode="auto">
          <a:xfrm>
            <a:off x="0" y="1752600"/>
            <a:ext cx="8243888" cy="20638"/>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5654" name="Rectangle 6"/>
          <p:cNvSpPr>
            <a:spLocks noChangeArrowheads="1"/>
          </p:cNvSpPr>
          <p:nvPr/>
        </p:nvSpPr>
        <p:spPr bwMode="auto">
          <a:xfrm>
            <a:off x="684213" y="3946525"/>
            <a:ext cx="77739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20000"/>
              </a:spcBef>
            </a:pPr>
            <a:r>
              <a:rPr lang="en-US" sz="3200" dirty="0"/>
              <a:t>The second shoots and his arrow goes ten feet to the right.</a:t>
            </a:r>
            <a:endParaRPr lang="en-US" sz="3200" dirty="0">
              <a:solidFill>
                <a:srgbClr val="FF3399"/>
              </a:solidFill>
            </a:endParaRPr>
          </a:p>
        </p:txBody>
      </p:sp>
      <p:sp>
        <p:nvSpPr>
          <p:cNvPr id="155655" name="Rectangle 7"/>
          <p:cNvSpPr>
            <a:spLocks noChangeArrowheads="1"/>
          </p:cNvSpPr>
          <p:nvPr/>
        </p:nvSpPr>
        <p:spPr bwMode="auto">
          <a:xfrm>
            <a:off x="684213" y="5026025"/>
            <a:ext cx="77739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20000"/>
              </a:spcBef>
            </a:pPr>
            <a:r>
              <a:rPr lang="en-US" sz="3200" dirty="0"/>
              <a:t>The third statistician jumps up and down yelling:  </a:t>
            </a:r>
            <a:r>
              <a:rPr lang="en-US" sz="3200" dirty="0">
                <a:solidFill>
                  <a:srgbClr val="CC0066"/>
                </a:solidFill>
              </a:rPr>
              <a:t>“We got him! We got him!”</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
        <p:nvSpPr>
          <p:cNvPr id="9" name="Rectangle 3"/>
          <p:cNvSpPr txBox="1">
            <a:spLocks noChangeArrowheads="1"/>
          </p:cNvSpPr>
          <p:nvPr/>
        </p:nvSpPr>
        <p:spPr bwMode="auto">
          <a:xfrm>
            <a:off x="683568" y="2268161"/>
            <a:ext cx="7773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kern="0" dirty="0" smtClean="0"/>
              <a:t>They spot a big buck and take aim.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043" fill="hold"/>
                                        <p:tgtEl>
                                          <p:spTgt spid="2"/>
                                        </p:tgtEl>
                                      </p:cBhvr>
                                    </p:cmd>
                                  </p:childTnLst>
                                </p:cTn>
                              </p:par>
                              <p:par>
                                <p:cTn id="7" presetID="10" presetClass="entr" presetSubtype="0" fill="hold" grpId="0" nodeType="withEffect">
                                  <p:stCondLst>
                                    <p:cond delay="6000"/>
                                  </p:stCondLst>
                                  <p:childTnLst>
                                    <p:set>
                                      <p:cBhvr>
                                        <p:cTn id="8" dur="1" fill="hold">
                                          <p:stCondLst>
                                            <p:cond delay="0"/>
                                          </p:stCondLst>
                                        </p:cTn>
                                        <p:tgtEl>
                                          <p:spTgt spid="1028">
                                            <p:txEl>
                                              <p:pRg st="0" end="0"/>
                                            </p:txEl>
                                          </p:spTgt>
                                        </p:tgtEl>
                                        <p:attrNameLst>
                                          <p:attrName>style.visibility</p:attrName>
                                        </p:attrNameLst>
                                      </p:cBhvr>
                                      <p:to>
                                        <p:strVal val="visible"/>
                                      </p:to>
                                    </p:set>
                                    <p:animEffect transition="in" filter="fade">
                                      <p:cBhvr>
                                        <p:cTn id="9" dur="3000"/>
                                        <p:tgtEl>
                                          <p:spTgt spid="1028">
                                            <p:txEl>
                                              <p:pRg st="0" end="0"/>
                                            </p:txEl>
                                          </p:spTgt>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155654"/>
                                        </p:tgtEl>
                                        <p:attrNameLst>
                                          <p:attrName>style.visibility</p:attrName>
                                        </p:attrNameLst>
                                      </p:cBhvr>
                                      <p:to>
                                        <p:strVal val="visible"/>
                                      </p:to>
                                    </p:set>
                                    <p:animEffect transition="in" filter="fade">
                                      <p:cBhvr>
                                        <p:cTn id="12" dur="3000"/>
                                        <p:tgtEl>
                                          <p:spTgt spid="155654"/>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155655"/>
                                        </p:tgtEl>
                                        <p:attrNameLst>
                                          <p:attrName>style.visibility</p:attrName>
                                        </p:attrNameLst>
                                      </p:cBhvr>
                                      <p:to>
                                        <p:strVal val="visible"/>
                                      </p:to>
                                    </p:set>
                                    <p:animEffect transition="in" filter="fade">
                                      <p:cBhvr>
                                        <p:cTn id="15" dur="3000"/>
                                        <p:tgtEl>
                                          <p:spTgt spid="1556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1028" grpId="0" build="p"/>
      <p:bldP spid="155654" grpId="0"/>
      <p:bldP spid="15565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Figure 3 is a bar chart showing infant mortality rates by race and ethnicity in the United States, 2000 and 2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33375"/>
            <a:ext cx="88455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7"/>
          <p:cNvSpPr txBox="1">
            <a:spLocks noChangeArrowheads="1"/>
          </p:cNvSpPr>
          <p:nvPr/>
        </p:nvSpPr>
        <p:spPr bwMode="auto">
          <a:xfrm>
            <a:off x="385763" y="5329238"/>
            <a:ext cx="429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6"/>
              </a:rPr>
              <a:t>www.cdc.gov/nchs/data/databriefs/db09.htm</a:t>
            </a:r>
            <a:endParaRPr lang="en-US" sz="1000" b="1"/>
          </a:p>
          <a:p>
            <a:pPr>
              <a:buFontTx/>
              <a:buNone/>
            </a:pPr>
            <a:endParaRPr lang="en-US" sz="1000" b="1"/>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F:\Documents\Downloads\LLU\EPDM 505\Modules\Module 2\Downloads\db23_fig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33375"/>
            <a:ext cx="8812213"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7"/>
          <p:cNvSpPr txBox="1">
            <a:spLocks noChangeArrowheads="1"/>
          </p:cNvSpPr>
          <p:nvPr/>
        </p:nvSpPr>
        <p:spPr bwMode="auto">
          <a:xfrm>
            <a:off x="79375" y="5895975"/>
            <a:ext cx="447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7"/>
              </a:rPr>
              <a:t>www.cdc.gov/nchs/data/databriefs/db23.htm</a:t>
            </a:r>
            <a:endParaRPr lang="en-US" sz="1000" b="1"/>
          </a:p>
          <a:p>
            <a:pPr>
              <a:buFontTx/>
              <a:buNone/>
            </a:pPr>
            <a:endParaRPr lang="en-US" sz="1000" b="1"/>
          </a:p>
        </p:txBody>
      </p:sp>
      <p:graphicFrame>
        <p:nvGraphicFramePr>
          <p:cNvPr id="4098" name="Object 4"/>
          <p:cNvGraphicFramePr>
            <a:graphicFrameLocks noChangeAspect="1"/>
          </p:cNvGraphicFramePr>
          <p:nvPr/>
        </p:nvGraphicFramePr>
        <p:xfrm>
          <a:off x="6770688" y="765175"/>
          <a:ext cx="1978025" cy="1981200"/>
        </p:xfrm>
        <a:graphic>
          <a:graphicData uri="http://schemas.openxmlformats.org/presentationml/2006/ole">
            <mc:AlternateContent xmlns:mc="http://schemas.openxmlformats.org/markup-compatibility/2006">
              <mc:Choice xmlns:v="urn:schemas-microsoft-com:vml" Requires="v">
                <p:oleObj spid="_x0000_s4180" name="Clip" r:id="rId8" imgW="1663920" imgH="1666440" progId="MS_ClipArt_Gallery.2">
                  <p:embed/>
                </p:oleObj>
              </mc:Choice>
              <mc:Fallback>
                <p:oleObj name="Clip" r:id="rId8" imgW="1663920" imgH="1666440" progId="MS_ClipArt_Gallery.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0688" y="765175"/>
                        <a:ext cx="1978025"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
          <p:cNvSpPr txBox="1">
            <a:spLocks noChangeArrowheads="1"/>
          </p:cNvSpPr>
          <p:nvPr/>
        </p:nvSpPr>
        <p:spPr bwMode="auto">
          <a:xfrm>
            <a:off x="539750" y="5189538"/>
            <a:ext cx="4471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5"/>
              </a:rPr>
              <a:t>www.cdc.gov/nchs/data/databriefs/db23.htm</a:t>
            </a:r>
            <a:endParaRPr lang="en-US" sz="1000" b="1"/>
          </a:p>
          <a:p>
            <a:pPr>
              <a:buFontTx/>
              <a:buNone/>
            </a:pPr>
            <a:endParaRPr lang="en-US" sz="1000" b="1"/>
          </a:p>
        </p:txBody>
      </p:sp>
      <p:graphicFrame>
        <p:nvGraphicFramePr>
          <p:cNvPr id="6" name="Table 5"/>
          <p:cNvGraphicFramePr>
            <a:graphicFrameLocks noGrp="1"/>
          </p:cNvGraphicFramePr>
          <p:nvPr/>
        </p:nvGraphicFramePr>
        <p:xfrm>
          <a:off x="684213" y="792163"/>
          <a:ext cx="7777164" cy="3644947"/>
        </p:xfrm>
        <a:graphic>
          <a:graphicData uri="http://schemas.openxmlformats.org/drawingml/2006/table">
            <a:tbl>
              <a:tblPr>
                <a:tableStyleId>{616DA210-FB5B-4158-B5E0-FEB733F419BA}</a:tableStyleId>
              </a:tblPr>
              <a:tblGrid>
                <a:gridCol w="1296194"/>
                <a:gridCol w="1296194"/>
                <a:gridCol w="1296194"/>
                <a:gridCol w="1296194"/>
                <a:gridCol w="1296194"/>
                <a:gridCol w="1296194"/>
              </a:tblGrid>
              <a:tr h="664149">
                <a:tc>
                  <a:txBody>
                    <a:bodyPr/>
                    <a:lstStyle/>
                    <a:p>
                      <a:pPr algn="ctr" fontAlgn="b"/>
                      <a:r>
                        <a:rPr lang="en-US" sz="1300" dirty="0"/>
                        <a:t>Selected countries</a:t>
                      </a:r>
                    </a:p>
                  </a:txBody>
                  <a:tcPr marL="28145" marR="28145" marT="28142" marB="28142"/>
                </a:tc>
                <a:tc>
                  <a:txBody>
                    <a:bodyPr/>
                    <a:lstStyle/>
                    <a:p>
                      <a:pPr algn="ctr" fontAlgn="b"/>
                      <a:r>
                        <a:rPr lang="en-US" sz="1300"/>
                        <a:t>22-23 weeks</a:t>
                      </a:r>
                      <a:r>
                        <a:rPr lang="en-US" sz="1300" baseline="30000"/>
                        <a:t>1</a:t>
                      </a:r>
                      <a:endParaRPr lang="en-US" sz="1300"/>
                    </a:p>
                  </a:txBody>
                  <a:tcPr marL="28145" marR="28145" marT="28142" marB="28142"/>
                </a:tc>
                <a:tc>
                  <a:txBody>
                    <a:bodyPr/>
                    <a:lstStyle/>
                    <a:p>
                      <a:pPr algn="ctr" fontAlgn="b"/>
                      <a:r>
                        <a:rPr lang="en-US" sz="1300"/>
                        <a:t>24-27 weeks</a:t>
                      </a:r>
                    </a:p>
                  </a:txBody>
                  <a:tcPr marL="28145" marR="28145" marT="28142" marB="28142"/>
                </a:tc>
                <a:tc>
                  <a:txBody>
                    <a:bodyPr/>
                    <a:lstStyle/>
                    <a:p>
                      <a:pPr algn="ctr" fontAlgn="b"/>
                      <a:r>
                        <a:rPr lang="en-US" sz="1300" dirty="0"/>
                        <a:t>28-31 weeks</a:t>
                      </a:r>
                    </a:p>
                  </a:txBody>
                  <a:tcPr marL="28145" marR="28145" marT="28142" marB="28142"/>
                </a:tc>
                <a:tc>
                  <a:txBody>
                    <a:bodyPr/>
                    <a:lstStyle/>
                    <a:p>
                      <a:pPr algn="ctr" fontAlgn="b"/>
                      <a:r>
                        <a:rPr lang="en-US" sz="1300"/>
                        <a:t>32-36 weeks</a:t>
                      </a:r>
                    </a:p>
                  </a:txBody>
                  <a:tcPr marL="28145" marR="28145" marT="28142" marB="28142"/>
                </a:tc>
                <a:tc>
                  <a:txBody>
                    <a:bodyPr/>
                    <a:lstStyle/>
                    <a:p>
                      <a:pPr algn="ctr" fontAlgn="b"/>
                      <a:r>
                        <a:rPr lang="en-US" sz="1300"/>
                        <a:t>37 weeks or more</a:t>
                      </a:r>
                    </a:p>
                  </a:txBody>
                  <a:tcPr marL="28145" marR="28145" marT="28142" marB="28142"/>
                </a:tc>
              </a:tr>
              <a:tr h="461528">
                <a:tc>
                  <a:txBody>
                    <a:bodyPr/>
                    <a:lstStyle/>
                    <a:p>
                      <a:pPr algn="ctr" fontAlgn="b"/>
                      <a:r>
                        <a:rPr lang="en-US" sz="1300" dirty="0">
                          <a:solidFill>
                            <a:srgbClr val="CC0066"/>
                          </a:solidFill>
                        </a:rPr>
                        <a:t>United States</a:t>
                      </a:r>
                    </a:p>
                  </a:txBody>
                  <a:tcPr marL="28145" marR="28145" marT="28142" marB="28142"/>
                </a:tc>
                <a:tc>
                  <a:txBody>
                    <a:bodyPr/>
                    <a:lstStyle/>
                    <a:p>
                      <a:pPr algn="ctr" fontAlgn="b"/>
                      <a:r>
                        <a:rPr lang="en-US" sz="1300" dirty="0">
                          <a:solidFill>
                            <a:srgbClr val="CC0066"/>
                          </a:solidFill>
                        </a:rPr>
                        <a:t>707.7</a:t>
                      </a:r>
                    </a:p>
                  </a:txBody>
                  <a:tcPr marL="28145" marR="28145" marT="28142" marB="28142"/>
                </a:tc>
                <a:tc>
                  <a:txBody>
                    <a:bodyPr/>
                    <a:lstStyle/>
                    <a:p>
                      <a:pPr algn="ctr" fontAlgn="b"/>
                      <a:r>
                        <a:rPr lang="en-US" sz="1300" dirty="0">
                          <a:solidFill>
                            <a:srgbClr val="CC0066"/>
                          </a:solidFill>
                        </a:rPr>
                        <a:t>236.9</a:t>
                      </a:r>
                    </a:p>
                  </a:txBody>
                  <a:tcPr marL="28145" marR="28145" marT="28142" marB="28142"/>
                </a:tc>
                <a:tc>
                  <a:txBody>
                    <a:bodyPr/>
                    <a:lstStyle/>
                    <a:p>
                      <a:pPr algn="ctr" fontAlgn="b"/>
                      <a:r>
                        <a:rPr lang="en-US" sz="1300" dirty="0">
                          <a:solidFill>
                            <a:srgbClr val="CC0066"/>
                          </a:solidFill>
                        </a:rPr>
                        <a:t>45.0</a:t>
                      </a:r>
                    </a:p>
                  </a:txBody>
                  <a:tcPr marL="28145" marR="28145" marT="28142" marB="28142"/>
                </a:tc>
                <a:tc>
                  <a:txBody>
                    <a:bodyPr/>
                    <a:lstStyle/>
                    <a:p>
                      <a:pPr algn="ctr" fontAlgn="b"/>
                      <a:r>
                        <a:rPr lang="en-US" sz="1300" dirty="0">
                          <a:solidFill>
                            <a:srgbClr val="CC0066"/>
                          </a:solidFill>
                        </a:rPr>
                        <a:t>8.6</a:t>
                      </a:r>
                    </a:p>
                  </a:txBody>
                  <a:tcPr marL="28145" marR="28145" marT="28142" marB="28142"/>
                </a:tc>
                <a:tc>
                  <a:txBody>
                    <a:bodyPr/>
                    <a:lstStyle/>
                    <a:p>
                      <a:pPr algn="ctr" fontAlgn="b"/>
                      <a:r>
                        <a:rPr lang="en-US" sz="1300" dirty="0">
                          <a:solidFill>
                            <a:srgbClr val="CC0066"/>
                          </a:solidFill>
                        </a:rPr>
                        <a:t>2.4</a:t>
                      </a:r>
                    </a:p>
                  </a:txBody>
                  <a:tcPr marL="28145" marR="28145" marT="28142" marB="28142"/>
                </a:tc>
              </a:tr>
              <a:tr h="258906">
                <a:tc>
                  <a:txBody>
                    <a:bodyPr/>
                    <a:lstStyle/>
                    <a:p>
                      <a:pPr algn="ctr" fontAlgn="b"/>
                      <a:r>
                        <a:rPr lang="en-US" sz="1300"/>
                        <a:t>Austria</a:t>
                      </a:r>
                    </a:p>
                  </a:txBody>
                  <a:tcPr marL="28145" marR="28145" marT="28142" marB="28142"/>
                </a:tc>
                <a:tc>
                  <a:txBody>
                    <a:bodyPr/>
                    <a:lstStyle/>
                    <a:p>
                      <a:pPr algn="ctr" fontAlgn="b"/>
                      <a:r>
                        <a:rPr lang="en-US" sz="1300"/>
                        <a:t>888.9</a:t>
                      </a:r>
                    </a:p>
                  </a:txBody>
                  <a:tcPr marL="28145" marR="28145" marT="28142" marB="28142"/>
                </a:tc>
                <a:tc>
                  <a:txBody>
                    <a:bodyPr/>
                    <a:lstStyle/>
                    <a:p>
                      <a:pPr algn="ctr" fontAlgn="b"/>
                      <a:r>
                        <a:rPr lang="en-US" sz="1300"/>
                        <a:t>319.6</a:t>
                      </a:r>
                    </a:p>
                  </a:txBody>
                  <a:tcPr marL="28145" marR="28145" marT="28142" marB="28142"/>
                </a:tc>
                <a:tc>
                  <a:txBody>
                    <a:bodyPr/>
                    <a:lstStyle/>
                    <a:p>
                      <a:pPr algn="ctr" fontAlgn="b"/>
                      <a:r>
                        <a:rPr lang="en-US" sz="1300" dirty="0"/>
                        <a:t>43.8</a:t>
                      </a:r>
                    </a:p>
                  </a:txBody>
                  <a:tcPr marL="28145" marR="28145" marT="28142" marB="28142">
                    <a:solidFill>
                      <a:srgbClr val="FFFF00"/>
                    </a:solidFill>
                  </a:tcPr>
                </a:tc>
                <a:tc>
                  <a:txBody>
                    <a:bodyPr/>
                    <a:lstStyle/>
                    <a:p>
                      <a:pPr algn="ctr" fontAlgn="b"/>
                      <a:r>
                        <a:rPr lang="en-US" sz="1300" dirty="0"/>
                        <a:t>5.8</a:t>
                      </a:r>
                    </a:p>
                  </a:txBody>
                  <a:tcPr marL="28145" marR="28145" marT="28142" marB="28142">
                    <a:solidFill>
                      <a:srgbClr val="FFFF00"/>
                    </a:solidFill>
                  </a:tcPr>
                </a:tc>
                <a:tc>
                  <a:txBody>
                    <a:bodyPr/>
                    <a:lstStyle/>
                    <a:p>
                      <a:pPr algn="ctr" fontAlgn="b"/>
                      <a:r>
                        <a:rPr lang="en-US" sz="1300" dirty="0"/>
                        <a:t>1.5</a:t>
                      </a:r>
                    </a:p>
                  </a:txBody>
                  <a:tcPr marL="28145" marR="28145" marT="28142" marB="28142">
                    <a:solidFill>
                      <a:srgbClr val="FFFF00"/>
                    </a:solidFill>
                  </a:tcPr>
                </a:tc>
              </a:tr>
              <a:tr h="258906">
                <a:tc>
                  <a:txBody>
                    <a:bodyPr/>
                    <a:lstStyle/>
                    <a:p>
                      <a:pPr algn="ctr" fontAlgn="b"/>
                      <a:r>
                        <a:rPr lang="en-US" sz="1300"/>
                        <a:t>Denmark</a:t>
                      </a:r>
                    </a:p>
                  </a:txBody>
                  <a:tcPr marL="28145" marR="28145" marT="28142" marB="28142"/>
                </a:tc>
                <a:tc>
                  <a:txBody>
                    <a:bodyPr/>
                    <a:lstStyle/>
                    <a:p>
                      <a:pPr algn="ctr" fontAlgn="b"/>
                      <a:r>
                        <a:rPr lang="en-US" sz="1300"/>
                        <a:t>947.4</a:t>
                      </a:r>
                    </a:p>
                  </a:txBody>
                  <a:tcPr marL="28145" marR="28145" marT="28142" marB="28142"/>
                </a:tc>
                <a:tc>
                  <a:txBody>
                    <a:bodyPr/>
                    <a:lstStyle/>
                    <a:p>
                      <a:pPr algn="ctr" fontAlgn="b"/>
                      <a:r>
                        <a:rPr lang="en-US" sz="1300"/>
                        <a:t>301.2</a:t>
                      </a:r>
                    </a:p>
                  </a:txBody>
                  <a:tcPr marL="28145" marR="28145" marT="28142" marB="28142"/>
                </a:tc>
                <a:tc>
                  <a:txBody>
                    <a:bodyPr/>
                    <a:lstStyle/>
                    <a:p>
                      <a:pPr algn="ctr" fontAlgn="b"/>
                      <a:r>
                        <a:rPr lang="en-US" sz="1300" dirty="0"/>
                        <a:t>42.2</a:t>
                      </a:r>
                    </a:p>
                  </a:txBody>
                  <a:tcPr marL="28145" marR="28145" marT="28142" marB="28142">
                    <a:solidFill>
                      <a:srgbClr val="FFFF00"/>
                    </a:solidFill>
                  </a:tcPr>
                </a:tc>
                <a:tc>
                  <a:txBody>
                    <a:bodyPr/>
                    <a:lstStyle/>
                    <a:p>
                      <a:pPr algn="ctr" fontAlgn="b"/>
                      <a:r>
                        <a:rPr lang="en-US" sz="1300"/>
                        <a:t>10.3</a:t>
                      </a:r>
                    </a:p>
                  </a:txBody>
                  <a:tcPr marL="28145" marR="28145" marT="28142" marB="28142"/>
                </a:tc>
                <a:tc>
                  <a:txBody>
                    <a:bodyPr/>
                    <a:lstStyle/>
                    <a:p>
                      <a:pPr algn="ctr" fontAlgn="b"/>
                      <a:r>
                        <a:rPr lang="en-US" sz="1300" dirty="0"/>
                        <a:t>2.3</a:t>
                      </a:r>
                    </a:p>
                  </a:txBody>
                  <a:tcPr marL="28145" marR="28145" marT="28142" marB="28142">
                    <a:solidFill>
                      <a:srgbClr val="FFFF00"/>
                    </a:solidFill>
                  </a:tcPr>
                </a:tc>
              </a:tr>
              <a:tr h="452494">
                <a:tc>
                  <a:txBody>
                    <a:bodyPr/>
                    <a:lstStyle/>
                    <a:p>
                      <a:pPr algn="ctr" fontAlgn="b"/>
                      <a:r>
                        <a:rPr lang="en-US" sz="1300" dirty="0"/>
                        <a:t>England and Wales</a:t>
                      </a:r>
                      <a:r>
                        <a:rPr lang="en-US" sz="1300" baseline="30000" dirty="0"/>
                        <a:t>2</a:t>
                      </a:r>
                      <a:endParaRPr lang="en-US" sz="1300" dirty="0"/>
                    </a:p>
                  </a:txBody>
                  <a:tcPr marL="28145" marR="28145" marT="28142" marB="28142"/>
                </a:tc>
                <a:tc>
                  <a:txBody>
                    <a:bodyPr/>
                    <a:lstStyle/>
                    <a:p>
                      <a:pPr algn="ctr" fontAlgn="b"/>
                      <a:r>
                        <a:rPr lang="en-US" sz="1300" dirty="0"/>
                        <a:t>880.5</a:t>
                      </a:r>
                    </a:p>
                  </a:txBody>
                  <a:tcPr marL="28145" marR="28145" marT="28142" marB="28142"/>
                </a:tc>
                <a:tc>
                  <a:txBody>
                    <a:bodyPr/>
                    <a:lstStyle/>
                    <a:p>
                      <a:pPr algn="ctr" fontAlgn="b"/>
                      <a:r>
                        <a:rPr lang="en-US" sz="1300" dirty="0"/>
                        <a:t>298.2</a:t>
                      </a:r>
                    </a:p>
                  </a:txBody>
                  <a:tcPr marL="28145" marR="28145" marT="28142" marB="28142"/>
                </a:tc>
                <a:tc>
                  <a:txBody>
                    <a:bodyPr/>
                    <a:lstStyle/>
                    <a:p>
                      <a:pPr algn="ctr" fontAlgn="b"/>
                      <a:r>
                        <a:rPr lang="en-US" sz="1300" dirty="0"/>
                        <a:t>52.2</a:t>
                      </a:r>
                    </a:p>
                  </a:txBody>
                  <a:tcPr marL="28145" marR="28145" marT="28142" marB="28142"/>
                </a:tc>
                <a:tc>
                  <a:txBody>
                    <a:bodyPr/>
                    <a:lstStyle/>
                    <a:p>
                      <a:pPr algn="ctr" fontAlgn="b"/>
                      <a:r>
                        <a:rPr lang="en-US" sz="1300" dirty="0"/>
                        <a:t>10.6</a:t>
                      </a:r>
                    </a:p>
                  </a:txBody>
                  <a:tcPr marL="28145" marR="28145" marT="28142" marB="28142"/>
                </a:tc>
                <a:tc>
                  <a:txBody>
                    <a:bodyPr/>
                    <a:lstStyle/>
                    <a:p>
                      <a:pPr algn="ctr" fontAlgn="b"/>
                      <a:r>
                        <a:rPr lang="en-US" sz="1300" dirty="0"/>
                        <a:t>1.8</a:t>
                      </a:r>
                    </a:p>
                  </a:txBody>
                  <a:tcPr marL="28145" marR="28145" marT="28142" marB="28142">
                    <a:solidFill>
                      <a:srgbClr val="FFFF00"/>
                    </a:solidFill>
                  </a:tcPr>
                </a:tc>
              </a:tr>
              <a:tr h="258906">
                <a:tc>
                  <a:txBody>
                    <a:bodyPr/>
                    <a:lstStyle/>
                    <a:p>
                      <a:pPr algn="ctr" fontAlgn="b"/>
                      <a:r>
                        <a:rPr lang="en-US" sz="1300"/>
                        <a:t>Finland</a:t>
                      </a:r>
                    </a:p>
                  </a:txBody>
                  <a:tcPr marL="28145" marR="28145" marT="28142" marB="28142"/>
                </a:tc>
                <a:tc>
                  <a:txBody>
                    <a:bodyPr/>
                    <a:lstStyle/>
                    <a:p>
                      <a:pPr algn="ctr" fontAlgn="b"/>
                      <a:r>
                        <a:rPr lang="en-US" sz="1300"/>
                        <a:t>900.0</a:t>
                      </a:r>
                    </a:p>
                  </a:txBody>
                  <a:tcPr marL="28145" marR="28145" marT="28142" marB="28142"/>
                </a:tc>
                <a:tc>
                  <a:txBody>
                    <a:bodyPr/>
                    <a:lstStyle/>
                    <a:p>
                      <a:pPr algn="ctr" fontAlgn="b"/>
                      <a:r>
                        <a:rPr lang="en-US" sz="1300"/>
                        <a:t>315.8</a:t>
                      </a:r>
                    </a:p>
                  </a:txBody>
                  <a:tcPr marL="28145" marR="28145" marT="28142" marB="28142"/>
                </a:tc>
                <a:tc>
                  <a:txBody>
                    <a:bodyPr/>
                    <a:lstStyle/>
                    <a:p>
                      <a:pPr algn="ctr" fontAlgn="b"/>
                      <a:r>
                        <a:rPr lang="en-US" sz="1300"/>
                        <a:t>58.5</a:t>
                      </a:r>
                    </a:p>
                  </a:txBody>
                  <a:tcPr marL="28145" marR="28145" marT="28142" marB="28142"/>
                </a:tc>
                <a:tc>
                  <a:txBody>
                    <a:bodyPr/>
                    <a:lstStyle/>
                    <a:p>
                      <a:pPr algn="ctr" fontAlgn="b"/>
                      <a:r>
                        <a:rPr lang="en-US" sz="1300"/>
                        <a:t>9.7</a:t>
                      </a:r>
                    </a:p>
                  </a:txBody>
                  <a:tcPr marL="28145" marR="28145" marT="28142" marB="28142"/>
                </a:tc>
                <a:tc>
                  <a:txBody>
                    <a:bodyPr/>
                    <a:lstStyle/>
                    <a:p>
                      <a:pPr algn="ctr" fontAlgn="b"/>
                      <a:r>
                        <a:rPr lang="en-US" sz="1300" dirty="0"/>
                        <a:t>1.4</a:t>
                      </a:r>
                    </a:p>
                  </a:txBody>
                  <a:tcPr marL="28145" marR="28145" marT="28142" marB="28142">
                    <a:solidFill>
                      <a:srgbClr val="FFFF00"/>
                    </a:solidFill>
                  </a:tcPr>
                </a:tc>
              </a:tr>
              <a:tr h="254389">
                <a:tc>
                  <a:txBody>
                    <a:bodyPr/>
                    <a:lstStyle/>
                    <a:p>
                      <a:pPr algn="ctr" fontAlgn="b"/>
                      <a:r>
                        <a:rPr lang="en-US" sz="1300"/>
                        <a:t>Northern Ireland</a:t>
                      </a:r>
                    </a:p>
                  </a:txBody>
                  <a:tcPr marL="28145" marR="28145" marT="28142" marB="28142"/>
                </a:tc>
                <a:tc>
                  <a:txBody>
                    <a:bodyPr/>
                    <a:lstStyle/>
                    <a:p>
                      <a:pPr algn="ctr" fontAlgn="b"/>
                      <a:r>
                        <a:rPr lang="en-US" sz="1300"/>
                        <a:t>1,000.0</a:t>
                      </a:r>
                    </a:p>
                  </a:txBody>
                  <a:tcPr marL="28145" marR="28145" marT="28142" marB="28142"/>
                </a:tc>
                <a:tc>
                  <a:txBody>
                    <a:bodyPr/>
                    <a:lstStyle/>
                    <a:p>
                      <a:pPr algn="ctr" fontAlgn="b"/>
                      <a:r>
                        <a:rPr lang="en-US" sz="1300"/>
                        <a:t>268.3</a:t>
                      </a:r>
                    </a:p>
                  </a:txBody>
                  <a:tcPr marL="28145" marR="28145" marT="28142" marB="28142"/>
                </a:tc>
                <a:tc>
                  <a:txBody>
                    <a:bodyPr/>
                    <a:lstStyle/>
                    <a:p>
                      <a:pPr algn="ctr" fontAlgn="b"/>
                      <a:r>
                        <a:rPr lang="en-US" sz="1300"/>
                        <a:t>54.5</a:t>
                      </a:r>
                    </a:p>
                  </a:txBody>
                  <a:tcPr marL="28145" marR="28145" marT="28142" marB="28142"/>
                </a:tc>
                <a:tc>
                  <a:txBody>
                    <a:bodyPr/>
                    <a:lstStyle/>
                    <a:p>
                      <a:pPr algn="ctr" fontAlgn="b"/>
                      <a:r>
                        <a:rPr lang="en-US" sz="1300"/>
                        <a:t>13.1</a:t>
                      </a:r>
                    </a:p>
                  </a:txBody>
                  <a:tcPr marL="28145" marR="28145" marT="28142" marB="28142"/>
                </a:tc>
                <a:tc>
                  <a:txBody>
                    <a:bodyPr/>
                    <a:lstStyle/>
                    <a:p>
                      <a:pPr algn="ctr" fontAlgn="b"/>
                      <a:r>
                        <a:rPr lang="en-US" sz="1300" dirty="0"/>
                        <a:t>1.6</a:t>
                      </a:r>
                    </a:p>
                  </a:txBody>
                  <a:tcPr marL="28145" marR="28145" marT="28142" marB="28142">
                    <a:solidFill>
                      <a:srgbClr val="FFFF00"/>
                    </a:solidFill>
                  </a:tcPr>
                </a:tc>
              </a:tr>
              <a:tr h="258906">
                <a:tc>
                  <a:txBody>
                    <a:bodyPr/>
                    <a:lstStyle/>
                    <a:p>
                      <a:pPr algn="ctr" fontAlgn="b"/>
                      <a:r>
                        <a:rPr lang="en-US" sz="1300"/>
                        <a:t>Norway</a:t>
                      </a:r>
                    </a:p>
                  </a:txBody>
                  <a:tcPr marL="28145" marR="28145" marT="28142" marB="28142"/>
                </a:tc>
                <a:tc>
                  <a:txBody>
                    <a:bodyPr/>
                    <a:lstStyle/>
                    <a:p>
                      <a:pPr algn="ctr" fontAlgn="b"/>
                      <a:r>
                        <a:rPr lang="en-US" sz="1300" dirty="0"/>
                        <a:t>555.6</a:t>
                      </a:r>
                    </a:p>
                  </a:txBody>
                  <a:tcPr marL="28145" marR="28145" marT="28142" marB="28142">
                    <a:solidFill>
                      <a:srgbClr val="FFFF00"/>
                    </a:solidFill>
                  </a:tcPr>
                </a:tc>
                <a:tc>
                  <a:txBody>
                    <a:bodyPr/>
                    <a:lstStyle/>
                    <a:p>
                      <a:pPr algn="ctr" fontAlgn="b"/>
                      <a:r>
                        <a:rPr lang="en-US" sz="1300" dirty="0"/>
                        <a:t>220.2</a:t>
                      </a:r>
                    </a:p>
                  </a:txBody>
                  <a:tcPr marL="28145" marR="28145" marT="28142" marB="28142">
                    <a:solidFill>
                      <a:srgbClr val="FFFF00"/>
                    </a:solidFill>
                  </a:tcPr>
                </a:tc>
                <a:tc>
                  <a:txBody>
                    <a:bodyPr/>
                    <a:lstStyle/>
                    <a:p>
                      <a:pPr algn="ctr" fontAlgn="b"/>
                      <a:r>
                        <a:rPr lang="en-US" sz="1300"/>
                        <a:t>56.4</a:t>
                      </a:r>
                    </a:p>
                  </a:txBody>
                  <a:tcPr marL="28145" marR="28145" marT="28142" marB="28142"/>
                </a:tc>
                <a:tc>
                  <a:txBody>
                    <a:bodyPr/>
                    <a:lstStyle/>
                    <a:p>
                      <a:pPr algn="ctr" fontAlgn="b"/>
                      <a:r>
                        <a:rPr lang="en-US" sz="1300" dirty="0"/>
                        <a:t>7.2</a:t>
                      </a:r>
                    </a:p>
                  </a:txBody>
                  <a:tcPr marL="28145" marR="28145" marT="28142" marB="28142">
                    <a:solidFill>
                      <a:srgbClr val="FFFF00"/>
                    </a:solidFill>
                  </a:tcPr>
                </a:tc>
                <a:tc>
                  <a:txBody>
                    <a:bodyPr/>
                    <a:lstStyle/>
                    <a:p>
                      <a:pPr algn="ctr" fontAlgn="b"/>
                      <a:r>
                        <a:rPr lang="en-US" sz="1300" dirty="0"/>
                        <a:t>1.5</a:t>
                      </a:r>
                    </a:p>
                  </a:txBody>
                  <a:tcPr marL="28145" marR="28145" marT="28142" marB="28142">
                    <a:solidFill>
                      <a:srgbClr val="FFFF00"/>
                    </a:solidFill>
                  </a:tcPr>
                </a:tc>
              </a:tr>
              <a:tr h="258906">
                <a:tc>
                  <a:txBody>
                    <a:bodyPr/>
                    <a:lstStyle/>
                    <a:p>
                      <a:pPr algn="ctr" fontAlgn="b"/>
                      <a:r>
                        <a:rPr lang="en-US" sz="1300"/>
                        <a:t>Poland</a:t>
                      </a:r>
                    </a:p>
                  </a:txBody>
                  <a:tcPr marL="28145" marR="28145" marT="28142" marB="28142"/>
                </a:tc>
                <a:tc>
                  <a:txBody>
                    <a:bodyPr/>
                    <a:lstStyle/>
                    <a:p>
                      <a:pPr algn="ctr" fontAlgn="b"/>
                      <a:r>
                        <a:rPr lang="en-US" sz="1300"/>
                        <a:t>921.1</a:t>
                      </a:r>
                    </a:p>
                  </a:txBody>
                  <a:tcPr marL="28145" marR="28145" marT="28142" marB="28142"/>
                </a:tc>
                <a:tc>
                  <a:txBody>
                    <a:bodyPr/>
                    <a:lstStyle/>
                    <a:p>
                      <a:pPr algn="ctr" fontAlgn="b"/>
                      <a:r>
                        <a:rPr lang="en-US" sz="1300"/>
                        <a:t>530.6</a:t>
                      </a:r>
                    </a:p>
                  </a:txBody>
                  <a:tcPr marL="28145" marR="28145" marT="28142" marB="28142"/>
                </a:tc>
                <a:tc>
                  <a:txBody>
                    <a:bodyPr/>
                    <a:lstStyle/>
                    <a:p>
                      <a:pPr algn="ctr" fontAlgn="b"/>
                      <a:r>
                        <a:rPr lang="en-US" sz="1300"/>
                        <a:t>147.7</a:t>
                      </a:r>
                    </a:p>
                  </a:txBody>
                  <a:tcPr marL="28145" marR="28145" marT="28142" marB="28142"/>
                </a:tc>
                <a:tc>
                  <a:txBody>
                    <a:bodyPr/>
                    <a:lstStyle/>
                    <a:p>
                      <a:pPr algn="ctr" fontAlgn="b"/>
                      <a:r>
                        <a:rPr lang="en-US" sz="1300"/>
                        <a:t>23.1</a:t>
                      </a:r>
                    </a:p>
                  </a:txBody>
                  <a:tcPr marL="28145" marR="28145" marT="28142" marB="28142"/>
                </a:tc>
                <a:tc>
                  <a:txBody>
                    <a:bodyPr/>
                    <a:lstStyle/>
                    <a:p>
                      <a:pPr algn="ctr" fontAlgn="b"/>
                      <a:r>
                        <a:rPr lang="en-US" sz="1300" dirty="0"/>
                        <a:t>2.3</a:t>
                      </a:r>
                    </a:p>
                  </a:txBody>
                  <a:tcPr marL="28145" marR="28145" marT="28142" marB="28142">
                    <a:solidFill>
                      <a:srgbClr val="FFFF00"/>
                    </a:solidFill>
                  </a:tcPr>
                </a:tc>
              </a:tr>
              <a:tr h="258906">
                <a:tc>
                  <a:txBody>
                    <a:bodyPr/>
                    <a:lstStyle/>
                    <a:p>
                      <a:pPr algn="ctr" fontAlgn="b"/>
                      <a:r>
                        <a:rPr lang="en-US" sz="1300"/>
                        <a:t>Scotland</a:t>
                      </a:r>
                    </a:p>
                  </a:txBody>
                  <a:tcPr marL="28145" marR="28145" marT="28142" marB="28142"/>
                </a:tc>
                <a:tc>
                  <a:txBody>
                    <a:bodyPr/>
                    <a:lstStyle/>
                    <a:p>
                      <a:pPr algn="ctr" fontAlgn="b"/>
                      <a:r>
                        <a:rPr lang="en-US" sz="1300"/>
                        <a:t>1,000.0</a:t>
                      </a:r>
                    </a:p>
                  </a:txBody>
                  <a:tcPr marL="28145" marR="28145" marT="28142" marB="28142"/>
                </a:tc>
                <a:tc>
                  <a:txBody>
                    <a:bodyPr/>
                    <a:lstStyle/>
                    <a:p>
                      <a:pPr algn="ctr" fontAlgn="b"/>
                      <a:r>
                        <a:rPr lang="en-US" sz="1300"/>
                        <a:t>377.0</a:t>
                      </a:r>
                    </a:p>
                  </a:txBody>
                  <a:tcPr marL="28145" marR="28145" marT="28142" marB="28142"/>
                </a:tc>
                <a:tc>
                  <a:txBody>
                    <a:bodyPr/>
                    <a:lstStyle/>
                    <a:p>
                      <a:pPr algn="ctr" fontAlgn="b"/>
                      <a:r>
                        <a:rPr lang="en-US" sz="1300"/>
                        <a:t>60.8</a:t>
                      </a:r>
                    </a:p>
                  </a:txBody>
                  <a:tcPr marL="28145" marR="28145" marT="28142" marB="28142"/>
                </a:tc>
                <a:tc>
                  <a:txBody>
                    <a:bodyPr/>
                    <a:lstStyle/>
                    <a:p>
                      <a:pPr algn="ctr" fontAlgn="b"/>
                      <a:r>
                        <a:rPr lang="en-US" sz="1300"/>
                        <a:t>8.8</a:t>
                      </a:r>
                    </a:p>
                  </a:txBody>
                  <a:tcPr marL="28145" marR="28145" marT="28142" marB="28142"/>
                </a:tc>
                <a:tc>
                  <a:txBody>
                    <a:bodyPr/>
                    <a:lstStyle/>
                    <a:p>
                      <a:pPr algn="ctr" fontAlgn="b"/>
                      <a:r>
                        <a:rPr lang="en-US" sz="1300" dirty="0"/>
                        <a:t>1.7</a:t>
                      </a:r>
                    </a:p>
                  </a:txBody>
                  <a:tcPr marL="28145" marR="28145" marT="28142" marB="28142">
                    <a:solidFill>
                      <a:srgbClr val="FFFF00"/>
                    </a:solidFill>
                  </a:tcPr>
                </a:tc>
              </a:tr>
              <a:tr h="258906">
                <a:tc>
                  <a:txBody>
                    <a:bodyPr/>
                    <a:lstStyle/>
                    <a:p>
                      <a:pPr algn="ctr" fontAlgn="b"/>
                      <a:r>
                        <a:rPr lang="en-US" sz="1300"/>
                        <a:t>Sweden</a:t>
                      </a:r>
                    </a:p>
                  </a:txBody>
                  <a:tcPr marL="28145" marR="28145" marT="28142" marB="28142"/>
                </a:tc>
                <a:tc>
                  <a:txBody>
                    <a:bodyPr/>
                    <a:lstStyle/>
                    <a:p>
                      <a:pPr algn="ctr" fontAlgn="b"/>
                      <a:r>
                        <a:rPr lang="en-US" sz="1300" dirty="0" smtClean="0"/>
                        <a:t>515.2</a:t>
                      </a:r>
                      <a:endParaRPr lang="en-US" sz="1300" dirty="0"/>
                    </a:p>
                  </a:txBody>
                  <a:tcPr marL="28145" marR="28145" marT="28142" marB="28142">
                    <a:solidFill>
                      <a:srgbClr val="FFFF00"/>
                    </a:solidFill>
                  </a:tcPr>
                </a:tc>
                <a:tc>
                  <a:txBody>
                    <a:bodyPr/>
                    <a:lstStyle/>
                    <a:p>
                      <a:pPr algn="ctr" fontAlgn="b"/>
                      <a:r>
                        <a:rPr lang="en-US" sz="1300" dirty="0"/>
                        <a:t>197.7</a:t>
                      </a:r>
                    </a:p>
                  </a:txBody>
                  <a:tcPr marL="28145" marR="28145" marT="28142" marB="28142">
                    <a:solidFill>
                      <a:srgbClr val="FFFF00"/>
                    </a:solidFill>
                  </a:tcPr>
                </a:tc>
                <a:tc>
                  <a:txBody>
                    <a:bodyPr/>
                    <a:lstStyle/>
                    <a:p>
                      <a:pPr algn="ctr" fontAlgn="b"/>
                      <a:r>
                        <a:rPr lang="en-US" sz="1300" dirty="0"/>
                        <a:t>41.3</a:t>
                      </a:r>
                    </a:p>
                  </a:txBody>
                  <a:tcPr marL="28145" marR="28145" marT="28142" marB="28142">
                    <a:solidFill>
                      <a:srgbClr val="FFFF00"/>
                    </a:solidFill>
                  </a:tcPr>
                </a:tc>
                <a:tc>
                  <a:txBody>
                    <a:bodyPr/>
                    <a:lstStyle/>
                    <a:p>
                      <a:pPr algn="ctr" fontAlgn="b"/>
                      <a:r>
                        <a:rPr lang="en-US" sz="1300"/>
                        <a:t>12.8</a:t>
                      </a:r>
                    </a:p>
                  </a:txBody>
                  <a:tcPr marL="28145" marR="28145" marT="28142" marB="28142"/>
                </a:tc>
                <a:tc>
                  <a:txBody>
                    <a:bodyPr/>
                    <a:lstStyle/>
                    <a:p>
                      <a:pPr algn="ctr" fontAlgn="b"/>
                      <a:r>
                        <a:rPr lang="en-US" sz="1300" dirty="0"/>
                        <a:t>1.5</a:t>
                      </a:r>
                    </a:p>
                  </a:txBody>
                  <a:tcPr marL="28145" marR="28145" marT="28142" marB="28142">
                    <a:solidFill>
                      <a:srgbClr val="FFFF00"/>
                    </a:solidFill>
                  </a:tcPr>
                </a:tc>
              </a:tr>
            </a:tbl>
          </a:graphicData>
        </a:graphic>
      </p:graphicFrame>
      <p:sp>
        <p:nvSpPr>
          <p:cNvPr id="52313" name="Rectangle 1"/>
          <p:cNvSpPr>
            <a:spLocks noChangeArrowheads="1"/>
          </p:cNvSpPr>
          <p:nvPr/>
        </p:nvSpPr>
        <p:spPr bwMode="auto">
          <a:xfrm>
            <a:off x="538163" y="271463"/>
            <a:ext cx="8137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a:buFontTx/>
              <a:buNone/>
            </a:pPr>
            <a:r>
              <a:rPr lang="en-US" sz="1200" b="1"/>
              <a:t>Gestational age-specific infant mortality rates, United States and selected European countries, 2004</a:t>
            </a:r>
            <a:r>
              <a:rPr lang="en-US" sz="1200"/>
              <a:t> </a:t>
            </a:r>
          </a:p>
        </p:txBody>
      </p:sp>
      <p:sp>
        <p:nvSpPr>
          <p:cNvPr id="52314" name="Rectangle 1"/>
          <p:cNvSpPr>
            <a:spLocks noChangeArrowheads="1"/>
          </p:cNvSpPr>
          <p:nvPr/>
        </p:nvSpPr>
        <p:spPr bwMode="auto">
          <a:xfrm>
            <a:off x="539750" y="4508500"/>
            <a:ext cx="8139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buFontTx/>
              <a:buNone/>
            </a:pPr>
            <a:r>
              <a:rPr lang="en-US" sz="900" baseline="30000"/>
              <a:t>1</a:t>
            </a:r>
            <a:r>
              <a:rPr lang="en-US" sz="900"/>
              <a:t> Infant mortality rates at 22-23 weeks of gestation may be unreliable due to reporting differences.</a:t>
            </a:r>
          </a:p>
          <a:p>
            <a:pPr>
              <a:buFontTx/>
              <a:buNone/>
            </a:pPr>
            <a:r>
              <a:rPr lang="en-US" sz="900" baseline="30000"/>
              <a:t>2</a:t>
            </a:r>
            <a:r>
              <a:rPr lang="en-US" sz="900"/>
              <a:t> England and Wales provided 2005 data.</a:t>
            </a:r>
          </a:p>
          <a:p>
            <a:pPr>
              <a:buFontTx/>
              <a:buNone/>
            </a:pPr>
            <a:r>
              <a:rPr lang="en-US" sz="900"/>
              <a:t>NOTE:  Infant mortality rates are per 1,000 live births in specified group.</a:t>
            </a:r>
          </a:p>
          <a:p>
            <a:pPr>
              <a:buFontTx/>
              <a:buNone/>
            </a:pPr>
            <a:r>
              <a:rPr lang="en-US" sz="900"/>
              <a:t>SOURCE: NCHS linked birth/infant death data set (for U.S. data), and European Perinatal Health Report (for European data).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F:\Documents\Downloads\LLU\EPDM 505\Modules\Module 2\Downloads\db23_Fig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5" y="333375"/>
            <a:ext cx="88646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7"/>
          <p:cNvSpPr txBox="1">
            <a:spLocks noChangeArrowheads="1"/>
          </p:cNvSpPr>
          <p:nvPr/>
        </p:nvSpPr>
        <p:spPr bwMode="auto">
          <a:xfrm>
            <a:off x="79375" y="5416550"/>
            <a:ext cx="447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7"/>
              </a:rPr>
              <a:t>www.cdc.gov/nchs/data/databriefs/db23.htm</a:t>
            </a:r>
            <a:endParaRPr lang="en-US" sz="1000" b="1"/>
          </a:p>
          <a:p>
            <a:pPr>
              <a:buFontTx/>
              <a:buNone/>
            </a:pPr>
            <a:endParaRPr lang="en-US" sz="1000" b="1"/>
          </a:p>
        </p:txBody>
      </p:sp>
      <p:sp>
        <p:nvSpPr>
          <p:cNvPr id="4" name="TextBox 3"/>
          <p:cNvSpPr txBox="1"/>
          <p:nvPr/>
        </p:nvSpPr>
        <p:spPr>
          <a:xfrm>
            <a:off x="179388" y="5876925"/>
            <a:ext cx="8802687" cy="585788"/>
          </a:xfrm>
          <a:prstGeom prst="rect">
            <a:avLst/>
          </a:prstGeom>
          <a:noFill/>
        </p:spPr>
        <p:txBody>
          <a:bodyPr wrap="none">
            <a:spAutoFit/>
          </a:bodyPr>
          <a:lstStyle/>
          <a:p>
            <a:pPr>
              <a:buFontTx/>
              <a:buNone/>
              <a:defRPr/>
            </a:pPr>
            <a:r>
              <a:rPr lang="en-US" sz="1600" dirty="0">
                <a:latin typeface="+mn-lt"/>
              </a:rPr>
              <a:t>When births less than 22 weeks were excluded, the U.S. infant mortality rate dropped from 6.8 </a:t>
            </a:r>
          </a:p>
          <a:p>
            <a:pPr>
              <a:buFontTx/>
              <a:buNone/>
              <a:defRPr/>
            </a:pPr>
            <a:r>
              <a:rPr lang="en-US" sz="1600" dirty="0">
                <a:latin typeface="+mn-lt"/>
              </a:rPr>
              <a:t>To 5.8 infant deaths per 1,000 live births in 2004</a:t>
            </a:r>
          </a:p>
        </p:txBody>
      </p:sp>
      <p:graphicFrame>
        <p:nvGraphicFramePr>
          <p:cNvPr id="5122" name="Object 4"/>
          <p:cNvGraphicFramePr>
            <a:graphicFrameLocks noChangeAspect="1"/>
          </p:cNvGraphicFramePr>
          <p:nvPr/>
        </p:nvGraphicFramePr>
        <p:xfrm>
          <a:off x="6770688" y="1016000"/>
          <a:ext cx="1978025" cy="1981200"/>
        </p:xfrm>
        <a:graphic>
          <a:graphicData uri="http://schemas.openxmlformats.org/presentationml/2006/ole">
            <mc:AlternateContent xmlns:mc="http://schemas.openxmlformats.org/markup-compatibility/2006">
              <mc:Choice xmlns:v="urn:schemas-microsoft-com:vml" Requires="v">
                <p:oleObj spid="_x0000_s5205" name="Clip" r:id="rId8" imgW="1663920" imgH="1666440" progId="MS_ClipArt_Gallery.2">
                  <p:embed/>
                </p:oleObj>
              </mc:Choice>
              <mc:Fallback>
                <p:oleObj name="Clip" r:id="rId8" imgW="1663920" imgH="1666440" progId="MS_ClipArt_Gallery.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0688" y="1016000"/>
                        <a:ext cx="1978025"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F:\Documents\Downloads\LLU\EPDM 505\Modules\Module 2\Downloads\db23_Fig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33375"/>
            <a:ext cx="8829675"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7"/>
          <p:cNvSpPr txBox="1">
            <a:spLocks noChangeArrowheads="1"/>
          </p:cNvSpPr>
          <p:nvPr/>
        </p:nvSpPr>
        <p:spPr bwMode="auto">
          <a:xfrm>
            <a:off x="117475" y="5391150"/>
            <a:ext cx="4471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7"/>
              </a:rPr>
              <a:t>www.cdc.gov/nchs/data/databriefs/db23.htm</a:t>
            </a:r>
            <a:endParaRPr lang="en-US" sz="1000" b="1"/>
          </a:p>
          <a:p>
            <a:pPr>
              <a:buFontTx/>
              <a:buNone/>
            </a:pPr>
            <a:endParaRPr lang="en-US" sz="1000" b="1"/>
          </a:p>
        </p:txBody>
      </p:sp>
      <p:graphicFrame>
        <p:nvGraphicFramePr>
          <p:cNvPr id="6146" name="Object 4"/>
          <p:cNvGraphicFramePr>
            <a:graphicFrameLocks noChangeAspect="1"/>
          </p:cNvGraphicFramePr>
          <p:nvPr/>
        </p:nvGraphicFramePr>
        <p:xfrm>
          <a:off x="6770688" y="765175"/>
          <a:ext cx="1978025" cy="1981200"/>
        </p:xfrm>
        <a:graphic>
          <a:graphicData uri="http://schemas.openxmlformats.org/presentationml/2006/ole">
            <mc:AlternateContent xmlns:mc="http://schemas.openxmlformats.org/markup-compatibility/2006">
              <mc:Choice xmlns:v="urn:schemas-microsoft-com:vml" Requires="v">
                <p:oleObj spid="_x0000_s6227" name="Clip" r:id="rId8" imgW="1663920" imgH="1666440" progId="MS_ClipArt_Gallery.2">
                  <p:embed/>
                </p:oleObj>
              </mc:Choice>
              <mc:Fallback>
                <p:oleObj name="Clip" r:id="rId8" imgW="1663920" imgH="1666440" progId="MS_ClipArt_Gallery.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0688" y="765175"/>
                        <a:ext cx="1978025"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Documents\Downloads\LLU\EPDM 505\Modules\Module 2\Downloads\db23_Fig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341313"/>
            <a:ext cx="8801100"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7"/>
          <p:cNvSpPr txBox="1">
            <a:spLocks noChangeArrowheads="1"/>
          </p:cNvSpPr>
          <p:nvPr/>
        </p:nvSpPr>
        <p:spPr bwMode="auto">
          <a:xfrm>
            <a:off x="107950" y="5260975"/>
            <a:ext cx="4471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000" b="1"/>
              <a:t>National Death Index at </a:t>
            </a:r>
            <a:r>
              <a:rPr lang="en-US" sz="1000" b="1">
                <a:hlinkClick r:id="rId6"/>
              </a:rPr>
              <a:t>www.cdc.gov/nchs/data/databriefs/db23.htm</a:t>
            </a:r>
            <a:endParaRPr lang="en-US" sz="1000" b="1"/>
          </a:p>
          <a:p>
            <a:pPr>
              <a:buFontTx/>
              <a:buNone/>
            </a:pPr>
            <a:endParaRPr lang="en-US" sz="1000" b="1"/>
          </a:p>
        </p:txBody>
      </p:sp>
      <p:sp>
        <p:nvSpPr>
          <p:cNvPr id="5" name="TextBox 4"/>
          <p:cNvSpPr txBox="1"/>
          <p:nvPr/>
        </p:nvSpPr>
        <p:spPr>
          <a:xfrm>
            <a:off x="179388" y="5876925"/>
            <a:ext cx="8777287" cy="585788"/>
          </a:xfrm>
          <a:prstGeom prst="rect">
            <a:avLst/>
          </a:prstGeom>
          <a:noFill/>
        </p:spPr>
        <p:txBody>
          <a:bodyPr wrap="none">
            <a:spAutoFit/>
          </a:bodyPr>
          <a:lstStyle/>
          <a:p>
            <a:pPr>
              <a:buFontTx/>
              <a:buNone/>
              <a:defRPr/>
            </a:pPr>
            <a:r>
              <a:rPr lang="en-US" sz="1600" dirty="0">
                <a:solidFill>
                  <a:srgbClr val="CC0066"/>
                </a:solidFill>
                <a:latin typeface="+mn-lt"/>
              </a:rPr>
              <a:t>The main cause of the high infant mortality in the U.S. when compared with Europe is the very </a:t>
            </a:r>
          </a:p>
          <a:p>
            <a:pPr>
              <a:buFontTx/>
              <a:buNone/>
              <a:defRPr/>
            </a:pPr>
            <a:r>
              <a:rPr lang="en-US" sz="1600" dirty="0">
                <a:solidFill>
                  <a:srgbClr val="CC0066"/>
                </a:solidFill>
                <a:latin typeface="+mn-lt"/>
              </a:rPr>
              <a:t>high percentage of preterm </a:t>
            </a:r>
            <a:r>
              <a:rPr lang="en-US" sz="1600" dirty="0" err="1">
                <a:solidFill>
                  <a:srgbClr val="CC0066"/>
                </a:solidFill>
                <a:latin typeface="+mn-lt"/>
              </a:rPr>
              <a:t>birhts</a:t>
            </a:r>
            <a:r>
              <a:rPr lang="en-US" sz="1600" dirty="0">
                <a:solidFill>
                  <a:srgbClr val="CC0066"/>
                </a:solidFill>
                <a:latin typeface="+mn-lt"/>
              </a:rPr>
              <a:t> in the U.S.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685800" y="1803400"/>
            <a:ext cx="7529513" cy="1343025"/>
            <a:chOff x="432" y="972"/>
            <a:chExt cx="4743" cy="846"/>
          </a:xfrm>
        </p:grpSpPr>
        <p:sp>
          <p:nvSpPr>
            <p:cNvPr id="54283" name="Text Box 3"/>
            <p:cNvSpPr txBox="1">
              <a:spLocks noChangeArrowheads="1"/>
            </p:cNvSpPr>
            <p:nvPr/>
          </p:nvSpPr>
          <p:spPr bwMode="auto">
            <a:xfrm>
              <a:off x="432" y="1241"/>
              <a:ext cx="88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dirty="0">
                  <a:solidFill>
                    <a:srgbClr val="990033"/>
                  </a:solidFill>
                </a:rPr>
                <a:t>Birth </a:t>
              </a:r>
              <a:r>
                <a:rPr lang="en-US" sz="2000" dirty="0" smtClean="0">
                  <a:solidFill>
                    <a:srgbClr val="990033"/>
                  </a:solidFill>
                </a:rPr>
                <a:t>“rate”</a:t>
              </a:r>
              <a:endParaRPr lang="en-US" sz="2000" dirty="0">
                <a:solidFill>
                  <a:srgbClr val="990033"/>
                </a:solidFill>
              </a:endParaRPr>
            </a:p>
          </p:txBody>
        </p:sp>
        <p:sp>
          <p:nvSpPr>
            <p:cNvPr id="54284" name="Text Box 4"/>
            <p:cNvSpPr txBox="1">
              <a:spLocks noChangeArrowheads="1"/>
            </p:cNvSpPr>
            <p:nvPr/>
          </p:nvSpPr>
          <p:spPr bwMode="auto">
            <a:xfrm>
              <a:off x="1793" y="972"/>
              <a:ext cx="266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live births in a population</a:t>
              </a:r>
            </a:p>
            <a:p>
              <a:pPr algn="ctr">
                <a:buFontTx/>
                <a:buNone/>
              </a:pPr>
              <a:r>
                <a:rPr lang="en-US" sz="2000"/>
                <a:t>during a specified time period</a:t>
              </a:r>
            </a:p>
          </p:txBody>
        </p:sp>
        <p:sp>
          <p:nvSpPr>
            <p:cNvPr id="54285" name="Text Box 5"/>
            <p:cNvSpPr txBox="1">
              <a:spLocks noChangeArrowheads="1"/>
            </p:cNvSpPr>
            <p:nvPr/>
          </p:nvSpPr>
          <p:spPr bwMode="auto">
            <a:xfrm>
              <a:off x="2178" y="1376"/>
              <a:ext cx="168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Population size at the </a:t>
              </a:r>
            </a:p>
            <a:p>
              <a:pPr algn="ctr">
                <a:buFontTx/>
                <a:buNone/>
              </a:pPr>
              <a:r>
                <a:rPr lang="en-US" sz="2000"/>
                <a:t>middle of that period</a:t>
              </a:r>
            </a:p>
          </p:txBody>
        </p:sp>
        <p:sp>
          <p:nvSpPr>
            <p:cNvPr id="54286" name="Text Box 6"/>
            <p:cNvSpPr txBox="1">
              <a:spLocks noChangeArrowheads="1"/>
            </p:cNvSpPr>
            <p:nvPr/>
          </p:nvSpPr>
          <p:spPr bwMode="auto">
            <a:xfrm>
              <a:off x="1584" y="1241"/>
              <a:ext cx="2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a:t>
              </a:r>
            </a:p>
          </p:txBody>
        </p:sp>
        <p:sp>
          <p:nvSpPr>
            <p:cNvPr id="54287" name="Text Box 7"/>
            <p:cNvSpPr txBox="1">
              <a:spLocks noChangeArrowheads="1"/>
            </p:cNvSpPr>
            <p:nvPr/>
          </p:nvSpPr>
          <p:spPr bwMode="auto">
            <a:xfrm>
              <a:off x="4464" y="1280"/>
              <a:ext cx="7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X  1,000</a:t>
              </a:r>
            </a:p>
          </p:txBody>
        </p:sp>
        <p:sp>
          <p:nvSpPr>
            <p:cNvPr id="54288" name="Line 8"/>
            <p:cNvSpPr>
              <a:spLocks noChangeShapeType="1"/>
            </p:cNvSpPr>
            <p:nvPr/>
          </p:nvSpPr>
          <p:spPr bwMode="auto">
            <a:xfrm>
              <a:off x="1920" y="1392"/>
              <a:ext cx="2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275" name="Group 9"/>
          <p:cNvGrpSpPr>
            <a:grpSpLocks/>
          </p:cNvGrpSpPr>
          <p:nvPr/>
        </p:nvGrpSpPr>
        <p:grpSpPr bwMode="auto">
          <a:xfrm>
            <a:off x="717550" y="4529138"/>
            <a:ext cx="7529513" cy="1343025"/>
            <a:chOff x="432" y="972"/>
            <a:chExt cx="4743" cy="846"/>
          </a:xfrm>
        </p:grpSpPr>
        <p:sp>
          <p:nvSpPr>
            <p:cNvPr id="54277" name="Text Box 10"/>
            <p:cNvSpPr txBox="1">
              <a:spLocks noChangeArrowheads="1"/>
            </p:cNvSpPr>
            <p:nvPr/>
          </p:nvSpPr>
          <p:spPr bwMode="auto">
            <a:xfrm>
              <a:off x="432" y="1241"/>
              <a:ext cx="107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dirty="0">
                  <a:solidFill>
                    <a:srgbClr val="990033"/>
                  </a:solidFill>
                </a:rPr>
                <a:t>Fertility </a:t>
              </a:r>
              <a:r>
                <a:rPr lang="en-US" sz="2000" dirty="0" smtClean="0">
                  <a:solidFill>
                    <a:srgbClr val="990033"/>
                  </a:solidFill>
                </a:rPr>
                <a:t>“rate”</a:t>
              </a:r>
              <a:endParaRPr lang="en-US" sz="2000" dirty="0">
                <a:solidFill>
                  <a:srgbClr val="990033"/>
                </a:solidFill>
              </a:endParaRPr>
            </a:p>
          </p:txBody>
        </p:sp>
        <p:sp>
          <p:nvSpPr>
            <p:cNvPr id="54278" name="Text Box 11"/>
            <p:cNvSpPr txBox="1">
              <a:spLocks noChangeArrowheads="1"/>
            </p:cNvSpPr>
            <p:nvPr/>
          </p:nvSpPr>
          <p:spPr bwMode="auto">
            <a:xfrm>
              <a:off x="1793" y="972"/>
              <a:ext cx="266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live births in a population</a:t>
              </a:r>
            </a:p>
            <a:p>
              <a:pPr algn="ctr">
                <a:buFontTx/>
                <a:buNone/>
              </a:pPr>
              <a:r>
                <a:rPr lang="en-US" sz="2000"/>
                <a:t>during a specified time period</a:t>
              </a:r>
            </a:p>
          </p:txBody>
        </p:sp>
        <p:sp>
          <p:nvSpPr>
            <p:cNvPr id="54279" name="Text Box 12"/>
            <p:cNvSpPr txBox="1">
              <a:spLocks noChangeArrowheads="1"/>
            </p:cNvSpPr>
            <p:nvPr/>
          </p:nvSpPr>
          <p:spPr bwMode="auto">
            <a:xfrm>
              <a:off x="2195" y="1376"/>
              <a:ext cx="165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Population of women </a:t>
              </a:r>
            </a:p>
            <a:p>
              <a:pPr algn="ctr">
                <a:buFontTx/>
                <a:buNone/>
              </a:pPr>
              <a:r>
                <a:rPr lang="en-US" sz="2000"/>
                <a:t>ages 15-44 years</a:t>
              </a:r>
            </a:p>
          </p:txBody>
        </p:sp>
        <p:sp>
          <p:nvSpPr>
            <p:cNvPr id="54280" name="Text Box 13"/>
            <p:cNvSpPr txBox="1">
              <a:spLocks noChangeArrowheads="1"/>
            </p:cNvSpPr>
            <p:nvPr/>
          </p:nvSpPr>
          <p:spPr bwMode="auto">
            <a:xfrm>
              <a:off x="1584" y="1241"/>
              <a:ext cx="2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a:t>
              </a:r>
            </a:p>
          </p:txBody>
        </p:sp>
        <p:sp>
          <p:nvSpPr>
            <p:cNvPr id="54281" name="Text Box 14"/>
            <p:cNvSpPr txBox="1">
              <a:spLocks noChangeArrowheads="1"/>
            </p:cNvSpPr>
            <p:nvPr/>
          </p:nvSpPr>
          <p:spPr bwMode="auto">
            <a:xfrm>
              <a:off x="4464" y="1280"/>
              <a:ext cx="7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X  1,000</a:t>
              </a:r>
            </a:p>
          </p:txBody>
        </p:sp>
        <p:sp>
          <p:nvSpPr>
            <p:cNvPr id="54282" name="Line 15"/>
            <p:cNvSpPr>
              <a:spLocks noChangeShapeType="1"/>
            </p:cNvSpPr>
            <p:nvPr/>
          </p:nvSpPr>
          <p:spPr bwMode="auto">
            <a:xfrm>
              <a:off x="1920" y="1392"/>
              <a:ext cx="2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5840" name="Rectangle 16"/>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Births and Fertility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685800" y="1803400"/>
            <a:ext cx="7599363" cy="1343025"/>
            <a:chOff x="432" y="972"/>
            <a:chExt cx="4787" cy="846"/>
          </a:xfrm>
        </p:grpSpPr>
        <p:sp>
          <p:nvSpPr>
            <p:cNvPr id="55309" name="Text Box 3"/>
            <p:cNvSpPr txBox="1">
              <a:spLocks noChangeArrowheads="1"/>
            </p:cNvSpPr>
            <p:nvPr/>
          </p:nvSpPr>
          <p:spPr bwMode="auto">
            <a:xfrm>
              <a:off x="432" y="1241"/>
              <a:ext cx="11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solidFill>
                    <a:srgbClr val="990033"/>
                  </a:solidFill>
                </a:rPr>
                <a:t>Infant mortality</a:t>
              </a:r>
            </a:p>
          </p:txBody>
        </p:sp>
        <p:sp>
          <p:nvSpPr>
            <p:cNvPr id="55310" name="Text Box 4"/>
            <p:cNvSpPr txBox="1">
              <a:spLocks noChangeArrowheads="1"/>
            </p:cNvSpPr>
            <p:nvPr/>
          </p:nvSpPr>
          <p:spPr bwMode="auto">
            <a:xfrm>
              <a:off x="1692" y="972"/>
              <a:ext cx="286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infant deaths among infants</a:t>
              </a:r>
            </a:p>
            <a:p>
              <a:pPr algn="ctr">
                <a:buFontTx/>
                <a:buNone/>
              </a:pPr>
              <a:r>
                <a:rPr lang="en-US" sz="2000"/>
                <a:t>ages 0-1 years during the year</a:t>
              </a:r>
            </a:p>
          </p:txBody>
        </p:sp>
        <p:sp>
          <p:nvSpPr>
            <p:cNvPr id="55311" name="Text Box 5"/>
            <p:cNvSpPr txBox="1">
              <a:spLocks noChangeArrowheads="1"/>
            </p:cNvSpPr>
            <p:nvPr/>
          </p:nvSpPr>
          <p:spPr bwMode="auto">
            <a:xfrm>
              <a:off x="2209" y="1376"/>
              <a:ext cx="162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live births </a:t>
              </a:r>
            </a:p>
            <a:p>
              <a:pPr algn="ctr">
                <a:buFontTx/>
                <a:buNone/>
              </a:pPr>
              <a:r>
                <a:rPr lang="en-US" sz="2000"/>
                <a:t>during the year</a:t>
              </a:r>
            </a:p>
          </p:txBody>
        </p:sp>
        <p:sp>
          <p:nvSpPr>
            <p:cNvPr id="55312" name="Text Box 6"/>
            <p:cNvSpPr txBox="1">
              <a:spLocks noChangeArrowheads="1"/>
            </p:cNvSpPr>
            <p:nvPr/>
          </p:nvSpPr>
          <p:spPr bwMode="auto">
            <a:xfrm>
              <a:off x="1584" y="1241"/>
              <a:ext cx="2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a:t>
              </a:r>
            </a:p>
          </p:txBody>
        </p:sp>
        <p:sp>
          <p:nvSpPr>
            <p:cNvPr id="55313" name="Text Box 7"/>
            <p:cNvSpPr txBox="1">
              <a:spLocks noChangeArrowheads="1"/>
            </p:cNvSpPr>
            <p:nvPr/>
          </p:nvSpPr>
          <p:spPr bwMode="auto">
            <a:xfrm>
              <a:off x="4464" y="1280"/>
              <a:ext cx="7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X  1,000 </a:t>
              </a:r>
            </a:p>
          </p:txBody>
        </p:sp>
        <p:sp>
          <p:nvSpPr>
            <p:cNvPr id="55314" name="Line 8"/>
            <p:cNvSpPr>
              <a:spLocks noChangeShapeType="1"/>
            </p:cNvSpPr>
            <p:nvPr/>
          </p:nvSpPr>
          <p:spPr bwMode="auto">
            <a:xfrm>
              <a:off x="1920" y="1392"/>
              <a:ext cx="2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9" name="Group 9"/>
          <p:cNvGrpSpPr>
            <a:grpSpLocks/>
          </p:cNvGrpSpPr>
          <p:nvPr/>
        </p:nvGrpSpPr>
        <p:grpSpPr bwMode="auto">
          <a:xfrm>
            <a:off x="539751" y="4529138"/>
            <a:ext cx="7707314" cy="1038225"/>
            <a:chOff x="320" y="972"/>
            <a:chExt cx="4855" cy="654"/>
          </a:xfrm>
        </p:grpSpPr>
        <p:sp>
          <p:nvSpPr>
            <p:cNvPr id="55303" name="Text Box 10"/>
            <p:cNvSpPr txBox="1">
              <a:spLocks noChangeArrowheads="1"/>
            </p:cNvSpPr>
            <p:nvPr/>
          </p:nvSpPr>
          <p:spPr bwMode="auto">
            <a:xfrm>
              <a:off x="320" y="1241"/>
              <a:ext cx="135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dirty="0">
                  <a:solidFill>
                    <a:srgbClr val="990033"/>
                  </a:solidFill>
                </a:rPr>
                <a:t>Fetal death </a:t>
              </a:r>
              <a:r>
                <a:rPr lang="en-US" sz="2000" dirty="0" smtClean="0">
                  <a:solidFill>
                    <a:srgbClr val="990033"/>
                  </a:solidFill>
                </a:rPr>
                <a:t>“rate”</a:t>
              </a:r>
              <a:endParaRPr lang="en-US" sz="2000" dirty="0">
                <a:solidFill>
                  <a:srgbClr val="990033"/>
                </a:solidFill>
              </a:endParaRPr>
            </a:p>
          </p:txBody>
        </p:sp>
        <p:sp>
          <p:nvSpPr>
            <p:cNvPr id="55304" name="Text Box 11"/>
            <p:cNvSpPr txBox="1">
              <a:spLocks noChangeArrowheads="1"/>
            </p:cNvSpPr>
            <p:nvPr/>
          </p:nvSpPr>
          <p:spPr bwMode="auto">
            <a:xfrm>
              <a:off x="2202" y="972"/>
              <a:ext cx="184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fetal deaths </a:t>
              </a:r>
            </a:p>
            <a:p>
              <a:pPr algn="ctr">
                <a:buFontTx/>
                <a:buNone/>
              </a:pPr>
              <a:r>
                <a:rPr lang="en-US" sz="2000"/>
                <a:t>after 20 weeks gestation</a:t>
              </a:r>
            </a:p>
          </p:txBody>
        </p:sp>
        <p:sp>
          <p:nvSpPr>
            <p:cNvPr id="55305" name="Text Box 12"/>
            <p:cNvSpPr txBox="1">
              <a:spLocks noChangeArrowheads="1"/>
            </p:cNvSpPr>
            <p:nvPr/>
          </p:nvSpPr>
          <p:spPr bwMode="auto">
            <a:xfrm>
              <a:off x="1728" y="1376"/>
              <a:ext cx="25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live births + fetal deaths</a:t>
              </a:r>
            </a:p>
          </p:txBody>
        </p:sp>
        <p:sp>
          <p:nvSpPr>
            <p:cNvPr id="55306" name="Text Box 13"/>
            <p:cNvSpPr txBox="1">
              <a:spLocks noChangeArrowheads="1"/>
            </p:cNvSpPr>
            <p:nvPr/>
          </p:nvSpPr>
          <p:spPr bwMode="auto">
            <a:xfrm>
              <a:off x="1584" y="1241"/>
              <a:ext cx="2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a:t>
              </a:r>
            </a:p>
          </p:txBody>
        </p:sp>
        <p:sp>
          <p:nvSpPr>
            <p:cNvPr id="55307" name="Text Box 14"/>
            <p:cNvSpPr txBox="1">
              <a:spLocks noChangeArrowheads="1"/>
            </p:cNvSpPr>
            <p:nvPr/>
          </p:nvSpPr>
          <p:spPr bwMode="auto">
            <a:xfrm>
              <a:off x="4464" y="1280"/>
              <a:ext cx="7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X  1,000</a:t>
              </a:r>
            </a:p>
          </p:txBody>
        </p:sp>
        <p:sp>
          <p:nvSpPr>
            <p:cNvPr id="55308" name="Line 15"/>
            <p:cNvSpPr>
              <a:spLocks noChangeShapeType="1"/>
            </p:cNvSpPr>
            <p:nvPr/>
          </p:nvSpPr>
          <p:spPr bwMode="auto">
            <a:xfrm>
              <a:off x="1920" y="1392"/>
              <a:ext cx="2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7888" name="Rectangle 16"/>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Mortality</a:t>
            </a:r>
          </a:p>
        </p:txBody>
      </p:sp>
      <p:sp>
        <p:nvSpPr>
          <p:cNvPr id="55301" name="Text Box 17"/>
          <p:cNvSpPr txBox="1">
            <a:spLocks noChangeArrowheads="1"/>
          </p:cNvSpPr>
          <p:nvPr/>
        </p:nvSpPr>
        <p:spPr bwMode="auto">
          <a:xfrm>
            <a:off x="669925" y="3287713"/>
            <a:ext cx="3849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Neonatal (birth to 28 days of life)</a:t>
            </a:r>
          </a:p>
        </p:txBody>
      </p:sp>
      <p:sp>
        <p:nvSpPr>
          <p:cNvPr id="55302" name="Text Box 18"/>
          <p:cNvSpPr txBox="1">
            <a:spLocks noChangeArrowheads="1"/>
          </p:cNvSpPr>
          <p:nvPr/>
        </p:nvSpPr>
        <p:spPr bwMode="auto">
          <a:xfrm>
            <a:off x="685800" y="3646488"/>
            <a:ext cx="4525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Postneonatal (28 days to 1 year of life)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539750" y="1981200"/>
            <a:ext cx="8102600" cy="1038225"/>
            <a:chOff x="432" y="972"/>
            <a:chExt cx="4934" cy="654"/>
          </a:xfrm>
        </p:grpSpPr>
        <p:sp>
          <p:nvSpPr>
            <p:cNvPr id="56330" name="Text Box 3"/>
            <p:cNvSpPr txBox="1">
              <a:spLocks noChangeArrowheads="1"/>
            </p:cNvSpPr>
            <p:nvPr/>
          </p:nvSpPr>
          <p:spPr bwMode="auto">
            <a:xfrm>
              <a:off x="432" y="1241"/>
              <a:ext cx="112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dirty="0">
                  <a:solidFill>
                    <a:srgbClr val="990033"/>
                  </a:solidFill>
                </a:rPr>
                <a:t>Mortality </a:t>
              </a:r>
              <a:r>
                <a:rPr lang="en-US" sz="2000" dirty="0" smtClean="0">
                  <a:solidFill>
                    <a:srgbClr val="990033"/>
                  </a:solidFill>
                </a:rPr>
                <a:t>“rate”</a:t>
              </a:r>
              <a:endParaRPr lang="en-US" sz="2000" dirty="0">
                <a:solidFill>
                  <a:srgbClr val="990033"/>
                </a:solidFill>
              </a:endParaRPr>
            </a:p>
          </p:txBody>
        </p:sp>
        <p:sp>
          <p:nvSpPr>
            <p:cNvPr id="56331" name="Text Box 4"/>
            <p:cNvSpPr txBox="1">
              <a:spLocks noChangeArrowheads="1"/>
            </p:cNvSpPr>
            <p:nvPr/>
          </p:nvSpPr>
          <p:spPr bwMode="auto">
            <a:xfrm>
              <a:off x="2117" y="972"/>
              <a:ext cx="20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deaths occurring</a:t>
              </a:r>
            </a:p>
            <a:p>
              <a:pPr algn="ctr">
                <a:buFontTx/>
                <a:buNone/>
              </a:pPr>
              <a:r>
                <a:rPr lang="en-US" sz="2000"/>
                <a:t>during a given time period</a:t>
              </a:r>
            </a:p>
          </p:txBody>
        </p:sp>
        <p:sp>
          <p:nvSpPr>
            <p:cNvPr id="56332" name="Text Box 5"/>
            <p:cNvSpPr txBox="1">
              <a:spLocks noChangeArrowheads="1"/>
            </p:cNvSpPr>
            <p:nvPr/>
          </p:nvSpPr>
          <p:spPr bwMode="auto">
            <a:xfrm>
              <a:off x="1630" y="1376"/>
              <a:ext cx="27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Population from which deaths occurred</a:t>
              </a:r>
            </a:p>
          </p:txBody>
        </p:sp>
        <p:sp>
          <p:nvSpPr>
            <p:cNvPr id="56333" name="Text Box 6"/>
            <p:cNvSpPr txBox="1">
              <a:spLocks noChangeArrowheads="1"/>
            </p:cNvSpPr>
            <p:nvPr/>
          </p:nvSpPr>
          <p:spPr bwMode="auto">
            <a:xfrm>
              <a:off x="1584" y="1241"/>
              <a:ext cx="2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a:t>
              </a:r>
            </a:p>
          </p:txBody>
        </p:sp>
        <p:sp>
          <p:nvSpPr>
            <p:cNvPr id="56334" name="Text Box 7"/>
            <p:cNvSpPr txBox="1">
              <a:spLocks noChangeArrowheads="1"/>
            </p:cNvSpPr>
            <p:nvPr/>
          </p:nvSpPr>
          <p:spPr bwMode="auto">
            <a:xfrm>
              <a:off x="4464" y="1280"/>
              <a:ext cx="9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X  100,000 </a:t>
              </a:r>
            </a:p>
          </p:txBody>
        </p:sp>
        <p:sp>
          <p:nvSpPr>
            <p:cNvPr id="56335" name="Line 8"/>
            <p:cNvSpPr>
              <a:spLocks noChangeShapeType="1"/>
            </p:cNvSpPr>
            <p:nvPr/>
          </p:nvSpPr>
          <p:spPr bwMode="auto">
            <a:xfrm>
              <a:off x="1920" y="1392"/>
              <a:ext cx="2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9929" name="Rectangle 9"/>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Mortality</a:t>
            </a:r>
          </a:p>
        </p:txBody>
      </p:sp>
      <p:sp>
        <p:nvSpPr>
          <p:cNvPr id="56324" name="Text Box 10"/>
          <p:cNvSpPr txBox="1">
            <a:spLocks noChangeArrowheads="1"/>
          </p:cNvSpPr>
          <p:nvPr/>
        </p:nvSpPr>
        <p:spPr bwMode="auto">
          <a:xfrm>
            <a:off x="457200" y="4438650"/>
            <a:ext cx="1893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dirty="0">
                <a:solidFill>
                  <a:srgbClr val="990033"/>
                </a:solidFill>
              </a:rPr>
              <a:t>Cause-Specific</a:t>
            </a:r>
          </a:p>
          <a:p>
            <a:pPr>
              <a:buFontTx/>
              <a:buNone/>
            </a:pPr>
            <a:r>
              <a:rPr lang="en-US" sz="2000" dirty="0">
                <a:solidFill>
                  <a:srgbClr val="990033"/>
                </a:solidFill>
              </a:rPr>
              <a:t>Mortality </a:t>
            </a:r>
            <a:r>
              <a:rPr lang="en-US" sz="2000" dirty="0" smtClean="0">
                <a:solidFill>
                  <a:srgbClr val="990033"/>
                </a:solidFill>
              </a:rPr>
              <a:t>“rate”</a:t>
            </a:r>
            <a:endParaRPr lang="en-US" sz="2000" dirty="0">
              <a:solidFill>
                <a:srgbClr val="990033"/>
              </a:solidFill>
            </a:endParaRPr>
          </a:p>
        </p:txBody>
      </p:sp>
      <p:sp>
        <p:nvSpPr>
          <p:cNvPr id="56325" name="Text Box 11"/>
          <p:cNvSpPr txBox="1">
            <a:spLocks noChangeArrowheads="1"/>
          </p:cNvSpPr>
          <p:nvPr/>
        </p:nvSpPr>
        <p:spPr bwMode="auto">
          <a:xfrm>
            <a:off x="2738438" y="4165600"/>
            <a:ext cx="4652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Number of deaths from a specific cause</a:t>
            </a:r>
          </a:p>
          <a:p>
            <a:pPr algn="ctr">
              <a:buFontTx/>
              <a:buNone/>
            </a:pPr>
            <a:r>
              <a:rPr lang="en-US" sz="2000"/>
              <a:t>occurring during a given time period</a:t>
            </a:r>
          </a:p>
        </p:txBody>
      </p:sp>
      <p:sp>
        <p:nvSpPr>
          <p:cNvPr id="56326" name="Text Box 12"/>
          <p:cNvSpPr txBox="1">
            <a:spLocks noChangeArrowheads="1"/>
          </p:cNvSpPr>
          <p:nvPr/>
        </p:nvSpPr>
        <p:spPr bwMode="auto">
          <a:xfrm>
            <a:off x="2605088" y="480695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2000"/>
              <a:t>Population from which deaths occurred</a:t>
            </a:r>
          </a:p>
        </p:txBody>
      </p:sp>
      <p:sp>
        <p:nvSpPr>
          <p:cNvPr id="56327" name="Text Box 13"/>
          <p:cNvSpPr txBox="1">
            <a:spLocks noChangeArrowheads="1"/>
          </p:cNvSpPr>
          <p:nvPr/>
        </p:nvSpPr>
        <p:spPr bwMode="auto">
          <a:xfrm>
            <a:off x="2374900" y="4592638"/>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a:t>
            </a:r>
          </a:p>
        </p:txBody>
      </p:sp>
      <p:sp>
        <p:nvSpPr>
          <p:cNvPr id="56328" name="Text Box 14"/>
          <p:cNvSpPr txBox="1">
            <a:spLocks noChangeArrowheads="1"/>
          </p:cNvSpPr>
          <p:nvPr/>
        </p:nvSpPr>
        <p:spPr bwMode="auto">
          <a:xfrm>
            <a:off x="7358063" y="4654550"/>
            <a:ext cx="1481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X  100,000 </a:t>
            </a:r>
          </a:p>
        </p:txBody>
      </p:sp>
      <p:sp>
        <p:nvSpPr>
          <p:cNvPr id="56329" name="Line 15"/>
          <p:cNvSpPr>
            <a:spLocks noChangeShapeType="1"/>
          </p:cNvSpPr>
          <p:nvPr/>
        </p:nvSpPr>
        <p:spPr bwMode="auto">
          <a:xfrm>
            <a:off x="2933700" y="4832350"/>
            <a:ext cx="4073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a:xfrm>
            <a:off x="685800" y="188913"/>
            <a:ext cx="7772400" cy="825500"/>
          </a:xfrm>
        </p:spPr>
        <p:txBody>
          <a:bodyPr/>
          <a:lstStyle/>
          <a:p>
            <a:pPr eaLnBrk="1" hangingPunct="1">
              <a:defRPr/>
            </a:pPr>
            <a:r>
              <a:rPr lang="en-US" smtClean="0">
                <a:solidFill>
                  <a:srgbClr val="990033"/>
                </a:solidFill>
                <a:effectLst>
                  <a:outerShdw blurRad="38100" dist="38100" dir="2700000" algn="tl">
                    <a:srgbClr val="C0C0C0"/>
                  </a:outerShdw>
                </a:effectLst>
              </a:rPr>
              <a:t>Surveillance of Deaths</a:t>
            </a:r>
          </a:p>
        </p:txBody>
      </p:sp>
      <p:sp>
        <p:nvSpPr>
          <p:cNvPr id="57347" name="Rectangle 3"/>
          <p:cNvSpPr>
            <a:spLocks noGrp="1" noChangeArrowheads="1"/>
          </p:cNvSpPr>
          <p:nvPr>
            <p:ph type="body" idx="4294967295"/>
          </p:nvPr>
        </p:nvSpPr>
        <p:spPr/>
        <p:txBody>
          <a:bodyPr/>
          <a:lstStyle/>
          <a:p>
            <a:pPr eaLnBrk="1" hangingPunct="1">
              <a:lnSpc>
                <a:spcPct val="90000"/>
              </a:lnSpc>
            </a:pPr>
            <a:r>
              <a:rPr lang="en-US" b="1" smtClean="0"/>
              <a:t>YPLL</a:t>
            </a:r>
            <a:endParaRPr lang="en-US" smtClean="0"/>
          </a:p>
          <a:p>
            <a:pPr lvl="1" eaLnBrk="1" hangingPunct="1">
              <a:lnSpc>
                <a:spcPct val="90000"/>
              </a:lnSpc>
            </a:pPr>
            <a:r>
              <a:rPr lang="en-US" smtClean="0"/>
              <a:t>Years of Potential Life Lost</a:t>
            </a:r>
          </a:p>
          <a:p>
            <a:pPr lvl="1" eaLnBrk="1" hangingPunct="1">
              <a:lnSpc>
                <a:spcPct val="90000"/>
              </a:lnSpc>
            </a:pPr>
            <a:r>
              <a:rPr lang="en-US" smtClean="0"/>
              <a:t>Years of Potential Life Lost </a:t>
            </a:r>
            <a:r>
              <a:rPr lang="en-US" u="sng" smtClean="0"/>
              <a:t>before 75 years</a:t>
            </a:r>
          </a:p>
          <a:p>
            <a:pPr lvl="1" eaLnBrk="1" hangingPunct="1">
              <a:lnSpc>
                <a:spcPct val="90000"/>
              </a:lnSpc>
            </a:pPr>
            <a:r>
              <a:rPr lang="en-US" smtClean="0">
                <a:solidFill>
                  <a:srgbClr val="000000"/>
                </a:solidFill>
              </a:rPr>
              <a:t>For example, persons who die at age 65 are considered to have lost 10 “potential” years of life.</a:t>
            </a:r>
          </a:p>
          <a:p>
            <a:pPr lvl="1" eaLnBrk="1" hangingPunct="1">
              <a:lnSpc>
                <a:spcPct val="90000"/>
              </a:lnSpc>
            </a:pPr>
            <a:r>
              <a:rPr lang="en-US" smtClean="0">
                <a:solidFill>
                  <a:srgbClr val="000000"/>
                </a:solidFill>
              </a:rPr>
              <a:t>Children who die at age 10 are considered to have lost 65 “potential” years of life.</a:t>
            </a:r>
          </a:p>
          <a:p>
            <a:pPr eaLnBrk="1" hangingPunct="1">
              <a:lnSpc>
                <a:spcPct val="90000"/>
              </a:lnSpc>
            </a:pPr>
            <a:endParaRPr lang="en-US" smtClean="0">
              <a:solidFill>
                <a:srgbClr val="000000"/>
              </a:solidFill>
            </a:endParaRPr>
          </a:p>
          <a:p>
            <a:pPr lvl="1" eaLnBrk="1" hangingPunct="1">
              <a:lnSpc>
                <a:spcPct val="90000"/>
              </a:lnSpc>
            </a:pPr>
            <a:endParaRPr lang="en-US" u="sng" smtClean="0"/>
          </a:p>
          <a:p>
            <a:pPr lvl="1" eaLnBrk="1" hangingPunct="1">
              <a:lnSpc>
                <a:spcPct val="90000"/>
              </a:lnSpc>
            </a:pPr>
            <a:endParaRPr lang="en-US" u="sng" smtClean="0"/>
          </a:p>
          <a:p>
            <a:pPr lvl="1" eaLnBrk="1" hangingPunct="1">
              <a:lnSpc>
                <a:spcPct val="90000"/>
              </a:lnSpc>
            </a:pPr>
            <a:endParaRPr lang="en-US"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582613" y="163513"/>
            <a:ext cx="7950200" cy="762000"/>
          </a:xfrm>
          <a:prstGeom prst="rect">
            <a:avLst/>
          </a:prstGeom>
          <a:noFill/>
          <a:ln w="9525">
            <a:noFill/>
            <a:miter lim="800000"/>
            <a:headEnd/>
            <a:tailEnd/>
          </a:ln>
          <a:effectLst/>
        </p:spPr>
        <p:txBody>
          <a:bodyPr wrap="none">
            <a:spAutoFit/>
          </a:bodyPr>
          <a:lstStyle/>
          <a:p>
            <a:pPr>
              <a:buFontTx/>
              <a:buNone/>
              <a:defRPr/>
            </a:pPr>
            <a:r>
              <a:rPr lang="en-US" sz="4400">
                <a:solidFill>
                  <a:srgbClr val="990033"/>
                </a:solidFill>
                <a:effectLst>
                  <a:outerShdw blurRad="38100" dist="38100" dir="2700000" algn="tl">
                    <a:srgbClr val="C0C0C0"/>
                  </a:outerShdw>
                </a:effectLst>
                <a:latin typeface="Arial" pitchFamily="34" charset="0"/>
              </a:rPr>
              <a:t>Disease Classification Systems</a:t>
            </a:r>
          </a:p>
        </p:txBody>
      </p:sp>
      <p:sp>
        <p:nvSpPr>
          <p:cNvPr id="710659" name="Text Box 3"/>
          <p:cNvSpPr txBox="1">
            <a:spLocks noChangeArrowheads="1"/>
          </p:cNvSpPr>
          <p:nvPr/>
        </p:nvSpPr>
        <p:spPr bwMode="auto">
          <a:xfrm>
            <a:off x="192088" y="1196975"/>
            <a:ext cx="6900862" cy="1373188"/>
          </a:xfrm>
          <a:prstGeom prst="rect">
            <a:avLst/>
          </a:prstGeom>
          <a:noFill/>
          <a:ln w="9525">
            <a:noFill/>
            <a:miter lim="800000"/>
            <a:headEnd/>
            <a:tailEnd/>
          </a:ln>
        </p:spPr>
        <p:txBody>
          <a:bodyPr wrap="none">
            <a:spAutoFit/>
          </a:bodyPr>
          <a:lstStyle/>
          <a:p>
            <a:pPr lvl="1">
              <a:buClr>
                <a:srgbClr val="990033"/>
              </a:buClr>
              <a:buSzPct val="75000"/>
              <a:buFont typeface="Wingdings" pitchFamily="2" charset="2"/>
              <a:buChar char="§"/>
              <a:defRPr/>
            </a:pPr>
            <a:r>
              <a:rPr lang="en-US" sz="2800" b="1" dirty="0">
                <a:solidFill>
                  <a:schemeClr val="accent2"/>
                </a:solidFill>
                <a:latin typeface="Arial" pitchFamily="34" charset="0"/>
              </a:rPr>
              <a:t> </a:t>
            </a:r>
            <a:r>
              <a:rPr lang="en-US" sz="2800" dirty="0">
                <a:solidFill>
                  <a:schemeClr val="accent2"/>
                </a:solidFill>
                <a:effectLst>
                  <a:outerShdw blurRad="38100" dist="38100" dir="2700000" algn="tl">
                    <a:srgbClr val="C0C0C0"/>
                  </a:outerShdw>
                </a:effectLst>
                <a:latin typeface="Arial" pitchFamily="34" charset="0"/>
              </a:rPr>
              <a:t>International Classification of Disease </a:t>
            </a:r>
          </a:p>
          <a:p>
            <a:pPr lvl="1">
              <a:buClr>
                <a:srgbClr val="FF33CC"/>
              </a:buClr>
              <a:buSzPct val="75000"/>
              <a:buFont typeface="Monotype Sorts" pitchFamily="2" charset="2"/>
              <a:buNone/>
              <a:defRPr/>
            </a:pPr>
            <a:r>
              <a:rPr lang="en-US" sz="2800" dirty="0">
                <a:solidFill>
                  <a:schemeClr val="accent2"/>
                </a:solidFill>
                <a:effectLst>
                  <a:outerShdw blurRad="38100" dist="38100" dir="2700000" algn="tl">
                    <a:srgbClr val="C0C0C0"/>
                  </a:outerShdw>
                </a:effectLst>
                <a:latin typeface="Arial" pitchFamily="34" charset="0"/>
              </a:rPr>
              <a:t>    (ICD-10)</a:t>
            </a:r>
            <a:endParaRPr lang="en-US" sz="2800" dirty="0">
              <a:effectLst>
                <a:outerShdw blurRad="38100" dist="38100" dir="2700000" algn="tl">
                  <a:srgbClr val="C0C0C0"/>
                </a:outerShdw>
              </a:effectLst>
              <a:latin typeface="Arial" pitchFamily="34" charset="0"/>
            </a:endParaRPr>
          </a:p>
          <a:p>
            <a:pPr lvl="2">
              <a:buClr>
                <a:schemeClr val="tx1"/>
              </a:buClr>
              <a:buSzPct val="75000"/>
              <a:buFontTx/>
              <a:buChar char="-"/>
              <a:defRPr/>
            </a:pPr>
            <a:r>
              <a:rPr lang="en-US" sz="2800" dirty="0">
                <a:latin typeface="Arial" pitchFamily="34" charset="0"/>
              </a:rPr>
              <a:t> </a:t>
            </a:r>
            <a:r>
              <a:rPr lang="en-US" sz="2400" dirty="0">
                <a:latin typeface="Arial" pitchFamily="34" charset="0"/>
              </a:rPr>
              <a:t>Used worldwide in hospital settings</a:t>
            </a:r>
          </a:p>
        </p:txBody>
      </p:sp>
      <p:sp>
        <p:nvSpPr>
          <p:cNvPr id="151556" name="Text Box 4"/>
          <p:cNvSpPr txBox="1">
            <a:spLocks noChangeArrowheads="1"/>
          </p:cNvSpPr>
          <p:nvPr/>
        </p:nvSpPr>
        <p:spPr bwMode="auto">
          <a:xfrm>
            <a:off x="173038" y="2478088"/>
            <a:ext cx="8143875" cy="1671637"/>
          </a:xfrm>
          <a:prstGeom prst="rect">
            <a:avLst/>
          </a:prstGeom>
          <a:noFill/>
          <a:ln w="9525">
            <a:noFill/>
            <a:miter lim="800000"/>
            <a:headEnd/>
            <a:tailEnd/>
          </a:ln>
        </p:spPr>
        <p:txBody>
          <a:bodyPr wrap="none">
            <a:spAutoFit/>
          </a:bodyPr>
          <a:lstStyle/>
          <a:p>
            <a:pPr lvl="1">
              <a:lnSpc>
                <a:spcPct val="170000"/>
              </a:lnSpc>
              <a:buClr>
                <a:srgbClr val="990033"/>
              </a:buClr>
              <a:buSzPct val="75000"/>
              <a:buFont typeface="Wingdings" pitchFamily="2" charset="2"/>
              <a:buChar char="§"/>
              <a:defRPr/>
            </a:pPr>
            <a:r>
              <a:rPr lang="en-US" sz="2800" b="1" dirty="0">
                <a:solidFill>
                  <a:schemeClr val="accent2"/>
                </a:solidFill>
                <a:latin typeface="Arial" pitchFamily="34" charset="0"/>
              </a:rPr>
              <a:t> </a:t>
            </a:r>
            <a:r>
              <a:rPr lang="en-US" sz="2800" dirty="0" err="1">
                <a:solidFill>
                  <a:schemeClr val="accent2"/>
                </a:solidFill>
                <a:effectLst>
                  <a:outerShdw blurRad="38100" dist="38100" dir="2700000" algn="tl">
                    <a:srgbClr val="C0C0C0"/>
                  </a:outerShdw>
                </a:effectLst>
                <a:latin typeface="Arial" pitchFamily="34" charset="0"/>
              </a:rPr>
              <a:t>Internat.</a:t>
            </a:r>
            <a:r>
              <a:rPr lang="en-US" sz="2800" dirty="0">
                <a:solidFill>
                  <a:schemeClr val="accent2"/>
                </a:solidFill>
                <a:effectLst>
                  <a:outerShdw blurRad="38100" dist="38100" dir="2700000" algn="tl">
                    <a:srgbClr val="C0C0C0"/>
                  </a:outerShdw>
                </a:effectLst>
                <a:latin typeface="Arial" pitchFamily="34" charset="0"/>
              </a:rPr>
              <a:t> Classification of Primary Care (ICPC)</a:t>
            </a:r>
            <a:endParaRPr lang="en-US" sz="2800" dirty="0">
              <a:effectLst>
                <a:outerShdw blurRad="38100" dist="38100" dir="2700000" algn="tl">
                  <a:srgbClr val="C0C0C0"/>
                </a:outerShdw>
              </a:effectLst>
              <a:latin typeface="Arial" pitchFamily="34" charset="0"/>
            </a:endParaRPr>
          </a:p>
          <a:p>
            <a:pPr lvl="2">
              <a:buClr>
                <a:schemeClr val="tx1"/>
              </a:buClr>
              <a:buSzPct val="75000"/>
              <a:buFontTx/>
              <a:buChar char="-"/>
              <a:defRPr/>
            </a:pPr>
            <a:r>
              <a:rPr lang="en-US" sz="2800" dirty="0">
                <a:latin typeface="Arial" pitchFamily="34" charset="0"/>
              </a:rPr>
              <a:t> </a:t>
            </a:r>
            <a:r>
              <a:rPr lang="en-US" sz="2400" dirty="0">
                <a:latin typeface="Arial" pitchFamily="34" charset="0"/>
              </a:rPr>
              <a:t>Used extensively in primary health care</a:t>
            </a:r>
          </a:p>
          <a:p>
            <a:pPr lvl="2">
              <a:buClr>
                <a:schemeClr val="tx1"/>
              </a:buClr>
              <a:buSzPct val="75000"/>
              <a:buFontTx/>
              <a:buChar char="-"/>
              <a:defRPr/>
            </a:pPr>
            <a:r>
              <a:rPr lang="en-US" sz="2800" dirty="0">
                <a:latin typeface="Arial" pitchFamily="34" charset="0"/>
              </a:rPr>
              <a:t> </a:t>
            </a:r>
            <a:r>
              <a:rPr lang="en-US" sz="2400" dirty="0">
                <a:latin typeface="Arial" pitchFamily="34" charset="0"/>
              </a:rPr>
              <a:t>Includes many symptoms-based diagnosis</a:t>
            </a:r>
          </a:p>
        </p:txBody>
      </p:sp>
      <p:sp>
        <p:nvSpPr>
          <p:cNvPr id="151557" name="Text Box 5"/>
          <p:cNvSpPr txBox="1">
            <a:spLocks noChangeArrowheads="1"/>
          </p:cNvSpPr>
          <p:nvPr/>
        </p:nvSpPr>
        <p:spPr bwMode="auto">
          <a:xfrm>
            <a:off x="180975" y="4283075"/>
            <a:ext cx="9144000" cy="946150"/>
          </a:xfrm>
          <a:prstGeom prst="rect">
            <a:avLst/>
          </a:prstGeom>
          <a:noFill/>
          <a:ln w="9525">
            <a:noFill/>
            <a:miter lim="800000"/>
            <a:headEnd/>
            <a:tailEnd/>
          </a:ln>
        </p:spPr>
        <p:txBody>
          <a:bodyPr>
            <a:spAutoFit/>
          </a:bodyPr>
          <a:lstStyle/>
          <a:p>
            <a:pPr lvl="1">
              <a:buClr>
                <a:srgbClr val="990033"/>
              </a:buClr>
              <a:buSzPct val="75000"/>
              <a:buFont typeface="Wingdings" pitchFamily="2" charset="2"/>
              <a:buChar char="§"/>
              <a:defRPr/>
            </a:pPr>
            <a:r>
              <a:rPr lang="en-US" sz="2800" dirty="0">
                <a:solidFill>
                  <a:schemeClr val="accent2"/>
                </a:solidFill>
                <a:effectLst>
                  <a:outerShdw blurRad="38100" dist="38100" dir="2700000" algn="tl">
                    <a:srgbClr val="C0C0C0"/>
                  </a:outerShdw>
                </a:effectLst>
                <a:latin typeface="Arial" pitchFamily="34" charset="0"/>
              </a:rPr>
              <a:t> </a:t>
            </a:r>
            <a:r>
              <a:rPr lang="en-US" sz="2800" dirty="0" err="1">
                <a:solidFill>
                  <a:schemeClr val="accent2"/>
                </a:solidFill>
                <a:effectLst>
                  <a:outerShdw blurRad="38100" dist="38100" dir="2700000" algn="tl">
                    <a:srgbClr val="C0C0C0"/>
                  </a:outerShdw>
                </a:effectLst>
                <a:latin typeface="Arial" pitchFamily="34" charset="0"/>
              </a:rPr>
              <a:t>Internat.</a:t>
            </a:r>
            <a:r>
              <a:rPr lang="en-US" sz="2800" dirty="0">
                <a:solidFill>
                  <a:schemeClr val="accent2"/>
                </a:solidFill>
                <a:effectLst>
                  <a:outerShdw blurRad="38100" dist="38100" dir="2700000" algn="tl">
                    <a:srgbClr val="C0C0C0"/>
                  </a:outerShdw>
                </a:effectLst>
                <a:latin typeface="Arial" pitchFamily="34" charset="0"/>
              </a:rPr>
              <a:t> Histological Classification of Tumors  </a:t>
            </a:r>
          </a:p>
          <a:p>
            <a:pPr lvl="1">
              <a:buClr>
                <a:srgbClr val="FF33CC"/>
              </a:buClr>
              <a:buSzPct val="75000"/>
              <a:buFont typeface="Monotype Sorts" pitchFamily="2" charset="2"/>
              <a:buNone/>
              <a:defRPr/>
            </a:pPr>
            <a:r>
              <a:rPr lang="en-US" sz="2800" dirty="0">
                <a:solidFill>
                  <a:schemeClr val="accent2"/>
                </a:solidFill>
                <a:effectLst>
                  <a:outerShdw blurRad="38100" dist="38100" dir="2700000" algn="tl">
                    <a:srgbClr val="C0C0C0"/>
                  </a:outerShdw>
                </a:effectLst>
                <a:latin typeface="Arial" pitchFamily="34" charset="0"/>
              </a:rPr>
              <a:t>     (IHCT)</a:t>
            </a:r>
          </a:p>
        </p:txBody>
      </p:sp>
      <p:sp>
        <p:nvSpPr>
          <p:cNvPr id="151558" name="Text Box 6"/>
          <p:cNvSpPr txBox="1">
            <a:spLocks noChangeArrowheads="1"/>
          </p:cNvSpPr>
          <p:nvPr/>
        </p:nvSpPr>
        <p:spPr bwMode="auto">
          <a:xfrm>
            <a:off x="180975" y="5300663"/>
            <a:ext cx="9144000" cy="946150"/>
          </a:xfrm>
          <a:prstGeom prst="rect">
            <a:avLst/>
          </a:prstGeom>
          <a:noFill/>
          <a:ln w="9525">
            <a:noFill/>
            <a:miter lim="800000"/>
            <a:headEnd/>
            <a:tailEnd/>
          </a:ln>
        </p:spPr>
        <p:txBody>
          <a:bodyPr>
            <a:spAutoFit/>
          </a:bodyPr>
          <a:lstStyle/>
          <a:p>
            <a:pPr lvl="1">
              <a:buClr>
                <a:srgbClr val="990033"/>
              </a:buClr>
              <a:buSzPct val="75000"/>
              <a:buFont typeface="Wingdings" pitchFamily="2" charset="2"/>
              <a:buChar char="§"/>
              <a:defRPr/>
            </a:pPr>
            <a:r>
              <a:rPr lang="en-US" sz="2800" dirty="0">
                <a:solidFill>
                  <a:schemeClr val="accent2"/>
                </a:solidFill>
                <a:effectLst>
                  <a:outerShdw blurRad="38100" dist="38100" dir="2700000" algn="tl">
                    <a:srgbClr val="C0C0C0"/>
                  </a:outerShdw>
                </a:effectLst>
                <a:latin typeface="Arial" pitchFamily="34" charset="0"/>
              </a:rPr>
              <a:t> </a:t>
            </a:r>
            <a:r>
              <a:rPr lang="en-US" sz="2800" dirty="0" err="1">
                <a:solidFill>
                  <a:schemeClr val="accent2"/>
                </a:solidFill>
                <a:effectLst>
                  <a:outerShdw blurRad="38100" dist="38100" dir="2700000" algn="tl">
                    <a:srgbClr val="C0C0C0"/>
                  </a:outerShdw>
                </a:effectLst>
                <a:latin typeface="Arial" pitchFamily="34" charset="0"/>
              </a:rPr>
              <a:t>Internat.</a:t>
            </a:r>
            <a:r>
              <a:rPr lang="en-US" sz="2800" dirty="0">
                <a:solidFill>
                  <a:schemeClr val="accent2"/>
                </a:solidFill>
                <a:effectLst>
                  <a:outerShdw blurRad="38100" dist="38100" dir="2700000" algn="tl">
                    <a:srgbClr val="C0C0C0"/>
                  </a:outerShdw>
                </a:effectLst>
                <a:latin typeface="Arial" pitchFamily="34" charset="0"/>
              </a:rPr>
              <a:t> Classification of Diseases for Oncology </a:t>
            </a:r>
          </a:p>
          <a:p>
            <a:pPr lvl="1">
              <a:buClr>
                <a:srgbClr val="FF33CC"/>
              </a:buClr>
              <a:buSzPct val="75000"/>
              <a:buFont typeface="Monotype Sorts" pitchFamily="2" charset="2"/>
              <a:buNone/>
              <a:defRPr/>
            </a:pPr>
            <a:r>
              <a:rPr lang="en-US" sz="2800" dirty="0">
                <a:solidFill>
                  <a:schemeClr val="accent2"/>
                </a:solidFill>
                <a:effectLst>
                  <a:outerShdw blurRad="38100" dist="38100" dir="2700000" algn="tl">
                    <a:srgbClr val="C0C0C0"/>
                  </a:outerShdw>
                </a:effectLst>
                <a:latin typeface="Arial" pitchFamily="34" charset="0"/>
              </a:rPr>
              <a:t>	(ICD-O)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000" fill="hold"/>
                                        <p:tgtEl>
                                          <p:spTgt spid="2"/>
                                        </p:tgtEl>
                                      </p:cBhvr>
                                    </p:cmd>
                                  </p:childTnLst>
                                </p:cTn>
                              </p:par>
                              <p:par>
                                <p:cTn id="7" presetID="10" presetClass="entr" presetSubtype="0" fill="hold" grpId="0" nodeType="withEffect">
                                  <p:stCondLst>
                                    <p:cond delay="10000"/>
                                  </p:stCondLst>
                                  <p:childTnLst>
                                    <p:set>
                                      <p:cBhvr>
                                        <p:cTn id="8" dur="1" fill="hold">
                                          <p:stCondLst>
                                            <p:cond delay="0"/>
                                          </p:stCondLst>
                                        </p:cTn>
                                        <p:tgtEl>
                                          <p:spTgt spid="710659"/>
                                        </p:tgtEl>
                                        <p:attrNameLst>
                                          <p:attrName>style.visibility</p:attrName>
                                        </p:attrNameLst>
                                      </p:cBhvr>
                                      <p:to>
                                        <p:strVal val="visible"/>
                                      </p:to>
                                    </p:set>
                                    <p:animEffect transition="in" filter="fade">
                                      <p:cBhvr>
                                        <p:cTn id="9" dur="3000"/>
                                        <p:tgtEl>
                                          <p:spTgt spid="710659"/>
                                        </p:tgtEl>
                                      </p:cBhvr>
                                    </p:animEffect>
                                  </p:childTnLst>
                                </p:cTn>
                              </p:par>
                              <p:par>
                                <p:cTn id="10" presetID="10" presetClass="entr" presetSubtype="0" fill="hold" grpId="0" nodeType="withEffect">
                                  <p:stCondLst>
                                    <p:cond delay="30000"/>
                                  </p:stCondLst>
                                  <p:childTnLst>
                                    <p:set>
                                      <p:cBhvr>
                                        <p:cTn id="11" dur="1" fill="hold">
                                          <p:stCondLst>
                                            <p:cond delay="0"/>
                                          </p:stCondLst>
                                        </p:cTn>
                                        <p:tgtEl>
                                          <p:spTgt spid="151556"/>
                                        </p:tgtEl>
                                        <p:attrNameLst>
                                          <p:attrName>style.visibility</p:attrName>
                                        </p:attrNameLst>
                                      </p:cBhvr>
                                      <p:to>
                                        <p:strVal val="visible"/>
                                      </p:to>
                                    </p:set>
                                    <p:animEffect transition="in" filter="fade">
                                      <p:cBhvr>
                                        <p:cTn id="12" dur="3000"/>
                                        <p:tgtEl>
                                          <p:spTgt spid="151556"/>
                                        </p:tgtEl>
                                      </p:cBhvr>
                                    </p:animEffect>
                                  </p:childTnLst>
                                </p:cTn>
                              </p:par>
                              <p:par>
                                <p:cTn id="13" presetID="10" presetClass="entr" presetSubtype="0" fill="hold" grpId="0" nodeType="withEffect">
                                  <p:stCondLst>
                                    <p:cond delay="34000"/>
                                  </p:stCondLst>
                                  <p:childTnLst>
                                    <p:set>
                                      <p:cBhvr>
                                        <p:cTn id="14" dur="1" fill="hold">
                                          <p:stCondLst>
                                            <p:cond delay="0"/>
                                          </p:stCondLst>
                                        </p:cTn>
                                        <p:tgtEl>
                                          <p:spTgt spid="151557"/>
                                        </p:tgtEl>
                                        <p:attrNameLst>
                                          <p:attrName>style.visibility</p:attrName>
                                        </p:attrNameLst>
                                      </p:cBhvr>
                                      <p:to>
                                        <p:strVal val="visible"/>
                                      </p:to>
                                    </p:set>
                                    <p:animEffect transition="in" filter="fade">
                                      <p:cBhvr>
                                        <p:cTn id="15" dur="3000"/>
                                        <p:tgtEl>
                                          <p:spTgt spid="151557"/>
                                        </p:tgtEl>
                                      </p:cBhvr>
                                    </p:animEffect>
                                  </p:childTnLst>
                                </p:cTn>
                              </p:par>
                              <p:par>
                                <p:cTn id="16" presetID="10" presetClass="entr" presetSubtype="0" fill="hold" grpId="0" nodeType="withEffect">
                                  <p:stCondLst>
                                    <p:cond delay="38000"/>
                                  </p:stCondLst>
                                  <p:childTnLst>
                                    <p:set>
                                      <p:cBhvr>
                                        <p:cTn id="17" dur="1" fill="hold">
                                          <p:stCondLst>
                                            <p:cond delay="0"/>
                                          </p:stCondLst>
                                        </p:cTn>
                                        <p:tgtEl>
                                          <p:spTgt spid="151558"/>
                                        </p:tgtEl>
                                        <p:attrNameLst>
                                          <p:attrName>style.visibility</p:attrName>
                                        </p:attrNameLst>
                                      </p:cBhvr>
                                      <p:to>
                                        <p:strVal val="visible"/>
                                      </p:to>
                                    </p:set>
                                    <p:animEffect transition="in" filter="fade">
                                      <p:cBhvr>
                                        <p:cTn id="18" dur="30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710659" grpId="0"/>
      <p:bldP spid="151556" grpId="0"/>
      <p:bldP spid="151557" grpId="0"/>
      <p:bldP spid="15155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73038"/>
            <a:ext cx="8424862" cy="655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441325" y="2705547"/>
            <a:ext cx="83134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a:solidFill>
                  <a:srgbClr val="006600"/>
                </a:solidFill>
              </a:rPr>
              <a:t>Unintentional injuries . . . . . . . . . . . </a:t>
            </a:r>
            <a:r>
              <a:rPr lang="en-US" sz="3200" dirty="0" smtClean="0">
                <a:solidFill>
                  <a:srgbClr val="006600"/>
                </a:solidFill>
              </a:rPr>
              <a:t> </a:t>
            </a:r>
            <a:r>
              <a:rPr lang="en-US" sz="3200" b="1" dirty="0" smtClean="0">
                <a:solidFill>
                  <a:srgbClr val="006600"/>
                </a:solidFill>
              </a:rPr>
              <a:t>1,025.2</a:t>
            </a:r>
            <a:endParaRPr lang="en-US" sz="3200" b="1" dirty="0">
              <a:solidFill>
                <a:srgbClr val="006600"/>
              </a:solidFill>
            </a:endParaRPr>
          </a:p>
        </p:txBody>
      </p:sp>
      <p:sp>
        <p:nvSpPr>
          <p:cNvPr id="7172" name="Text Box 3"/>
          <p:cNvSpPr txBox="1">
            <a:spLocks noChangeArrowheads="1"/>
          </p:cNvSpPr>
          <p:nvPr/>
        </p:nvSpPr>
        <p:spPr bwMode="auto">
          <a:xfrm>
            <a:off x="441325" y="1916832"/>
            <a:ext cx="8334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a:solidFill>
                  <a:srgbClr val="006600"/>
                </a:solidFill>
              </a:rPr>
              <a:t>Cancer . . . . . . . . . . . . . . . . . . . . . . </a:t>
            </a:r>
            <a:r>
              <a:rPr lang="en-US" sz="3200" dirty="0" smtClean="0">
                <a:solidFill>
                  <a:srgbClr val="006600"/>
                </a:solidFill>
              </a:rPr>
              <a:t> </a:t>
            </a:r>
            <a:r>
              <a:rPr lang="en-US" sz="3200" b="1" dirty="0" smtClean="0">
                <a:solidFill>
                  <a:srgbClr val="006600"/>
                </a:solidFill>
              </a:rPr>
              <a:t>1,395.8</a:t>
            </a:r>
            <a:endParaRPr lang="en-US" sz="3200" b="1" dirty="0">
              <a:solidFill>
                <a:srgbClr val="006600"/>
              </a:solidFill>
            </a:endParaRPr>
          </a:p>
        </p:txBody>
      </p:sp>
      <p:sp>
        <p:nvSpPr>
          <p:cNvPr id="7173" name="Text Box 4"/>
          <p:cNvSpPr txBox="1">
            <a:spLocks noChangeArrowheads="1"/>
          </p:cNvSpPr>
          <p:nvPr/>
        </p:nvSpPr>
        <p:spPr bwMode="auto">
          <a:xfrm>
            <a:off x="441325" y="3409950"/>
            <a:ext cx="82686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smtClean="0">
                <a:solidFill>
                  <a:srgbClr val="006600"/>
                </a:solidFill>
              </a:rPr>
              <a:t>Ischemic Heart </a:t>
            </a:r>
            <a:r>
              <a:rPr lang="en-US" sz="3200" dirty="0">
                <a:solidFill>
                  <a:srgbClr val="006600"/>
                </a:solidFill>
              </a:rPr>
              <a:t>Disease  . </a:t>
            </a:r>
            <a:r>
              <a:rPr lang="en-US" sz="3200" dirty="0" smtClean="0">
                <a:solidFill>
                  <a:srgbClr val="006600"/>
                </a:solidFill>
              </a:rPr>
              <a:t> </a:t>
            </a:r>
            <a:r>
              <a:rPr lang="en-US" sz="3200" dirty="0">
                <a:solidFill>
                  <a:srgbClr val="006600"/>
                </a:solidFill>
              </a:rPr>
              <a:t>. . . . . . . .  </a:t>
            </a:r>
            <a:r>
              <a:rPr lang="en-US" sz="3200" b="1" dirty="0" smtClean="0">
                <a:solidFill>
                  <a:srgbClr val="006600"/>
                </a:solidFill>
              </a:rPr>
              <a:t>577.3</a:t>
            </a:r>
            <a:endParaRPr lang="en-US" sz="3200" dirty="0">
              <a:solidFill>
                <a:srgbClr val="006600"/>
              </a:solidFill>
            </a:endParaRPr>
          </a:p>
        </p:txBody>
      </p:sp>
      <p:sp>
        <p:nvSpPr>
          <p:cNvPr id="7174" name="Text Box 5"/>
          <p:cNvSpPr txBox="1">
            <a:spLocks noChangeArrowheads="1"/>
          </p:cNvSpPr>
          <p:nvPr/>
        </p:nvSpPr>
        <p:spPr bwMode="auto">
          <a:xfrm>
            <a:off x="439738" y="4217988"/>
            <a:ext cx="8016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smtClean="0">
                <a:solidFill>
                  <a:srgbClr val="006600"/>
                </a:solidFill>
              </a:rPr>
              <a:t>Suicide </a:t>
            </a:r>
            <a:r>
              <a:rPr lang="en-US" sz="3200" dirty="0">
                <a:solidFill>
                  <a:srgbClr val="006600"/>
                </a:solidFill>
              </a:rPr>
              <a:t>. . . . . . . . . . . . . . . . . . . . . . </a:t>
            </a:r>
            <a:r>
              <a:rPr lang="en-US" sz="3200" dirty="0" smtClean="0">
                <a:solidFill>
                  <a:srgbClr val="006600"/>
                </a:solidFill>
              </a:rPr>
              <a:t>.  </a:t>
            </a:r>
            <a:r>
              <a:rPr lang="en-US" sz="3200" b="1" dirty="0" smtClean="0">
                <a:solidFill>
                  <a:srgbClr val="006600"/>
                </a:solidFill>
              </a:rPr>
              <a:t>385.2</a:t>
            </a:r>
            <a:endParaRPr lang="en-US" sz="3200" dirty="0">
              <a:solidFill>
                <a:srgbClr val="006600"/>
              </a:solidFill>
            </a:endParaRPr>
          </a:p>
        </p:txBody>
      </p:sp>
      <p:graphicFrame>
        <p:nvGraphicFramePr>
          <p:cNvPr id="7170" name="Object 6"/>
          <p:cNvGraphicFramePr>
            <a:graphicFrameLocks noChangeAspect="1"/>
          </p:cNvGraphicFramePr>
          <p:nvPr>
            <p:extLst>
              <p:ext uri="{D42A27DB-BD31-4B8C-83A1-F6EECF244321}">
                <p14:modId xmlns:p14="http://schemas.microsoft.com/office/powerpoint/2010/main" val="3443317998"/>
              </p:ext>
            </p:extLst>
          </p:nvPr>
        </p:nvGraphicFramePr>
        <p:xfrm>
          <a:off x="3779912" y="4662314"/>
          <a:ext cx="3429000" cy="2151062"/>
        </p:xfrm>
        <a:graphic>
          <a:graphicData uri="http://schemas.openxmlformats.org/presentationml/2006/ole">
            <mc:AlternateContent xmlns:mc="http://schemas.openxmlformats.org/markup-compatibility/2006">
              <mc:Choice xmlns:v="urn:schemas-microsoft-com:vml" Requires="v">
                <p:oleObj spid="_x0000_s14347" name="Clip" r:id="rId6" imgW="4038840" imgH="2534400" progId="">
                  <p:embed/>
                </p:oleObj>
              </mc:Choice>
              <mc:Fallback>
                <p:oleObj name="Clip" r:id="rId6" imgW="4038840" imgH="25344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4662314"/>
                        <a:ext cx="3429000" cy="2151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5" name="Rectangle 7"/>
          <p:cNvSpPr>
            <a:spLocks noGrp="1" noChangeArrowheads="1"/>
          </p:cNvSpPr>
          <p:nvPr>
            <p:ph type="title" idx="4294967295"/>
          </p:nvPr>
        </p:nvSpPr>
        <p:spPr>
          <a:xfrm>
            <a:off x="685800" y="476250"/>
            <a:ext cx="7772400" cy="1143000"/>
          </a:xfrm>
        </p:spPr>
        <p:txBody>
          <a:bodyPr/>
          <a:lstStyle/>
          <a:p>
            <a:pPr eaLnBrk="1" hangingPunct="1"/>
            <a:r>
              <a:rPr lang="en-US" sz="4000" dirty="0" smtClean="0">
                <a:solidFill>
                  <a:srgbClr val="990033"/>
                </a:solidFill>
              </a:rPr>
              <a:t>Leading causes of YPLL&lt;75</a:t>
            </a:r>
            <a:r>
              <a:rPr lang="en-US" sz="4000" dirty="0" smtClean="0">
                <a:solidFill>
                  <a:schemeClr val="tx1"/>
                </a:solidFill>
              </a:rPr>
              <a:t>*</a:t>
            </a:r>
            <a:r>
              <a:rPr lang="en-US" sz="4000" dirty="0" smtClean="0">
                <a:solidFill>
                  <a:srgbClr val="990033"/>
                </a:solidFill>
              </a:rPr>
              <a:t> in the US in 2013 per 100,000</a:t>
            </a:r>
          </a:p>
        </p:txBody>
      </p:sp>
      <p:sp>
        <p:nvSpPr>
          <p:cNvPr id="3" name="TextBox 2"/>
          <p:cNvSpPr txBox="1"/>
          <p:nvPr/>
        </p:nvSpPr>
        <p:spPr>
          <a:xfrm>
            <a:off x="439738" y="5507940"/>
            <a:ext cx="1633781" cy="369332"/>
          </a:xfrm>
          <a:prstGeom prst="rect">
            <a:avLst/>
          </a:prstGeom>
          <a:noFill/>
        </p:spPr>
        <p:txBody>
          <a:bodyPr wrap="none" rtlCol="0">
            <a:spAutoFit/>
          </a:bodyPr>
          <a:lstStyle/>
          <a:p>
            <a:pPr>
              <a:buNone/>
            </a:pPr>
            <a:r>
              <a:rPr lang="en-US" sz="1800" dirty="0" smtClean="0"/>
              <a:t>*Age-adjusted</a:t>
            </a:r>
            <a:endParaRPr lang="en-US" sz="1800" dirty="0"/>
          </a:p>
        </p:txBody>
      </p:sp>
      <p:sp>
        <p:nvSpPr>
          <p:cNvPr id="4" name="TextBox 3"/>
          <p:cNvSpPr txBox="1"/>
          <p:nvPr/>
        </p:nvSpPr>
        <p:spPr>
          <a:xfrm>
            <a:off x="363719" y="6093296"/>
            <a:ext cx="3344185" cy="400110"/>
          </a:xfrm>
          <a:prstGeom prst="rect">
            <a:avLst/>
          </a:prstGeom>
          <a:noFill/>
        </p:spPr>
        <p:txBody>
          <a:bodyPr wrap="none" rtlCol="0">
            <a:spAutoFit/>
          </a:bodyPr>
          <a:lstStyle/>
          <a:p>
            <a:pPr>
              <a:buNone/>
            </a:pPr>
            <a:r>
              <a:rPr lang="en-US" sz="1000" dirty="0" smtClean="0"/>
              <a:t>National Center for Health Statistics</a:t>
            </a:r>
          </a:p>
          <a:p>
            <a:pPr>
              <a:buNone/>
            </a:pPr>
            <a:r>
              <a:rPr lang="en-US" sz="1000" dirty="0" smtClean="0">
                <a:hlinkClick r:id="rId8"/>
              </a:rPr>
              <a:t>http://www.cdc.gov.nchs/data/hus/hus13.pdf#summary</a:t>
            </a:r>
            <a:r>
              <a:rPr lang="en-US" sz="1000" dirty="0" smtClean="0"/>
              <a:t>  </a:t>
            </a:r>
            <a:endParaRPr lang="en-US" sz="1000" dirty="0"/>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793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idx="4294967295"/>
          </p:nvPr>
        </p:nvSpPr>
        <p:spPr>
          <a:xfrm>
            <a:off x="457200" y="0"/>
            <a:ext cx="8229600" cy="1371600"/>
          </a:xfrm>
        </p:spPr>
        <p:txBody>
          <a:bodyPr/>
          <a:lstStyle/>
          <a:p>
            <a:pPr eaLnBrk="1" hangingPunct="1">
              <a:defRPr/>
            </a:pPr>
            <a:r>
              <a:rPr lang="en-US" altLang="en-US" sz="4000" dirty="0" smtClean="0">
                <a:solidFill>
                  <a:srgbClr val="990033"/>
                </a:solidFill>
                <a:effectLst>
                  <a:outerShdw blurRad="38100" dist="38100" dir="2700000" algn="tl">
                    <a:srgbClr val="C0C0C0"/>
                  </a:outerShdw>
                </a:effectLst>
              </a:rPr>
              <a:t>US Mortality, 2010</a:t>
            </a:r>
          </a:p>
        </p:txBody>
      </p:sp>
      <p:sp>
        <p:nvSpPr>
          <p:cNvPr id="59395" name="Text Box 4"/>
          <p:cNvSpPr txBox="1">
            <a:spLocks noChangeArrowheads="1"/>
          </p:cNvSpPr>
          <p:nvPr/>
        </p:nvSpPr>
        <p:spPr bwMode="auto">
          <a:xfrm>
            <a:off x="1219200" y="6165304"/>
            <a:ext cx="792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dirty="0"/>
              <a:t>Source: </a:t>
            </a:r>
            <a:r>
              <a:rPr lang="en-US" sz="1100" b="1" dirty="0" smtClean="0"/>
              <a:t>National </a:t>
            </a:r>
            <a:r>
              <a:rPr lang="en-US" sz="1100" b="1" dirty="0"/>
              <a:t>Center for Health Statistics, Centers for Disease Control and Prevention, </a:t>
            </a:r>
            <a:r>
              <a:rPr lang="en-US" sz="1100" b="1" dirty="0" smtClean="0"/>
              <a:t>2014.</a:t>
            </a:r>
          </a:p>
          <a:p>
            <a:pPr>
              <a:buFontTx/>
              <a:buNone/>
            </a:pPr>
            <a:r>
              <a:rPr lang="en-US" sz="1100" b="1" dirty="0">
                <a:hlinkClick r:id="rId5"/>
              </a:rPr>
              <a:t>http://</a:t>
            </a:r>
            <a:r>
              <a:rPr lang="en-US" sz="1100" b="1" dirty="0" smtClean="0">
                <a:hlinkClick r:id="rId5"/>
              </a:rPr>
              <a:t>www.cdc.gov/nchs/data/nvsr/nvsr61/nvsr61_04.pdf</a:t>
            </a:r>
            <a:endParaRPr lang="en-US" sz="1100" b="1" dirty="0"/>
          </a:p>
        </p:txBody>
      </p:sp>
      <p:graphicFrame>
        <p:nvGraphicFramePr>
          <p:cNvPr id="2" name="Table 1"/>
          <p:cNvGraphicFramePr>
            <a:graphicFrameLocks noGrp="1"/>
          </p:cNvGraphicFramePr>
          <p:nvPr>
            <p:extLst>
              <p:ext uri="{D42A27DB-BD31-4B8C-83A1-F6EECF244321}">
                <p14:modId xmlns:p14="http://schemas.microsoft.com/office/powerpoint/2010/main" val="1308910125"/>
              </p:ext>
            </p:extLst>
          </p:nvPr>
        </p:nvGraphicFramePr>
        <p:xfrm>
          <a:off x="611560" y="1397000"/>
          <a:ext cx="7920880" cy="4617720"/>
        </p:xfrm>
        <a:graphic>
          <a:graphicData uri="http://schemas.openxmlformats.org/drawingml/2006/table">
            <a:tbl>
              <a:tblPr firstRow="1" bandRow="1">
                <a:tableStyleId>{5940675A-B579-460E-94D1-54222C63F5DA}</a:tableStyleId>
              </a:tblPr>
              <a:tblGrid>
                <a:gridCol w="792088"/>
                <a:gridCol w="4968552"/>
                <a:gridCol w="1152128"/>
                <a:gridCol w="1008112"/>
              </a:tblGrid>
              <a:tr h="370840">
                <a:tc>
                  <a:txBody>
                    <a:bodyPr/>
                    <a:lstStyle/>
                    <a:p>
                      <a:r>
                        <a:rPr lang="en-US" b="1" dirty="0" smtClean="0"/>
                        <a:t>Rank</a:t>
                      </a:r>
                      <a:endParaRPr lang="en-US" b="1" dirty="0"/>
                    </a:p>
                  </a:txBody>
                  <a:tcPr/>
                </a:tc>
                <a:tc>
                  <a:txBody>
                    <a:bodyPr/>
                    <a:lstStyle/>
                    <a:p>
                      <a:r>
                        <a:rPr lang="en-US" b="1" dirty="0" smtClean="0"/>
                        <a:t>Causes of Death </a:t>
                      </a:r>
                      <a:r>
                        <a:rPr lang="en-US" b="0" dirty="0" smtClean="0"/>
                        <a:t>(based on ICD-10)</a:t>
                      </a:r>
                      <a:endParaRPr lang="en-US" b="0" dirty="0"/>
                    </a:p>
                  </a:txBody>
                  <a:tcPr/>
                </a:tc>
                <a:tc>
                  <a:txBody>
                    <a:bodyPr/>
                    <a:lstStyle/>
                    <a:p>
                      <a:r>
                        <a:rPr lang="en-US" b="1" dirty="0" smtClean="0"/>
                        <a:t>No. of</a:t>
                      </a:r>
                      <a:r>
                        <a:rPr lang="en-US" b="1" baseline="0" dirty="0" smtClean="0"/>
                        <a:t> Deaths</a:t>
                      </a:r>
                      <a:endParaRPr lang="en-US" b="1" dirty="0"/>
                    </a:p>
                  </a:txBody>
                  <a:tcPr/>
                </a:tc>
                <a:tc>
                  <a:txBody>
                    <a:bodyPr/>
                    <a:lstStyle/>
                    <a:p>
                      <a:r>
                        <a:rPr lang="en-US" b="1" dirty="0" smtClean="0"/>
                        <a:t>% of all Deaths</a:t>
                      </a:r>
                      <a:endParaRPr lang="en-US" b="1" dirty="0"/>
                    </a:p>
                  </a:txBody>
                  <a:tcPr/>
                </a:tc>
              </a:tr>
              <a:tr h="370840">
                <a:tc>
                  <a:txBody>
                    <a:bodyPr/>
                    <a:lstStyle/>
                    <a:p>
                      <a:pPr algn="ctr"/>
                      <a:r>
                        <a:rPr lang="en-US" b="1" dirty="0" smtClean="0"/>
                        <a:t>1</a:t>
                      </a:r>
                      <a:endParaRPr lang="en-US" b="1" dirty="0"/>
                    </a:p>
                  </a:txBody>
                  <a:tcPr/>
                </a:tc>
                <a:tc>
                  <a:txBody>
                    <a:bodyPr/>
                    <a:lstStyle/>
                    <a:p>
                      <a:r>
                        <a:rPr lang="en-US" dirty="0" smtClean="0">
                          <a:solidFill>
                            <a:srgbClr val="0070C0"/>
                          </a:solidFill>
                        </a:rPr>
                        <a:t>Heart Diseases </a:t>
                      </a:r>
                      <a:r>
                        <a:rPr lang="en-US" dirty="0" smtClean="0"/>
                        <a:t>(I00-I09, I11-I13, I20-I51)</a:t>
                      </a:r>
                      <a:endParaRPr lang="en-US" dirty="0"/>
                    </a:p>
                  </a:txBody>
                  <a:tcPr/>
                </a:tc>
                <a:tc>
                  <a:txBody>
                    <a:bodyPr/>
                    <a:lstStyle/>
                    <a:p>
                      <a:pPr algn="r"/>
                      <a:r>
                        <a:rPr lang="en-US" dirty="0" smtClean="0"/>
                        <a:t>597,689</a:t>
                      </a:r>
                      <a:endParaRPr lang="en-US" dirty="0"/>
                    </a:p>
                  </a:txBody>
                  <a:tcPr/>
                </a:tc>
                <a:tc>
                  <a:txBody>
                    <a:bodyPr/>
                    <a:lstStyle/>
                    <a:p>
                      <a:pPr algn="r"/>
                      <a:r>
                        <a:rPr lang="en-US" b="1" dirty="0" smtClean="0"/>
                        <a:t>24.2</a:t>
                      </a:r>
                      <a:endParaRPr lang="en-US" b="1" dirty="0"/>
                    </a:p>
                  </a:txBody>
                  <a:tcPr/>
                </a:tc>
              </a:tr>
              <a:tr h="370840">
                <a:tc>
                  <a:txBody>
                    <a:bodyPr/>
                    <a:lstStyle/>
                    <a:p>
                      <a:pPr algn="ctr"/>
                      <a:r>
                        <a:rPr lang="en-US" b="1" dirty="0" smtClean="0"/>
                        <a:t>2</a:t>
                      </a:r>
                      <a:endParaRPr lang="en-US" b="1" dirty="0"/>
                    </a:p>
                  </a:txBody>
                  <a:tcPr/>
                </a:tc>
                <a:tc>
                  <a:txBody>
                    <a:bodyPr/>
                    <a:lstStyle/>
                    <a:p>
                      <a:r>
                        <a:rPr lang="en-US" dirty="0" smtClean="0">
                          <a:solidFill>
                            <a:srgbClr val="0070C0"/>
                          </a:solidFill>
                        </a:rPr>
                        <a:t>Cancer</a:t>
                      </a:r>
                      <a:r>
                        <a:rPr lang="en-US" dirty="0" smtClean="0"/>
                        <a:t> (C00-C97)</a:t>
                      </a:r>
                      <a:endParaRPr lang="en-US" dirty="0"/>
                    </a:p>
                  </a:txBody>
                  <a:tcPr/>
                </a:tc>
                <a:tc>
                  <a:txBody>
                    <a:bodyPr/>
                    <a:lstStyle/>
                    <a:p>
                      <a:pPr algn="r"/>
                      <a:r>
                        <a:rPr lang="en-US" dirty="0" smtClean="0"/>
                        <a:t>574,743</a:t>
                      </a:r>
                      <a:endParaRPr lang="en-US" dirty="0"/>
                    </a:p>
                  </a:txBody>
                  <a:tcPr/>
                </a:tc>
                <a:tc>
                  <a:txBody>
                    <a:bodyPr/>
                    <a:lstStyle/>
                    <a:p>
                      <a:pPr algn="r"/>
                      <a:r>
                        <a:rPr lang="en-US" b="1" dirty="0" smtClean="0"/>
                        <a:t>23.3</a:t>
                      </a:r>
                      <a:endParaRPr lang="en-US" b="1" dirty="0"/>
                    </a:p>
                  </a:txBody>
                  <a:tcPr/>
                </a:tc>
              </a:tr>
              <a:tr h="370840">
                <a:tc>
                  <a:txBody>
                    <a:bodyPr/>
                    <a:lstStyle/>
                    <a:p>
                      <a:pPr algn="ctr"/>
                      <a:r>
                        <a:rPr lang="en-US" b="1" dirty="0" smtClean="0"/>
                        <a:t>3</a:t>
                      </a:r>
                      <a:endParaRPr lang="en-US" b="1" dirty="0"/>
                    </a:p>
                  </a:txBody>
                  <a:tcPr/>
                </a:tc>
                <a:tc>
                  <a:txBody>
                    <a:bodyPr/>
                    <a:lstStyle/>
                    <a:p>
                      <a:r>
                        <a:rPr lang="en-US" dirty="0" smtClean="0">
                          <a:solidFill>
                            <a:srgbClr val="0070C0"/>
                          </a:solidFill>
                        </a:rPr>
                        <a:t>Chronic Lower Respiratory Disease </a:t>
                      </a:r>
                      <a:r>
                        <a:rPr lang="en-US" dirty="0" smtClean="0"/>
                        <a:t>(J40-J47)</a:t>
                      </a:r>
                      <a:endParaRPr lang="en-US" dirty="0"/>
                    </a:p>
                  </a:txBody>
                  <a:tcPr/>
                </a:tc>
                <a:tc>
                  <a:txBody>
                    <a:bodyPr/>
                    <a:lstStyle/>
                    <a:p>
                      <a:pPr algn="r"/>
                      <a:r>
                        <a:rPr lang="en-US" dirty="0" smtClean="0"/>
                        <a:t>138,080</a:t>
                      </a:r>
                      <a:endParaRPr lang="en-US" dirty="0"/>
                    </a:p>
                  </a:txBody>
                  <a:tcPr/>
                </a:tc>
                <a:tc>
                  <a:txBody>
                    <a:bodyPr/>
                    <a:lstStyle/>
                    <a:p>
                      <a:pPr algn="r"/>
                      <a:r>
                        <a:rPr lang="en-US" b="1" dirty="0" smtClean="0"/>
                        <a:t>5.6</a:t>
                      </a:r>
                      <a:endParaRPr lang="en-US" b="1" dirty="0"/>
                    </a:p>
                  </a:txBody>
                  <a:tcPr/>
                </a:tc>
              </a:tr>
              <a:tr h="370840">
                <a:tc>
                  <a:txBody>
                    <a:bodyPr/>
                    <a:lstStyle/>
                    <a:p>
                      <a:pPr algn="ctr"/>
                      <a:r>
                        <a:rPr lang="en-US" b="1" dirty="0" smtClean="0"/>
                        <a:t>4</a:t>
                      </a:r>
                      <a:endParaRPr lang="en-US" b="1" dirty="0"/>
                    </a:p>
                  </a:txBody>
                  <a:tcPr/>
                </a:tc>
                <a:tc>
                  <a:txBody>
                    <a:bodyPr/>
                    <a:lstStyle/>
                    <a:p>
                      <a:r>
                        <a:rPr lang="en-US" dirty="0" smtClean="0">
                          <a:solidFill>
                            <a:srgbClr val="0070C0"/>
                          </a:solidFill>
                        </a:rPr>
                        <a:t>Cerebrovascular Diseases </a:t>
                      </a:r>
                      <a:r>
                        <a:rPr lang="en-US" dirty="0" smtClean="0"/>
                        <a:t>(I60-I69)</a:t>
                      </a:r>
                      <a:endParaRPr lang="en-US" dirty="0"/>
                    </a:p>
                  </a:txBody>
                  <a:tcPr/>
                </a:tc>
                <a:tc>
                  <a:txBody>
                    <a:bodyPr/>
                    <a:lstStyle/>
                    <a:p>
                      <a:pPr algn="r"/>
                      <a:r>
                        <a:rPr lang="en-US" dirty="0" smtClean="0"/>
                        <a:t>124,476</a:t>
                      </a:r>
                      <a:endParaRPr lang="en-US" dirty="0"/>
                    </a:p>
                  </a:txBody>
                  <a:tcPr/>
                </a:tc>
                <a:tc>
                  <a:txBody>
                    <a:bodyPr/>
                    <a:lstStyle/>
                    <a:p>
                      <a:pPr algn="r"/>
                      <a:r>
                        <a:rPr lang="en-US" b="1" dirty="0" smtClean="0"/>
                        <a:t>5.2</a:t>
                      </a:r>
                      <a:endParaRPr lang="en-US" b="1" dirty="0"/>
                    </a:p>
                  </a:txBody>
                  <a:tcPr/>
                </a:tc>
              </a:tr>
              <a:tr h="370840">
                <a:tc>
                  <a:txBody>
                    <a:bodyPr/>
                    <a:lstStyle/>
                    <a:p>
                      <a:pPr algn="ctr"/>
                      <a:r>
                        <a:rPr lang="en-US" b="1" dirty="0" smtClean="0"/>
                        <a:t>5</a:t>
                      </a:r>
                      <a:endParaRPr lang="en-US" b="1" dirty="0"/>
                    </a:p>
                  </a:txBody>
                  <a:tcPr/>
                </a:tc>
                <a:tc>
                  <a:txBody>
                    <a:bodyPr/>
                    <a:lstStyle/>
                    <a:p>
                      <a:r>
                        <a:rPr lang="en-US" dirty="0" smtClean="0">
                          <a:solidFill>
                            <a:srgbClr val="0070C0"/>
                          </a:solidFill>
                        </a:rPr>
                        <a:t>Accidents (</a:t>
                      </a:r>
                      <a:r>
                        <a:rPr lang="en-US" dirty="0" err="1" smtClean="0">
                          <a:solidFill>
                            <a:srgbClr val="0070C0"/>
                          </a:solidFill>
                        </a:rPr>
                        <a:t>Unint</a:t>
                      </a:r>
                      <a:r>
                        <a:rPr lang="en-US" dirty="0" smtClean="0">
                          <a:solidFill>
                            <a:srgbClr val="0070C0"/>
                          </a:solidFill>
                        </a:rPr>
                        <a:t>. Injury) </a:t>
                      </a:r>
                      <a:r>
                        <a:rPr lang="en-US" dirty="0" smtClean="0"/>
                        <a:t>(V01-X59, Y85-Y86)</a:t>
                      </a:r>
                      <a:endParaRPr lang="en-US" dirty="0"/>
                    </a:p>
                  </a:txBody>
                  <a:tcPr/>
                </a:tc>
                <a:tc>
                  <a:txBody>
                    <a:bodyPr/>
                    <a:lstStyle/>
                    <a:p>
                      <a:pPr algn="r"/>
                      <a:r>
                        <a:rPr lang="en-US" dirty="0" smtClean="0"/>
                        <a:t>120,856</a:t>
                      </a:r>
                      <a:endParaRPr lang="en-US" dirty="0"/>
                    </a:p>
                  </a:txBody>
                  <a:tcPr/>
                </a:tc>
                <a:tc>
                  <a:txBody>
                    <a:bodyPr/>
                    <a:lstStyle/>
                    <a:p>
                      <a:pPr algn="r"/>
                      <a:r>
                        <a:rPr lang="en-US" b="1" dirty="0" smtClean="0"/>
                        <a:t>4.9</a:t>
                      </a:r>
                      <a:endParaRPr lang="en-US" b="1" dirty="0"/>
                    </a:p>
                  </a:txBody>
                  <a:tcPr/>
                </a:tc>
              </a:tr>
              <a:tr h="370840">
                <a:tc>
                  <a:txBody>
                    <a:bodyPr/>
                    <a:lstStyle/>
                    <a:p>
                      <a:pPr algn="ctr"/>
                      <a:r>
                        <a:rPr lang="en-US" b="1" dirty="0" smtClean="0"/>
                        <a:t>6</a:t>
                      </a:r>
                      <a:endParaRPr lang="en-US" b="1" dirty="0"/>
                    </a:p>
                  </a:txBody>
                  <a:tcPr/>
                </a:tc>
                <a:tc>
                  <a:txBody>
                    <a:bodyPr/>
                    <a:lstStyle/>
                    <a:p>
                      <a:r>
                        <a:rPr lang="en-US" dirty="0" smtClean="0">
                          <a:solidFill>
                            <a:srgbClr val="0070C0"/>
                          </a:solidFill>
                        </a:rPr>
                        <a:t>Alzheimer’s Disease </a:t>
                      </a:r>
                      <a:r>
                        <a:rPr lang="en-US" dirty="0" smtClean="0"/>
                        <a:t>(G30)</a:t>
                      </a:r>
                      <a:endParaRPr lang="en-US" dirty="0"/>
                    </a:p>
                  </a:txBody>
                  <a:tcPr/>
                </a:tc>
                <a:tc>
                  <a:txBody>
                    <a:bodyPr/>
                    <a:lstStyle/>
                    <a:p>
                      <a:pPr algn="r"/>
                      <a:r>
                        <a:rPr lang="en-US" dirty="0" smtClean="0"/>
                        <a:t>83,494</a:t>
                      </a:r>
                      <a:endParaRPr lang="en-US" dirty="0"/>
                    </a:p>
                  </a:txBody>
                  <a:tcPr/>
                </a:tc>
                <a:tc>
                  <a:txBody>
                    <a:bodyPr/>
                    <a:lstStyle/>
                    <a:p>
                      <a:pPr algn="r"/>
                      <a:r>
                        <a:rPr lang="en-US" b="1" dirty="0" smtClean="0"/>
                        <a:t>3.4</a:t>
                      </a:r>
                      <a:endParaRPr lang="en-US" b="1" dirty="0"/>
                    </a:p>
                  </a:txBody>
                  <a:tcPr/>
                </a:tc>
              </a:tr>
              <a:tr h="370840">
                <a:tc>
                  <a:txBody>
                    <a:bodyPr/>
                    <a:lstStyle/>
                    <a:p>
                      <a:pPr algn="ctr"/>
                      <a:r>
                        <a:rPr lang="en-US" b="1" dirty="0" smtClean="0"/>
                        <a:t>7</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Diabetes Mellitus </a:t>
                      </a:r>
                      <a:r>
                        <a:rPr lang="en-US" dirty="0" smtClean="0"/>
                        <a:t>(E10-E14)</a:t>
                      </a:r>
                    </a:p>
                  </a:txBody>
                  <a:tcPr/>
                </a:tc>
                <a:tc>
                  <a:txBody>
                    <a:bodyPr/>
                    <a:lstStyle/>
                    <a:p>
                      <a:pPr algn="r"/>
                      <a:r>
                        <a:rPr lang="en-US" dirty="0" smtClean="0"/>
                        <a:t>69,071</a:t>
                      </a:r>
                      <a:endParaRPr lang="en-US" dirty="0"/>
                    </a:p>
                  </a:txBody>
                  <a:tcPr/>
                </a:tc>
                <a:tc>
                  <a:txBody>
                    <a:bodyPr/>
                    <a:lstStyle/>
                    <a:p>
                      <a:pPr algn="r"/>
                      <a:r>
                        <a:rPr lang="en-US" b="1" dirty="0" smtClean="0"/>
                        <a:t>2.8</a:t>
                      </a:r>
                      <a:endParaRPr lang="en-US" b="1" dirty="0"/>
                    </a:p>
                  </a:txBody>
                  <a:tcPr/>
                </a:tc>
              </a:tr>
              <a:tr h="370840">
                <a:tc>
                  <a:txBody>
                    <a:bodyPr/>
                    <a:lstStyle/>
                    <a:p>
                      <a:pPr algn="ctr"/>
                      <a:r>
                        <a:rPr lang="en-US" b="1" dirty="0" smtClean="0"/>
                        <a:t>8</a:t>
                      </a:r>
                      <a:endParaRPr lang="en-US" b="1" dirty="0"/>
                    </a:p>
                  </a:txBody>
                  <a:tcPr/>
                </a:tc>
                <a:tc>
                  <a:txBody>
                    <a:bodyPr/>
                    <a:lstStyle/>
                    <a:p>
                      <a:r>
                        <a:rPr lang="en-US" dirty="0" smtClean="0">
                          <a:solidFill>
                            <a:srgbClr val="0070C0"/>
                          </a:solidFill>
                        </a:rPr>
                        <a:t>Nephritis, </a:t>
                      </a:r>
                      <a:r>
                        <a:rPr lang="en-US" dirty="0" err="1" smtClean="0">
                          <a:solidFill>
                            <a:srgbClr val="0070C0"/>
                          </a:solidFill>
                        </a:rPr>
                        <a:t>Nephrotic</a:t>
                      </a:r>
                      <a:r>
                        <a:rPr lang="en-US" dirty="0" smtClean="0">
                          <a:solidFill>
                            <a:srgbClr val="0070C0"/>
                          </a:solidFill>
                        </a:rPr>
                        <a:t> Syndrome and </a:t>
                      </a:r>
                      <a:r>
                        <a:rPr lang="en-US" dirty="0" err="1" smtClean="0">
                          <a:solidFill>
                            <a:srgbClr val="0070C0"/>
                          </a:solidFill>
                        </a:rPr>
                        <a:t>Nephrosis</a:t>
                      </a:r>
                      <a:r>
                        <a:rPr lang="en-US" dirty="0" smtClean="0">
                          <a:solidFill>
                            <a:srgbClr val="0070C0"/>
                          </a:solidFill>
                        </a:rPr>
                        <a:t> </a:t>
                      </a:r>
                      <a:r>
                        <a:rPr lang="en-US" dirty="0" smtClean="0"/>
                        <a:t>(N00-N07, N17-N19, N25—N27)</a:t>
                      </a:r>
                      <a:endParaRPr lang="en-US" dirty="0"/>
                    </a:p>
                  </a:txBody>
                  <a:tcPr/>
                </a:tc>
                <a:tc>
                  <a:txBody>
                    <a:bodyPr/>
                    <a:lstStyle/>
                    <a:p>
                      <a:pPr algn="r"/>
                      <a:r>
                        <a:rPr lang="en-US" dirty="0" smtClean="0"/>
                        <a:t>50,476</a:t>
                      </a:r>
                      <a:endParaRPr lang="en-US" dirty="0"/>
                    </a:p>
                  </a:txBody>
                  <a:tcPr/>
                </a:tc>
                <a:tc>
                  <a:txBody>
                    <a:bodyPr/>
                    <a:lstStyle/>
                    <a:p>
                      <a:pPr algn="r"/>
                      <a:r>
                        <a:rPr lang="en-US" b="1" dirty="0" smtClean="0"/>
                        <a:t>2.0</a:t>
                      </a:r>
                      <a:endParaRPr lang="en-US" b="1" dirty="0"/>
                    </a:p>
                  </a:txBody>
                  <a:tcPr/>
                </a:tc>
              </a:tr>
              <a:tr h="370840">
                <a:tc>
                  <a:txBody>
                    <a:bodyPr/>
                    <a:lstStyle/>
                    <a:p>
                      <a:pPr algn="ctr"/>
                      <a:r>
                        <a:rPr lang="en-US" b="1" dirty="0" smtClean="0"/>
                        <a:t>9</a:t>
                      </a:r>
                      <a:endParaRPr lang="en-US" b="1" dirty="0"/>
                    </a:p>
                  </a:txBody>
                  <a:tcPr/>
                </a:tc>
                <a:tc>
                  <a:txBody>
                    <a:bodyPr/>
                    <a:lstStyle/>
                    <a:p>
                      <a:r>
                        <a:rPr lang="en-US" dirty="0" smtClean="0">
                          <a:solidFill>
                            <a:srgbClr val="0070C0"/>
                          </a:solidFill>
                        </a:rPr>
                        <a:t>Influenza and Pneumonia </a:t>
                      </a:r>
                      <a:r>
                        <a:rPr lang="en-US" dirty="0" smtClean="0"/>
                        <a:t>(J09-J18)</a:t>
                      </a:r>
                      <a:endParaRPr lang="en-US" dirty="0"/>
                    </a:p>
                  </a:txBody>
                  <a:tcPr/>
                </a:tc>
                <a:tc>
                  <a:txBody>
                    <a:bodyPr/>
                    <a:lstStyle/>
                    <a:p>
                      <a:pPr algn="r"/>
                      <a:r>
                        <a:rPr lang="en-US" dirty="0" smtClean="0"/>
                        <a:t>50,097</a:t>
                      </a:r>
                      <a:endParaRPr lang="en-US" dirty="0"/>
                    </a:p>
                  </a:txBody>
                  <a:tcPr/>
                </a:tc>
                <a:tc>
                  <a:txBody>
                    <a:bodyPr/>
                    <a:lstStyle/>
                    <a:p>
                      <a:pPr algn="r"/>
                      <a:r>
                        <a:rPr lang="en-US" b="1" dirty="0" smtClean="0"/>
                        <a:t>2.0</a:t>
                      </a:r>
                      <a:endParaRPr lang="en-US" b="1" dirty="0"/>
                    </a:p>
                  </a:txBody>
                  <a:tcPr/>
                </a:tc>
              </a:tr>
              <a:tr h="370840">
                <a:tc>
                  <a:txBody>
                    <a:bodyPr/>
                    <a:lstStyle/>
                    <a:p>
                      <a:pPr algn="ctr"/>
                      <a:r>
                        <a:rPr lang="en-US" b="1" dirty="0" smtClean="0"/>
                        <a:t>10</a:t>
                      </a:r>
                      <a:endParaRPr lang="en-US" b="1" dirty="0"/>
                    </a:p>
                  </a:txBody>
                  <a:tcPr/>
                </a:tc>
                <a:tc>
                  <a:txBody>
                    <a:bodyPr/>
                    <a:lstStyle/>
                    <a:p>
                      <a:r>
                        <a:rPr lang="en-US" dirty="0" smtClean="0">
                          <a:solidFill>
                            <a:srgbClr val="0070C0"/>
                          </a:solidFill>
                        </a:rPr>
                        <a:t>Suicide</a:t>
                      </a:r>
                      <a:r>
                        <a:rPr lang="en-US" dirty="0" smtClean="0"/>
                        <a:t> (U03, X60-X84, Y87.0)</a:t>
                      </a:r>
                      <a:endParaRPr lang="en-US" dirty="0"/>
                    </a:p>
                  </a:txBody>
                  <a:tcPr/>
                </a:tc>
                <a:tc>
                  <a:txBody>
                    <a:bodyPr/>
                    <a:lstStyle/>
                    <a:p>
                      <a:pPr algn="r"/>
                      <a:r>
                        <a:rPr lang="en-US" dirty="0" smtClean="0"/>
                        <a:t>38,364</a:t>
                      </a:r>
                      <a:endParaRPr lang="en-US" dirty="0"/>
                    </a:p>
                  </a:txBody>
                  <a:tcPr/>
                </a:tc>
                <a:tc>
                  <a:txBody>
                    <a:bodyPr/>
                    <a:lstStyle/>
                    <a:p>
                      <a:pPr algn="r"/>
                      <a:r>
                        <a:rPr lang="en-US" b="1" dirty="0" smtClean="0"/>
                        <a:t>1.6</a:t>
                      </a:r>
                      <a:endParaRPr lang="en-US" b="1" dirty="0"/>
                    </a:p>
                  </a:txBody>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604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idx="4294967295"/>
          </p:nvPr>
        </p:nvSpPr>
        <p:spPr>
          <a:xfrm>
            <a:off x="457200" y="-100013"/>
            <a:ext cx="8229600" cy="1371601"/>
          </a:xfrm>
        </p:spPr>
        <p:txBody>
          <a:bodyPr/>
          <a:lstStyle/>
          <a:p>
            <a:pPr eaLnBrk="1" hangingPunct="1">
              <a:defRPr/>
            </a:pPr>
            <a:r>
              <a:rPr lang="en-US" sz="3400" dirty="0" smtClean="0">
                <a:solidFill>
                  <a:srgbClr val="990033"/>
                </a:solidFill>
                <a:effectLst>
                  <a:outerShdw blurRad="38100" dist="38100" dir="2700000" algn="tl">
                    <a:srgbClr val="C0C0C0"/>
                  </a:outerShdw>
                </a:effectLst>
              </a:rPr>
              <a:t>2014 Estimated US Cancer Deaths*</a:t>
            </a:r>
            <a:endParaRPr lang="en-US" altLang="en-US" sz="3400" dirty="0" smtClean="0">
              <a:solidFill>
                <a:srgbClr val="990033"/>
              </a:solidFill>
              <a:effectLst>
                <a:outerShdw blurRad="38100" dist="38100" dir="2700000" algn="tl">
                  <a:srgbClr val="C0C0C0"/>
                </a:outerShdw>
              </a:effectLst>
            </a:endParaRPr>
          </a:p>
        </p:txBody>
      </p:sp>
      <p:grpSp>
        <p:nvGrpSpPr>
          <p:cNvPr id="2" name="Group 1"/>
          <p:cNvGrpSpPr/>
          <p:nvPr/>
        </p:nvGrpSpPr>
        <p:grpSpPr>
          <a:xfrm>
            <a:off x="539552" y="1196752"/>
            <a:ext cx="8610600" cy="4656137"/>
            <a:chOff x="990600" y="1541463"/>
            <a:chExt cx="8610600" cy="4656137"/>
          </a:xfrm>
        </p:grpSpPr>
        <p:sp>
          <p:nvSpPr>
            <p:cNvPr id="60420" name="Text Box 4"/>
            <p:cNvSpPr txBox="1">
              <a:spLocks noChangeArrowheads="1"/>
            </p:cNvSpPr>
            <p:nvPr/>
          </p:nvSpPr>
          <p:spPr bwMode="auto">
            <a:xfrm>
              <a:off x="4002088" y="1541463"/>
              <a:ext cx="1279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b="1" dirty="0"/>
                <a:t>Men</a:t>
              </a:r>
              <a:br>
                <a:rPr lang="en-US" sz="1800" b="1" dirty="0"/>
              </a:br>
              <a:r>
                <a:rPr lang="en-US" sz="1800" b="1" dirty="0" smtClean="0"/>
                <a:t>310,010</a:t>
              </a:r>
              <a:endParaRPr lang="en-US" sz="1800" b="1" dirty="0"/>
            </a:p>
          </p:txBody>
        </p:sp>
        <p:sp>
          <p:nvSpPr>
            <p:cNvPr id="60421" name="Text Box 5"/>
            <p:cNvSpPr txBox="1">
              <a:spLocks noChangeArrowheads="1"/>
            </p:cNvSpPr>
            <p:nvPr/>
          </p:nvSpPr>
          <p:spPr bwMode="auto">
            <a:xfrm>
              <a:off x="5141913" y="1541463"/>
              <a:ext cx="1525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b="1" dirty="0"/>
                <a:t>Women</a:t>
              </a:r>
              <a:br>
                <a:rPr lang="en-US" sz="1800" b="1" dirty="0"/>
              </a:br>
              <a:r>
                <a:rPr lang="en-US" sz="1800" b="1" dirty="0" smtClean="0"/>
                <a:t>275,710</a:t>
              </a:r>
              <a:endParaRPr lang="en-US" sz="1800" b="1" dirty="0"/>
            </a:p>
          </p:txBody>
        </p:sp>
        <p:sp>
          <p:nvSpPr>
            <p:cNvPr id="60422" name="Freeform 6"/>
            <p:cNvSpPr>
              <a:spLocks noChangeAspect="1"/>
            </p:cNvSpPr>
            <p:nvPr/>
          </p:nvSpPr>
          <p:spPr bwMode="auto">
            <a:xfrm>
              <a:off x="5605463" y="2181225"/>
              <a:ext cx="666750" cy="4016375"/>
            </a:xfrm>
            <a:custGeom>
              <a:avLst/>
              <a:gdLst>
                <a:gd name="T0" fmla="*/ 2147483647 w 1691"/>
                <a:gd name="T1" fmla="*/ 2147483647 h 10252"/>
                <a:gd name="T2" fmla="*/ 2147483647 w 1691"/>
                <a:gd name="T3" fmla="*/ 2147483647 h 10252"/>
                <a:gd name="T4" fmla="*/ 2147483647 w 1691"/>
                <a:gd name="T5" fmla="*/ 2147483647 h 10252"/>
                <a:gd name="T6" fmla="*/ 2147483647 w 1691"/>
                <a:gd name="T7" fmla="*/ 2147483647 h 10252"/>
                <a:gd name="T8" fmla="*/ 2147483647 w 1691"/>
                <a:gd name="T9" fmla="*/ 2147483647 h 10252"/>
                <a:gd name="T10" fmla="*/ 2147483647 w 1691"/>
                <a:gd name="T11" fmla="*/ 2147483647 h 10252"/>
                <a:gd name="T12" fmla="*/ 2147483647 w 1691"/>
                <a:gd name="T13" fmla="*/ 2147483647 h 10252"/>
                <a:gd name="T14" fmla="*/ 2147483647 w 1691"/>
                <a:gd name="T15" fmla="*/ 2147483647 h 10252"/>
                <a:gd name="T16" fmla="*/ 2147483647 w 1691"/>
                <a:gd name="T17" fmla="*/ 2147483647 h 10252"/>
                <a:gd name="T18" fmla="*/ 2147483647 w 1691"/>
                <a:gd name="T19" fmla="*/ 2147483647 h 10252"/>
                <a:gd name="T20" fmla="*/ 2147483647 w 1691"/>
                <a:gd name="T21" fmla="*/ 2147483647 h 10252"/>
                <a:gd name="T22" fmla="*/ 2147483647 w 1691"/>
                <a:gd name="T23" fmla="*/ 2147483647 h 10252"/>
                <a:gd name="T24" fmla="*/ 2147483647 w 1691"/>
                <a:gd name="T25" fmla="*/ 2147483647 h 10252"/>
                <a:gd name="T26" fmla="*/ 2147483647 w 1691"/>
                <a:gd name="T27" fmla="*/ 2147483647 h 10252"/>
                <a:gd name="T28" fmla="*/ 2147483647 w 1691"/>
                <a:gd name="T29" fmla="*/ 2147483647 h 10252"/>
                <a:gd name="T30" fmla="*/ 2147483647 w 1691"/>
                <a:gd name="T31" fmla="*/ 2147483647 h 10252"/>
                <a:gd name="T32" fmla="*/ 2147483647 w 1691"/>
                <a:gd name="T33" fmla="*/ 2147483647 h 10252"/>
                <a:gd name="T34" fmla="*/ 2147483647 w 1691"/>
                <a:gd name="T35" fmla="*/ 2147483647 h 10252"/>
                <a:gd name="T36" fmla="*/ 2147483647 w 1691"/>
                <a:gd name="T37" fmla="*/ 2147483647 h 10252"/>
                <a:gd name="T38" fmla="*/ 2147483647 w 1691"/>
                <a:gd name="T39" fmla="*/ 2147483647 h 10252"/>
                <a:gd name="T40" fmla="*/ 2147483647 w 1691"/>
                <a:gd name="T41" fmla="*/ 2147483647 h 10252"/>
                <a:gd name="T42" fmla="*/ 2147483647 w 1691"/>
                <a:gd name="T43" fmla="*/ 2147483647 h 10252"/>
                <a:gd name="T44" fmla="*/ 2147483647 w 1691"/>
                <a:gd name="T45" fmla="*/ 2147483647 h 10252"/>
                <a:gd name="T46" fmla="*/ 2147483647 w 1691"/>
                <a:gd name="T47" fmla="*/ 2147483647 h 10252"/>
                <a:gd name="T48" fmla="*/ 2147483647 w 1691"/>
                <a:gd name="T49" fmla="*/ 2147483647 h 10252"/>
                <a:gd name="T50" fmla="*/ 2147483647 w 1691"/>
                <a:gd name="T51" fmla="*/ 2147483647 h 10252"/>
                <a:gd name="T52" fmla="*/ 2147483647 w 1691"/>
                <a:gd name="T53" fmla="*/ 2147483647 h 10252"/>
                <a:gd name="T54" fmla="*/ 2147483647 w 1691"/>
                <a:gd name="T55" fmla="*/ 2147483647 h 10252"/>
                <a:gd name="T56" fmla="*/ 2147483647 w 1691"/>
                <a:gd name="T57" fmla="*/ 2147483647 h 10252"/>
                <a:gd name="T58" fmla="*/ 2147483647 w 1691"/>
                <a:gd name="T59" fmla="*/ 2147483647 h 10252"/>
                <a:gd name="T60" fmla="*/ 2147483647 w 1691"/>
                <a:gd name="T61" fmla="*/ 2147483647 h 10252"/>
                <a:gd name="T62" fmla="*/ 2147483647 w 1691"/>
                <a:gd name="T63" fmla="*/ 2147483647 h 10252"/>
                <a:gd name="T64" fmla="*/ 2147483647 w 1691"/>
                <a:gd name="T65" fmla="*/ 2147483647 h 10252"/>
                <a:gd name="T66" fmla="*/ 2147483647 w 1691"/>
                <a:gd name="T67" fmla="*/ 2147483647 h 10252"/>
                <a:gd name="T68" fmla="*/ 2147483647 w 1691"/>
                <a:gd name="T69" fmla="*/ 2147483647 h 10252"/>
                <a:gd name="T70" fmla="*/ 2147483647 w 1691"/>
                <a:gd name="T71" fmla="*/ 2147483647 h 10252"/>
                <a:gd name="T72" fmla="*/ 2147483647 w 1691"/>
                <a:gd name="T73" fmla="*/ 2147483647 h 10252"/>
                <a:gd name="T74" fmla="*/ 2147483647 w 1691"/>
                <a:gd name="T75" fmla="*/ 2147483647 h 10252"/>
                <a:gd name="T76" fmla="*/ 2147483647 w 1691"/>
                <a:gd name="T77" fmla="*/ 2147483647 h 10252"/>
                <a:gd name="T78" fmla="*/ 2147483647 w 1691"/>
                <a:gd name="T79" fmla="*/ 2147483647 h 10252"/>
                <a:gd name="T80" fmla="*/ 2147483647 w 1691"/>
                <a:gd name="T81" fmla="*/ 2147483647 h 10252"/>
                <a:gd name="T82" fmla="*/ 2147483647 w 1691"/>
                <a:gd name="T83" fmla="*/ 2147483647 h 10252"/>
                <a:gd name="T84" fmla="*/ 1409932170 w 1691"/>
                <a:gd name="T85" fmla="*/ 2147483647 h 10252"/>
                <a:gd name="T86" fmla="*/ 1103351066 w 1691"/>
                <a:gd name="T87" fmla="*/ 2147483647 h 10252"/>
                <a:gd name="T88" fmla="*/ 2147483647 w 1691"/>
                <a:gd name="T89" fmla="*/ 2147483647 h 10252"/>
                <a:gd name="T90" fmla="*/ 2147483647 w 1691"/>
                <a:gd name="T91" fmla="*/ 2147483647 h 10252"/>
                <a:gd name="T92" fmla="*/ 2147483647 w 1691"/>
                <a:gd name="T93" fmla="*/ 2147483647 h 10252"/>
                <a:gd name="T94" fmla="*/ 2147483647 w 1691"/>
                <a:gd name="T95" fmla="*/ 2147483647 h 10252"/>
                <a:gd name="T96" fmla="*/ 2147483647 w 1691"/>
                <a:gd name="T97" fmla="*/ 2147483647 h 10252"/>
                <a:gd name="T98" fmla="*/ 2147483647 w 1691"/>
                <a:gd name="T99" fmla="*/ 2147483647 h 10252"/>
                <a:gd name="T100" fmla="*/ 2147483647 w 1691"/>
                <a:gd name="T101" fmla="*/ 2147483647 h 10252"/>
                <a:gd name="T102" fmla="*/ 2147483647 w 1691"/>
                <a:gd name="T103" fmla="*/ 2147483647 h 10252"/>
                <a:gd name="T104" fmla="*/ 2147483647 w 1691"/>
                <a:gd name="T105" fmla="*/ 2147483647 h 10252"/>
                <a:gd name="T106" fmla="*/ 1716357527 w 1691"/>
                <a:gd name="T107" fmla="*/ 2147483647 h 10252"/>
                <a:gd name="T108" fmla="*/ 2147483647 w 1691"/>
                <a:gd name="T109" fmla="*/ 2147483647 h 10252"/>
                <a:gd name="T110" fmla="*/ 2147483647 w 1691"/>
                <a:gd name="T111" fmla="*/ 2147483647 h 10252"/>
                <a:gd name="T112" fmla="*/ 2147483647 w 1691"/>
                <a:gd name="T113" fmla="*/ 2147483647 h 10252"/>
                <a:gd name="T114" fmla="*/ 2147483647 w 1691"/>
                <a:gd name="T115" fmla="*/ 2147483647 h 10252"/>
                <a:gd name="T116" fmla="*/ 2147483647 w 1691"/>
                <a:gd name="T117" fmla="*/ 180338822 h 10252"/>
                <a:gd name="T118" fmla="*/ 2147483647 w 1691"/>
                <a:gd name="T119" fmla="*/ 2147483647 h 10252"/>
                <a:gd name="T120" fmla="*/ 2147483647 w 1691"/>
                <a:gd name="T121" fmla="*/ 2147483647 h 10252"/>
                <a:gd name="T122" fmla="*/ 2147483647 w 1691"/>
                <a:gd name="T123" fmla="*/ 2147483647 h 10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91"/>
                <a:gd name="T187" fmla="*/ 0 h 10252"/>
                <a:gd name="T188" fmla="*/ 1691 w 1691"/>
                <a:gd name="T189" fmla="*/ 10252 h 10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91" h="10252">
                  <a:moveTo>
                    <a:pt x="1380" y="723"/>
                  </a:moveTo>
                  <a:lnTo>
                    <a:pt x="1367" y="773"/>
                  </a:lnTo>
                  <a:lnTo>
                    <a:pt x="1358" y="822"/>
                  </a:lnTo>
                  <a:lnTo>
                    <a:pt x="1359" y="870"/>
                  </a:lnTo>
                  <a:lnTo>
                    <a:pt x="1376" y="920"/>
                  </a:lnTo>
                  <a:lnTo>
                    <a:pt x="1403" y="956"/>
                  </a:lnTo>
                  <a:lnTo>
                    <a:pt x="1437" y="991"/>
                  </a:lnTo>
                  <a:lnTo>
                    <a:pt x="1463" y="1026"/>
                  </a:lnTo>
                  <a:lnTo>
                    <a:pt x="1453" y="1071"/>
                  </a:lnTo>
                  <a:lnTo>
                    <a:pt x="1427" y="1100"/>
                  </a:lnTo>
                  <a:lnTo>
                    <a:pt x="1393" y="1109"/>
                  </a:lnTo>
                  <a:lnTo>
                    <a:pt x="1369" y="1100"/>
                  </a:lnTo>
                  <a:lnTo>
                    <a:pt x="1356" y="1097"/>
                  </a:lnTo>
                  <a:lnTo>
                    <a:pt x="1341" y="1097"/>
                  </a:lnTo>
                  <a:lnTo>
                    <a:pt x="1325" y="1131"/>
                  </a:lnTo>
                  <a:lnTo>
                    <a:pt x="1313" y="1167"/>
                  </a:lnTo>
                  <a:lnTo>
                    <a:pt x="1304" y="1206"/>
                  </a:lnTo>
                  <a:lnTo>
                    <a:pt x="1299" y="1243"/>
                  </a:lnTo>
                  <a:lnTo>
                    <a:pt x="1293" y="1280"/>
                  </a:lnTo>
                  <a:lnTo>
                    <a:pt x="1287" y="1317"/>
                  </a:lnTo>
                  <a:lnTo>
                    <a:pt x="1279" y="1350"/>
                  </a:lnTo>
                  <a:lnTo>
                    <a:pt x="1268" y="1381"/>
                  </a:lnTo>
                  <a:lnTo>
                    <a:pt x="1252" y="1407"/>
                  </a:lnTo>
                  <a:lnTo>
                    <a:pt x="1230" y="1431"/>
                  </a:lnTo>
                  <a:lnTo>
                    <a:pt x="1201" y="1448"/>
                  </a:lnTo>
                  <a:lnTo>
                    <a:pt x="1152" y="1457"/>
                  </a:lnTo>
                  <a:lnTo>
                    <a:pt x="1092" y="1462"/>
                  </a:lnTo>
                  <a:lnTo>
                    <a:pt x="1043" y="1483"/>
                  </a:lnTo>
                  <a:lnTo>
                    <a:pt x="1018" y="1509"/>
                  </a:lnTo>
                  <a:lnTo>
                    <a:pt x="1000" y="1539"/>
                  </a:lnTo>
                  <a:lnTo>
                    <a:pt x="989" y="1572"/>
                  </a:lnTo>
                  <a:lnTo>
                    <a:pt x="982" y="1608"/>
                  </a:lnTo>
                  <a:lnTo>
                    <a:pt x="978" y="1648"/>
                  </a:lnTo>
                  <a:lnTo>
                    <a:pt x="974" y="1688"/>
                  </a:lnTo>
                  <a:lnTo>
                    <a:pt x="970" y="1731"/>
                  </a:lnTo>
                  <a:lnTo>
                    <a:pt x="965" y="1774"/>
                  </a:lnTo>
                  <a:lnTo>
                    <a:pt x="956" y="1816"/>
                  </a:lnTo>
                  <a:lnTo>
                    <a:pt x="973" y="1851"/>
                  </a:lnTo>
                  <a:lnTo>
                    <a:pt x="991" y="1884"/>
                  </a:lnTo>
                  <a:lnTo>
                    <a:pt x="1009" y="1917"/>
                  </a:lnTo>
                  <a:lnTo>
                    <a:pt x="1027" y="1950"/>
                  </a:lnTo>
                  <a:lnTo>
                    <a:pt x="1045" y="1983"/>
                  </a:lnTo>
                  <a:lnTo>
                    <a:pt x="1063" y="2016"/>
                  </a:lnTo>
                  <a:lnTo>
                    <a:pt x="1081" y="2049"/>
                  </a:lnTo>
                  <a:lnTo>
                    <a:pt x="1101" y="2082"/>
                  </a:lnTo>
                  <a:lnTo>
                    <a:pt x="1119" y="2115"/>
                  </a:lnTo>
                  <a:lnTo>
                    <a:pt x="1138" y="2149"/>
                  </a:lnTo>
                  <a:lnTo>
                    <a:pt x="1156" y="2182"/>
                  </a:lnTo>
                  <a:lnTo>
                    <a:pt x="1175" y="2215"/>
                  </a:lnTo>
                  <a:lnTo>
                    <a:pt x="1195" y="2248"/>
                  </a:lnTo>
                  <a:lnTo>
                    <a:pt x="1213" y="2281"/>
                  </a:lnTo>
                  <a:lnTo>
                    <a:pt x="1232" y="2314"/>
                  </a:lnTo>
                  <a:lnTo>
                    <a:pt x="1250" y="2347"/>
                  </a:lnTo>
                  <a:lnTo>
                    <a:pt x="1269" y="2380"/>
                  </a:lnTo>
                  <a:lnTo>
                    <a:pt x="1287" y="2413"/>
                  </a:lnTo>
                  <a:lnTo>
                    <a:pt x="1307" y="2447"/>
                  </a:lnTo>
                  <a:lnTo>
                    <a:pt x="1325" y="2480"/>
                  </a:lnTo>
                  <a:lnTo>
                    <a:pt x="1343" y="2514"/>
                  </a:lnTo>
                  <a:lnTo>
                    <a:pt x="1361" y="2547"/>
                  </a:lnTo>
                  <a:lnTo>
                    <a:pt x="1379" y="2581"/>
                  </a:lnTo>
                  <a:lnTo>
                    <a:pt x="1397" y="2614"/>
                  </a:lnTo>
                  <a:lnTo>
                    <a:pt x="1415" y="2648"/>
                  </a:lnTo>
                  <a:lnTo>
                    <a:pt x="1434" y="2683"/>
                  </a:lnTo>
                  <a:lnTo>
                    <a:pt x="1451" y="2716"/>
                  </a:lnTo>
                  <a:lnTo>
                    <a:pt x="1468" y="2751"/>
                  </a:lnTo>
                  <a:lnTo>
                    <a:pt x="1485" y="2785"/>
                  </a:lnTo>
                  <a:lnTo>
                    <a:pt x="1502" y="2819"/>
                  </a:lnTo>
                  <a:lnTo>
                    <a:pt x="1519" y="2853"/>
                  </a:lnTo>
                  <a:lnTo>
                    <a:pt x="1535" y="2889"/>
                  </a:lnTo>
                  <a:lnTo>
                    <a:pt x="1551" y="2924"/>
                  </a:lnTo>
                  <a:lnTo>
                    <a:pt x="1563" y="2976"/>
                  </a:lnTo>
                  <a:lnTo>
                    <a:pt x="1563" y="3030"/>
                  </a:lnTo>
                  <a:lnTo>
                    <a:pt x="1551" y="3082"/>
                  </a:lnTo>
                  <a:lnTo>
                    <a:pt x="1533" y="3125"/>
                  </a:lnTo>
                  <a:lnTo>
                    <a:pt x="1510" y="3165"/>
                  </a:lnTo>
                  <a:lnTo>
                    <a:pt x="1485" y="3203"/>
                  </a:lnTo>
                  <a:lnTo>
                    <a:pt x="1459" y="3238"/>
                  </a:lnTo>
                  <a:lnTo>
                    <a:pt x="1434" y="3273"/>
                  </a:lnTo>
                  <a:lnTo>
                    <a:pt x="1411" y="3308"/>
                  </a:lnTo>
                  <a:lnTo>
                    <a:pt x="1393" y="3346"/>
                  </a:lnTo>
                  <a:lnTo>
                    <a:pt x="1382" y="3379"/>
                  </a:lnTo>
                  <a:lnTo>
                    <a:pt x="1378" y="3416"/>
                  </a:lnTo>
                  <a:lnTo>
                    <a:pt x="1378" y="3458"/>
                  </a:lnTo>
                  <a:lnTo>
                    <a:pt x="1382" y="3502"/>
                  </a:lnTo>
                  <a:lnTo>
                    <a:pt x="1388" y="3544"/>
                  </a:lnTo>
                  <a:lnTo>
                    <a:pt x="1392" y="3587"/>
                  </a:lnTo>
                  <a:lnTo>
                    <a:pt x="1393" y="3627"/>
                  </a:lnTo>
                  <a:lnTo>
                    <a:pt x="1399" y="3671"/>
                  </a:lnTo>
                  <a:lnTo>
                    <a:pt x="1405" y="3717"/>
                  </a:lnTo>
                  <a:lnTo>
                    <a:pt x="1408" y="3762"/>
                  </a:lnTo>
                  <a:lnTo>
                    <a:pt x="1409" y="3807"/>
                  </a:lnTo>
                  <a:lnTo>
                    <a:pt x="1410" y="3853"/>
                  </a:lnTo>
                  <a:lnTo>
                    <a:pt x="1411" y="3898"/>
                  </a:lnTo>
                  <a:lnTo>
                    <a:pt x="1411" y="3943"/>
                  </a:lnTo>
                  <a:lnTo>
                    <a:pt x="1411" y="3952"/>
                  </a:lnTo>
                  <a:lnTo>
                    <a:pt x="1411" y="3969"/>
                  </a:lnTo>
                  <a:lnTo>
                    <a:pt x="1411" y="3978"/>
                  </a:lnTo>
                  <a:lnTo>
                    <a:pt x="1420" y="4023"/>
                  </a:lnTo>
                  <a:lnTo>
                    <a:pt x="1429" y="4066"/>
                  </a:lnTo>
                  <a:lnTo>
                    <a:pt x="1440" y="4107"/>
                  </a:lnTo>
                  <a:lnTo>
                    <a:pt x="1452" y="4148"/>
                  </a:lnTo>
                  <a:lnTo>
                    <a:pt x="1462" y="4190"/>
                  </a:lnTo>
                  <a:lnTo>
                    <a:pt x="1472" y="4233"/>
                  </a:lnTo>
                  <a:lnTo>
                    <a:pt x="1480" y="4277"/>
                  </a:lnTo>
                  <a:lnTo>
                    <a:pt x="1489" y="4316"/>
                  </a:lnTo>
                  <a:lnTo>
                    <a:pt x="1495" y="4356"/>
                  </a:lnTo>
                  <a:lnTo>
                    <a:pt x="1501" y="4396"/>
                  </a:lnTo>
                  <a:lnTo>
                    <a:pt x="1504" y="4435"/>
                  </a:lnTo>
                  <a:lnTo>
                    <a:pt x="1506" y="4475"/>
                  </a:lnTo>
                  <a:lnTo>
                    <a:pt x="1507" y="4514"/>
                  </a:lnTo>
                  <a:lnTo>
                    <a:pt x="1506" y="4554"/>
                  </a:lnTo>
                  <a:lnTo>
                    <a:pt x="1504" y="4593"/>
                  </a:lnTo>
                  <a:lnTo>
                    <a:pt x="1501" y="4633"/>
                  </a:lnTo>
                  <a:lnTo>
                    <a:pt x="1495" y="4672"/>
                  </a:lnTo>
                  <a:lnTo>
                    <a:pt x="1489" y="4712"/>
                  </a:lnTo>
                  <a:lnTo>
                    <a:pt x="1480" y="4751"/>
                  </a:lnTo>
                  <a:lnTo>
                    <a:pt x="1472" y="4794"/>
                  </a:lnTo>
                  <a:lnTo>
                    <a:pt x="1463" y="4837"/>
                  </a:lnTo>
                  <a:lnTo>
                    <a:pt x="1455" y="4877"/>
                  </a:lnTo>
                  <a:lnTo>
                    <a:pt x="1447" y="4919"/>
                  </a:lnTo>
                  <a:lnTo>
                    <a:pt x="1441" y="4959"/>
                  </a:lnTo>
                  <a:lnTo>
                    <a:pt x="1434" y="5000"/>
                  </a:lnTo>
                  <a:lnTo>
                    <a:pt x="1426" y="5041"/>
                  </a:lnTo>
                  <a:lnTo>
                    <a:pt x="1419" y="5082"/>
                  </a:lnTo>
                  <a:lnTo>
                    <a:pt x="1411" y="5124"/>
                  </a:lnTo>
                  <a:lnTo>
                    <a:pt x="1403" y="5164"/>
                  </a:lnTo>
                  <a:lnTo>
                    <a:pt x="1393" y="5207"/>
                  </a:lnTo>
                  <a:lnTo>
                    <a:pt x="1387" y="5249"/>
                  </a:lnTo>
                  <a:lnTo>
                    <a:pt x="1383" y="5289"/>
                  </a:lnTo>
                  <a:lnTo>
                    <a:pt x="1381" y="5329"/>
                  </a:lnTo>
                  <a:lnTo>
                    <a:pt x="1382" y="5369"/>
                  </a:lnTo>
                  <a:lnTo>
                    <a:pt x="1383" y="5408"/>
                  </a:lnTo>
                  <a:lnTo>
                    <a:pt x="1387" y="5447"/>
                  </a:lnTo>
                  <a:lnTo>
                    <a:pt x="1391" y="5486"/>
                  </a:lnTo>
                  <a:lnTo>
                    <a:pt x="1396" y="5524"/>
                  </a:lnTo>
                  <a:lnTo>
                    <a:pt x="1402" y="5563"/>
                  </a:lnTo>
                  <a:lnTo>
                    <a:pt x="1408" y="5601"/>
                  </a:lnTo>
                  <a:lnTo>
                    <a:pt x="1413" y="5639"/>
                  </a:lnTo>
                  <a:lnTo>
                    <a:pt x="1419" y="5677"/>
                  </a:lnTo>
                  <a:lnTo>
                    <a:pt x="1424" y="5714"/>
                  </a:lnTo>
                  <a:lnTo>
                    <a:pt x="1428" y="5752"/>
                  </a:lnTo>
                  <a:lnTo>
                    <a:pt x="1428" y="5791"/>
                  </a:lnTo>
                  <a:lnTo>
                    <a:pt x="1428" y="5831"/>
                  </a:lnTo>
                  <a:lnTo>
                    <a:pt x="1427" y="5870"/>
                  </a:lnTo>
                  <a:lnTo>
                    <a:pt x="1426" y="5910"/>
                  </a:lnTo>
                  <a:lnTo>
                    <a:pt x="1425" y="5949"/>
                  </a:lnTo>
                  <a:lnTo>
                    <a:pt x="1422" y="5989"/>
                  </a:lnTo>
                  <a:lnTo>
                    <a:pt x="1418" y="6028"/>
                  </a:lnTo>
                  <a:lnTo>
                    <a:pt x="1413" y="6068"/>
                  </a:lnTo>
                  <a:lnTo>
                    <a:pt x="1406" y="6107"/>
                  </a:lnTo>
                  <a:lnTo>
                    <a:pt x="1398" y="6147"/>
                  </a:lnTo>
                  <a:lnTo>
                    <a:pt x="1388" y="6186"/>
                  </a:lnTo>
                  <a:lnTo>
                    <a:pt x="1376" y="6226"/>
                  </a:lnTo>
                  <a:lnTo>
                    <a:pt x="1365" y="6262"/>
                  </a:lnTo>
                  <a:lnTo>
                    <a:pt x="1355" y="6299"/>
                  </a:lnTo>
                  <a:lnTo>
                    <a:pt x="1345" y="6336"/>
                  </a:lnTo>
                  <a:lnTo>
                    <a:pt x="1335" y="6372"/>
                  </a:lnTo>
                  <a:lnTo>
                    <a:pt x="1326" y="6409"/>
                  </a:lnTo>
                  <a:lnTo>
                    <a:pt x="1316" y="6445"/>
                  </a:lnTo>
                  <a:lnTo>
                    <a:pt x="1308" y="6481"/>
                  </a:lnTo>
                  <a:lnTo>
                    <a:pt x="1299" y="6518"/>
                  </a:lnTo>
                  <a:lnTo>
                    <a:pt x="1291" y="6554"/>
                  </a:lnTo>
                  <a:lnTo>
                    <a:pt x="1282" y="6591"/>
                  </a:lnTo>
                  <a:lnTo>
                    <a:pt x="1275" y="6628"/>
                  </a:lnTo>
                  <a:lnTo>
                    <a:pt x="1266" y="6664"/>
                  </a:lnTo>
                  <a:lnTo>
                    <a:pt x="1259" y="6700"/>
                  </a:lnTo>
                  <a:lnTo>
                    <a:pt x="1250" y="6738"/>
                  </a:lnTo>
                  <a:lnTo>
                    <a:pt x="1243" y="6774"/>
                  </a:lnTo>
                  <a:lnTo>
                    <a:pt x="1235" y="6811"/>
                  </a:lnTo>
                  <a:lnTo>
                    <a:pt x="1228" y="6848"/>
                  </a:lnTo>
                  <a:lnTo>
                    <a:pt x="1220" y="6885"/>
                  </a:lnTo>
                  <a:lnTo>
                    <a:pt x="1213" y="6922"/>
                  </a:lnTo>
                  <a:lnTo>
                    <a:pt x="1204" y="6960"/>
                  </a:lnTo>
                  <a:lnTo>
                    <a:pt x="1197" y="6997"/>
                  </a:lnTo>
                  <a:lnTo>
                    <a:pt x="1189" y="7034"/>
                  </a:lnTo>
                  <a:lnTo>
                    <a:pt x="1181" y="7072"/>
                  </a:lnTo>
                  <a:lnTo>
                    <a:pt x="1173" y="7109"/>
                  </a:lnTo>
                  <a:lnTo>
                    <a:pt x="1165" y="7147"/>
                  </a:lnTo>
                  <a:lnTo>
                    <a:pt x="1157" y="7184"/>
                  </a:lnTo>
                  <a:lnTo>
                    <a:pt x="1149" y="7222"/>
                  </a:lnTo>
                  <a:lnTo>
                    <a:pt x="1139" y="7260"/>
                  </a:lnTo>
                  <a:lnTo>
                    <a:pt x="1131" y="7298"/>
                  </a:lnTo>
                  <a:lnTo>
                    <a:pt x="1121" y="7352"/>
                  </a:lnTo>
                  <a:lnTo>
                    <a:pt x="1120" y="7406"/>
                  </a:lnTo>
                  <a:lnTo>
                    <a:pt x="1113" y="7456"/>
                  </a:lnTo>
                  <a:lnTo>
                    <a:pt x="1104" y="7493"/>
                  </a:lnTo>
                  <a:lnTo>
                    <a:pt x="1087" y="7561"/>
                  </a:lnTo>
                  <a:lnTo>
                    <a:pt x="1078" y="7597"/>
                  </a:lnTo>
                  <a:lnTo>
                    <a:pt x="1061" y="7632"/>
                  </a:lnTo>
                  <a:lnTo>
                    <a:pt x="1045" y="7668"/>
                  </a:lnTo>
                  <a:lnTo>
                    <a:pt x="1030" y="7704"/>
                  </a:lnTo>
                  <a:lnTo>
                    <a:pt x="1015" y="7741"/>
                  </a:lnTo>
                  <a:lnTo>
                    <a:pt x="1002" y="7778"/>
                  </a:lnTo>
                  <a:lnTo>
                    <a:pt x="991" y="7815"/>
                  </a:lnTo>
                  <a:lnTo>
                    <a:pt x="980" y="7852"/>
                  </a:lnTo>
                  <a:lnTo>
                    <a:pt x="970" y="7891"/>
                  </a:lnTo>
                  <a:lnTo>
                    <a:pt x="962" y="7928"/>
                  </a:lnTo>
                  <a:lnTo>
                    <a:pt x="954" y="7967"/>
                  </a:lnTo>
                  <a:lnTo>
                    <a:pt x="949" y="8005"/>
                  </a:lnTo>
                  <a:lnTo>
                    <a:pt x="944" y="8044"/>
                  </a:lnTo>
                  <a:lnTo>
                    <a:pt x="941" y="8082"/>
                  </a:lnTo>
                  <a:lnTo>
                    <a:pt x="938" y="8121"/>
                  </a:lnTo>
                  <a:lnTo>
                    <a:pt x="937" y="8159"/>
                  </a:lnTo>
                  <a:lnTo>
                    <a:pt x="937" y="8184"/>
                  </a:lnTo>
                  <a:lnTo>
                    <a:pt x="936" y="8215"/>
                  </a:lnTo>
                  <a:lnTo>
                    <a:pt x="933" y="8248"/>
                  </a:lnTo>
                  <a:lnTo>
                    <a:pt x="929" y="8274"/>
                  </a:lnTo>
                  <a:lnTo>
                    <a:pt x="924" y="8308"/>
                  </a:lnTo>
                  <a:lnTo>
                    <a:pt x="920" y="8335"/>
                  </a:lnTo>
                  <a:lnTo>
                    <a:pt x="912" y="8388"/>
                  </a:lnTo>
                  <a:lnTo>
                    <a:pt x="908" y="8439"/>
                  </a:lnTo>
                  <a:lnTo>
                    <a:pt x="903" y="8486"/>
                  </a:lnTo>
                  <a:lnTo>
                    <a:pt x="894" y="8528"/>
                  </a:lnTo>
                  <a:lnTo>
                    <a:pt x="892" y="8566"/>
                  </a:lnTo>
                  <a:lnTo>
                    <a:pt x="885" y="8604"/>
                  </a:lnTo>
                  <a:lnTo>
                    <a:pt x="881" y="8634"/>
                  </a:lnTo>
                  <a:lnTo>
                    <a:pt x="877" y="8684"/>
                  </a:lnTo>
                  <a:lnTo>
                    <a:pt x="871" y="8734"/>
                  </a:lnTo>
                  <a:lnTo>
                    <a:pt x="864" y="8774"/>
                  </a:lnTo>
                  <a:lnTo>
                    <a:pt x="854" y="8815"/>
                  </a:lnTo>
                  <a:lnTo>
                    <a:pt x="849" y="8855"/>
                  </a:lnTo>
                  <a:lnTo>
                    <a:pt x="842" y="8898"/>
                  </a:lnTo>
                  <a:lnTo>
                    <a:pt x="837" y="8941"/>
                  </a:lnTo>
                  <a:lnTo>
                    <a:pt x="833" y="8983"/>
                  </a:lnTo>
                  <a:lnTo>
                    <a:pt x="828" y="9026"/>
                  </a:lnTo>
                  <a:lnTo>
                    <a:pt x="822" y="9068"/>
                  </a:lnTo>
                  <a:lnTo>
                    <a:pt x="816" y="9108"/>
                  </a:lnTo>
                  <a:lnTo>
                    <a:pt x="816" y="9119"/>
                  </a:lnTo>
                  <a:lnTo>
                    <a:pt x="816" y="9148"/>
                  </a:lnTo>
                  <a:lnTo>
                    <a:pt x="816" y="9192"/>
                  </a:lnTo>
                  <a:lnTo>
                    <a:pt x="816" y="9245"/>
                  </a:lnTo>
                  <a:lnTo>
                    <a:pt x="816" y="9306"/>
                  </a:lnTo>
                  <a:lnTo>
                    <a:pt x="816" y="9368"/>
                  </a:lnTo>
                  <a:lnTo>
                    <a:pt x="816" y="9428"/>
                  </a:lnTo>
                  <a:lnTo>
                    <a:pt x="816" y="9482"/>
                  </a:lnTo>
                  <a:lnTo>
                    <a:pt x="816" y="9525"/>
                  </a:lnTo>
                  <a:lnTo>
                    <a:pt x="816" y="9555"/>
                  </a:lnTo>
                  <a:lnTo>
                    <a:pt x="816" y="9565"/>
                  </a:lnTo>
                  <a:lnTo>
                    <a:pt x="829" y="9600"/>
                  </a:lnTo>
                  <a:lnTo>
                    <a:pt x="844" y="9632"/>
                  </a:lnTo>
                  <a:lnTo>
                    <a:pt x="858" y="9662"/>
                  </a:lnTo>
                  <a:lnTo>
                    <a:pt x="878" y="9690"/>
                  </a:lnTo>
                  <a:lnTo>
                    <a:pt x="899" y="9718"/>
                  </a:lnTo>
                  <a:lnTo>
                    <a:pt x="922" y="9744"/>
                  </a:lnTo>
                  <a:lnTo>
                    <a:pt x="947" y="9767"/>
                  </a:lnTo>
                  <a:lnTo>
                    <a:pt x="973" y="9791"/>
                  </a:lnTo>
                  <a:lnTo>
                    <a:pt x="1000" y="9812"/>
                  </a:lnTo>
                  <a:lnTo>
                    <a:pt x="1029" y="9832"/>
                  </a:lnTo>
                  <a:lnTo>
                    <a:pt x="1060" y="9852"/>
                  </a:lnTo>
                  <a:lnTo>
                    <a:pt x="1091" y="9871"/>
                  </a:lnTo>
                  <a:lnTo>
                    <a:pt x="1123" y="9888"/>
                  </a:lnTo>
                  <a:lnTo>
                    <a:pt x="1156" y="9905"/>
                  </a:lnTo>
                  <a:lnTo>
                    <a:pt x="1190" y="9921"/>
                  </a:lnTo>
                  <a:lnTo>
                    <a:pt x="1224" y="9937"/>
                  </a:lnTo>
                  <a:lnTo>
                    <a:pt x="1259" y="9953"/>
                  </a:lnTo>
                  <a:lnTo>
                    <a:pt x="1293" y="9968"/>
                  </a:lnTo>
                  <a:lnTo>
                    <a:pt x="1328" y="9983"/>
                  </a:lnTo>
                  <a:lnTo>
                    <a:pt x="1363" y="9998"/>
                  </a:lnTo>
                  <a:lnTo>
                    <a:pt x="1397" y="10012"/>
                  </a:lnTo>
                  <a:lnTo>
                    <a:pt x="1431" y="10027"/>
                  </a:lnTo>
                  <a:lnTo>
                    <a:pt x="1466" y="10042"/>
                  </a:lnTo>
                  <a:lnTo>
                    <a:pt x="1499" y="10057"/>
                  </a:lnTo>
                  <a:lnTo>
                    <a:pt x="1535" y="10076"/>
                  </a:lnTo>
                  <a:lnTo>
                    <a:pt x="1571" y="10098"/>
                  </a:lnTo>
                  <a:lnTo>
                    <a:pt x="1607" y="10123"/>
                  </a:lnTo>
                  <a:lnTo>
                    <a:pt x="1642" y="10151"/>
                  </a:lnTo>
                  <a:lnTo>
                    <a:pt x="1669" y="10182"/>
                  </a:lnTo>
                  <a:lnTo>
                    <a:pt x="1691" y="10216"/>
                  </a:lnTo>
                  <a:lnTo>
                    <a:pt x="1655" y="10223"/>
                  </a:lnTo>
                  <a:lnTo>
                    <a:pt x="1620" y="10231"/>
                  </a:lnTo>
                  <a:lnTo>
                    <a:pt x="1584" y="10236"/>
                  </a:lnTo>
                  <a:lnTo>
                    <a:pt x="1549" y="10241"/>
                  </a:lnTo>
                  <a:lnTo>
                    <a:pt x="1511" y="10245"/>
                  </a:lnTo>
                  <a:lnTo>
                    <a:pt x="1475" y="10248"/>
                  </a:lnTo>
                  <a:lnTo>
                    <a:pt x="1438" y="10250"/>
                  </a:lnTo>
                  <a:lnTo>
                    <a:pt x="1402" y="10251"/>
                  </a:lnTo>
                  <a:lnTo>
                    <a:pt x="1364" y="10252"/>
                  </a:lnTo>
                  <a:lnTo>
                    <a:pt x="1326" y="10252"/>
                  </a:lnTo>
                  <a:lnTo>
                    <a:pt x="1288" y="10251"/>
                  </a:lnTo>
                  <a:lnTo>
                    <a:pt x="1251" y="10250"/>
                  </a:lnTo>
                  <a:lnTo>
                    <a:pt x="1213" y="10249"/>
                  </a:lnTo>
                  <a:lnTo>
                    <a:pt x="1175" y="10248"/>
                  </a:lnTo>
                  <a:lnTo>
                    <a:pt x="1137" y="10246"/>
                  </a:lnTo>
                  <a:lnTo>
                    <a:pt x="1100" y="10244"/>
                  </a:lnTo>
                  <a:lnTo>
                    <a:pt x="1061" y="10243"/>
                  </a:lnTo>
                  <a:lnTo>
                    <a:pt x="1024" y="10240"/>
                  </a:lnTo>
                  <a:lnTo>
                    <a:pt x="985" y="10238"/>
                  </a:lnTo>
                  <a:lnTo>
                    <a:pt x="948" y="10236"/>
                  </a:lnTo>
                  <a:lnTo>
                    <a:pt x="910" y="10235"/>
                  </a:lnTo>
                  <a:lnTo>
                    <a:pt x="872" y="10234"/>
                  </a:lnTo>
                  <a:lnTo>
                    <a:pt x="836" y="10233"/>
                  </a:lnTo>
                  <a:lnTo>
                    <a:pt x="799" y="10233"/>
                  </a:lnTo>
                  <a:lnTo>
                    <a:pt x="761" y="10233"/>
                  </a:lnTo>
                  <a:lnTo>
                    <a:pt x="723" y="10234"/>
                  </a:lnTo>
                  <a:lnTo>
                    <a:pt x="685" y="10234"/>
                  </a:lnTo>
                  <a:lnTo>
                    <a:pt x="645" y="10235"/>
                  </a:lnTo>
                  <a:lnTo>
                    <a:pt x="606" y="10236"/>
                  </a:lnTo>
                  <a:lnTo>
                    <a:pt x="567" y="10236"/>
                  </a:lnTo>
                  <a:lnTo>
                    <a:pt x="528" y="10235"/>
                  </a:lnTo>
                  <a:lnTo>
                    <a:pt x="488" y="10234"/>
                  </a:lnTo>
                  <a:lnTo>
                    <a:pt x="449" y="10232"/>
                  </a:lnTo>
                  <a:lnTo>
                    <a:pt x="409" y="10228"/>
                  </a:lnTo>
                  <a:lnTo>
                    <a:pt x="371" y="10223"/>
                  </a:lnTo>
                  <a:lnTo>
                    <a:pt x="331" y="10216"/>
                  </a:lnTo>
                  <a:lnTo>
                    <a:pt x="294" y="10208"/>
                  </a:lnTo>
                  <a:lnTo>
                    <a:pt x="256" y="10198"/>
                  </a:lnTo>
                  <a:lnTo>
                    <a:pt x="227" y="10178"/>
                  </a:lnTo>
                  <a:lnTo>
                    <a:pt x="209" y="10136"/>
                  </a:lnTo>
                  <a:lnTo>
                    <a:pt x="203" y="10092"/>
                  </a:lnTo>
                  <a:lnTo>
                    <a:pt x="204" y="10052"/>
                  </a:lnTo>
                  <a:lnTo>
                    <a:pt x="210" y="10011"/>
                  </a:lnTo>
                  <a:lnTo>
                    <a:pt x="216" y="9968"/>
                  </a:lnTo>
                  <a:lnTo>
                    <a:pt x="225" y="9925"/>
                  </a:lnTo>
                  <a:lnTo>
                    <a:pt x="235" y="9883"/>
                  </a:lnTo>
                  <a:lnTo>
                    <a:pt x="247" y="9840"/>
                  </a:lnTo>
                  <a:lnTo>
                    <a:pt x="260" y="9798"/>
                  </a:lnTo>
                  <a:lnTo>
                    <a:pt x="274" y="9759"/>
                  </a:lnTo>
                  <a:lnTo>
                    <a:pt x="284" y="9718"/>
                  </a:lnTo>
                  <a:lnTo>
                    <a:pt x="291" y="9677"/>
                  </a:lnTo>
                  <a:lnTo>
                    <a:pt x="293" y="9634"/>
                  </a:lnTo>
                  <a:lnTo>
                    <a:pt x="293" y="9591"/>
                  </a:lnTo>
                  <a:lnTo>
                    <a:pt x="290" y="9548"/>
                  </a:lnTo>
                  <a:lnTo>
                    <a:pt x="286" y="9507"/>
                  </a:lnTo>
                  <a:lnTo>
                    <a:pt x="280" y="9465"/>
                  </a:lnTo>
                  <a:lnTo>
                    <a:pt x="274" y="9424"/>
                  </a:lnTo>
                  <a:lnTo>
                    <a:pt x="270" y="9386"/>
                  </a:lnTo>
                  <a:lnTo>
                    <a:pt x="266" y="9348"/>
                  </a:lnTo>
                  <a:lnTo>
                    <a:pt x="262" y="9309"/>
                  </a:lnTo>
                  <a:lnTo>
                    <a:pt x="258" y="9272"/>
                  </a:lnTo>
                  <a:lnTo>
                    <a:pt x="254" y="9234"/>
                  </a:lnTo>
                  <a:lnTo>
                    <a:pt x="248" y="9196"/>
                  </a:lnTo>
                  <a:lnTo>
                    <a:pt x="244" y="9159"/>
                  </a:lnTo>
                  <a:lnTo>
                    <a:pt x="240" y="9121"/>
                  </a:lnTo>
                  <a:lnTo>
                    <a:pt x="234" y="9084"/>
                  </a:lnTo>
                  <a:lnTo>
                    <a:pt x="229" y="9048"/>
                  </a:lnTo>
                  <a:lnTo>
                    <a:pt x="224" y="9010"/>
                  </a:lnTo>
                  <a:lnTo>
                    <a:pt x="219" y="8973"/>
                  </a:lnTo>
                  <a:lnTo>
                    <a:pt x="214" y="8936"/>
                  </a:lnTo>
                  <a:lnTo>
                    <a:pt x="209" y="8899"/>
                  </a:lnTo>
                  <a:lnTo>
                    <a:pt x="203" y="8863"/>
                  </a:lnTo>
                  <a:lnTo>
                    <a:pt x="198" y="8825"/>
                  </a:lnTo>
                  <a:lnTo>
                    <a:pt x="193" y="8788"/>
                  </a:lnTo>
                  <a:lnTo>
                    <a:pt x="187" y="8752"/>
                  </a:lnTo>
                  <a:lnTo>
                    <a:pt x="182" y="8714"/>
                  </a:lnTo>
                  <a:lnTo>
                    <a:pt x="178" y="8677"/>
                  </a:lnTo>
                  <a:lnTo>
                    <a:pt x="172" y="8641"/>
                  </a:lnTo>
                  <a:lnTo>
                    <a:pt x="167" y="8603"/>
                  </a:lnTo>
                  <a:lnTo>
                    <a:pt x="163" y="8566"/>
                  </a:lnTo>
                  <a:lnTo>
                    <a:pt x="158" y="8528"/>
                  </a:lnTo>
                  <a:lnTo>
                    <a:pt x="153" y="8491"/>
                  </a:lnTo>
                  <a:lnTo>
                    <a:pt x="149" y="8453"/>
                  </a:lnTo>
                  <a:lnTo>
                    <a:pt x="145" y="8415"/>
                  </a:lnTo>
                  <a:lnTo>
                    <a:pt x="140" y="8377"/>
                  </a:lnTo>
                  <a:lnTo>
                    <a:pt x="137" y="8338"/>
                  </a:lnTo>
                  <a:lnTo>
                    <a:pt x="133" y="8300"/>
                  </a:lnTo>
                  <a:lnTo>
                    <a:pt x="133" y="8255"/>
                  </a:lnTo>
                  <a:lnTo>
                    <a:pt x="134" y="8209"/>
                  </a:lnTo>
                  <a:lnTo>
                    <a:pt x="134" y="8164"/>
                  </a:lnTo>
                  <a:lnTo>
                    <a:pt x="136" y="8119"/>
                  </a:lnTo>
                  <a:lnTo>
                    <a:pt x="139" y="8074"/>
                  </a:lnTo>
                  <a:lnTo>
                    <a:pt x="145" y="8029"/>
                  </a:lnTo>
                  <a:lnTo>
                    <a:pt x="151" y="7984"/>
                  </a:lnTo>
                  <a:lnTo>
                    <a:pt x="154" y="7970"/>
                  </a:lnTo>
                  <a:lnTo>
                    <a:pt x="161" y="7944"/>
                  </a:lnTo>
                  <a:lnTo>
                    <a:pt x="164" y="7930"/>
                  </a:lnTo>
                  <a:lnTo>
                    <a:pt x="185" y="7808"/>
                  </a:lnTo>
                  <a:lnTo>
                    <a:pt x="190" y="7795"/>
                  </a:lnTo>
                  <a:lnTo>
                    <a:pt x="199" y="7758"/>
                  </a:lnTo>
                  <a:lnTo>
                    <a:pt x="213" y="7708"/>
                  </a:lnTo>
                  <a:lnTo>
                    <a:pt x="230" y="7650"/>
                  </a:lnTo>
                  <a:lnTo>
                    <a:pt x="246" y="7592"/>
                  </a:lnTo>
                  <a:lnTo>
                    <a:pt x="260" y="7541"/>
                  </a:lnTo>
                  <a:lnTo>
                    <a:pt x="270" y="7505"/>
                  </a:lnTo>
                  <a:lnTo>
                    <a:pt x="274" y="7492"/>
                  </a:lnTo>
                  <a:lnTo>
                    <a:pt x="280" y="7448"/>
                  </a:lnTo>
                  <a:lnTo>
                    <a:pt x="280" y="7400"/>
                  </a:lnTo>
                  <a:lnTo>
                    <a:pt x="275" y="7349"/>
                  </a:lnTo>
                  <a:lnTo>
                    <a:pt x="266" y="7298"/>
                  </a:lnTo>
                  <a:lnTo>
                    <a:pt x="256" y="7246"/>
                  </a:lnTo>
                  <a:lnTo>
                    <a:pt x="254" y="7209"/>
                  </a:lnTo>
                  <a:lnTo>
                    <a:pt x="251" y="7171"/>
                  </a:lnTo>
                  <a:lnTo>
                    <a:pt x="249" y="7134"/>
                  </a:lnTo>
                  <a:lnTo>
                    <a:pt x="247" y="7096"/>
                  </a:lnTo>
                  <a:lnTo>
                    <a:pt x="245" y="7059"/>
                  </a:lnTo>
                  <a:lnTo>
                    <a:pt x="242" y="7021"/>
                  </a:lnTo>
                  <a:lnTo>
                    <a:pt x="240" y="6983"/>
                  </a:lnTo>
                  <a:lnTo>
                    <a:pt x="238" y="6945"/>
                  </a:lnTo>
                  <a:lnTo>
                    <a:pt x="235" y="6907"/>
                  </a:lnTo>
                  <a:lnTo>
                    <a:pt x="232" y="6869"/>
                  </a:lnTo>
                  <a:lnTo>
                    <a:pt x="230" y="6832"/>
                  </a:lnTo>
                  <a:lnTo>
                    <a:pt x="228" y="6793"/>
                  </a:lnTo>
                  <a:lnTo>
                    <a:pt x="226" y="6755"/>
                  </a:lnTo>
                  <a:lnTo>
                    <a:pt x="225" y="6717"/>
                  </a:lnTo>
                  <a:lnTo>
                    <a:pt x="223" y="6679"/>
                  </a:lnTo>
                  <a:lnTo>
                    <a:pt x="220" y="6640"/>
                  </a:lnTo>
                  <a:lnTo>
                    <a:pt x="219" y="6603"/>
                  </a:lnTo>
                  <a:lnTo>
                    <a:pt x="218" y="6565"/>
                  </a:lnTo>
                  <a:lnTo>
                    <a:pt x="217" y="6527"/>
                  </a:lnTo>
                  <a:lnTo>
                    <a:pt x="216" y="6489"/>
                  </a:lnTo>
                  <a:lnTo>
                    <a:pt x="216" y="6451"/>
                  </a:lnTo>
                  <a:lnTo>
                    <a:pt x="216" y="6414"/>
                  </a:lnTo>
                  <a:lnTo>
                    <a:pt x="216" y="6376"/>
                  </a:lnTo>
                  <a:lnTo>
                    <a:pt x="217" y="6338"/>
                  </a:lnTo>
                  <a:lnTo>
                    <a:pt x="217" y="6301"/>
                  </a:lnTo>
                  <a:lnTo>
                    <a:pt x="219" y="6263"/>
                  </a:lnTo>
                  <a:lnTo>
                    <a:pt x="220" y="6226"/>
                  </a:lnTo>
                  <a:lnTo>
                    <a:pt x="222" y="6188"/>
                  </a:lnTo>
                  <a:lnTo>
                    <a:pt x="224" y="6147"/>
                  </a:lnTo>
                  <a:lnTo>
                    <a:pt x="227" y="6105"/>
                  </a:lnTo>
                  <a:lnTo>
                    <a:pt x="230" y="6064"/>
                  </a:lnTo>
                  <a:lnTo>
                    <a:pt x="232" y="6021"/>
                  </a:lnTo>
                  <a:lnTo>
                    <a:pt x="235" y="5979"/>
                  </a:lnTo>
                  <a:lnTo>
                    <a:pt x="236" y="5938"/>
                  </a:lnTo>
                  <a:lnTo>
                    <a:pt x="236" y="5898"/>
                  </a:lnTo>
                  <a:lnTo>
                    <a:pt x="233" y="5859"/>
                  </a:lnTo>
                  <a:lnTo>
                    <a:pt x="229" y="5822"/>
                  </a:lnTo>
                  <a:lnTo>
                    <a:pt x="220" y="5787"/>
                  </a:lnTo>
                  <a:lnTo>
                    <a:pt x="208" y="5759"/>
                  </a:lnTo>
                  <a:lnTo>
                    <a:pt x="188" y="5730"/>
                  </a:lnTo>
                  <a:lnTo>
                    <a:pt x="167" y="5699"/>
                  </a:lnTo>
                  <a:lnTo>
                    <a:pt x="143" y="5667"/>
                  </a:lnTo>
                  <a:lnTo>
                    <a:pt x="118" y="5633"/>
                  </a:lnTo>
                  <a:lnTo>
                    <a:pt x="94" y="5599"/>
                  </a:lnTo>
                  <a:lnTo>
                    <a:pt x="71" y="5563"/>
                  </a:lnTo>
                  <a:lnTo>
                    <a:pt x="52" y="5526"/>
                  </a:lnTo>
                  <a:lnTo>
                    <a:pt x="37" y="5490"/>
                  </a:lnTo>
                  <a:lnTo>
                    <a:pt x="28" y="5453"/>
                  </a:lnTo>
                  <a:lnTo>
                    <a:pt x="23" y="5440"/>
                  </a:lnTo>
                  <a:lnTo>
                    <a:pt x="16" y="5414"/>
                  </a:lnTo>
                  <a:lnTo>
                    <a:pt x="10" y="5400"/>
                  </a:lnTo>
                  <a:lnTo>
                    <a:pt x="5" y="5359"/>
                  </a:lnTo>
                  <a:lnTo>
                    <a:pt x="2" y="5316"/>
                  </a:lnTo>
                  <a:lnTo>
                    <a:pt x="0" y="5273"/>
                  </a:lnTo>
                  <a:lnTo>
                    <a:pt x="0" y="5230"/>
                  </a:lnTo>
                  <a:lnTo>
                    <a:pt x="1" y="5185"/>
                  </a:lnTo>
                  <a:lnTo>
                    <a:pt x="4" y="5141"/>
                  </a:lnTo>
                  <a:lnTo>
                    <a:pt x="9" y="5099"/>
                  </a:lnTo>
                  <a:lnTo>
                    <a:pt x="18" y="5057"/>
                  </a:lnTo>
                  <a:lnTo>
                    <a:pt x="28" y="5015"/>
                  </a:lnTo>
                  <a:lnTo>
                    <a:pt x="42" y="4976"/>
                  </a:lnTo>
                  <a:lnTo>
                    <a:pt x="58" y="4938"/>
                  </a:lnTo>
                  <a:lnTo>
                    <a:pt x="75" y="4901"/>
                  </a:lnTo>
                  <a:lnTo>
                    <a:pt x="92" y="4863"/>
                  </a:lnTo>
                  <a:lnTo>
                    <a:pt x="110" y="4826"/>
                  </a:lnTo>
                  <a:lnTo>
                    <a:pt x="128" y="4790"/>
                  </a:lnTo>
                  <a:lnTo>
                    <a:pt x="145" y="4752"/>
                  </a:lnTo>
                  <a:lnTo>
                    <a:pt x="161" y="4715"/>
                  </a:lnTo>
                  <a:lnTo>
                    <a:pt x="177" y="4679"/>
                  </a:lnTo>
                  <a:lnTo>
                    <a:pt x="192" y="4641"/>
                  </a:lnTo>
                  <a:lnTo>
                    <a:pt x="204" y="4604"/>
                  </a:lnTo>
                  <a:lnTo>
                    <a:pt x="216" y="4566"/>
                  </a:lnTo>
                  <a:lnTo>
                    <a:pt x="226" y="4529"/>
                  </a:lnTo>
                  <a:lnTo>
                    <a:pt x="233" y="4491"/>
                  </a:lnTo>
                  <a:lnTo>
                    <a:pt x="239" y="4452"/>
                  </a:lnTo>
                  <a:lnTo>
                    <a:pt x="243" y="4414"/>
                  </a:lnTo>
                  <a:lnTo>
                    <a:pt x="246" y="4374"/>
                  </a:lnTo>
                  <a:lnTo>
                    <a:pt x="249" y="4335"/>
                  </a:lnTo>
                  <a:lnTo>
                    <a:pt x="252" y="4296"/>
                  </a:lnTo>
                  <a:lnTo>
                    <a:pt x="256" y="4257"/>
                  </a:lnTo>
                  <a:lnTo>
                    <a:pt x="258" y="4218"/>
                  </a:lnTo>
                  <a:lnTo>
                    <a:pt x="260" y="4180"/>
                  </a:lnTo>
                  <a:lnTo>
                    <a:pt x="262" y="4141"/>
                  </a:lnTo>
                  <a:lnTo>
                    <a:pt x="263" y="4102"/>
                  </a:lnTo>
                  <a:lnTo>
                    <a:pt x="264" y="4063"/>
                  </a:lnTo>
                  <a:lnTo>
                    <a:pt x="264" y="4025"/>
                  </a:lnTo>
                  <a:lnTo>
                    <a:pt x="264" y="3986"/>
                  </a:lnTo>
                  <a:lnTo>
                    <a:pt x="264" y="3948"/>
                  </a:lnTo>
                  <a:lnTo>
                    <a:pt x="264" y="3910"/>
                  </a:lnTo>
                  <a:lnTo>
                    <a:pt x="263" y="3871"/>
                  </a:lnTo>
                  <a:lnTo>
                    <a:pt x="262" y="3833"/>
                  </a:lnTo>
                  <a:lnTo>
                    <a:pt x="260" y="3794"/>
                  </a:lnTo>
                  <a:lnTo>
                    <a:pt x="258" y="3756"/>
                  </a:lnTo>
                  <a:lnTo>
                    <a:pt x="256" y="3717"/>
                  </a:lnTo>
                  <a:lnTo>
                    <a:pt x="252" y="3678"/>
                  </a:lnTo>
                  <a:lnTo>
                    <a:pt x="249" y="3639"/>
                  </a:lnTo>
                  <a:lnTo>
                    <a:pt x="246" y="3600"/>
                  </a:lnTo>
                  <a:lnTo>
                    <a:pt x="243" y="3560"/>
                  </a:lnTo>
                  <a:lnTo>
                    <a:pt x="239" y="3521"/>
                  </a:lnTo>
                  <a:lnTo>
                    <a:pt x="233" y="3482"/>
                  </a:lnTo>
                  <a:lnTo>
                    <a:pt x="228" y="3443"/>
                  </a:lnTo>
                  <a:lnTo>
                    <a:pt x="223" y="3404"/>
                  </a:lnTo>
                  <a:lnTo>
                    <a:pt x="216" y="3366"/>
                  </a:lnTo>
                  <a:lnTo>
                    <a:pt x="209" y="3328"/>
                  </a:lnTo>
                  <a:lnTo>
                    <a:pt x="202" y="3289"/>
                  </a:lnTo>
                  <a:lnTo>
                    <a:pt x="195" y="3252"/>
                  </a:lnTo>
                  <a:lnTo>
                    <a:pt x="187" y="3214"/>
                  </a:lnTo>
                  <a:lnTo>
                    <a:pt x="180" y="3177"/>
                  </a:lnTo>
                  <a:lnTo>
                    <a:pt x="172" y="3140"/>
                  </a:lnTo>
                  <a:lnTo>
                    <a:pt x="165" y="3102"/>
                  </a:lnTo>
                  <a:lnTo>
                    <a:pt x="158" y="3065"/>
                  </a:lnTo>
                  <a:lnTo>
                    <a:pt x="150" y="3027"/>
                  </a:lnTo>
                  <a:lnTo>
                    <a:pt x="144" y="2990"/>
                  </a:lnTo>
                  <a:lnTo>
                    <a:pt x="137" y="2953"/>
                  </a:lnTo>
                  <a:lnTo>
                    <a:pt x="132" y="2914"/>
                  </a:lnTo>
                  <a:lnTo>
                    <a:pt x="127" y="2877"/>
                  </a:lnTo>
                  <a:lnTo>
                    <a:pt x="122" y="2840"/>
                  </a:lnTo>
                  <a:lnTo>
                    <a:pt x="119" y="2801"/>
                  </a:lnTo>
                  <a:lnTo>
                    <a:pt x="116" y="2763"/>
                  </a:lnTo>
                  <a:lnTo>
                    <a:pt x="115" y="2724"/>
                  </a:lnTo>
                  <a:lnTo>
                    <a:pt x="114" y="2686"/>
                  </a:lnTo>
                  <a:lnTo>
                    <a:pt x="114" y="2647"/>
                  </a:lnTo>
                  <a:lnTo>
                    <a:pt x="116" y="2608"/>
                  </a:lnTo>
                  <a:lnTo>
                    <a:pt x="116" y="2569"/>
                  </a:lnTo>
                  <a:lnTo>
                    <a:pt x="119" y="2532"/>
                  </a:lnTo>
                  <a:lnTo>
                    <a:pt x="122" y="2495"/>
                  </a:lnTo>
                  <a:lnTo>
                    <a:pt x="127" y="2457"/>
                  </a:lnTo>
                  <a:lnTo>
                    <a:pt x="133" y="2421"/>
                  </a:lnTo>
                  <a:lnTo>
                    <a:pt x="140" y="2385"/>
                  </a:lnTo>
                  <a:lnTo>
                    <a:pt x="149" y="2348"/>
                  </a:lnTo>
                  <a:lnTo>
                    <a:pt x="159" y="2312"/>
                  </a:lnTo>
                  <a:lnTo>
                    <a:pt x="169" y="2277"/>
                  </a:lnTo>
                  <a:lnTo>
                    <a:pt x="180" y="2241"/>
                  </a:lnTo>
                  <a:lnTo>
                    <a:pt x="193" y="2205"/>
                  </a:lnTo>
                  <a:lnTo>
                    <a:pt x="206" y="2170"/>
                  </a:lnTo>
                  <a:lnTo>
                    <a:pt x="218" y="2135"/>
                  </a:lnTo>
                  <a:lnTo>
                    <a:pt x="233" y="2099"/>
                  </a:lnTo>
                  <a:lnTo>
                    <a:pt x="248" y="2065"/>
                  </a:lnTo>
                  <a:lnTo>
                    <a:pt x="263" y="2030"/>
                  </a:lnTo>
                  <a:lnTo>
                    <a:pt x="279" y="1995"/>
                  </a:lnTo>
                  <a:lnTo>
                    <a:pt x="295" y="1960"/>
                  </a:lnTo>
                  <a:lnTo>
                    <a:pt x="311" y="1923"/>
                  </a:lnTo>
                  <a:lnTo>
                    <a:pt x="327" y="1888"/>
                  </a:lnTo>
                  <a:lnTo>
                    <a:pt x="344" y="1853"/>
                  </a:lnTo>
                  <a:lnTo>
                    <a:pt x="361" y="1816"/>
                  </a:lnTo>
                  <a:lnTo>
                    <a:pt x="363" y="1783"/>
                  </a:lnTo>
                  <a:lnTo>
                    <a:pt x="346" y="1757"/>
                  </a:lnTo>
                  <a:lnTo>
                    <a:pt x="326" y="1747"/>
                  </a:lnTo>
                  <a:lnTo>
                    <a:pt x="289" y="1750"/>
                  </a:lnTo>
                  <a:lnTo>
                    <a:pt x="250" y="1748"/>
                  </a:lnTo>
                  <a:lnTo>
                    <a:pt x="211" y="1742"/>
                  </a:lnTo>
                  <a:lnTo>
                    <a:pt x="171" y="1730"/>
                  </a:lnTo>
                  <a:lnTo>
                    <a:pt x="135" y="1714"/>
                  </a:lnTo>
                  <a:lnTo>
                    <a:pt x="103" y="1694"/>
                  </a:lnTo>
                  <a:lnTo>
                    <a:pt x="76" y="1668"/>
                  </a:lnTo>
                  <a:lnTo>
                    <a:pt x="56" y="1639"/>
                  </a:lnTo>
                  <a:lnTo>
                    <a:pt x="46" y="1606"/>
                  </a:lnTo>
                  <a:lnTo>
                    <a:pt x="33" y="1563"/>
                  </a:lnTo>
                  <a:lnTo>
                    <a:pt x="24" y="1518"/>
                  </a:lnTo>
                  <a:lnTo>
                    <a:pt x="21" y="1473"/>
                  </a:lnTo>
                  <a:lnTo>
                    <a:pt x="28" y="1430"/>
                  </a:lnTo>
                  <a:lnTo>
                    <a:pt x="47" y="1395"/>
                  </a:lnTo>
                  <a:lnTo>
                    <a:pt x="68" y="1359"/>
                  </a:lnTo>
                  <a:lnTo>
                    <a:pt x="89" y="1323"/>
                  </a:lnTo>
                  <a:lnTo>
                    <a:pt x="112" y="1285"/>
                  </a:lnTo>
                  <a:lnTo>
                    <a:pt x="132" y="1244"/>
                  </a:lnTo>
                  <a:lnTo>
                    <a:pt x="151" y="1201"/>
                  </a:lnTo>
                  <a:lnTo>
                    <a:pt x="158" y="1160"/>
                  </a:lnTo>
                  <a:lnTo>
                    <a:pt x="155" y="1114"/>
                  </a:lnTo>
                  <a:lnTo>
                    <a:pt x="146" y="1068"/>
                  </a:lnTo>
                  <a:lnTo>
                    <a:pt x="133" y="1026"/>
                  </a:lnTo>
                  <a:lnTo>
                    <a:pt x="126" y="989"/>
                  </a:lnTo>
                  <a:lnTo>
                    <a:pt x="118" y="951"/>
                  </a:lnTo>
                  <a:lnTo>
                    <a:pt x="111" y="914"/>
                  </a:lnTo>
                  <a:lnTo>
                    <a:pt x="103" y="878"/>
                  </a:lnTo>
                  <a:lnTo>
                    <a:pt x="96" y="840"/>
                  </a:lnTo>
                  <a:lnTo>
                    <a:pt x="89" y="804"/>
                  </a:lnTo>
                  <a:lnTo>
                    <a:pt x="84" y="768"/>
                  </a:lnTo>
                  <a:lnTo>
                    <a:pt x="79" y="731"/>
                  </a:lnTo>
                  <a:lnTo>
                    <a:pt x="75" y="695"/>
                  </a:lnTo>
                  <a:lnTo>
                    <a:pt x="72" y="660"/>
                  </a:lnTo>
                  <a:lnTo>
                    <a:pt x="71" y="624"/>
                  </a:lnTo>
                  <a:lnTo>
                    <a:pt x="72" y="588"/>
                  </a:lnTo>
                  <a:lnTo>
                    <a:pt x="73" y="553"/>
                  </a:lnTo>
                  <a:lnTo>
                    <a:pt x="78" y="517"/>
                  </a:lnTo>
                  <a:lnTo>
                    <a:pt x="83" y="481"/>
                  </a:lnTo>
                  <a:lnTo>
                    <a:pt x="91" y="446"/>
                  </a:lnTo>
                  <a:lnTo>
                    <a:pt x="101" y="411"/>
                  </a:lnTo>
                  <a:lnTo>
                    <a:pt x="114" y="376"/>
                  </a:lnTo>
                  <a:lnTo>
                    <a:pt x="129" y="341"/>
                  </a:lnTo>
                  <a:lnTo>
                    <a:pt x="147" y="305"/>
                  </a:lnTo>
                  <a:lnTo>
                    <a:pt x="168" y="270"/>
                  </a:lnTo>
                  <a:lnTo>
                    <a:pt x="190" y="239"/>
                  </a:lnTo>
                  <a:lnTo>
                    <a:pt x="212" y="210"/>
                  </a:lnTo>
                  <a:lnTo>
                    <a:pt x="235" y="184"/>
                  </a:lnTo>
                  <a:lnTo>
                    <a:pt x="260" y="159"/>
                  </a:lnTo>
                  <a:lnTo>
                    <a:pt x="286" y="137"/>
                  </a:lnTo>
                  <a:lnTo>
                    <a:pt x="312" y="115"/>
                  </a:lnTo>
                  <a:lnTo>
                    <a:pt x="339" y="97"/>
                  </a:lnTo>
                  <a:lnTo>
                    <a:pt x="368" y="80"/>
                  </a:lnTo>
                  <a:lnTo>
                    <a:pt x="397" y="65"/>
                  </a:lnTo>
                  <a:lnTo>
                    <a:pt x="425" y="51"/>
                  </a:lnTo>
                  <a:lnTo>
                    <a:pt x="456" y="39"/>
                  </a:lnTo>
                  <a:lnTo>
                    <a:pt x="487" y="30"/>
                  </a:lnTo>
                  <a:lnTo>
                    <a:pt x="518" y="21"/>
                  </a:lnTo>
                  <a:lnTo>
                    <a:pt x="550" y="14"/>
                  </a:lnTo>
                  <a:lnTo>
                    <a:pt x="582" y="8"/>
                  </a:lnTo>
                  <a:lnTo>
                    <a:pt x="615" y="4"/>
                  </a:lnTo>
                  <a:lnTo>
                    <a:pt x="648" y="2"/>
                  </a:lnTo>
                  <a:lnTo>
                    <a:pt x="681" y="0"/>
                  </a:lnTo>
                  <a:lnTo>
                    <a:pt x="714" y="0"/>
                  </a:lnTo>
                  <a:lnTo>
                    <a:pt x="749" y="1"/>
                  </a:lnTo>
                  <a:lnTo>
                    <a:pt x="782" y="3"/>
                  </a:lnTo>
                  <a:lnTo>
                    <a:pt x="816" y="7"/>
                  </a:lnTo>
                  <a:lnTo>
                    <a:pt x="849" y="12"/>
                  </a:lnTo>
                  <a:lnTo>
                    <a:pt x="882" y="17"/>
                  </a:lnTo>
                  <a:lnTo>
                    <a:pt x="915" y="23"/>
                  </a:lnTo>
                  <a:lnTo>
                    <a:pt x="948" y="30"/>
                  </a:lnTo>
                  <a:lnTo>
                    <a:pt x="981" y="38"/>
                  </a:lnTo>
                  <a:lnTo>
                    <a:pt x="1014" y="47"/>
                  </a:lnTo>
                  <a:lnTo>
                    <a:pt x="1046" y="56"/>
                  </a:lnTo>
                  <a:lnTo>
                    <a:pt x="1078" y="66"/>
                  </a:lnTo>
                  <a:lnTo>
                    <a:pt x="1109" y="77"/>
                  </a:lnTo>
                  <a:lnTo>
                    <a:pt x="1140" y="88"/>
                  </a:lnTo>
                  <a:lnTo>
                    <a:pt x="1171" y="100"/>
                  </a:lnTo>
                  <a:lnTo>
                    <a:pt x="1201" y="112"/>
                  </a:lnTo>
                  <a:lnTo>
                    <a:pt x="1236" y="132"/>
                  </a:lnTo>
                  <a:lnTo>
                    <a:pt x="1267" y="155"/>
                  </a:lnTo>
                  <a:lnTo>
                    <a:pt x="1295" y="179"/>
                  </a:lnTo>
                  <a:lnTo>
                    <a:pt x="1319" y="206"/>
                  </a:lnTo>
                  <a:lnTo>
                    <a:pt x="1341" y="236"/>
                  </a:lnTo>
                  <a:lnTo>
                    <a:pt x="1359" y="266"/>
                  </a:lnTo>
                  <a:lnTo>
                    <a:pt x="1374" y="299"/>
                  </a:lnTo>
                  <a:lnTo>
                    <a:pt x="1386" y="332"/>
                  </a:lnTo>
                  <a:lnTo>
                    <a:pt x="1395" y="367"/>
                  </a:lnTo>
                  <a:lnTo>
                    <a:pt x="1403" y="402"/>
                  </a:lnTo>
                  <a:lnTo>
                    <a:pt x="1408" y="440"/>
                  </a:lnTo>
                  <a:lnTo>
                    <a:pt x="1410" y="477"/>
                  </a:lnTo>
                  <a:lnTo>
                    <a:pt x="1411" y="515"/>
                  </a:lnTo>
                  <a:lnTo>
                    <a:pt x="1410" y="553"/>
                  </a:lnTo>
                  <a:lnTo>
                    <a:pt x="1408" y="590"/>
                  </a:lnTo>
                  <a:lnTo>
                    <a:pt x="1404" y="628"/>
                  </a:lnTo>
                  <a:lnTo>
                    <a:pt x="1397" y="666"/>
                  </a:lnTo>
                  <a:lnTo>
                    <a:pt x="1393" y="680"/>
                  </a:lnTo>
                  <a:lnTo>
                    <a:pt x="1384" y="708"/>
                  </a:lnTo>
                  <a:lnTo>
                    <a:pt x="1380" y="723"/>
                  </a:lnTo>
                </a:path>
              </a:pathLst>
            </a:custGeom>
            <a:solidFill>
              <a:schemeClr val="bg2"/>
            </a:solidFill>
            <a:ln>
              <a:noFill/>
            </a:ln>
            <a:extLst>
              <a:ext uri="{91240B29-F687-4F45-9708-019B960494DF}">
                <a14:hiddenLine xmlns:a14="http://schemas.microsoft.com/office/drawing/2010/main" w="27051">
                  <a:solidFill>
                    <a:srgbClr val="000000"/>
                  </a:solidFill>
                  <a:round/>
                  <a:headEnd/>
                  <a:tailEnd/>
                </a14:hiddenLine>
              </a:ext>
            </a:extLst>
          </p:spPr>
          <p:txBody>
            <a:bodyPr/>
            <a:lstStyle/>
            <a:p>
              <a:endParaRPr lang="en-US"/>
            </a:p>
          </p:txBody>
        </p:sp>
        <p:sp>
          <p:nvSpPr>
            <p:cNvPr id="60423" name="Freeform 7"/>
            <p:cNvSpPr>
              <a:spLocks/>
            </p:cNvSpPr>
            <p:nvPr/>
          </p:nvSpPr>
          <p:spPr bwMode="auto">
            <a:xfrm>
              <a:off x="4298950" y="2133600"/>
              <a:ext cx="633413" cy="4048125"/>
            </a:xfrm>
            <a:custGeom>
              <a:avLst/>
              <a:gdLst>
                <a:gd name="T0" fmla="*/ 2147483647 w 1514"/>
                <a:gd name="T1" fmla="*/ 594401802 h 10708"/>
                <a:gd name="T2" fmla="*/ 2147483647 w 1514"/>
                <a:gd name="T3" fmla="*/ 2147483647 h 10708"/>
                <a:gd name="T4" fmla="*/ 2147483647 w 1514"/>
                <a:gd name="T5" fmla="*/ 2147483647 h 10708"/>
                <a:gd name="T6" fmla="*/ 2147483647 w 1514"/>
                <a:gd name="T7" fmla="*/ 2147483647 h 10708"/>
                <a:gd name="T8" fmla="*/ 2147483647 w 1514"/>
                <a:gd name="T9" fmla="*/ 2147483647 h 10708"/>
                <a:gd name="T10" fmla="*/ 2147483647 w 1514"/>
                <a:gd name="T11" fmla="*/ 2147483647 h 10708"/>
                <a:gd name="T12" fmla="*/ 2147483647 w 1514"/>
                <a:gd name="T13" fmla="*/ 2147483647 h 10708"/>
                <a:gd name="T14" fmla="*/ 2147483647 w 1514"/>
                <a:gd name="T15" fmla="*/ 2147483647 h 10708"/>
                <a:gd name="T16" fmla="*/ 2147483647 w 1514"/>
                <a:gd name="T17" fmla="*/ 2147483647 h 10708"/>
                <a:gd name="T18" fmla="*/ 2147483647 w 1514"/>
                <a:gd name="T19" fmla="*/ 2147483647 h 10708"/>
                <a:gd name="T20" fmla="*/ 2147483647 w 1514"/>
                <a:gd name="T21" fmla="*/ 2147483647 h 10708"/>
                <a:gd name="T22" fmla="*/ 2147483647 w 1514"/>
                <a:gd name="T23" fmla="*/ 2147483647 h 10708"/>
                <a:gd name="T24" fmla="*/ 2147483647 w 1514"/>
                <a:gd name="T25" fmla="*/ 2147483647 h 10708"/>
                <a:gd name="T26" fmla="*/ 2147483647 w 1514"/>
                <a:gd name="T27" fmla="*/ 2147483647 h 10708"/>
                <a:gd name="T28" fmla="*/ 2147483647 w 1514"/>
                <a:gd name="T29" fmla="*/ 2147483647 h 10708"/>
                <a:gd name="T30" fmla="*/ 2147483647 w 1514"/>
                <a:gd name="T31" fmla="*/ 2147483647 h 10708"/>
                <a:gd name="T32" fmla="*/ 2147483647 w 1514"/>
                <a:gd name="T33" fmla="*/ 2147483647 h 10708"/>
                <a:gd name="T34" fmla="*/ 2147483647 w 1514"/>
                <a:gd name="T35" fmla="*/ 2147483647 h 10708"/>
                <a:gd name="T36" fmla="*/ 2147483647 w 1514"/>
                <a:gd name="T37" fmla="*/ 2147483647 h 10708"/>
                <a:gd name="T38" fmla="*/ 2147483647 w 1514"/>
                <a:gd name="T39" fmla="*/ 2147483647 h 10708"/>
                <a:gd name="T40" fmla="*/ 2147483647 w 1514"/>
                <a:gd name="T41" fmla="*/ 2147483647 h 10708"/>
                <a:gd name="T42" fmla="*/ 2147483647 w 1514"/>
                <a:gd name="T43" fmla="*/ 2147483647 h 10708"/>
                <a:gd name="T44" fmla="*/ 2147483647 w 1514"/>
                <a:gd name="T45" fmla="*/ 2147483647 h 10708"/>
                <a:gd name="T46" fmla="*/ 2147483647 w 1514"/>
                <a:gd name="T47" fmla="*/ 2147483647 h 10708"/>
                <a:gd name="T48" fmla="*/ 2147483647 w 1514"/>
                <a:gd name="T49" fmla="*/ 2147483647 h 10708"/>
                <a:gd name="T50" fmla="*/ 2147483647 w 1514"/>
                <a:gd name="T51" fmla="*/ 2147483647 h 10708"/>
                <a:gd name="T52" fmla="*/ 2147483647 w 1514"/>
                <a:gd name="T53" fmla="*/ 2147483647 h 10708"/>
                <a:gd name="T54" fmla="*/ 2147483647 w 1514"/>
                <a:gd name="T55" fmla="*/ 2147483647 h 10708"/>
                <a:gd name="T56" fmla="*/ 2147483647 w 1514"/>
                <a:gd name="T57" fmla="*/ 2147483647 h 10708"/>
                <a:gd name="T58" fmla="*/ 2147483647 w 1514"/>
                <a:gd name="T59" fmla="*/ 2147483647 h 10708"/>
                <a:gd name="T60" fmla="*/ 2147483647 w 1514"/>
                <a:gd name="T61" fmla="*/ 2147483647 h 10708"/>
                <a:gd name="T62" fmla="*/ 2147483647 w 1514"/>
                <a:gd name="T63" fmla="*/ 2147483647 h 10708"/>
                <a:gd name="T64" fmla="*/ 2147483647 w 1514"/>
                <a:gd name="T65" fmla="*/ 2147483647 h 10708"/>
                <a:gd name="T66" fmla="*/ 2147483647 w 1514"/>
                <a:gd name="T67" fmla="*/ 2147483647 h 10708"/>
                <a:gd name="T68" fmla="*/ 2147483647 w 1514"/>
                <a:gd name="T69" fmla="*/ 2147483647 h 10708"/>
                <a:gd name="T70" fmla="*/ 2147483647 w 1514"/>
                <a:gd name="T71" fmla="*/ 2147483647 h 10708"/>
                <a:gd name="T72" fmla="*/ 2147483647 w 1514"/>
                <a:gd name="T73" fmla="*/ 2147483647 h 10708"/>
                <a:gd name="T74" fmla="*/ 2147483647 w 1514"/>
                <a:gd name="T75" fmla="*/ 2147483647 h 10708"/>
                <a:gd name="T76" fmla="*/ 2147483647 w 1514"/>
                <a:gd name="T77" fmla="*/ 2147483647 h 10708"/>
                <a:gd name="T78" fmla="*/ 2147483647 w 1514"/>
                <a:gd name="T79" fmla="*/ 2147483647 h 10708"/>
                <a:gd name="T80" fmla="*/ 2147483647 w 1514"/>
                <a:gd name="T81" fmla="*/ 2147483647 h 10708"/>
                <a:gd name="T82" fmla="*/ 2147483647 w 1514"/>
                <a:gd name="T83" fmla="*/ 2147483647 h 10708"/>
                <a:gd name="T84" fmla="*/ 2147483647 w 1514"/>
                <a:gd name="T85" fmla="*/ 2147483647 h 10708"/>
                <a:gd name="T86" fmla="*/ 2147483647 w 1514"/>
                <a:gd name="T87" fmla="*/ 2147483647 h 10708"/>
                <a:gd name="T88" fmla="*/ 2147483647 w 1514"/>
                <a:gd name="T89" fmla="*/ 2147483647 h 10708"/>
                <a:gd name="T90" fmla="*/ 2147483647 w 1514"/>
                <a:gd name="T91" fmla="*/ 2147483647 h 10708"/>
                <a:gd name="T92" fmla="*/ 2147483647 w 1514"/>
                <a:gd name="T93" fmla="*/ 2147483647 h 10708"/>
                <a:gd name="T94" fmla="*/ 2147483647 w 1514"/>
                <a:gd name="T95" fmla="*/ 2147483647 h 10708"/>
                <a:gd name="T96" fmla="*/ 2147483647 w 1514"/>
                <a:gd name="T97" fmla="*/ 2147483647 h 10708"/>
                <a:gd name="T98" fmla="*/ 2147483647 w 1514"/>
                <a:gd name="T99" fmla="*/ 2147483647 h 10708"/>
                <a:gd name="T100" fmla="*/ 2147483647 w 1514"/>
                <a:gd name="T101" fmla="*/ 2147483647 h 10708"/>
                <a:gd name="T102" fmla="*/ 2147483647 w 1514"/>
                <a:gd name="T103" fmla="*/ 2147483647 h 10708"/>
                <a:gd name="T104" fmla="*/ 2147483647 w 1514"/>
                <a:gd name="T105" fmla="*/ 2147483647 h 10708"/>
                <a:gd name="T106" fmla="*/ 2147483647 w 1514"/>
                <a:gd name="T107" fmla="*/ 2147483647 h 10708"/>
                <a:gd name="T108" fmla="*/ 2147483647 w 1514"/>
                <a:gd name="T109" fmla="*/ 2147483647 h 10708"/>
                <a:gd name="T110" fmla="*/ 2147483647 w 1514"/>
                <a:gd name="T111" fmla="*/ 2147483647 h 10708"/>
                <a:gd name="T112" fmla="*/ 2147483647 w 1514"/>
                <a:gd name="T113" fmla="*/ 2147483647 h 10708"/>
                <a:gd name="T114" fmla="*/ 2147483647 w 1514"/>
                <a:gd name="T115" fmla="*/ 2147483647 h 10708"/>
                <a:gd name="T116" fmla="*/ 2147483647 w 1514"/>
                <a:gd name="T117" fmla="*/ 2147483647 h 10708"/>
                <a:gd name="T118" fmla="*/ 2147483647 w 1514"/>
                <a:gd name="T119" fmla="*/ 2147483647 h 10708"/>
                <a:gd name="T120" fmla="*/ 2147483647 w 1514"/>
                <a:gd name="T121" fmla="*/ 1188659946 h 107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4"/>
                <a:gd name="T184" fmla="*/ 0 h 10708"/>
                <a:gd name="T185" fmla="*/ 1514 w 1514"/>
                <a:gd name="T186" fmla="*/ 10708 h 107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4" h="10708">
                  <a:moveTo>
                    <a:pt x="591" y="22"/>
                  </a:moveTo>
                  <a:lnTo>
                    <a:pt x="632" y="17"/>
                  </a:lnTo>
                  <a:lnTo>
                    <a:pt x="676" y="6"/>
                  </a:lnTo>
                  <a:lnTo>
                    <a:pt x="716" y="0"/>
                  </a:lnTo>
                  <a:lnTo>
                    <a:pt x="769" y="0"/>
                  </a:lnTo>
                  <a:lnTo>
                    <a:pt x="824" y="0"/>
                  </a:lnTo>
                  <a:lnTo>
                    <a:pt x="878" y="1"/>
                  </a:lnTo>
                  <a:lnTo>
                    <a:pt x="928" y="4"/>
                  </a:lnTo>
                  <a:lnTo>
                    <a:pt x="975" y="11"/>
                  </a:lnTo>
                  <a:lnTo>
                    <a:pt x="1019" y="23"/>
                  </a:lnTo>
                  <a:lnTo>
                    <a:pt x="1064" y="39"/>
                  </a:lnTo>
                  <a:lnTo>
                    <a:pt x="1107" y="57"/>
                  </a:lnTo>
                  <a:lnTo>
                    <a:pt x="1151" y="75"/>
                  </a:lnTo>
                  <a:lnTo>
                    <a:pt x="1194" y="94"/>
                  </a:lnTo>
                  <a:lnTo>
                    <a:pt x="1232" y="117"/>
                  </a:lnTo>
                  <a:lnTo>
                    <a:pt x="1266" y="144"/>
                  </a:lnTo>
                  <a:lnTo>
                    <a:pt x="1296" y="173"/>
                  </a:lnTo>
                  <a:lnTo>
                    <a:pt x="1321" y="204"/>
                  </a:lnTo>
                  <a:lnTo>
                    <a:pt x="1342" y="236"/>
                  </a:lnTo>
                  <a:lnTo>
                    <a:pt x="1361" y="272"/>
                  </a:lnTo>
                  <a:lnTo>
                    <a:pt x="1376" y="308"/>
                  </a:lnTo>
                  <a:lnTo>
                    <a:pt x="1388" y="345"/>
                  </a:lnTo>
                  <a:lnTo>
                    <a:pt x="1397" y="384"/>
                  </a:lnTo>
                  <a:lnTo>
                    <a:pt x="1403" y="423"/>
                  </a:lnTo>
                  <a:lnTo>
                    <a:pt x="1407" y="464"/>
                  </a:lnTo>
                  <a:lnTo>
                    <a:pt x="1408" y="504"/>
                  </a:lnTo>
                  <a:lnTo>
                    <a:pt x="1409" y="544"/>
                  </a:lnTo>
                  <a:lnTo>
                    <a:pt x="1408" y="584"/>
                  </a:lnTo>
                  <a:lnTo>
                    <a:pt x="1405" y="623"/>
                  </a:lnTo>
                  <a:lnTo>
                    <a:pt x="1400" y="663"/>
                  </a:lnTo>
                  <a:lnTo>
                    <a:pt x="1394" y="701"/>
                  </a:lnTo>
                  <a:lnTo>
                    <a:pt x="1385" y="740"/>
                  </a:lnTo>
                  <a:lnTo>
                    <a:pt x="1376" y="778"/>
                  </a:lnTo>
                  <a:lnTo>
                    <a:pt x="1365" y="817"/>
                  </a:lnTo>
                  <a:lnTo>
                    <a:pt x="1352" y="855"/>
                  </a:lnTo>
                  <a:lnTo>
                    <a:pt x="1339" y="891"/>
                  </a:lnTo>
                  <a:lnTo>
                    <a:pt x="1325" y="929"/>
                  </a:lnTo>
                  <a:lnTo>
                    <a:pt x="1310" y="967"/>
                  </a:lnTo>
                  <a:lnTo>
                    <a:pt x="1296" y="1004"/>
                  </a:lnTo>
                  <a:lnTo>
                    <a:pt x="1280" y="1042"/>
                  </a:lnTo>
                  <a:lnTo>
                    <a:pt x="1264" y="1079"/>
                  </a:lnTo>
                  <a:lnTo>
                    <a:pt x="1249" y="1117"/>
                  </a:lnTo>
                  <a:lnTo>
                    <a:pt x="1233" y="1153"/>
                  </a:lnTo>
                  <a:lnTo>
                    <a:pt x="1219" y="1191"/>
                  </a:lnTo>
                  <a:lnTo>
                    <a:pt x="1204" y="1229"/>
                  </a:lnTo>
                  <a:lnTo>
                    <a:pt x="1190" y="1267"/>
                  </a:lnTo>
                  <a:lnTo>
                    <a:pt x="1176" y="1305"/>
                  </a:lnTo>
                  <a:lnTo>
                    <a:pt x="1163" y="1344"/>
                  </a:lnTo>
                  <a:lnTo>
                    <a:pt x="1152" y="1383"/>
                  </a:lnTo>
                  <a:lnTo>
                    <a:pt x="1142" y="1422"/>
                  </a:lnTo>
                  <a:lnTo>
                    <a:pt x="1135" y="1460"/>
                  </a:lnTo>
                  <a:lnTo>
                    <a:pt x="1131" y="1499"/>
                  </a:lnTo>
                  <a:lnTo>
                    <a:pt x="1130" y="1538"/>
                  </a:lnTo>
                  <a:lnTo>
                    <a:pt x="1132" y="1577"/>
                  </a:lnTo>
                  <a:lnTo>
                    <a:pt x="1137" y="1616"/>
                  </a:lnTo>
                  <a:lnTo>
                    <a:pt x="1146" y="1655"/>
                  </a:lnTo>
                  <a:lnTo>
                    <a:pt x="1160" y="1694"/>
                  </a:lnTo>
                  <a:lnTo>
                    <a:pt x="1176" y="1733"/>
                  </a:lnTo>
                  <a:lnTo>
                    <a:pt x="1198" y="1772"/>
                  </a:lnTo>
                  <a:lnTo>
                    <a:pt x="1220" y="1810"/>
                  </a:lnTo>
                  <a:lnTo>
                    <a:pt x="1242" y="1847"/>
                  </a:lnTo>
                  <a:lnTo>
                    <a:pt x="1266" y="1885"/>
                  </a:lnTo>
                  <a:lnTo>
                    <a:pt x="1289" y="1924"/>
                  </a:lnTo>
                  <a:lnTo>
                    <a:pt x="1311" y="1966"/>
                  </a:lnTo>
                  <a:lnTo>
                    <a:pt x="1333" y="2008"/>
                  </a:lnTo>
                  <a:lnTo>
                    <a:pt x="1355" y="2052"/>
                  </a:lnTo>
                  <a:lnTo>
                    <a:pt x="1360" y="2076"/>
                  </a:lnTo>
                  <a:lnTo>
                    <a:pt x="1371" y="2102"/>
                  </a:lnTo>
                  <a:lnTo>
                    <a:pt x="1381" y="2124"/>
                  </a:lnTo>
                  <a:lnTo>
                    <a:pt x="1397" y="2167"/>
                  </a:lnTo>
                  <a:lnTo>
                    <a:pt x="1410" y="2200"/>
                  </a:lnTo>
                  <a:lnTo>
                    <a:pt x="1426" y="2231"/>
                  </a:lnTo>
                  <a:lnTo>
                    <a:pt x="1437" y="2270"/>
                  </a:lnTo>
                  <a:lnTo>
                    <a:pt x="1447" y="2308"/>
                  </a:lnTo>
                  <a:lnTo>
                    <a:pt x="1457" y="2347"/>
                  </a:lnTo>
                  <a:lnTo>
                    <a:pt x="1465" y="2386"/>
                  </a:lnTo>
                  <a:lnTo>
                    <a:pt x="1473" y="2425"/>
                  </a:lnTo>
                  <a:lnTo>
                    <a:pt x="1481" y="2464"/>
                  </a:lnTo>
                  <a:lnTo>
                    <a:pt x="1486" y="2503"/>
                  </a:lnTo>
                  <a:lnTo>
                    <a:pt x="1492" y="2542"/>
                  </a:lnTo>
                  <a:lnTo>
                    <a:pt x="1496" y="2581"/>
                  </a:lnTo>
                  <a:lnTo>
                    <a:pt x="1501" y="2620"/>
                  </a:lnTo>
                  <a:lnTo>
                    <a:pt x="1504" y="2660"/>
                  </a:lnTo>
                  <a:lnTo>
                    <a:pt x="1507" y="2699"/>
                  </a:lnTo>
                  <a:lnTo>
                    <a:pt x="1510" y="2739"/>
                  </a:lnTo>
                  <a:lnTo>
                    <a:pt x="1512" y="2780"/>
                  </a:lnTo>
                  <a:lnTo>
                    <a:pt x="1513" y="2820"/>
                  </a:lnTo>
                  <a:lnTo>
                    <a:pt x="1514" y="2861"/>
                  </a:lnTo>
                  <a:lnTo>
                    <a:pt x="1514" y="2902"/>
                  </a:lnTo>
                  <a:lnTo>
                    <a:pt x="1514" y="2944"/>
                  </a:lnTo>
                  <a:lnTo>
                    <a:pt x="1513" y="2982"/>
                  </a:lnTo>
                  <a:lnTo>
                    <a:pt x="1511" y="3020"/>
                  </a:lnTo>
                  <a:lnTo>
                    <a:pt x="1508" y="3059"/>
                  </a:lnTo>
                  <a:lnTo>
                    <a:pt x="1505" y="3097"/>
                  </a:lnTo>
                  <a:lnTo>
                    <a:pt x="1502" y="3134"/>
                  </a:lnTo>
                  <a:lnTo>
                    <a:pt x="1497" y="3172"/>
                  </a:lnTo>
                  <a:lnTo>
                    <a:pt x="1493" y="3210"/>
                  </a:lnTo>
                  <a:lnTo>
                    <a:pt x="1488" y="3249"/>
                  </a:lnTo>
                  <a:lnTo>
                    <a:pt x="1483" y="3287"/>
                  </a:lnTo>
                  <a:lnTo>
                    <a:pt x="1477" y="3325"/>
                  </a:lnTo>
                  <a:lnTo>
                    <a:pt x="1472" y="3363"/>
                  </a:lnTo>
                  <a:lnTo>
                    <a:pt x="1466" y="3401"/>
                  </a:lnTo>
                  <a:lnTo>
                    <a:pt x="1459" y="3439"/>
                  </a:lnTo>
                  <a:lnTo>
                    <a:pt x="1453" y="3476"/>
                  </a:lnTo>
                  <a:lnTo>
                    <a:pt x="1446" y="3514"/>
                  </a:lnTo>
                  <a:lnTo>
                    <a:pt x="1439" y="3552"/>
                  </a:lnTo>
                  <a:lnTo>
                    <a:pt x="1433" y="3589"/>
                  </a:lnTo>
                  <a:lnTo>
                    <a:pt x="1425" y="3627"/>
                  </a:lnTo>
                  <a:lnTo>
                    <a:pt x="1418" y="3665"/>
                  </a:lnTo>
                  <a:lnTo>
                    <a:pt x="1411" y="3703"/>
                  </a:lnTo>
                  <a:lnTo>
                    <a:pt x="1404" y="3741"/>
                  </a:lnTo>
                  <a:lnTo>
                    <a:pt x="1397" y="3778"/>
                  </a:lnTo>
                  <a:lnTo>
                    <a:pt x="1390" y="3816"/>
                  </a:lnTo>
                  <a:lnTo>
                    <a:pt x="1383" y="3854"/>
                  </a:lnTo>
                  <a:lnTo>
                    <a:pt x="1376" y="3892"/>
                  </a:lnTo>
                  <a:lnTo>
                    <a:pt x="1369" y="3929"/>
                  </a:lnTo>
                  <a:lnTo>
                    <a:pt x="1364" y="3967"/>
                  </a:lnTo>
                  <a:lnTo>
                    <a:pt x="1357" y="4005"/>
                  </a:lnTo>
                  <a:lnTo>
                    <a:pt x="1351" y="4043"/>
                  </a:lnTo>
                  <a:lnTo>
                    <a:pt x="1346" y="4080"/>
                  </a:lnTo>
                  <a:lnTo>
                    <a:pt x="1340" y="4118"/>
                  </a:lnTo>
                  <a:lnTo>
                    <a:pt x="1336" y="4156"/>
                  </a:lnTo>
                  <a:lnTo>
                    <a:pt x="1330" y="4194"/>
                  </a:lnTo>
                  <a:lnTo>
                    <a:pt x="1327" y="4232"/>
                  </a:lnTo>
                  <a:lnTo>
                    <a:pt x="1322" y="4270"/>
                  </a:lnTo>
                  <a:lnTo>
                    <a:pt x="1319" y="4308"/>
                  </a:lnTo>
                  <a:lnTo>
                    <a:pt x="1317" y="4346"/>
                  </a:lnTo>
                  <a:lnTo>
                    <a:pt x="1315" y="4383"/>
                  </a:lnTo>
                  <a:lnTo>
                    <a:pt x="1312" y="4421"/>
                  </a:lnTo>
                  <a:lnTo>
                    <a:pt x="1311" y="4459"/>
                  </a:lnTo>
                  <a:lnTo>
                    <a:pt x="1311" y="4498"/>
                  </a:lnTo>
                  <a:lnTo>
                    <a:pt x="1311" y="4536"/>
                  </a:lnTo>
                  <a:lnTo>
                    <a:pt x="1312" y="4574"/>
                  </a:lnTo>
                  <a:lnTo>
                    <a:pt x="1313" y="4612"/>
                  </a:lnTo>
                  <a:lnTo>
                    <a:pt x="1316" y="4651"/>
                  </a:lnTo>
                  <a:lnTo>
                    <a:pt x="1319" y="4689"/>
                  </a:lnTo>
                  <a:lnTo>
                    <a:pt x="1322" y="4721"/>
                  </a:lnTo>
                  <a:lnTo>
                    <a:pt x="1327" y="4753"/>
                  </a:lnTo>
                  <a:lnTo>
                    <a:pt x="1332" y="4786"/>
                  </a:lnTo>
                  <a:lnTo>
                    <a:pt x="1339" y="4819"/>
                  </a:lnTo>
                  <a:lnTo>
                    <a:pt x="1347" y="4853"/>
                  </a:lnTo>
                  <a:lnTo>
                    <a:pt x="1355" y="4887"/>
                  </a:lnTo>
                  <a:lnTo>
                    <a:pt x="1362" y="4922"/>
                  </a:lnTo>
                  <a:lnTo>
                    <a:pt x="1372" y="4955"/>
                  </a:lnTo>
                  <a:lnTo>
                    <a:pt x="1381" y="4991"/>
                  </a:lnTo>
                  <a:lnTo>
                    <a:pt x="1391" y="5025"/>
                  </a:lnTo>
                  <a:lnTo>
                    <a:pt x="1401" y="5060"/>
                  </a:lnTo>
                  <a:lnTo>
                    <a:pt x="1411" y="5095"/>
                  </a:lnTo>
                  <a:lnTo>
                    <a:pt x="1421" y="5131"/>
                  </a:lnTo>
                  <a:lnTo>
                    <a:pt x="1432" y="5166"/>
                  </a:lnTo>
                  <a:lnTo>
                    <a:pt x="1440" y="5201"/>
                  </a:lnTo>
                  <a:lnTo>
                    <a:pt x="1450" y="5237"/>
                  </a:lnTo>
                  <a:lnTo>
                    <a:pt x="1459" y="5273"/>
                  </a:lnTo>
                  <a:lnTo>
                    <a:pt x="1467" y="5308"/>
                  </a:lnTo>
                  <a:lnTo>
                    <a:pt x="1475" y="5343"/>
                  </a:lnTo>
                  <a:lnTo>
                    <a:pt x="1482" y="5377"/>
                  </a:lnTo>
                  <a:lnTo>
                    <a:pt x="1488" y="5413"/>
                  </a:lnTo>
                  <a:lnTo>
                    <a:pt x="1493" y="5448"/>
                  </a:lnTo>
                  <a:lnTo>
                    <a:pt x="1497" y="5482"/>
                  </a:lnTo>
                  <a:lnTo>
                    <a:pt x="1501" y="5517"/>
                  </a:lnTo>
                  <a:lnTo>
                    <a:pt x="1502" y="5551"/>
                  </a:lnTo>
                  <a:lnTo>
                    <a:pt x="1502" y="5586"/>
                  </a:lnTo>
                  <a:lnTo>
                    <a:pt x="1501" y="5619"/>
                  </a:lnTo>
                  <a:lnTo>
                    <a:pt x="1497" y="5653"/>
                  </a:lnTo>
                  <a:lnTo>
                    <a:pt x="1493" y="5686"/>
                  </a:lnTo>
                  <a:lnTo>
                    <a:pt x="1487" y="5718"/>
                  </a:lnTo>
                  <a:lnTo>
                    <a:pt x="1478" y="5751"/>
                  </a:lnTo>
                  <a:lnTo>
                    <a:pt x="1468" y="5783"/>
                  </a:lnTo>
                  <a:lnTo>
                    <a:pt x="1456" y="5814"/>
                  </a:lnTo>
                  <a:lnTo>
                    <a:pt x="1442" y="5845"/>
                  </a:lnTo>
                  <a:lnTo>
                    <a:pt x="1425" y="5875"/>
                  </a:lnTo>
                  <a:lnTo>
                    <a:pt x="1406" y="5906"/>
                  </a:lnTo>
                  <a:lnTo>
                    <a:pt x="1384" y="5935"/>
                  </a:lnTo>
                  <a:lnTo>
                    <a:pt x="1384" y="5981"/>
                  </a:lnTo>
                  <a:lnTo>
                    <a:pt x="1384" y="6026"/>
                  </a:lnTo>
                  <a:lnTo>
                    <a:pt x="1381" y="6069"/>
                  </a:lnTo>
                  <a:lnTo>
                    <a:pt x="1379" y="6112"/>
                  </a:lnTo>
                  <a:lnTo>
                    <a:pt x="1376" y="6153"/>
                  </a:lnTo>
                  <a:lnTo>
                    <a:pt x="1372" y="6195"/>
                  </a:lnTo>
                  <a:lnTo>
                    <a:pt x="1368" y="6238"/>
                  </a:lnTo>
                  <a:lnTo>
                    <a:pt x="1364" y="6279"/>
                  </a:lnTo>
                  <a:lnTo>
                    <a:pt x="1361" y="6321"/>
                  </a:lnTo>
                  <a:lnTo>
                    <a:pt x="1359" y="6365"/>
                  </a:lnTo>
                  <a:lnTo>
                    <a:pt x="1357" y="6409"/>
                  </a:lnTo>
                  <a:lnTo>
                    <a:pt x="1356" y="6455"/>
                  </a:lnTo>
                  <a:lnTo>
                    <a:pt x="1355" y="6501"/>
                  </a:lnTo>
                  <a:lnTo>
                    <a:pt x="1355" y="6547"/>
                  </a:lnTo>
                  <a:lnTo>
                    <a:pt x="1355" y="6594"/>
                  </a:lnTo>
                  <a:lnTo>
                    <a:pt x="1355" y="6633"/>
                  </a:lnTo>
                  <a:lnTo>
                    <a:pt x="1355" y="6673"/>
                  </a:lnTo>
                  <a:lnTo>
                    <a:pt x="1355" y="6713"/>
                  </a:lnTo>
                  <a:lnTo>
                    <a:pt x="1354" y="6753"/>
                  </a:lnTo>
                  <a:lnTo>
                    <a:pt x="1354" y="6795"/>
                  </a:lnTo>
                  <a:lnTo>
                    <a:pt x="1354" y="6835"/>
                  </a:lnTo>
                  <a:lnTo>
                    <a:pt x="1352" y="6876"/>
                  </a:lnTo>
                  <a:lnTo>
                    <a:pt x="1351" y="6917"/>
                  </a:lnTo>
                  <a:lnTo>
                    <a:pt x="1350" y="6957"/>
                  </a:lnTo>
                  <a:lnTo>
                    <a:pt x="1349" y="6999"/>
                  </a:lnTo>
                  <a:lnTo>
                    <a:pt x="1347" y="7040"/>
                  </a:lnTo>
                  <a:lnTo>
                    <a:pt x="1346" y="7080"/>
                  </a:lnTo>
                  <a:lnTo>
                    <a:pt x="1342" y="7120"/>
                  </a:lnTo>
                  <a:lnTo>
                    <a:pt x="1340" y="7160"/>
                  </a:lnTo>
                  <a:lnTo>
                    <a:pt x="1337" y="7199"/>
                  </a:lnTo>
                  <a:lnTo>
                    <a:pt x="1336" y="7239"/>
                  </a:lnTo>
                  <a:lnTo>
                    <a:pt x="1333" y="7284"/>
                  </a:lnTo>
                  <a:lnTo>
                    <a:pt x="1332" y="7324"/>
                  </a:lnTo>
                  <a:lnTo>
                    <a:pt x="1327" y="7370"/>
                  </a:lnTo>
                  <a:lnTo>
                    <a:pt x="1322" y="7414"/>
                  </a:lnTo>
                  <a:lnTo>
                    <a:pt x="1321" y="7459"/>
                  </a:lnTo>
                  <a:lnTo>
                    <a:pt x="1321" y="7502"/>
                  </a:lnTo>
                  <a:lnTo>
                    <a:pt x="1322" y="7546"/>
                  </a:lnTo>
                  <a:lnTo>
                    <a:pt x="1326" y="7589"/>
                  </a:lnTo>
                  <a:lnTo>
                    <a:pt x="1330" y="7634"/>
                  </a:lnTo>
                  <a:lnTo>
                    <a:pt x="1337" y="7681"/>
                  </a:lnTo>
                  <a:lnTo>
                    <a:pt x="1337" y="7718"/>
                  </a:lnTo>
                  <a:lnTo>
                    <a:pt x="1337" y="7757"/>
                  </a:lnTo>
                  <a:lnTo>
                    <a:pt x="1338" y="7796"/>
                  </a:lnTo>
                  <a:lnTo>
                    <a:pt x="1339" y="7838"/>
                  </a:lnTo>
                  <a:lnTo>
                    <a:pt x="1341" y="7878"/>
                  </a:lnTo>
                  <a:lnTo>
                    <a:pt x="1345" y="7920"/>
                  </a:lnTo>
                  <a:lnTo>
                    <a:pt x="1349" y="7962"/>
                  </a:lnTo>
                  <a:lnTo>
                    <a:pt x="1355" y="8005"/>
                  </a:lnTo>
                  <a:lnTo>
                    <a:pt x="1362" y="8047"/>
                  </a:lnTo>
                  <a:lnTo>
                    <a:pt x="1372" y="8089"/>
                  </a:lnTo>
                  <a:lnTo>
                    <a:pt x="1379" y="8124"/>
                  </a:lnTo>
                  <a:lnTo>
                    <a:pt x="1394" y="8159"/>
                  </a:lnTo>
                  <a:lnTo>
                    <a:pt x="1408" y="8196"/>
                  </a:lnTo>
                  <a:lnTo>
                    <a:pt x="1419" y="8239"/>
                  </a:lnTo>
                  <a:lnTo>
                    <a:pt x="1428" y="8280"/>
                  </a:lnTo>
                  <a:lnTo>
                    <a:pt x="1436" y="8320"/>
                  </a:lnTo>
                  <a:lnTo>
                    <a:pt x="1443" y="8361"/>
                  </a:lnTo>
                  <a:lnTo>
                    <a:pt x="1447" y="8401"/>
                  </a:lnTo>
                  <a:lnTo>
                    <a:pt x="1450" y="8442"/>
                  </a:lnTo>
                  <a:lnTo>
                    <a:pt x="1450" y="8482"/>
                  </a:lnTo>
                  <a:lnTo>
                    <a:pt x="1450" y="8523"/>
                  </a:lnTo>
                  <a:lnTo>
                    <a:pt x="1447" y="8564"/>
                  </a:lnTo>
                  <a:lnTo>
                    <a:pt x="1443" y="8606"/>
                  </a:lnTo>
                  <a:lnTo>
                    <a:pt x="1438" y="8648"/>
                  </a:lnTo>
                  <a:lnTo>
                    <a:pt x="1434" y="8689"/>
                  </a:lnTo>
                  <a:lnTo>
                    <a:pt x="1428" y="8729"/>
                  </a:lnTo>
                  <a:lnTo>
                    <a:pt x="1424" y="8770"/>
                  </a:lnTo>
                  <a:lnTo>
                    <a:pt x="1419" y="8810"/>
                  </a:lnTo>
                  <a:lnTo>
                    <a:pt x="1415" y="8851"/>
                  </a:lnTo>
                  <a:lnTo>
                    <a:pt x="1410" y="8891"/>
                  </a:lnTo>
                  <a:lnTo>
                    <a:pt x="1405" y="8931"/>
                  </a:lnTo>
                  <a:lnTo>
                    <a:pt x="1400" y="8970"/>
                  </a:lnTo>
                  <a:lnTo>
                    <a:pt x="1396" y="9010"/>
                  </a:lnTo>
                  <a:lnTo>
                    <a:pt x="1393" y="9050"/>
                  </a:lnTo>
                  <a:lnTo>
                    <a:pt x="1388" y="9089"/>
                  </a:lnTo>
                  <a:lnTo>
                    <a:pt x="1384" y="9128"/>
                  </a:lnTo>
                  <a:lnTo>
                    <a:pt x="1380" y="9167"/>
                  </a:lnTo>
                  <a:lnTo>
                    <a:pt x="1376" y="9207"/>
                  </a:lnTo>
                  <a:lnTo>
                    <a:pt x="1372" y="9246"/>
                  </a:lnTo>
                  <a:lnTo>
                    <a:pt x="1369" y="9285"/>
                  </a:lnTo>
                  <a:lnTo>
                    <a:pt x="1366" y="9324"/>
                  </a:lnTo>
                  <a:lnTo>
                    <a:pt x="1362" y="9363"/>
                  </a:lnTo>
                  <a:lnTo>
                    <a:pt x="1359" y="9401"/>
                  </a:lnTo>
                  <a:lnTo>
                    <a:pt x="1357" y="9440"/>
                  </a:lnTo>
                  <a:lnTo>
                    <a:pt x="1355" y="9479"/>
                  </a:lnTo>
                  <a:lnTo>
                    <a:pt x="1355" y="9521"/>
                  </a:lnTo>
                  <a:lnTo>
                    <a:pt x="1354" y="9564"/>
                  </a:lnTo>
                  <a:lnTo>
                    <a:pt x="1352" y="9605"/>
                  </a:lnTo>
                  <a:lnTo>
                    <a:pt x="1351" y="9647"/>
                  </a:lnTo>
                  <a:lnTo>
                    <a:pt x="1351" y="9690"/>
                  </a:lnTo>
                  <a:lnTo>
                    <a:pt x="1350" y="9731"/>
                  </a:lnTo>
                  <a:lnTo>
                    <a:pt x="1350" y="9773"/>
                  </a:lnTo>
                  <a:lnTo>
                    <a:pt x="1350" y="9815"/>
                  </a:lnTo>
                  <a:lnTo>
                    <a:pt x="1351" y="9857"/>
                  </a:lnTo>
                  <a:lnTo>
                    <a:pt x="1354" y="9899"/>
                  </a:lnTo>
                  <a:lnTo>
                    <a:pt x="1356" y="9941"/>
                  </a:lnTo>
                  <a:lnTo>
                    <a:pt x="1360" y="9983"/>
                  </a:lnTo>
                  <a:lnTo>
                    <a:pt x="1366" y="10025"/>
                  </a:lnTo>
                  <a:lnTo>
                    <a:pt x="1372" y="10067"/>
                  </a:lnTo>
                  <a:lnTo>
                    <a:pt x="1372" y="10112"/>
                  </a:lnTo>
                  <a:lnTo>
                    <a:pt x="1374" y="10159"/>
                  </a:lnTo>
                  <a:lnTo>
                    <a:pt x="1376" y="10207"/>
                  </a:lnTo>
                  <a:lnTo>
                    <a:pt x="1381" y="10253"/>
                  </a:lnTo>
                  <a:lnTo>
                    <a:pt x="1390" y="10299"/>
                  </a:lnTo>
                  <a:lnTo>
                    <a:pt x="1395" y="10326"/>
                  </a:lnTo>
                  <a:lnTo>
                    <a:pt x="1403" y="10378"/>
                  </a:lnTo>
                  <a:lnTo>
                    <a:pt x="1408" y="10405"/>
                  </a:lnTo>
                  <a:lnTo>
                    <a:pt x="1425" y="10445"/>
                  </a:lnTo>
                  <a:lnTo>
                    <a:pt x="1443" y="10487"/>
                  </a:lnTo>
                  <a:lnTo>
                    <a:pt x="1458" y="10530"/>
                  </a:lnTo>
                  <a:lnTo>
                    <a:pt x="1469" y="10569"/>
                  </a:lnTo>
                  <a:lnTo>
                    <a:pt x="1473" y="10604"/>
                  </a:lnTo>
                  <a:lnTo>
                    <a:pt x="1465" y="10633"/>
                  </a:lnTo>
                  <a:lnTo>
                    <a:pt x="1443" y="10654"/>
                  </a:lnTo>
                  <a:lnTo>
                    <a:pt x="1400" y="10673"/>
                  </a:lnTo>
                  <a:lnTo>
                    <a:pt x="1358" y="10687"/>
                  </a:lnTo>
                  <a:lnTo>
                    <a:pt x="1315" y="10693"/>
                  </a:lnTo>
                  <a:lnTo>
                    <a:pt x="1270" y="10697"/>
                  </a:lnTo>
                  <a:lnTo>
                    <a:pt x="1223" y="10698"/>
                  </a:lnTo>
                  <a:lnTo>
                    <a:pt x="1175" y="10699"/>
                  </a:lnTo>
                  <a:lnTo>
                    <a:pt x="1124" y="10699"/>
                  </a:lnTo>
                  <a:lnTo>
                    <a:pt x="1078" y="10700"/>
                  </a:lnTo>
                  <a:lnTo>
                    <a:pt x="1036" y="10702"/>
                  </a:lnTo>
                  <a:lnTo>
                    <a:pt x="994" y="10704"/>
                  </a:lnTo>
                  <a:lnTo>
                    <a:pt x="951" y="10706"/>
                  </a:lnTo>
                  <a:lnTo>
                    <a:pt x="909" y="10707"/>
                  </a:lnTo>
                  <a:lnTo>
                    <a:pt x="867" y="10708"/>
                  </a:lnTo>
                  <a:lnTo>
                    <a:pt x="822" y="10708"/>
                  </a:lnTo>
                  <a:lnTo>
                    <a:pt x="779" y="10708"/>
                  </a:lnTo>
                  <a:lnTo>
                    <a:pt x="738" y="10708"/>
                  </a:lnTo>
                  <a:lnTo>
                    <a:pt x="696" y="10708"/>
                  </a:lnTo>
                  <a:lnTo>
                    <a:pt x="655" y="10708"/>
                  </a:lnTo>
                  <a:lnTo>
                    <a:pt x="614" y="10707"/>
                  </a:lnTo>
                  <a:lnTo>
                    <a:pt x="572" y="10707"/>
                  </a:lnTo>
                  <a:lnTo>
                    <a:pt x="531" y="10706"/>
                  </a:lnTo>
                  <a:lnTo>
                    <a:pt x="490" y="10706"/>
                  </a:lnTo>
                  <a:lnTo>
                    <a:pt x="450" y="10705"/>
                  </a:lnTo>
                  <a:lnTo>
                    <a:pt x="409" y="10705"/>
                  </a:lnTo>
                  <a:lnTo>
                    <a:pt x="369" y="10704"/>
                  </a:lnTo>
                  <a:lnTo>
                    <a:pt x="327" y="10704"/>
                  </a:lnTo>
                  <a:lnTo>
                    <a:pt x="287" y="10702"/>
                  </a:lnTo>
                  <a:lnTo>
                    <a:pt x="246" y="10701"/>
                  </a:lnTo>
                  <a:lnTo>
                    <a:pt x="206" y="10700"/>
                  </a:lnTo>
                  <a:lnTo>
                    <a:pt x="165" y="10700"/>
                  </a:lnTo>
                  <a:lnTo>
                    <a:pt x="123" y="10699"/>
                  </a:lnTo>
                  <a:lnTo>
                    <a:pt x="82" y="10698"/>
                  </a:lnTo>
                  <a:lnTo>
                    <a:pt x="41" y="10697"/>
                  </a:lnTo>
                  <a:lnTo>
                    <a:pt x="0" y="10697"/>
                  </a:lnTo>
                  <a:lnTo>
                    <a:pt x="19" y="10665"/>
                  </a:lnTo>
                  <a:lnTo>
                    <a:pt x="40" y="10636"/>
                  </a:lnTo>
                  <a:lnTo>
                    <a:pt x="63" y="10611"/>
                  </a:lnTo>
                  <a:lnTo>
                    <a:pt x="89" y="10589"/>
                  </a:lnTo>
                  <a:lnTo>
                    <a:pt x="116" y="10569"/>
                  </a:lnTo>
                  <a:lnTo>
                    <a:pt x="145" y="10552"/>
                  </a:lnTo>
                  <a:lnTo>
                    <a:pt x="175" y="10536"/>
                  </a:lnTo>
                  <a:lnTo>
                    <a:pt x="206" y="10523"/>
                  </a:lnTo>
                  <a:lnTo>
                    <a:pt x="239" y="10510"/>
                  </a:lnTo>
                  <a:lnTo>
                    <a:pt x="272" y="10498"/>
                  </a:lnTo>
                  <a:lnTo>
                    <a:pt x="306" y="10487"/>
                  </a:lnTo>
                  <a:lnTo>
                    <a:pt x="341" y="10476"/>
                  </a:lnTo>
                  <a:lnTo>
                    <a:pt x="375" y="10466"/>
                  </a:lnTo>
                  <a:lnTo>
                    <a:pt x="411" y="10454"/>
                  </a:lnTo>
                  <a:lnTo>
                    <a:pt x="445" y="10443"/>
                  </a:lnTo>
                  <a:lnTo>
                    <a:pt x="480" y="10429"/>
                  </a:lnTo>
                  <a:lnTo>
                    <a:pt x="515" y="10414"/>
                  </a:lnTo>
                  <a:lnTo>
                    <a:pt x="549" y="10398"/>
                  </a:lnTo>
                  <a:lnTo>
                    <a:pt x="581" y="10379"/>
                  </a:lnTo>
                  <a:lnTo>
                    <a:pt x="614" y="10358"/>
                  </a:lnTo>
                  <a:lnTo>
                    <a:pt x="645" y="10334"/>
                  </a:lnTo>
                  <a:lnTo>
                    <a:pt x="678" y="10312"/>
                  </a:lnTo>
                  <a:lnTo>
                    <a:pt x="714" y="10291"/>
                  </a:lnTo>
                  <a:lnTo>
                    <a:pt x="750" y="10270"/>
                  </a:lnTo>
                  <a:lnTo>
                    <a:pt x="784" y="10247"/>
                  </a:lnTo>
                  <a:lnTo>
                    <a:pt x="814" y="10221"/>
                  </a:lnTo>
                  <a:lnTo>
                    <a:pt x="838" y="10191"/>
                  </a:lnTo>
                  <a:lnTo>
                    <a:pt x="851" y="10156"/>
                  </a:lnTo>
                  <a:lnTo>
                    <a:pt x="870" y="10098"/>
                  </a:lnTo>
                  <a:lnTo>
                    <a:pt x="886" y="10042"/>
                  </a:lnTo>
                  <a:lnTo>
                    <a:pt x="892" y="9996"/>
                  </a:lnTo>
                  <a:lnTo>
                    <a:pt x="894" y="9956"/>
                  </a:lnTo>
                  <a:lnTo>
                    <a:pt x="896" y="9916"/>
                  </a:lnTo>
                  <a:lnTo>
                    <a:pt x="896" y="9876"/>
                  </a:lnTo>
                  <a:lnTo>
                    <a:pt x="896" y="9836"/>
                  </a:lnTo>
                  <a:lnTo>
                    <a:pt x="894" y="9795"/>
                  </a:lnTo>
                  <a:lnTo>
                    <a:pt x="892" y="9755"/>
                  </a:lnTo>
                  <a:lnTo>
                    <a:pt x="889" y="9715"/>
                  </a:lnTo>
                  <a:lnTo>
                    <a:pt x="886" y="9675"/>
                  </a:lnTo>
                  <a:lnTo>
                    <a:pt x="881" y="9635"/>
                  </a:lnTo>
                  <a:lnTo>
                    <a:pt x="877" y="9595"/>
                  </a:lnTo>
                  <a:lnTo>
                    <a:pt x="872" y="9555"/>
                  </a:lnTo>
                  <a:lnTo>
                    <a:pt x="867" y="9515"/>
                  </a:lnTo>
                  <a:lnTo>
                    <a:pt x="861" y="9475"/>
                  </a:lnTo>
                  <a:lnTo>
                    <a:pt x="855" y="9434"/>
                  </a:lnTo>
                  <a:lnTo>
                    <a:pt x="850" y="9394"/>
                  </a:lnTo>
                  <a:lnTo>
                    <a:pt x="844" y="9354"/>
                  </a:lnTo>
                  <a:lnTo>
                    <a:pt x="839" y="9314"/>
                  </a:lnTo>
                  <a:lnTo>
                    <a:pt x="833" y="9274"/>
                  </a:lnTo>
                  <a:lnTo>
                    <a:pt x="826" y="9234"/>
                  </a:lnTo>
                  <a:lnTo>
                    <a:pt x="822" y="9194"/>
                  </a:lnTo>
                  <a:lnTo>
                    <a:pt x="819" y="9154"/>
                  </a:lnTo>
                  <a:lnTo>
                    <a:pt x="816" y="9113"/>
                  </a:lnTo>
                  <a:lnTo>
                    <a:pt x="814" y="9074"/>
                  </a:lnTo>
                  <a:lnTo>
                    <a:pt x="811" y="9034"/>
                  </a:lnTo>
                  <a:lnTo>
                    <a:pt x="809" y="8995"/>
                  </a:lnTo>
                  <a:lnTo>
                    <a:pt x="805" y="8957"/>
                  </a:lnTo>
                  <a:lnTo>
                    <a:pt x="802" y="8918"/>
                  </a:lnTo>
                  <a:lnTo>
                    <a:pt x="799" y="8879"/>
                  </a:lnTo>
                  <a:lnTo>
                    <a:pt x="794" y="8842"/>
                  </a:lnTo>
                  <a:lnTo>
                    <a:pt x="791" y="8804"/>
                  </a:lnTo>
                  <a:lnTo>
                    <a:pt x="786" y="8766"/>
                  </a:lnTo>
                  <a:lnTo>
                    <a:pt x="781" y="8727"/>
                  </a:lnTo>
                  <a:lnTo>
                    <a:pt x="776" y="8689"/>
                  </a:lnTo>
                  <a:lnTo>
                    <a:pt x="771" y="8651"/>
                  </a:lnTo>
                  <a:lnTo>
                    <a:pt x="764" y="8612"/>
                  </a:lnTo>
                  <a:lnTo>
                    <a:pt x="757" y="8573"/>
                  </a:lnTo>
                  <a:lnTo>
                    <a:pt x="750" y="8534"/>
                  </a:lnTo>
                  <a:lnTo>
                    <a:pt x="743" y="8495"/>
                  </a:lnTo>
                  <a:lnTo>
                    <a:pt x="735" y="8455"/>
                  </a:lnTo>
                  <a:lnTo>
                    <a:pt x="726" y="8415"/>
                  </a:lnTo>
                  <a:lnTo>
                    <a:pt x="716" y="8375"/>
                  </a:lnTo>
                  <a:lnTo>
                    <a:pt x="708" y="8332"/>
                  </a:lnTo>
                  <a:lnTo>
                    <a:pt x="698" y="8291"/>
                  </a:lnTo>
                  <a:lnTo>
                    <a:pt x="687" y="8250"/>
                  </a:lnTo>
                  <a:lnTo>
                    <a:pt x="676" y="8211"/>
                  </a:lnTo>
                  <a:lnTo>
                    <a:pt x="664" y="8171"/>
                  </a:lnTo>
                  <a:lnTo>
                    <a:pt x="650" y="8132"/>
                  </a:lnTo>
                  <a:lnTo>
                    <a:pt x="638" y="8094"/>
                  </a:lnTo>
                  <a:lnTo>
                    <a:pt x="626" y="8055"/>
                  </a:lnTo>
                  <a:lnTo>
                    <a:pt x="614" y="8017"/>
                  </a:lnTo>
                  <a:lnTo>
                    <a:pt x="603" y="7979"/>
                  </a:lnTo>
                  <a:lnTo>
                    <a:pt x="594" y="7941"/>
                  </a:lnTo>
                  <a:lnTo>
                    <a:pt x="586" y="7903"/>
                  </a:lnTo>
                  <a:lnTo>
                    <a:pt x="579" y="7864"/>
                  </a:lnTo>
                  <a:lnTo>
                    <a:pt x="576" y="7827"/>
                  </a:lnTo>
                  <a:lnTo>
                    <a:pt x="574" y="7788"/>
                  </a:lnTo>
                  <a:lnTo>
                    <a:pt x="575" y="7741"/>
                  </a:lnTo>
                  <a:lnTo>
                    <a:pt x="575" y="7689"/>
                  </a:lnTo>
                  <a:lnTo>
                    <a:pt x="572" y="7636"/>
                  </a:lnTo>
                  <a:lnTo>
                    <a:pt x="564" y="7584"/>
                  </a:lnTo>
                  <a:lnTo>
                    <a:pt x="547" y="7538"/>
                  </a:lnTo>
                  <a:lnTo>
                    <a:pt x="532" y="7502"/>
                  </a:lnTo>
                  <a:lnTo>
                    <a:pt x="518" y="7467"/>
                  </a:lnTo>
                  <a:lnTo>
                    <a:pt x="503" y="7431"/>
                  </a:lnTo>
                  <a:lnTo>
                    <a:pt x="490" y="7395"/>
                  </a:lnTo>
                  <a:lnTo>
                    <a:pt x="477" y="7360"/>
                  </a:lnTo>
                  <a:lnTo>
                    <a:pt x="464" y="7323"/>
                  </a:lnTo>
                  <a:lnTo>
                    <a:pt x="452" y="7287"/>
                  </a:lnTo>
                  <a:lnTo>
                    <a:pt x="440" y="7250"/>
                  </a:lnTo>
                  <a:lnTo>
                    <a:pt x="429" y="7215"/>
                  </a:lnTo>
                  <a:lnTo>
                    <a:pt x="418" y="7178"/>
                  </a:lnTo>
                  <a:lnTo>
                    <a:pt x="408" y="7141"/>
                  </a:lnTo>
                  <a:lnTo>
                    <a:pt x="398" y="7104"/>
                  </a:lnTo>
                  <a:lnTo>
                    <a:pt x="389" y="7068"/>
                  </a:lnTo>
                  <a:lnTo>
                    <a:pt x="379" y="7031"/>
                  </a:lnTo>
                  <a:lnTo>
                    <a:pt x="371" y="6994"/>
                  </a:lnTo>
                  <a:lnTo>
                    <a:pt x="362" y="6956"/>
                  </a:lnTo>
                  <a:lnTo>
                    <a:pt x="354" y="6920"/>
                  </a:lnTo>
                  <a:lnTo>
                    <a:pt x="346" y="6882"/>
                  </a:lnTo>
                  <a:lnTo>
                    <a:pt x="340" y="6845"/>
                  </a:lnTo>
                  <a:lnTo>
                    <a:pt x="333" y="6807"/>
                  </a:lnTo>
                  <a:lnTo>
                    <a:pt x="326" y="6770"/>
                  </a:lnTo>
                  <a:lnTo>
                    <a:pt x="320" y="6732"/>
                  </a:lnTo>
                  <a:lnTo>
                    <a:pt x="314" y="6694"/>
                  </a:lnTo>
                  <a:lnTo>
                    <a:pt x="308" y="6657"/>
                  </a:lnTo>
                  <a:lnTo>
                    <a:pt x="303" y="6619"/>
                  </a:lnTo>
                  <a:lnTo>
                    <a:pt x="297" y="6581"/>
                  </a:lnTo>
                  <a:lnTo>
                    <a:pt x="293" y="6543"/>
                  </a:lnTo>
                  <a:lnTo>
                    <a:pt x="288" y="6505"/>
                  </a:lnTo>
                  <a:lnTo>
                    <a:pt x="284" y="6467"/>
                  </a:lnTo>
                  <a:lnTo>
                    <a:pt x="281" y="6429"/>
                  </a:lnTo>
                  <a:lnTo>
                    <a:pt x="276" y="6391"/>
                  </a:lnTo>
                  <a:lnTo>
                    <a:pt x="273" y="6352"/>
                  </a:lnTo>
                  <a:lnTo>
                    <a:pt x="269" y="6314"/>
                  </a:lnTo>
                  <a:lnTo>
                    <a:pt x="266" y="6277"/>
                  </a:lnTo>
                  <a:lnTo>
                    <a:pt x="264" y="6239"/>
                  </a:lnTo>
                  <a:lnTo>
                    <a:pt x="260" y="6200"/>
                  </a:lnTo>
                  <a:lnTo>
                    <a:pt x="258" y="6162"/>
                  </a:lnTo>
                  <a:lnTo>
                    <a:pt x="256" y="6123"/>
                  </a:lnTo>
                  <a:lnTo>
                    <a:pt x="254" y="6085"/>
                  </a:lnTo>
                  <a:lnTo>
                    <a:pt x="252" y="6047"/>
                  </a:lnTo>
                  <a:lnTo>
                    <a:pt x="249" y="6008"/>
                  </a:lnTo>
                  <a:lnTo>
                    <a:pt x="247" y="5970"/>
                  </a:lnTo>
                  <a:lnTo>
                    <a:pt x="246" y="5931"/>
                  </a:lnTo>
                  <a:lnTo>
                    <a:pt x="244" y="5893"/>
                  </a:lnTo>
                  <a:lnTo>
                    <a:pt x="243" y="5854"/>
                  </a:lnTo>
                  <a:lnTo>
                    <a:pt x="240" y="5816"/>
                  </a:lnTo>
                  <a:lnTo>
                    <a:pt x="239" y="5777"/>
                  </a:lnTo>
                  <a:lnTo>
                    <a:pt x="238" y="5740"/>
                  </a:lnTo>
                  <a:lnTo>
                    <a:pt x="237" y="5701"/>
                  </a:lnTo>
                  <a:lnTo>
                    <a:pt x="235" y="5663"/>
                  </a:lnTo>
                  <a:lnTo>
                    <a:pt x="234" y="5624"/>
                  </a:lnTo>
                  <a:lnTo>
                    <a:pt x="233" y="5586"/>
                  </a:lnTo>
                  <a:lnTo>
                    <a:pt x="231" y="5548"/>
                  </a:lnTo>
                  <a:lnTo>
                    <a:pt x="230" y="5509"/>
                  </a:lnTo>
                  <a:lnTo>
                    <a:pt x="229" y="5471"/>
                  </a:lnTo>
                  <a:lnTo>
                    <a:pt x="228" y="5433"/>
                  </a:lnTo>
                  <a:lnTo>
                    <a:pt x="226" y="5394"/>
                  </a:lnTo>
                  <a:lnTo>
                    <a:pt x="225" y="5356"/>
                  </a:lnTo>
                  <a:lnTo>
                    <a:pt x="224" y="5319"/>
                  </a:lnTo>
                  <a:lnTo>
                    <a:pt x="223" y="5282"/>
                  </a:lnTo>
                  <a:lnTo>
                    <a:pt x="220" y="5244"/>
                  </a:lnTo>
                  <a:lnTo>
                    <a:pt x="219" y="5206"/>
                  </a:lnTo>
                  <a:lnTo>
                    <a:pt x="217" y="5195"/>
                  </a:lnTo>
                  <a:lnTo>
                    <a:pt x="214" y="5165"/>
                  </a:lnTo>
                  <a:lnTo>
                    <a:pt x="207" y="5121"/>
                  </a:lnTo>
                  <a:lnTo>
                    <a:pt x="200" y="5067"/>
                  </a:lnTo>
                  <a:lnTo>
                    <a:pt x="191" y="5005"/>
                  </a:lnTo>
                  <a:lnTo>
                    <a:pt x="184" y="4943"/>
                  </a:lnTo>
                  <a:lnTo>
                    <a:pt x="176" y="4882"/>
                  </a:lnTo>
                  <a:lnTo>
                    <a:pt x="168" y="4827"/>
                  </a:lnTo>
                  <a:lnTo>
                    <a:pt x="162" y="4782"/>
                  </a:lnTo>
                  <a:lnTo>
                    <a:pt x="158" y="4753"/>
                  </a:lnTo>
                  <a:lnTo>
                    <a:pt x="157" y="4742"/>
                  </a:lnTo>
                  <a:lnTo>
                    <a:pt x="153" y="4702"/>
                  </a:lnTo>
                  <a:lnTo>
                    <a:pt x="151" y="4661"/>
                  </a:lnTo>
                  <a:lnTo>
                    <a:pt x="149" y="4619"/>
                  </a:lnTo>
                  <a:lnTo>
                    <a:pt x="147" y="4576"/>
                  </a:lnTo>
                  <a:lnTo>
                    <a:pt x="146" y="4534"/>
                  </a:lnTo>
                  <a:lnTo>
                    <a:pt x="145" y="4490"/>
                  </a:lnTo>
                  <a:lnTo>
                    <a:pt x="143" y="4447"/>
                  </a:lnTo>
                  <a:lnTo>
                    <a:pt x="141" y="4404"/>
                  </a:lnTo>
                  <a:lnTo>
                    <a:pt x="139" y="4359"/>
                  </a:lnTo>
                  <a:lnTo>
                    <a:pt x="137" y="4314"/>
                  </a:lnTo>
                  <a:lnTo>
                    <a:pt x="133" y="4270"/>
                  </a:lnTo>
                  <a:lnTo>
                    <a:pt x="130" y="4226"/>
                  </a:lnTo>
                  <a:lnTo>
                    <a:pt x="130" y="4185"/>
                  </a:lnTo>
                  <a:lnTo>
                    <a:pt x="129" y="4144"/>
                  </a:lnTo>
                  <a:lnTo>
                    <a:pt x="128" y="4103"/>
                  </a:lnTo>
                  <a:lnTo>
                    <a:pt x="126" y="4061"/>
                  </a:lnTo>
                  <a:lnTo>
                    <a:pt x="123" y="4020"/>
                  </a:lnTo>
                  <a:lnTo>
                    <a:pt x="120" y="3979"/>
                  </a:lnTo>
                  <a:lnTo>
                    <a:pt x="118" y="3938"/>
                  </a:lnTo>
                  <a:lnTo>
                    <a:pt x="113" y="3897"/>
                  </a:lnTo>
                  <a:lnTo>
                    <a:pt x="110" y="3855"/>
                  </a:lnTo>
                  <a:lnTo>
                    <a:pt x="107" y="3815"/>
                  </a:lnTo>
                  <a:lnTo>
                    <a:pt x="102" y="3774"/>
                  </a:lnTo>
                  <a:lnTo>
                    <a:pt x="99" y="3733"/>
                  </a:lnTo>
                  <a:lnTo>
                    <a:pt x="94" y="3692"/>
                  </a:lnTo>
                  <a:lnTo>
                    <a:pt x="94" y="3651"/>
                  </a:lnTo>
                  <a:lnTo>
                    <a:pt x="93" y="3610"/>
                  </a:lnTo>
                  <a:lnTo>
                    <a:pt x="92" y="3570"/>
                  </a:lnTo>
                  <a:lnTo>
                    <a:pt x="91" y="3530"/>
                  </a:lnTo>
                  <a:lnTo>
                    <a:pt x="90" y="3490"/>
                  </a:lnTo>
                  <a:lnTo>
                    <a:pt x="88" y="3451"/>
                  </a:lnTo>
                  <a:lnTo>
                    <a:pt x="86" y="3411"/>
                  </a:lnTo>
                  <a:lnTo>
                    <a:pt x="84" y="3371"/>
                  </a:lnTo>
                  <a:lnTo>
                    <a:pt x="82" y="3332"/>
                  </a:lnTo>
                  <a:lnTo>
                    <a:pt x="80" y="3292"/>
                  </a:lnTo>
                  <a:lnTo>
                    <a:pt x="79" y="3253"/>
                  </a:lnTo>
                  <a:lnTo>
                    <a:pt x="78" y="3212"/>
                  </a:lnTo>
                  <a:lnTo>
                    <a:pt x="77" y="3173"/>
                  </a:lnTo>
                  <a:lnTo>
                    <a:pt x="76" y="3133"/>
                  </a:lnTo>
                  <a:lnTo>
                    <a:pt x="76" y="3094"/>
                  </a:lnTo>
                  <a:lnTo>
                    <a:pt x="76" y="3054"/>
                  </a:lnTo>
                  <a:lnTo>
                    <a:pt x="77" y="3014"/>
                  </a:lnTo>
                  <a:lnTo>
                    <a:pt x="78" y="2975"/>
                  </a:lnTo>
                  <a:lnTo>
                    <a:pt x="80" y="2935"/>
                  </a:lnTo>
                  <a:lnTo>
                    <a:pt x="83" y="2895"/>
                  </a:lnTo>
                  <a:lnTo>
                    <a:pt x="87" y="2855"/>
                  </a:lnTo>
                  <a:lnTo>
                    <a:pt x="92" y="2815"/>
                  </a:lnTo>
                  <a:lnTo>
                    <a:pt x="98" y="2775"/>
                  </a:lnTo>
                  <a:lnTo>
                    <a:pt x="104" y="2734"/>
                  </a:lnTo>
                  <a:lnTo>
                    <a:pt x="112" y="2694"/>
                  </a:lnTo>
                  <a:lnTo>
                    <a:pt x="120" y="2656"/>
                  </a:lnTo>
                  <a:lnTo>
                    <a:pt x="132" y="2620"/>
                  </a:lnTo>
                  <a:lnTo>
                    <a:pt x="149" y="2582"/>
                  </a:lnTo>
                  <a:lnTo>
                    <a:pt x="169" y="2544"/>
                  </a:lnTo>
                  <a:lnTo>
                    <a:pt x="192" y="2507"/>
                  </a:lnTo>
                  <a:lnTo>
                    <a:pt x="217" y="2469"/>
                  </a:lnTo>
                  <a:lnTo>
                    <a:pt x="244" y="2432"/>
                  </a:lnTo>
                  <a:lnTo>
                    <a:pt x="270" y="2395"/>
                  </a:lnTo>
                  <a:lnTo>
                    <a:pt x="298" y="2358"/>
                  </a:lnTo>
                  <a:lnTo>
                    <a:pt x="325" y="2320"/>
                  </a:lnTo>
                  <a:lnTo>
                    <a:pt x="350" y="2284"/>
                  </a:lnTo>
                  <a:lnTo>
                    <a:pt x="372" y="2249"/>
                  </a:lnTo>
                  <a:lnTo>
                    <a:pt x="394" y="2213"/>
                  </a:lnTo>
                  <a:lnTo>
                    <a:pt x="418" y="2176"/>
                  </a:lnTo>
                  <a:lnTo>
                    <a:pt x="445" y="2139"/>
                  </a:lnTo>
                  <a:lnTo>
                    <a:pt x="481" y="2102"/>
                  </a:lnTo>
                  <a:lnTo>
                    <a:pt x="490" y="2085"/>
                  </a:lnTo>
                  <a:lnTo>
                    <a:pt x="507" y="2052"/>
                  </a:lnTo>
                  <a:lnTo>
                    <a:pt x="517" y="2035"/>
                  </a:lnTo>
                  <a:lnTo>
                    <a:pt x="527" y="1988"/>
                  </a:lnTo>
                  <a:lnTo>
                    <a:pt x="538" y="1943"/>
                  </a:lnTo>
                  <a:lnTo>
                    <a:pt x="548" y="1901"/>
                  </a:lnTo>
                  <a:lnTo>
                    <a:pt x="558" y="1859"/>
                  </a:lnTo>
                  <a:lnTo>
                    <a:pt x="567" y="1818"/>
                  </a:lnTo>
                  <a:lnTo>
                    <a:pt x="576" y="1777"/>
                  </a:lnTo>
                  <a:lnTo>
                    <a:pt x="582" y="1737"/>
                  </a:lnTo>
                  <a:lnTo>
                    <a:pt x="587" y="1695"/>
                  </a:lnTo>
                  <a:lnTo>
                    <a:pt x="590" y="1652"/>
                  </a:lnTo>
                  <a:lnTo>
                    <a:pt x="591" y="1608"/>
                  </a:lnTo>
                  <a:lnTo>
                    <a:pt x="595" y="1571"/>
                  </a:lnTo>
                  <a:lnTo>
                    <a:pt x="589" y="1535"/>
                  </a:lnTo>
                  <a:lnTo>
                    <a:pt x="556" y="1519"/>
                  </a:lnTo>
                  <a:lnTo>
                    <a:pt x="510" y="1524"/>
                  </a:lnTo>
                  <a:lnTo>
                    <a:pt x="463" y="1524"/>
                  </a:lnTo>
                  <a:lnTo>
                    <a:pt x="416" y="1519"/>
                  </a:lnTo>
                  <a:lnTo>
                    <a:pt x="371" y="1506"/>
                  </a:lnTo>
                  <a:lnTo>
                    <a:pt x="328" y="1489"/>
                  </a:lnTo>
                  <a:lnTo>
                    <a:pt x="289" y="1465"/>
                  </a:lnTo>
                  <a:lnTo>
                    <a:pt x="257" y="1432"/>
                  </a:lnTo>
                  <a:lnTo>
                    <a:pt x="234" y="1395"/>
                  </a:lnTo>
                  <a:lnTo>
                    <a:pt x="218" y="1355"/>
                  </a:lnTo>
                  <a:lnTo>
                    <a:pt x="208" y="1313"/>
                  </a:lnTo>
                  <a:lnTo>
                    <a:pt x="204" y="1270"/>
                  </a:lnTo>
                  <a:lnTo>
                    <a:pt x="201" y="1229"/>
                  </a:lnTo>
                  <a:lnTo>
                    <a:pt x="201" y="1189"/>
                  </a:lnTo>
                  <a:lnTo>
                    <a:pt x="200" y="1167"/>
                  </a:lnTo>
                  <a:lnTo>
                    <a:pt x="198" y="1140"/>
                  </a:lnTo>
                  <a:lnTo>
                    <a:pt x="197" y="1118"/>
                  </a:lnTo>
                  <a:lnTo>
                    <a:pt x="188" y="1066"/>
                  </a:lnTo>
                  <a:lnTo>
                    <a:pt x="166" y="1036"/>
                  </a:lnTo>
                  <a:lnTo>
                    <a:pt x="127" y="1018"/>
                  </a:lnTo>
                  <a:lnTo>
                    <a:pt x="68" y="1006"/>
                  </a:lnTo>
                  <a:lnTo>
                    <a:pt x="48" y="979"/>
                  </a:lnTo>
                  <a:lnTo>
                    <a:pt x="50" y="952"/>
                  </a:lnTo>
                  <a:lnTo>
                    <a:pt x="69" y="924"/>
                  </a:lnTo>
                  <a:lnTo>
                    <a:pt x="96" y="896"/>
                  </a:lnTo>
                  <a:lnTo>
                    <a:pt x="125" y="869"/>
                  </a:lnTo>
                  <a:lnTo>
                    <a:pt x="148" y="841"/>
                  </a:lnTo>
                  <a:lnTo>
                    <a:pt x="171" y="801"/>
                  </a:lnTo>
                  <a:lnTo>
                    <a:pt x="189" y="759"/>
                  </a:lnTo>
                  <a:lnTo>
                    <a:pt x="201" y="715"/>
                  </a:lnTo>
                  <a:lnTo>
                    <a:pt x="210" y="672"/>
                  </a:lnTo>
                  <a:lnTo>
                    <a:pt x="215" y="630"/>
                  </a:lnTo>
                  <a:lnTo>
                    <a:pt x="218" y="586"/>
                  </a:lnTo>
                  <a:lnTo>
                    <a:pt x="218" y="544"/>
                  </a:lnTo>
                  <a:lnTo>
                    <a:pt x="219" y="504"/>
                  </a:lnTo>
                  <a:lnTo>
                    <a:pt x="220" y="456"/>
                  </a:lnTo>
                  <a:lnTo>
                    <a:pt x="225" y="411"/>
                  </a:lnTo>
                  <a:lnTo>
                    <a:pt x="231" y="370"/>
                  </a:lnTo>
                  <a:lnTo>
                    <a:pt x="242" y="330"/>
                  </a:lnTo>
                  <a:lnTo>
                    <a:pt x="255" y="292"/>
                  </a:lnTo>
                  <a:lnTo>
                    <a:pt x="272" y="256"/>
                  </a:lnTo>
                  <a:lnTo>
                    <a:pt x="293" y="223"/>
                  </a:lnTo>
                  <a:lnTo>
                    <a:pt x="317" y="189"/>
                  </a:lnTo>
                  <a:lnTo>
                    <a:pt x="345" y="158"/>
                  </a:lnTo>
                  <a:lnTo>
                    <a:pt x="377" y="128"/>
                  </a:lnTo>
                  <a:lnTo>
                    <a:pt x="414" y="98"/>
                  </a:lnTo>
                  <a:lnTo>
                    <a:pt x="442" y="86"/>
                  </a:lnTo>
                  <a:lnTo>
                    <a:pt x="503" y="60"/>
                  </a:lnTo>
                  <a:lnTo>
                    <a:pt x="564" y="35"/>
                  </a:lnTo>
                  <a:lnTo>
                    <a:pt x="591" y="22"/>
                  </a:lnTo>
                </a:path>
              </a:pathLst>
            </a:custGeom>
            <a:solidFill>
              <a:schemeClr val="bg2"/>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60424" name="Rectangle 8"/>
            <p:cNvSpPr>
              <a:spLocks noChangeArrowheads="1"/>
            </p:cNvSpPr>
            <p:nvPr/>
          </p:nvSpPr>
          <p:spPr bwMode="auto">
            <a:xfrm>
              <a:off x="6515100" y="1676400"/>
              <a:ext cx="30861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5000"/>
                </a:spcBef>
                <a:spcAft>
                  <a:spcPct val="25000"/>
                </a:spcAft>
                <a:buFontTx/>
                <a:buNone/>
                <a:tabLst>
                  <a:tab pos="400050" algn="r"/>
                  <a:tab pos="685800" algn="l"/>
                </a:tabLst>
              </a:pPr>
              <a:r>
                <a:rPr lang="en-US" sz="2000" dirty="0">
                  <a:latin typeface="Times New Roman" pitchFamily="18" charset="0"/>
                </a:rPr>
                <a:t>	</a:t>
              </a:r>
              <a:r>
                <a:rPr lang="en-US" sz="1800" dirty="0">
                  <a:latin typeface="Times New Roman" pitchFamily="18" charset="0"/>
                </a:rPr>
                <a:t>26%	Lung &amp; bronchus</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15%	Breast</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9%</a:t>
              </a:r>
              <a:r>
                <a:rPr lang="en-US" sz="1800" dirty="0">
                  <a:latin typeface="Times New Roman" pitchFamily="18" charset="0"/>
                </a:rPr>
                <a:t>	Colon &amp; rectum</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7%</a:t>
              </a:r>
              <a:r>
                <a:rPr lang="en-US" sz="1800" dirty="0">
                  <a:latin typeface="Times New Roman" pitchFamily="18" charset="0"/>
                </a:rPr>
                <a:t>	Pancreas</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5%</a:t>
              </a:r>
              <a:r>
                <a:rPr lang="en-US" sz="1800" dirty="0">
                  <a:latin typeface="Times New Roman" pitchFamily="18" charset="0"/>
                </a:rPr>
                <a:t>	Ovary</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4%	Leukemia</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3%	Non-Hodgkin</a:t>
              </a:r>
              <a:br>
                <a:rPr lang="en-US" sz="1800" dirty="0">
                  <a:latin typeface="Times New Roman" pitchFamily="18" charset="0"/>
                </a:rPr>
              </a:br>
              <a:r>
                <a:rPr lang="en-US" sz="1800" dirty="0">
                  <a:latin typeface="Times New Roman" pitchFamily="18" charset="0"/>
                </a:rPr>
                <a:t>		     lymphoma</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3%	Uterine corpus</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3%</a:t>
              </a:r>
              <a:r>
                <a:rPr lang="en-US" sz="1800" dirty="0">
                  <a:latin typeface="Times New Roman" pitchFamily="18" charset="0"/>
                </a:rPr>
                <a:t>	</a:t>
              </a:r>
              <a:r>
                <a:rPr lang="en-US" sz="1800" dirty="0" smtClean="0">
                  <a:latin typeface="Times New Roman" pitchFamily="18" charset="0"/>
                </a:rPr>
                <a:t>Liver &amp; intrahepatic</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		bile duct</a:t>
              </a:r>
              <a:endParaRPr lang="en-US" sz="1800" dirty="0">
                <a:latin typeface="Times New Roman" pitchFamily="18" charset="0"/>
              </a:endParaRP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2%	</a:t>
              </a:r>
              <a:r>
                <a:rPr lang="en-US" sz="1800" dirty="0" smtClean="0">
                  <a:latin typeface="Times New Roman" pitchFamily="18" charset="0"/>
                </a:rPr>
                <a:t>Brain/ONS**</a:t>
              </a:r>
              <a:endParaRPr lang="en-US" sz="1800" dirty="0">
                <a:latin typeface="Times New Roman" pitchFamily="18" charset="0"/>
              </a:endParaRP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23%    All other sites</a:t>
              </a:r>
            </a:p>
          </p:txBody>
        </p:sp>
        <p:sp>
          <p:nvSpPr>
            <p:cNvPr id="60425" name="Rectangle 9"/>
            <p:cNvSpPr>
              <a:spLocks noChangeArrowheads="1"/>
            </p:cNvSpPr>
            <p:nvPr/>
          </p:nvSpPr>
          <p:spPr bwMode="auto">
            <a:xfrm>
              <a:off x="990600" y="1676400"/>
              <a:ext cx="355758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5000"/>
                </a:spcBef>
                <a:spcAft>
                  <a:spcPct val="25000"/>
                </a:spcAft>
                <a:buFontTx/>
                <a:buNone/>
                <a:tabLst>
                  <a:tab pos="2457450" algn="r"/>
                </a:tabLst>
              </a:pPr>
              <a:r>
                <a:rPr lang="en-US" sz="1800" dirty="0"/>
                <a:t>Lung &amp; bronchus	</a:t>
              </a:r>
              <a:r>
                <a:rPr lang="en-US" sz="1800" dirty="0" smtClean="0"/>
                <a:t>28%</a:t>
              </a:r>
              <a:endParaRPr lang="en-US" sz="1800" dirty="0"/>
            </a:p>
            <a:p>
              <a:pPr marL="342900" indent="-342900" eaLnBrk="1" hangingPunct="1">
                <a:lnSpc>
                  <a:spcPct val="90000"/>
                </a:lnSpc>
                <a:spcBef>
                  <a:spcPct val="25000"/>
                </a:spcBef>
                <a:spcAft>
                  <a:spcPct val="25000"/>
                </a:spcAft>
                <a:buFontTx/>
                <a:buNone/>
                <a:tabLst>
                  <a:tab pos="2457450" algn="r"/>
                </a:tabLst>
              </a:pPr>
              <a:r>
                <a:rPr lang="en-US" sz="1800" dirty="0"/>
                <a:t>Prostate	</a:t>
              </a:r>
              <a:r>
                <a:rPr lang="en-US" sz="1800" dirty="0" smtClean="0"/>
                <a:t>10 %</a:t>
              </a:r>
              <a:endParaRPr lang="en-US" sz="1800" dirty="0"/>
            </a:p>
            <a:p>
              <a:pPr marL="342900" indent="-342900" eaLnBrk="1" hangingPunct="1">
                <a:lnSpc>
                  <a:spcPct val="90000"/>
                </a:lnSpc>
                <a:spcBef>
                  <a:spcPct val="25000"/>
                </a:spcBef>
                <a:spcAft>
                  <a:spcPct val="25000"/>
                </a:spcAft>
                <a:buFontTx/>
                <a:buNone/>
                <a:tabLst>
                  <a:tab pos="2457450" algn="r"/>
                </a:tabLst>
              </a:pPr>
              <a:r>
                <a:rPr lang="en-US" sz="1800" dirty="0"/>
                <a:t>Colon &amp; rectum	8 %</a:t>
              </a:r>
            </a:p>
            <a:p>
              <a:pPr marL="342900" indent="-342900" eaLnBrk="1" hangingPunct="1">
                <a:lnSpc>
                  <a:spcPct val="90000"/>
                </a:lnSpc>
                <a:spcBef>
                  <a:spcPct val="25000"/>
                </a:spcBef>
                <a:spcAft>
                  <a:spcPct val="25000"/>
                </a:spcAft>
                <a:buFontTx/>
                <a:buNone/>
                <a:tabLst>
                  <a:tab pos="2457450" algn="r"/>
                </a:tabLst>
              </a:pPr>
              <a:r>
                <a:rPr lang="en-US" sz="1800" dirty="0"/>
                <a:t>Pancreas	</a:t>
              </a:r>
              <a:r>
                <a:rPr lang="en-US" sz="1800" dirty="0" smtClean="0"/>
                <a:t>7%</a:t>
              </a:r>
              <a:endParaRPr lang="en-US" sz="1800" dirty="0"/>
            </a:p>
            <a:p>
              <a:pPr marL="342900" indent="-342900" eaLnBrk="1" hangingPunct="1">
                <a:lnSpc>
                  <a:spcPct val="90000"/>
                </a:lnSpc>
                <a:spcBef>
                  <a:spcPct val="25000"/>
                </a:spcBef>
                <a:spcAft>
                  <a:spcPct val="25000"/>
                </a:spcAft>
                <a:buFontTx/>
                <a:buNone/>
                <a:tabLst>
                  <a:tab pos="2457450" algn="r"/>
                </a:tabLst>
              </a:pPr>
              <a:r>
                <a:rPr lang="en-US" sz="1800" dirty="0"/>
                <a:t>Leukemia	</a:t>
              </a:r>
              <a:r>
                <a:rPr lang="en-US" sz="1800" dirty="0" smtClean="0"/>
                <a:t>5%</a:t>
              </a:r>
              <a:endParaRPr lang="en-US" sz="1800" dirty="0"/>
            </a:p>
            <a:p>
              <a:pPr marL="342900" indent="-342900" eaLnBrk="1" hangingPunct="1">
                <a:lnSpc>
                  <a:spcPct val="90000"/>
                </a:lnSpc>
                <a:spcBef>
                  <a:spcPct val="25000"/>
                </a:spcBef>
                <a:spcAft>
                  <a:spcPct val="25000"/>
                </a:spcAft>
                <a:buNone/>
                <a:tabLst>
                  <a:tab pos="2457450" algn="r"/>
                </a:tabLst>
              </a:pPr>
              <a:r>
                <a:rPr lang="en-US" sz="1800" dirty="0"/>
                <a:t>Liver &amp; intrahepatic	</a:t>
              </a:r>
              <a:r>
                <a:rPr lang="en-US" sz="1800" dirty="0" smtClean="0"/>
                <a:t>5%</a:t>
              </a:r>
              <a:r>
                <a:rPr lang="en-US" sz="1800" dirty="0"/>
                <a:t/>
              </a:r>
              <a:br>
                <a:rPr lang="en-US" sz="1800" dirty="0"/>
              </a:br>
              <a:r>
                <a:rPr lang="en-US" sz="1800" dirty="0"/>
                <a:t>bile duct</a:t>
              </a:r>
            </a:p>
            <a:p>
              <a:pPr marL="342900" indent="-342900" eaLnBrk="1" hangingPunct="1">
                <a:lnSpc>
                  <a:spcPct val="90000"/>
                </a:lnSpc>
                <a:spcBef>
                  <a:spcPct val="25000"/>
                </a:spcBef>
                <a:spcAft>
                  <a:spcPct val="25000"/>
                </a:spcAft>
                <a:buFontTx/>
                <a:buNone/>
                <a:tabLst>
                  <a:tab pos="2457450" algn="r"/>
                </a:tabLst>
              </a:pPr>
              <a:r>
                <a:rPr lang="en-US" sz="1800" dirty="0" smtClean="0"/>
                <a:t>Esophagus</a:t>
              </a:r>
              <a:r>
                <a:rPr lang="en-US" sz="1800" dirty="0"/>
                <a:t>	4%	</a:t>
              </a:r>
            </a:p>
            <a:p>
              <a:pPr marL="342900" indent="-342900" eaLnBrk="1" hangingPunct="1">
                <a:lnSpc>
                  <a:spcPct val="90000"/>
                </a:lnSpc>
                <a:spcBef>
                  <a:spcPct val="25000"/>
                </a:spcBef>
                <a:spcAft>
                  <a:spcPct val="25000"/>
                </a:spcAft>
                <a:buNone/>
                <a:tabLst>
                  <a:tab pos="2457450" algn="r"/>
                </a:tabLst>
              </a:pPr>
              <a:r>
                <a:rPr lang="en-US" sz="1800" dirty="0"/>
                <a:t>Urinary bladder	4%</a:t>
              </a:r>
            </a:p>
            <a:p>
              <a:pPr marL="342900" indent="-342900" eaLnBrk="1" hangingPunct="1">
                <a:lnSpc>
                  <a:spcPct val="90000"/>
                </a:lnSpc>
                <a:spcBef>
                  <a:spcPct val="25000"/>
                </a:spcBef>
                <a:spcAft>
                  <a:spcPct val="25000"/>
                </a:spcAft>
                <a:buFontTx/>
                <a:buNone/>
                <a:tabLst>
                  <a:tab pos="2457450" algn="r"/>
                </a:tabLst>
              </a:pPr>
              <a:r>
                <a:rPr lang="en-US" sz="1800" dirty="0" smtClean="0"/>
                <a:t>Non-Hodgkin            </a:t>
              </a:r>
              <a:r>
                <a:rPr lang="en-US" sz="1800" dirty="0"/>
                <a:t>3%    lymphoma              </a:t>
              </a:r>
            </a:p>
            <a:p>
              <a:pPr marL="342900" indent="-342900" eaLnBrk="1" hangingPunct="1">
                <a:lnSpc>
                  <a:spcPct val="90000"/>
                </a:lnSpc>
                <a:spcBef>
                  <a:spcPct val="25000"/>
                </a:spcBef>
                <a:spcAft>
                  <a:spcPct val="25000"/>
                </a:spcAft>
                <a:buFontTx/>
                <a:buNone/>
                <a:tabLst>
                  <a:tab pos="2457450" algn="r"/>
                </a:tabLst>
              </a:pPr>
              <a:r>
                <a:rPr lang="en-US" sz="1800" dirty="0" smtClean="0"/>
                <a:t>Kidney</a:t>
              </a:r>
              <a:r>
                <a:rPr lang="en-US" sz="1800" dirty="0"/>
                <a:t>	3%</a:t>
              </a:r>
            </a:p>
            <a:p>
              <a:pPr marL="342900" indent="-342900" eaLnBrk="1" hangingPunct="1">
                <a:lnSpc>
                  <a:spcPct val="90000"/>
                </a:lnSpc>
                <a:spcBef>
                  <a:spcPct val="25000"/>
                </a:spcBef>
                <a:spcAft>
                  <a:spcPct val="25000"/>
                </a:spcAft>
                <a:buFontTx/>
                <a:buNone/>
                <a:tabLst>
                  <a:tab pos="2457450" algn="r"/>
                </a:tabLst>
              </a:pPr>
              <a:r>
                <a:rPr lang="en-US" sz="1800" dirty="0"/>
                <a:t>All other sites            23%</a:t>
              </a:r>
            </a:p>
            <a:p>
              <a:pPr marL="342900" indent="-342900" eaLnBrk="1" hangingPunct="1">
                <a:lnSpc>
                  <a:spcPct val="90000"/>
                </a:lnSpc>
                <a:spcBef>
                  <a:spcPct val="25000"/>
                </a:spcBef>
                <a:spcAft>
                  <a:spcPct val="25000"/>
                </a:spcAft>
                <a:buFontTx/>
                <a:buNone/>
                <a:tabLst>
                  <a:tab pos="2457450" algn="r"/>
                </a:tabLst>
              </a:pPr>
              <a:endParaRPr lang="en-US" sz="1800" dirty="0"/>
            </a:p>
          </p:txBody>
        </p:sp>
      </p:grpSp>
      <p:sp>
        <p:nvSpPr>
          <p:cNvPr id="11" name="Text Box 3"/>
          <p:cNvSpPr txBox="1">
            <a:spLocks noChangeArrowheads="1"/>
          </p:cNvSpPr>
          <p:nvPr/>
        </p:nvSpPr>
        <p:spPr bwMode="auto">
          <a:xfrm>
            <a:off x="1187624" y="6237312"/>
            <a:ext cx="66127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dirty="0"/>
              <a:t>*Excludes basal and squamous cell skin cancers and in situ carcinomas except urinary bladder.</a:t>
            </a:r>
          </a:p>
          <a:p>
            <a:pPr>
              <a:buFontTx/>
              <a:buNone/>
            </a:pPr>
            <a:r>
              <a:rPr lang="en-US" sz="1100" b="1" dirty="0"/>
              <a:t>Source: American Cancer Society, </a:t>
            </a:r>
            <a:r>
              <a:rPr lang="en-US" sz="1100" b="1" dirty="0" smtClean="0"/>
              <a:t>2014.		**Other Nervous Tissue</a:t>
            </a:r>
          </a:p>
          <a:p>
            <a:pPr>
              <a:buNone/>
            </a:pPr>
            <a:r>
              <a:rPr lang="en-US" sz="1100" dirty="0">
                <a:hlinkClick r:id="rId5"/>
              </a:rPr>
              <a:t>http://www.cancer.org/acs/groups/content/@</a:t>
            </a:r>
            <a:r>
              <a:rPr lang="en-US" sz="1100" dirty="0" smtClean="0">
                <a:hlinkClick r:id="rId5"/>
              </a:rPr>
              <a:t>research/documents/webcontent/acspc-042151.pdf</a:t>
            </a:r>
            <a:endParaRPr lang="en-US" sz="11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a:xfrm>
            <a:off x="457200" y="-100013"/>
            <a:ext cx="7675563" cy="1371601"/>
          </a:xfrm>
        </p:spPr>
        <p:txBody>
          <a:bodyPr/>
          <a:lstStyle/>
          <a:p>
            <a:pPr eaLnBrk="1" hangingPunct="1">
              <a:defRPr/>
            </a:pPr>
            <a:r>
              <a:rPr lang="en-US" altLang="en-US" sz="3400" smtClean="0">
                <a:solidFill>
                  <a:srgbClr val="990033"/>
                </a:solidFill>
                <a:effectLst>
                  <a:outerShdw blurRad="38100" dist="38100" dir="2700000" algn="tl">
                    <a:srgbClr val="C0C0C0"/>
                  </a:outerShdw>
                </a:effectLst>
              </a:rPr>
              <a:t>Cancer Death Rates*, for Men, US,1930-2002</a:t>
            </a:r>
          </a:p>
        </p:txBody>
      </p:sp>
      <p:sp>
        <p:nvSpPr>
          <p:cNvPr id="8196" name="Text Box 3"/>
          <p:cNvSpPr txBox="1">
            <a:spLocks noChangeArrowheads="1"/>
          </p:cNvSpPr>
          <p:nvPr/>
        </p:nvSpPr>
        <p:spPr bwMode="auto">
          <a:xfrm>
            <a:off x="1295400" y="6261100"/>
            <a:ext cx="63436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a:t>*Age-adjusted to the 2000 US standard population.</a:t>
            </a:r>
          </a:p>
          <a:p>
            <a:pPr>
              <a:buFontTx/>
              <a:buNone/>
            </a:pPr>
            <a:r>
              <a:rPr lang="en-US" sz="1100" b="1"/>
              <a:t>Source:  US Mortality Public Use Data Tapes 1960-2002, US Mortality Volumes 1930-1959,</a:t>
            </a:r>
          </a:p>
          <a:p>
            <a:pPr>
              <a:buFontTx/>
              <a:buNone/>
            </a:pPr>
            <a:r>
              <a:rPr lang="en-US" sz="1100" b="1"/>
              <a:t>National Center for Health Statistics, Centers for Disease Control and Prevention, 2005.</a:t>
            </a:r>
          </a:p>
        </p:txBody>
      </p:sp>
      <p:graphicFrame>
        <p:nvGraphicFramePr>
          <p:cNvPr id="8194" name="Object 4"/>
          <p:cNvGraphicFramePr>
            <a:graphicFrameLocks noChangeAspect="1"/>
          </p:cNvGraphicFramePr>
          <p:nvPr/>
        </p:nvGraphicFramePr>
        <p:xfrm>
          <a:off x="819150" y="1219200"/>
          <a:ext cx="8001000" cy="5029200"/>
        </p:xfrm>
        <a:graphic>
          <a:graphicData uri="http://schemas.openxmlformats.org/presentationml/2006/ole">
            <mc:AlternateContent xmlns:mc="http://schemas.openxmlformats.org/markup-compatibility/2006">
              <mc:Choice xmlns:v="urn:schemas-microsoft-com:vml" Requires="v">
                <p:oleObj spid="_x0000_s8282" name="Chart" r:id="rId6" imgW="8001032" imgH="4648104" progId="MSGraph.Chart.8">
                  <p:embed followColorScheme="full"/>
                </p:oleObj>
              </mc:Choice>
              <mc:Fallback>
                <p:oleObj name="Chart" r:id="rId6" imgW="8001032" imgH="4648104"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150" y="1219200"/>
                        <a:ext cx="8001000"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5770563" y="1981200"/>
            <a:ext cx="7064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Lung</a:t>
            </a:r>
          </a:p>
        </p:txBody>
      </p:sp>
      <p:sp>
        <p:nvSpPr>
          <p:cNvPr id="8198" name="Text Box 6"/>
          <p:cNvSpPr txBox="1">
            <a:spLocks noChangeArrowheads="1"/>
          </p:cNvSpPr>
          <p:nvPr/>
        </p:nvSpPr>
        <p:spPr bwMode="auto">
          <a:xfrm>
            <a:off x="4876800" y="4017963"/>
            <a:ext cx="152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Colon &amp; rectum</a:t>
            </a:r>
          </a:p>
        </p:txBody>
      </p:sp>
      <p:sp>
        <p:nvSpPr>
          <p:cNvPr id="8199" name="Text Box 7"/>
          <p:cNvSpPr txBox="1">
            <a:spLocks noChangeArrowheads="1"/>
          </p:cNvSpPr>
          <p:nvPr/>
        </p:nvSpPr>
        <p:spPr bwMode="auto">
          <a:xfrm>
            <a:off x="1835150" y="3659188"/>
            <a:ext cx="83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Stomach</a:t>
            </a:r>
          </a:p>
        </p:txBody>
      </p:sp>
      <p:sp>
        <p:nvSpPr>
          <p:cNvPr id="8200" name="Text Box 8"/>
          <p:cNvSpPr txBox="1">
            <a:spLocks noChangeArrowheads="1"/>
          </p:cNvSpPr>
          <p:nvPr/>
        </p:nvSpPr>
        <p:spPr bwMode="auto">
          <a:xfrm>
            <a:off x="1468438" y="1339850"/>
            <a:ext cx="187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b="1"/>
              <a:t>Rate Per 100,000</a:t>
            </a:r>
          </a:p>
        </p:txBody>
      </p:sp>
      <p:sp>
        <p:nvSpPr>
          <p:cNvPr id="8201" name="Line 9"/>
          <p:cNvSpPr>
            <a:spLocks noChangeShapeType="1"/>
          </p:cNvSpPr>
          <p:nvPr/>
        </p:nvSpPr>
        <p:spPr bwMode="auto">
          <a:xfrm>
            <a:off x="6248400" y="5334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 name="Line 10"/>
          <p:cNvSpPr>
            <a:spLocks noChangeShapeType="1"/>
          </p:cNvSpPr>
          <p:nvPr/>
        </p:nvSpPr>
        <p:spPr bwMode="auto">
          <a:xfrm>
            <a:off x="6172200" y="5257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 name="Text Box 11"/>
          <p:cNvSpPr txBox="1">
            <a:spLocks noChangeArrowheads="1"/>
          </p:cNvSpPr>
          <p:nvPr/>
        </p:nvSpPr>
        <p:spPr bwMode="auto">
          <a:xfrm>
            <a:off x="7545388" y="3875088"/>
            <a:ext cx="914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Prostate</a:t>
            </a:r>
          </a:p>
        </p:txBody>
      </p:sp>
      <p:sp>
        <p:nvSpPr>
          <p:cNvPr id="8204" name="Text Box 12"/>
          <p:cNvSpPr txBox="1">
            <a:spLocks noChangeArrowheads="1"/>
          </p:cNvSpPr>
          <p:nvPr/>
        </p:nvSpPr>
        <p:spPr bwMode="auto">
          <a:xfrm>
            <a:off x="6729413" y="4941888"/>
            <a:ext cx="890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Pancreas</a:t>
            </a:r>
          </a:p>
        </p:txBody>
      </p:sp>
      <p:sp>
        <p:nvSpPr>
          <p:cNvPr id="8205" name="Text Box 13"/>
          <p:cNvSpPr txBox="1">
            <a:spLocks noChangeArrowheads="1"/>
          </p:cNvSpPr>
          <p:nvPr/>
        </p:nvSpPr>
        <p:spPr bwMode="auto">
          <a:xfrm>
            <a:off x="5943600" y="5287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Liver</a:t>
            </a:r>
          </a:p>
        </p:txBody>
      </p:sp>
      <p:sp>
        <p:nvSpPr>
          <p:cNvPr id="8206" name="Text Box 14"/>
          <p:cNvSpPr txBox="1">
            <a:spLocks noChangeArrowheads="1"/>
          </p:cNvSpPr>
          <p:nvPr/>
        </p:nvSpPr>
        <p:spPr bwMode="auto">
          <a:xfrm>
            <a:off x="2590800" y="5287963"/>
            <a:ext cx="114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r" eaLnBrk="1" hangingPunct="1">
              <a:buFontTx/>
              <a:buNone/>
            </a:pPr>
            <a:r>
              <a:rPr lang="en-US" sz="1200" b="1"/>
              <a:t>Leukemia</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a:xfrm>
            <a:off x="457200" y="-103188"/>
            <a:ext cx="7675563" cy="1371601"/>
          </a:xfrm>
        </p:spPr>
        <p:txBody>
          <a:bodyPr/>
          <a:lstStyle/>
          <a:p>
            <a:pPr eaLnBrk="1" hangingPunct="1">
              <a:defRPr/>
            </a:pPr>
            <a:r>
              <a:rPr lang="en-US" altLang="en-US" sz="3400" smtClean="0">
                <a:solidFill>
                  <a:srgbClr val="990033"/>
                </a:solidFill>
                <a:effectLst>
                  <a:outerShdw blurRad="38100" dist="38100" dir="2700000" algn="tl">
                    <a:srgbClr val="C0C0C0"/>
                  </a:outerShdw>
                </a:effectLst>
              </a:rPr>
              <a:t>Cancer Death Rates*, for Women, US,1930-2002</a:t>
            </a:r>
          </a:p>
        </p:txBody>
      </p:sp>
      <p:sp>
        <p:nvSpPr>
          <p:cNvPr id="9220" name="Text Box 3"/>
          <p:cNvSpPr txBox="1">
            <a:spLocks noChangeArrowheads="1"/>
          </p:cNvSpPr>
          <p:nvPr/>
        </p:nvSpPr>
        <p:spPr bwMode="auto">
          <a:xfrm>
            <a:off x="1187450" y="6165850"/>
            <a:ext cx="63436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a:t>*Age-adjusted to the 2000 US standard population.</a:t>
            </a:r>
          </a:p>
          <a:p>
            <a:pPr>
              <a:buFontTx/>
              <a:buNone/>
            </a:pPr>
            <a:r>
              <a:rPr lang="en-US" sz="1100" b="1"/>
              <a:t>Source:  US Mortality Public Use Data Tapes 1960-2002, US Mortality Volumes 1930-1959,</a:t>
            </a:r>
          </a:p>
          <a:p>
            <a:pPr>
              <a:buFontTx/>
              <a:buNone/>
            </a:pPr>
            <a:r>
              <a:rPr lang="en-US" sz="1100" b="1"/>
              <a:t>National Center for Health Statistics, Centers for Disease Control and Prevention, 2005.</a:t>
            </a:r>
          </a:p>
        </p:txBody>
      </p:sp>
      <p:graphicFrame>
        <p:nvGraphicFramePr>
          <p:cNvPr id="9218" name="Object 4"/>
          <p:cNvGraphicFramePr>
            <a:graphicFrameLocks noChangeAspect="1"/>
          </p:cNvGraphicFramePr>
          <p:nvPr/>
        </p:nvGraphicFramePr>
        <p:xfrm>
          <a:off x="819150" y="1063625"/>
          <a:ext cx="8001000" cy="5029200"/>
        </p:xfrm>
        <a:graphic>
          <a:graphicData uri="http://schemas.openxmlformats.org/presentationml/2006/ole">
            <mc:AlternateContent xmlns:mc="http://schemas.openxmlformats.org/markup-compatibility/2006">
              <mc:Choice xmlns:v="urn:schemas-microsoft-com:vml" Requires="v">
                <p:oleObj spid="_x0000_s9307" name="Chart" r:id="rId6" imgW="8001032" imgH="4648104" progId="MSGraph.Chart.8">
                  <p:embed followColorScheme="full"/>
                </p:oleObj>
              </mc:Choice>
              <mc:Fallback>
                <p:oleObj name="Chart" r:id="rId6" imgW="8001032" imgH="4648104"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150" y="1063625"/>
                        <a:ext cx="8001000"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Text Box 5"/>
          <p:cNvSpPr txBox="1">
            <a:spLocks noChangeArrowheads="1"/>
          </p:cNvSpPr>
          <p:nvPr/>
        </p:nvSpPr>
        <p:spPr bwMode="auto">
          <a:xfrm>
            <a:off x="7812088" y="3611563"/>
            <a:ext cx="7064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Lung</a:t>
            </a:r>
          </a:p>
        </p:txBody>
      </p:sp>
      <p:sp>
        <p:nvSpPr>
          <p:cNvPr id="9222" name="Text Box 6"/>
          <p:cNvSpPr txBox="1">
            <a:spLocks noChangeArrowheads="1"/>
          </p:cNvSpPr>
          <p:nvPr/>
        </p:nvSpPr>
        <p:spPr bwMode="auto">
          <a:xfrm>
            <a:off x="4211638" y="441325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Colon &amp; rectum</a:t>
            </a:r>
          </a:p>
        </p:txBody>
      </p:sp>
      <p:sp>
        <p:nvSpPr>
          <p:cNvPr id="9223" name="Text Box 7"/>
          <p:cNvSpPr txBox="1">
            <a:spLocks noChangeArrowheads="1"/>
          </p:cNvSpPr>
          <p:nvPr/>
        </p:nvSpPr>
        <p:spPr bwMode="auto">
          <a:xfrm>
            <a:off x="1619250" y="3827463"/>
            <a:ext cx="88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Uterus</a:t>
            </a:r>
          </a:p>
        </p:txBody>
      </p:sp>
      <p:sp>
        <p:nvSpPr>
          <p:cNvPr id="9224" name="Text Box 8"/>
          <p:cNvSpPr txBox="1">
            <a:spLocks noChangeArrowheads="1"/>
          </p:cNvSpPr>
          <p:nvPr/>
        </p:nvSpPr>
        <p:spPr bwMode="auto">
          <a:xfrm>
            <a:off x="2051050" y="45720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Stomach</a:t>
            </a:r>
          </a:p>
        </p:txBody>
      </p:sp>
      <p:sp>
        <p:nvSpPr>
          <p:cNvPr id="9225" name="Text Box 9"/>
          <p:cNvSpPr txBox="1">
            <a:spLocks noChangeArrowheads="1"/>
          </p:cNvSpPr>
          <p:nvPr/>
        </p:nvSpPr>
        <p:spPr bwMode="auto">
          <a:xfrm>
            <a:off x="5181600" y="39624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Breast</a:t>
            </a:r>
          </a:p>
        </p:txBody>
      </p:sp>
      <p:sp>
        <p:nvSpPr>
          <p:cNvPr id="9226" name="Text Box 10"/>
          <p:cNvSpPr txBox="1">
            <a:spLocks noChangeArrowheads="1"/>
          </p:cNvSpPr>
          <p:nvPr/>
        </p:nvSpPr>
        <p:spPr bwMode="auto">
          <a:xfrm>
            <a:off x="2189163" y="5029200"/>
            <a:ext cx="7064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Ovary</a:t>
            </a:r>
          </a:p>
        </p:txBody>
      </p:sp>
      <p:sp>
        <p:nvSpPr>
          <p:cNvPr id="9227" name="Text Box 11"/>
          <p:cNvSpPr txBox="1">
            <a:spLocks noChangeArrowheads="1"/>
          </p:cNvSpPr>
          <p:nvPr/>
        </p:nvSpPr>
        <p:spPr bwMode="auto">
          <a:xfrm>
            <a:off x="4716463" y="5248275"/>
            <a:ext cx="914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Pancreas</a:t>
            </a:r>
          </a:p>
        </p:txBody>
      </p:sp>
      <p:sp>
        <p:nvSpPr>
          <p:cNvPr id="9228" name="Text Box 12"/>
          <p:cNvSpPr txBox="1">
            <a:spLocks noChangeArrowheads="1"/>
          </p:cNvSpPr>
          <p:nvPr/>
        </p:nvSpPr>
        <p:spPr bwMode="auto">
          <a:xfrm>
            <a:off x="1403350" y="1268413"/>
            <a:ext cx="187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b="1"/>
              <a:t>Rate Per 100,000</a:t>
            </a:r>
          </a:p>
        </p:txBody>
      </p:sp>
      <p:sp>
        <p:nvSpPr>
          <p:cNvPr id="9229" name="Line 13"/>
          <p:cNvSpPr>
            <a:spLocks noChangeShapeType="1"/>
          </p:cNvSpPr>
          <p:nvPr/>
        </p:nvSpPr>
        <p:spPr bwMode="auto">
          <a:xfrm>
            <a:off x="6248400" y="5334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0" name="Line 14"/>
          <p:cNvSpPr>
            <a:spLocks noChangeShapeType="1"/>
          </p:cNvSpPr>
          <p:nvPr/>
        </p:nvSpPr>
        <p:spPr bwMode="auto">
          <a:xfrm>
            <a:off x="6172200" y="5257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1" name="Line 15"/>
          <p:cNvSpPr>
            <a:spLocks noChangeShapeType="1"/>
          </p:cNvSpPr>
          <p:nvPr/>
        </p:nvSpPr>
        <p:spPr bwMode="auto">
          <a:xfrm flipV="1">
            <a:off x="5508625" y="5229225"/>
            <a:ext cx="533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Grp="1" noChangeAspect="1"/>
          </p:cNvGraphicFramePr>
          <p:nvPr>
            <p:ph idx="4294967295"/>
          </p:nvPr>
        </p:nvGraphicFramePr>
        <p:xfrm>
          <a:off x="900113" y="1398588"/>
          <a:ext cx="7772400" cy="4697412"/>
        </p:xfrm>
        <a:graphic>
          <a:graphicData uri="http://schemas.openxmlformats.org/presentationml/2006/ole">
            <mc:AlternateContent xmlns:mc="http://schemas.openxmlformats.org/markup-compatibility/2006">
              <mc:Choice xmlns:v="urn:schemas-microsoft-com:vml" Requires="v">
                <p:oleObj spid="_x0000_s10320" name="Chart" r:id="rId6" imgW="8229728" imgH="4562375" progId="MSGraph.Chart.8">
                  <p:embed followColorScheme="full"/>
                </p:oleObj>
              </mc:Choice>
              <mc:Fallback>
                <p:oleObj name="Chart" r:id="rId6" imgW="8229728" imgH="4562375"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1398588"/>
                        <a:ext cx="7772400" cy="4697412"/>
                      </a:xfrm>
                      <a:prstGeom prst="rect">
                        <a:avLst/>
                      </a:prstGeom>
                    </p:spPr>
                  </p:pic>
                </p:oleObj>
              </mc:Fallback>
            </mc:AlternateContent>
          </a:graphicData>
        </a:graphic>
      </p:graphicFrame>
      <p:sp>
        <p:nvSpPr>
          <p:cNvPr id="10243" name="Text Box 3"/>
          <p:cNvSpPr txBox="1">
            <a:spLocks noChangeArrowheads="1"/>
          </p:cNvSpPr>
          <p:nvPr/>
        </p:nvSpPr>
        <p:spPr bwMode="auto">
          <a:xfrm>
            <a:off x="971550" y="5876925"/>
            <a:ext cx="78009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a:t>*Per 100,000, age-adjusted to the 2000 US standard population.</a:t>
            </a:r>
          </a:p>
          <a:p>
            <a:pPr>
              <a:buFontTx/>
              <a:buNone/>
            </a:pPr>
            <a:r>
              <a:rPr lang="en-US" sz="1200" b="1" baseline="30000"/>
              <a:t>†</a:t>
            </a:r>
            <a:r>
              <a:rPr lang="en-US" sz="1100" b="1"/>
              <a:t>Hispanic is not mutually exclusive from whites, African Americans, Asian/Pacific Islanders, and American Indians/</a:t>
            </a:r>
          </a:p>
          <a:p>
            <a:pPr>
              <a:buFontTx/>
              <a:buNone/>
            </a:pPr>
            <a:r>
              <a:rPr lang="en-US" sz="1100" b="1"/>
              <a:t>Alaska Natives.</a:t>
            </a:r>
          </a:p>
          <a:p>
            <a:pPr>
              <a:buFontTx/>
              <a:buNone/>
            </a:pPr>
            <a:r>
              <a:rPr lang="en-US" sz="1100" b="1"/>
              <a:t>Source: Surveillance, Epidemiology, and End Results Program, 1975-2002, Division of Cancer Control and</a:t>
            </a:r>
          </a:p>
          <a:p>
            <a:pPr>
              <a:buFontTx/>
              <a:buNone/>
            </a:pPr>
            <a:r>
              <a:rPr lang="en-US" sz="1100" b="1"/>
              <a:t>Population Sciences, National Cancer Institute, 2005.</a:t>
            </a:r>
          </a:p>
        </p:txBody>
      </p:sp>
      <p:sp>
        <p:nvSpPr>
          <p:cNvPr id="226308" name="Rectangle 4"/>
          <p:cNvSpPr>
            <a:spLocks noGrp="1" noChangeArrowheads="1"/>
          </p:cNvSpPr>
          <p:nvPr>
            <p:ph type="title" idx="4294967295"/>
          </p:nvPr>
        </p:nvSpPr>
        <p:spPr>
          <a:xfrm>
            <a:off x="457200" y="-274638"/>
            <a:ext cx="8229600" cy="1371601"/>
          </a:xfrm>
        </p:spPr>
        <p:txBody>
          <a:bodyPr lIns="0" tIns="0" rIns="0" bIns="0" anchor="b"/>
          <a:lstStyle/>
          <a:p>
            <a:pPr eaLnBrk="1" hangingPunct="1">
              <a:defRPr/>
            </a:pPr>
            <a:r>
              <a:rPr lang="en-US" sz="3400" smtClean="0">
                <a:solidFill>
                  <a:srgbClr val="990033"/>
                </a:solidFill>
                <a:effectLst>
                  <a:outerShdw blurRad="38100" dist="38100" dir="2700000" algn="tl">
                    <a:srgbClr val="C0C0C0"/>
                  </a:outerShdw>
                </a:effectLst>
              </a:rPr>
              <a:t>Cancer Death Rates*, by Race and Ethnicity, US,1998-2002</a:t>
            </a:r>
            <a:endParaRPr lang="en-US" altLang="en-US" sz="3400" smtClean="0">
              <a:solidFill>
                <a:srgbClr val="990033"/>
              </a:solidFill>
              <a:effectLst>
                <a:outerShdw blurRad="38100" dist="38100" dir="2700000" algn="tl">
                  <a:srgbClr val="C0C0C0"/>
                </a:outerShdw>
              </a:effectLst>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oup 10"/>
          <p:cNvGrpSpPr>
            <a:grpSpLocks/>
          </p:cNvGrpSpPr>
          <p:nvPr/>
        </p:nvGrpSpPr>
        <p:grpSpPr bwMode="auto">
          <a:xfrm>
            <a:off x="684213" y="1247775"/>
            <a:ext cx="8210550" cy="5105400"/>
            <a:chOff x="672" y="864"/>
            <a:chExt cx="5172" cy="3216"/>
          </a:xfrm>
        </p:grpSpPr>
        <p:graphicFrame>
          <p:nvGraphicFramePr>
            <p:cNvPr id="11266" name="Object 3"/>
            <p:cNvGraphicFramePr>
              <a:graphicFrameLocks noChangeAspect="1"/>
            </p:cNvGraphicFramePr>
            <p:nvPr/>
          </p:nvGraphicFramePr>
          <p:xfrm>
            <a:off x="672" y="864"/>
            <a:ext cx="5172" cy="3216"/>
          </p:xfrm>
          <a:graphic>
            <a:graphicData uri="http://schemas.openxmlformats.org/presentationml/2006/ole">
              <mc:AlternateContent xmlns:mc="http://schemas.openxmlformats.org/markup-compatibility/2006">
                <mc:Choice xmlns:v="urn:schemas-microsoft-com:vml" Requires="v">
                  <p:oleObj spid="_x0000_s11350" name="Chart" r:id="rId6" imgW="8124749" imgH="4524387" progId="MSGraph.Chart.8">
                    <p:embed followColorScheme="full"/>
                  </p:oleObj>
                </mc:Choice>
                <mc:Fallback>
                  <p:oleObj name="Chart" r:id="rId6" imgW="8124749" imgH="4524387"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 y="864"/>
                          <a:ext cx="5172" cy="32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0" name="Text Box 3"/>
            <p:cNvSpPr txBox="1">
              <a:spLocks noChangeArrowheads="1"/>
            </p:cNvSpPr>
            <p:nvPr/>
          </p:nvSpPr>
          <p:spPr bwMode="auto">
            <a:xfrm>
              <a:off x="2832" y="1363"/>
              <a:ext cx="12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African American men</a:t>
              </a:r>
            </a:p>
          </p:txBody>
        </p:sp>
        <p:sp>
          <p:nvSpPr>
            <p:cNvPr id="11271" name="Text Box 4"/>
            <p:cNvSpPr txBox="1">
              <a:spLocks noChangeArrowheads="1"/>
            </p:cNvSpPr>
            <p:nvPr/>
          </p:nvSpPr>
          <p:spPr bwMode="auto">
            <a:xfrm>
              <a:off x="3120" y="2083"/>
              <a:ext cx="70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White men</a:t>
              </a:r>
            </a:p>
          </p:txBody>
        </p:sp>
        <p:sp>
          <p:nvSpPr>
            <p:cNvPr id="11272" name="Text Box 5"/>
            <p:cNvSpPr txBox="1">
              <a:spLocks noChangeArrowheads="1"/>
            </p:cNvSpPr>
            <p:nvPr/>
          </p:nvSpPr>
          <p:spPr bwMode="auto">
            <a:xfrm>
              <a:off x="2592" y="2496"/>
              <a:ext cx="1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African American women</a:t>
              </a:r>
            </a:p>
          </p:txBody>
        </p:sp>
        <p:sp>
          <p:nvSpPr>
            <p:cNvPr id="11273" name="Text Box 6"/>
            <p:cNvSpPr txBox="1">
              <a:spLocks noChangeArrowheads="1"/>
            </p:cNvSpPr>
            <p:nvPr/>
          </p:nvSpPr>
          <p:spPr bwMode="auto">
            <a:xfrm>
              <a:off x="3024" y="2899"/>
              <a:ext cx="8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White women</a:t>
              </a:r>
            </a:p>
          </p:txBody>
        </p:sp>
        <p:sp>
          <p:nvSpPr>
            <p:cNvPr id="11274" name="Text Box 7"/>
            <p:cNvSpPr txBox="1">
              <a:spLocks noChangeArrowheads="1"/>
            </p:cNvSpPr>
            <p:nvPr/>
          </p:nvSpPr>
          <p:spPr bwMode="auto">
            <a:xfrm>
              <a:off x="1152" y="892"/>
              <a:ext cx="11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b="1"/>
                <a:t>Rate Per 100,000</a:t>
              </a:r>
            </a:p>
          </p:txBody>
        </p:sp>
      </p:grpSp>
      <p:sp>
        <p:nvSpPr>
          <p:cNvPr id="228360" name="Rectangle 8"/>
          <p:cNvSpPr>
            <a:spLocks noGrp="1" noChangeArrowheads="1"/>
          </p:cNvSpPr>
          <p:nvPr>
            <p:ph type="title" idx="4294967295"/>
          </p:nvPr>
        </p:nvSpPr>
        <p:spPr>
          <a:xfrm>
            <a:off x="457200" y="-277813"/>
            <a:ext cx="8229600" cy="1371601"/>
          </a:xfrm>
        </p:spPr>
        <p:txBody>
          <a:bodyPr lIns="0" tIns="0" rIns="0" bIns="0" anchor="b"/>
          <a:lstStyle/>
          <a:p>
            <a:pPr eaLnBrk="1" hangingPunct="1">
              <a:defRPr/>
            </a:pPr>
            <a:r>
              <a:rPr lang="en-US" altLang="en-US" sz="3400" smtClean="0">
                <a:solidFill>
                  <a:srgbClr val="990033"/>
                </a:solidFill>
                <a:effectLst>
                  <a:outerShdw blurRad="38100" dist="38100" dir="2700000" algn="tl">
                    <a:srgbClr val="C0C0C0"/>
                  </a:outerShdw>
                </a:effectLst>
              </a:rPr>
              <a:t>Cancer Death Rates* by Sex and Race, US, 1975-2002</a:t>
            </a:r>
          </a:p>
        </p:txBody>
      </p:sp>
      <p:sp>
        <p:nvSpPr>
          <p:cNvPr id="11269" name="Text Box 9"/>
          <p:cNvSpPr txBox="1">
            <a:spLocks noChangeArrowheads="1"/>
          </p:cNvSpPr>
          <p:nvPr/>
        </p:nvSpPr>
        <p:spPr bwMode="auto">
          <a:xfrm>
            <a:off x="1116013" y="6261100"/>
            <a:ext cx="72104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a:t>*Age-adjusted to the 2000 US standard population.</a:t>
            </a:r>
          </a:p>
          <a:p>
            <a:pPr>
              <a:buFontTx/>
              <a:buNone/>
            </a:pPr>
            <a:r>
              <a:rPr lang="en-US" sz="1100" b="1"/>
              <a:t>Source: Surveillance, Epidemiology, and End Results Program, 1975-2002, Division of Cancer Control and</a:t>
            </a:r>
          </a:p>
          <a:p>
            <a:pPr>
              <a:buFontTx/>
              <a:buNone/>
            </a:pPr>
            <a:r>
              <a:rPr lang="en-US" sz="1100" b="1"/>
              <a:t>Population Sciences, National Cancer Institute, 2005.</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a:xfrm>
            <a:off x="457200" y="-100013"/>
            <a:ext cx="8229600" cy="1371601"/>
          </a:xfrm>
        </p:spPr>
        <p:txBody>
          <a:bodyPr/>
          <a:lstStyle/>
          <a:p>
            <a:pPr eaLnBrk="1" hangingPunct="1">
              <a:defRPr/>
            </a:pPr>
            <a:r>
              <a:rPr lang="en-US" sz="3400" dirty="0" smtClean="0">
                <a:solidFill>
                  <a:srgbClr val="990033"/>
                </a:solidFill>
                <a:effectLst>
                  <a:outerShdw blurRad="38100" dist="38100" dir="2700000" algn="tl">
                    <a:srgbClr val="C0C0C0"/>
                  </a:outerShdw>
                </a:effectLst>
              </a:rPr>
              <a:t>2014 Estimated new US Cancer Cases*</a:t>
            </a:r>
            <a:endParaRPr lang="en-US" altLang="en-US" sz="3400" dirty="0" smtClean="0">
              <a:solidFill>
                <a:srgbClr val="990033"/>
              </a:solidFill>
              <a:effectLst>
                <a:outerShdw blurRad="38100" dist="38100" dir="2700000" algn="tl">
                  <a:srgbClr val="C0C0C0"/>
                </a:outerShdw>
              </a:effectLst>
            </a:endParaRPr>
          </a:p>
        </p:txBody>
      </p:sp>
      <p:sp>
        <p:nvSpPr>
          <p:cNvPr id="61443" name="Text Box 3"/>
          <p:cNvSpPr txBox="1">
            <a:spLocks noChangeArrowheads="1"/>
          </p:cNvSpPr>
          <p:nvPr/>
        </p:nvSpPr>
        <p:spPr bwMode="auto">
          <a:xfrm>
            <a:off x="1223963" y="6237312"/>
            <a:ext cx="66127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dirty="0"/>
              <a:t>*Excludes basal and squamous cell skin cancers and in situ carcinomas except urinary bladder.</a:t>
            </a:r>
          </a:p>
          <a:p>
            <a:pPr>
              <a:buNone/>
            </a:pPr>
            <a:r>
              <a:rPr lang="en-US" sz="1100" b="1" dirty="0"/>
              <a:t>Source: American Cancer Society, </a:t>
            </a:r>
            <a:r>
              <a:rPr lang="en-US" sz="1100" b="1" dirty="0" smtClean="0"/>
              <a:t>2014. </a:t>
            </a:r>
          </a:p>
          <a:p>
            <a:pPr>
              <a:buNone/>
            </a:pPr>
            <a:r>
              <a:rPr lang="en-US" sz="1100" dirty="0" smtClean="0">
                <a:hlinkClick r:id="rId5"/>
              </a:rPr>
              <a:t>http</a:t>
            </a:r>
            <a:r>
              <a:rPr lang="en-US" sz="1100" dirty="0">
                <a:hlinkClick r:id="rId5"/>
              </a:rPr>
              <a:t>://www.cancer.org/acs/groups/content/@</a:t>
            </a:r>
            <a:r>
              <a:rPr lang="en-US" sz="1100" dirty="0" smtClean="0">
                <a:hlinkClick r:id="rId5"/>
              </a:rPr>
              <a:t>research/documents/webcontent/acspc-042151.pdf</a:t>
            </a:r>
            <a:endParaRPr lang="en-US" sz="1100" dirty="0"/>
          </a:p>
        </p:txBody>
      </p:sp>
      <p:grpSp>
        <p:nvGrpSpPr>
          <p:cNvPr id="3" name="Group 2"/>
          <p:cNvGrpSpPr/>
          <p:nvPr/>
        </p:nvGrpSpPr>
        <p:grpSpPr>
          <a:xfrm>
            <a:off x="683568" y="980728"/>
            <a:ext cx="8377237" cy="5124450"/>
            <a:chOff x="1223963" y="1143000"/>
            <a:chExt cx="8377237" cy="5124450"/>
          </a:xfrm>
        </p:grpSpPr>
        <p:sp>
          <p:nvSpPr>
            <p:cNvPr id="61444" name="Text Box 4"/>
            <p:cNvSpPr txBox="1">
              <a:spLocks noChangeArrowheads="1"/>
            </p:cNvSpPr>
            <p:nvPr/>
          </p:nvSpPr>
          <p:spPr bwMode="auto">
            <a:xfrm>
              <a:off x="4002088" y="1143000"/>
              <a:ext cx="1279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b="1" dirty="0"/>
                <a:t>Men</a:t>
              </a:r>
              <a:br>
                <a:rPr lang="en-US" sz="1800" b="1" dirty="0"/>
              </a:br>
              <a:r>
                <a:rPr lang="en-US" sz="1800" b="1" dirty="0" smtClean="0"/>
                <a:t>855,220</a:t>
              </a:r>
              <a:endParaRPr lang="en-US" sz="1800" b="1" dirty="0"/>
            </a:p>
          </p:txBody>
        </p:sp>
        <p:sp>
          <p:nvSpPr>
            <p:cNvPr id="61445" name="Text Box 5"/>
            <p:cNvSpPr txBox="1">
              <a:spLocks noChangeArrowheads="1"/>
            </p:cNvSpPr>
            <p:nvPr/>
          </p:nvSpPr>
          <p:spPr bwMode="auto">
            <a:xfrm>
              <a:off x="5141913" y="1143000"/>
              <a:ext cx="1525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1800" b="1" dirty="0"/>
                <a:t>Women</a:t>
              </a:r>
              <a:br>
                <a:rPr lang="en-US" sz="1800" b="1" dirty="0"/>
              </a:br>
              <a:r>
                <a:rPr lang="en-US" sz="1800" b="1" dirty="0" smtClean="0"/>
                <a:t>810,320</a:t>
              </a:r>
              <a:endParaRPr lang="en-US" sz="1800" b="1" dirty="0"/>
            </a:p>
          </p:txBody>
        </p:sp>
        <p:sp>
          <p:nvSpPr>
            <p:cNvPr id="61446" name="Freeform 6"/>
            <p:cNvSpPr>
              <a:spLocks noChangeAspect="1"/>
            </p:cNvSpPr>
            <p:nvPr/>
          </p:nvSpPr>
          <p:spPr bwMode="auto">
            <a:xfrm>
              <a:off x="5605463" y="1952625"/>
              <a:ext cx="666750" cy="4016375"/>
            </a:xfrm>
            <a:custGeom>
              <a:avLst/>
              <a:gdLst>
                <a:gd name="T0" fmla="*/ 2147483647 w 1691"/>
                <a:gd name="T1" fmla="*/ 2147483647 h 10252"/>
                <a:gd name="T2" fmla="*/ 2147483647 w 1691"/>
                <a:gd name="T3" fmla="*/ 2147483647 h 10252"/>
                <a:gd name="T4" fmla="*/ 2147483647 w 1691"/>
                <a:gd name="T5" fmla="*/ 2147483647 h 10252"/>
                <a:gd name="T6" fmla="*/ 2147483647 w 1691"/>
                <a:gd name="T7" fmla="*/ 2147483647 h 10252"/>
                <a:gd name="T8" fmla="*/ 2147483647 w 1691"/>
                <a:gd name="T9" fmla="*/ 2147483647 h 10252"/>
                <a:gd name="T10" fmla="*/ 2147483647 w 1691"/>
                <a:gd name="T11" fmla="*/ 2147483647 h 10252"/>
                <a:gd name="T12" fmla="*/ 2147483647 w 1691"/>
                <a:gd name="T13" fmla="*/ 2147483647 h 10252"/>
                <a:gd name="T14" fmla="*/ 2147483647 w 1691"/>
                <a:gd name="T15" fmla="*/ 2147483647 h 10252"/>
                <a:gd name="T16" fmla="*/ 2147483647 w 1691"/>
                <a:gd name="T17" fmla="*/ 2147483647 h 10252"/>
                <a:gd name="T18" fmla="*/ 2147483647 w 1691"/>
                <a:gd name="T19" fmla="*/ 2147483647 h 10252"/>
                <a:gd name="T20" fmla="*/ 2147483647 w 1691"/>
                <a:gd name="T21" fmla="*/ 2147483647 h 10252"/>
                <a:gd name="T22" fmla="*/ 2147483647 w 1691"/>
                <a:gd name="T23" fmla="*/ 2147483647 h 10252"/>
                <a:gd name="T24" fmla="*/ 2147483647 w 1691"/>
                <a:gd name="T25" fmla="*/ 2147483647 h 10252"/>
                <a:gd name="T26" fmla="*/ 2147483647 w 1691"/>
                <a:gd name="T27" fmla="*/ 2147483647 h 10252"/>
                <a:gd name="T28" fmla="*/ 2147483647 w 1691"/>
                <a:gd name="T29" fmla="*/ 2147483647 h 10252"/>
                <a:gd name="T30" fmla="*/ 2147483647 w 1691"/>
                <a:gd name="T31" fmla="*/ 2147483647 h 10252"/>
                <a:gd name="T32" fmla="*/ 2147483647 w 1691"/>
                <a:gd name="T33" fmla="*/ 2147483647 h 10252"/>
                <a:gd name="T34" fmla="*/ 2147483647 w 1691"/>
                <a:gd name="T35" fmla="*/ 2147483647 h 10252"/>
                <a:gd name="T36" fmla="*/ 2147483647 w 1691"/>
                <a:gd name="T37" fmla="*/ 2147483647 h 10252"/>
                <a:gd name="T38" fmla="*/ 2147483647 w 1691"/>
                <a:gd name="T39" fmla="*/ 2147483647 h 10252"/>
                <a:gd name="T40" fmla="*/ 2147483647 w 1691"/>
                <a:gd name="T41" fmla="*/ 2147483647 h 10252"/>
                <a:gd name="T42" fmla="*/ 2147483647 w 1691"/>
                <a:gd name="T43" fmla="*/ 2147483647 h 10252"/>
                <a:gd name="T44" fmla="*/ 2147483647 w 1691"/>
                <a:gd name="T45" fmla="*/ 2147483647 h 10252"/>
                <a:gd name="T46" fmla="*/ 2147483647 w 1691"/>
                <a:gd name="T47" fmla="*/ 2147483647 h 10252"/>
                <a:gd name="T48" fmla="*/ 2147483647 w 1691"/>
                <a:gd name="T49" fmla="*/ 2147483647 h 10252"/>
                <a:gd name="T50" fmla="*/ 2147483647 w 1691"/>
                <a:gd name="T51" fmla="*/ 2147483647 h 10252"/>
                <a:gd name="T52" fmla="*/ 2147483647 w 1691"/>
                <a:gd name="T53" fmla="*/ 2147483647 h 10252"/>
                <a:gd name="T54" fmla="*/ 2147483647 w 1691"/>
                <a:gd name="T55" fmla="*/ 2147483647 h 10252"/>
                <a:gd name="T56" fmla="*/ 2147483647 w 1691"/>
                <a:gd name="T57" fmla="*/ 2147483647 h 10252"/>
                <a:gd name="T58" fmla="*/ 2147483647 w 1691"/>
                <a:gd name="T59" fmla="*/ 2147483647 h 10252"/>
                <a:gd name="T60" fmla="*/ 2147483647 w 1691"/>
                <a:gd name="T61" fmla="*/ 2147483647 h 10252"/>
                <a:gd name="T62" fmla="*/ 2147483647 w 1691"/>
                <a:gd name="T63" fmla="*/ 2147483647 h 10252"/>
                <a:gd name="T64" fmla="*/ 2147483647 w 1691"/>
                <a:gd name="T65" fmla="*/ 2147483647 h 10252"/>
                <a:gd name="T66" fmla="*/ 2147483647 w 1691"/>
                <a:gd name="T67" fmla="*/ 2147483647 h 10252"/>
                <a:gd name="T68" fmla="*/ 2147483647 w 1691"/>
                <a:gd name="T69" fmla="*/ 2147483647 h 10252"/>
                <a:gd name="T70" fmla="*/ 2147483647 w 1691"/>
                <a:gd name="T71" fmla="*/ 2147483647 h 10252"/>
                <a:gd name="T72" fmla="*/ 2147483647 w 1691"/>
                <a:gd name="T73" fmla="*/ 2147483647 h 10252"/>
                <a:gd name="T74" fmla="*/ 2147483647 w 1691"/>
                <a:gd name="T75" fmla="*/ 2147483647 h 10252"/>
                <a:gd name="T76" fmla="*/ 2147483647 w 1691"/>
                <a:gd name="T77" fmla="*/ 2147483647 h 10252"/>
                <a:gd name="T78" fmla="*/ 2147483647 w 1691"/>
                <a:gd name="T79" fmla="*/ 2147483647 h 10252"/>
                <a:gd name="T80" fmla="*/ 2147483647 w 1691"/>
                <a:gd name="T81" fmla="*/ 2147483647 h 10252"/>
                <a:gd name="T82" fmla="*/ 2147483647 w 1691"/>
                <a:gd name="T83" fmla="*/ 2147483647 h 10252"/>
                <a:gd name="T84" fmla="*/ 1409932170 w 1691"/>
                <a:gd name="T85" fmla="*/ 2147483647 h 10252"/>
                <a:gd name="T86" fmla="*/ 1103351066 w 1691"/>
                <a:gd name="T87" fmla="*/ 2147483647 h 10252"/>
                <a:gd name="T88" fmla="*/ 2147483647 w 1691"/>
                <a:gd name="T89" fmla="*/ 2147483647 h 10252"/>
                <a:gd name="T90" fmla="*/ 2147483647 w 1691"/>
                <a:gd name="T91" fmla="*/ 2147483647 h 10252"/>
                <a:gd name="T92" fmla="*/ 2147483647 w 1691"/>
                <a:gd name="T93" fmla="*/ 2147483647 h 10252"/>
                <a:gd name="T94" fmla="*/ 2147483647 w 1691"/>
                <a:gd name="T95" fmla="*/ 2147483647 h 10252"/>
                <a:gd name="T96" fmla="*/ 2147483647 w 1691"/>
                <a:gd name="T97" fmla="*/ 2147483647 h 10252"/>
                <a:gd name="T98" fmla="*/ 2147483647 w 1691"/>
                <a:gd name="T99" fmla="*/ 2147483647 h 10252"/>
                <a:gd name="T100" fmla="*/ 2147483647 w 1691"/>
                <a:gd name="T101" fmla="*/ 2147483647 h 10252"/>
                <a:gd name="T102" fmla="*/ 2147483647 w 1691"/>
                <a:gd name="T103" fmla="*/ 2147483647 h 10252"/>
                <a:gd name="T104" fmla="*/ 2147483647 w 1691"/>
                <a:gd name="T105" fmla="*/ 2147483647 h 10252"/>
                <a:gd name="T106" fmla="*/ 1716357527 w 1691"/>
                <a:gd name="T107" fmla="*/ 2147483647 h 10252"/>
                <a:gd name="T108" fmla="*/ 2147483647 w 1691"/>
                <a:gd name="T109" fmla="*/ 2147483647 h 10252"/>
                <a:gd name="T110" fmla="*/ 2147483647 w 1691"/>
                <a:gd name="T111" fmla="*/ 2147483647 h 10252"/>
                <a:gd name="T112" fmla="*/ 2147483647 w 1691"/>
                <a:gd name="T113" fmla="*/ 2147483647 h 10252"/>
                <a:gd name="T114" fmla="*/ 2147483647 w 1691"/>
                <a:gd name="T115" fmla="*/ 2147483647 h 10252"/>
                <a:gd name="T116" fmla="*/ 2147483647 w 1691"/>
                <a:gd name="T117" fmla="*/ 180338822 h 10252"/>
                <a:gd name="T118" fmla="*/ 2147483647 w 1691"/>
                <a:gd name="T119" fmla="*/ 2147483647 h 10252"/>
                <a:gd name="T120" fmla="*/ 2147483647 w 1691"/>
                <a:gd name="T121" fmla="*/ 2147483647 h 10252"/>
                <a:gd name="T122" fmla="*/ 2147483647 w 1691"/>
                <a:gd name="T123" fmla="*/ 2147483647 h 10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91"/>
                <a:gd name="T187" fmla="*/ 0 h 10252"/>
                <a:gd name="T188" fmla="*/ 1691 w 1691"/>
                <a:gd name="T189" fmla="*/ 10252 h 10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91" h="10252">
                  <a:moveTo>
                    <a:pt x="1380" y="723"/>
                  </a:moveTo>
                  <a:lnTo>
                    <a:pt x="1367" y="773"/>
                  </a:lnTo>
                  <a:lnTo>
                    <a:pt x="1358" y="822"/>
                  </a:lnTo>
                  <a:lnTo>
                    <a:pt x="1359" y="870"/>
                  </a:lnTo>
                  <a:lnTo>
                    <a:pt x="1376" y="920"/>
                  </a:lnTo>
                  <a:lnTo>
                    <a:pt x="1403" y="956"/>
                  </a:lnTo>
                  <a:lnTo>
                    <a:pt x="1437" y="991"/>
                  </a:lnTo>
                  <a:lnTo>
                    <a:pt x="1463" y="1026"/>
                  </a:lnTo>
                  <a:lnTo>
                    <a:pt x="1453" y="1071"/>
                  </a:lnTo>
                  <a:lnTo>
                    <a:pt x="1427" y="1100"/>
                  </a:lnTo>
                  <a:lnTo>
                    <a:pt x="1393" y="1109"/>
                  </a:lnTo>
                  <a:lnTo>
                    <a:pt x="1369" y="1100"/>
                  </a:lnTo>
                  <a:lnTo>
                    <a:pt x="1356" y="1097"/>
                  </a:lnTo>
                  <a:lnTo>
                    <a:pt x="1341" y="1097"/>
                  </a:lnTo>
                  <a:lnTo>
                    <a:pt x="1325" y="1131"/>
                  </a:lnTo>
                  <a:lnTo>
                    <a:pt x="1313" y="1167"/>
                  </a:lnTo>
                  <a:lnTo>
                    <a:pt x="1304" y="1206"/>
                  </a:lnTo>
                  <a:lnTo>
                    <a:pt x="1299" y="1243"/>
                  </a:lnTo>
                  <a:lnTo>
                    <a:pt x="1293" y="1280"/>
                  </a:lnTo>
                  <a:lnTo>
                    <a:pt x="1287" y="1317"/>
                  </a:lnTo>
                  <a:lnTo>
                    <a:pt x="1279" y="1350"/>
                  </a:lnTo>
                  <a:lnTo>
                    <a:pt x="1268" y="1381"/>
                  </a:lnTo>
                  <a:lnTo>
                    <a:pt x="1252" y="1407"/>
                  </a:lnTo>
                  <a:lnTo>
                    <a:pt x="1230" y="1431"/>
                  </a:lnTo>
                  <a:lnTo>
                    <a:pt x="1201" y="1448"/>
                  </a:lnTo>
                  <a:lnTo>
                    <a:pt x="1152" y="1457"/>
                  </a:lnTo>
                  <a:lnTo>
                    <a:pt x="1092" y="1462"/>
                  </a:lnTo>
                  <a:lnTo>
                    <a:pt x="1043" y="1483"/>
                  </a:lnTo>
                  <a:lnTo>
                    <a:pt x="1018" y="1509"/>
                  </a:lnTo>
                  <a:lnTo>
                    <a:pt x="1000" y="1539"/>
                  </a:lnTo>
                  <a:lnTo>
                    <a:pt x="989" y="1572"/>
                  </a:lnTo>
                  <a:lnTo>
                    <a:pt x="982" y="1608"/>
                  </a:lnTo>
                  <a:lnTo>
                    <a:pt x="978" y="1648"/>
                  </a:lnTo>
                  <a:lnTo>
                    <a:pt x="974" y="1688"/>
                  </a:lnTo>
                  <a:lnTo>
                    <a:pt x="970" y="1731"/>
                  </a:lnTo>
                  <a:lnTo>
                    <a:pt x="965" y="1774"/>
                  </a:lnTo>
                  <a:lnTo>
                    <a:pt x="956" y="1816"/>
                  </a:lnTo>
                  <a:lnTo>
                    <a:pt x="973" y="1851"/>
                  </a:lnTo>
                  <a:lnTo>
                    <a:pt x="991" y="1884"/>
                  </a:lnTo>
                  <a:lnTo>
                    <a:pt x="1009" y="1917"/>
                  </a:lnTo>
                  <a:lnTo>
                    <a:pt x="1027" y="1950"/>
                  </a:lnTo>
                  <a:lnTo>
                    <a:pt x="1045" y="1983"/>
                  </a:lnTo>
                  <a:lnTo>
                    <a:pt x="1063" y="2016"/>
                  </a:lnTo>
                  <a:lnTo>
                    <a:pt x="1081" y="2049"/>
                  </a:lnTo>
                  <a:lnTo>
                    <a:pt x="1101" y="2082"/>
                  </a:lnTo>
                  <a:lnTo>
                    <a:pt x="1119" y="2115"/>
                  </a:lnTo>
                  <a:lnTo>
                    <a:pt x="1138" y="2149"/>
                  </a:lnTo>
                  <a:lnTo>
                    <a:pt x="1156" y="2182"/>
                  </a:lnTo>
                  <a:lnTo>
                    <a:pt x="1175" y="2215"/>
                  </a:lnTo>
                  <a:lnTo>
                    <a:pt x="1195" y="2248"/>
                  </a:lnTo>
                  <a:lnTo>
                    <a:pt x="1213" y="2281"/>
                  </a:lnTo>
                  <a:lnTo>
                    <a:pt x="1232" y="2314"/>
                  </a:lnTo>
                  <a:lnTo>
                    <a:pt x="1250" y="2347"/>
                  </a:lnTo>
                  <a:lnTo>
                    <a:pt x="1269" y="2380"/>
                  </a:lnTo>
                  <a:lnTo>
                    <a:pt x="1287" y="2413"/>
                  </a:lnTo>
                  <a:lnTo>
                    <a:pt x="1307" y="2447"/>
                  </a:lnTo>
                  <a:lnTo>
                    <a:pt x="1325" y="2480"/>
                  </a:lnTo>
                  <a:lnTo>
                    <a:pt x="1343" y="2514"/>
                  </a:lnTo>
                  <a:lnTo>
                    <a:pt x="1361" y="2547"/>
                  </a:lnTo>
                  <a:lnTo>
                    <a:pt x="1379" y="2581"/>
                  </a:lnTo>
                  <a:lnTo>
                    <a:pt x="1397" y="2614"/>
                  </a:lnTo>
                  <a:lnTo>
                    <a:pt x="1415" y="2648"/>
                  </a:lnTo>
                  <a:lnTo>
                    <a:pt x="1434" y="2683"/>
                  </a:lnTo>
                  <a:lnTo>
                    <a:pt x="1451" y="2716"/>
                  </a:lnTo>
                  <a:lnTo>
                    <a:pt x="1468" y="2751"/>
                  </a:lnTo>
                  <a:lnTo>
                    <a:pt x="1485" y="2785"/>
                  </a:lnTo>
                  <a:lnTo>
                    <a:pt x="1502" y="2819"/>
                  </a:lnTo>
                  <a:lnTo>
                    <a:pt x="1519" y="2853"/>
                  </a:lnTo>
                  <a:lnTo>
                    <a:pt x="1535" y="2889"/>
                  </a:lnTo>
                  <a:lnTo>
                    <a:pt x="1551" y="2924"/>
                  </a:lnTo>
                  <a:lnTo>
                    <a:pt x="1563" y="2976"/>
                  </a:lnTo>
                  <a:lnTo>
                    <a:pt x="1563" y="3030"/>
                  </a:lnTo>
                  <a:lnTo>
                    <a:pt x="1551" y="3082"/>
                  </a:lnTo>
                  <a:lnTo>
                    <a:pt x="1533" y="3125"/>
                  </a:lnTo>
                  <a:lnTo>
                    <a:pt x="1510" y="3165"/>
                  </a:lnTo>
                  <a:lnTo>
                    <a:pt x="1485" y="3203"/>
                  </a:lnTo>
                  <a:lnTo>
                    <a:pt x="1459" y="3238"/>
                  </a:lnTo>
                  <a:lnTo>
                    <a:pt x="1434" y="3273"/>
                  </a:lnTo>
                  <a:lnTo>
                    <a:pt x="1411" y="3308"/>
                  </a:lnTo>
                  <a:lnTo>
                    <a:pt x="1393" y="3346"/>
                  </a:lnTo>
                  <a:lnTo>
                    <a:pt x="1382" y="3379"/>
                  </a:lnTo>
                  <a:lnTo>
                    <a:pt x="1378" y="3416"/>
                  </a:lnTo>
                  <a:lnTo>
                    <a:pt x="1378" y="3458"/>
                  </a:lnTo>
                  <a:lnTo>
                    <a:pt x="1382" y="3502"/>
                  </a:lnTo>
                  <a:lnTo>
                    <a:pt x="1388" y="3544"/>
                  </a:lnTo>
                  <a:lnTo>
                    <a:pt x="1392" y="3587"/>
                  </a:lnTo>
                  <a:lnTo>
                    <a:pt x="1393" y="3627"/>
                  </a:lnTo>
                  <a:lnTo>
                    <a:pt x="1399" y="3671"/>
                  </a:lnTo>
                  <a:lnTo>
                    <a:pt x="1405" y="3717"/>
                  </a:lnTo>
                  <a:lnTo>
                    <a:pt x="1408" y="3762"/>
                  </a:lnTo>
                  <a:lnTo>
                    <a:pt x="1409" y="3807"/>
                  </a:lnTo>
                  <a:lnTo>
                    <a:pt x="1410" y="3853"/>
                  </a:lnTo>
                  <a:lnTo>
                    <a:pt x="1411" y="3898"/>
                  </a:lnTo>
                  <a:lnTo>
                    <a:pt x="1411" y="3943"/>
                  </a:lnTo>
                  <a:lnTo>
                    <a:pt x="1411" y="3952"/>
                  </a:lnTo>
                  <a:lnTo>
                    <a:pt x="1411" y="3969"/>
                  </a:lnTo>
                  <a:lnTo>
                    <a:pt x="1411" y="3978"/>
                  </a:lnTo>
                  <a:lnTo>
                    <a:pt x="1420" y="4023"/>
                  </a:lnTo>
                  <a:lnTo>
                    <a:pt x="1429" y="4066"/>
                  </a:lnTo>
                  <a:lnTo>
                    <a:pt x="1440" y="4107"/>
                  </a:lnTo>
                  <a:lnTo>
                    <a:pt x="1452" y="4148"/>
                  </a:lnTo>
                  <a:lnTo>
                    <a:pt x="1462" y="4190"/>
                  </a:lnTo>
                  <a:lnTo>
                    <a:pt x="1472" y="4233"/>
                  </a:lnTo>
                  <a:lnTo>
                    <a:pt x="1480" y="4277"/>
                  </a:lnTo>
                  <a:lnTo>
                    <a:pt x="1489" y="4316"/>
                  </a:lnTo>
                  <a:lnTo>
                    <a:pt x="1495" y="4356"/>
                  </a:lnTo>
                  <a:lnTo>
                    <a:pt x="1501" y="4396"/>
                  </a:lnTo>
                  <a:lnTo>
                    <a:pt x="1504" y="4435"/>
                  </a:lnTo>
                  <a:lnTo>
                    <a:pt x="1506" y="4475"/>
                  </a:lnTo>
                  <a:lnTo>
                    <a:pt x="1507" y="4514"/>
                  </a:lnTo>
                  <a:lnTo>
                    <a:pt x="1506" y="4554"/>
                  </a:lnTo>
                  <a:lnTo>
                    <a:pt x="1504" y="4593"/>
                  </a:lnTo>
                  <a:lnTo>
                    <a:pt x="1501" y="4633"/>
                  </a:lnTo>
                  <a:lnTo>
                    <a:pt x="1495" y="4672"/>
                  </a:lnTo>
                  <a:lnTo>
                    <a:pt x="1489" y="4712"/>
                  </a:lnTo>
                  <a:lnTo>
                    <a:pt x="1480" y="4751"/>
                  </a:lnTo>
                  <a:lnTo>
                    <a:pt x="1472" y="4794"/>
                  </a:lnTo>
                  <a:lnTo>
                    <a:pt x="1463" y="4837"/>
                  </a:lnTo>
                  <a:lnTo>
                    <a:pt x="1455" y="4877"/>
                  </a:lnTo>
                  <a:lnTo>
                    <a:pt x="1447" y="4919"/>
                  </a:lnTo>
                  <a:lnTo>
                    <a:pt x="1441" y="4959"/>
                  </a:lnTo>
                  <a:lnTo>
                    <a:pt x="1434" y="5000"/>
                  </a:lnTo>
                  <a:lnTo>
                    <a:pt x="1426" y="5041"/>
                  </a:lnTo>
                  <a:lnTo>
                    <a:pt x="1419" y="5082"/>
                  </a:lnTo>
                  <a:lnTo>
                    <a:pt x="1411" y="5124"/>
                  </a:lnTo>
                  <a:lnTo>
                    <a:pt x="1403" y="5164"/>
                  </a:lnTo>
                  <a:lnTo>
                    <a:pt x="1393" y="5207"/>
                  </a:lnTo>
                  <a:lnTo>
                    <a:pt x="1387" y="5249"/>
                  </a:lnTo>
                  <a:lnTo>
                    <a:pt x="1383" y="5289"/>
                  </a:lnTo>
                  <a:lnTo>
                    <a:pt x="1381" y="5329"/>
                  </a:lnTo>
                  <a:lnTo>
                    <a:pt x="1382" y="5369"/>
                  </a:lnTo>
                  <a:lnTo>
                    <a:pt x="1383" y="5408"/>
                  </a:lnTo>
                  <a:lnTo>
                    <a:pt x="1387" y="5447"/>
                  </a:lnTo>
                  <a:lnTo>
                    <a:pt x="1391" y="5486"/>
                  </a:lnTo>
                  <a:lnTo>
                    <a:pt x="1396" y="5524"/>
                  </a:lnTo>
                  <a:lnTo>
                    <a:pt x="1402" y="5563"/>
                  </a:lnTo>
                  <a:lnTo>
                    <a:pt x="1408" y="5601"/>
                  </a:lnTo>
                  <a:lnTo>
                    <a:pt x="1413" y="5639"/>
                  </a:lnTo>
                  <a:lnTo>
                    <a:pt x="1419" y="5677"/>
                  </a:lnTo>
                  <a:lnTo>
                    <a:pt x="1424" y="5714"/>
                  </a:lnTo>
                  <a:lnTo>
                    <a:pt x="1428" y="5752"/>
                  </a:lnTo>
                  <a:lnTo>
                    <a:pt x="1428" y="5791"/>
                  </a:lnTo>
                  <a:lnTo>
                    <a:pt x="1428" y="5831"/>
                  </a:lnTo>
                  <a:lnTo>
                    <a:pt x="1427" y="5870"/>
                  </a:lnTo>
                  <a:lnTo>
                    <a:pt x="1426" y="5910"/>
                  </a:lnTo>
                  <a:lnTo>
                    <a:pt x="1425" y="5949"/>
                  </a:lnTo>
                  <a:lnTo>
                    <a:pt x="1422" y="5989"/>
                  </a:lnTo>
                  <a:lnTo>
                    <a:pt x="1418" y="6028"/>
                  </a:lnTo>
                  <a:lnTo>
                    <a:pt x="1413" y="6068"/>
                  </a:lnTo>
                  <a:lnTo>
                    <a:pt x="1406" y="6107"/>
                  </a:lnTo>
                  <a:lnTo>
                    <a:pt x="1398" y="6147"/>
                  </a:lnTo>
                  <a:lnTo>
                    <a:pt x="1388" y="6186"/>
                  </a:lnTo>
                  <a:lnTo>
                    <a:pt x="1376" y="6226"/>
                  </a:lnTo>
                  <a:lnTo>
                    <a:pt x="1365" y="6262"/>
                  </a:lnTo>
                  <a:lnTo>
                    <a:pt x="1355" y="6299"/>
                  </a:lnTo>
                  <a:lnTo>
                    <a:pt x="1345" y="6336"/>
                  </a:lnTo>
                  <a:lnTo>
                    <a:pt x="1335" y="6372"/>
                  </a:lnTo>
                  <a:lnTo>
                    <a:pt x="1326" y="6409"/>
                  </a:lnTo>
                  <a:lnTo>
                    <a:pt x="1316" y="6445"/>
                  </a:lnTo>
                  <a:lnTo>
                    <a:pt x="1308" y="6481"/>
                  </a:lnTo>
                  <a:lnTo>
                    <a:pt x="1299" y="6518"/>
                  </a:lnTo>
                  <a:lnTo>
                    <a:pt x="1291" y="6554"/>
                  </a:lnTo>
                  <a:lnTo>
                    <a:pt x="1282" y="6591"/>
                  </a:lnTo>
                  <a:lnTo>
                    <a:pt x="1275" y="6628"/>
                  </a:lnTo>
                  <a:lnTo>
                    <a:pt x="1266" y="6664"/>
                  </a:lnTo>
                  <a:lnTo>
                    <a:pt x="1259" y="6700"/>
                  </a:lnTo>
                  <a:lnTo>
                    <a:pt x="1250" y="6738"/>
                  </a:lnTo>
                  <a:lnTo>
                    <a:pt x="1243" y="6774"/>
                  </a:lnTo>
                  <a:lnTo>
                    <a:pt x="1235" y="6811"/>
                  </a:lnTo>
                  <a:lnTo>
                    <a:pt x="1228" y="6848"/>
                  </a:lnTo>
                  <a:lnTo>
                    <a:pt x="1220" y="6885"/>
                  </a:lnTo>
                  <a:lnTo>
                    <a:pt x="1213" y="6922"/>
                  </a:lnTo>
                  <a:lnTo>
                    <a:pt x="1204" y="6960"/>
                  </a:lnTo>
                  <a:lnTo>
                    <a:pt x="1197" y="6997"/>
                  </a:lnTo>
                  <a:lnTo>
                    <a:pt x="1189" y="7034"/>
                  </a:lnTo>
                  <a:lnTo>
                    <a:pt x="1181" y="7072"/>
                  </a:lnTo>
                  <a:lnTo>
                    <a:pt x="1173" y="7109"/>
                  </a:lnTo>
                  <a:lnTo>
                    <a:pt x="1165" y="7147"/>
                  </a:lnTo>
                  <a:lnTo>
                    <a:pt x="1157" y="7184"/>
                  </a:lnTo>
                  <a:lnTo>
                    <a:pt x="1149" y="7222"/>
                  </a:lnTo>
                  <a:lnTo>
                    <a:pt x="1139" y="7260"/>
                  </a:lnTo>
                  <a:lnTo>
                    <a:pt x="1131" y="7298"/>
                  </a:lnTo>
                  <a:lnTo>
                    <a:pt x="1121" y="7352"/>
                  </a:lnTo>
                  <a:lnTo>
                    <a:pt x="1120" y="7406"/>
                  </a:lnTo>
                  <a:lnTo>
                    <a:pt x="1113" y="7456"/>
                  </a:lnTo>
                  <a:lnTo>
                    <a:pt x="1104" y="7493"/>
                  </a:lnTo>
                  <a:lnTo>
                    <a:pt x="1087" y="7561"/>
                  </a:lnTo>
                  <a:lnTo>
                    <a:pt x="1078" y="7597"/>
                  </a:lnTo>
                  <a:lnTo>
                    <a:pt x="1061" y="7632"/>
                  </a:lnTo>
                  <a:lnTo>
                    <a:pt x="1045" y="7668"/>
                  </a:lnTo>
                  <a:lnTo>
                    <a:pt x="1030" y="7704"/>
                  </a:lnTo>
                  <a:lnTo>
                    <a:pt x="1015" y="7741"/>
                  </a:lnTo>
                  <a:lnTo>
                    <a:pt x="1002" y="7778"/>
                  </a:lnTo>
                  <a:lnTo>
                    <a:pt x="991" y="7815"/>
                  </a:lnTo>
                  <a:lnTo>
                    <a:pt x="980" y="7852"/>
                  </a:lnTo>
                  <a:lnTo>
                    <a:pt x="970" y="7891"/>
                  </a:lnTo>
                  <a:lnTo>
                    <a:pt x="962" y="7928"/>
                  </a:lnTo>
                  <a:lnTo>
                    <a:pt x="954" y="7967"/>
                  </a:lnTo>
                  <a:lnTo>
                    <a:pt x="949" y="8005"/>
                  </a:lnTo>
                  <a:lnTo>
                    <a:pt x="944" y="8044"/>
                  </a:lnTo>
                  <a:lnTo>
                    <a:pt x="941" y="8082"/>
                  </a:lnTo>
                  <a:lnTo>
                    <a:pt x="938" y="8121"/>
                  </a:lnTo>
                  <a:lnTo>
                    <a:pt x="937" y="8159"/>
                  </a:lnTo>
                  <a:lnTo>
                    <a:pt x="937" y="8184"/>
                  </a:lnTo>
                  <a:lnTo>
                    <a:pt x="936" y="8215"/>
                  </a:lnTo>
                  <a:lnTo>
                    <a:pt x="933" y="8248"/>
                  </a:lnTo>
                  <a:lnTo>
                    <a:pt x="929" y="8274"/>
                  </a:lnTo>
                  <a:lnTo>
                    <a:pt x="924" y="8308"/>
                  </a:lnTo>
                  <a:lnTo>
                    <a:pt x="920" y="8335"/>
                  </a:lnTo>
                  <a:lnTo>
                    <a:pt x="912" y="8388"/>
                  </a:lnTo>
                  <a:lnTo>
                    <a:pt x="908" y="8439"/>
                  </a:lnTo>
                  <a:lnTo>
                    <a:pt x="903" y="8486"/>
                  </a:lnTo>
                  <a:lnTo>
                    <a:pt x="894" y="8528"/>
                  </a:lnTo>
                  <a:lnTo>
                    <a:pt x="892" y="8566"/>
                  </a:lnTo>
                  <a:lnTo>
                    <a:pt x="885" y="8604"/>
                  </a:lnTo>
                  <a:lnTo>
                    <a:pt x="881" y="8634"/>
                  </a:lnTo>
                  <a:lnTo>
                    <a:pt x="877" y="8684"/>
                  </a:lnTo>
                  <a:lnTo>
                    <a:pt x="871" y="8734"/>
                  </a:lnTo>
                  <a:lnTo>
                    <a:pt x="864" y="8774"/>
                  </a:lnTo>
                  <a:lnTo>
                    <a:pt x="854" y="8815"/>
                  </a:lnTo>
                  <a:lnTo>
                    <a:pt x="849" y="8855"/>
                  </a:lnTo>
                  <a:lnTo>
                    <a:pt x="842" y="8898"/>
                  </a:lnTo>
                  <a:lnTo>
                    <a:pt x="837" y="8941"/>
                  </a:lnTo>
                  <a:lnTo>
                    <a:pt x="833" y="8983"/>
                  </a:lnTo>
                  <a:lnTo>
                    <a:pt x="828" y="9026"/>
                  </a:lnTo>
                  <a:lnTo>
                    <a:pt x="822" y="9068"/>
                  </a:lnTo>
                  <a:lnTo>
                    <a:pt x="816" y="9108"/>
                  </a:lnTo>
                  <a:lnTo>
                    <a:pt x="816" y="9119"/>
                  </a:lnTo>
                  <a:lnTo>
                    <a:pt x="816" y="9148"/>
                  </a:lnTo>
                  <a:lnTo>
                    <a:pt x="816" y="9192"/>
                  </a:lnTo>
                  <a:lnTo>
                    <a:pt x="816" y="9245"/>
                  </a:lnTo>
                  <a:lnTo>
                    <a:pt x="816" y="9306"/>
                  </a:lnTo>
                  <a:lnTo>
                    <a:pt x="816" y="9368"/>
                  </a:lnTo>
                  <a:lnTo>
                    <a:pt x="816" y="9428"/>
                  </a:lnTo>
                  <a:lnTo>
                    <a:pt x="816" y="9482"/>
                  </a:lnTo>
                  <a:lnTo>
                    <a:pt x="816" y="9525"/>
                  </a:lnTo>
                  <a:lnTo>
                    <a:pt x="816" y="9555"/>
                  </a:lnTo>
                  <a:lnTo>
                    <a:pt x="816" y="9565"/>
                  </a:lnTo>
                  <a:lnTo>
                    <a:pt x="829" y="9600"/>
                  </a:lnTo>
                  <a:lnTo>
                    <a:pt x="844" y="9632"/>
                  </a:lnTo>
                  <a:lnTo>
                    <a:pt x="858" y="9662"/>
                  </a:lnTo>
                  <a:lnTo>
                    <a:pt x="878" y="9690"/>
                  </a:lnTo>
                  <a:lnTo>
                    <a:pt x="899" y="9718"/>
                  </a:lnTo>
                  <a:lnTo>
                    <a:pt x="922" y="9744"/>
                  </a:lnTo>
                  <a:lnTo>
                    <a:pt x="947" y="9767"/>
                  </a:lnTo>
                  <a:lnTo>
                    <a:pt x="973" y="9791"/>
                  </a:lnTo>
                  <a:lnTo>
                    <a:pt x="1000" y="9812"/>
                  </a:lnTo>
                  <a:lnTo>
                    <a:pt x="1029" y="9832"/>
                  </a:lnTo>
                  <a:lnTo>
                    <a:pt x="1060" y="9852"/>
                  </a:lnTo>
                  <a:lnTo>
                    <a:pt x="1091" y="9871"/>
                  </a:lnTo>
                  <a:lnTo>
                    <a:pt x="1123" y="9888"/>
                  </a:lnTo>
                  <a:lnTo>
                    <a:pt x="1156" y="9905"/>
                  </a:lnTo>
                  <a:lnTo>
                    <a:pt x="1190" y="9921"/>
                  </a:lnTo>
                  <a:lnTo>
                    <a:pt x="1224" y="9937"/>
                  </a:lnTo>
                  <a:lnTo>
                    <a:pt x="1259" y="9953"/>
                  </a:lnTo>
                  <a:lnTo>
                    <a:pt x="1293" y="9968"/>
                  </a:lnTo>
                  <a:lnTo>
                    <a:pt x="1328" y="9983"/>
                  </a:lnTo>
                  <a:lnTo>
                    <a:pt x="1363" y="9998"/>
                  </a:lnTo>
                  <a:lnTo>
                    <a:pt x="1397" y="10012"/>
                  </a:lnTo>
                  <a:lnTo>
                    <a:pt x="1431" y="10027"/>
                  </a:lnTo>
                  <a:lnTo>
                    <a:pt x="1466" y="10042"/>
                  </a:lnTo>
                  <a:lnTo>
                    <a:pt x="1499" y="10057"/>
                  </a:lnTo>
                  <a:lnTo>
                    <a:pt x="1535" y="10076"/>
                  </a:lnTo>
                  <a:lnTo>
                    <a:pt x="1571" y="10098"/>
                  </a:lnTo>
                  <a:lnTo>
                    <a:pt x="1607" y="10123"/>
                  </a:lnTo>
                  <a:lnTo>
                    <a:pt x="1642" y="10151"/>
                  </a:lnTo>
                  <a:lnTo>
                    <a:pt x="1669" y="10182"/>
                  </a:lnTo>
                  <a:lnTo>
                    <a:pt x="1691" y="10216"/>
                  </a:lnTo>
                  <a:lnTo>
                    <a:pt x="1655" y="10223"/>
                  </a:lnTo>
                  <a:lnTo>
                    <a:pt x="1620" y="10231"/>
                  </a:lnTo>
                  <a:lnTo>
                    <a:pt x="1584" y="10236"/>
                  </a:lnTo>
                  <a:lnTo>
                    <a:pt x="1549" y="10241"/>
                  </a:lnTo>
                  <a:lnTo>
                    <a:pt x="1511" y="10245"/>
                  </a:lnTo>
                  <a:lnTo>
                    <a:pt x="1475" y="10248"/>
                  </a:lnTo>
                  <a:lnTo>
                    <a:pt x="1438" y="10250"/>
                  </a:lnTo>
                  <a:lnTo>
                    <a:pt x="1402" y="10251"/>
                  </a:lnTo>
                  <a:lnTo>
                    <a:pt x="1364" y="10252"/>
                  </a:lnTo>
                  <a:lnTo>
                    <a:pt x="1326" y="10252"/>
                  </a:lnTo>
                  <a:lnTo>
                    <a:pt x="1288" y="10251"/>
                  </a:lnTo>
                  <a:lnTo>
                    <a:pt x="1251" y="10250"/>
                  </a:lnTo>
                  <a:lnTo>
                    <a:pt x="1213" y="10249"/>
                  </a:lnTo>
                  <a:lnTo>
                    <a:pt x="1175" y="10248"/>
                  </a:lnTo>
                  <a:lnTo>
                    <a:pt x="1137" y="10246"/>
                  </a:lnTo>
                  <a:lnTo>
                    <a:pt x="1100" y="10244"/>
                  </a:lnTo>
                  <a:lnTo>
                    <a:pt x="1061" y="10243"/>
                  </a:lnTo>
                  <a:lnTo>
                    <a:pt x="1024" y="10240"/>
                  </a:lnTo>
                  <a:lnTo>
                    <a:pt x="985" y="10238"/>
                  </a:lnTo>
                  <a:lnTo>
                    <a:pt x="948" y="10236"/>
                  </a:lnTo>
                  <a:lnTo>
                    <a:pt x="910" y="10235"/>
                  </a:lnTo>
                  <a:lnTo>
                    <a:pt x="872" y="10234"/>
                  </a:lnTo>
                  <a:lnTo>
                    <a:pt x="836" y="10233"/>
                  </a:lnTo>
                  <a:lnTo>
                    <a:pt x="799" y="10233"/>
                  </a:lnTo>
                  <a:lnTo>
                    <a:pt x="761" y="10233"/>
                  </a:lnTo>
                  <a:lnTo>
                    <a:pt x="723" y="10234"/>
                  </a:lnTo>
                  <a:lnTo>
                    <a:pt x="685" y="10234"/>
                  </a:lnTo>
                  <a:lnTo>
                    <a:pt x="645" y="10235"/>
                  </a:lnTo>
                  <a:lnTo>
                    <a:pt x="606" y="10236"/>
                  </a:lnTo>
                  <a:lnTo>
                    <a:pt x="567" y="10236"/>
                  </a:lnTo>
                  <a:lnTo>
                    <a:pt x="528" y="10235"/>
                  </a:lnTo>
                  <a:lnTo>
                    <a:pt x="488" y="10234"/>
                  </a:lnTo>
                  <a:lnTo>
                    <a:pt x="449" y="10232"/>
                  </a:lnTo>
                  <a:lnTo>
                    <a:pt x="409" y="10228"/>
                  </a:lnTo>
                  <a:lnTo>
                    <a:pt x="371" y="10223"/>
                  </a:lnTo>
                  <a:lnTo>
                    <a:pt x="331" y="10216"/>
                  </a:lnTo>
                  <a:lnTo>
                    <a:pt x="294" y="10208"/>
                  </a:lnTo>
                  <a:lnTo>
                    <a:pt x="256" y="10198"/>
                  </a:lnTo>
                  <a:lnTo>
                    <a:pt x="227" y="10178"/>
                  </a:lnTo>
                  <a:lnTo>
                    <a:pt x="209" y="10136"/>
                  </a:lnTo>
                  <a:lnTo>
                    <a:pt x="203" y="10092"/>
                  </a:lnTo>
                  <a:lnTo>
                    <a:pt x="204" y="10052"/>
                  </a:lnTo>
                  <a:lnTo>
                    <a:pt x="210" y="10011"/>
                  </a:lnTo>
                  <a:lnTo>
                    <a:pt x="216" y="9968"/>
                  </a:lnTo>
                  <a:lnTo>
                    <a:pt x="225" y="9925"/>
                  </a:lnTo>
                  <a:lnTo>
                    <a:pt x="235" y="9883"/>
                  </a:lnTo>
                  <a:lnTo>
                    <a:pt x="247" y="9840"/>
                  </a:lnTo>
                  <a:lnTo>
                    <a:pt x="260" y="9798"/>
                  </a:lnTo>
                  <a:lnTo>
                    <a:pt x="274" y="9759"/>
                  </a:lnTo>
                  <a:lnTo>
                    <a:pt x="284" y="9718"/>
                  </a:lnTo>
                  <a:lnTo>
                    <a:pt x="291" y="9677"/>
                  </a:lnTo>
                  <a:lnTo>
                    <a:pt x="293" y="9634"/>
                  </a:lnTo>
                  <a:lnTo>
                    <a:pt x="293" y="9591"/>
                  </a:lnTo>
                  <a:lnTo>
                    <a:pt x="290" y="9548"/>
                  </a:lnTo>
                  <a:lnTo>
                    <a:pt x="286" y="9507"/>
                  </a:lnTo>
                  <a:lnTo>
                    <a:pt x="280" y="9465"/>
                  </a:lnTo>
                  <a:lnTo>
                    <a:pt x="274" y="9424"/>
                  </a:lnTo>
                  <a:lnTo>
                    <a:pt x="270" y="9386"/>
                  </a:lnTo>
                  <a:lnTo>
                    <a:pt x="266" y="9348"/>
                  </a:lnTo>
                  <a:lnTo>
                    <a:pt x="262" y="9309"/>
                  </a:lnTo>
                  <a:lnTo>
                    <a:pt x="258" y="9272"/>
                  </a:lnTo>
                  <a:lnTo>
                    <a:pt x="254" y="9234"/>
                  </a:lnTo>
                  <a:lnTo>
                    <a:pt x="248" y="9196"/>
                  </a:lnTo>
                  <a:lnTo>
                    <a:pt x="244" y="9159"/>
                  </a:lnTo>
                  <a:lnTo>
                    <a:pt x="240" y="9121"/>
                  </a:lnTo>
                  <a:lnTo>
                    <a:pt x="234" y="9084"/>
                  </a:lnTo>
                  <a:lnTo>
                    <a:pt x="229" y="9048"/>
                  </a:lnTo>
                  <a:lnTo>
                    <a:pt x="224" y="9010"/>
                  </a:lnTo>
                  <a:lnTo>
                    <a:pt x="219" y="8973"/>
                  </a:lnTo>
                  <a:lnTo>
                    <a:pt x="214" y="8936"/>
                  </a:lnTo>
                  <a:lnTo>
                    <a:pt x="209" y="8899"/>
                  </a:lnTo>
                  <a:lnTo>
                    <a:pt x="203" y="8863"/>
                  </a:lnTo>
                  <a:lnTo>
                    <a:pt x="198" y="8825"/>
                  </a:lnTo>
                  <a:lnTo>
                    <a:pt x="193" y="8788"/>
                  </a:lnTo>
                  <a:lnTo>
                    <a:pt x="187" y="8752"/>
                  </a:lnTo>
                  <a:lnTo>
                    <a:pt x="182" y="8714"/>
                  </a:lnTo>
                  <a:lnTo>
                    <a:pt x="178" y="8677"/>
                  </a:lnTo>
                  <a:lnTo>
                    <a:pt x="172" y="8641"/>
                  </a:lnTo>
                  <a:lnTo>
                    <a:pt x="167" y="8603"/>
                  </a:lnTo>
                  <a:lnTo>
                    <a:pt x="163" y="8566"/>
                  </a:lnTo>
                  <a:lnTo>
                    <a:pt x="158" y="8528"/>
                  </a:lnTo>
                  <a:lnTo>
                    <a:pt x="153" y="8491"/>
                  </a:lnTo>
                  <a:lnTo>
                    <a:pt x="149" y="8453"/>
                  </a:lnTo>
                  <a:lnTo>
                    <a:pt x="145" y="8415"/>
                  </a:lnTo>
                  <a:lnTo>
                    <a:pt x="140" y="8377"/>
                  </a:lnTo>
                  <a:lnTo>
                    <a:pt x="137" y="8338"/>
                  </a:lnTo>
                  <a:lnTo>
                    <a:pt x="133" y="8300"/>
                  </a:lnTo>
                  <a:lnTo>
                    <a:pt x="133" y="8255"/>
                  </a:lnTo>
                  <a:lnTo>
                    <a:pt x="134" y="8209"/>
                  </a:lnTo>
                  <a:lnTo>
                    <a:pt x="134" y="8164"/>
                  </a:lnTo>
                  <a:lnTo>
                    <a:pt x="136" y="8119"/>
                  </a:lnTo>
                  <a:lnTo>
                    <a:pt x="139" y="8074"/>
                  </a:lnTo>
                  <a:lnTo>
                    <a:pt x="145" y="8029"/>
                  </a:lnTo>
                  <a:lnTo>
                    <a:pt x="151" y="7984"/>
                  </a:lnTo>
                  <a:lnTo>
                    <a:pt x="154" y="7970"/>
                  </a:lnTo>
                  <a:lnTo>
                    <a:pt x="161" y="7944"/>
                  </a:lnTo>
                  <a:lnTo>
                    <a:pt x="164" y="7930"/>
                  </a:lnTo>
                  <a:lnTo>
                    <a:pt x="185" y="7808"/>
                  </a:lnTo>
                  <a:lnTo>
                    <a:pt x="190" y="7795"/>
                  </a:lnTo>
                  <a:lnTo>
                    <a:pt x="199" y="7758"/>
                  </a:lnTo>
                  <a:lnTo>
                    <a:pt x="213" y="7708"/>
                  </a:lnTo>
                  <a:lnTo>
                    <a:pt x="230" y="7650"/>
                  </a:lnTo>
                  <a:lnTo>
                    <a:pt x="246" y="7592"/>
                  </a:lnTo>
                  <a:lnTo>
                    <a:pt x="260" y="7541"/>
                  </a:lnTo>
                  <a:lnTo>
                    <a:pt x="270" y="7505"/>
                  </a:lnTo>
                  <a:lnTo>
                    <a:pt x="274" y="7492"/>
                  </a:lnTo>
                  <a:lnTo>
                    <a:pt x="280" y="7448"/>
                  </a:lnTo>
                  <a:lnTo>
                    <a:pt x="280" y="7400"/>
                  </a:lnTo>
                  <a:lnTo>
                    <a:pt x="275" y="7349"/>
                  </a:lnTo>
                  <a:lnTo>
                    <a:pt x="266" y="7298"/>
                  </a:lnTo>
                  <a:lnTo>
                    <a:pt x="256" y="7246"/>
                  </a:lnTo>
                  <a:lnTo>
                    <a:pt x="254" y="7209"/>
                  </a:lnTo>
                  <a:lnTo>
                    <a:pt x="251" y="7171"/>
                  </a:lnTo>
                  <a:lnTo>
                    <a:pt x="249" y="7134"/>
                  </a:lnTo>
                  <a:lnTo>
                    <a:pt x="247" y="7096"/>
                  </a:lnTo>
                  <a:lnTo>
                    <a:pt x="245" y="7059"/>
                  </a:lnTo>
                  <a:lnTo>
                    <a:pt x="242" y="7021"/>
                  </a:lnTo>
                  <a:lnTo>
                    <a:pt x="240" y="6983"/>
                  </a:lnTo>
                  <a:lnTo>
                    <a:pt x="238" y="6945"/>
                  </a:lnTo>
                  <a:lnTo>
                    <a:pt x="235" y="6907"/>
                  </a:lnTo>
                  <a:lnTo>
                    <a:pt x="232" y="6869"/>
                  </a:lnTo>
                  <a:lnTo>
                    <a:pt x="230" y="6832"/>
                  </a:lnTo>
                  <a:lnTo>
                    <a:pt x="228" y="6793"/>
                  </a:lnTo>
                  <a:lnTo>
                    <a:pt x="226" y="6755"/>
                  </a:lnTo>
                  <a:lnTo>
                    <a:pt x="225" y="6717"/>
                  </a:lnTo>
                  <a:lnTo>
                    <a:pt x="223" y="6679"/>
                  </a:lnTo>
                  <a:lnTo>
                    <a:pt x="220" y="6640"/>
                  </a:lnTo>
                  <a:lnTo>
                    <a:pt x="219" y="6603"/>
                  </a:lnTo>
                  <a:lnTo>
                    <a:pt x="218" y="6565"/>
                  </a:lnTo>
                  <a:lnTo>
                    <a:pt x="217" y="6527"/>
                  </a:lnTo>
                  <a:lnTo>
                    <a:pt x="216" y="6489"/>
                  </a:lnTo>
                  <a:lnTo>
                    <a:pt x="216" y="6451"/>
                  </a:lnTo>
                  <a:lnTo>
                    <a:pt x="216" y="6414"/>
                  </a:lnTo>
                  <a:lnTo>
                    <a:pt x="216" y="6376"/>
                  </a:lnTo>
                  <a:lnTo>
                    <a:pt x="217" y="6338"/>
                  </a:lnTo>
                  <a:lnTo>
                    <a:pt x="217" y="6301"/>
                  </a:lnTo>
                  <a:lnTo>
                    <a:pt x="219" y="6263"/>
                  </a:lnTo>
                  <a:lnTo>
                    <a:pt x="220" y="6226"/>
                  </a:lnTo>
                  <a:lnTo>
                    <a:pt x="222" y="6188"/>
                  </a:lnTo>
                  <a:lnTo>
                    <a:pt x="224" y="6147"/>
                  </a:lnTo>
                  <a:lnTo>
                    <a:pt x="227" y="6105"/>
                  </a:lnTo>
                  <a:lnTo>
                    <a:pt x="230" y="6064"/>
                  </a:lnTo>
                  <a:lnTo>
                    <a:pt x="232" y="6021"/>
                  </a:lnTo>
                  <a:lnTo>
                    <a:pt x="235" y="5979"/>
                  </a:lnTo>
                  <a:lnTo>
                    <a:pt x="236" y="5938"/>
                  </a:lnTo>
                  <a:lnTo>
                    <a:pt x="236" y="5898"/>
                  </a:lnTo>
                  <a:lnTo>
                    <a:pt x="233" y="5859"/>
                  </a:lnTo>
                  <a:lnTo>
                    <a:pt x="229" y="5822"/>
                  </a:lnTo>
                  <a:lnTo>
                    <a:pt x="220" y="5787"/>
                  </a:lnTo>
                  <a:lnTo>
                    <a:pt x="208" y="5759"/>
                  </a:lnTo>
                  <a:lnTo>
                    <a:pt x="188" y="5730"/>
                  </a:lnTo>
                  <a:lnTo>
                    <a:pt x="167" y="5699"/>
                  </a:lnTo>
                  <a:lnTo>
                    <a:pt x="143" y="5667"/>
                  </a:lnTo>
                  <a:lnTo>
                    <a:pt x="118" y="5633"/>
                  </a:lnTo>
                  <a:lnTo>
                    <a:pt x="94" y="5599"/>
                  </a:lnTo>
                  <a:lnTo>
                    <a:pt x="71" y="5563"/>
                  </a:lnTo>
                  <a:lnTo>
                    <a:pt x="52" y="5526"/>
                  </a:lnTo>
                  <a:lnTo>
                    <a:pt x="37" y="5490"/>
                  </a:lnTo>
                  <a:lnTo>
                    <a:pt x="28" y="5453"/>
                  </a:lnTo>
                  <a:lnTo>
                    <a:pt x="23" y="5440"/>
                  </a:lnTo>
                  <a:lnTo>
                    <a:pt x="16" y="5414"/>
                  </a:lnTo>
                  <a:lnTo>
                    <a:pt x="10" y="5400"/>
                  </a:lnTo>
                  <a:lnTo>
                    <a:pt x="5" y="5359"/>
                  </a:lnTo>
                  <a:lnTo>
                    <a:pt x="2" y="5316"/>
                  </a:lnTo>
                  <a:lnTo>
                    <a:pt x="0" y="5273"/>
                  </a:lnTo>
                  <a:lnTo>
                    <a:pt x="0" y="5230"/>
                  </a:lnTo>
                  <a:lnTo>
                    <a:pt x="1" y="5185"/>
                  </a:lnTo>
                  <a:lnTo>
                    <a:pt x="4" y="5141"/>
                  </a:lnTo>
                  <a:lnTo>
                    <a:pt x="9" y="5099"/>
                  </a:lnTo>
                  <a:lnTo>
                    <a:pt x="18" y="5057"/>
                  </a:lnTo>
                  <a:lnTo>
                    <a:pt x="28" y="5015"/>
                  </a:lnTo>
                  <a:lnTo>
                    <a:pt x="42" y="4976"/>
                  </a:lnTo>
                  <a:lnTo>
                    <a:pt x="58" y="4938"/>
                  </a:lnTo>
                  <a:lnTo>
                    <a:pt x="75" y="4901"/>
                  </a:lnTo>
                  <a:lnTo>
                    <a:pt x="92" y="4863"/>
                  </a:lnTo>
                  <a:lnTo>
                    <a:pt x="110" y="4826"/>
                  </a:lnTo>
                  <a:lnTo>
                    <a:pt x="128" y="4790"/>
                  </a:lnTo>
                  <a:lnTo>
                    <a:pt x="145" y="4752"/>
                  </a:lnTo>
                  <a:lnTo>
                    <a:pt x="161" y="4715"/>
                  </a:lnTo>
                  <a:lnTo>
                    <a:pt x="177" y="4679"/>
                  </a:lnTo>
                  <a:lnTo>
                    <a:pt x="192" y="4641"/>
                  </a:lnTo>
                  <a:lnTo>
                    <a:pt x="204" y="4604"/>
                  </a:lnTo>
                  <a:lnTo>
                    <a:pt x="216" y="4566"/>
                  </a:lnTo>
                  <a:lnTo>
                    <a:pt x="226" y="4529"/>
                  </a:lnTo>
                  <a:lnTo>
                    <a:pt x="233" y="4491"/>
                  </a:lnTo>
                  <a:lnTo>
                    <a:pt x="239" y="4452"/>
                  </a:lnTo>
                  <a:lnTo>
                    <a:pt x="243" y="4414"/>
                  </a:lnTo>
                  <a:lnTo>
                    <a:pt x="246" y="4374"/>
                  </a:lnTo>
                  <a:lnTo>
                    <a:pt x="249" y="4335"/>
                  </a:lnTo>
                  <a:lnTo>
                    <a:pt x="252" y="4296"/>
                  </a:lnTo>
                  <a:lnTo>
                    <a:pt x="256" y="4257"/>
                  </a:lnTo>
                  <a:lnTo>
                    <a:pt x="258" y="4218"/>
                  </a:lnTo>
                  <a:lnTo>
                    <a:pt x="260" y="4180"/>
                  </a:lnTo>
                  <a:lnTo>
                    <a:pt x="262" y="4141"/>
                  </a:lnTo>
                  <a:lnTo>
                    <a:pt x="263" y="4102"/>
                  </a:lnTo>
                  <a:lnTo>
                    <a:pt x="264" y="4063"/>
                  </a:lnTo>
                  <a:lnTo>
                    <a:pt x="264" y="4025"/>
                  </a:lnTo>
                  <a:lnTo>
                    <a:pt x="264" y="3986"/>
                  </a:lnTo>
                  <a:lnTo>
                    <a:pt x="264" y="3948"/>
                  </a:lnTo>
                  <a:lnTo>
                    <a:pt x="264" y="3910"/>
                  </a:lnTo>
                  <a:lnTo>
                    <a:pt x="263" y="3871"/>
                  </a:lnTo>
                  <a:lnTo>
                    <a:pt x="262" y="3833"/>
                  </a:lnTo>
                  <a:lnTo>
                    <a:pt x="260" y="3794"/>
                  </a:lnTo>
                  <a:lnTo>
                    <a:pt x="258" y="3756"/>
                  </a:lnTo>
                  <a:lnTo>
                    <a:pt x="256" y="3717"/>
                  </a:lnTo>
                  <a:lnTo>
                    <a:pt x="252" y="3678"/>
                  </a:lnTo>
                  <a:lnTo>
                    <a:pt x="249" y="3639"/>
                  </a:lnTo>
                  <a:lnTo>
                    <a:pt x="246" y="3600"/>
                  </a:lnTo>
                  <a:lnTo>
                    <a:pt x="243" y="3560"/>
                  </a:lnTo>
                  <a:lnTo>
                    <a:pt x="239" y="3521"/>
                  </a:lnTo>
                  <a:lnTo>
                    <a:pt x="233" y="3482"/>
                  </a:lnTo>
                  <a:lnTo>
                    <a:pt x="228" y="3443"/>
                  </a:lnTo>
                  <a:lnTo>
                    <a:pt x="223" y="3404"/>
                  </a:lnTo>
                  <a:lnTo>
                    <a:pt x="216" y="3366"/>
                  </a:lnTo>
                  <a:lnTo>
                    <a:pt x="209" y="3328"/>
                  </a:lnTo>
                  <a:lnTo>
                    <a:pt x="202" y="3289"/>
                  </a:lnTo>
                  <a:lnTo>
                    <a:pt x="195" y="3252"/>
                  </a:lnTo>
                  <a:lnTo>
                    <a:pt x="187" y="3214"/>
                  </a:lnTo>
                  <a:lnTo>
                    <a:pt x="180" y="3177"/>
                  </a:lnTo>
                  <a:lnTo>
                    <a:pt x="172" y="3140"/>
                  </a:lnTo>
                  <a:lnTo>
                    <a:pt x="165" y="3102"/>
                  </a:lnTo>
                  <a:lnTo>
                    <a:pt x="158" y="3065"/>
                  </a:lnTo>
                  <a:lnTo>
                    <a:pt x="150" y="3027"/>
                  </a:lnTo>
                  <a:lnTo>
                    <a:pt x="144" y="2990"/>
                  </a:lnTo>
                  <a:lnTo>
                    <a:pt x="137" y="2953"/>
                  </a:lnTo>
                  <a:lnTo>
                    <a:pt x="132" y="2914"/>
                  </a:lnTo>
                  <a:lnTo>
                    <a:pt x="127" y="2877"/>
                  </a:lnTo>
                  <a:lnTo>
                    <a:pt x="122" y="2840"/>
                  </a:lnTo>
                  <a:lnTo>
                    <a:pt x="119" y="2801"/>
                  </a:lnTo>
                  <a:lnTo>
                    <a:pt x="116" y="2763"/>
                  </a:lnTo>
                  <a:lnTo>
                    <a:pt x="115" y="2724"/>
                  </a:lnTo>
                  <a:lnTo>
                    <a:pt x="114" y="2686"/>
                  </a:lnTo>
                  <a:lnTo>
                    <a:pt x="114" y="2647"/>
                  </a:lnTo>
                  <a:lnTo>
                    <a:pt x="116" y="2608"/>
                  </a:lnTo>
                  <a:lnTo>
                    <a:pt x="116" y="2569"/>
                  </a:lnTo>
                  <a:lnTo>
                    <a:pt x="119" y="2532"/>
                  </a:lnTo>
                  <a:lnTo>
                    <a:pt x="122" y="2495"/>
                  </a:lnTo>
                  <a:lnTo>
                    <a:pt x="127" y="2457"/>
                  </a:lnTo>
                  <a:lnTo>
                    <a:pt x="133" y="2421"/>
                  </a:lnTo>
                  <a:lnTo>
                    <a:pt x="140" y="2385"/>
                  </a:lnTo>
                  <a:lnTo>
                    <a:pt x="149" y="2348"/>
                  </a:lnTo>
                  <a:lnTo>
                    <a:pt x="159" y="2312"/>
                  </a:lnTo>
                  <a:lnTo>
                    <a:pt x="169" y="2277"/>
                  </a:lnTo>
                  <a:lnTo>
                    <a:pt x="180" y="2241"/>
                  </a:lnTo>
                  <a:lnTo>
                    <a:pt x="193" y="2205"/>
                  </a:lnTo>
                  <a:lnTo>
                    <a:pt x="206" y="2170"/>
                  </a:lnTo>
                  <a:lnTo>
                    <a:pt x="218" y="2135"/>
                  </a:lnTo>
                  <a:lnTo>
                    <a:pt x="233" y="2099"/>
                  </a:lnTo>
                  <a:lnTo>
                    <a:pt x="248" y="2065"/>
                  </a:lnTo>
                  <a:lnTo>
                    <a:pt x="263" y="2030"/>
                  </a:lnTo>
                  <a:lnTo>
                    <a:pt x="279" y="1995"/>
                  </a:lnTo>
                  <a:lnTo>
                    <a:pt x="295" y="1960"/>
                  </a:lnTo>
                  <a:lnTo>
                    <a:pt x="311" y="1923"/>
                  </a:lnTo>
                  <a:lnTo>
                    <a:pt x="327" y="1888"/>
                  </a:lnTo>
                  <a:lnTo>
                    <a:pt x="344" y="1853"/>
                  </a:lnTo>
                  <a:lnTo>
                    <a:pt x="361" y="1816"/>
                  </a:lnTo>
                  <a:lnTo>
                    <a:pt x="363" y="1783"/>
                  </a:lnTo>
                  <a:lnTo>
                    <a:pt x="346" y="1757"/>
                  </a:lnTo>
                  <a:lnTo>
                    <a:pt x="326" y="1747"/>
                  </a:lnTo>
                  <a:lnTo>
                    <a:pt x="289" y="1750"/>
                  </a:lnTo>
                  <a:lnTo>
                    <a:pt x="250" y="1748"/>
                  </a:lnTo>
                  <a:lnTo>
                    <a:pt x="211" y="1742"/>
                  </a:lnTo>
                  <a:lnTo>
                    <a:pt x="171" y="1730"/>
                  </a:lnTo>
                  <a:lnTo>
                    <a:pt x="135" y="1714"/>
                  </a:lnTo>
                  <a:lnTo>
                    <a:pt x="103" y="1694"/>
                  </a:lnTo>
                  <a:lnTo>
                    <a:pt x="76" y="1668"/>
                  </a:lnTo>
                  <a:lnTo>
                    <a:pt x="56" y="1639"/>
                  </a:lnTo>
                  <a:lnTo>
                    <a:pt x="46" y="1606"/>
                  </a:lnTo>
                  <a:lnTo>
                    <a:pt x="33" y="1563"/>
                  </a:lnTo>
                  <a:lnTo>
                    <a:pt x="24" y="1518"/>
                  </a:lnTo>
                  <a:lnTo>
                    <a:pt x="21" y="1473"/>
                  </a:lnTo>
                  <a:lnTo>
                    <a:pt x="28" y="1430"/>
                  </a:lnTo>
                  <a:lnTo>
                    <a:pt x="47" y="1395"/>
                  </a:lnTo>
                  <a:lnTo>
                    <a:pt x="68" y="1359"/>
                  </a:lnTo>
                  <a:lnTo>
                    <a:pt x="89" y="1323"/>
                  </a:lnTo>
                  <a:lnTo>
                    <a:pt x="112" y="1285"/>
                  </a:lnTo>
                  <a:lnTo>
                    <a:pt x="132" y="1244"/>
                  </a:lnTo>
                  <a:lnTo>
                    <a:pt x="151" y="1201"/>
                  </a:lnTo>
                  <a:lnTo>
                    <a:pt x="158" y="1160"/>
                  </a:lnTo>
                  <a:lnTo>
                    <a:pt x="155" y="1114"/>
                  </a:lnTo>
                  <a:lnTo>
                    <a:pt x="146" y="1068"/>
                  </a:lnTo>
                  <a:lnTo>
                    <a:pt x="133" y="1026"/>
                  </a:lnTo>
                  <a:lnTo>
                    <a:pt x="126" y="989"/>
                  </a:lnTo>
                  <a:lnTo>
                    <a:pt x="118" y="951"/>
                  </a:lnTo>
                  <a:lnTo>
                    <a:pt x="111" y="914"/>
                  </a:lnTo>
                  <a:lnTo>
                    <a:pt x="103" y="878"/>
                  </a:lnTo>
                  <a:lnTo>
                    <a:pt x="96" y="840"/>
                  </a:lnTo>
                  <a:lnTo>
                    <a:pt x="89" y="804"/>
                  </a:lnTo>
                  <a:lnTo>
                    <a:pt x="84" y="768"/>
                  </a:lnTo>
                  <a:lnTo>
                    <a:pt x="79" y="731"/>
                  </a:lnTo>
                  <a:lnTo>
                    <a:pt x="75" y="695"/>
                  </a:lnTo>
                  <a:lnTo>
                    <a:pt x="72" y="660"/>
                  </a:lnTo>
                  <a:lnTo>
                    <a:pt x="71" y="624"/>
                  </a:lnTo>
                  <a:lnTo>
                    <a:pt x="72" y="588"/>
                  </a:lnTo>
                  <a:lnTo>
                    <a:pt x="73" y="553"/>
                  </a:lnTo>
                  <a:lnTo>
                    <a:pt x="78" y="517"/>
                  </a:lnTo>
                  <a:lnTo>
                    <a:pt x="83" y="481"/>
                  </a:lnTo>
                  <a:lnTo>
                    <a:pt x="91" y="446"/>
                  </a:lnTo>
                  <a:lnTo>
                    <a:pt x="101" y="411"/>
                  </a:lnTo>
                  <a:lnTo>
                    <a:pt x="114" y="376"/>
                  </a:lnTo>
                  <a:lnTo>
                    <a:pt x="129" y="341"/>
                  </a:lnTo>
                  <a:lnTo>
                    <a:pt x="147" y="305"/>
                  </a:lnTo>
                  <a:lnTo>
                    <a:pt x="168" y="270"/>
                  </a:lnTo>
                  <a:lnTo>
                    <a:pt x="190" y="239"/>
                  </a:lnTo>
                  <a:lnTo>
                    <a:pt x="212" y="210"/>
                  </a:lnTo>
                  <a:lnTo>
                    <a:pt x="235" y="184"/>
                  </a:lnTo>
                  <a:lnTo>
                    <a:pt x="260" y="159"/>
                  </a:lnTo>
                  <a:lnTo>
                    <a:pt x="286" y="137"/>
                  </a:lnTo>
                  <a:lnTo>
                    <a:pt x="312" y="115"/>
                  </a:lnTo>
                  <a:lnTo>
                    <a:pt x="339" y="97"/>
                  </a:lnTo>
                  <a:lnTo>
                    <a:pt x="368" y="80"/>
                  </a:lnTo>
                  <a:lnTo>
                    <a:pt x="397" y="65"/>
                  </a:lnTo>
                  <a:lnTo>
                    <a:pt x="425" y="51"/>
                  </a:lnTo>
                  <a:lnTo>
                    <a:pt x="456" y="39"/>
                  </a:lnTo>
                  <a:lnTo>
                    <a:pt x="487" y="30"/>
                  </a:lnTo>
                  <a:lnTo>
                    <a:pt x="518" y="21"/>
                  </a:lnTo>
                  <a:lnTo>
                    <a:pt x="550" y="14"/>
                  </a:lnTo>
                  <a:lnTo>
                    <a:pt x="582" y="8"/>
                  </a:lnTo>
                  <a:lnTo>
                    <a:pt x="615" y="4"/>
                  </a:lnTo>
                  <a:lnTo>
                    <a:pt x="648" y="2"/>
                  </a:lnTo>
                  <a:lnTo>
                    <a:pt x="681" y="0"/>
                  </a:lnTo>
                  <a:lnTo>
                    <a:pt x="714" y="0"/>
                  </a:lnTo>
                  <a:lnTo>
                    <a:pt x="749" y="1"/>
                  </a:lnTo>
                  <a:lnTo>
                    <a:pt x="782" y="3"/>
                  </a:lnTo>
                  <a:lnTo>
                    <a:pt x="816" y="7"/>
                  </a:lnTo>
                  <a:lnTo>
                    <a:pt x="849" y="12"/>
                  </a:lnTo>
                  <a:lnTo>
                    <a:pt x="882" y="17"/>
                  </a:lnTo>
                  <a:lnTo>
                    <a:pt x="915" y="23"/>
                  </a:lnTo>
                  <a:lnTo>
                    <a:pt x="948" y="30"/>
                  </a:lnTo>
                  <a:lnTo>
                    <a:pt x="981" y="38"/>
                  </a:lnTo>
                  <a:lnTo>
                    <a:pt x="1014" y="47"/>
                  </a:lnTo>
                  <a:lnTo>
                    <a:pt x="1046" y="56"/>
                  </a:lnTo>
                  <a:lnTo>
                    <a:pt x="1078" y="66"/>
                  </a:lnTo>
                  <a:lnTo>
                    <a:pt x="1109" y="77"/>
                  </a:lnTo>
                  <a:lnTo>
                    <a:pt x="1140" y="88"/>
                  </a:lnTo>
                  <a:lnTo>
                    <a:pt x="1171" y="100"/>
                  </a:lnTo>
                  <a:lnTo>
                    <a:pt x="1201" y="112"/>
                  </a:lnTo>
                  <a:lnTo>
                    <a:pt x="1236" y="132"/>
                  </a:lnTo>
                  <a:lnTo>
                    <a:pt x="1267" y="155"/>
                  </a:lnTo>
                  <a:lnTo>
                    <a:pt x="1295" y="179"/>
                  </a:lnTo>
                  <a:lnTo>
                    <a:pt x="1319" y="206"/>
                  </a:lnTo>
                  <a:lnTo>
                    <a:pt x="1341" y="236"/>
                  </a:lnTo>
                  <a:lnTo>
                    <a:pt x="1359" y="266"/>
                  </a:lnTo>
                  <a:lnTo>
                    <a:pt x="1374" y="299"/>
                  </a:lnTo>
                  <a:lnTo>
                    <a:pt x="1386" y="332"/>
                  </a:lnTo>
                  <a:lnTo>
                    <a:pt x="1395" y="367"/>
                  </a:lnTo>
                  <a:lnTo>
                    <a:pt x="1403" y="402"/>
                  </a:lnTo>
                  <a:lnTo>
                    <a:pt x="1408" y="440"/>
                  </a:lnTo>
                  <a:lnTo>
                    <a:pt x="1410" y="477"/>
                  </a:lnTo>
                  <a:lnTo>
                    <a:pt x="1411" y="515"/>
                  </a:lnTo>
                  <a:lnTo>
                    <a:pt x="1410" y="553"/>
                  </a:lnTo>
                  <a:lnTo>
                    <a:pt x="1408" y="590"/>
                  </a:lnTo>
                  <a:lnTo>
                    <a:pt x="1404" y="628"/>
                  </a:lnTo>
                  <a:lnTo>
                    <a:pt x="1397" y="666"/>
                  </a:lnTo>
                  <a:lnTo>
                    <a:pt x="1393" y="680"/>
                  </a:lnTo>
                  <a:lnTo>
                    <a:pt x="1384" y="708"/>
                  </a:lnTo>
                  <a:lnTo>
                    <a:pt x="1380" y="723"/>
                  </a:lnTo>
                </a:path>
              </a:pathLst>
            </a:custGeom>
            <a:solidFill>
              <a:schemeClr val="bg2"/>
            </a:solidFill>
            <a:ln>
              <a:noFill/>
            </a:ln>
            <a:extLst>
              <a:ext uri="{91240B29-F687-4F45-9708-019B960494DF}">
                <a14:hiddenLine xmlns:a14="http://schemas.microsoft.com/office/drawing/2010/main" w="27051">
                  <a:solidFill>
                    <a:srgbClr val="000000"/>
                  </a:solidFill>
                  <a:round/>
                  <a:headEnd/>
                  <a:tailEnd/>
                </a14:hiddenLine>
              </a:ext>
            </a:extLst>
          </p:spPr>
          <p:txBody>
            <a:bodyPr/>
            <a:lstStyle/>
            <a:p>
              <a:endParaRPr lang="en-US"/>
            </a:p>
          </p:txBody>
        </p:sp>
        <p:sp>
          <p:nvSpPr>
            <p:cNvPr id="61447" name="Freeform 7"/>
            <p:cNvSpPr>
              <a:spLocks/>
            </p:cNvSpPr>
            <p:nvPr/>
          </p:nvSpPr>
          <p:spPr bwMode="auto">
            <a:xfrm>
              <a:off x="4298950" y="1905000"/>
              <a:ext cx="633413" cy="4048125"/>
            </a:xfrm>
            <a:custGeom>
              <a:avLst/>
              <a:gdLst>
                <a:gd name="T0" fmla="*/ 2147483647 w 1514"/>
                <a:gd name="T1" fmla="*/ 594401802 h 10708"/>
                <a:gd name="T2" fmla="*/ 2147483647 w 1514"/>
                <a:gd name="T3" fmla="*/ 2147483647 h 10708"/>
                <a:gd name="T4" fmla="*/ 2147483647 w 1514"/>
                <a:gd name="T5" fmla="*/ 2147483647 h 10708"/>
                <a:gd name="T6" fmla="*/ 2147483647 w 1514"/>
                <a:gd name="T7" fmla="*/ 2147483647 h 10708"/>
                <a:gd name="T8" fmla="*/ 2147483647 w 1514"/>
                <a:gd name="T9" fmla="*/ 2147483647 h 10708"/>
                <a:gd name="T10" fmla="*/ 2147483647 w 1514"/>
                <a:gd name="T11" fmla="*/ 2147483647 h 10708"/>
                <a:gd name="T12" fmla="*/ 2147483647 w 1514"/>
                <a:gd name="T13" fmla="*/ 2147483647 h 10708"/>
                <a:gd name="T14" fmla="*/ 2147483647 w 1514"/>
                <a:gd name="T15" fmla="*/ 2147483647 h 10708"/>
                <a:gd name="T16" fmla="*/ 2147483647 w 1514"/>
                <a:gd name="T17" fmla="*/ 2147483647 h 10708"/>
                <a:gd name="T18" fmla="*/ 2147483647 w 1514"/>
                <a:gd name="T19" fmla="*/ 2147483647 h 10708"/>
                <a:gd name="T20" fmla="*/ 2147483647 w 1514"/>
                <a:gd name="T21" fmla="*/ 2147483647 h 10708"/>
                <a:gd name="T22" fmla="*/ 2147483647 w 1514"/>
                <a:gd name="T23" fmla="*/ 2147483647 h 10708"/>
                <a:gd name="T24" fmla="*/ 2147483647 w 1514"/>
                <a:gd name="T25" fmla="*/ 2147483647 h 10708"/>
                <a:gd name="T26" fmla="*/ 2147483647 w 1514"/>
                <a:gd name="T27" fmla="*/ 2147483647 h 10708"/>
                <a:gd name="T28" fmla="*/ 2147483647 w 1514"/>
                <a:gd name="T29" fmla="*/ 2147483647 h 10708"/>
                <a:gd name="T30" fmla="*/ 2147483647 w 1514"/>
                <a:gd name="T31" fmla="*/ 2147483647 h 10708"/>
                <a:gd name="T32" fmla="*/ 2147483647 w 1514"/>
                <a:gd name="T33" fmla="*/ 2147483647 h 10708"/>
                <a:gd name="T34" fmla="*/ 2147483647 w 1514"/>
                <a:gd name="T35" fmla="*/ 2147483647 h 10708"/>
                <a:gd name="T36" fmla="*/ 2147483647 w 1514"/>
                <a:gd name="T37" fmla="*/ 2147483647 h 10708"/>
                <a:gd name="T38" fmla="*/ 2147483647 w 1514"/>
                <a:gd name="T39" fmla="*/ 2147483647 h 10708"/>
                <a:gd name="T40" fmla="*/ 2147483647 w 1514"/>
                <a:gd name="T41" fmla="*/ 2147483647 h 10708"/>
                <a:gd name="T42" fmla="*/ 2147483647 w 1514"/>
                <a:gd name="T43" fmla="*/ 2147483647 h 10708"/>
                <a:gd name="T44" fmla="*/ 2147483647 w 1514"/>
                <a:gd name="T45" fmla="*/ 2147483647 h 10708"/>
                <a:gd name="T46" fmla="*/ 2147483647 w 1514"/>
                <a:gd name="T47" fmla="*/ 2147483647 h 10708"/>
                <a:gd name="T48" fmla="*/ 2147483647 w 1514"/>
                <a:gd name="T49" fmla="*/ 2147483647 h 10708"/>
                <a:gd name="T50" fmla="*/ 2147483647 w 1514"/>
                <a:gd name="T51" fmla="*/ 2147483647 h 10708"/>
                <a:gd name="T52" fmla="*/ 2147483647 w 1514"/>
                <a:gd name="T53" fmla="*/ 2147483647 h 10708"/>
                <a:gd name="T54" fmla="*/ 2147483647 w 1514"/>
                <a:gd name="T55" fmla="*/ 2147483647 h 10708"/>
                <a:gd name="T56" fmla="*/ 2147483647 w 1514"/>
                <a:gd name="T57" fmla="*/ 2147483647 h 10708"/>
                <a:gd name="T58" fmla="*/ 2147483647 w 1514"/>
                <a:gd name="T59" fmla="*/ 2147483647 h 10708"/>
                <a:gd name="T60" fmla="*/ 2147483647 w 1514"/>
                <a:gd name="T61" fmla="*/ 2147483647 h 10708"/>
                <a:gd name="T62" fmla="*/ 2147483647 w 1514"/>
                <a:gd name="T63" fmla="*/ 2147483647 h 10708"/>
                <a:gd name="T64" fmla="*/ 2147483647 w 1514"/>
                <a:gd name="T65" fmla="*/ 2147483647 h 10708"/>
                <a:gd name="T66" fmla="*/ 2147483647 w 1514"/>
                <a:gd name="T67" fmla="*/ 2147483647 h 10708"/>
                <a:gd name="T68" fmla="*/ 2147483647 w 1514"/>
                <a:gd name="T69" fmla="*/ 2147483647 h 10708"/>
                <a:gd name="T70" fmla="*/ 2147483647 w 1514"/>
                <a:gd name="T71" fmla="*/ 2147483647 h 10708"/>
                <a:gd name="T72" fmla="*/ 2147483647 w 1514"/>
                <a:gd name="T73" fmla="*/ 2147483647 h 10708"/>
                <a:gd name="T74" fmla="*/ 2147483647 w 1514"/>
                <a:gd name="T75" fmla="*/ 2147483647 h 10708"/>
                <a:gd name="T76" fmla="*/ 2147483647 w 1514"/>
                <a:gd name="T77" fmla="*/ 2147483647 h 10708"/>
                <a:gd name="T78" fmla="*/ 2147483647 w 1514"/>
                <a:gd name="T79" fmla="*/ 2147483647 h 10708"/>
                <a:gd name="T80" fmla="*/ 2147483647 w 1514"/>
                <a:gd name="T81" fmla="*/ 2147483647 h 10708"/>
                <a:gd name="T82" fmla="*/ 2147483647 w 1514"/>
                <a:gd name="T83" fmla="*/ 2147483647 h 10708"/>
                <a:gd name="T84" fmla="*/ 2147483647 w 1514"/>
                <a:gd name="T85" fmla="*/ 2147483647 h 10708"/>
                <a:gd name="T86" fmla="*/ 2147483647 w 1514"/>
                <a:gd name="T87" fmla="*/ 2147483647 h 10708"/>
                <a:gd name="T88" fmla="*/ 2147483647 w 1514"/>
                <a:gd name="T89" fmla="*/ 2147483647 h 10708"/>
                <a:gd name="T90" fmla="*/ 2147483647 w 1514"/>
                <a:gd name="T91" fmla="*/ 2147483647 h 10708"/>
                <a:gd name="T92" fmla="*/ 2147483647 w 1514"/>
                <a:gd name="T93" fmla="*/ 2147483647 h 10708"/>
                <a:gd name="T94" fmla="*/ 2147483647 w 1514"/>
                <a:gd name="T95" fmla="*/ 2147483647 h 10708"/>
                <a:gd name="T96" fmla="*/ 2147483647 w 1514"/>
                <a:gd name="T97" fmla="*/ 2147483647 h 10708"/>
                <a:gd name="T98" fmla="*/ 2147483647 w 1514"/>
                <a:gd name="T99" fmla="*/ 2147483647 h 10708"/>
                <a:gd name="T100" fmla="*/ 2147483647 w 1514"/>
                <a:gd name="T101" fmla="*/ 2147483647 h 10708"/>
                <a:gd name="T102" fmla="*/ 2147483647 w 1514"/>
                <a:gd name="T103" fmla="*/ 2147483647 h 10708"/>
                <a:gd name="T104" fmla="*/ 2147483647 w 1514"/>
                <a:gd name="T105" fmla="*/ 2147483647 h 10708"/>
                <a:gd name="T106" fmla="*/ 2147483647 w 1514"/>
                <a:gd name="T107" fmla="*/ 2147483647 h 10708"/>
                <a:gd name="T108" fmla="*/ 2147483647 w 1514"/>
                <a:gd name="T109" fmla="*/ 2147483647 h 10708"/>
                <a:gd name="T110" fmla="*/ 2147483647 w 1514"/>
                <a:gd name="T111" fmla="*/ 2147483647 h 10708"/>
                <a:gd name="T112" fmla="*/ 2147483647 w 1514"/>
                <a:gd name="T113" fmla="*/ 2147483647 h 10708"/>
                <a:gd name="T114" fmla="*/ 2147483647 w 1514"/>
                <a:gd name="T115" fmla="*/ 2147483647 h 10708"/>
                <a:gd name="T116" fmla="*/ 2147483647 w 1514"/>
                <a:gd name="T117" fmla="*/ 2147483647 h 10708"/>
                <a:gd name="T118" fmla="*/ 2147483647 w 1514"/>
                <a:gd name="T119" fmla="*/ 2147483647 h 10708"/>
                <a:gd name="T120" fmla="*/ 2147483647 w 1514"/>
                <a:gd name="T121" fmla="*/ 1188659946 h 107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4"/>
                <a:gd name="T184" fmla="*/ 0 h 10708"/>
                <a:gd name="T185" fmla="*/ 1514 w 1514"/>
                <a:gd name="T186" fmla="*/ 10708 h 107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4" h="10708">
                  <a:moveTo>
                    <a:pt x="591" y="22"/>
                  </a:moveTo>
                  <a:lnTo>
                    <a:pt x="632" y="17"/>
                  </a:lnTo>
                  <a:lnTo>
                    <a:pt x="676" y="6"/>
                  </a:lnTo>
                  <a:lnTo>
                    <a:pt x="716" y="0"/>
                  </a:lnTo>
                  <a:lnTo>
                    <a:pt x="769" y="0"/>
                  </a:lnTo>
                  <a:lnTo>
                    <a:pt x="824" y="0"/>
                  </a:lnTo>
                  <a:lnTo>
                    <a:pt x="878" y="1"/>
                  </a:lnTo>
                  <a:lnTo>
                    <a:pt x="928" y="4"/>
                  </a:lnTo>
                  <a:lnTo>
                    <a:pt x="975" y="11"/>
                  </a:lnTo>
                  <a:lnTo>
                    <a:pt x="1019" y="23"/>
                  </a:lnTo>
                  <a:lnTo>
                    <a:pt x="1064" y="39"/>
                  </a:lnTo>
                  <a:lnTo>
                    <a:pt x="1107" y="57"/>
                  </a:lnTo>
                  <a:lnTo>
                    <a:pt x="1151" y="75"/>
                  </a:lnTo>
                  <a:lnTo>
                    <a:pt x="1194" y="94"/>
                  </a:lnTo>
                  <a:lnTo>
                    <a:pt x="1232" y="117"/>
                  </a:lnTo>
                  <a:lnTo>
                    <a:pt x="1266" y="144"/>
                  </a:lnTo>
                  <a:lnTo>
                    <a:pt x="1296" y="173"/>
                  </a:lnTo>
                  <a:lnTo>
                    <a:pt x="1321" y="204"/>
                  </a:lnTo>
                  <a:lnTo>
                    <a:pt x="1342" y="236"/>
                  </a:lnTo>
                  <a:lnTo>
                    <a:pt x="1361" y="272"/>
                  </a:lnTo>
                  <a:lnTo>
                    <a:pt x="1376" y="308"/>
                  </a:lnTo>
                  <a:lnTo>
                    <a:pt x="1388" y="345"/>
                  </a:lnTo>
                  <a:lnTo>
                    <a:pt x="1397" y="384"/>
                  </a:lnTo>
                  <a:lnTo>
                    <a:pt x="1403" y="423"/>
                  </a:lnTo>
                  <a:lnTo>
                    <a:pt x="1407" y="464"/>
                  </a:lnTo>
                  <a:lnTo>
                    <a:pt x="1408" y="504"/>
                  </a:lnTo>
                  <a:lnTo>
                    <a:pt x="1409" y="544"/>
                  </a:lnTo>
                  <a:lnTo>
                    <a:pt x="1408" y="584"/>
                  </a:lnTo>
                  <a:lnTo>
                    <a:pt x="1405" y="623"/>
                  </a:lnTo>
                  <a:lnTo>
                    <a:pt x="1400" y="663"/>
                  </a:lnTo>
                  <a:lnTo>
                    <a:pt x="1394" y="701"/>
                  </a:lnTo>
                  <a:lnTo>
                    <a:pt x="1385" y="740"/>
                  </a:lnTo>
                  <a:lnTo>
                    <a:pt x="1376" y="778"/>
                  </a:lnTo>
                  <a:lnTo>
                    <a:pt x="1365" y="817"/>
                  </a:lnTo>
                  <a:lnTo>
                    <a:pt x="1352" y="855"/>
                  </a:lnTo>
                  <a:lnTo>
                    <a:pt x="1339" y="891"/>
                  </a:lnTo>
                  <a:lnTo>
                    <a:pt x="1325" y="929"/>
                  </a:lnTo>
                  <a:lnTo>
                    <a:pt x="1310" y="967"/>
                  </a:lnTo>
                  <a:lnTo>
                    <a:pt x="1296" y="1004"/>
                  </a:lnTo>
                  <a:lnTo>
                    <a:pt x="1280" y="1042"/>
                  </a:lnTo>
                  <a:lnTo>
                    <a:pt x="1264" y="1079"/>
                  </a:lnTo>
                  <a:lnTo>
                    <a:pt x="1249" y="1117"/>
                  </a:lnTo>
                  <a:lnTo>
                    <a:pt x="1233" y="1153"/>
                  </a:lnTo>
                  <a:lnTo>
                    <a:pt x="1219" y="1191"/>
                  </a:lnTo>
                  <a:lnTo>
                    <a:pt x="1204" y="1229"/>
                  </a:lnTo>
                  <a:lnTo>
                    <a:pt x="1190" y="1267"/>
                  </a:lnTo>
                  <a:lnTo>
                    <a:pt x="1176" y="1305"/>
                  </a:lnTo>
                  <a:lnTo>
                    <a:pt x="1163" y="1344"/>
                  </a:lnTo>
                  <a:lnTo>
                    <a:pt x="1152" y="1383"/>
                  </a:lnTo>
                  <a:lnTo>
                    <a:pt x="1142" y="1422"/>
                  </a:lnTo>
                  <a:lnTo>
                    <a:pt x="1135" y="1460"/>
                  </a:lnTo>
                  <a:lnTo>
                    <a:pt x="1131" y="1499"/>
                  </a:lnTo>
                  <a:lnTo>
                    <a:pt x="1130" y="1538"/>
                  </a:lnTo>
                  <a:lnTo>
                    <a:pt x="1132" y="1577"/>
                  </a:lnTo>
                  <a:lnTo>
                    <a:pt x="1137" y="1616"/>
                  </a:lnTo>
                  <a:lnTo>
                    <a:pt x="1146" y="1655"/>
                  </a:lnTo>
                  <a:lnTo>
                    <a:pt x="1160" y="1694"/>
                  </a:lnTo>
                  <a:lnTo>
                    <a:pt x="1176" y="1733"/>
                  </a:lnTo>
                  <a:lnTo>
                    <a:pt x="1198" y="1772"/>
                  </a:lnTo>
                  <a:lnTo>
                    <a:pt x="1220" y="1810"/>
                  </a:lnTo>
                  <a:lnTo>
                    <a:pt x="1242" y="1847"/>
                  </a:lnTo>
                  <a:lnTo>
                    <a:pt x="1266" y="1885"/>
                  </a:lnTo>
                  <a:lnTo>
                    <a:pt x="1289" y="1924"/>
                  </a:lnTo>
                  <a:lnTo>
                    <a:pt x="1311" y="1966"/>
                  </a:lnTo>
                  <a:lnTo>
                    <a:pt x="1333" y="2008"/>
                  </a:lnTo>
                  <a:lnTo>
                    <a:pt x="1355" y="2052"/>
                  </a:lnTo>
                  <a:lnTo>
                    <a:pt x="1360" y="2076"/>
                  </a:lnTo>
                  <a:lnTo>
                    <a:pt x="1371" y="2102"/>
                  </a:lnTo>
                  <a:lnTo>
                    <a:pt x="1381" y="2124"/>
                  </a:lnTo>
                  <a:lnTo>
                    <a:pt x="1397" y="2167"/>
                  </a:lnTo>
                  <a:lnTo>
                    <a:pt x="1410" y="2200"/>
                  </a:lnTo>
                  <a:lnTo>
                    <a:pt x="1426" y="2231"/>
                  </a:lnTo>
                  <a:lnTo>
                    <a:pt x="1437" y="2270"/>
                  </a:lnTo>
                  <a:lnTo>
                    <a:pt x="1447" y="2308"/>
                  </a:lnTo>
                  <a:lnTo>
                    <a:pt x="1457" y="2347"/>
                  </a:lnTo>
                  <a:lnTo>
                    <a:pt x="1465" y="2386"/>
                  </a:lnTo>
                  <a:lnTo>
                    <a:pt x="1473" y="2425"/>
                  </a:lnTo>
                  <a:lnTo>
                    <a:pt x="1481" y="2464"/>
                  </a:lnTo>
                  <a:lnTo>
                    <a:pt x="1486" y="2503"/>
                  </a:lnTo>
                  <a:lnTo>
                    <a:pt x="1492" y="2542"/>
                  </a:lnTo>
                  <a:lnTo>
                    <a:pt x="1496" y="2581"/>
                  </a:lnTo>
                  <a:lnTo>
                    <a:pt x="1501" y="2620"/>
                  </a:lnTo>
                  <a:lnTo>
                    <a:pt x="1504" y="2660"/>
                  </a:lnTo>
                  <a:lnTo>
                    <a:pt x="1507" y="2699"/>
                  </a:lnTo>
                  <a:lnTo>
                    <a:pt x="1510" y="2739"/>
                  </a:lnTo>
                  <a:lnTo>
                    <a:pt x="1512" y="2780"/>
                  </a:lnTo>
                  <a:lnTo>
                    <a:pt x="1513" y="2820"/>
                  </a:lnTo>
                  <a:lnTo>
                    <a:pt x="1514" y="2861"/>
                  </a:lnTo>
                  <a:lnTo>
                    <a:pt x="1514" y="2902"/>
                  </a:lnTo>
                  <a:lnTo>
                    <a:pt x="1514" y="2944"/>
                  </a:lnTo>
                  <a:lnTo>
                    <a:pt x="1513" y="2982"/>
                  </a:lnTo>
                  <a:lnTo>
                    <a:pt x="1511" y="3020"/>
                  </a:lnTo>
                  <a:lnTo>
                    <a:pt x="1508" y="3059"/>
                  </a:lnTo>
                  <a:lnTo>
                    <a:pt x="1505" y="3097"/>
                  </a:lnTo>
                  <a:lnTo>
                    <a:pt x="1502" y="3134"/>
                  </a:lnTo>
                  <a:lnTo>
                    <a:pt x="1497" y="3172"/>
                  </a:lnTo>
                  <a:lnTo>
                    <a:pt x="1493" y="3210"/>
                  </a:lnTo>
                  <a:lnTo>
                    <a:pt x="1488" y="3249"/>
                  </a:lnTo>
                  <a:lnTo>
                    <a:pt x="1483" y="3287"/>
                  </a:lnTo>
                  <a:lnTo>
                    <a:pt x="1477" y="3325"/>
                  </a:lnTo>
                  <a:lnTo>
                    <a:pt x="1472" y="3363"/>
                  </a:lnTo>
                  <a:lnTo>
                    <a:pt x="1466" y="3401"/>
                  </a:lnTo>
                  <a:lnTo>
                    <a:pt x="1459" y="3439"/>
                  </a:lnTo>
                  <a:lnTo>
                    <a:pt x="1453" y="3476"/>
                  </a:lnTo>
                  <a:lnTo>
                    <a:pt x="1446" y="3514"/>
                  </a:lnTo>
                  <a:lnTo>
                    <a:pt x="1439" y="3552"/>
                  </a:lnTo>
                  <a:lnTo>
                    <a:pt x="1433" y="3589"/>
                  </a:lnTo>
                  <a:lnTo>
                    <a:pt x="1425" y="3627"/>
                  </a:lnTo>
                  <a:lnTo>
                    <a:pt x="1418" y="3665"/>
                  </a:lnTo>
                  <a:lnTo>
                    <a:pt x="1411" y="3703"/>
                  </a:lnTo>
                  <a:lnTo>
                    <a:pt x="1404" y="3741"/>
                  </a:lnTo>
                  <a:lnTo>
                    <a:pt x="1397" y="3778"/>
                  </a:lnTo>
                  <a:lnTo>
                    <a:pt x="1390" y="3816"/>
                  </a:lnTo>
                  <a:lnTo>
                    <a:pt x="1383" y="3854"/>
                  </a:lnTo>
                  <a:lnTo>
                    <a:pt x="1376" y="3892"/>
                  </a:lnTo>
                  <a:lnTo>
                    <a:pt x="1369" y="3929"/>
                  </a:lnTo>
                  <a:lnTo>
                    <a:pt x="1364" y="3967"/>
                  </a:lnTo>
                  <a:lnTo>
                    <a:pt x="1357" y="4005"/>
                  </a:lnTo>
                  <a:lnTo>
                    <a:pt x="1351" y="4043"/>
                  </a:lnTo>
                  <a:lnTo>
                    <a:pt x="1346" y="4080"/>
                  </a:lnTo>
                  <a:lnTo>
                    <a:pt x="1340" y="4118"/>
                  </a:lnTo>
                  <a:lnTo>
                    <a:pt x="1336" y="4156"/>
                  </a:lnTo>
                  <a:lnTo>
                    <a:pt x="1330" y="4194"/>
                  </a:lnTo>
                  <a:lnTo>
                    <a:pt x="1327" y="4232"/>
                  </a:lnTo>
                  <a:lnTo>
                    <a:pt x="1322" y="4270"/>
                  </a:lnTo>
                  <a:lnTo>
                    <a:pt x="1319" y="4308"/>
                  </a:lnTo>
                  <a:lnTo>
                    <a:pt x="1317" y="4346"/>
                  </a:lnTo>
                  <a:lnTo>
                    <a:pt x="1315" y="4383"/>
                  </a:lnTo>
                  <a:lnTo>
                    <a:pt x="1312" y="4421"/>
                  </a:lnTo>
                  <a:lnTo>
                    <a:pt x="1311" y="4459"/>
                  </a:lnTo>
                  <a:lnTo>
                    <a:pt x="1311" y="4498"/>
                  </a:lnTo>
                  <a:lnTo>
                    <a:pt x="1311" y="4536"/>
                  </a:lnTo>
                  <a:lnTo>
                    <a:pt x="1312" y="4574"/>
                  </a:lnTo>
                  <a:lnTo>
                    <a:pt x="1313" y="4612"/>
                  </a:lnTo>
                  <a:lnTo>
                    <a:pt x="1316" y="4651"/>
                  </a:lnTo>
                  <a:lnTo>
                    <a:pt x="1319" y="4689"/>
                  </a:lnTo>
                  <a:lnTo>
                    <a:pt x="1322" y="4721"/>
                  </a:lnTo>
                  <a:lnTo>
                    <a:pt x="1327" y="4753"/>
                  </a:lnTo>
                  <a:lnTo>
                    <a:pt x="1332" y="4786"/>
                  </a:lnTo>
                  <a:lnTo>
                    <a:pt x="1339" y="4819"/>
                  </a:lnTo>
                  <a:lnTo>
                    <a:pt x="1347" y="4853"/>
                  </a:lnTo>
                  <a:lnTo>
                    <a:pt x="1355" y="4887"/>
                  </a:lnTo>
                  <a:lnTo>
                    <a:pt x="1362" y="4922"/>
                  </a:lnTo>
                  <a:lnTo>
                    <a:pt x="1372" y="4955"/>
                  </a:lnTo>
                  <a:lnTo>
                    <a:pt x="1381" y="4991"/>
                  </a:lnTo>
                  <a:lnTo>
                    <a:pt x="1391" y="5025"/>
                  </a:lnTo>
                  <a:lnTo>
                    <a:pt x="1401" y="5060"/>
                  </a:lnTo>
                  <a:lnTo>
                    <a:pt x="1411" y="5095"/>
                  </a:lnTo>
                  <a:lnTo>
                    <a:pt x="1421" y="5131"/>
                  </a:lnTo>
                  <a:lnTo>
                    <a:pt x="1432" y="5166"/>
                  </a:lnTo>
                  <a:lnTo>
                    <a:pt x="1440" y="5201"/>
                  </a:lnTo>
                  <a:lnTo>
                    <a:pt x="1450" y="5237"/>
                  </a:lnTo>
                  <a:lnTo>
                    <a:pt x="1459" y="5273"/>
                  </a:lnTo>
                  <a:lnTo>
                    <a:pt x="1467" y="5308"/>
                  </a:lnTo>
                  <a:lnTo>
                    <a:pt x="1475" y="5343"/>
                  </a:lnTo>
                  <a:lnTo>
                    <a:pt x="1482" y="5377"/>
                  </a:lnTo>
                  <a:lnTo>
                    <a:pt x="1488" y="5413"/>
                  </a:lnTo>
                  <a:lnTo>
                    <a:pt x="1493" y="5448"/>
                  </a:lnTo>
                  <a:lnTo>
                    <a:pt x="1497" y="5482"/>
                  </a:lnTo>
                  <a:lnTo>
                    <a:pt x="1501" y="5517"/>
                  </a:lnTo>
                  <a:lnTo>
                    <a:pt x="1502" y="5551"/>
                  </a:lnTo>
                  <a:lnTo>
                    <a:pt x="1502" y="5586"/>
                  </a:lnTo>
                  <a:lnTo>
                    <a:pt x="1501" y="5619"/>
                  </a:lnTo>
                  <a:lnTo>
                    <a:pt x="1497" y="5653"/>
                  </a:lnTo>
                  <a:lnTo>
                    <a:pt x="1493" y="5686"/>
                  </a:lnTo>
                  <a:lnTo>
                    <a:pt x="1487" y="5718"/>
                  </a:lnTo>
                  <a:lnTo>
                    <a:pt x="1478" y="5751"/>
                  </a:lnTo>
                  <a:lnTo>
                    <a:pt x="1468" y="5783"/>
                  </a:lnTo>
                  <a:lnTo>
                    <a:pt x="1456" y="5814"/>
                  </a:lnTo>
                  <a:lnTo>
                    <a:pt x="1442" y="5845"/>
                  </a:lnTo>
                  <a:lnTo>
                    <a:pt x="1425" y="5875"/>
                  </a:lnTo>
                  <a:lnTo>
                    <a:pt x="1406" y="5906"/>
                  </a:lnTo>
                  <a:lnTo>
                    <a:pt x="1384" y="5935"/>
                  </a:lnTo>
                  <a:lnTo>
                    <a:pt x="1384" y="5981"/>
                  </a:lnTo>
                  <a:lnTo>
                    <a:pt x="1384" y="6026"/>
                  </a:lnTo>
                  <a:lnTo>
                    <a:pt x="1381" y="6069"/>
                  </a:lnTo>
                  <a:lnTo>
                    <a:pt x="1379" y="6112"/>
                  </a:lnTo>
                  <a:lnTo>
                    <a:pt x="1376" y="6153"/>
                  </a:lnTo>
                  <a:lnTo>
                    <a:pt x="1372" y="6195"/>
                  </a:lnTo>
                  <a:lnTo>
                    <a:pt x="1368" y="6238"/>
                  </a:lnTo>
                  <a:lnTo>
                    <a:pt x="1364" y="6279"/>
                  </a:lnTo>
                  <a:lnTo>
                    <a:pt x="1361" y="6321"/>
                  </a:lnTo>
                  <a:lnTo>
                    <a:pt x="1359" y="6365"/>
                  </a:lnTo>
                  <a:lnTo>
                    <a:pt x="1357" y="6409"/>
                  </a:lnTo>
                  <a:lnTo>
                    <a:pt x="1356" y="6455"/>
                  </a:lnTo>
                  <a:lnTo>
                    <a:pt x="1355" y="6501"/>
                  </a:lnTo>
                  <a:lnTo>
                    <a:pt x="1355" y="6547"/>
                  </a:lnTo>
                  <a:lnTo>
                    <a:pt x="1355" y="6594"/>
                  </a:lnTo>
                  <a:lnTo>
                    <a:pt x="1355" y="6633"/>
                  </a:lnTo>
                  <a:lnTo>
                    <a:pt x="1355" y="6673"/>
                  </a:lnTo>
                  <a:lnTo>
                    <a:pt x="1355" y="6713"/>
                  </a:lnTo>
                  <a:lnTo>
                    <a:pt x="1354" y="6753"/>
                  </a:lnTo>
                  <a:lnTo>
                    <a:pt x="1354" y="6795"/>
                  </a:lnTo>
                  <a:lnTo>
                    <a:pt x="1354" y="6835"/>
                  </a:lnTo>
                  <a:lnTo>
                    <a:pt x="1352" y="6876"/>
                  </a:lnTo>
                  <a:lnTo>
                    <a:pt x="1351" y="6917"/>
                  </a:lnTo>
                  <a:lnTo>
                    <a:pt x="1350" y="6957"/>
                  </a:lnTo>
                  <a:lnTo>
                    <a:pt x="1349" y="6999"/>
                  </a:lnTo>
                  <a:lnTo>
                    <a:pt x="1347" y="7040"/>
                  </a:lnTo>
                  <a:lnTo>
                    <a:pt x="1346" y="7080"/>
                  </a:lnTo>
                  <a:lnTo>
                    <a:pt x="1342" y="7120"/>
                  </a:lnTo>
                  <a:lnTo>
                    <a:pt x="1340" y="7160"/>
                  </a:lnTo>
                  <a:lnTo>
                    <a:pt x="1337" y="7199"/>
                  </a:lnTo>
                  <a:lnTo>
                    <a:pt x="1336" y="7239"/>
                  </a:lnTo>
                  <a:lnTo>
                    <a:pt x="1333" y="7284"/>
                  </a:lnTo>
                  <a:lnTo>
                    <a:pt x="1332" y="7324"/>
                  </a:lnTo>
                  <a:lnTo>
                    <a:pt x="1327" y="7370"/>
                  </a:lnTo>
                  <a:lnTo>
                    <a:pt x="1322" y="7414"/>
                  </a:lnTo>
                  <a:lnTo>
                    <a:pt x="1321" y="7459"/>
                  </a:lnTo>
                  <a:lnTo>
                    <a:pt x="1321" y="7502"/>
                  </a:lnTo>
                  <a:lnTo>
                    <a:pt x="1322" y="7546"/>
                  </a:lnTo>
                  <a:lnTo>
                    <a:pt x="1326" y="7589"/>
                  </a:lnTo>
                  <a:lnTo>
                    <a:pt x="1330" y="7634"/>
                  </a:lnTo>
                  <a:lnTo>
                    <a:pt x="1337" y="7681"/>
                  </a:lnTo>
                  <a:lnTo>
                    <a:pt x="1337" y="7718"/>
                  </a:lnTo>
                  <a:lnTo>
                    <a:pt x="1337" y="7757"/>
                  </a:lnTo>
                  <a:lnTo>
                    <a:pt x="1338" y="7796"/>
                  </a:lnTo>
                  <a:lnTo>
                    <a:pt x="1339" y="7838"/>
                  </a:lnTo>
                  <a:lnTo>
                    <a:pt x="1341" y="7878"/>
                  </a:lnTo>
                  <a:lnTo>
                    <a:pt x="1345" y="7920"/>
                  </a:lnTo>
                  <a:lnTo>
                    <a:pt x="1349" y="7962"/>
                  </a:lnTo>
                  <a:lnTo>
                    <a:pt x="1355" y="8005"/>
                  </a:lnTo>
                  <a:lnTo>
                    <a:pt x="1362" y="8047"/>
                  </a:lnTo>
                  <a:lnTo>
                    <a:pt x="1372" y="8089"/>
                  </a:lnTo>
                  <a:lnTo>
                    <a:pt x="1379" y="8124"/>
                  </a:lnTo>
                  <a:lnTo>
                    <a:pt x="1394" y="8159"/>
                  </a:lnTo>
                  <a:lnTo>
                    <a:pt x="1408" y="8196"/>
                  </a:lnTo>
                  <a:lnTo>
                    <a:pt x="1419" y="8239"/>
                  </a:lnTo>
                  <a:lnTo>
                    <a:pt x="1428" y="8280"/>
                  </a:lnTo>
                  <a:lnTo>
                    <a:pt x="1436" y="8320"/>
                  </a:lnTo>
                  <a:lnTo>
                    <a:pt x="1443" y="8361"/>
                  </a:lnTo>
                  <a:lnTo>
                    <a:pt x="1447" y="8401"/>
                  </a:lnTo>
                  <a:lnTo>
                    <a:pt x="1450" y="8442"/>
                  </a:lnTo>
                  <a:lnTo>
                    <a:pt x="1450" y="8482"/>
                  </a:lnTo>
                  <a:lnTo>
                    <a:pt x="1450" y="8523"/>
                  </a:lnTo>
                  <a:lnTo>
                    <a:pt x="1447" y="8564"/>
                  </a:lnTo>
                  <a:lnTo>
                    <a:pt x="1443" y="8606"/>
                  </a:lnTo>
                  <a:lnTo>
                    <a:pt x="1438" y="8648"/>
                  </a:lnTo>
                  <a:lnTo>
                    <a:pt x="1434" y="8689"/>
                  </a:lnTo>
                  <a:lnTo>
                    <a:pt x="1428" y="8729"/>
                  </a:lnTo>
                  <a:lnTo>
                    <a:pt x="1424" y="8770"/>
                  </a:lnTo>
                  <a:lnTo>
                    <a:pt x="1419" y="8810"/>
                  </a:lnTo>
                  <a:lnTo>
                    <a:pt x="1415" y="8851"/>
                  </a:lnTo>
                  <a:lnTo>
                    <a:pt x="1410" y="8891"/>
                  </a:lnTo>
                  <a:lnTo>
                    <a:pt x="1405" y="8931"/>
                  </a:lnTo>
                  <a:lnTo>
                    <a:pt x="1400" y="8970"/>
                  </a:lnTo>
                  <a:lnTo>
                    <a:pt x="1396" y="9010"/>
                  </a:lnTo>
                  <a:lnTo>
                    <a:pt x="1393" y="9050"/>
                  </a:lnTo>
                  <a:lnTo>
                    <a:pt x="1388" y="9089"/>
                  </a:lnTo>
                  <a:lnTo>
                    <a:pt x="1384" y="9128"/>
                  </a:lnTo>
                  <a:lnTo>
                    <a:pt x="1380" y="9167"/>
                  </a:lnTo>
                  <a:lnTo>
                    <a:pt x="1376" y="9207"/>
                  </a:lnTo>
                  <a:lnTo>
                    <a:pt x="1372" y="9246"/>
                  </a:lnTo>
                  <a:lnTo>
                    <a:pt x="1369" y="9285"/>
                  </a:lnTo>
                  <a:lnTo>
                    <a:pt x="1366" y="9324"/>
                  </a:lnTo>
                  <a:lnTo>
                    <a:pt x="1362" y="9363"/>
                  </a:lnTo>
                  <a:lnTo>
                    <a:pt x="1359" y="9401"/>
                  </a:lnTo>
                  <a:lnTo>
                    <a:pt x="1357" y="9440"/>
                  </a:lnTo>
                  <a:lnTo>
                    <a:pt x="1355" y="9479"/>
                  </a:lnTo>
                  <a:lnTo>
                    <a:pt x="1355" y="9521"/>
                  </a:lnTo>
                  <a:lnTo>
                    <a:pt x="1354" y="9564"/>
                  </a:lnTo>
                  <a:lnTo>
                    <a:pt x="1352" y="9605"/>
                  </a:lnTo>
                  <a:lnTo>
                    <a:pt x="1351" y="9647"/>
                  </a:lnTo>
                  <a:lnTo>
                    <a:pt x="1351" y="9690"/>
                  </a:lnTo>
                  <a:lnTo>
                    <a:pt x="1350" y="9731"/>
                  </a:lnTo>
                  <a:lnTo>
                    <a:pt x="1350" y="9773"/>
                  </a:lnTo>
                  <a:lnTo>
                    <a:pt x="1350" y="9815"/>
                  </a:lnTo>
                  <a:lnTo>
                    <a:pt x="1351" y="9857"/>
                  </a:lnTo>
                  <a:lnTo>
                    <a:pt x="1354" y="9899"/>
                  </a:lnTo>
                  <a:lnTo>
                    <a:pt x="1356" y="9941"/>
                  </a:lnTo>
                  <a:lnTo>
                    <a:pt x="1360" y="9983"/>
                  </a:lnTo>
                  <a:lnTo>
                    <a:pt x="1366" y="10025"/>
                  </a:lnTo>
                  <a:lnTo>
                    <a:pt x="1372" y="10067"/>
                  </a:lnTo>
                  <a:lnTo>
                    <a:pt x="1372" y="10112"/>
                  </a:lnTo>
                  <a:lnTo>
                    <a:pt x="1374" y="10159"/>
                  </a:lnTo>
                  <a:lnTo>
                    <a:pt x="1376" y="10207"/>
                  </a:lnTo>
                  <a:lnTo>
                    <a:pt x="1381" y="10253"/>
                  </a:lnTo>
                  <a:lnTo>
                    <a:pt x="1390" y="10299"/>
                  </a:lnTo>
                  <a:lnTo>
                    <a:pt x="1395" y="10326"/>
                  </a:lnTo>
                  <a:lnTo>
                    <a:pt x="1403" y="10378"/>
                  </a:lnTo>
                  <a:lnTo>
                    <a:pt x="1408" y="10405"/>
                  </a:lnTo>
                  <a:lnTo>
                    <a:pt x="1425" y="10445"/>
                  </a:lnTo>
                  <a:lnTo>
                    <a:pt x="1443" y="10487"/>
                  </a:lnTo>
                  <a:lnTo>
                    <a:pt x="1458" y="10530"/>
                  </a:lnTo>
                  <a:lnTo>
                    <a:pt x="1469" y="10569"/>
                  </a:lnTo>
                  <a:lnTo>
                    <a:pt x="1473" y="10604"/>
                  </a:lnTo>
                  <a:lnTo>
                    <a:pt x="1465" y="10633"/>
                  </a:lnTo>
                  <a:lnTo>
                    <a:pt x="1443" y="10654"/>
                  </a:lnTo>
                  <a:lnTo>
                    <a:pt x="1400" y="10673"/>
                  </a:lnTo>
                  <a:lnTo>
                    <a:pt x="1358" y="10687"/>
                  </a:lnTo>
                  <a:lnTo>
                    <a:pt x="1315" y="10693"/>
                  </a:lnTo>
                  <a:lnTo>
                    <a:pt x="1270" y="10697"/>
                  </a:lnTo>
                  <a:lnTo>
                    <a:pt x="1223" y="10698"/>
                  </a:lnTo>
                  <a:lnTo>
                    <a:pt x="1175" y="10699"/>
                  </a:lnTo>
                  <a:lnTo>
                    <a:pt x="1124" y="10699"/>
                  </a:lnTo>
                  <a:lnTo>
                    <a:pt x="1078" y="10700"/>
                  </a:lnTo>
                  <a:lnTo>
                    <a:pt x="1036" y="10702"/>
                  </a:lnTo>
                  <a:lnTo>
                    <a:pt x="994" y="10704"/>
                  </a:lnTo>
                  <a:lnTo>
                    <a:pt x="951" y="10706"/>
                  </a:lnTo>
                  <a:lnTo>
                    <a:pt x="909" y="10707"/>
                  </a:lnTo>
                  <a:lnTo>
                    <a:pt x="867" y="10708"/>
                  </a:lnTo>
                  <a:lnTo>
                    <a:pt x="822" y="10708"/>
                  </a:lnTo>
                  <a:lnTo>
                    <a:pt x="779" y="10708"/>
                  </a:lnTo>
                  <a:lnTo>
                    <a:pt x="738" y="10708"/>
                  </a:lnTo>
                  <a:lnTo>
                    <a:pt x="696" y="10708"/>
                  </a:lnTo>
                  <a:lnTo>
                    <a:pt x="655" y="10708"/>
                  </a:lnTo>
                  <a:lnTo>
                    <a:pt x="614" y="10707"/>
                  </a:lnTo>
                  <a:lnTo>
                    <a:pt x="572" y="10707"/>
                  </a:lnTo>
                  <a:lnTo>
                    <a:pt x="531" y="10706"/>
                  </a:lnTo>
                  <a:lnTo>
                    <a:pt x="490" y="10706"/>
                  </a:lnTo>
                  <a:lnTo>
                    <a:pt x="450" y="10705"/>
                  </a:lnTo>
                  <a:lnTo>
                    <a:pt x="409" y="10705"/>
                  </a:lnTo>
                  <a:lnTo>
                    <a:pt x="369" y="10704"/>
                  </a:lnTo>
                  <a:lnTo>
                    <a:pt x="327" y="10704"/>
                  </a:lnTo>
                  <a:lnTo>
                    <a:pt x="287" y="10702"/>
                  </a:lnTo>
                  <a:lnTo>
                    <a:pt x="246" y="10701"/>
                  </a:lnTo>
                  <a:lnTo>
                    <a:pt x="206" y="10700"/>
                  </a:lnTo>
                  <a:lnTo>
                    <a:pt x="165" y="10700"/>
                  </a:lnTo>
                  <a:lnTo>
                    <a:pt x="123" y="10699"/>
                  </a:lnTo>
                  <a:lnTo>
                    <a:pt x="82" y="10698"/>
                  </a:lnTo>
                  <a:lnTo>
                    <a:pt x="41" y="10697"/>
                  </a:lnTo>
                  <a:lnTo>
                    <a:pt x="0" y="10697"/>
                  </a:lnTo>
                  <a:lnTo>
                    <a:pt x="19" y="10665"/>
                  </a:lnTo>
                  <a:lnTo>
                    <a:pt x="40" y="10636"/>
                  </a:lnTo>
                  <a:lnTo>
                    <a:pt x="63" y="10611"/>
                  </a:lnTo>
                  <a:lnTo>
                    <a:pt x="89" y="10589"/>
                  </a:lnTo>
                  <a:lnTo>
                    <a:pt x="116" y="10569"/>
                  </a:lnTo>
                  <a:lnTo>
                    <a:pt x="145" y="10552"/>
                  </a:lnTo>
                  <a:lnTo>
                    <a:pt x="175" y="10536"/>
                  </a:lnTo>
                  <a:lnTo>
                    <a:pt x="206" y="10523"/>
                  </a:lnTo>
                  <a:lnTo>
                    <a:pt x="239" y="10510"/>
                  </a:lnTo>
                  <a:lnTo>
                    <a:pt x="272" y="10498"/>
                  </a:lnTo>
                  <a:lnTo>
                    <a:pt x="306" y="10487"/>
                  </a:lnTo>
                  <a:lnTo>
                    <a:pt x="341" y="10476"/>
                  </a:lnTo>
                  <a:lnTo>
                    <a:pt x="375" y="10466"/>
                  </a:lnTo>
                  <a:lnTo>
                    <a:pt x="411" y="10454"/>
                  </a:lnTo>
                  <a:lnTo>
                    <a:pt x="445" y="10443"/>
                  </a:lnTo>
                  <a:lnTo>
                    <a:pt x="480" y="10429"/>
                  </a:lnTo>
                  <a:lnTo>
                    <a:pt x="515" y="10414"/>
                  </a:lnTo>
                  <a:lnTo>
                    <a:pt x="549" y="10398"/>
                  </a:lnTo>
                  <a:lnTo>
                    <a:pt x="581" y="10379"/>
                  </a:lnTo>
                  <a:lnTo>
                    <a:pt x="614" y="10358"/>
                  </a:lnTo>
                  <a:lnTo>
                    <a:pt x="645" y="10334"/>
                  </a:lnTo>
                  <a:lnTo>
                    <a:pt x="678" y="10312"/>
                  </a:lnTo>
                  <a:lnTo>
                    <a:pt x="714" y="10291"/>
                  </a:lnTo>
                  <a:lnTo>
                    <a:pt x="750" y="10270"/>
                  </a:lnTo>
                  <a:lnTo>
                    <a:pt x="784" y="10247"/>
                  </a:lnTo>
                  <a:lnTo>
                    <a:pt x="814" y="10221"/>
                  </a:lnTo>
                  <a:lnTo>
                    <a:pt x="838" y="10191"/>
                  </a:lnTo>
                  <a:lnTo>
                    <a:pt x="851" y="10156"/>
                  </a:lnTo>
                  <a:lnTo>
                    <a:pt x="870" y="10098"/>
                  </a:lnTo>
                  <a:lnTo>
                    <a:pt x="886" y="10042"/>
                  </a:lnTo>
                  <a:lnTo>
                    <a:pt x="892" y="9996"/>
                  </a:lnTo>
                  <a:lnTo>
                    <a:pt x="894" y="9956"/>
                  </a:lnTo>
                  <a:lnTo>
                    <a:pt x="896" y="9916"/>
                  </a:lnTo>
                  <a:lnTo>
                    <a:pt x="896" y="9876"/>
                  </a:lnTo>
                  <a:lnTo>
                    <a:pt x="896" y="9836"/>
                  </a:lnTo>
                  <a:lnTo>
                    <a:pt x="894" y="9795"/>
                  </a:lnTo>
                  <a:lnTo>
                    <a:pt x="892" y="9755"/>
                  </a:lnTo>
                  <a:lnTo>
                    <a:pt x="889" y="9715"/>
                  </a:lnTo>
                  <a:lnTo>
                    <a:pt x="886" y="9675"/>
                  </a:lnTo>
                  <a:lnTo>
                    <a:pt x="881" y="9635"/>
                  </a:lnTo>
                  <a:lnTo>
                    <a:pt x="877" y="9595"/>
                  </a:lnTo>
                  <a:lnTo>
                    <a:pt x="872" y="9555"/>
                  </a:lnTo>
                  <a:lnTo>
                    <a:pt x="867" y="9515"/>
                  </a:lnTo>
                  <a:lnTo>
                    <a:pt x="861" y="9475"/>
                  </a:lnTo>
                  <a:lnTo>
                    <a:pt x="855" y="9434"/>
                  </a:lnTo>
                  <a:lnTo>
                    <a:pt x="850" y="9394"/>
                  </a:lnTo>
                  <a:lnTo>
                    <a:pt x="844" y="9354"/>
                  </a:lnTo>
                  <a:lnTo>
                    <a:pt x="839" y="9314"/>
                  </a:lnTo>
                  <a:lnTo>
                    <a:pt x="833" y="9274"/>
                  </a:lnTo>
                  <a:lnTo>
                    <a:pt x="826" y="9234"/>
                  </a:lnTo>
                  <a:lnTo>
                    <a:pt x="822" y="9194"/>
                  </a:lnTo>
                  <a:lnTo>
                    <a:pt x="819" y="9154"/>
                  </a:lnTo>
                  <a:lnTo>
                    <a:pt x="816" y="9113"/>
                  </a:lnTo>
                  <a:lnTo>
                    <a:pt x="814" y="9074"/>
                  </a:lnTo>
                  <a:lnTo>
                    <a:pt x="811" y="9034"/>
                  </a:lnTo>
                  <a:lnTo>
                    <a:pt x="809" y="8995"/>
                  </a:lnTo>
                  <a:lnTo>
                    <a:pt x="805" y="8957"/>
                  </a:lnTo>
                  <a:lnTo>
                    <a:pt x="802" y="8918"/>
                  </a:lnTo>
                  <a:lnTo>
                    <a:pt x="799" y="8879"/>
                  </a:lnTo>
                  <a:lnTo>
                    <a:pt x="794" y="8842"/>
                  </a:lnTo>
                  <a:lnTo>
                    <a:pt x="791" y="8804"/>
                  </a:lnTo>
                  <a:lnTo>
                    <a:pt x="786" y="8766"/>
                  </a:lnTo>
                  <a:lnTo>
                    <a:pt x="781" y="8727"/>
                  </a:lnTo>
                  <a:lnTo>
                    <a:pt x="776" y="8689"/>
                  </a:lnTo>
                  <a:lnTo>
                    <a:pt x="771" y="8651"/>
                  </a:lnTo>
                  <a:lnTo>
                    <a:pt x="764" y="8612"/>
                  </a:lnTo>
                  <a:lnTo>
                    <a:pt x="757" y="8573"/>
                  </a:lnTo>
                  <a:lnTo>
                    <a:pt x="750" y="8534"/>
                  </a:lnTo>
                  <a:lnTo>
                    <a:pt x="743" y="8495"/>
                  </a:lnTo>
                  <a:lnTo>
                    <a:pt x="735" y="8455"/>
                  </a:lnTo>
                  <a:lnTo>
                    <a:pt x="726" y="8415"/>
                  </a:lnTo>
                  <a:lnTo>
                    <a:pt x="716" y="8375"/>
                  </a:lnTo>
                  <a:lnTo>
                    <a:pt x="708" y="8332"/>
                  </a:lnTo>
                  <a:lnTo>
                    <a:pt x="698" y="8291"/>
                  </a:lnTo>
                  <a:lnTo>
                    <a:pt x="687" y="8250"/>
                  </a:lnTo>
                  <a:lnTo>
                    <a:pt x="676" y="8211"/>
                  </a:lnTo>
                  <a:lnTo>
                    <a:pt x="664" y="8171"/>
                  </a:lnTo>
                  <a:lnTo>
                    <a:pt x="650" y="8132"/>
                  </a:lnTo>
                  <a:lnTo>
                    <a:pt x="638" y="8094"/>
                  </a:lnTo>
                  <a:lnTo>
                    <a:pt x="626" y="8055"/>
                  </a:lnTo>
                  <a:lnTo>
                    <a:pt x="614" y="8017"/>
                  </a:lnTo>
                  <a:lnTo>
                    <a:pt x="603" y="7979"/>
                  </a:lnTo>
                  <a:lnTo>
                    <a:pt x="594" y="7941"/>
                  </a:lnTo>
                  <a:lnTo>
                    <a:pt x="586" y="7903"/>
                  </a:lnTo>
                  <a:lnTo>
                    <a:pt x="579" y="7864"/>
                  </a:lnTo>
                  <a:lnTo>
                    <a:pt x="576" y="7827"/>
                  </a:lnTo>
                  <a:lnTo>
                    <a:pt x="574" y="7788"/>
                  </a:lnTo>
                  <a:lnTo>
                    <a:pt x="575" y="7741"/>
                  </a:lnTo>
                  <a:lnTo>
                    <a:pt x="575" y="7689"/>
                  </a:lnTo>
                  <a:lnTo>
                    <a:pt x="572" y="7636"/>
                  </a:lnTo>
                  <a:lnTo>
                    <a:pt x="564" y="7584"/>
                  </a:lnTo>
                  <a:lnTo>
                    <a:pt x="547" y="7538"/>
                  </a:lnTo>
                  <a:lnTo>
                    <a:pt x="532" y="7502"/>
                  </a:lnTo>
                  <a:lnTo>
                    <a:pt x="518" y="7467"/>
                  </a:lnTo>
                  <a:lnTo>
                    <a:pt x="503" y="7431"/>
                  </a:lnTo>
                  <a:lnTo>
                    <a:pt x="490" y="7395"/>
                  </a:lnTo>
                  <a:lnTo>
                    <a:pt x="477" y="7360"/>
                  </a:lnTo>
                  <a:lnTo>
                    <a:pt x="464" y="7323"/>
                  </a:lnTo>
                  <a:lnTo>
                    <a:pt x="452" y="7287"/>
                  </a:lnTo>
                  <a:lnTo>
                    <a:pt x="440" y="7250"/>
                  </a:lnTo>
                  <a:lnTo>
                    <a:pt x="429" y="7215"/>
                  </a:lnTo>
                  <a:lnTo>
                    <a:pt x="418" y="7178"/>
                  </a:lnTo>
                  <a:lnTo>
                    <a:pt x="408" y="7141"/>
                  </a:lnTo>
                  <a:lnTo>
                    <a:pt x="398" y="7104"/>
                  </a:lnTo>
                  <a:lnTo>
                    <a:pt x="389" y="7068"/>
                  </a:lnTo>
                  <a:lnTo>
                    <a:pt x="379" y="7031"/>
                  </a:lnTo>
                  <a:lnTo>
                    <a:pt x="371" y="6994"/>
                  </a:lnTo>
                  <a:lnTo>
                    <a:pt x="362" y="6956"/>
                  </a:lnTo>
                  <a:lnTo>
                    <a:pt x="354" y="6920"/>
                  </a:lnTo>
                  <a:lnTo>
                    <a:pt x="346" y="6882"/>
                  </a:lnTo>
                  <a:lnTo>
                    <a:pt x="340" y="6845"/>
                  </a:lnTo>
                  <a:lnTo>
                    <a:pt x="333" y="6807"/>
                  </a:lnTo>
                  <a:lnTo>
                    <a:pt x="326" y="6770"/>
                  </a:lnTo>
                  <a:lnTo>
                    <a:pt x="320" y="6732"/>
                  </a:lnTo>
                  <a:lnTo>
                    <a:pt x="314" y="6694"/>
                  </a:lnTo>
                  <a:lnTo>
                    <a:pt x="308" y="6657"/>
                  </a:lnTo>
                  <a:lnTo>
                    <a:pt x="303" y="6619"/>
                  </a:lnTo>
                  <a:lnTo>
                    <a:pt x="297" y="6581"/>
                  </a:lnTo>
                  <a:lnTo>
                    <a:pt x="293" y="6543"/>
                  </a:lnTo>
                  <a:lnTo>
                    <a:pt x="288" y="6505"/>
                  </a:lnTo>
                  <a:lnTo>
                    <a:pt x="284" y="6467"/>
                  </a:lnTo>
                  <a:lnTo>
                    <a:pt x="281" y="6429"/>
                  </a:lnTo>
                  <a:lnTo>
                    <a:pt x="276" y="6391"/>
                  </a:lnTo>
                  <a:lnTo>
                    <a:pt x="273" y="6352"/>
                  </a:lnTo>
                  <a:lnTo>
                    <a:pt x="269" y="6314"/>
                  </a:lnTo>
                  <a:lnTo>
                    <a:pt x="266" y="6277"/>
                  </a:lnTo>
                  <a:lnTo>
                    <a:pt x="264" y="6239"/>
                  </a:lnTo>
                  <a:lnTo>
                    <a:pt x="260" y="6200"/>
                  </a:lnTo>
                  <a:lnTo>
                    <a:pt x="258" y="6162"/>
                  </a:lnTo>
                  <a:lnTo>
                    <a:pt x="256" y="6123"/>
                  </a:lnTo>
                  <a:lnTo>
                    <a:pt x="254" y="6085"/>
                  </a:lnTo>
                  <a:lnTo>
                    <a:pt x="252" y="6047"/>
                  </a:lnTo>
                  <a:lnTo>
                    <a:pt x="249" y="6008"/>
                  </a:lnTo>
                  <a:lnTo>
                    <a:pt x="247" y="5970"/>
                  </a:lnTo>
                  <a:lnTo>
                    <a:pt x="246" y="5931"/>
                  </a:lnTo>
                  <a:lnTo>
                    <a:pt x="244" y="5893"/>
                  </a:lnTo>
                  <a:lnTo>
                    <a:pt x="243" y="5854"/>
                  </a:lnTo>
                  <a:lnTo>
                    <a:pt x="240" y="5816"/>
                  </a:lnTo>
                  <a:lnTo>
                    <a:pt x="239" y="5777"/>
                  </a:lnTo>
                  <a:lnTo>
                    <a:pt x="238" y="5740"/>
                  </a:lnTo>
                  <a:lnTo>
                    <a:pt x="237" y="5701"/>
                  </a:lnTo>
                  <a:lnTo>
                    <a:pt x="235" y="5663"/>
                  </a:lnTo>
                  <a:lnTo>
                    <a:pt x="234" y="5624"/>
                  </a:lnTo>
                  <a:lnTo>
                    <a:pt x="233" y="5586"/>
                  </a:lnTo>
                  <a:lnTo>
                    <a:pt x="231" y="5548"/>
                  </a:lnTo>
                  <a:lnTo>
                    <a:pt x="230" y="5509"/>
                  </a:lnTo>
                  <a:lnTo>
                    <a:pt x="229" y="5471"/>
                  </a:lnTo>
                  <a:lnTo>
                    <a:pt x="228" y="5433"/>
                  </a:lnTo>
                  <a:lnTo>
                    <a:pt x="226" y="5394"/>
                  </a:lnTo>
                  <a:lnTo>
                    <a:pt x="225" y="5356"/>
                  </a:lnTo>
                  <a:lnTo>
                    <a:pt x="224" y="5319"/>
                  </a:lnTo>
                  <a:lnTo>
                    <a:pt x="223" y="5282"/>
                  </a:lnTo>
                  <a:lnTo>
                    <a:pt x="220" y="5244"/>
                  </a:lnTo>
                  <a:lnTo>
                    <a:pt x="219" y="5206"/>
                  </a:lnTo>
                  <a:lnTo>
                    <a:pt x="217" y="5195"/>
                  </a:lnTo>
                  <a:lnTo>
                    <a:pt x="214" y="5165"/>
                  </a:lnTo>
                  <a:lnTo>
                    <a:pt x="207" y="5121"/>
                  </a:lnTo>
                  <a:lnTo>
                    <a:pt x="200" y="5067"/>
                  </a:lnTo>
                  <a:lnTo>
                    <a:pt x="191" y="5005"/>
                  </a:lnTo>
                  <a:lnTo>
                    <a:pt x="184" y="4943"/>
                  </a:lnTo>
                  <a:lnTo>
                    <a:pt x="176" y="4882"/>
                  </a:lnTo>
                  <a:lnTo>
                    <a:pt x="168" y="4827"/>
                  </a:lnTo>
                  <a:lnTo>
                    <a:pt x="162" y="4782"/>
                  </a:lnTo>
                  <a:lnTo>
                    <a:pt x="158" y="4753"/>
                  </a:lnTo>
                  <a:lnTo>
                    <a:pt x="157" y="4742"/>
                  </a:lnTo>
                  <a:lnTo>
                    <a:pt x="153" y="4702"/>
                  </a:lnTo>
                  <a:lnTo>
                    <a:pt x="151" y="4661"/>
                  </a:lnTo>
                  <a:lnTo>
                    <a:pt x="149" y="4619"/>
                  </a:lnTo>
                  <a:lnTo>
                    <a:pt x="147" y="4576"/>
                  </a:lnTo>
                  <a:lnTo>
                    <a:pt x="146" y="4534"/>
                  </a:lnTo>
                  <a:lnTo>
                    <a:pt x="145" y="4490"/>
                  </a:lnTo>
                  <a:lnTo>
                    <a:pt x="143" y="4447"/>
                  </a:lnTo>
                  <a:lnTo>
                    <a:pt x="141" y="4404"/>
                  </a:lnTo>
                  <a:lnTo>
                    <a:pt x="139" y="4359"/>
                  </a:lnTo>
                  <a:lnTo>
                    <a:pt x="137" y="4314"/>
                  </a:lnTo>
                  <a:lnTo>
                    <a:pt x="133" y="4270"/>
                  </a:lnTo>
                  <a:lnTo>
                    <a:pt x="130" y="4226"/>
                  </a:lnTo>
                  <a:lnTo>
                    <a:pt x="130" y="4185"/>
                  </a:lnTo>
                  <a:lnTo>
                    <a:pt x="129" y="4144"/>
                  </a:lnTo>
                  <a:lnTo>
                    <a:pt x="128" y="4103"/>
                  </a:lnTo>
                  <a:lnTo>
                    <a:pt x="126" y="4061"/>
                  </a:lnTo>
                  <a:lnTo>
                    <a:pt x="123" y="4020"/>
                  </a:lnTo>
                  <a:lnTo>
                    <a:pt x="120" y="3979"/>
                  </a:lnTo>
                  <a:lnTo>
                    <a:pt x="118" y="3938"/>
                  </a:lnTo>
                  <a:lnTo>
                    <a:pt x="113" y="3897"/>
                  </a:lnTo>
                  <a:lnTo>
                    <a:pt x="110" y="3855"/>
                  </a:lnTo>
                  <a:lnTo>
                    <a:pt x="107" y="3815"/>
                  </a:lnTo>
                  <a:lnTo>
                    <a:pt x="102" y="3774"/>
                  </a:lnTo>
                  <a:lnTo>
                    <a:pt x="99" y="3733"/>
                  </a:lnTo>
                  <a:lnTo>
                    <a:pt x="94" y="3692"/>
                  </a:lnTo>
                  <a:lnTo>
                    <a:pt x="94" y="3651"/>
                  </a:lnTo>
                  <a:lnTo>
                    <a:pt x="93" y="3610"/>
                  </a:lnTo>
                  <a:lnTo>
                    <a:pt x="92" y="3570"/>
                  </a:lnTo>
                  <a:lnTo>
                    <a:pt x="91" y="3530"/>
                  </a:lnTo>
                  <a:lnTo>
                    <a:pt x="90" y="3490"/>
                  </a:lnTo>
                  <a:lnTo>
                    <a:pt x="88" y="3451"/>
                  </a:lnTo>
                  <a:lnTo>
                    <a:pt x="86" y="3411"/>
                  </a:lnTo>
                  <a:lnTo>
                    <a:pt x="84" y="3371"/>
                  </a:lnTo>
                  <a:lnTo>
                    <a:pt x="82" y="3332"/>
                  </a:lnTo>
                  <a:lnTo>
                    <a:pt x="80" y="3292"/>
                  </a:lnTo>
                  <a:lnTo>
                    <a:pt x="79" y="3253"/>
                  </a:lnTo>
                  <a:lnTo>
                    <a:pt x="78" y="3212"/>
                  </a:lnTo>
                  <a:lnTo>
                    <a:pt x="77" y="3173"/>
                  </a:lnTo>
                  <a:lnTo>
                    <a:pt x="76" y="3133"/>
                  </a:lnTo>
                  <a:lnTo>
                    <a:pt x="76" y="3094"/>
                  </a:lnTo>
                  <a:lnTo>
                    <a:pt x="76" y="3054"/>
                  </a:lnTo>
                  <a:lnTo>
                    <a:pt x="77" y="3014"/>
                  </a:lnTo>
                  <a:lnTo>
                    <a:pt x="78" y="2975"/>
                  </a:lnTo>
                  <a:lnTo>
                    <a:pt x="80" y="2935"/>
                  </a:lnTo>
                  <a:lnTo>
                    <a:pt x="83" y="2895"/>
                  </a:lnTo>
                  <a:lnTo>
                    <a:pt x="87" y="2855"/>
                  </a:lnTo>
                  <a:lnTo>
                    <a:pt x="92" y="2815"/>
                  </a:lnTo>
                  <a:lnTo>
                    <a:pt x="98" y="2775"/>
                  </a:lnTo>
                  <a:lnTo>
                    <a:pt x="104" y="2734"/>
                  </a:lnTo>
                  <a:lnTo>
                    <a:pt x="112" y="2694"/>
                  </a:lnTo>
                  <a:lnTo>
                    <a:pt x="120" y="2656"/>
                  </a:lnTo>
                  <a:lnTo>
                    <a:pt x="132" y="2620"/>
                  </a:lnTo>
                  <a:lnTo>
                    <a:pt x="149" y="2582"/>
                  </a:lnTo>
                  <a:lnTo>
                    <a:pt x="169" y="2544"/>
                  </a:lnTo>
                  <a:lnTo>
                    <a:pt x="192" y="2507"/>
                  </a:lnTo>
                  <a:lnTo>
                    <a:pt x="217" y="2469"/>
                  </a:lnTo>
                  <a:lnTo>
                    <a:pt x="244" y="2432"/>
                  </a:lnTo>
                  <a:lnTo>
                    <a:pt x="270" y="2395"/>
                  </a:lnTo>
                  <a:lnTo>
                    <a:pt x="298" y="2358"/>
                  </a:lnTo>
                  <a:lnTo>
                    <a:pt x="325" y="2320"/>
                  </a:lnTo>
                  <a:lnTo>
                    <a:pt x="350" y="2284"/>
                  </a:lnTo>
                  <a:lnTo>
                    <a:pt x="372" y="2249"/>
                  </a:lnTo>
                  <a:lnTo>
                    <a:pt x="394" y="2213"/>
                  </a:lnTo>
                  <a:lnTo>
                    <a:pt x="418" y="2176"/>
                  </a:lnTo>
                  <a:lnTo>
                    <a:pt x="445" y="2139"/>
                  </a:lnTo>
                  <a:lnTo>
                    <a:pt x="481" y="2102"/>
                  </a:lnTo>
                  <a:lnTo>
                    <a:pt x="490" y="2085"/>
                  </a:lnTo>
                  <a:lnTo>
                    <a:pt x="507" y="2052"/>
                  </a:lnTo>
                  <a:lnTo>
                    <a:pt x="517" y="2035"/>
                  </a:lnTo>
                  <a:lnTo>
                    <a:pt x="527" y="1988"/>
                  </a:lnTo>
                  <a:lnTo>
                    <a:pt x="538" y="1943"/>
                  </a:lnTo>
                  <a:lnTo>
                    <a:pt x="548" y="1901"/>
                  </a:lnTo>
                  <a:lnTo>
                    <a:pt x="558" y="1859"/>
                  </a:lnTo>
                  <a:lnTo>
                    <a:pt x="567" y="1818"/>
                  </a:lnTo>
                  <a:lnTo>
                    <a:pt x="576" y="1777"/>
                  </a:lnTo>
                  <a:lnTo>
                    <a:pt x="582" y="1737"/>
                  </a:lnTo>
                  <a:lnTo>
                    <a:pt x="587" y="1695"/>
                  </a:lnTo>
                  <a:lnTo>
                    <a:pt x="590" y="1652"/>
                  </a:lnTo>
                  <a:lnTo>
                    <a:pt x="591" y="1608"/>
                  </a:lnTo>
                  <a:lnTo>
                    <a:pt x="595" y="1571"/>
                  </a:lnTo>
                  <a:lnTo>
                    <a:pt x="589" y="1535"/>
                  </a:lnTo>
                  <a:lnTo>
                    <a:pt x="556" y="1519"/>
                  </a:lnTo>
                  <a:lnTo>
                    <a:pt x="510" y="1524"/>
                  </a:lnTo>
                  <a:lnTo>
                    <a:pt x="463" y="1524"/>
                  </a:lnTo>
                  <a:lnTo>
                    <a:pt x="416" y="1519"/>
                  </a:lnTo>
                  <a:lnTo>
                    <a:pt x="371" y="1506"/>
                  </a:lnTo>
                  <a:lnTo>
                    <a:pt x="328" y="1489"/>
                  </a:lnTo>
                  <a:lnTo>
                    <a:pt x="289" y="1465"/>
                  </a:lnTo>
                  <a:lnTo>
                    <a:pt x="257" y="1432"/>
                  </a:lnTo>
                  <a:lnTo>
                    <a:pt x="234" y="1395"/>
                  </a:lnTo>
                  <a:lnTo>
                    <a:pt x="218" y="1355"/>
                  </a:lnTo>
                  <a:lnTo>
                    <a:pt x="208" y="1313"/>
                  </a:lnTo>
                  <a:lnTo>
                    <a:pt x="204" y="1270"/>
                  </a:lnTo>
                  <a:lnTo>
                    <a:pt x="201" y="1229"/>
                  </a:lnTo>
                  <a:lnTo>
                    <a:pt x="201" y="1189"/>
                  </a:lnTo>
                  <a:lnTo>
                    <a:pt x="200" y="1167"/>
                  </a:lnTo>
                  <a:lnTo>
                    <a:pt x="198" y="1140"/>
                  </a:lnTo>
                  <a:lnTo>
                    <a:pt x="197" y="1118"/>
                  </a:lnTo>
                  <a:lnTo>
                    <a:pt x="188" y="1066"/>
                  </a:lnTo>
                  <a:lnTo>
                    <a:pt x="166" y="1036"/>
                  </a:lnTo>
                  <a:lnTo>
                    <a:pt x="127" y="1018"/>
                  </a:lnTo>
                  <a:lnTo>
                    <a:pt x="68" y="1006"/>
                  </a:lnTo>
                  <a:lnTo>
                    <a:pt x="48" y="979"/>
                  </a:lnTo>
                  <a:lnTo>
                    <a:pt x="50" y="952"/>
                  </a:lnTo>
                  <a:lnTo>
                    <a:pt x="69" y="924"/>
                  </a:lnTo>
                  <a:lnTo>
                    <a:pt x="96" y="896"/>
                  </a:lnTo>
                  <a:lnTo>
                    <a:pt x="125" y="869"/>
                  </a:lnTo>
                  <a:lnTo>
                    <a:pt x="148" y="841"/>
                  </a:lnTo>
                  <a:lnTo>
                    <a:pt x="171" y="801"/>
                  </a:lnTo>
                  <a:lnTo>
                    <a:pt x="189" y="759"/>
                  </a:lnTo>
                  <a:lnTo>
                    <a:pt x="201" y="715"/>
                  </a:lnTo>
                  <a:lnTo>
                    <a:pt x="210" y="672"/>
                  </a:lnTo>
                  <a:lnTo>
                    <a:pt x="215" y="630"/>
                  </a:lnTo>
                  <a:lnTo>
                    <a:pt x="218" y="586"/>
                  </a:lnTo>
                  <a:lnTo>
                    <a:pt x="218" y="544"/>
                  </a:lnTo>
                  <a:lnTo>
                    <a:pt x="219" y="504"/>
                  </a:lnTo>
                  <a:lnTo>
                    <a:pt x="220" y="456"/>
                  </a:lnTo>
                  <a:lnTo>
                    <a:pt x="225" y="411"/>
                  </a:lnTo>
                  <a:lnTo>
                    <a:pt x="231" y="370"/>
                  </a:lnTo>
                  <a:lnTo>
                    <a:pt x="242" y="330"/>
                  </a:lnTo>
                  <a:lnTo>
                    <a:pt x="255" y="292"/>
                  </a:lnTo>
                  <a:lnTo>
                    <a:pt x="272" y="256"/>
                  </a:lnTo>
                  <a:lnTo>
                    <a:pt x="293" y="223"/>
                  </a:lnTo>
                  <a:lnTo>
                    <a:pt x="317" y="189"/>
                  </a:lnTo>
                  <a:lnTo>
                    <a:pt x="345" y="158"/>
                  </a:lnTo>
                  <a:lnTo>
                    <a:pt x="377" y="128"/>
                  </a:lnTo>
                  <a:lnTo>
                    <a:pt x="414" y="98"/>
                  </a:lnTo>
                  <a:lnTo>
                    <a:pt x="442" y="86"/>
                  </a:lnTo>
                  <a:lnTo>
                    <a:pt x="503" y="60"/>
                  </a:lnTo>
                  <a:lnTo>
                    <a:pt x="564" y="35"/>
                  </a:lnTo>
                  <a:lnTo>
                    <a:pt x="591" y="22"/>
                  </a:lnTo>
                </a:path>
              </a:pathLst>
            </a:custGeom>
            <a:solidFill>
              <a:schemeClr val="bg2"/>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61448" name="Rectangle 8"/>
            <p:cNvSpPr>
              <a:spLocks noChangeArrowheads="1"/>
            </p:cNvSpPr>
            <p:nvPr/>
          </p:nvSpPr>
          <p:spPr bwMode="auto">
            <a:xfrm>
              <a:off x="6515100" y="1885950"/>
              <a:ext cx="30861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29%</a:t>
              </a:r>
              <a:r>
                <a:rPr lang="en-US" sz="1800" dirty="0">
                  <a:latin typeface="Times New Roman" pitchFamily="18" charset="0"/>
                </a:rPr>
                <a:t>	Breast</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13%</a:t>
              </a:r>
              <a:r>
                <a:rPr lang="en-US" sz="1800" dirty="0">
                  <a:latin typeface="Times New Roman" pitchFamily="18" charset="0"/>
                </a:rPr>
                <a:t>	Lung &amp; bronchus</a:t>
              </a:r>
            </a:p>
            <a:p>
              <a:pPr>
                <a:lnSpc>
                  <a:spcPct val="90000"/>
                </a:lnSpc>
                <a:spcBef>
                  <a:spcPct val="25000"/>
                </a:spcBef>
                <a:spcAft>
                  <a:spcPct val="25000"/>
                </a:spcAft>
                <a:buFontTx/>
                <a:buNone/>
                <a:tabLst>
                  <a:tab pos="400050" algn="r"/>
                  <a:tab pos="685800" algn="l"/>
                </a:tabLst>
              </a:pPr>
              <a:r>
                <a:rPr lang="en-US" sz="1800" dirty="0" smtClean="0">
                  <a:latin typeface="Times New Roman" pitchFamily="18" charset="0"/>
                </a:rPr>
                <a:t>  8%</a:t>
              </a:r>
              <a:r>
                <a:rPr lang="en-US" sz="1800" dirty="0">
                  <a:latin typeface="Times New Roman" pitchFamily="18" charset="0"/>
                </a:rPr>
                <a:t>	</a:t>
              </a:r>
              <a:r>
                <a:rPr lang="en-US" sz="1800" dirty="0" smtClean="0">
                  <a:latin typeface="Times New Roman" pitchFamily="18" charset="0"/>
                </a:rPr>
                <a:t>Colon </a:t>
              </a:r>
              <a:r>
                <a:rPr lang="en-US" sz="1800" dirty="0">
                  <a:latin typeface="Times New Roman" pitchFamily="18" charset="0"/>
                </a:rPr>
                <a:t>&amp; rectum</a:t>
              </a:r>
            </a:p>
            <a:p>
              <a:pPr>
                <a:lnSpc>
                  <a:spcPct val="90000"/>
                </a:lnSpc>
                <a:spcBef>
                  <a:spcPct val="25000"/>
                </a:spcBef>
                <a:spcAft>
                  <a:spcPct val="25000"/>
                </a:spcAft>
                <a:buFontTx/>
                <a:buNone/>
                <a:tabLst>
                  <a:tab pos="400050" algn="r"/>
                  <a:tab pos="685800" algn="l"/>
                </a:tabLst>
              </a:pPr>
              <a:r>
                <a:rPr lang="en-US" sz="1800" dirty="0" smtClean="0">
                  <a:latin typeface="Times New Roman" pitchFamily="18" charset="0"/>
                </a:rPr>
                <a:t>	6%	Uterine corpus 	</a:t>
              </a:r>
            </a:p>
            <a:p>
              <a:pPr>
                <a:lnSpc>
                  <a:spcPct val="90000"/>
                </a:lnSpc>
                <a:spcBef>
                  <a:spcPct val="25000"/>
                </a:spcBef>
                <a:spcAft>
                  <a:spcPct val="25000"/>
                </a:spcAft>
                <a:buNone/>
                <a:tabLst>
                  <a:tab pos="400050" algn="r"/>
                  <a:tab pos="685800" algn="l"/>
                </a:tabLst>
              </a:pPr>
              <a:r>
                <a:rPr lang="en-US" sz="1800" dirty="0" smtClean="0">
                  <a:latin typeface="Times New Roman" pitchFamily="18" charset="0"/>
                </a:rPr>
                <a:t>  6%</a:t>
              </a:r>
              <a:r>
                <a:rPr lang="en-US" sz="1800" dirty="0">
                  <a:latin typeface="Times New Roman" pitchFamily="18" charset="0"/>
                </a:rPr>
                <a:t>	Thyroid</a:t>
              </a:r>
            </a:p>
            <a:p>
              <a:pPr>
                <a:lnSpc>
                  <a:spcPct val="90000"/>
                </a:lnSpc>
                <a:spcBef>
                  <a:spcPct val="25000"/>
                </a:spcBef>
                <a:spcAft>
                  <a:spcPct val="25000"/>
                </a:spcAft>
                <a:buFontTx/>
                <a:buNone/>
                <a:tabLst>
                  <a:tab pos="400050" algn="r"/>
                  <a:tab pos="685800" algn="l"/>
                </a:tabLst>
              </a:pPr>
              <a:r>
                <a:rPr lang="en-US" sz="1800" dirty="0" smtClean="0">
                  <a:latin typeface="Times New Roman" pitchFamily="18" charset="0"/>
                </a:rPr>
                <a:t>  4%	Non-Hodgkin</a:t>
              </a:r>
              <a:r>
                <a:rPr lang="en-US" sz="1800" dirty="0">
                  <a:latin typeface="Times New Roman" pitchFamily="18" charset="0"/>
                </a:rPr>
                <a:t/>
              </a:r>
              <a:br>
                <a:rPr lang="en-US" sz="1800" dirty="0">
                  <a:latin typeface="Times New Roman" pitchFamily="18" charset="0"/>
                </a:rPr>
              </a:br>
              <a:r>
                <a:rPr lang="en-US" sz="1800" dirty="0">
                  <a:latin typeface="Times New Roman" pitchFamily="18" charset="0"/>
                </a:rPr>
                <a:t>		     lymphoma 	</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4%	Melanoma of skin</a:t>
              </a:r>
            </a:p>
            <a:p>
              <a:pPr>
                <a:lnSpc>
                  <a:spcPct val="90000"/>
                </a:lnSpc>
                <a:spcBef>
                  <a:spcPct val="25000"/>
                </a:spcBef>
                <a:spcAft>
                  <a:spcPct val="25000"/>
                </a:spcAft>
                <a:buFontTx/>
                <a:buNone/>
                <a:tabLst>
                  <a:tab pos="400050" algn="r"/>
                  <a:tab pos="685800" algn="l"/>
                </a:tabLst>
              </a:pPr>
              <a:r>
                <a:rPr lang="en-US" sz="1800" dirty="0" smtClean="0">
                  <a:latin typeface="Times New Roman" pitchFamily="18" charset="0"/>
                </a:rPr>
                <a:t>  3% 	Kidney, renal pelvis</a:t>
              </a: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3%</a:t>
              </a:r>
              <a:r>
                <a:rPr lang="en-US" sz="1800" dirty="0">
                  <a:latin typeface="Times New Roman" pitchFamily="18" charset="0"/>
                </a:rPr>
                <a:t>	</a:t>
              </a:r>
              <a:r>
                <a:rPr lang="en-US" sz="1800" dirty="0" smtClean="0">
                  <a:latin typeface="Times New Roman" pitchFamily="18" charset="0"/>
                </a:rPr>
                <a:t>Pancreas</a:t>
              </a:r>
              <a:endParaRPr lang="en-US" sz="1800" dirty="0">
                <a:latin typeface="Times New Roman" pitchFamily="18" charset="0"/>
              </a:endParaRP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3%</a:t>
              </a:r>
              <a:r>
                <a:rPr lang="en-US" sz="1800" dirty="0">
                  <a:latin typeface="Times New Roman" pitchFamily="18" charset="0"/>
                </a:rPr>
                <a:t>	</a:t>
              </a:r>
              <a:r>
                <a:rPr lang="en-US" sz="1800" dirty="0" smtClean="0">
                  <a:latin typeface="Times New Roman" pitchFamily="18" charset="0"/>
                </a:rPr>
                <a:t>Leukemia</a:t>
              </a:r>
              <a:endParaRPr lang="en-US" sz="1800" dirty="0">
                <a:latin typeface="Times New Roman" pitchFamily="18" charset="0"/>
              </a:endParaRPr>
            </a:p>
            <a:p>
              <a:pPr>
                <a:lnSpc>
                  <a:spcPct val="90000"/>
                </a:lnSpc>
                <a:spcBef>
                  <a:spcPct val="25000"/>
                </a:spcBef>
                <a:spcAft>
                  <a:spcPct val="25000"/>
                </a:spcAft>
                <a:buFontTx/>
                <a:buNone/>
                <a:tabLst>
                  <a:tab pos="400050" algn="r"/>
                  <a:tab pos="685800" algn="l"/>
                </a:tabLst>
              </a:pPr>
              <a:r>
                <a:rPr lang="en-US" sz="1800" dirty="0">
                  <a:latin typeface="Times New Roman" pitchFamily="18" charset="0"/>
                </a:rPr>
                <a:t>	</a:t>
              </a:r>
              <a:r>
                <a:rPr lang="en-US" sz="1800" dirty="0" smtClean="0">
                  <a:latin typeface="Times New Roman" pitchFamily="18" charset="0"/>
                </a:rPr>
                <a:t>21%</a:t>
              </a:r>
              <a:r>
                <a:rPr lang="en-US" sz="1800" dirty="0">
                  <a:latin typeface="Times New Roman" pitchFamily="18" charset="0"/>
                </a:rPr>
                <a:t>	All Other Sites</a:t>
              </a:r>
            </a:p>
          </p:txBody>
        </p:sp>
        <p:sp>
          <p:nvSpPr>
            <p:cNvPr id="61449" name="Rectangle 9"/>
            <p:cNvSpPr>
              <a:spLocks noChangeArrowheads="1"/>
            </p:cNvSpPr>
            <p:nvPr/>
          </p:nvSpPr>
          <p:spPr bwMode="auto">
            <a:xfrm>
              <a:off x="1223963" y="1905000"/>
              <a:ext cx="3119437"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5000"/>
                </a:spcBef>
                <a:spcAft>
                  <a:spcPct val="25000"/>
                </a:spcAft>
                <a:buFontTx/>
                <a:buNone/>
                <a:tabLst>
                  <a:tab pos="2457450" algn="r"/>
                </a:tabLst>
              </a:pPr>
              <a:r>
                <a:rPr lang="en-US" sz="1800" dirty="0"/>
                <a:t>Prostate	</a:t>
              </a:r>
              <a:r>
                <a:rPr lang="en-US" sz="1800" dirty="0" smtClean="0"/>
                <a:t>  27%</a:t>
              </a:r>
              <a:endParaRPr lang="en-US" sz="1800" dirty="0"/>
            </a:p>
            <a:p>
              <a:pPr marL="342900" indent="-342900">
                <a:lnSpc>
                  <a:spcPct val="90000"/>
                </a:lnSpc>
                <a:spcBef>
                  <a:spcPct val="25000"/>
                </a:spcBef>
                <a:spcAft>
                  <a:spcPct val="25000"/>
                </a:spcAft>
                <a:buFontTx/>
                <a:buNone/>
                <a:tabLst>
                  <a:tab pos="2457450" algn="r"/>
                </a:tabLst>
              </a:pPr>
              <a:r>
                <a:rPr lang="en-US" sz="1800" dirty="0"/>
                <a:t>Lung &amp; bronchus	</a:t>
              </a:r>
              <a:r>
                <a:rPr lang="en-US" sz="1800" dirty="0" smtClean="0"/>
                <a:t>14%</a:t>
              </a:r>
              <a:endParaRPr lang="en-US" sz="1800" dirty="0"/>
            </a:p>
            <a:p>
              <a:pPr marL="342900" indent="-342900">
                <a:lnSpc>
                  <a:spcPct val="90000"/>
                </a:lnSpc>
                <a:spcBef>
                  <a:spcPct val="25000"/>
                </a:spcBef>
                <a:spcAft>
                  <a:spcPct val="25000"/>
                </a:spcAft>
                <a:buFontTx/>
                <a:buNone/>
                <a:tabLst>
                  <a:tab pos="2457450" algn="r"/>
                </a:tabLst>
              </a:pPr>
              <a:r>
                <a:rPr lang="en-US" sz="1800" dirty="0"/>
                <a:t>Colon &amp; rectum	</a:t>
              </a:r>
              <a:r>
                <a:rPr lang="en-US" sz="1800" dirty="0" smtClean="0"/>
                <a:t>8%</a:t>
              </a:r>
              <a:endParaRPr lang="en-US" sz="1800" dirty="0"/>
            </a:p>
            <a:p>
              <a:pPr marL="342900" indent="-342900">
                <a:lnSpc>
                  <a:spcPct val="90000"/>
                </a:lnSpc>
                <a:spcBef>
                  <a:spcPct val="25000"/>
                </a:spcBef>
                <a:spcAft>
                  <a:spcPct val="25000"/>
                </a:spcAft>
                <a:buFontTx/>
                <a:buNone/>
                <a:tabLst>
                  <a:tab pos="2457450" algn="r"/>
                </a:tabLst>
              </a:pPr>
              <a:r>
                <a:rPr lang="en-US" sz="1800" dirty="0"/>
                <a:t>Urinary bladder	</a:t>
              </a:r>
              <a:r>
                <a:rPr lang="en-US" sz="1800" dirty="0" smtClean="0"/>
                <a:t>7%</a:t>
              </a:r>
              <a:endParaRPr lang="en-US" sz="1800" dirty="0"/>
            </a:p>
            <a:p>
              <a:pPr marL="342900" indent="-342900">
                <a:lnSpc>
                  <a:spcPct val="90000"/>
                </a:lnSpc>
                <a:spcBef>
                  <a:spcPct val="25000"/>
                </a:spcBef>
                <a:spcAft>
                  <a:spcPct val="25000"/>
                </a:spcAft>
                <a:buFontTx/>
                <a:buNone/>
                <a:tabLst>
                  <a:tab pos="2457450" algn="r"/>
                </a:tabLst>
              </a:pPr>
              <a:r>
                <a:rPr lang="en-US" sz="1800" dirty="0"/>
                <a:t>Melanoma of skin	</a:t>
              </a:r>
              <a:r>
                <a:rPr lang="en-US" sz="1800" dirty="0" smtClean="0"/>
                <a:t>5</a:t>
              </a:r>
              <a:r>
                <a:rPr lang="en-US" sz="1800" dirty="0"/>
                <a:t>%</a:t>
              </a:r>
            </a:p>
            <a:p>
              <a:pPr marL="342900" indent="-342900">
                <a:lnSpc>
                  <a:spcPct val="90000"/>
                </a:lnSpc>
                <a:spcBef>
                  <a:spcPct val="25000"/>
                </a:spcBef>
                <a:spcAft>
                  <a:spcPct val="25000"/>
                </a:spcAft>
                <a:buFontTx/>
                <a:buNone/>
                <a:tabLst>
                  <a:tab pos="2457450" algn="r"/>
                </a:tabLst>
              </a:pPr>
              <a:r>
                <a:rPr lang="en-US" sz="1800" dirty="0" smtClean="0"/>
                <a:t>Kidney, renal pelvis  	5%</a:t>
              </a:r>
              <a:endParaRPr lang="en-US" sz="1800" dirty="0"/>
            </a:p>
            <a:p>
              <a:pPr marL="342900" indent="-342900">
                <a:lnSpc>
                  <a:spcPct val="90000"/>
                </a:lnSpc>
                <a:spcBef>
                  <a:spcPct val="25000"/>
                </a:spcBef>
                <a:spcAft>
                  <a:spcPct val="25000"/>
                </a:spcAft>
                <a:buFontTx/>
                <a:buNone/>
                <a:tabLst>
                  <a:tab pos="2457450" algn="r"/>
                </a:tabLst>
              </a:pPr>
              <a:r>
                <a:rPr lang="en-US" sz="1800" dirty="0"/>
                <a:t>Non-Hodgkin	4%                      lymphoma	</a:t>
              </a:r>
            </a:p>
            <a:p>
              <a:pPr marL="342900" indent="-342900">
                <a:lnSpc>
                  <a:spcPct val="90000"/>
                </a:lnSpc>
                <a:spcBef>
                  <a:spcPct val="25000"/>
                </a:spcBef>
                <a:spcAft>
                  <a:spcPct val="25000"/>
                </a:spcAft>
                <a:buFontTx/>
                <a:buNone/>
                <a:tabLst>
                  <a:tab pos="2457450" algn="r"/>
                </a:tabLst>
              </a:pPr>
              <a:r>
                <a:rPr lang="en-US" sz="1800" dirty="0"/>
                <a:t>Oral </a:t>
              </a:r>
              <a:r>
                <a:rPr lang="en-US" sz="1800" dirty="0" smtClean="0"/>
                <a:t>cavity, pharynx</a:t>
              </a:r>
              <a:r>
                <a:rPr lang="en-US" sz="1800" dirty="0"/>
                <a:t>	</a:t>
              </a:r>
              <a:r>
                <a:rPr lang="en-US" sz="1800" dirty="0" smtClean="0"/>
                <a:t>4%</a:t>
              </a:r>
              <a:r>
                <a:rPr lang="en-US" sz="1800" dirty="0"/>
                <a:t>	</a:t>
              </a:r>
            </a:p>
            <a:p>
              <a:pPr marL="342900" indent="-342900">
                <a:lnSpc>
                  <a:spcPct val="90000"/>
                </a:lnSpc>
                <a:spcBef>
                  <a:spcPct val="25000"/>
                </a:spcBef>
                <a:spcAft>
                  <a:spcPct val="25000"/>
                </a:spcAft>
                <a:buFontTx/>
                <a:buNone/>
                <a:tabLst>
                  <a:tab pos="2457450" algn="r"/>
                </a:tabLst>
              </a:pPr>
              <a:r>
                <a:rPr lang="en-US" sz="1800" dirty="0"/>
                <a:t>Leukemia	</a:t>
              </a:r>
              <a:r>
                <a:rPr lang="en-US" sz="1800" dirty="0" smtClean="0"/>
                <a:t>4%</a:t>
              </a:r>
              <a:endParaRPr lang="en-US" sz="1800" dirty="0"/>
            </a:p>
            <a:p>
              <a:pPr marL="342900" indent="-342900">
                <a:lnSpc>
                  <a:spcPct val="90000"/>
                </a:lnSpc>
                <a:spcBef>
                  <a:spcPct val="25000"/>
                </a:spcBef>
                <a:spcAft>
                  <a:spcPct val="25000"/>
                </a:spcAft>
                <a:buFontTx/>
                <a:buNone/>
                <a:tabLst>
                  <a:tab pos="2457450" algn="r"/>
                </a:tabLst>
              </a:pPr>
              <a:r>
                <a:rPr lang="en-US" sz="1800" dirty="0" smtClean="0"/>
                <a:t>Liver, </a:t>
              </a:r>
              <a:r>
                <a:rPr lang="en-US" sz="1800" dirty="0" err="1" smtClean="0"/>
                <a:t>intrahep</a:t>
              </a:r>
              <a:r>
                <a:rPr lang="en-US" sz="1800" dirty="0" smtClean="0"/>
                <a:t>. duct</a:t>
              </a:r>
              <a:r>
                <a:rPr lang="en-US" sz="1800" dirty="0"/>
                <a:t>	</a:t>
              </a:r>
              <a:r>
                <a:rPr lang="en-US" sz="1800" dirty="0" smtClean="0"/>
                <a:t>3%</a:t>
              </a:r>
              <a:endParaRPr lang="en-US" sz="1800" dirty="0"/>
            </a:p>
            <a:p>
              <a:pPr marL="342900" indent="-342900">
                <a:lnSpc>
                  <a:spcPct val="90000"/>
                </a:lnSpc>
                <a:spcBef>
                  <a:spcPct val="25000"/>
                </a:spcBef>
                <a:spcAft>
                  <a:spcPct val="25000"/>
                </a:spcAft>
                <a:buFontTx/>
                <a:buNone/>
                <a:tabLst>
                  <a:tab pos="2457450" algn="r"/>
                </a:tabLst>
              </a:pPr>
              <a:r>
                <a:rPr lang="en-US" sz="1800" dirty="0"/>
                <a:t>All Other Sites	</a:t>
              </a:r>
              <a:r>
                <a:rPr lang="en-US" sz="1800" dirty="0" smtClean="0"/>
                <a:t>19%</a:t>
              </a:r>
              <a:endParaRPr lang="en-US" sz="1800" dirty="0"/>
            </a:p>
            <a:p>
              <a:pPr marL="342900" indent="-342900" eaLnBrk="1" hangingPunct="1">
                <a:lnSpc>
                  <a:spcPct val="90000"/>
                </a:lnSpc>
                <a:spcBef>
                  <a:spcPct val="25000"/>
                </a:spcBef>
                <a:spcAft>
                  <a:spcPct val="25000"/>
                </a:spcAft>
                <a:buFontTx/>
                <a:buNone/>
                <a:tabLst>
                  <a:tab pos="2457450" algn="r"/>
                </a:tabLst>
              </a:pPr>
              <a:endParaRPr lang="en-US" sz="1800" dirty="0"/>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idx="4294967295"/>
          </p:nvPr>
        </p:nvSpPr>
        <p:spPr>
          <a:xfrm>
            <a:off x="1406525" y="260350"/>
            <a:ext cx="6621463" cy="635000"/>
          </a:xfrm>
        </p:spPr>
        <p:txBody>
          <a:bodyPr/>
          <a:lstStyle/>
          <a:p>
            <a:pPr eaLnBrk="1" hangingPunct="1">
              <a:defRPr/>
            </a:pPr>
            <a:r>
              <a:rPr lang="en-US" altLang="en-US" sz="3400" smtClean="0">
                <a:solidFill>
                  <a:srgbClr val="990033"/>
                </a:solidFill>
                <a:effectLst>
                  <a:outerShdw blurRad="38100" dist="38100" dir="2700000" algn="tl">
                    <a:srgbClr val="C0C0C0"/>
                  </a:outerShdw>
                </a:effectLst>
              </a:rPr>
              <a:t>Cancer Incidence Rates* for Men, 1975-2002</a:t>
            </a:r>
          </a:p>
        </p:txBody>
      </p:sp>
      <p:sp>
        <p:nvSpPr>
          <p:cNvPr id="12292" name="Text Box 3"/>
          <p:cNvSpPr txBox="1">
            <a:spLocks noChangeArrowheads="1"/>
          </p:cNvSpPr>
          <p:nvPr/>
        </p:nvSpPr>
        <p:spPr bwMode="auto">
          <a:xfrm>
            <a:off x="1116013" y="6199188"/>
            <a:ext cx="72104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a:t>*Age-adjusted to the 2000 US standard population.</a:t>
            </a:r>
          </a:p>
          <a:p>
            <a:pPr>
              <a:buFontTx/>
              <a:buNone/>
            </a:pPr>
            <a:r>
              <a:rPr lang="en-US" sz="1100" b="1"/>
              <a:t>Source: Surveillance, Epidemiology, and End Results Program, 1975-2002, Division of Cancer Control and</a:t>
            </a:r>
          </a:p>
          <a:p>
            <a:pPr>
              <a:buFontTx/>
              <a:buNone/>
            </a:pPr>
            <a:r>
              <a:rPr lang="en-US" sz="1100" b="1"/>
              <a:t> Population Sciences, National Cancer Institute, 2005.</a:t>
            </a:r>
          </a:p>
        </p:txBody>
      </p:sp>
      <p:grpSp>
        <p:nvGrpSpPr>
          <p:cNvPr id="12293" name="Group 12"/>
          <p:cNvGrpSpPr>
            <a:grpSpLocks/>
          </p:cNvGrpSpPr>
          <p:nvPr/>
        </p:nvGrpSpPr>
        <p:grpSpPr bwMode="auto">
          <a:xfrm>
            <a:off x="736600" y="1546225"/>
            <a:ext cx="7939088" cy="4702175"/>
            <a:chOff x="768" y="974"/>
            <a:chExt cx="5001" cy="2962"/>
          </a:xfrm>
        </p:grpSpPr>
        <p:graphicFrame>
          <p:nvGraphicFramePr>
            <p:cNvPr id="12290" name="Object 5"/>
            <p:cNvGraphicFramePr>
              <a:graphicFrameLocks noChangeAspect="1"/>
            </p:cNvGraphicFramePr>
            <p:nvPr/>
          </p:nvGraphicFramePr>
          <p:xfrm>
            <a:off x="768" y="974"/>
            <a:ext cx="5001" cy="2962"/>
          </p:xfrm>
          <a:graphic>
            <a:graphicData uri="http://schemas.openxmlformats.org/presentationml/2006/ole">
              <mc:AlternateContent xmlns:mc="http://schemas.openxmlformats.org/markup-compatibility/2006">
                <mc:Choice xmlns:v="urn:schemas-microsoft-com:vml" Requires="v">
                  <p:oleObj spid="_x0000_s12377" name="Chart" r:id="rId6" imgW="7772336" imgH="4610116" progId="MSGraph.Chart.8">
                    <p:embed followColorScheme="full"/>
                  </p:oleObj>
                </mc:Choice>
                <mc:Fallback>
                  <p:oleObj name="Chart" r:id="rId6" imgW="7772336" imgH="4610116"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974"/>
                          <a:ext cx="5001" cy="2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4" name="Text Box 5"/>
            <p:cNvSpPr txBox="1">
              <a:spLocks noChangeArrowheads="1"/>
            </p:cNvSpPr>
            <p:nvPr/>
          </p:nvSpPr>
          <p:spPr bwMode="auto">
            <a:xfrm>
              <a:off x="3120" y="1344"/>
              <a:ext cx="5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Prostate</a:t>
              </a:r>
            </a:p>
          </p:txBody>
        </p:sp>
        <p:sp>
          <p:nvSpPr>
            <p:cNvPr id="12295" name="Text Box 6"/>
            <p:cNvSpPr txBox="1">
              <a:spLocks noChangeArrowheads="1"/>
            </p:cNvSpPr>
            <p:nvPr/>
          </p:nvSpPr>
          <p:spPr bwMode="auto">
            <a:xfrm>
              <a:off x="3552" y="2478"/>
              <a:ext cx="39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Lung</a:t>
              </a:r>
            </a:p>
          </p:txBody>
        </p:sp>
        <p:sp>
          <p:nvSpPr>
            <p:cNvPr id="12296" name="Text Box 7"/>
            <p:cNvSpPr txBox="1">
              <a:spLocks noChangeArrowheads="1"/>
            </p:cNvSpPr>
            <p:nvPr/>
          </p:nvSpPr>
          <p:spPr bwMode="auto">
            <a:xfrm>
              <a:off x="1296" y="2728"/>
              <a:ext cx="10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Colon and rectum</a:t>
              </a:r>
            </a:p>
          </p:txBody>
        </p:sp>
        <p:sp>
          <p:nvSpPr>
            <p:cNvPr id="12297" name="Text Box 8"/>
            <p:cNvSpPr txBox="1">
              <a:spLocks noChangeArrowheads="1"/>
            </p:cNvSpPr>
            <p:nvPr/>
          </p:nvSpPr>
          <p:spPr bwMode="auto">
            <a:xfrm>
              <a:off x="3168" y="3076"/>
              <a:ext cx="9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Urinary bladder</a:t>
              </a:r>
            </a:p>
          </p:txBody>
        </p:sp>
        <p:sp>
          <p:nvSpPr>
            <p:cNvPr id="12298" name="Text Box 9"/>
            <p:cNvSpPr txBox="1">
              <a:spLocks noChangeArrowheads="1"/>
            </p:cNvSpPr>
            <p:nvPr/>
          </p:nvSpPr>
          <p:spPr bwMode="auto">
            <a:xfrm>
              <a:off x="1104" y="3300"/>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Non-Hodgkin lymphoma</a:t>
              </a:r>
            </a:p>
          </p:txBody>
        </p:sp>
        <p:sp>
          <p:nvSpPr>
            <p:cNvPr id="12299" name="Text Box 10"/>
            <p:cNvSpPr txBox="1">
              <a:spLocks noChangeArrowheads="1"/>
            </p:cNvSpPr>
            <p:nvPr/>
          </p:nvSpPr>
          <p:spPr bwMode="auto">
            <a:xfrm>
              <a:off x="1060" y="1036"/>
              <a:ext cx="22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b="1"/>
                <a:t>Rate Per 100,000</a:t>
              </a:r>
            </a:p>
          </p:txBody>
        </p:sp>
        <p:sp>
          <p:nvSpPr>
            <p:cNvPr id="12300" name="Text Box 11"/>
            <p:cNvSpPr txBox="1">
              <a:spLocks noChangeArrowheads="1"/>
            </p:cNvSpPr>
            <p:nvPr/>
          </p:nvSpPr>
          <p:spPr bwMode="auto">
            <a:xfrm>
              <a:off x="3216" y="3430"/>
              <a:ext cx="1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Melanoma of the skin</a:t>
              </a:r>
            </a:p>
          </p:txBody>
        </p:sp>
      </p:gr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858963" y="157163"/>
            <a:ext cx="5575565" cy="707886"/>
          </a:xfrm>
          <a:prstGeom prst="rect">
            <a:avLst/>
          </a:prstGeom>
          <a:noFill/>
          <a:ln w="9525">
            <a:noFill/>
            <a:miter lim="800000"/>
            <a:headEnd/>
            <a:tailEnd/>
          </a:ln>
          <a:effectLst/>
        </p:spPr>
        <p:txBody>
          <a:bodyPr wrap="none">
            <a:spAutoFit/>
          </a:bodyPr>
          <a:lstStyle/>
          <a:p>
            <a:pPr>
              <a:buFontTx/>
              <a:buNone/>
              <a:defRPr/>
            </a:pPr>
            <a:r>
              <a:rPr lang="en-US" sz="4000" dirty="0" smtClean="0">
                <a:solidFill>
                  <a:srgbClr val="990033"/>
                </a:solidFill>
                <a:effectLst>
                  <a:outerShdw blurRad="38100" dist="38100" dir="2700000" algn="tl">
                    <a:srgbClr val="C0C0C0"/>
                  </a:outerShdw>
                </a:effectLst>
                <a:latin typeface="Arial" pitchFamily="34" charset="0"/>
              </a:rPr>
              <a:t>ICD-10 </a:t>
            </a:r>
            <a:r>
              <a:rPr lang="en-US" sz="4000" dirty="0">
                <a:solidFill>
                  <a:srgbClr val="990033"/>
                </a:solidFill>
                <a:effectLst>
                  <a:outerShdw blurRad="38100" dist="38100" dir="2700000" algn="tl">
                    <a:srgbClr val="C0C0C0"/>
                  </a:outerShdw>
                </a:effectLst>
                <a:latin typeface="Arial" pitchFamily="34" charset="0"/>
              </a:rPr>
              <a:t>Codes - Groups</a:t>
            </a:r>
          </a:p>
        </p:txBody>
      </p:sp>
      <p:sp>
        <p:nvSpPr>
          <p:cNvPr id="19459" name="Text Box 3"/>
          <p:cNvSpPr txBox="1">
            <a:spLocks noChangeArrowheads="1"/>
          </p:cNvSpPr>
          <p:nvPr/>
        </p:nvSpPr>
        <p:spPr bwMode="auto">
          <a:xfrm>
            <a:off x="119063" y="1052736"/>
            <a:ext cx="841768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800" dirty="0" smtClean="0"/>
              <a:t>A00  - B99   Infectious </a:t>
            </a:r>
            <a:r>
              <a:rPr lang="en-US" sz="1800" dirty="0"/>
              <a:t>and Parasitic Diseases</a:t>
            </a:r>
          </a:p>
          <a:p>
            <a:pPr>
              <a:buFontTx/>
              <a:buNone/>
            </a:pPr>
            <a:r>
              <a:rPr lang="en-US" sz="1800" dirty="0" smtClean="0"/>
              <a:t>C00  - D49   </a:t>
            </a:r>
            <a:r>
              <a:rPr lang="en-US" sz="1800" dirty="0"/>
              <a:t>Neoplasms</a:t>
            </a:r>
          </a:p>
          <a:p>
            <a:pPr>
              <a:buFontTx/>
              <a:buNone/>
            </a:pPr>
            <a:r>
              <a:rPr lang="en-US" sz="1800" dirty="0" smtClean="0"/>
              <a:t>D50  - </a:t>
            </a:r>
            <a:r>
              <a:rPr lang="en-US" sz="1800" dirty="0"/>
              <a:t>D89 </a:t>
            </a:r>
            <a:r>
              <a:rPr lang="en-US" sz="1800" dirty="0" smtClean="0"/>
              <a:t>  Blood </a:t>
            </a:r>
            <a:r>
              <a:rPr lang="en-US" sz="1800" dirty="0"/>
              <a:t>and Blood Forming </a:t>
            </a:r>
            <a:r>
              <a:rPr lang="en-US" sz="1800" dirty="0" smtClean="0"/>
              <a:t>Organs</a:t>
            </a:r>
            <a:endParaRPr lang="en-US" sz="1800" dirty="0"/>
          </a:p>
          <a:p>
            <a:pPr>
              <a:buFontTx/>
              <a:buNone/>
            </a:pPr>
            <a:r>
              <a:rPr lang="en-US" sz="1800" dirty="0" smtClean="0"/>
              <a:t>E00  - E89   Endocrine </a:t>
            </a:r>
            <a:r>
              <a:rPr lang="en-US" sz="1800" dirty="0"/>
              <a:t>Nutritional and Metabolic Diseases</a:t>
            </a:r>
          </a:p>
          <a:p>
            <a:pPr>
              <a:buFontTx/>
              <a:buNone/>
            </a:pPr>
            <a:r>
              <a:rPr lang="en-US" sz="1800" dirty="0" smtClean="0"/>
              <a:t>F01  - F99    Mental, Behavioral and Neurodevelopmental Disorders</a:t>
            </a:r>
          </a:p>
          <a:p>
            <a:pPr>
              <a:buFontTx/>
              <a:buNone/>
            </a:pPr>
            <a:r>
              <a:rPr lang="en-US" sz="1800" dirty="0" smtClean="0"/>
              <a:t>G00 - G99    Nervous System</a:t>
            </a:r>
          </a:p>
          <a:p>
            <a:pPr>
              <a:buFontTx/>
              <a:buNone/>
            </a:pPr>
            <a:r>
              <a:rPr lang="en-US" sz="1800" dirty="0" smtClean="0"/>
              <a:t>H00 - H59    Eye and Adnexa</a:t>
            </a:r>
          </a:p>
          <a:p>
            <a:pPr>
              <a:buFontTx/>
              <a:buNone/>
            </a:pPr>
            <a:r>
              <a:rPr lang="en-US" sz="1800" dirty="0" smtClean="0"/>
              <a:t>H60 - H95    Ear and Mastoid</a:t>
            </a:r>
          </a:p>
          <a:p>
            <a:pPr>
              <a:buFontTx/>
              <a:buNone/>
            </a:pPr>
            <a:r>
              <a:rPr lang="en-US" sz="1800" dirty="0" smtClean="0"/>
              <a:t>I00   -  I99    Circulatory System </a:t>
            </a:r>
            <a:endParaRPr lang="en-US" sz="1800" dirty="0"/>
          </a:p>
          <a:p>
            <a:pPr>
              <a:buFontTx/>
              <a:buNone/>
            </a:pPr>
            <a:r>
              <a:rPr lang="en-US" sz="1800" dirty="0" smtClean="0"/>
              <a:t>J00  - J99    Respiratory System</a:t>
            </a:r>
            <a:endParaRPr lang="en-US" sz="1800" dirty="0"/>
          </a:p>
          <a:p>
            <a:pPr>
              <a:buFontTx/>
              <a:buNone/>
            </a:pPr>
            <a:r>
              <a:rPr lang="en-US" sz="1800" dirty="0" smtClean="0"/>
              <a:t>K00 - K95    Digestive System</a:t>
            </a:r>
            <a:endParaRPr lang="en-US" sz="1800" dirty="0"/>
          </a:p>
          <a:p>
            <a:pPr>
              <a:buFontTx/>
              <a:buNone/>
            </a:pPr>
            <a:r>
              <a:rPr lang="en-US" sz="1800" dirty="0" smtClean="0"/>
              <a:t>L00  - L99    Skin </a:t>
            </a:r>
            <a:r>
              <a:rPr lang="en-US" sz="1800" dirty="0"/>
              <a:t>and Subcutaneous Tissue</a:t>
            </a:r>
          </a:p>
          <a:p>
            <a:pPr>
              <a:buFontTx/>
              <a:buNone/>
            </a:pPr>
            <a:r>
              <a:rPr lang="en-US" sz="1800" dirty="0" smtClean="0"/>
              <a:t>M00 - M99   Musculoskeletal </a:t>
            </a:r>
            <a:r>
              <a:rPr lang="en-US" sz="1800" dirty="0"/>
              <a:t>System and Connective Tissue</a:t>
            </a:r>
          </a:p>
          <a:p>
            <a:pPr>
              <a:buFontTx/>
              <a:buNone/>
            </a:pPr>
            <a:r>
              <a:rPr lang="en-US" sz="1800" dirty="0" smtClean="0"/>
              <a:t>N00 - N99    Genitourinary System</a:t>
            </a:r>
            <a:endParaRPr lang="en-US" sz="1800" dirty="0"/>
          </a:p>
          <a:p>
            <a:pPr>
              <a:buFontTx/>
              <a:buNone/>
            </a:pPr>
            <a:r>
              <a:rPr lang="en-US" sz="1800" dirty="0" smtClean="0"/>
              <a:t>O00 - O9A   Pregnancy, Childbirth, and </a:t>
            </a:r>
            <a:r>
              <a:rPr lang="en-US" sz="1800" dirty="0" err="1" smtClean="0"/>
              <a:t>Puerperium</a:t>
            </a:r>
            <a:endParaRPr lang="en-US" sz="1800" dirty="0"/>
          </a:p>
          <a:p>
            <a:pPr>
              <a:buFontTx/>
              <a:buNone/>
            </a:pPr>
            <a:r>
              <a:rPr lang="en-US" sz="1800" dirty="0" smtClean="0"/>
              <a:t>P00 - P96    Certain Conditions Origination in the Perinatal Period</a:t>
            </a:r>
            <a:endParaRPr lang="en-US" sz="1800" dirty="0"/>
          </a:p>
          <a:p>
            <a:pPr>
              <a:buFontTx/>
              <a:buNone/>
            </a:pPr>
            <a:r>
              <a:rPr lang="en-US" sz="1800" dirty="0" smtClean="0"/>
              <a:t>Q00 - Q99   Congenital malformations, deformations, chromosomal abnormalities</a:t>
            </a:r>
          </a:p>
          <a:p>
            <a:pPr>
              <a:buFontTx/>
              <a:buNone/>
            </a:pPr>
            <a:r>
              <a:rPr lang="en-US" sz="1800" dirty="0" smtClean="0"/>
              <a:t>R00 - R99   Symptoms, signs, abnormal, clinical and laboratory findings</a:t>
            </a:r>
          </a:p>
          <a:p>
            <a:pPr>
              <a:buFontTx/>
              <a:buNone/>
            </a:pPr>
            <a:r>
              <a:rPr lang="en-US" sz="1800" dirty="0" smtClean="0"/>
              <a:t>S00 - T88   Injury, poisoning, certain other consequences of external causes</a:t>
            </a:r>
          </a:p>
          <a:p>
            <a:pPr>
              <a:buFontTx/>
              <a:buNone/>
            </a:pPr>
            <a:r>
              <a:rPr lang="en-US" sz="1800" dirty="0" smtClean="0"/>
              <a:t>V00 - Y99   External causes of Morbidity</a:t>
            </a:r>
            <a:endParaRPr 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idx="4294967295"/>
          </p:nvPr>
        </p:nvSpPr>
        <p:spPr>
          <a:xfrm>
            <a:off x="1258888" y="212725"/>
            <a:ext cx="6621462" cy="635000"/>
          </a:xfrm>
        </p:spPr>
        <p:txBody>
          <a:bodyPr/>
          <a:lstStyle/>
          <a:p>
            <a:pPr eaLnBrk="1" hangingPunct="1">
              <a:defRPr/>
            </a:pPr>
            <a:r>
              <a:rPr lang="en-US" altLang="en-US" sz="3400" smtClean="0">
                <a:solidFill>
                  <a:srgbClr val="990033"/>
                </a:solidFill>
                <a:effectLst>
                  <a:outerShdw blurRad="38100" dist="38100" dir="2700000" algn="tl">
                    <a:srgbClr val="C0C0C0"/>
                  </a:outerShdw>
                </a:effectLst>
              </a:rPr>
              <a:t>Cancer Incidence Rates* for Women, 1975-2002</a:t>
            </a:r>
          </a:p>
        </p:txBody>
      </p:sp>
      <p:sp>
        <p:nvSpPr>
          <p:cNvPr id="13316" name="Text Box 3"/>
          <p:cNvSpPr txBox="1">
            <a:spLocks noChangeArrowheads="1"/>
          </p:cNvSpPr>
          <p:nvPr/>
        </p:nvSpPr>
        <p:spPr bwMode="auto">
          <a:xfrm>
            <a:off x="1042988" y="6092825"/>
            <a:ext cx="72104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100" b="1"/>
              <a:t>*Age-adjusted to the 2000 US standard population.</a:t>
            </a:r>
          </a:p>
          <a:p>
            <a:pPr>
              <a:buFontTx/>
              <a:buNone/>
            </a:pPr>
            <a:r>
              <a:rPr lang="en-US" sz="1100" b="1"/>
              <a:t>Source: Surveillance, Epidemiology, and End Results Program, 1975-2002, Division of Cancer Control and</a:t>
            </a:r>
          </a:p>
          <a:p>
            <a:pPr>
              <a:buFontTx/>
              <a:buNone/>
            </a:pPr>
            <a:r>
              <a:rPr lang="en-US" sz="1100" b="1"/>
              <a:t> Population Sciences, National Cancer Institute, 2005.</a:t>
            </a:r>
          </a:p>
        </p:txBody>
      </p:sp>
      <p:grpSp>
        <p:nvGrpSpPr>
          <p:cNvPr id="13317" name="Group 14"/>
          <p:cNvGrpSpPr>
            <a:grpSpLocks/>
          </p:cNvGrpSpPr>
          <p:nvPr/>
        </p:nvGrpSpPr>
        <p:grpSpPr bwMode="auto">
          <a:xfrm>
            <a:off x="665163" y="1319213"/>
            <a:ext cx="7939087" cy="4702175"/>
            <a:chOff x="768" y="922"/>
            <a:chExt cx="5001" cy="2962"/>
          </a:xfrm>
        </p:grpSpPr>
        <p:graphicFrame>
          <p:nvGraphicFramePr>
            <p:cNvPr id="13314" name="Object 5"/>
            <p:cNvGraphicFramePr>
              <a:graphicFrameLocks noChangeAspect="1"/>
            </p:cNvGraphicFramePr>
            <p:nvPr/>
          </p:nvGraphicFramePr>
          <p:xfrm>
            <a:off x="768" y="922"/>
            <a:ext cx="5001" cy="2962"/>
          </p:xfrm>
          <a:graphic>
            <a:graphicData uri="http://schemas.openxmlformats.org/presentationml/2006/ole">
              <mc:AlternateContent xmlns:mc="http://schemas.openxmlformats.org/markup-compatibility/2006">
                <mc:Choice xmlns:v="urn:schemas-microsoft-com:vml" Requires="v">
                  <p:oleObj spid="_x0000_s13403" name="Diagram" r:id="rId6" imgW="7772336" imgH="4610116" progId="MSGraph.Chart.8">
                    <p:embed followColorScheme="full"/>
                  </p:oleObj>
                </mc:Choice>
                <mc:Fallback>
                  <p:oleObj name="Diagram" r:id="rId6" imgW="7772336" imgH="4610116"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922"/>
                          <a:ext cx="5001" cy="2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0" name="Text Box 5"/>
            <p:cNvSpPr txBox="1">
              <a:spLocks noChangeArrowheads="1"/>
            </p:cNvSpPr>
            <p:nvPr/>
          </p:nvSpPr>
          <p:spPr bwMode="auto">
            <a:xfrm>
              <a:off x="1296" y="2876"/>
              <a:ext cx="10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Colon and rectum</a:t>
              </a:r>
            </a:p>
          </p:txBody>
        </p:sp>
        <p:sp>
          <p:nvSpPr>
            <p:cNvPr id="13321" name="Text Box 6"/>
            <p:cNvSpPr txBox="1">
              <a:spLocks noChangeArrowheads="1"/>
            </p:cNvSpPr>
            <p:nvPr/>
          </p:nvSpPr>
          <p:spPr bwMode="auto">
            <a:xfrm>
              <a:off x="1060" y="940"/>
              <a:ext cx="22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b="1"/>
                <a:t>Rate Per 100,000</a:t>
              </a:r>
            </a:p>
          </p:txBody>
        </p:sp>
        <p:sp>
          <p:nvSpPr>
            <p:cNvPr id="13322" name="Text Box 7"/>
            <p:cNvSpPr txBox="1">
              <a:spLocks noChangeArrowheads="1"/>
            </p:cNvSpPr>
            <p:nvPr/>
          </p:nvSpPr>
          <p:spPr bwMode="auto">
            <a:xfrm>
              <a:off x="3840" y="2111"/>
              <a:ext cx="4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Breast</a:t>
              </a:r>
            </a:p>
          </p:txBody>
        </p:sp>
        <p:sp>
          <p:nvSpPr>
            <p:cNvPr id="13323" name="Text Box 8"/>
            <p:cNvSpPr txBox="1">
              <a:spLocks noChangeArrowheads="1"/>
            </p:cNvSpPr>
            <p:nvPr/>
          </p:nvSpPr>
          <p:spPr bwMode="auto">
            <a:xfrm>
              <a:off x="4944" y="2894"/>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Lung</a:t>
              </a:r>
            </a:p>
          </p:txBody>
        </p:sp>
        <p:sp>
          <p:nvSpPr>
            <p:cNvPr id="13324" name="Text Box 9"/>
            <p:cNvSpPr txBox="1">
              <a:spLocks noChangeArrowheads="1"/>
            </p:cNvSpPr>
            <p:nvPr/>
          </p:nvSpPr>
          <p:spPr bwMode="auto">
            <a:xfrm>
              <a:off x="3408" y="3191"/>
              <a:ext cx="9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Uterine Corpus</a:t>
              </a:r>
            </a:p>
          </p:txBody>
        </p:sp>
        <p:sp>
          <p:nvSpPr>
            <p:cNvPr id="13325" name="Text Box 10"/>
            <p:cNvSpPr txBox="1">
              <a:spLocks noChangeArrowheads="1"/>
            </p:cNvSpPr>
            <p:nvPr/>
          </p:nvSpPr>
          <p:spPr bwMode="auto">
            <a:xfrm>
              <a:off x="1296" y="3276"/>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Ovary</a:t>
              </a:r>
            </a:p>
          </p:txBody>
        </p:sp>
        <p:sp>
          <p:nvSpPr>
            <p:cNvPr id="13326" name="Text Box 11"/>
            <p:cNvSpPr txBox="1">
              <a:spLocks noChangeArrowheads="1"/>
            </p:cNvSpPr>
            <p:nvPr/>
          </p:nvSpPr>
          <p:spPr bwMode="auto">
            <a:xfrm>
              <a:off x="2352" y="3439"/>
              <a:ext cx="14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1200" b="1"/>
                <a:t>Non-Hodgkin lymphoma</a:t>
              </a:r>
            </a:p>
          </p:txBody>
        </p:sp>
      </p:grpSp>
      <p:sp>
        <p:nvSpPr>
          <p:cNvPr id="13318" name="Line 12"/>
          <p:cNvSpPr>
            <a:spLocks noChangeShapeType="1"/>
          </p:cNvSpPr>
          <p:nvPr/>
        </p:nvSpPr>
        <p:spPr bwMode="auto">
          <a:xfrm>
            <a:off x="2590800" y="5359400"/>
            <a:ext cx="3810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 name="Line 13"/>
          <p:cNvSpPr>
            <a:spLocks noChangeShapeType="1"/>
          </p:cNvSpPr>
          <p:nvPr/>
        </p:nvSpPr>
        <p:spPr bwMode="auto">
          <a:xfrm flipH="1" flipV="1">
            <a:off x="3581400" y="5513388"/>
            <a:ext cx="2286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Summary</a:t>
            </a:r>
            <a:endParaRPr lang="en-US" sz="3200" smtClean="0">
              <a:solidFill>
                <a:srgbClr val="990033"/>
              </a:solidFill>
              <a:effectLst>
                <a:outerShdw blurRad="38100" dist="38100" dir="2700000" algn="tl">
                  <a:srgbClr val="C0C0C0"/>
                </a:outerShdw>
              </a:effectLst>
            </a:endParaRPr>
          </a:p>
        </p:txBody>
      </p:sp>
      <p:sp>
        <p:nvSpPr>
          <p:cNvPr id="62467" name="Rectangle 3"/>
          <p:cNvSpPr>
            <a:spLocks noGrp="1" noChangeArrowheads="1"/>
          </p:cNvSpPr>
          <p:nvPr>
            <p:ph type="body" idx="4294967295"/>
          </p:nvPr>
        </p:nvSpPr>
        <p:spPr>
          <a:xfrm>
            <a:off x="773113" y="2241550"/>
            <a:ext cx="7902575" cy="2039938"/>
          </a:xfrm>
        </p:spPr>
        <p:txBody>
          <a:bodyPr wrap="none">
            <a:spAutoFit/>
          </a:bodyPr>
          <a:lstStyle/>
          <a:p>
            <a:pPr eaLnBrk="1" hangingPunct="1"/>
            <a:r>
              <a:rPr lang="en-US" smtClean="0"/>
              <a:t>Calculate mortality and natality rates</a:t>
            </a:r>
          </a:p>
          <a:p>
            <a:pPr eaLnBrk="1" hangingPunct="1"/>
            <a:endParaRPr lang="en-US" sz="800" smtClean="0"/>
          </a:p>
          <a:p>
            <a:pPr eaLnBrk="1" hangingPunct="1"/>
            <a:r>
              <a:rPr lang="en-US" smtClean="0"/>
              <a:t>Identify sources of data</a:t>
            </a:r>
          </a:p>
          <a:p>
            <a:pPr eaLnBrk="1" hangingPunct="1"/>
            <a:endParaRPr lang="en-US" sz="800" smtClean="0"/>
          </a:p>
          <a:p>
            <a:pPr eaLnBrk="1" hangingPunct="1"/>
            <a:r>
              <a:rPr lang="en-US" smtClean="0"/>
              <a:t>Explain the different types of surveillance</a:t>
            </a:r>
          </a:p>
        </p:txBody>
      </p:sp>
      <p:sp>
        <p:nvSpPr>
          <p:cNvPr id="62468" name="Rectangle 4"/>
          <p:cNvSpPr>
            <a:spLocks noChangeArrowheads="1"/>
          </p:cNvSpPr>
          <p:nvPr/>
        </p:nvSpPr>
        <p:spPr bwMode="auto">
          <a:xfrm>
            <a:off x="687388" y="908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Tx/>
              <a:buNone/>
            </a:pPr>
            <a:r>
              <a:rPr lang="en-US" sz="3200">
                <a:solidFill>
                  <a:schemeClr val="tx2"/>
                </a:solidFill>
              </a:rPr>
              <a:t>Key points: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650875" y="222250"/>
            <a:ext cx="7633821" cy="584775"/>
          </a:xfrm>
          <a:prstGeom prst="rect">
            <a:avLst/>
          </a:prstGeom>
          <a:noFill/>
          <a:ln w="9525">
            <a:noFill/>
            <a:miter lim="800000"/>
            <a:headEnd/>
            <a:tailEnd/>
          </a:ln>
          <a:effectLst/>
        </p:spPr>
        <p:txBody>
          <a:bodyPr wrap="none">
            <a:spAutoFit/>
          </a:bodyPr>
          <a:lstStyle/>
          <a:p>
            <a:pPr>
              <a:buFontTx/>
              <a:buNone/>
              <a:defRPr/>
            </a:pPr>
            <a:r>
              <a:rPr lang="en-US" sz="3200" dirty="0" smtClean="0">
                <a:solidFill>
                  <a:srgbClr val="990033"/>
                </a:solidFill>
                <a:effectLst>
                  <a:outerShdw blurRad="38100" dist="38100" dir="2700000" algn="tl">
                    <a:srgbClr val="C0C0C0"/>
                  </a:outerShdw>
                </a:effectLst>
                <a:latin typeface="Arial" pitchFamily="34" charset="0"/>
              </a:rPr>
              <a:t>Precise </a:t>
            </a:r>
            <a:r>
              <a:rPr lang="en-US" sz="3200" dirty="0">
                <a:solidFill>
                  <a:srgbClr val="990033"/>
                </a:solidFill>
                <a:effectLst>
                  <a:outerShdw blurRad="38100" dist="38100" dir="2700000" algn="tl">
                    <a:srgbClr val="C0C0C0"/>
                  </a:outerShdw>
                </a:effectLst>
                <a:latin typeface="Arial" pitchFamily="34" charset="0"/>
              </a:rPr>
              <a:t>diagnosis (disease classification)</a:t>
            </a:r>
          </a:p>
        </p:txBody>
      </p:sp>
      <p:sp>
        <p:nvSpPr>
          <p:cNvPr id="20483" name="Text Box 3"/>
          <p:cNvSpPr txBox="1">
            <a:spLocks noChangeArrowheads="1"/>
          </p:cNvSpPr>
          <p:nvPr/>
        </p:nvSpPr>
        <p:spPr bwMode="auto">
          <a:xfrm>
            <a:off x="179512" y="1143000"/>
            <a:ext cx="87849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a:defRPr sz="3000">
                <a:solidFill>
                  <a:schemeClr val="tx1"/>
                </a:solidFill>
                <a:latin typeface="Arial" charset="0"/>
              </a:defRPr>
            </a:lvl2pPr>
            <a:lvl3pPr>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990033"/>
              </a:buClr>
              <a:buFont typeface="Wingdings" pitchFamily="2" charset="2"/>
              <a:buChar char="§"/>
            </a:pPr>
            <a:r>
              <a:rPr lang="en-US" sz="2400" dirty="0">
                <a:solidFill>
                  <a:schemeClr val="accent2"/>
                </a:solidFill>
              </a:rPr>
              <a:t> Precision of classification-</a:t>
            </a:r>
            <a:r>
              <a:rPr lang="en-US" sz="2400" i="1" dirty="0">
                <a:solidFill>
                  <a:schemeClr val="tx2"/>
                </a:solidFill>
              </a:rPr>
              <a:t>crucial for </a:t>
            </a:r>
            <a:r>
              <a:rPr lang="en-US" sz="2400" i="1" dirty="0" smtClean="0">
                <a:solidFill>
                  <a:schemeClr val="tx2"/>
                </a:solidFill>
              </a:rPr>
              <a:t>measurement </a:t>
            </a:r>
            <a:r>
              <a:rPr lang="en-US" sz="2400" i="1" dirty="0">
                <a:solidFill>
                  <a:schemeClr val="tx2"/>
                </a:solidFill>
              </a:rPr>
              <a:t>of disease </a:t>
            </a:r>
            <a:r>
              <a:rPr lang="en-US" sz="2400" i="1" dirty="0" smtClean="0">
                <a:solidFill>
                  <a:schemeClr val="tx2"/>
                </a:solidFill>
              </a:rPr>
              <a:t>				 </a:t>
            </a:r>
            <a:r>
              <a:rPr lang="en-US" sz="2400" i="1" dirty="0" smtClean="0"/>
              <a:t>occurrence</a:t>
            </a:r>
            <a:endParaRPr lang="en-US" sz="2400" i="1" dirty="0"/>
          </a:p>
          <a:p>
            <a:pPr>
              <a:buClr>
                <a:srgbClr val="990033"/>
              </a:buClr>
              <a:buFont typeface="Wingdings" pitchFamily="2" charset="2"/>
              <a:buChar char="§"/>
            </a:pPr>
            <a:endParaRPr lang="en-US" sz="1000" dirty="0"/>
          </a:p>
          <a:p>
            <a:pPr lvl="1">
              <a:buClr>
                <a:srgbClr val="FF33CC"/>
              </a:buClr>
              <a:buSzPct val="75000"/>
              <a:buFont typeface="Monotype Sorts" pitchFamily="2" charset="2"/>
              <a:buNone/>
            </a:pPr>
            <a:r>
              <a:rPr lang="en-US" sz="3200" dirty="0"/>
              <a:t> </a:t>
            </a:r>
            <a:endParaRPr lang="en-US" sz="3200" i="1" dirty="0"/>
          </a:p>
        </p:txBody>
      </p:sp>
      <p:sp>
        <p:nvSpPr>
          <p:cNvPr id="153605" name="Text Box 5"/>
          <p:cNvSpPr txBox="1">
            <a:spLocks noChangeArrowheads="1"/>
          </p:cNvSpPr>
          <p:nvPr/>
        </p:nvSpPr>
        <p:spPr bwMode="auto">
          <a:xfrm>
            <a:off x="-1588" y="4197374"/>
            <a:ext cx="9144001"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Clr>
                <a:srgbClr val="FF33CC"/>
              </a:buClr>
              <a:buSzPct val="75000"/>
              <a:buFont typeface="Monotype Sorts" pitchFamily="2" charset="2"/>
              <a:buNone/>
            </a:pPr>
            <a:r>
              <a:rPr lang="en-US" sz="3200" b="1" dirty="0">
                <a:solidFill>
                  <a:srgbClr val="FF3399"/>
                </a:solidFill>
              </a:rPr>
              <a:t>    	    </a:t>
            </a:r>
            <a:r>
              <a:rPr lang="en-US" sz="2800" b="1" dirty="0">
                <a:solidFill>
                  <a:srgbClr val="FF3399"/>
                </a:solidFill>
              </a:rPr>
              <a:t>2.  New criteria:</a:t>
            </a:r>
            <a:endParaRPr lang="en-US" sz="2800" i="1" dirty="0">
              <a:solidFill>
                <a:srgbClr val="FF3399"/>
              </a:solidFill>
            </a:endParaRPr>
          </a:p>
          <a:p>
            <a:pPr lvl="1">
              <a:buClr>
                <a:srgbClr val="FF33CC"/>
              </a:buClr>
              <a:buSzPct val="75000"/>
              <a:buFont typeface="Monotype Sorts" pitchFamily="2" charset="2"/>
              <a:buNone/>
            </a:pPr>
            <a:r>
              <a:rPr lang="en-US" sz="2400" i="1" dirty="0"/>
              <a:t>		</a:t>
            </a:r>
            <a:r>
              <a:rPr lang="en-US" sz="2400" dirty="0"/>
              <a:t>- Acute, retrosternal pain </a:t>
            </a:r>
          </a:p>
          <a:p>
            <a:pPr lvl="1">
              <a:buClr>
                <a:srgbClr val="FF33CC"/>
              </a:buClr>
              <a:buSzPct val="75000"/>
              <a:buFont typeface="Monotype Sorts" pitchFamily="2" charset="2"/>
              <a:buNone/>
            </a:pPr>
            <a:r>
              <a:rPr lang="en-US" sz="2400" dirty="0"/>
              <a:t>		- ECG changes</a:t>
            </a:r>
          </a:p>
          <a:p>
            <a:pPr lvl="1">
              <a:buClr>
                <a:srgbClr val="FF33CC"/>
              </a:buClr>
              <a:buSzPct val="75000"/>
              <a:buFont typeface="Monotype Sorts" pitchFamily="2" charset="2"/>
              <a:buNone/>
            </a:pPr>
            <a:r>
              <a:rPr lang="en-US" sz="2400" dirty="0"/>
              <a:t>		- Imaging (</a:t>
            </a:r>
            <a:r>
              <a:rPr lang="en-US" sz="2400" u="sng" dirty="0"/>
              <a:t>MPS</a:t>
            </a:r>
            <a:r>
              <a:rPr lang="en-US" sz="2400" dirty="0"/>
              <a:t>, </a:t>
            </a:r>
            <a:r>
              <a:rPr lang="en-US" sz="2400" dirty="0" err="1"/>
              <a:t>eccocardiography</a:t>
            </a:r>
            <a:r>
              <a:rPr lang="en-US" sz="2400" dirty="0"/>
              <a:t>, MRI)</a:t>
            </a:r>
          </a:p>
          <a:p>
            <a:pPr lvl="1">
              <a:buClr>
                <a:srgbClr val="FF33CC"/>
              </a:buClr>
              <a:buSzPct val="75000"/>
              <a:buFont typeface="Monotype Sorts" pitchFamily="2" charset="2"/>
              <a:buNone/>
            </a:pPr>
            <a:r>
              <a:rPr lang="en-US" sz="2400" dirty="0"/>
              <a:t>		- Enzyme changes (Troponin, CKMB, LDH)</a:t>
            </a:r>
            <a:endParaRPr lang="en-US" sz="2400" i="1" dirty="0"/>
          </a:p>
        </p:txBody>
      </p:sp>
      <p:sp>
        <p:nvSpPr>
          <p:cNvPr id="6" name="Text Box 3"/>
          <p:cNvSpPr txBox="1">
            <a:spLocks noChangeArrowheads="1"/>
          </p:cNvSpPr>
          <p:nvPr/>
        </p:nvSpPr>
        <p:spPr bwMode="auto">
          <a:xfrm>
            <a:off x="-1000" y="2056199"/>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a:defRPr sz="3000">
                <a:solidFill>
                  <a:schemeClr val="tx1"/>
                </a:solidFill>
                <a:latin typeface="Arial" charset="0"/>
              </a:defRPr>
            </a:lvl2pPr>
            <a:lvl3pPr>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lvl="1">
              <a:buClr>
                <a:srgbClr val="FF33CC"/>
              </a:buClr>
              <a:buSzPct val="75000"/>
              <a:buFont typeface="Monotype Sorts" pitchFamily="2" charset="2"/>
              <a:buNone/>
            </a:pPr>
            <a:r>
              <a:rPr lang="en-US" sz="3200" dirty="0" smtClean="0"/>
              <a:t> </a:t>
            </a:r>
            <a:r>
              <a:rPr lang="en-US" sz="2800" i="1" dirty="0"/>
              <a:t>Example: </a:t>
            </a:r>
            <a:r>
              <a:rPr lang="en-US" sz="2800" u="sng" dirty="0"/>
              <a:t>Myocardial </a:t>
            </a:r>
            <a:r>
              <a:rPr lang="en-US" sz="2800" u="sng" dirty="0" smtClean="0"/>
              <a:t>Infarction (MI)</a:t>
            </a:r>
            <a:r>
              <a:rPr lang="en-US" sz="2800" i="1" dirty="0" smtClean="0"/>
              <a:t> </a:t>
            </a:r>
            <a:endParaRPr lang="en-US" sz="2800" i="1" dirty="0"/>
          </a:p>
        </p:txBody>
      </p:sp>
      <p:sp>
        <p:nvSpPr>
          <p:cNvPr id="7" name="Text Box 3"/>
          <p:cNvSpPr txBox="1">
            <a:spLocks noChangeArrowheads="1"/>
          </p:cNvSpPr>
          <p:nvPr/>
        </p:nvSpPr>
        <p:spPr bwMode="auto">
          <a:xfrm>
            <a:off x="-1343" y="2631103"/>
            <a:ext cx="9144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a:defRPr sz="3000">
                <a:solidFill>
                  <a:schemeClr val="tx1"/>
                </a:solidFill>
                <a:latin typeface="Arial" charset="0"/>
              </a:defRPr>
            </a:lvl2pPr>
            <a:lvl3pPr>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lvl="1">
              <a:buClr>
                <a:srgbClr val="FF33CC"/>
              </a:buClr>
              <a:buSzPct val="75000"/>
              <a:buFont typeface="Monotype Sorts" pitchFamily="2" charset="2"/>
              <a:buNone/>
            </a:pPr>
            <a:r>
              <a:rPr lang="en-US" sz="3200" dirty="0" smtClean="0"/>
              <a:t> </a:t>
            </a:r>
            <a:r>
              <a:rPr lang="en-US" sz="2800" b="1" dirty="0" smtClean="0">
                <a:solidFill>
                  <a:srgbClr val="FF3399"/>
                </a:solidFill>
              </a:rPr>
              <a:t>         </a:t>
            </a:r>
            <a:r>
              <a:rPr lang="en-US" sz="2800" b="1" dirty="0">
                <a:solidFill>
                  <a:srgbClr val="FF3399"/>
                </a:solidFill>
              </a:rPr>
              <a:t>1.	Old criteria:</a:t>
            </a:r>
            <a:r>
              <a:rPr lang="en-US" sz="2800" i="1" dirty="0"/>
              <a:t> </a:t>
            </a:r>
          </a:p>
          <a:p>
            <a:pPr lvl="2">
              <a:lnSpc>
                <a:spcPct val="90000"/>
              </a:lnSpc>
              <a:buClr>
                <a:srgbClr val="FF33CC"/>
              </a:buClr>
              <a:buSzPct val="75000"/>
              <a:buFont typeface="Monotype Sorts" pitchFamily="2" charset="2"/>
              <a:buNone/>
            </a:pPr>
            <a:r>
              <a:rPr lang="en-US" sz="2800" dirty="0"/>
              <a:t> 	- </a:t>
            </a:r>
            <a:r>
              <a:rPr lang="en-US" sz="2400" dirty="0"/>
              <a:t>Acute, retrosternal pain </a:t>
            </a:r>
          </a:p>
          <a:p>
            <a:pPr lvl="2">
              <a:lnSpc>
                <a:spcPct val="80000"/>
              </a:lnSpc>
              <a:buClr>
                <a:srgbClr val="FF33CC"/>
              </a:buClr>
              <a:buSzPct val="75000"/>
              <a:buFontTx/>
              <a:buNone/>
            </a:pPr>
            <a:r>
              <a:rPr lang="en-US" sz="2400" dirty="0"/>
              <a:t>	- No effect of Nitro  			</a:t>
            </a:r>
          </a:p>
          <a:p>
            <a:pPr lvl="2">
              <a:lnSpc>
                <a:spcPct val="80000"/>
              </a:lnSpc>
              <a:buClr>
                <a:srgbClr val="FF33CC"/>
              </a:buClr>
              <a:buSzPct val="75000"/>
              <a:buFontTx/>
              <a:buNone/>
            </a:pPr>
            <a:r>
              <a:rPr lang="en-US" sz="2400" dirty="0"/>
              <a:t>	- Increasing sedimentation rate</a:t>
            </a:r>
            <a:r>
              <a:rPr lang="en-US" sz="3200" i="1" dirty="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040" fill="hold"/>
                                        <p:tgtEl>
                                          <p:spTgt spid="4"/>
                                        </p:tgtEl>
                                      </p:cBhvr>
                                    </p:cmd>
                                  </p:childTnLst>
                                </p:cTn>
                              </p:par>
                              <p:par>
                                <p:cTn id="7" presetID="10" presetClass="entr" presetSubtype="0" fill="hold" grpId="0" nodeType="withEffect">
                                  <p:stCondLst>
                                    <p:cond delay="18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grpId="0" nodeType="withEffect">
                                  <p:stCondLst>
                                    <p:cond delay="22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grpId="0" nodeType="withEffect">
                                  <p:stCondLst>
                                    <p:cond delay="40000"/>
                                  </p:stCondLst>
                                  <p:childTnLst>
                                    <p:set>
                                      <p:cBhvr>
                                        <p:cTn id="14" dur="1" fill="hold">
                                          <p:stCondLst>
                                            <p:cond delay="0"/>
                                          </p:stCondLst>
                                        </p:cTn>
                                        <p:tgtEl>
                                          <p:spTgt spid="153605"/>
                                        </p:tgtEl>
                                        <p:attrNameLst>
                                          <p:attrName>style.visibility</p:attrName>
                                        </p:attrNameLst>
                                      </p:cBhvr>
                                      <p:to>
                                        <p:strVal val="visible"/>
                                      </p:to>
                                    </p:set>
                                    <p:animEffect transition="in" filter="fade">
                                      <p:cBhvr>
                                        <p:cTn id="15" dur="3000"/>
                                        <p:tgtEl>
                                          <p:spTgt spid="1536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15360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331913" y="139700"/>
            <a:ext cx="6554787" cy="762000"/>
          </a:xfrm>
          <a:prstGeom prst="rect">
            <a:avLst/>
          </a:prstGeom>
          <a:noFill/>
          <a:ln w="9525">
            <a:noFill/>
            <a:miter lim="800000"/>
            <a:headEnd/>
            <a:tailEnd/>
          </a:ln>
          <a:effectLst/>
        </p:spPr>
        <p:txBody>
          <a:bodyPr wrap="none">
            <a:spAutoFit/>
          </a:bodyPr>
          <a:lstStyle/>
          <a:p>
            <a:pPr>
              <a:buFontTx/>
              <a:buNone/>
              <a:defRPr/>
            </a:pPr>
            <a:r>
              <a:rPr lang="en-US" sz="4400">
                <a:solidFill>
                  <a:srgbClr val="990033"/>
                </a:solidFill>
                <a:effectLst>
                  <a:outerShdw blurRad="38100" dist="38100" dir="2700000" algn="tl">
                    <a:srgbClr val="C0C0C0"/>
                  </a:outerShdw>
                </a:effectLst>
                <a:latin typeface="Arial" pitchFamily="34" charset="0"/>
              </a:rPr>
              <a:t>Classification of exposure</a:t>
            </a:r>
          </a:p>
        </p:txBody>
      </p:sp>
      <p:sp>
        <p:nvSpPr>
          <p:cNvPr id="21507" name="Text Box 3"/>
          <p:cNvSpPr txBox="1">
            <a:spLocks noChangeArrowheads="1"/>
          </p:cNvSpPr>
          <p:nvPr/>
        </p:nvSpPr>
        <p:spPr bwMode="auto">
          <a:xfrm>
            <a:off x="0" y="1676400"/>
            <a:ext cx="9144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000">
                <a:solidFill>
                  <a:schemeClr val="tx1"/>
                </a:solidFill>
                <a:latin typeface="Arial" charset="0"/>
              </a:defRPr>
            </a:lvl1pPr>
            <a:lvl2pPr>
              <a:defRPr sz="3000">
                <a:solidFill>
                  <a:schemeClr val="tx1"/>
                </a:solidFill>
                <a:latin typeface="Arial" charset="0"/>
              </a:defRPr>
            </a:lvl2pPr>
            <a:lvl3pPr>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lvl="1">
              <a:buClr>
                <a:srgbClr val="990033"/>
              </a:buClr>
              <a:buFont typeface="Wingdings" pitchFamily="2" charset="2"/>
              <a:buChar char="§"/>
            </a:pPr>
            <a:r>
              <a:rPr lang="en-US" sz="2800" b="1" dirty="0">
                <a:solidFill>
                  <a:schemeClr val="accent2"/>
                </a:solidFill>
              </a:rPr>
              <a:t> Precision </a:t>
            </a:r>
            <a:r>
              <a:rPr lang="en-US" sz="2800" dirty="0" smtClean="0">
                <a:solidFill>
                  <a:schemeClr val="accent2"/>
                </a:solidFill>
              </a:rPr>
              <a:t>(Sharply defined </a:t>
            </a:r>
            <a:r>
              <a:rPr lang="en-US" sz="2800" dirty="0">
                <a:solidFill>
                  <a:schemeClr val="accent2"/>
                </a:solidFill>
              </a:rPr>
              <a:t>and detailed exposure 				information)</a:t>
            </a:r>
            <a:r>
              <a:rPr lang="en-US" sz="2800" b="1" dirty="0">
                <a:solidFill>
                  <a:schemeClr val="accent2"/>
                </a:solidFill>
              </a:rPr>
              <a:t> </a:t>
            </a:r>
          </a:p>
          <a:p>
            <a:pPr lvl="2">
              <a:buClr>
                <a:srgbClr val="FF33CC"/>
              </a:buClr>
              <a:buSzPct val="75000"/>
              <a:buFont typeface="Monotype Sorts" pitchFamily="2" charset="2"/>
              <a:buNone/>
            </a:pPr>
            <a:r>
              <a:rPr lang="en-US" sz="2800" dirty="0"/>
              <a:t>- crucial for the quality of epidemiologic studies</a:t>
            </a:r>
          </a:p>
          <a:p>
            <a:pPr lvl="2">
              <a:buClr>
                <a:srgbClr val="FF33CC"/>
              </a:buClr>
              <a:buSzPct val="75000"/>
              <a:buFont typeface="Monotype Sorts" pitchFamily="2" charset="2"/>
              <a:buNone/>
            </a:pPr>
            <a:endParaRPr lang="en-US" sz="2800" dirty="0"/>
          </a:p>
          <a:p>
            <a:pPr lvl="1">
              <a:buClr>
                <a:srgbClr val="990033"/>
              </a:buClr>
              <a:buFont typeface="Wingdings" pitchFamily="2" charset="2"/>
              <a:buChar char="§"/>
            </a:pPr>
            <a:r>
              <a:rPr lang="en-US" sz="2800" b="1" dirty="0">
                <a:solidFill>
                  <a:schemeClr val="accent2"/>
                </a:solidFill>
              </a:rPr>
              <a:t> Criteria for assessing exposure</a:t>
            </a:r>
            <a:r>
              <a:rPr lang="en-US" sz="2800" dirty="0"/>
              <a:t>	</a:t>
            </a:r>
          </a:p>
          <a:p>
            <a:pPr lvl="2">
              <a:buClr>
                <a:srgbClr val="FF33CC"/>
              </a:buClr>
              <a:buSzPct val="75000"/>
              <a:buFont typeface="Monotype Sorts" pitchFamily="2" charset="2"/>
              <a:buNone/>
            </a:pPr>
            <a:r>
              <a:rPr lang="en-US" sz="2800" dirty="0"/>
              <a:t>- must be uniform when comparing studies</a:t>
            </a:r>
          </a:p>
          <a:p>
            <a:pPr lvl="2">
              <a:buClr>
                <a:srgbClr val="FF33CC"/>
              </a:buClr>
              <a:buSzPct val="75000"/>
              <a:buFont typeface="Monotype Sorts" pitchFamily="2" charset="2"/>
              <a:buNone/>
            </a:pPr>
            <a:r>
              <a:rPr lang="en-US" sz="2800" dirty="0"/>
              <a:t>- </a:t>
            </a:r>
            <a:r>
              <a:rPr lang="en-US" sz="2800" dirty="0">
                <a:sym typeface="Symbol" pitchFamily="18" charset="2"/>
              </a:rPr>
              <a:t> precision criteria  non-uniform exposure 				   groups</a:t>
            </a:r>
            <a:r>
              <a:rPr lang="en-US" sz="2800" dirty="0"/>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0" y="16764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000">
                <a:solidFill>
                  <a:schemeClr val="tx1"/>
                </a:solidFill>
                <a:latin typeface="Arial" charset="0"/>
              </a:defRPr>
            </a:lvl1pPr>
            <a:lvl2pPr>
              <a:defRPr sz="3000">
                <a:solidFill>
                  <a:schemeClr val="tx1"/>
                </a:solidFill>
                <a:latin typeface="Arial" charset="0"/>
              </a:defRPr>
            </a:lvl2pPr>
            <a:lvl3pPr>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lvl="1">
              <a:buClr>
                <a:srgbClr val="990033"/>
              </a:buClr>
              <a:buFont typeface="Wingdings" pitchFamily="2" charset="2"/>
              <a:buChar char="§"/>
            </a:pPr>
            <a:r>
              <a:rPr lang="en-US" sz="2800" b="1" dirty="0">
                <a:solidFill>
                  <a:schemeClr val="accent2"/>
                </a:solidFill>
              </a:rPr>
              <a:t> Precision </a:t>
            </a:r>
            <a:r>
              <a:rPr lang="en-US" sz="2800" dirty="0">
                <a:solidFill>
                  <a:schemeClr val="accent2"/>
                </a:solidFill>
              </a:rPr>
              <a:t>(Accurate and detailed exposure 				information)</a:t>
            </a:r>
          </a:p>
          <a:p>
            <a:pPr lvl="2">
              <a:buClr>
                <a:srgbClr val="FF33CC"/>
              </a:buClr>
              <a:buSzPct val="75000"/>
              <a:buFont typeface="Monotype Sorts" pitchFamily="2" charset="2"/>
              <a:buNone/>
            </a:pPr>
            <a:r>
              <a:rPr lang="en-US" sz="2800" dirty="0"/>
              <a:t>- Ex. Are you smoking</a:t>
            </a:r>
            <a:r>
              <a:rPr lang="en-US" sz="2800" dirty="0" smtClean="0"/>
              <a:t>?</a:t>
            </a:r>
            <a:r>
              <a:rPr lang="en-US" sz="2800" b="1" dirty="0" smtClean="0">
                <a:solidFill>
                  <a:schemeClr val="accent2"/>
                </a:solidFill>
              </a:rPr>
              <a:t> </a:t>
            </a:r>
            <a:endParaRPr lang="en-US" sz="2800" dirty="0"/>
          </a:p>
        </p:txBody>
      </p:sp>
      <p:sp>
        <p:nvSpPr>
          <p:cNvPr id="154626" name="Text Box 2"/>
          <p:cNvSpPr txBox="1">
            <a:spLocks noChangeArrowheads="1"/>
          </p:cNvSpPr>
          <p:nvPr/>
        </p:nvSpPr>
        <p:spPr bwMode="auto">
          <a:xfrm>
            <a:off x="1331913" y="139700"/>
            <a:ext cx="6554787" cy="762000"/>
          </a:xfrm>
          <a:prstGeom prst="rect">
            <a:avLst/>
          </a:prstGeom>
          <a:noFill/>
          <a:ln w="9525">
            <a:noFill/>
            <a:miter lim="800000"/>
            <a:headEnd/>
            <a:tailEnd/>
          </a:ln>
          <a:effectLst/>
        </p:spPr>
        <p:txBody>
          <a:bodyPr wrap="none">
            <a:spAutoFit/>
          </a:bodyPr>
          <a:lstStyle/>
          <a:p>
            <a:pPr>
              <a:buFontTx/>
              <a:buNone/>
              <a:defRPr/>
            </a:pPr>
            <a:r>
              <a:rPr lang="en-US" sz="4400">
                <a:solidFill>
                  <a:srgbClr val="990033"/>
                </a:solidFill>
                <a:effectLst>
                  <a:outerShdw blurRad="38100" dist="38100" dir="2700000" algn="tl">
                    <a:srgbClr val="C0C0C0"/>
                  </a:outerShdw>
                </a:effectLst>
                <a:latin typeface="Arial" pitchFamily="34" charset="0"/>
              </a:rPr>
              <a:t>Classification of exposure</a:t>
            </a:r>
          </a:p>
        </p:txBody>
      </p:sp>
      <p:sp>
        <p:nvSpPr>
          <p:cNvPr id="5" name="Text Box 3"/>
          <p:cNvSpPr txBox="1">
            <a:spLocks noChangeArrowheads="1"/>
          </p:cNvSpPr>
          <p:nvPr/>
        </p:nvSpPr>
        <p:spPr bwMode="auto">
          <a:xfrm>
            <a:off x="1343" y="3484165"/>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000">
                <a:solidFill>
                  <a:schemeClr val="tx1"/>
                </a:solidFill>
                <a:latin typeface="Arial" charset="0"/>
              </a:defRPr>
            </a:lvl1pPr>
            <a:lvl2pPr>
              <a:defRPr sz="3000">
                <a:solidFill>
                  <a:schemeClr val="tx1"/>
                </a:solidFill>
                <a:latin typeface="Arial" charset="0"/>
              </a:defRPr>
            </a:lvl2pPr>
            <a:lvl3pPr>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lvl="1">
              <a:buClr>
                <a:srgbClr val="990033"/>
              </a:buClr>
              <a:buFont typeface="Wingdings" pitchFamily="2" charset="2"/>
              <a:buChar char="§"/>
            </a:pPr>
            <a:r>
              <a:rPr lang="en-US" sz="2800" b="1" dirty="0" smtClean="0">
                <a:solidFill>
                  <a:schemeClr val="accent2"/>
                </a:solidFill>
              </a:rPr>
              <a:t> </a:t>
            </a:r>
            <a:r>
              <a:rPr lang="en-US" sz="2800" b="1" dirty="0">
                <a:solidFill>
                  <a:schemeClr val="accent2"/>
                </a:solidFill>
              </a:rPr>
              <a:t>Criteria for assessing exposure </a:t>
            </a:r>
            <a:r>
              <a:rPr lang="en-US" sz="2800" dirty="0"/>
              <a:t>	</a:t>
            </a:r>
          </a:p>
          <a:p>
            <a:pPr lvl="2">
              <a:buClr>
                <a:srgbClr val="FF33CC"/>
              </a:buClr>
              <a:buSzPct val="75000"/>
              <a:buFont typeface="Monotype Sorts" pitchFamily="2" charset="2"/>
              <a:buNone/>
            </a:pPr>
            <a:r>
              <a:rPr lang="en-US" sz="2800" dirty="0"/>
              <a:t>- Ex. How many are smoking cigarettes or pipe  </a:t>
            </a:r>
          </a:p>
          <a:p>
            <a:pPr lvl="2">
              <a:buClr>
                <a:srgbClr val="FF33CC"/>
              </a:buClr>
              <a:buSzPct val="75000"/>
              <a:buFont typeface="Monotype Sorts" pitchFamily="2" charset="2"/>
              <a:buNone/>
            </a:pPr>
            <a:r>
              <a:rPr lang="en-US" sz="2800" dirty="0"/>
              <a:t>   or both?</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6"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2530"/>
                                        </p:tgtEl>
                                        <p:attrNameLst>
                                          <p:attrName>style.visibility</p:attrName>
                                        </p:attrNameLst>
                                      </p:cBhvr>
                                      <p:to>
                                        <p:strVal val="visible"/>
                                      </p:to>
                                    </p:set>
                                    <p:animEffect transition="in" filter="fade">
                                      <p:cBhvr>
                                        <p:cTn id="9" dur="3000"/>
                                        <p:tgtEl>
                                          <p:spTgt spid="22530"/>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22530" grpId="0"/>
      <p:bldP spid="5"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7726</TotalTime>
  <Words>7115</Words>
  <Application>Microsoft Office PowerPoint</Application>
  <PresentationFormat>On-screen Show (4:3)</PresentationFormat>
  <Paragraphs>982</Paragraphs>
  <Slides>61</Slides>
  <Notes>61</Notes>
  <HiddenSlides>0</HiddenSlides>
  <MMClips>60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61</vt:i4>
      </vt:variant>
    </vt:vector>
  </HeadingPairs>
  <TitlesOfParts>
    <vt:vector size="72" baseType="lpstr">
      <vt:lpstr>Arial</vt:lpstr>
      <vt:lpstr>Comic Sans MS</vt:lpstr>
      <vt:lpstr>Monotype Sorts</vt:lpstr>
      <vt:lpstr>Symbol</vt:lpstr>
      <vt:lpstr>Times New Roman</vt:lpstr>
      <vt:lpstr>Verdana</vt:lpstr>
      <vt:lpstr>Wingdings</vt:lpstr>
      <vt:lpstr>Custom Design</vt:lpstr>
      <vt:lpstr>Clip</vt:lpstr>
      <vt:lpstr>Chart</vt:lpstr>
      <vt:lpstr>Diagram</vt:lpstr>
      <vt:lpstr>EPDM 509</vt:lpstr>
      <vt:lpstr>Objectives</vt:lpstr>
      <vt:lpstr>Physicist Kelvin</vt:lpstr>
      <vt:lpstr>Three statisticians go deer hunting with bows and arrows.</vt:lpstr>
      <vt:lpstr>PowerPoint Presentation</vt:lpstr>
      <vt:lpstr>PowerPoint Presentation</vt:lpstr>
      <vt:lpstr>PowerPoint Presentation</vt:lpstr>
      <vt:lpstr>PowerPoint Presentation</vt:lpstr>
      <vt:lpstr>PowerPoint Presentation</vt:lpstr>
      <vt:lpstr>Surveillance – need for</vt:lpstr>
      <vt:lpstr>Surveillance </vt:lpstr>
      <vt:lpstr>Surveillance</vt:lpstr>
      <vt:lpstr>Epidemiologic Approach and Applications</vt:lpstr>
      <vt:lpstr>Surveillance  </vt:lpstr>
      <vt:lpstr>Surveillance - Goals:</vt:lpstr>
      <vt:lpstr>Surveillance </vt:lpstr>
      <vt:lpstr>Three Types of Surveillance</vt:lpstr>
      <vt:lpstr>Three Types of Surveillance</vt:lpstr>
      <vt:lpstr>Active Surveillance: Examples</vt:lpstr>
      <vt:lpstr>PowerPoint Presentation</vt:lpstr>
      <vt:lpstr>PowerPoint Presentation</vt:lpstr>
      <vt:lpstr>Three Types of Surveillance</vt:lpstr>
      <vt:lpstr>Passive Surveillance  Examples</vt:lpstr>
      <vt:lpstr>Occurrence of SIDS in the US, 1980-96</vt:lpstr>
      <vt:lpstr>Three Types of Surveillance</vt:lpstr>
      <vt:lpstr>PowerPoint Presentation</vt:lpstr>
      <vt:lpstr>Types of Data Used in Public Health Surveillance</vt:lpstr>
      <vt:lpstr>Sources of Data used in Public Health Surveillance </vt:lpstr>
      <vt:lpstr>PowerPoint Presentation</vt:lpstr>
      <vt:lpstr>Vital Statistics</vt:lpstr>
      <vt:lpstr>Disease Registries</vt:lpstr>
      <vt:lpstr>CDC Surveillance Reports</vt:lpstr>
      <vt:lpstr>Data Sources</vt:lpstr>
      <vt:lpstr>Special Surveys</vt:lpstr>
      <vt:lpstr>Causes of death in 1900 and 1990</vt:lpstr>
      <vt:lpstr>Death rates and life expectancy by race and gender.  US 2006</vt:lpstr>
      <vt:lpstr>Births US 2004</vt:lpstr>
      <vt:lpstr>Infant, Neonatal and Postneonatal Death Rates1,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Births and Fertility</vt:lpstr>
      <vt:lpstr>Mortality</vt:lpstr>
      <vt:lpstr>Mortality</vt:lpstr>
      <vt:lpstr>Surveillance of Deaths</vt:lpstr>
      <vt:lpstr>PowerPoint Presentation</vt:lpstr>
      <vt:lpstr>Leading causes of YPLL&lt;75* in the US in 2013 per 100,000</vt:lpstr>
      <vt:lpstr>US Mortality, 2010</vt:lpstr>
      <vt:lpstr>2014 Estimated US Cancer Deaths*</vt:lpstr>
      <vt:lpstr>Cancer Death Rates*, for Men, US,1930-2002</vt:lpstr>
      <vt:lpstr>Cancer Death Rates*, for Women, US,1930-2002</vt:lpstr>
      <vt:lpstr>Cancer Death Rates*, by Race and Ethnicity, US,1998-2002</vt:lpstr>
      <vt:lpstr>Cancer Death Rates* by Sex and Race, US, 1975-2002</vt:lpstr>
      <vt:lpstr>2014 Estimated new US Cancer Cases*</vt:lpstr>
      <vt:lpstr>Cancer Incidence Rates* for Men, 1975-2002</vt:lpstr>
      <vt:lpstr>Cancer Incidence Rates* for Women, 1975-2002</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367</cp:revision>
  <dcterms:created xsi:type="dcterms:W3CDTF">1999-01-07T03:11:36Z</dcterms:created>
  <dcterms:modified xsi:type="dcterms:W3CDTF">2015-03-10T18:32:25Z</dcterms:modified>
</cp:coreProperties>
</file>