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76"/>
  </p:notesMasterIdLst>
  <p:handoutMasterIdLst>
    <p:handoutMasterId r:id="rId77"/>
  </p:handoutMasterIdLst>
  <p:sldIdLst>
    <p:sldId id="256" r:id="rId3"/>
    <p:sldId id="366" r:id="rId4"/>
    <p:sldId id="503" r:id="rId5"/>
    <p:sldId id="574" r:id="rId6"/>
    <p:sldId id="575" r:id="rId7"/>
    <p:sldId id="504" r:id="rId8"/>
    <p:sldId id="506" r:id="rId9"/>
    <p:sldId id="507" r:id="rId10"/>
    <p:sldId id="508" r:id="rId11"/>
    <p:sldId id="509" r:id="rId12"/>
    <p:sldId id="510" r:id="rId13"/>
    <p:sldId id="511" r:id="rId14"/>
    <p:sldId id="512" r:id="rId15"/>
    <p:sldId id="513" r:id="rId16"/>
    <p:sldId id="514" r:id="rId17"/>
    <p:sldId id="515" r:id="rId18"/>
    <p:sldId id="516" r:id="rId19"/>
    <p:sldId id="517" r:id="rId20"/>
    <p:sldId id="519" r:id="rId21"/>
    <p:sldId id="520" r:id="rId22"/>
    <p:sldId id="521" r:id="rId23"/>
    <p:sldId id="522" r:id="rId24"/>
    <p:sldId id="523" r:id="rId25"/>
    <p:sldId id="524" r:id="rId26"/>
    <p:sldId id="525" r:id="rId27"/>
    <p:sldId id="526" r:id="rId28"/>
    <p:sldId id="527" r:id="rId29"/>
    <p:sldId id="528" r:id="rId30"/>
    <p:sldId id="576" r:id="rId31"/>
    <p:sldId id="530" r:id="rId32"/>
    <p:sldId id="531" r:id="rId33"/>
    <p:sldId id="532" r:id="rId34"/>
    <p:sldId id="533" r:id="rId35"/>
    <p:sldId id="534" r:id="rId36"/>
    <p:sldId id="535" r:id="rId37"/>
    <p:sldId id="568" r:id="rId38"/>
    <p:sldId id="569" r:id="rId39"/>
    <p:sldId id="570" r:id="rId40"/>
    <p:sldId id="571" r:id="rId41"/>
    <p:sldId id="572" r:id="rId42"/>
    <p:sldId id="573" r:id="rId43"/>
    <p:sldId id="536" r:id="rId44"/>
    <p:sldId id="577" r:id="rId45"/>
    <p:sldId id="578" r:id="rId46"/>
    <p:sldId id="579" r:id="rId47"/>
    <p:sldId id="538" r:id="rId48"/>
    <p:sldId id="539" r:id="rId49"/>
    <p:sldId id="540" r:id="rId50"/>
    <p:sldId id="541" r:id="rId51"/>
    <p:sldId id="542" r:id="rId52"/>
    <p:sldId id="543" r:id="rId53"/>
    <p:sldId id="544" r:id="rId54"/>
    <p:sldId id="545" r:id="rId55"/>
    <p:sldId id="546"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 id="559" r:id="rId69"/>
    <p:sldId id="560" r:id="rId70"/>
    <p:sldId id="561" r:id="rId71"/>
    <p:sldId id="562" r:id="rId72"/>
    <p:sldId id="563" r:id="rId73"/>
    <p:sldId id="564" r:id="rId74"/>
    <p:sldId id="565" r:id="rId75"/>
  </p:sldIdLst>
  <p:sldSz cx="9144000" cy="6858000" type="screen4x3"/>
  <p:notesSz cx="7026275" cy="9312275"/>
  <p:defaultTextStyle>
    <a:defPPr>
      <a:defRPr lang="en-US"/>
    </a:defPPr>
    <a:lvl1pPr algn="l" rtl="0" eaLnBrk="0" fontAlgn="base" hangingPunct="0">
      <a:spcBef>
        <a:spcPct val="20000"/>
      </a:spcBef>
      <a:spcAft>
        <a:spcPct val="0"/>
      </a:spcAft>
      <a:buChar char="•"/>
      <a:defRPr sz="12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12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12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12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1200" kern="1200">
        <a:solidFill>
          <a:srgbClr val="990033"/>
        </a:solidFill>
        <a:latin typeface="Arial" charset="0"/>
        <a:ea typeface="+mn-ea"/>
        <a:cs typeface="+mn-cs"/>
      </a:defRPr>
    </a:lvl5pPr>
    <a:lvl6pPr marL="2286000" algn="l" defTabSz="914400" rtl="0" eaLnBrk="1" latinLnBrk="0" hangingPunct="1">
      <a:defRPr sz="1200" kern="1200">
        <a:solidFill>
          <a:srgbClr val="990033"/>
        </a:solidFill>
        <a:latin typeface="Arial" charset="0"/>
        <a:ea typeface="+mn-ea"/>
        <a:cs typeface="+mn-cs"/>
      </a:defRPr>
    </a:lvl6pPr>
    <a:lvl7pPr marL="2743200" algn="l" defTabSz="914400" rtl="0" eaLnBrk="1" latinLnBrk="0" hangingPunct="1">
      <a:defRPr sz="1200" kern="1200">
        <a:solidFill>
          <a:srgbClr val="990033"/>
        </a:solidFill>
        <a:latin typeface="Arial" charset="0"/>
        <a:ea typeface="+mn-ea"/>
        <a:cs typeface="+mn-cs"/>
      </a:defRPr>
    </a:lvl7pPr>
    <a:lvl8pPr marL="3200400" algn="l" defTabSz="914400" rtl="0" eaLnBrk="1" latinLnBrk="0" hangingPunct="1">
      <a:defRPr sz="1200" kern="1200">
        <a:solidFill>
          <a:srgbClr val="990033"/>
        </a:solidFill>
        <a:latin typeface="Arial" charset="0"/>
        <a:ea typeface="+mn-ea"/>
        <a:cs typeface="+mn-cs"/>
      </a:defRPr>
    </a:lvl8pPr>
    <a:lvl9pPr marL="3657600" algn="l" defTabSz="914400" rtl="0" eaLnBrk="1" latinLnBrk="0" hangingPunct="1">
      <a:defRPr sz="12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990033"/>
    <a:srgbClr val="FFCC00"/>
    <a:srgbClr val="FFFFCC"/>
    <a:srgbClr val="FFFFFF"/>
    <a:srgbClr val="008080"/>
    <a:srgbClr val="00006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5" autoAdjust="0"/>
    <p:restoredTop sz="50799" autoAdjust="0"/>
  </p:normalViewPr>
  <p:slideViewPr>
    <p:cSldViewPr>
      <p:cViewPr varScale="1">
        <p:scale>
          <a:sx n="59" d="100"/>
          <a:sy n="59" d="100"/>
        </p:scale>
        <p:origin x="249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00" d="100"/>
          <a:sy n="100" d="100"/>
        </p:scale>
        <p:origin x="-1578" y="360"/>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fld id="{137A5206-9AA9-4312-B881-5CE0383C9450}" type="slidenum">
              <a:rPr lang="en-US"/>
              <a:pPr>
                <a:defRPr/>
              </a:pPr>
              <a:t>‹#›</a:t>
            </a:fld>
            <a:endParaRPr lang="en-US"/>
          </a:p>
        </p:txBody>
      </p:sp>
    </p:spTree>
    <p:extLst>
      <p:ext uri="{BB962C8B-B14F-4D97-AF65-F5344CB8AC3E}">
        <p14:creationId xmlns:p14="http://schemas.microsoft.com/office/powerpoint/2010/main" val="2050007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fld id="{E814AC52-630B-4A16-997E-37C4DEE65C59}" type="slidenum">
              <a:rPr lang="en-US"/>
              <a:pPr>
                <a:defRPr/>
              </a:pPr>
              <a:t>‹#›</a:t>
            </a:fld>
            <a:endParaRPr lang="en-US"/>
          </a:p>
        </p:txBody>
      </p:sp>
    </p:spTree>
    <p:extLst>
      <p:ext uri="{BB962C8B-B14F-4D97-AF65-F5344CB8AC3E}">
        <p14:creationId xmlns:p14="http://schemas.microsoft.com/office/powerpoint/2010/main" val="241788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709A6593-2289-4874-B4E7-06FD475892C1}" type="slidenum">
              <a:rPr lang="en-US" smtClean="0">
                <a:solidFill>
                  <a:schemeClr val="tx1"/>
                </a:solidFill>
                <a:latin typeface="Times New Roman" pitchFamily="18" charset="0"/>
              </a:rPr>
              <a:pPr/>
              <a:t>1</a:t>
            </a:fld>
            <a:endParaRPr lang="en-US" smtClean="0">
              <a:solidFill>
                <a:schemeClr val="tx1"/>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Welcome to EPDM 509, lecture 2A:</a:t>
            </a:r>
            <a:r>
              <a:rPr lang="en-US" baseline="0" dirty="0" smtClean="0"/>
              <a:t> Measure of Disease Frequency &amp; Effect.  </a:t>
            </a:r>
            <a:r>
              <a:rPr lang="en-US" dirty="0" smtClean="0"/>
              <a:t>In order to estimate risk, we need to be able to measure the occurrence of an outcome. If the outcome is a disease we must know how often that disease occur in a specific population, its frequency, and how many die from it or get cured. </a:t>
            </a:r>
          </a:p>
        </p:txBody>
      </p:sp>
    </p:spTree>
    <p:extLst>
      <p:ext uri="{BB962C8B-B14F-4D97-AF65-F5344CB8AC3E}">
        <p14:creationId xmlns:p14="http://schemas.microsoft.com/office/powerpoint/2010/main" val="2321921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C08F6D6E-DE30-4C01-BB1B-54140C3843AE}" type="slidenum">
              <a:rPr lang="en-US" smtClean="0">
                <a:solidFill>
                  <a:schemeClr val="tx1"/>
                </a:solidFill>
                <a:latin typeface="Times New Roman" pitchFamily="18" charset="0"/>
              </a:rPr>
              <a:pPr/>
              <a:t>10</a:t>
            </a:fld>
            <a:endParaRPr lang="en-US" smtClean="0">
              <a:solidFill>
                <a:schemeClr val="tx1"/>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frequency, or distribution of a disease in a population depends on the number of people in that population. Therefore, we standardize our results by taking into account the specific number of people in the population. The result is usually given as the number of cases per unit of population, i.e. number of WNV cases per 100,000 people, or per 1 million people, whatever is reasonable. </a:t>
            </a:r>
          </a:p>
        </p:txBody>
      </p:sp>
    </p:spTree>
    <p:extLst>
      <p:ext uri="{BB962C8B-B14F-4D97-AF65-F5344CB8AC3E}">
        <p14:creationId xmlns:p14="http://schemas.microsoft.com/office/powerpoint/2010/main" val="2598864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ADB1702-F039-4DE6-8E8A-F69F23D6B38B}" type="slidenum">
              <a:rPr lang="en-US" smtClean="0">
                <a:solidFill>
                  <a:schemeClr val="tx1"/>
                </a:solidFill>
                <a:latin typeface="Times New Roman" pitchFamily="18" charset="0"/>
              </a:rPr>
              <a:pPr/>
              <a:t>11</a:t>
            </a:fld>
            <a:endParaRPr lang="en-US" smtClean="0">
              <a:solidFill>
                <a:schemeClr val="tx1"/>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standardize according to denominators. The numerator is the number of cases of WNV in Texas, and the denominator is the (midyear) population in Texas, multiplied with the K we have decided to use, i.e. 100,000. We then get number of WNV cases per 100,000 people in Texas. Then we may compare these “standardized” “rates” in Texas with the same “standardized” “rates” in other states in order to know the distribution of WNV across the US.      </a:t>
            </a:r>
          </a:p>
        </p:txBody>
      </p:sp>
    </p:spTree>
    <p:extLst>
      <p:ext uri="{BB962C8B-B14F-4D97-AF65-F5344CB8AC3E}">
        <p14:creationId xmlns:p14="http://schemas.microsoft.com/office/powerpoint/2010/main" val="375634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A099D762-FD5A-4BCA-8623-60BCADD67CE5}" type="slidenum">
              <a:rPr lang="en-US" smtClean="0">
                <a:solidFill>
                  <a:schemeClr val="tx1"/>
                </a:solidFill>
                <a:latin typeface="Times New Roman" pitchFamily="18" charset="0"/>
              </a:rPr>
              <a:pPr/>
              <a:t>12</a:t>
            </a:fld>
            <a:endParaRPr lang="en-US" smtClean="0">
              <a:solidFill>
                <a:schemeClr val="tx1"/>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First a short reminder from calculus. We will define four basic types of measure used to assess health status:</a:t>
            </a:r>
          </a:p>
          <a:p>
            <a:pPr marL="171450" indent="-171450" eaLnBrk="1" hangingPunct="1">
              <a:buFont typeface="Arial" pitchFamily="34" charset="0"/>
              <a:buChar char="•"/>
            </a:pPr>
            <a:r>
              <a:rPr lang="en-US" dirty="0" smtClean="0"/>
              <a:t>Counts</a:t>
            </a:r>
          </a:p>
          <a:p>
            <a:pPr marL="171450" indent="-171450" eaLnBrk="1" hangingPunct="1">
              <a:buFont typeface="Arial" pitchFamily="34" charset="0"/>
              <a:buChar char="•"/>
            </a:pPr>
            <a:r>
              <a:rPr lang="en-US" dirty="0" smtClean="0"/>
              <a:t>Proportions</a:t>
            </a:r>
          </a:p>
          <a:p>
            <a:pPr marL="171450" indent="-171450" eaLnBrk="1" hangingPunct="1">
              <a:buFont typeface="Arial" pitchFamily="34" charset="0"/>
              <a:buChar char="•"/>
            </a:pPr>
            <a:r>
              <a:rPr lang="en-US" dirty="0" smtClean="0"/>
              <a:t>Ratios </a:t>
            </a:r>
          </a:p>
          <a:p>
            <a:pPr marL="171450" indent="-171450" eaLnBrk="1" hangingPunct="1">
              <a:buFont typeface="Arial" pitchFamily="34" charset="0"/>
              <a:buChar char="•"/>
            </a:pPr>
            <a:r>
              <a:rPr lang="en-US" dirty="0" smtClean="0"/>
              <a:t>Rates </a:t>
            </a:r>
          </a:p>
        </p:txBody>
      </p:sp>
    </p:spTree>
    <p:extLst>
      <p:ext uri="{BB962C8B-B14F-4D97-AF65-F5344CB8AC3E}">
        <p14:creationId xmlns:p14="http://schemas.microsoft.com/office/powerpoint/2010/main" val="2857443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0349534-9FE0-45EE-B91A-B9245FA17B09}" type="slidenum">
              <a:rPr lang="en-US" smtClean="0">
                <a:solidFill>
                  <a:schemeClr val="tx1"/>
                </a:solidFill>
                <a:latin typeface="Times New Roman" pitchFamily="18" charset="0"/>
              </a:rPr>
              <a:pPr/>
              <a:t>13</a:t>
            </a:fld>
            <a:endParaRPr lang="en-US" smtClean="0">
              <a:solidFill>
                <a:schemeClr val="tx1"/>
              </a:solidFill>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may </a:t>
            </a:r>
            <a:r>
              <a:rPr lang="en-US" b="1" u="sng" dirty="0" smtClean="0"/>
              <a:t>count</a:t>
            </a:r>
            <a:r>
              <a:rPr lang="en-US" dirty="0" smtClean="0"/>
              <a:t> the number of people with a specific trait, i.e. a specific disease. We just counted the number of WNV cases in each state in the US in 2002. However, since counts are not “standardized” according to the size of the source population, there is no way we can compare counts from different populations. Counts may be used to allocate health resources, especially if we find a high number of cases in a specific population, but otherwise they have very limited usefulness in epidemiology. But when counts are standardized by the size of the source population, it becomes a very important epidemiologic measure. </a:t>
            </a:r>
          </a:p>
        </p:txBody>
      </p:sp>
    </p:spTree>
    <p:extLst>
      <p:ext uri="{BB962C8B-B14F-4D97-AF65-F5344CB8AC3E}">
        <p14:creationId xmlns:p14="http://schemas.microsoft.com/office/powerpoint/2010/main" val="2781138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A88C0F1F-E692-46D1-AB9F-4AC944C51C78}" type="slidenum">
              <a:rPr lang="en-US" smtClean="0">
                <a:solidFill>
                  <a:schemeClr val="tx1"/>
                </a:solidFill>
                <a:latin typeface="Times New Roman" pitchFamily="18" charset="0"/>
              </a:rPr>
              <a:pPr/>
              <a:t>14</a:t>
            </a:fld>
            <a:endParaRPr lang="en-US" smtClean="0">
              <a:solidFill>
                <a:schemeClr val="tx1"/>
              </a:solidFill>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04825" y="4440113"/>
            <a:ext cx="56197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t>Proportion:</a:t>
            </a:r>
            <a:r>
              <a:rPr lang="en-US" dirty="0" smtClean="0"/>
              <a:t> A number where the numerator is included in the denominator because the numerator is a part of the total population used to “standardize” the measure. The formula is </a:t>
            </a:r>
            <a:r>
              <a:rPr lang="en-US" b="1" dirty="0" smtClean="0"/>
              <a:t>A/A+B</a:t>
            </a:r>
            <a:r>
              <a:rPr lang="en-US" dirty="0" smtClean="0"/>
              <a:t>, where </a:t>
            </a:r>
            <a:r>
              <a:rPr lang="en-US" b="1" u="sng" dirty="0" smtClean="0"/>
              <a:t>A </a:t>
            </a:r>
            <a:r>
              <a:rPr lang="en-US" dirty="0" smtClean="0"/>
              <a:t>is the fraction of the total population with a specific trait, i.e. a specific disease, and </a:t>
            </a:r>
            <a:r>
              <a:rPr lang="en-US" b="1" u="sng" dirty="0" smtClean="0"/>
              <a:t>B</a:t>
            </a:r>
            <a:r>
              <a:rPr lang="en-US" dirty="0" smtClean="0"/>
              <a:t> is the remaining fraction of the population without that specific trait. Together, A+B represent the total population.</a:t>
            </a:r>
          </a:p>
          <a:p>
            <a:pPr eaLnBrk="1" hangingPunct="1"/>
            <a:r>
              <a:rPr lang="en-US" dirty="0" smtClean="0"/>
              <a:t>A proportion asks the question: “What fraction (or proportion) of the population is affected? </a:t>
            </a:r>
          </a:p>
        </p:txBody>
      </p:sp>
    </p:spTree>
    <p:extLst>
      <p:ext uri="{BB962C8B-B14F-4D97-AF65-F5344CB8AC3E}">
        <p14:creationId xmlns:p14="http://schemas.microsoft.com/office/powerpoint/2010/main" val="300385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0686288E-921A-4A23-A2D9-81793D4F3601}" type="slidenum">
              <a:rPr lang="en-US" smtClean="0">
                <a:solidFill>
                  <a:schemeClr val="tx1"/>
                </a:solidFill>
                <a:latin typeface="Times New Roman" pitchFamily="18" charset="0"/>
              </a:rPr>
              <a:pPr/>
              <a:t>15</a:t>
            </a:fld>
            <a:endParaRPr lang="en-US" smtClean="0">
              <a:solidFill>
                <a:schemeClr val="tx1"/>
              </a:solidFill>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If a class has 77 females and 90 males, the proportion of females in the class is 0.45 or 45%. The whole class is composed of 167 students, and if all of them were females the whole class (100% of the students) would be females and 0% of the students would be males. So a proportion varies between 0 and 1, or 0% and 100%.</a:t>
            </a:r>
          </a:p>
          <a:p>
            <a:pPr eaLnBrk="1" hangingPunct="1"/>
            <a:r>
              <a:rPr lang="en-US" b="1" u="sng" dirty="0" smtClean="0"/>
              <a:t>“Rate” </a:t>
            </a:r>
            <a:r>
              <a:rPr lang="en-US" dirty="0" smtClean="0"/>
              <a:t>= A true rate includes a time factor, and we will talk about rates in the next slide. However, epidemiologists often refer to proportions as “rates”, even if they are not. Because of this wrong use of the word “rate”, I will use it during this course in quotation marks just to tell you that it is used incorrectly.    </a:t>
            </a:r>
          </a:p>
        </p:txBody>
      </p:sp>
    </p:spTree>
    <p:extLst>
      <p:ext uri="{BB962C8B-B14F-4D97-AF65-F5344CB8AC3E}">
        <p14:creationId xmlns:p14="http://schemas.microsoft.com/office/powerpoint/2010/main" val="143433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72A08DD7-0B74-4C49-81DE-2B857B01DD24}" type="slidenum">
              <a:rPr lang="en-US" smtClean="0">
                <a:solidFill>
                  <a:schemeClr val="tx1"/>
                </a:solidFill>
                <a:latin typeface="Times New Roman" pitchFamily="18" charset="0"/>
              </a:rPr>
              <a:pPr/>
              <a:t>16</a:t>
            </a:fld>
            <a:endParaRPr lang="en-US" smtClean="0">
              <a:solidFill>
                <a:schemeClr val="tx1"/>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t>Rate:</a:t>
            </a:r>
            <a:r>
              <a:rPr lang="en-US" dirty="0" smtClean="0"/>
              <a:t> A proportion with a time factor included. The formula is </a:t>
            </a:r>
            <a:r>
              <a:rPr lang="en-US" b="1" u="sng" dirty="0" smtClean="0"/>
              <a:t>A/(A+B)T</a:t>
            </a:r>
            <a:r>
              <a:rPr lang="en-US" dirty="0" smtClean="0"/>
              <a:t> where T is the time period </a:t>
            </a:r>
            <a:r>
              <a:rPr lang="en-US" dirty="0"/>
              <a:t>during which events occur.</a:t>
            </a:r>
            <a:r>
              <a:rPr lang="en-US" dirty="0" smtClean="0"/>
              <a:t> The denominator, (A+B)T, is usually called “person-time” which often is “person-years”. However, it could also be “person-months”, “person-weeks” or “pack-years of smoking” (= smoking 1 pack of cigarettes per day in 1 year).</a:t>
            </a:r>
          </a:p>
          <a:p>
            <a:pPr eaLnBrk="1" hangingPunct="1"/>
            <a:r>
              <a:rPr lang="en-US" dirty="0" smtClean="0"/>
              <a:t>1 person-year = 1 person followed for one year. </a:t>
            </a:r>
          </a:p>
          <a:p>
            <a:pPr eaLnBrk="1" hangingPunct="1"/>
            <a:r>
              <a:rPr lang="en-US" dirty="0" smtClean="0"/>
              <a:t>500 people followed for 1 year  = 500 x 1 = 500 person-years</a:t>
            </a:r>
          </a:p>
          <a:p>
            <a:pPr eaLnBrk="1" hangingPunct="1"/>
            <a:r>
              <a:rPr lang="en-US" dirty="0" smtClean="0"/>
              <a:t>250 people followed for 2 years = 250 x 2 = 500 person-years </a:t>
            </a:r>
          </a:p>
          <a:p>
            <a:pPr eaLnBrk="1" hangingPunct="1"/>
            <a:r>
              <a:rPr lang="en-US" dirty="0" smtClean="0"/>
              <a:t>Rate answers the question: “How fast is the disease occurring in a population”?</a:t>
            </a:r>
          </a:p>
          <a:p>
            <a:pPr eaLnBrk="1" hangingPunct="1"/>
            <a:r>
              <a:rPr lang="en-US" dirty="0" smtClean="0"/>
              <a:t>K is a multiplier or constant used to make the numbers more meaningful. In the example above K=100. So instead of 0.14 cases per person-year, multiplying by 100 changes that to the more meaningful number of 14 cases per 100 person-years.</a:t>
            </a:r>
          </a:p>
          <a:p>
            <a:pPr eaLnBrk="1" hangingPunct="1"/>
            <a:r>
              <a:rPr lang="en-US" dirty="0" smtClean="0"/>
              <a:t>Person-years substantially increases the nominator, and thus improves our statistics and possibility to do significant findings. Also it takes care of all the time each individual contribute to the study, which is from they are included until get the outcome (disease) under study, or until the study is stopped. </a:t>
            </a:r>
          </a:p>
        </p:txBody>
      </p:sp>
    </p:spTree>
    <p:extLst>
      <p:ext uri="{BB962C8B-B14F-4D97-AF65-F5344CB8AC3E}">
        <p14:creationId xmlns:p14="http://schemas.microsoft.com/office/powerpoint/2010/main" val="208894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7F4230F-2CFA-4CCD-8460-BABC9C380B76}" type="slidenum">
              <a:rPr lang="en-US" smtClean="0">
                <a:solidFill>
                  <a:schemeClr val="tx1"/>
                </a:solidFill>
                <a:latin typeface="Times New Roman" pitchFamily="18" charset="0"/>
              </a:rPr>
              <a:pPr/>
              <a:t>17</a:t>
            </a:fld>
            <a:endParaRPr lang="en-US" smtClean="0">
              <a:solidFill>
                <a:schemeClr val="tx1"/>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If we want to compare our results to the published literature we use the value of K used in that literature. Otherwise we choose a value of K so that part of our result is to the left of the decimal. In the example above, 0.0005245 cases per person-year is difficult to understand. However, 5.245 cases per 10,000 person-years is much more meaningful.</a:t>
            </a:r>
          </a:p>
        </p:txBody>
      </p:sp>
    </p:spTree>
    <p:extLst>
      <p:ext uri="{BB962C8B-B14F-4D97-AF65-F5344CB8AC3E}">
        <p14:creationId xmlns:p14="http://schemas.microsoft.com/office/powerpoint/2010/main" val="163864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2A5A9B8B-A20F-4426-9C32-E8D1D48676A8}" type="slidenum">
              <a:rPr lang="en-US" smtClean="0">
                <a:solidFill>
                  <a:schemeClr val="tx1"/>
                </a:solidFill>
                <a:latin typeface="Times New Roman" pitchFamily="18" charset="0"/>
              </a:rPr>
              <a:pPr/>
              <a:t>18</a:t>
            </a:fld>
            <a:endParaRPr lang="en-US" smtClean="0">
              <a:solidFill>
                <a:schemeClr val="tx1"/>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example, K=100,000 gives a 1-year death rate in San Bernardino county of 783.5 per 100,000 person-years.</a:t>
            </a:r>
          </a:p>
          <a:p>
            <a:pPr eaLnBrk="1" hangingPunct="1"/>
            <a:r>
              <a:rPr lang="en-US" dirty="0" smtClean="0"/>
              <a:t>The unit of exposure in this example is: </a:t>
            </a:r>
          </a:p>
          <a:p>
            <a:pPr marL="171450" indent="-171450" eaLnBrk="1" hangingPunct="1">
              <a:buFont typeface="Arial" pitchFamily="34" charset="0"/>
              <a:buChar char="•"/>
            </a:pPr>
            <a:r>
              <a:rPr lang="en-US" dirty="0" smtClean="0"/>
              <a:t>Person-years = # of subjects x # of years followed (1 person-year = 1 person followed for 1 year).</a:t>
            </a:r>
          </a:p>
          <a:p>
            <a:pPr marL="171450" indent="-171450" eaLnBrk="1" hangingPunct="1">
              <a:buFont typeface="Arial" pitchFamily="34" charset="0"/>
              <a:buChar char="•"/>
            </a:pPr>
            <a:r>
              <a:rPr lang="en-US" dirty="0" smtClean="0"/>
              <a:t>Pack-years of smoking = # of subjects smoking 1 pack of cigarettes/day x # of years followed (1 pack-year of smoking = 1 person smoking 1 pack of cigarettes/day for 1 year).   </a:t>
            </a:r>
          </a:p>
        </p:txBody>
      </p:sp>
    </p:spTree>
    <p:extLst>
      <p:ext uri="{BB962C8B-B14F-4D97-AF65-F5344CB8AC3E}">
        <p14:creationId xmlns:p14="http://schemas.microsoft.com/office/powerpoint/2010/main" val="125015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1266CD5-835A-4245-930D-387F75CDD10F}" type="slidenum">
              <a:rPr lang="en-US" smtClean="0">
                <a:solidFill>
                  <a:schemeClr val="tx1"/>
                </a:solidFill>
                <a:latin typeface="Times New Roman" pitchFamily="18" charset="0"/>
              </a:rPr>
              <a:pPr/>
              <a:t>19</a:t>
            </a:fld>
            <a:endParaRPr lang="en-US" smtClean="0">
              <a:solidFill>
                <a:schemeClr val="tx1"/>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t>Ratio:</a:t>
            </a:r>
            <a:r>
              <a:rPr lang="en-US" dirty="0" smtClean="0"/>
              <a:t> One quantity divided by a mutually exclusive quantity. The formula is A/B where A and B are mutually exclusive. A good example is the ratio of males and females in a class. They are mutually exclusive since males are not females and vice versa. If there are 40 females and 20 males in the class, then the ratio of females in the class is 40/20 = 2. The ratio of females to males are 2:1, or 2 times that of males, or 100% greater. If it was 25 females and 20 males, the ratio would be 25/20 = 1.25, and it would be 25% more females than males in the class. However, if the ratio of males to females are 20/40 = 1/2 = 0.5, it would be 50% less males than females in the class. If this ratio was 20/25 = 4/5 = 0.8 it would be 20% less males than females.</a:t>
            </a:r>
          </a:p>
        </p:txBody>
      </p:sp>
    </p:spTree>
    <p:extLst>
      <p:ext uri="{BB962C8B-B14F-4D97-AF65-F5344CB8AC3E}">
        <p14:creationId xmlns:p14="http://schemas.microsoft.com/office/powerpoint/2010/main" val="300910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EC3888AF-D75A-468A-AE03-30323DF03893}" type="slidenum">
              <a:rPr lang="en-US" smtClean="0">
                <a:solidFill>
                  <a:schemeClr val="tx1"/>
                </a:solidFill>
                <a:latin typeface="Times New Roman" pitchFamily="18" charset="0"/>
              </a:rPr>
              <a:pPr/>
              <a:t>2</a:t>
            </a:fld>
            <a:endParaRPr lang="en-US" smtClean="0">
              <a:solidFill>
                <a:schemeClr val="tx1"/>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this lecture we will discuss how to calculate, express, and understand prevalence, incidence, and mortality measures, and person-time denominators. However, we will start </a:t>
            </a:r>
            <a:r>
              <a:rPr lang="en-US" dirty="0" smtClean="0"/>
              <a:t>by shortly going through and recapitulate definitions of </a:t>
            </a:r>
            <a:r>
              <a:rPr lang="en-US" dirty="0"/>
              <a:t>counts, ratios, proportions, and rates.   </a:t>
            </a:r>
          </a:p>
          <a:p>
            <a:pPr eaLnBrk="1" hangingPunct="1"/>
            <a:endParaRPr lang="en-US" dirty="0" smtClean="0"/>
          </a:p>
        </p:txBody>
      </p:sp>
    </p:spTree>
    <p:extLst>
      <p:ext uri="{BB962C8B-B14F-4D97-AF65-F5344CB8AC3E}">
        <p14:creationId xmlns:p14="http://schemas.microsoft.com/office/powerpoint/2010/main" val="1150092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7BEA8D13-5501-4454-907F-7163018D8224}" type="slidenum">
              <a:rPr lang="en-US" smtClean="0">
                <a:solidFill>
                  <a:schemeClr val="tx1"/>
                </a:solidFill>
                <a:latin typeface="Times New Roman" pitchFamily="18" charset="0"/>
              </a:rPr>
              <a:pPr/>
              <a:t>20</a:t>
            </a:fld>
            <a:endParaRPr lang="en-US" smtClean="0">
              <a:solidFill>
                <a:schemeClr val="tx1"/>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t>Dichotomous variables</a:t>
            </a:r>
            <a:r>
              <a:rPr lang="en-US" dirty="0" smtClean="0"/>
              <a:t> have only two possible responses, like yes or no, males of females, disease or no disease. In the example in this slide the ratio of smokers in the UCLA SPH is 6.67 times (= 567%) higher than at LLU SPH. If this ratio was:</a:t>
            </a:r>
          </a:p>
          <a:p>
            <a:pPr marL="171450" indent="-171450" eaLnBrk="1" hangingPunct="1">
              <a:buFont typeface="Arial" pitchFamily="34" charset="0"/>
              <a:buChar char="•"/>
            </a:pPr>
            <a:r>
              <a:rPr lang="en-US" dirty="0" smtClean="0"/>
              <a:t>0.40 = 60% lower than at LLU SPH</a:t>
            </a:r>
          </a:p>
          <a:p>
            <a:pPr marL="171450" indent="-171450" eaLnBrk="1" hangingPunct="1">
              <a:buFont typeface="Arial" pitchFamily="34" charset="0"/>
              <a:buChar char="•"/>
            </a:pPr>
            <a:r>
              <a:rPr lang="en-US" dirty="0" smtClean="0"/>
              <a:t>1.40 = 40% higher than at LLU SPH</a:t>
            </a:r>
          </a:p>
          <a:p>
            <a:pPr marL="171450" indent="-171450" eaLnBrk="1" hangingPunct="1">
              <a:buFont typeface="Arial" pitchFamily="34" charset="0"/>
              <a:buChar char="•"/>
            </a:pPr>
            <a:r>
              <a:rPr lang="en-US" dirty="0" smtClean="0"/>
              <a:t>2.0 = 100% higher than at LLU SPH</a:t>
            </a:r>
          </a:p>
          <a:p>
            <a:pPr marL="171450" indent="-171450" eaLnBrk="1" hangingPunct="1">
              <a:buFont typeface="Arial" pitchFamily="34" charset="0"/>
              <a:buChar char="•"/>
            </a:pPr>
            <a:r>
              <a:rPr lang="en-US" dirty="0" smtClean="0"/>
              <a:t>3.0 = 200% higher than at LLU SPH</a:t>
            </a:r>
          </a:p>
        </p:txBody>
      </p:sp>
    </p:spTree>
    <p:extLst>
      <p:ext uri="{BB962C8B-B14F-4D97-AF65-F5344CB8AC3E}">
        <p14:creationId xmlns:p14="http://schemas.microsoft.com/office/powerpoint/2010/main" val="4071971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7EB504C4-BE57-46E6-8452-E8ED4411F217}" type="slidenum">
              <a:rPr lang="en-US" smtClean="0">
                <a:solidFill>
                  <a:schemeClr val="tx1"/>
                </a:solidFill>
                <a:latin typeface="Times New Roman" pitchFamily="18" charset="0"/>
              </a:rPr>
              <a:pPr/>
              <a:t>21</a:t>
            </a:fld>
            <a:endParaRPr lang="en-US" smtClean="0">
              <a:solidFill>
                <a:schemeClr val="tx1"/>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Ratio, because 1968 and 1969 are mutually exclusive.</a:t>
            </a:r>
          </a:p>
        </p:txBody>
      </p:sp>
    </p:spTree>
    <p:extLst>
      <p:ext uri="{BB962C8B-B14F-4D97-AF65-F5344CB8AC3E}">
        <p14:creationId xmlns:p14="http://schemas.microsoft.com/office/powerpoint/2010/main" val="310350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AAE03C2-8EE8-4B51-AD7E-CC1AC393F559}" type="slidenum">
              <a:rPr lang="en-US" smtClean="0">
                <a:solidFill>
                  <a:schemeClr val="tx1"/>
                </a:solidFill>
                <a:latin typeface="Times New Roman" pitchFamily="18" charset="0"/>
              </a:rPr>
              <a:pPr/>
              <a:t>22</a:t>
            </a:fld>
            <a:endParaRPr lang="en-US" smtClean="0">
              <a:solidFill>
                <a:schemeClr val="tx1"/>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Proportion, because the numerator is included in the denominator.</a:t>
            </a:r>
          </a:p>
        </p:txBody>
      </p:sp>
    </p:spTree>
    <p:extLst>
      <p:ext uri="{BB962C8B-B14F-4D97-AF65-F5344CB8AC3E}">
        <p14:creationId xmlns:p14="http://schemas.microsoft.com/office/powerpoint/2010/main" val="220665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573BB49-0DC3-4983-9434-BB7B0AF98971}" type="slidenum">
              <a:rPr lang="en-US" smtClean="0">
                <a:solidFill>
                  <a:schemeClr val="tx1"/>
                </a:solidFill>
                <a:latin typeface="Times New Roman" pitchFamily="18" charset="0"/>
              </a:rPr>
              <a:pPr/>
              <a:t>23</a:t>
            </a:fld>
            <a:endParaRPr lang="en-US" smtClean="0">
              <a:solidFill>
                <a:schemeClr val="tx1"/>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Rate, because you have included time (person-years) in a proportion.</a:t>
            </a:r>
          </a:p>
        </p:txBody>
      </p:sp>
    </p:spTree>
    <p:extLst>
      <p:ext uri="{BB962C8B-B14F-4D97-AF65-F5344CB8AC3E}">
        <p14:creationId xmlns:p14="http://schemas.microsoft.com/office/powerpoint/2010/main" val="426242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95D1DC5-3CE0-4111-A2B2-45C39FDD5308}" type="slidenum">
              <a:rPr lang="en-US" smtClean="0">
                <a:solidFill>
                  <a:schemeClr val="tx1"/>
                </a:solidFill>
                <a:latin typeface="Times New Roman" pitchFamily="18" charset="0"/>
              </a:rPr>
              <a:pPr/>
              <a:t>24</a:t>
            </a:fld>
            <a:endParaRPr lang="en-US" smtClean="0">
              <a:solidFill>
                <a:schemeClr val="tx1"/>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example 4 the </a:t>
            </a:r>
            <a:r>
              <a:rPr lang="en-US" b="1" u="sng" dirty="0" smtClean="0"/>
              <a:t>count</a:t>
            </a:r>
            <a:r>
              <a:rPr lang="en-US" dirty="0" smtClean="0"/>
              <a:t> is: 30 individuals,</a:t>
            </a:r>
            <a:r>
              <a:rPr lang="en-US" baseline="0" dirty="0" smtClean="0"/>
              <a:t> 24 females and 6 males. The </a:t>
            </a:r>
            <a:r>
              <a:rPr lang="en-US" b="1" u="sng" baseline="0" dirty="0" smtClean="0"/>
              <a:t>proportion</a:t>
            </a:r>
            <a:r>
              <a:rPr lang="en-US" baseline="0" dirty="0" smtClean="0"/>
              <a:t> of males is 6/30 = 0.20 = 20%. The </a:t>
            </a:r>
            <a:r>
              <a:rPr lang="en-US" b="1" u="sng" baseline="0" dirty="0" smtClean="0"/>
              <a:t>proportion</a:t>
            </a:r>
            <a:r>
              <a:rPr lang="en-US" baseline="0" dirty="0" smtClean="0"/>
              <a:t> of females is 24/30 = 0.8 = 80%. The </a:t>
            </a:r>
            <a:r>
              <a:rPr lang="en-US" b="1" u="sng" baseline="0" dirty="0" smtClean="0"/>
              <a:t>ratio</a:t>
            </a:r>
            <a:r>
              <a:rPr lang="en-US" baseline="0" dirty="0" smtClean="0"/>
              <a:t> of males to females is 6/24 = 0.25, and there is 75% less males than females in the class. However, the </a:t>
            </a:r>
            <a:r>
              <a:rPr lang="en-US" b="1" u="sng" baseline="0" dirty="0" smtClean="0"/>
              <a:t>ratio</a:t>
            </a:r>
            <a:r>
              <a:rPr lang="en-US" baseline="0" dirty="0" smtClean="0"/>
              <a:t> of females to males is 24/6 = 4, and there are 300% more females than males. </a:t>
            </a:r>
            <a:r>
              <a:rPr lang="en-US" b="1" u="sng" dirty="0" smtClean="0"/>
              <a:t>Rate</a:t>
            </a:r>
            <a:r>
              <a:rPr lang="en-US" dirty="0" smtClean="0"/>
              <a:t>: We have no data for person-years in this example. However, if we include a time factor, and follow 30 students for one year, we will have 30 person-years, or 24 female-years, or 6 male-years.</a:t>
            </a:r>
          </a:p>
        </p:txBody>
      </p:sp>
    </p:spTree>
    <p:extLst>
      <p:ext uri="{BB962C8B-B14F-4D97-AF65-F5344CB8AC3E}">
        <p14:creationId xmlns:p14="http://schemas.microsoft.com/office/powerpoint/2010/main" val="386455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036E6517-0D0D-4E7A-8757-DF3993097204}" type="slidenum">
              <a:rPr lang="en-US" smtClean="0">
                <a:solidFill>
                  <a:schemeClr val="tx1"/>
                </a:solidFill>
                <a:latin typeface="Times New Roman" pitchFamily="18" charset="0"/>
              </a:rPr>
              <a:pPr/>
              <a:t>25</a:t>
            </a:fld>
            <a:endParaRPr lang="en-US" smtClean="0">
              <a:solidFill>
                <a:schemeClr val="tx1"/>
              </a:solidFill>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a:t>
            </a:r>
            <a:r>
              <a:rPr lang="en-US" dirty="0" smtClean="0"/>
              <a:t>example 5 we </a:t>
            </a:r>
            <a:r>
              <a:rPr lang="en-US" dirty="0" smtClean="0"/>
              <a:t>have stratified 250 subjects according to exercise level. In each stratum we have noticed number of </a:t>
            </a:r>
            <a:r>
              <a:rPr lang="en-US" dirty="0" smtClean="0"/>
              <a:t>cases (A), number</a:t>
            </a:r>
            <a:r>
              <a:rPr lang="en-US" baseline="0" dirty="0" smtClean="0"/>
              <a:t> of </a:t>
            </a:r>
            <a:r>
              <a:rPr lang="en-US" dirty="0" smtClean="0"/>
              <a:t>subjects (N=population), </a:t>
            </a:r>
            <a:r>
              <a:rPr lang="en-US" dirty="0" smtClean="0"/>
              <a:t>4 years of </a:t>
            </a:r>
            <a:r>
              <a:rPr lang="en-US" dirty="0" smtClean="0"/>
              <a:t>follow-up (T), </a:t>
            </a:r>
            <a:r>
              <a:rPr lang="en-US" dirty="0" smtClean="0"/>
              <a:t>and number of person-years contributed (</a:t>
            </a:r>
            <a:r>
              <a:rPr lang="en-US" dirty="0" smtClean="0"/>
              <a:t>N x T</a:t>
            </a:r>
            <a:r>
              <a:rPr lang="en-US" dirty="0" smtClean="0"/>
              <a:t>). The total counts of cases is 70, and total number of person-years contributed is 1000. </a:t>
            </a:r>
          </a:p>
        </p:txBody>
      </p:sp>
    </p:spTree>
    <p:extLst>
      <p:ext uri="{BB962C8B-B14F-4D97-AF65-F5344CB8AC3E}">
        <p14:creationId xmlns:p14="http://schemas.microsoft.com/office/powerpoint/2010/main" val="3406308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83A351C-D368-442A-99E9-491948DE6408}" type="slidenum">
              <a:rPr lang="en-US" smtClean="0">
                <a:solidFill>
                  <a:schemeClr val="tx1"/>
                </a:solidFill>
                <a:latin typeface="Times New Roman" pitchFamily="18" charset="0"/>
              </a:rPr>
              <a:pPr/>
              <a:t>26</a:t>
            </a:fld>
            <a:endParaRPr lang="en-US" smtClean="0">
              <a:solidFill>
                <a:schemeClr val="tx1"/>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2. Proportion of cases with no exercise is: 43/(43+57) = 43/100 = 43%</a:t>
            </a:r>
          </a:p>
          <a:p>
            <a:pPr eaLnBrk="1" hangingPunct="1"/>
            <a:r>
              <a:rPr lang="en-US" dirty="0" smtClean="0"/>
              <a:t>3. Rate of cases with no exercise: (43/400)x100 = 10.75 per 100 person-years</a:t>
            </a:r>
          </a:p>
          <a:p>
            <a:pPr eaLnBrk="1" hangingPunct="1"/>
            <a:r>
              <a:rPr lang="en-US" dirty="0" smtClean="0"/>
              <a:t>4. Ratio of cases: Proportion of cases between non and mild exercise: (43/100)/(20/80) = 1.72. Those with no exercise have 72% increased risk of the disease in question compared to those with mild exercise. </a:t>
            </a:r>
          </a:p>
        </p:txBody>
      </p:sp>
    </p:spTree>
    <p:extLst>
      <p:ext uri="{BB962C8B-B14F-4D97-AF65-F5344CB8AC3E}">
        <p14:creationId xmlns:p14="http://schemas.microsoft.com/office/powerpoint/2010/main" val="3243702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4C96D15-337D-4C79-8DE5-FF4BC40EC337}" type="slidenum">
              <a:rPr lang="en-US" smtClean="0">
                <a:solidFill>
                  <a:schemeClr val="tx1"/>
                </a:solidFill>
                <a:latin typeface="Times New Roman" pitchFamily="18" charset="0"/>
              </a:rPr>
              <a:pPr/>
              <a:t>27</a:t>
            </a:fld>
            <a:endParaRPr lang="en-US" smtClean="0">
              <a:solidFill>
                <a:schemeClr val="tx1"/>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will now discuss some specific measures in epidemiology:</a:t>
            </a:r>
          </a:p>
          <a:p>
            <a:pPr marL="228600" indent="-228600" eaLnBrk="1" hangingPunct="1">
              <a:buFont typeface="+mj-lt"/>
              <a:buAutoNum type="arabicPeriod"/>
            </a:pPr>
            <a:r>
              <a:rPr lang="en-US" dirty="0" smtClean="0"/>
              <a:t>Measures of disease occurrence </a:t>
            </a:r>
          </a:p>
          <a:p>
            <a:pPr marL="228600" indent="-228600" eaLnBrk="1" hangingPunct="1">
              <a:buFont typeface="+mj-lt"/>
              <a:buAutoNum type="arabicPeriod"/>
            </a:pPr>
            <a:r>
              <a:rPr lang="en-US" dirty="0" smtClean="0"/>
              <a:t>Measures of effect of a risk factor </a:t>
            </a:r>
            <a:r>
              <a:rPr lang="en-US" dirty="0" smtClean="0"/>
              <a:t>(i.e. the risk of a specific exposure</a:t>
            </a:r>
            <a:r>
              <a:rPr lang="en-US" dirty="0" smtClean="0"/>
              <a:t>) on the outcome </a:t>
            </a:r>
            <a:r>
              <a:rPr lang="en-US" dirty="0" smtClean="0"/>
              <a:t>(e.g. disease </a:t>
            </a:r>
            <a:r>
              <a:rPr lang="en-US" dirty="0" smtClean="0"/>
              <a:t>occurrence)</a:t>
            </a:r>
          </a:p>
        </p:txBody>
      </p:sp>
    </p:spTree>
    <p:extLst>
      <p:ext uri="{BB962C8B-B14F-4D97-AF65-F5344CB8AC3E}">
        <p14:creationId xmlns:p14="http://schemas.microsoft.com/office/powerpoint/2010/main" val="3031472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028F582-BBFC-410C-BDBB-4632AC80742A}" type="slidenum">
              <a:rPr lang="en-US" smtClean="0">
                <a:solidFill>
                  <a:schemeClr val="tx1"/>
                </a:solidFill>
                <a:latin typeface="Times New Roman" pitchFamily="18" charset="0"/>
              </a:rPr>
              <a:pPr/>
              <a:t>28</a:t>
            </a:fld>
            <a:endParaRPr lang="en-US" smtClean="0">
              <a:solidFill>
                <a:schemeClr val="tx1"/>
              </a:solidFill>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need to remember these definitions. Prevalence and incidence are basic ways of measuring disease occurrence in epidemiology:</a:t>
            </a:r>
          </a:p>
          <a:p>
            <a:pPr marL="171450" indent="-171450" eaLnBrk="1" hangingPunct="1">
              <a:buFont typeface="Arial" pitchFamily="34" charset="0"/>
              <a:buChar char="•"/>
            </a:pPr>
            <a:r>
              <a:rPr lang="en-US" b="1" u="sng" dirty="0" smtClean="0"/>
              <a:t>Prevalence:</a:t>
            </a:r>
            <a:r>
              <a:rPr lang="en-US" dirty="0" smtClean="0"/>
              <a:t> The number of </a:t>
            </a:r>
            <a:r>
              <a:rPr lang="en-US" b="1" i="1" u="sng" dirty="0" smtClean="0"/>
              <a:t>existing cases</a:t>
            </a:r>
            <a:r>
              <a:rPr lang="en-US" dirty="0" smtClean="0"/>
              <a:t> of a disease in a population at a designated time. Prevalence informs us about the burden of a specific disease in a population.</a:t>
            </a:r>
          </a:p>
          <a:p>
            <a:pPr marL="171450" indent="-171450" eaLnBrk="1" hangingPunct="1">
              <a:buFont typeface="Arial" pitchFamily="34" charset="0"/>
              <a:buChar char="•"/>
            </a:pPr>
            <a:r>
              <a:rPr lang="en-US" b="1" u="sng" dirty="0" smtClean="0"/>
              <a:t>Incidence:</a:t>
            </a:r>
            <a:r>
              <a:rPr lang="en-US" dirty="0" smtClean="0"/>
              <a:t> The number of </a:t>
            </a:r>
            <a:r>
              <a:rPr lang="en-US" b="1" i="1" u="sng" dirty="0" smtClean="0"/>
              <a:t>new cases </a:t>
            </a:r>
            <a:r>
              <a:rPr lang="en-US" dirty="0" smtClean="0"/>
              <a:t>of a disease in a population </a:t>
            </a:r>
            <a:r>
              <a:rPr lang="en-US" b="1" i="1" u="sng" dirty="0" smtClean="0"/>
              <a:t>at risk</a:t>
            </a:r>
            <a:r>
              <a:rPr lang="en-US" i="1" dirty="0" smtClean="0"/>
              <a:t> </a:t>
            </a:r>
            <a:r>
              <a:rPr lang="en-US" dirty="0" smtClean="0"/>
              <a:t>of the disease during a specified time period. It is necessary to remember “at risk”. People who have the disease are not at risk any more, and are </a:t>
            </a:r>
            <a:r>
              <a:rPr lang="en-US" i="1" u="sng" dirty="0" smtClean="0"/>
              <a:t>not counted in the denominator,</a:t>
            </a:r>
            <a:r>
              <a:rPr lang="en-US" dirty="0" smtClean="0"/>
              <a:t>  which consists of everyone “at risk” at </a:t>
            </a:r>
            <a:r>
              <a:rPr lang="en-US" i="1" u="sng" dirty="0" smtClean="0"/>
              <a:t>the start of</a:t>
            </a:r>
            <a:r>
              <a:rPr lang="en-US" dirty="0" smtClean="0"/>
              <a:t> the time period. People who get the disease during a time period are counted for that period. </a:t>
            </a:r>
          </a:p>
        </p:txBody>
      </p:sp>
    </p:spTree>
    <p:extLst>
      <p:ext uri="{BB962C8B-B14F-4D97-AF65-F5344CB8AC3E}">
        <p14:creationId xmlns:p14="http://schemas.microsoft.com/office/powerpoint/2010/main" val="408909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77F374C1-473A-4081-8330-25D0D168B871}" type="slidenum">
              <a:rPr lang="en-US" smtClean="0">
                <a:solidFill>
                  <a:schemeClr val="tx1"/>
                </a:solidFill>
                <a:latin typeface="Times New Roman" pitchFamily="18" charset="0"/>
              </a:rPr>
              <a:pPr/>
              <a:t>29</a:t>
            </a:fld>
            <a:endParaRPr lang="en-US" smtClean="0">
              <a:solidFill>
                <a:schemeClr val="tx1"/>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a:t>Prevalence: </a:t>
            </a:r>
            <a:r>
              <a:rPr lang="en-US" b="0" u="none" dirty="0" smtClean="0"/>
              <a:t>Is a snapshot</a:t>
            </a:r>
            <a:r>
              <a:rPr lang="en-US" b="0" u="none" baseline="0" dirty="0" smtClean="0"/>
              <a:t> of the occurrence of a disease at a point or period in time. </a:t>
            </a:r>
            <a:r>
              <a:rPr lang="en-US" dirty="0" smtClean="0"/>
              <a:t>The </a:t>
            </a:r>
            <a:r>
              <a:rPr lang="en-US" dirty="0"/>
              <a:t>numerator includes everyone with the disease at a specific time point or time period. Those people will have different duration of the disease, and therefore we do not have a time line and no measure of risk.  </a:t>
            </a:r>
            <a:endParaRPr lang="en-US" b="1" u="sng" dirty="0"/>
          </a:p>
          <a:p>
            <a:pPr eaLnBrk="1" hangingPunct="1"/>
            <a:r>
              <a:rPr lang="en-US" b="1" u="sng" dirty="0"/>
              <a:t>Point prevalence </a:t>
            </a:r>
            <a:r>
              <a:rPr lang="en-US" dirty="0"/>
              <a:t>= Do you currently have cancer? Time T is defined as a point in time. However, in real life time T it often defined between two time points not too far apart. </a:t>
            </a:r>
          </a:p>
          <a:p>
            <a:pPr eaLnBrk="1" hangingPunct="1"/>
            <a:r>
              <a:rPr lang="en-US" b="1" u="sng" dirty="0"/>
              <a:t>Period prevalence </a:t>
            </a:r>
            <a:r>
              <a:rPr lang="en-US" dirty="0"/>
              <a:t>= Have you had asthma during the last (n) years? Period prevalence includes both existing and new cases during the time period in question. </a:t>
            </a:r>
            <a:r>
              <a:rPr lang="en-US" dirty="0" smtClean="0"/>
              <a:t>Also remember that the total population</a:t>
            </a:r>
            <a:r>
              <a:rPr lang="en-US" baseline="0" dirty="0" smtClean="0"/>
              <a:t> used in the denominator for </a:t>
            </a:r>
            <a:r>
              <a:rPr lang="en-US" dirty="0" smtClean="0"/>
              <a:t>the time period, </a:t>
            </a:r>
            <a:r>
              <a:rPr lang="en-US" baseline="0" dirty="0" smtClean="0"/>
              <a:t>usually is the average or mid-interval population. </a:t>
            </a:r>
            <a:r>
              <a:rPr lang="en-US" dirty="0" smtClean="0"/>
              <a:t> </a:t>
            </a:r>
            <a:endParaRPr lang="en-US" dirty="0"/>
          </a:p>
          <a:p>
            <a:pPr eaLnBrk="1" hangingPunct="1"/>
            <a:endParaRPr lang="en-US" dirty="0" smtClean="0"/>
          </a:p>
        </p:txBody>
      </p:sp>
    </p:spTree>
    <p:extLst>
      <p:ext uri="{BB962C8B-B14F-4D97-AF65-F5344CB8AC3E}">
        <p14:creationId xmlns:p14="http://schemas.microsoft.com/office/powerpoint/2010/main" val="3868413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5E114DD6-607E-452D-96F7-C922E9698442}" type="slidenum">
              <a:rPr lang="en-US" smtClean="0">
                <a:solidFill>
                  <a:schemeClr val="tx1"/>
                </a:solidFill>
                <a:latin typeface="Times New Roman" pitchFamily="18" charset="0"/>
              </a:rPr>
              <a:pPr/>
              <a:t>3</a:t>
            </a:fld>
            <a:endParaRPr lang="en-US" smtClean="0">
              <a:solidFill>
                <a:schemeClr val="tx1"/>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1999 the West Nile Virus was first detected in the Americas. And it has since spread rapidly across continental US. By 2013 39,557 people in the US had been infected, and 1,668 people had died. Even if the risk of contracting the disease is low, and less than 1% of those infected develop serious illness, people of all ages can develop serious illness, and the elderly and people with lowered immune systems are at highest risk.    </a:t>
            </a:r>
          </a:p>
        </p:txBody>
      </p:sp>
    </p:spTree>
    <p:extLst>
      <p:ext uri="{BB962C8B-B14F-4D97-AF65-F5344CB8AC3E}">
        <p14:creationId xmlns:p14="http://schemas.microsoft.com/office/powerpoint/2010/main" val="1395545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91736FD-63C1-480B-B113-7552F42794F3}" type="slidenum">
              <a:rPr lang="en-US" smtClean="0">
                <a:solidFill>
                  <a:schemeClr val="tx1"/>
                </a:solidFill>
                <a:latin typeface="Times New Roman" pitchFamily="18" charset="0"/>
              </a:rPr>
              <a:pPr/>
              <a:t>30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468672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smtClean="0"/>
              <a:t>Cumulative incidence (CI) </a:t>
            </a:r>
            <a:r>
              <a:rPr lang="en-US" dirty="0" smtClean="0"/>
              <a:t>= Incidence proportion.</a:t>
            </a:r>
          </a:p>
          <a:p>
            <a:r>
              <a:rPr lang="en-US" dirty="0" smtClean="0"/>
              <a:t>Have you ever had hypertension?</a:t>
            </a:r>
          </a:p>
          <a:p>
            <a:r>
              <a:rPr lang="en-US" dirty="0" smtClean="0"/>
              <a:t>Incidence is a measure of events / new cases of a specific outcome (i.e. a disease) in a population at risk for that outcome during a specified time interval. </a:t>
            </a:r>
            <a:r>
              <a:rPr lang="en-US" dirty="0" smtClean="0"/>
              <a:t>So, when counting incident, or new</a:t>
            </a:r>
            <a:r>
              <a:rPr lang="en-US" baseline="0" dirty="0" smtClean="0"/>
              <a:t> cases we obviously know when each individual got their disease. Therefore, </a:t>
            </a:r>
            <a:r>
              <a:rPr lang="en-US" dirty="0" smtClean="0"/>
              <a:t>Incidence </a:t>
            </a:r>
            <a:r>
              <a:rPr lang="en-US" dirty="0" smtClean="0"/>
              <a:t>includes a time line, and is therefore </a:t>
            </a:r>
            <a:r>
              <a:rPr lang="en-US" b="1" i="1" u="sng" dirty="0" smtClean="0"/>
              <a:t>a measure of risk</a:t>
            </a:r>
            <a:r>
              <a:rPr lang="en-US" dirty="0" smtClean="0"/>
              <a:t> in the population or population group under study. Remember that Prevalence is a snapshot in time, and therefore do not include a timeline, and is not a measure of risk.</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AFC85B79-4B13-4D45-A8F1-D3E83A4C5414}" type="slidenum">
              <a:rPr lang="en-US" smtClean="0">
                <a:solidFill>
                  <a:schemeClr val="tx1"/>
                </a:solidFill>
                <a:latin typeface="Times New Roman" pitchFamily="18" charset="0"/>
              </a:rPr>
              <a:pPr/>
              <a:t>31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548136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is an illustration of prevalence and incidence: In </a:t>
            </a:r>
            <a:r>
              <a:rPr lang="en-US" b="1" u="sng" dirty="0" smtClean="0"/>
              <a:t>population #1</a:t>
            </a:r>
            <a:r>
              <a:rPr lang="en-US" dirty="0" smtClean="0"/>
              <a:t> we have a steady state: no new cases are entering and no cases are </a:t>
            </a:r>
            <a:r>
              <a:rPr lang="en-US" dirty="0" smtClean="0"/>
              <a:t>leaving, because no cases die </a:t>
            </a:r>
            <a:r>
              <a:rPr lang="en-US" dirty="0" smtClean="0"/>
              <a:t>or are </a:t>
            </a:r>
            <a:r>
              <a:rPr lang="en-US" dirty="0" smtClean="0"/>
              <a:t>cured. </a:t>
            </a:r>
            <a:r>
              <a:rPr lang="en-US" dirty="0" smtClean="0"/>
              <a:t>There is a stable prevalence of the disease in question in population 1.</a:t>
            </a:r>
            <a:endParaRPr lang="en-US" dirty="0"/>
          </a:p>
          <a:p>
            <a:r>
              <a:rPr lang="en-US" dirty="0" smtClean="0"/>
              <a:t>In </a:t>
            </a:r>
            <a:r>
              <a:rPr lang="en-US" b="1" u="sng" dirty="0" smtClean="0"/>
              <a:t>population #2</a:t>
            </a:r>
            <a:r>
              <a:rPr lang="en-US" dirty="0" smtClean="0"/>
              <a:t> </a:t>
            </a:r>
            <a:r>
              <a:rPr lang="en-US" dirty="0" smtClean="0"/>
              <a:t>new, or incident </a:t>
            </a:r>
            <a:r>
              <a:rPr lang="en-US" dirty="0" smtClean="0"/>
              <a:t>“cases” are entering </a:t>
            </a:r>
            <a:r>
              <a:rPr lang="en-US" dirty="0" smtClean="0"/>
              <a:t>and </a:t>
            </a:r>
            <a:r>
              <a:rPr lang="en-US" dirty="0" smtClean="0"/>
              <a:t>the prevalence </a:t>
            </a:r>
            <a:r>
              <a:rPr lang="en-US" dirty="0" smtClean="0"/>
              <a:t>of the disease in </a:t>
            </a:r>
            <a:r>
              <a:rPr lang="en-US" dirty="0" smtClean="0"/>
              <a:t>the population </a:t>
            </a:r>
            <a:r>
              <a:rPr lang="en-US" dirty="0" smtClean="0"/>
              <a:t>is </a:t>
            </a:r>
            <a:r>
              <a:rPr lang="en-US" dirty="0" smtClean="0"/>
              <a:t>increasing </a:t>
            </a:r>
            <a:r>
              <a:rPr lang="en-US" dirty="0"/>
              <a:t>s</a:t>
            </a:r>
            <a:r>
              <a:rPr lang="en-US" dirty="0" smtClean="0"/>
              <a:t>ince no cases are </a:t>
            </a:r>
            <a:r>
              <a:rPr lang="en-US" dirty="0" smtClean="0"/>
              <a:t>leaving, because no cases die </a:t>
            </a:r>
            <a:r>
              <a:rPr lang="en-US" dirty="0" smtClean="0"/>
              <a:t>or are </a:t>
            </a:r>
            <a:r>
              <a:rPr lang="en-US" dirty="0" smtClean="0"/>
              <a:t>cured.</a:t>
            </a:r>
            <a:endParaRPr lang="en-US" dirty="0"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5CA5AB7-F473-4BE1-A5DD-88BA22568BDB}" type="slidenum">
              <a:rPr lang="en-US" smtClean="0">
                <a:solidFill>
                  <a:schemeClr val="tx1"/>
                </a:solidFill>
                <a:latin typeface="Times New Roman" pitchFamily="18" charset="0"/>
              </a:rPr>
              <a:pPr/>
              <a:t>32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80673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a:t>
            </a:r>
            <a:r>
              <a:rPr lang="en-US" b="1" u="sng" dirty="0" smtClean="0"/>
              <a:t>population #3</a:t>
            </a:r>
            <a:r>
              <a:rPr lang="en-US" dirty="0" smtClean="0"/>
              <a:t> no new cases are entering, but some cases are leaving the population because they die or are cured, causing the prevalence to decrease.</a:t>
            </a:r>
          </a:p>
          <a:p>
            <a:r>
              <a:rPr lang="en-US" dirty="0" smtClean="0"/>
              <a:t>In </a:t>
            </a:r>
            <a:r>
              <a:rPr lang="en-US" b="1" u="sng" dirty="0" smtClean="0"/>
              <a:t>population #4</a:t>
            </a:r>
            <a:r>
              <a:rPr lang="en-US" dirty="0" smtClean="0"/>
              <a:t> we have a new prevalence steady state where </a:t>
            </a:r>
            <a:r>
              <a:rPr lang="en-US" dirty="0" smtClean="0"/>
              <a:t>new, or incident </a:t>
            </a:r>
            <a:r>
              <a:rPr lang="en-US" dirty="0" smtClean="0"/>
              <a:t>cases are entering the population </a:t>
            </a:r>
            <a:r>
              <a:rPr lang="en-US" dirty="0" smtClean="0"/>
              <a:t>at </a:t>
            </a:r>
            <a:r>
              <a:rPr lang="en-US" dirty="0" smtClean="0"/>
              <a:t>about the same rate as old cases are cured or die.</a:t>
            </a:r>
          </a:p>
          <a:p>
            <a:r>
              <a:rPr lang="en-US" b="0" dirty="0" smtClean="0"/>
              <a:t>In this class we define</a:t>
            </a:r>
            <a:r>
              <a:rPr lang="en-US" b="0" baseline="0" dirty="0" smtClean="0"/>
              <a:t> </a:t>
            </a:r>
            <a:r>
              <a:rPr lang="en-US" b="1" dirty="0" smtClean="0"/>
              <a:t>Prevalence </a:t>
            </a:r>
            <a:r>
              <a:rPr lang="en-US" b="1" dirty="0"/>
              <a:t>= Incidence x Duration of disease</a:t>
            </a:r>
          </a:p>
          <a:p>
            <a:endParaRPr 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80B1A51-FB70-4F62-BF6C-09D6970712DF}" type="slidenum">
              <a:rPr lang="en-US" smtClean="0">
                <a:solidFill>
                  <a:schemeClr val="tx1"/>
                </a:solidFill>
                <a:latin typeface="Times New Roman" pitchFamily="18" charset="0"/>
              </a:rPr>
              <a:pPr/>
              <a:t>33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830799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is an example of how to count prevalence and incidence in a population. To make it simple we use a population of only 10 people. The red arrows are subjects with the disease.</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5856E57E-59FE-4F01-AFEA-4B671A5A514E}" type="slidenum">
              <a:rPr lang="en-US" smtClean="0">
                <a:solidFill>
                  <a:schemeClr val="tx1"/>
                </a:solidFill>
                <a:latin typeface="Times New Roman" pitchFamily="18" charset="0"/>
              </a:rPr>
              <a:pPr/>
              <a:t>34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318282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t>Point Prevalence</a:t>
            </a:r>
            <a:r>
              <a:rPr lang="en-US" dirty="0"/>
              <a:t>: (Persons counted from top)</a:t>
            </a:r>
          </a:p>
          <a:p>
            <a:pPr marL="171450" indent="-171450">
              <a:buFont typeface="Arial" pitchFamily="34" charset="0"/>
              <a:buChar char="•"/>
            </a:pPr>
            <a:r>
              <a:rPr lang="en-US" b="1" dirty="0"/>
              <a:t>Jan</a:t>
            </a:r>
            <a:r>
              <a:rPr lang="en-US" dirty="0"/>
              <a:t>: </a:t>
            </a:r>
            <a:r>
              <a:rPr lang="en-US" b="1" dirty="0">
                <a:solidFill>
                  <a:srgbClr val="FF0000"/>
                </a:solidFill>
              </a:rPr>
              <a:t>3/10</a:t>
            </a:r>
            <a:r>
              <a:rPr lang="en-US" dirty="0"/>
              <a:t>. Only 3 people (#1, #7, #8) have the disease (= cases) in Jan 2005 out of a total population of 10 people.  </a:t>
            </a:r>
          </a:p>
          <a:p>
            <a:endParaRPr lang="en-US" dirty="0"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232FCDB8-5C09-4E8C-8B01-96FFDC23E26B}" type="slidenum">
              <a:rPr lang="en-US" smtClean="0">
                <a:solidFill>
                  <a:schemeClr val="tx1"/>
                </a:solidFill>
                <a:latin typeface="Times New Roman" pitchFamily="18" charset="0"/>
              </a:rPr>
              <a:pPr/>
              <a:t>35</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457660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t>Point Prevalence</a:t>
            </a:r>
            <a:r>
              <a:rPr lang="en-US" dirty="0"/>
              <a:t>: (Persons counted from top)</a:t>
            </a:r>
          </a:p>
          <a:p>
            <a:pPr marL="171450" indent="-171450">
              <a:buFont typeface="Arial" pitchFamily="34" charset="0"/>
              <a:buChar char="•"/>
            </a:pPr>
            <a:r>
              <a:rPr lang="en-US" b="1" dirty="0"/>
              <a:t>Jan</a:t>
            </a:r>
            <a:r>
              <a:rPr lang="en-US" dirty="0"/>
              <a:t>: </a:t>
            </a:r>
            <a:r>
              <a:rPr lang="en-US" b="1" dirty="0">
                <a:solidFill>
                  <a:srgbClr val="FF0000"/>
                </a:solidFill>
              </a:rPr>
              <a:t>3/10</a:t>
            </a:r>
            <a:r>
              <a:rPr lang="en-US" dirty="0"/>
              <a:t>. Only 3 people (#1, #7, #8) have the disease (= cases) in Jan 2005 out of a total population of 10 people.  </a:t>
            </a:r>
          </a:p>
          <a:p>
            <a:pPr marL="171450" indent="-171450">
              <a:buFont typeface="Arial" pitchFamily="34" charset="0"/>
              <a:buChar char="•"/>
            </a:pPr>
            <a:r>
              <a:rPr lang="en-US" b="1" dirty="0"/>
              <a:t>Apr:</a:t>
            </a:r>
            <a:r>
              <a:rPr lang="en-US" dirty="0"/>
              <a:t> </a:t>
            </a:r>
            <a:r>
              <a:rPr lang="en-US" b="1" dirty="0">
                <a:solidFill>
                  <a:srgbClr val="FF0000"/>
                </a:solidFill>
              </a:rPr>
              <a:t>4/10</a:t>
            </a:r>
            <a:r>
              <a:rPr lang="en-US" dirty="0"/>
              <a:t>. 1 new case (#3) + 3 old cases (#1, #7, #8).</a:t>
            </a:r>
            <a:endParaRPr lang="en-US" b="1" dirty="0"/>
          </a:p>
          <a:p>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A4E22882-E0CC-4612-A1D4-64F6D8F20775}" type="slidenum">
              <a:rPr lang="en-US" smtClean="0">
                <a:solidFill>
                  <a:schemeClr val="tx1"/>
                </a:solidFill>
                <a:latin typeface="Times New Roman" pitchFamily="18" charset="0"/>
              </a:rPr>
              <a:pPr/>
              <a:t>36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438967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t>Point Prevalence</a:t>
            </a:r>
            <a:r>
              <a:rPr lang="en-US" dirty="0"/>
              <a:t>: (Persons counted from top)</a:t>
            </a:r>
          </a:p>
          <a:p>
            <a:pPr marL="171450" indent="-171450">
              <a:buFont typeface="Arial" pitchFamily="34" charset="0"/>
              <a:buChar char="•"/>
            </a:pPr>
            <a:r>
              <a:rPr lang="en-US" b="1" dirty="0"/>
              <a:t>Jan</a:t>
            </a:r>
            <a:r>
              <a:rPr lang="en-US" dirty="0"/>
              <a:t>: </a:t>
            </a:r>
            <a:r>
              <a:rPr lang="en-US" b="1" dirty="0">
                <a:solidFill>
                  <a:srgbClr val="FF0000"/>
                </a:solidFill>
              </a:rPr>
              <a:t>3/10</a:t>
            </a:r>
            <a:r>
              <a:rPr lang="en-US" dirty="0"/>
              <a:t>. Only 3 people (#1, #7, #8) have the disease (= cases) in Jan 2005 out of a total population of 10 people.  </a:t>
            </a:r>
          </a:p>
          <a:p>
            <a:pPr marL="171450" indent="-171450">
              <a:buFont typeface="Arial" pitchFamily="34" charset="0"/>
              <a:buChar char="•"/>
            </a:pPr>
            <a:r>
              <a:rPr lang="en-US" b="1" dirty="0"/>
              <a:t>Apr:</a:t>
            </a:r>
            <a:r>
              <a:rPr lang="en-US" dirty="0"/>
              <a:t> </a:t>
            </a:r>
            <a:r>
              <a:rPr lang="en-US" b="1" dirty="0">
                <a:solidFill>
                  <a:srgbClr val="FF0000"/>
                </a:solidFill>
              </a:rPr>
              <a:t>4/10</a:t>
            </a:r>
            <a:r>
              <a:rPr lang="en-US" dirty="0"/>
              <a:t>. 1 new case (#3) + 3 old cases (#1, #7, #8).</a:t>
            </a:r>
            <a:endParaRPr lang="en-US" b="1" dirty="0"/>
          </a:p>
          <a:p>
            <a:pPr marL="171450" indent="-171450">
              <a:buFont typeface="Arial" pitchFamily="34" charset="0"/>
              <a:buChar char="•"/>
            </a:pPr>
            <a:r>
              <a:rPr lang="en-US" b="1" dirty="0"/>
              <a:t>Jul:</a:t>
            </a:r>
            <a:r>
              <a:rPr lang="en-US" dirty="0"/>
              <a:t> </a:t>
            </a:r>
            <a:r>
              <a:rPr lang="en-US" b="1" dirty="0">
                <a:solidFill>
                  <a:srgbClr val="FF0000"/>
                </a:solidFill>
              </a:rPr>
              <a:t>5/10</a:t>
            </a:r>
            <a:r>
              <a:rPr lang="en-US" dirty="0"/>
              <a:t>.  1 new case since Apr (#9) + 4 old cases.</a:t>
            </a:r>
            <a:endParaRPr lang="en-US" b="1" dirty="0"/>
          </a:p>
          <a:p>
            <a:endParaRPr lang="en-US" dirty="0"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58A2740-44F9-4796-B272-7ADCF4E4D052}" type="slidenum">
              <a:rPr lang="en-US" smtClean="0">
                <a:solidFill>
                  <a:schemeClr val="tx1"/>
                </a:solidFill>
                <a:latin typeface="Times New Roman" pitchFamily="18" charset="0"/>
              </a:rPr>
              <a:pPr/>
              <a:t>37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52352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t>Point Prevalence</a:t>
            </a:r>
            <a:r>
              <a:rPr lang="en-US" dirty="0"/>
              <a:t>: (Persons counted from top)</a:t>
            </a:r>
          </a:p>
          <a:p>
            <a:pPr marL="171450" indent="-171450">
              <a:buFont typeface="Arial" pitchFamily="34" charset="0"/>
              <a:buChar char="•"/>
            </a:pPr>
            <a:r>
              <a:rPr lang="en-US" b="1" dirty="0"/>
              <a:t>Jan</a:t>
            </a:r>
            <a:r>
              <a:rPr lang="en-US" dirty="0"/>
              <a:t>: </a:t>
            </a:r>
            <a:r>
              <a:rPr lang="en-US" b="1" dirty="0">
                <a:solidFill>
                  <a:srgbClr val="FF0000"/>
                </a:solidFill>
              </a:rPr>
              <a:t>3/10</a:t>
            </a:r>
            <a:r>
              <a:rPr lang="en-US" dirty="0"/>
              <a:t>. Only 3 people (#1, #7, #8) have the disease (= cases) in Jan 2005 out of a total population of 10 people.  </a:t>
            </a:r>
          </a:p>
          <a:p>
            <a:pPr marL="171450" indent="-171450">
              <a:buFont typeface="Arial" pitchFamily="34" charset="0"/>
              <a:buChar char="•"/>
            </a:pPr>
            <a:r>
              <a:rPr lang="en-US" b="1" dirty="0"/>
              <a:t>Apr:</a:t>
            </a:r>
            <a:r>
              <a:rPr lang="en-US" dirty="0"/>
              <a:t> </a:t>
            </a:r>
            <a:r>
              <a:rPr lang="en-US" b="1" dirty="0">
                <a:solidFill>
                  <a:srgbClr val="FF0000"/>
                </a:solidFill>
              </a:rPr>
              <a:t>4/10</a:t>
            </a:r>
            <a:r>
              <a:rPr lang="en-US" dirty="0"/>
              <a:t>. 1 new case (#3) + 3 old cases (#1, #7, #8).</a:t>
            </a:r>
            <a:endParaRPr lang="en-US" b="1" dirty="0"/>
          </a:p>
          <a:p>
            <a:pPr marL="171450" indent="-171450">
              <a:buFont typeface="Arial" pitchFamily="34" charset="0"/>
              <a:buChar char="•"/>
            </a:pPr>
            <a:r>
              <a:rPr lang="en-US" b="1" dirty="0"/>
              <a:t>Jul:</a:t>
            </a:r>
            <a:r>
              <a:rPr lang="en-US" dirty="0"/>
              <a:t> </a:t>
            </a:r>
            <a:r>
              <a:rPr lang="en-US" b="1" dirty="0">
                <a:solidFill>
                  <a:srgbClr val="FF0000"/>
                </a:solidFill>
              </a:rPr>
              <a:t>5/10</a:t>
            </a:r>
            <a:r>
              <a:rPr lang="en-US" dirty="0"/>
              <a:t>.  1 new case since Apr (#9) + 4 old cases.</a:t>
            </a:r>
            <a:endParaRPr lang="en-US" b="1" dirty="0"/>
          </a:p>
          <a:p>
            <a:pPr marL="171450" indent="-171450">
              <a:buFont typeface="Arial" pitchFamily="34" charset="0"/>
              <a:buChar char="•"/>
            </a:pPr>
            <a:r>
              <a:rPr lang="en-US" b="1" dirty="0"/>
              <a:t>Oct:</a:t>
            </a:r>
            <a:r>
              <a:rPr lang="en-US" dirty="0"/>
              <a:t> </a:t>
            </a:r>
            <a:r>
              <a:rPr lang="en-US" b="1" dirty="0">
                <a:solidFill>
                  <a:srgbClr val="FF0000"/>
                </a:solidFill>
              </a:rPr>
              <a:t>3/10</a:t>
            </a:r>
            <a:r>
              <a:rPr lang="en-US" dirty="0"/>
              <a:t>. Cases #1, #8, #9. Two cases (#3, #7) have been cured </a:t>
            </a:r>
            <a:endParaRPr lang="en-US" b="1" dirty="0"/>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6288D1BF-8EE2-49D9-88DE-37047DE14066}" type="slidenum">
              <a:rPr lang="en-US" smtClean="0">
                <a:solidFill>
                  <a:schemeClr val="tx1"/>
                </a:solidFill>
                <a:latin typeface="Times New Roman" pitchFamily="18" charset="0"/>
              </a:rPr>
              <a:pPr/>
              <a:t>38</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661844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t>Point Prevalence</a:t>
            </a:r>
            <a:r>
              <a:rPr lang="en-US" dirty="0"/>
              <a:t>: (Persons counted from top)</a:t>
            </a:r>
          </a:p>
          <a:p>
            <a:pPr marL="171450" indent="-171450">
              <a:buFont typeface="Arial" pitchFamily="34" charset="0"/>
              <a:buChar char="•"/>
            </a:pPr>
            <a:r>
              <a:rPr lang="en-US" b="1" dirty="0"/>
              <a:t>Jan</a:t>
            </a:r>
            <a:r>
              <a:rPr lang="en-US" dirty="0"/>
              <a:t>: </a:t>
            </a:r>
            <a:r>
              <a:rPr lang="en-US" b="1" dirty="0">
                <a:solidFill>
                  <a:srgbClr val="FF0000"/>
                </a:solidFill>
              </a:rPr>
              <a:t>3/10</a:t>
            </a:r>
            <a:r>
              <a:rPr lang="en-US" dirty="0"/>
              <a:t>. Only 3 people (#1, #7, #8) have the disease (= cases) in Jan 2005 out of a total population of 10 people.  </a:t>
            </a:r>
          </a:p>
          <a:p>
            <a:pPr marL="171450" indent="-171450">
              <a:buFont typeface="Arial" pitchFamily="34" charset="0"/>
              <a:buChar char="•"/>
            </a:pPr>
            <a:r>
              <a:rPr lang="en-US" b="1" dirty="0"/>
              <a:t>Apr:</a:t>
            </a:r>
            <a:r>
              <a:rPr lang="en-US" dirty="0"/>
              <a:t> </a:t>
            </a:r>
            <a:r>
              <a:rPr lang="en-US" b="1" dirty="0">
                <a:solidFill>
                  <a:srgbClr val="FF0000"/>
                </a:solidFill>
              </a:rPr>
              <a:t>4/10</a:t>
            </a:r>
            <a:r>
              <a:rPr lang="en-US" dirty="0"/>
              <a:t>. 1 new case (#3) + 3 old cases (#1, #7, #8).</a:t>
            </a:r>
            <a:endParaRPr lang="en-US" b="1" dirty="0"/>
          </a:p>
          <a:p>
            <a:pPr marL="171450" indent="-171450">
              <a:buFont typeface="Arial" pitchFamily="34" charset="0"/>
              <a:buChar char="•"/>
            </a:pPr>
            <a:r>
              <a:rPr lang="en-US" b="1" dirty="0"/>
              <a:t>Jul:</a:t>
            </a:r>
            <a:r>
              <a:rPr lang="en-US" dirty="0"/>
              <a:t> </a:t>
            </a:r>
            <a:r>
              <a:rPr lang="en-US" b="1" dirty="0">
                <a:solidFill>
                  <a:srgbClr val="FF0000"/>
                </a:solidFill>
              </a:rPr>
              <a:t>5/10</a:t>
            </a:r>
            <a:r>
              <a:rPr lang="en-US" dirty="0"/>
              <a:t>.  1 new case since Apr (#9) + 4 old cases.</a:t>
            </a:r>
            <a:endParaRPr lang="en-US" b="1" dirty="0"/>
          </a:p>
          <a:p>
            <a:pPr marL="171450" indent="-171450">
              <a:buFont typeface="Arial" pitchFamily="34" charset="0"/>
              <a:buChar char="•"/>
            </a:pPr>
            <a:r>
              <a:rPr lang="en-US" b="1" dirty="0"/>
              <a:t>Oct:</a:t>
            </a:r>
            <a:r>
              <a:rPr lang="en-US" dirty="0"/>
              <a:t> </a:t>
            </a:r>
            <a:r>
              <a:rPr lang="en-US" b="1" dirty="0">
                <a:solidFill>
                  <a:srgbClr val="FF0000"/>
                </a:solidFill>
              </a:rPr>
              <a:t>3/10</a:t>
            </a:r>
            <a:r>
              <a:rPr lang="en-US" dirty="0"/>
              <a:t>. Cases #1, #8, #9. Two cases (#3, #7) have been cured </a:t>
            </a:r>
            <a:endParaRPr lang="en-US" b="1" dirty="0"/>
          </a:p>
          <a:p>
            <a:pPr marL="171450" indent="-171450">
              <a:buFont typeface="Arial" pitchFamily="34" charset="0"/>
              <a:buChar char="•"/>
            </a:pPr>
            <a:r>
              <a:rPr lang="en-US" b="1" dirty="0"/>
              <a:t>Dec:</a:t>
            </a:r>
            <a:r>
              <a:rPr lang="en-US" dirty="0"/>
              <a:t> </a:t>
            </a:r>
            <a:r>
              <a:rPr lang="en-US" b="1" dirty="0">
                <a:solidFill>
                  <a:srgbClr val="FF0000"/>
                </a:solidFill>
              </a:rPr>
              <a:t>2/9</a:t>
            </a:r>
            <a:r>
              <a:rPr lang="en-US" dirty="0"/>
              <a:t>. #1 died, leaving cases #8 and # 9, and the total population is reduced to 9.</a:t>
            </a:r>
            <a:endParaRPr lang="en-US" b="1" dirty="0"/>
          </a:p>
          <a:p>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ABF625DD-E773-4C9F-924A-FB7169737FA5}" type="slidenum">
              <a:rPr lang="en-US" smtClean="0">
                <a:solidFill>
                  <a:schemeClr val="tx1"/>
                </a:solidFill>
                <a:latin typeface="Times New Roman" pitchFamily="18" charset="0"/>
              </a:rPr>
              <a:pPr/>
              <a:t>39</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33891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527C5CF9-BB5C-4852-8CD1-C5C6B001FA68}" type="slidenum">
              <a:rPr lang="en-US" smtClean="0">
                <a:solidFill>
                  <a:schemeClr val="tx1"/>
                </a:solidFill>
                <a:latin typeface="Times New Roman" pitchFamily="18" charset="0"/>
              </a:rPr>
              <a:pPr/>
              <a:t>4</a:t>
            </a:fld>
            <a:endParaRPr lang="en-US"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we want to measure something, we first need to define this “something” that we intend to measure. Without a clear definition we really don’t know what different people and agencies have included in or excluded from the measurement. To measure a disease, we first need to know what a disease in general is, and then we need to specify or characterize the specific disease we are interested in. So, to start with the disease concept in general, we may use two definitions that actually complement each other:</a:t>
            </a:r>
          </a:p>
          <a:p>
            <a:pPr marL="228600" indent="-228600" eaLnBrk="1" hangingPunct="1">
              <a:buFont typeface="+mj-lt"/>
              <a:buAutoNum type="arabicPeriod"/>
            </a:pPr>
            <a:r>
              <a:rPr lang="en-US" dirty="0" smtClean="0"/>
              <a:t>A disease is any departure, subjective or objective, from a state of physiological or psychological well-being.</a:t>
            </a:r>
          </a:p>
          <a:p>
            <a:pPr marL="228600" indent="-228600" eaLnBrk="1" hangingPunct="1">
              <a:buFont typeface="+mj-lt"/>
              <a:buAutoNum type="arabicPeriod"/>
            </a:pPr>
            <a:r>
              <a:rPr lang="en-US" dirty="0" smtClean="0"/>
              <a:t>Disease is a physiological and/or psychological dysfunction. </a:t>
            </a:r>
          </a:p>
        </p:txBody>
      </p:sp>
    </p:spTree>
    <p:extLst>
      <p:ext uri="{BB962C8B-B14F-4D97-AF65-F5344CB8AC3E}">
        <p14:creationId xmlns:p14="http://schemas.microsoft.com/office/powerpoint/2010/main" val="902274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t>Point Prevalence</a:t>
            </a:r>
            <a:r>
              <a:rPr lang="en-US" dirty="0"/>
              <a:t>: (Persons counted from top)</a:t>
            </a:r>
          </a:p>
          <a:p>
            <a:pPr marL="171450" indent="-171450">
              <a:buFont typeface="Arial" pitchFamily="34" charset="0"/>
              <a:buChar char="•"/>
            </a:pPr>
            <a:r>
              <a:rPr lang="en-US" b="1" dirty="0"/>
              <a:t>Jan</a:t>
            </a:r>
            <a:r>
              <a:rPr lang="en-US" dirty="0"/>
              <a:t>: </a:t>
            </a:r>
            <a:r>
              <a:rPr lang="en-US" b="1" dirty="0">
                <a:solidFill>
                  <a:srgbClr val="FF0000"/>
                </a:solidFill>
              </a:rPr>
              <a:t>3/10</a:t>
            </a:r>
            <a:r>
              <a:rPr lang="en-US" dirty="0"/>
              <a:t>. Only 3 people (#1, #7, #8) have the disease (= cases) in Jan 2005 out of a total population of 10 people.  </a:t>
            </a:r>
          </a:p>
          <a:p>
            <a:pPr marL="171450" indent="-171450">
              <a:buFont typeface="Arial" pitchFamily="34" charset="0"/>
              <a:buChar char="•"/>
            </a:pPr>
            <a:r>
              <a:rPr lang="en-US" b="1" dirty="0"/>
              <a:t>Apr:</a:t>
            </a:r>
            <a:r>
              <a:rPr lang="en-US" dirty="0"/>
              <a:t> </a:t>
            </a:r>
            <a:r>
              <a:rPr lang="en-US" b="1" dirty="0">
                <a:solidFill>
                  <a:srgbClr val="FF0000"/>
                </a:solidFill>
              </a:rPr>
              <a:t>4/10</a:t>
            </a:r>
            <a:r>
              <a:rPr lang="en-US" dirty="0"/>
              <a:t>. 1 new case (#3) + 3 old cases (#1, #7, #8).</a:t>
            </a:r>
            <a:endParaRPr lang="en-US" b="1" dirty="0"/>
          </a:p>
          <a:p>
            <a:pPr marL="171450" indent="-171450">
              <a:buFont typeface="Arial" pitchFamily="34" charset="0"/>
              <a:buChar char="•"/>
            </a:pPr>
            <a:r>
              <a:rPr lang="en-US" b="1" dirty="0"/>
              <a:t>Jul:</a:t>
            </a:r>
            <a:r>
              <a:rPr lang="en-US" dirty="0"/>
              <a:t> </a:t>
            </a:r>
            <a:r>
              <a:rPr lang="en-US" b="1" dirty="0">
                <a:solidFill>
                  <a:srgbClr val="FF0000"/>
                </a:solidFill>
              </a:rPr>
              <a:t>5/10</a:t>
            </a:r>
            <a:r>
              <a:rPr lang="en-US" dirty="0"/>
              <a:t>.  1 new case since Apr (#9) + 4 old cases.</a:t>
            </a:r>
            <a:endParaRPr lang="en-US" b="1" dirty="0"/>
          </a:p>
          <a:p>
            <a:pPr marL="171450" indent="-171450">
              <a:buFont typeface="Arial" pitchFamily="34" charset="0"/>
              <a:buChar char="•"/>
            </a:pPr>
            <a:r>
              <a:rPr lang="en-US" b="1" dirty="0"/>
              <a:t>Oct:</a:t>
            </a:r>
            <a:r>
              <a:rPr lang="en-US" dirty="0"/>
              <a:t> </a:t>
            </a:r>
            <a:r>
              <a:rPr lang="en-US" b="1" dirty="0">
                <a:solidFill>
                  <a:srgbClr val="FF0000"/>
                </a:solidFill>
              </a:rPr>
              <a:t>3/10</a:t>
            </a:r>
            <a:r>
              <a:rPr lang="en-US" dirty="0"/>
              <a:t>. Cases #1, #8, #9. Two cases (#3, #7) have been cured </a:t>
            </a:r>
            <a:endParaRPr lang="en-US" b="1" dirty="0"/>
          </a:p>
          <a:p>
            <a:pPr marL="171450" indent="-171450">
              <a:buFont typeface="Arial" pitchFamily="34" charset="0"/>
              <a:buChar char="•"/>
            </a:pPr>
            <a:r>
              <a:rPr lang="en-US" b="1" dirty="0"/>
              <a:t>Dec:</a:t>
            </a:r>
            <a:r>
              <a:rPr lang="en-US" dirty="0"/>
              <a:t> </a:t>
            </a:r>
            <a:r>
              <a:rPr lang="en-US" b="1" dirty="0">
                <a:solidFill>
                  <a:srgbClr val="FF0000"/>
                </a:solidFill>
              </a:rPr>
              <a:t>2/9</a:t>
            </a:r>
            <a:r>
              <a:rPr lang="en-US" dirty="0"/>
              <a:t>. #1 died, leaving cases #8 and # 9, and the total population is reduced to 9.</a:t>
            </a:r>
            <a:endParaRPr lang="en-US" b="1" dirty="0"/>
          </a:p>
          <a:p>
            <a:r>
              <a:rPr lang="en-US" b="1" u="sng" dirty="0"/>
              <a:t>Period Prevalence 2005</a:t>
            </a:r>
            <a:r>
              <a:rPr lang="en-US" dirty="0"/>
              <a:t>: </a:t>
            </a:r>
            <a:r>
              <a:rPr lang="en-US" b="1" dirty="0">
                <a:solidFill>
                  <a:srgbClr val="FF0000"/>
                </a:solidFill>
              </a:rPr>
              <a:t>5/10</a:t>
            </a:r>
            <a:r>
              <a:rPr lang="en-US" dirty="0"/>
              <a:t>. Five cases during 2005: #1, #3, #7, #8, #9. The total defined population during 2005 is 10, even if one person died at the end of the year. I two more person had been added during the year, the total population would have been 12.</a:t>
            </a:r>
          </a:p>
          <a:p>
            <a:endParaRPr lang="en-US" dirty="0"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F477A90-4241-47ED-99AD-CD1A0EBDB731}" type="slidenum">
              <a:rPr lang="en-US" smtClean="0">
                <a:solidFill>
                  <a:schemeClr val="tx1"/>
                </a:solidFill>
                <a:latin typeface="Times New Roman" pitchFamily="18" charset="0"/>
              </a:rPr>
              <a:pPr/>
              <a:t>40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090600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smtClean="0"/>
              <a:t>Point Prevalence</a:t>
            </a:r>
            <a:r>
              <a:rPr lang="en-US" dirty="0" smtClean="0"/>
              <a:t>: (Persons counted from top)</a:t>
            </a:r>
          </a:p>
          <a:p>
            <a:pPr marL="171450" indent="-171450">
              <a:buFont typeface="Arial" pitchFamily="34" charset="0"/>
              <a:buChar char="•"/>
            </a:pPr>
            <a:r>
              <a:rPr lang="en-US" b="1" dirty="0" smtClean="0"/>
              <a:t>Jan</a:t>
            </a:r>
            <a:r>
              <a:rPr lang="en-US" dirty="0" smtClean="0"/>
              <a:t>: </a:t>
            </a:r>
            <a:r>
              <a:rPr lang="en-US" b="1" dirty="0" smtClean="0">
                <a:solidFill>
                  <a:srgbClr val="FF0000"/>
                </a:solidFill>
              </a:rPr>
              <a:t>3/10</a:t>
            </a:r>
            <a:r>
              <a:rPr lang="en-US" dirty="0" smtClean="0"/>
              <a:t>. Only 3 people (#1, #7, #8) have the disease (= cases) in Jan 2005 out of a total population of 10 people.  </a:t>
            </a:r>
          </a:p>
          <a:p>
            <a:pPr marL="171450" indent="-171450">
              <a:buFont typeface="Arial" pitchFamily="34" charset="0"/>
              <a:buChar char="•"/>
            </a:pPr>
            <a:r>
              <a:rPr lang="en-US" b="1" dirty="0" smtClean="0"/>
              <a:t>Apr:</a:t>
            </a:r>
            <a:r>
              <a:rPr lang="en-US" dirty="0" smtClean="0"/>
              <a:t> </a:t>
            </a:r>
            <a:r>
              <a:rPr lang="en-US" b="1" dirty="0" smtClean="0">
                <a:solidFill>
                  <a:srgbClr val="FF0000"/>
                </a:solidFill>
              </a:rPr>
              <a:t>4/10</a:t>
            </a:r>
            <a:r>
              <a:rPr lang="en-US" dirty="0" smtClean="0"/>
              <a:t>. 1 new case (#3) + 3 old cases (#1, #7, #8).</a:t>
            </a:r>
            <a:endParaRPr lang="en-US" b="1" dirty="0" smtClean="0"/>
          </a:p>
          <a:p>
            <a:pPr marL="171450" indent="-171450">
              <a:buFont typeface="Arial" pitchFamily="34" charset="0"/>
              <a:buChar char="•"/>
            </a:pPr>
            <a:r>
              <a:rPr lang="en-US" b="1" dirty="0" smtClean="0"/>
              <a:t>Jul:</a:t>
            </a:r>
            <a:r>
              <a:rPr lang="en-US" dirty="0" smtClean="0"/>
              <a:t> </a:t>
            </a:r>
            <a:r>
              <a:rPr lang="en-US" b="1" dirty="0" smtClean="0">
                <a:solidFill>
                  <a:srgbClr val="FF0000"/>
                </a:solidFill>
              </a:rPr>
              <a:t>5/10</a:t>
            </a:r>
            <a:r>
              <a:rPr lang="en-US" dirty="0" smtClean="0"/>
              <a:t>.  1 new case since Apr (#9) + 4 old cases.</a:t>
            </a:r>
            <a:endParaRPr lang="en-US" b="1" dirty="0" smtClean="0"/>
          </a:p>
          <a:p>
            <a:pPr marL="171450" indent="-171450">
              <a:buFont typeface="Arial" pitchFamily="34" charset="0"/>
              <a:buChar char="•"/>
            </a:pPr>
            <a:r>
              <a:rPr lang="en-US" b="1" dirty="0" smtClean="0"/>
              <a:t>Oct:</a:t>
            </a:r>
            <a:r>
              <a:rPr lang="en-US" dirty="0" smtClean="0"/>
              <a:t> </a:t>
            </a:r>
            <a:r>
              <a:rPr lang="en-US" b="1" dirty="0" smtClean="0">
                <a:solidFill>
                  <a:srgbClr val="FF0000"/>
                </a:solidFill>
              </a:rPr>
              <a:t>3/10</a:t>
            </a:r>
            <a:r>
              <a:rPr lang="en-US" dirty="0" smtClean="0"/>
              <a:t>. Cases #1, #8, #9. Two cases (#3, #7) have been cured </a:t>
            </a:r>
            <a:endParaRPr lang="en-US" b="1" dirty="0" smtClean="0"/>
          </a:p>
          <a:p>
            <a:pPr marL="171450" indent="-171450">
              <a:buFont typeface="Arial" pitchFamily="34" charset="0"/>
              <a:buChar char="•"/>
            </a:pPr>
            <a:r>
              <a:rPr lang="en-US" b="1" dirty="0" smtClean="0"/>
              <a:t>Dec:</a:t>
            </a:r>
            <a:r>
              <a:rPr lang="en-US" dirty="0" smtClean="0"/>
              <a:t> </a:t>
            </a:r>
            <a:r>
              <a:rPr lang="en-US" b="1" dirty="0" smtClean="0">
                <a:solidFill>
                  <a:srgbClr val="FF0000"/>
                </a:solidFill>
              </a:rPr>
              <a:t>2/9</a:t>
            </a:r>
            <a:r>
              <a:rPr lang="en-US" dirty="0" smtClean="0"/>
              <a:t>. #1 died, leaving cases #8 and # 9, and the total population is reduced to 9.</a:t>
            </a:r>
            <a:endParaRPr lang="en-US" b="1" dirty="0" smtClean="0"/>
          </a:p>
          <a:p>
            <a:r>
              <a:rPr lang="en-US" b="1" u="sng" dirty="0" smtClean="0"/>
              <a:t>Period Prevalence 2005</a:t>
            </a:r>
            <a:r>
              <a:rPr lang="en-US" dirty="0" smtClean="0"/>
              <a:t>: </a:t>
            </a:r>
            <a:r>
              <a:rPr lang="en-US" b="1" dirty="0" smtClean="0">
                <a:solidFill>
                  <a:srgbClr val="FF0000"/>
                </a:solidFill>
              </a:rPr>
              <a:t>5/10</a:t>
            </a:r>
            <a:r>
              <a:rPr lang="en-US" dirty="0" smtClean="0"/>
              <a:t>. Five cases during 2005: #1, #3, #7, #8, #9. The total defined population during 2005 is 10, even if one person died at the end of the year. I two more person had been added during the year, the total population would have been 12.</a:t>
            </a:r>
          </a:p>
          <a:p>
            <a:r>
              <a:rPr lang="en-US" b="1" u="sng" dirty="0" smtClean="0"/>
              <a:t>Incidence 2005:</a:t>
            </a:r>
            <a:r>
              <a:rPr lang="en-US" dirty="0" smtClean="0"/>
              <a:t> </a:t>
            </a:r>
            <a:r>
              <a:rPr lang="en-US" b="1" dirty="0" smtClean="0">
                <a:solidFill>
                  <a:srgbClr val="FF0000"/>
                </a:solidFill>
              </a:rPr>
              <a:t>2/7</a:t>
            </a:r>
            <a:r>
              <a:rPr lang="en-US" dirty="0" smtClean="0"/>
              <a:t>. Two new cases during 2005: #3 and #9. The denominator is everyone at risk at the start of the time period: 10 – 3 that had the disease (#1, #7, #8) </a:t>
            </a:r>
            <a:endParaRPr lang="en-US" b="1" u="sng" dirty="0"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85A2BD3-BDBE-4B3F-A0EB-0CC3C172A59E}" type="slidenum">
              <a:rPr lang="en-US" smtClean="0">
                <a:solidFill>
                  <a:schemeClr val="tx1"/>
                </a:solidFill>
                <a:latin typeface="Times New Roman" pitchFamily="18" charset="0"/>
              </a:rPr>
              <a:pPr/>
              <a:t>41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563824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Prevalence is a function of incidence and duration of a</a:t>
            </a:r>
            <a:r>
              <a:rPr lang="en-US" baseline="0" dirty="0" smtClean="0">
                <a:cs typeface="Times New Roman" pitchFamily="18" charset="0"/>
              </a:rPr>
              <a:t> disease. For this course we will regard </a:t>
            </a:r>
            <a:r>
              <a:rPr lang="en-US" dirty="0" smtClean="0">
                <a:cs typeface="Times New Roman" pitchFamily="18" charset="0"/>
              </a:rPr>
              <a:t>Prevalence</a:t>
            </a:r>
            <a:r>
              <a:rPr lang="en-US" dirty="0" smtClean="0">
                <a:effectLst>
                  <a:outerShdw blurRad="38100" dist="38100" dir="2700000" algn="tl">
                    <a:srgbClr val="C0C0C0"/>
                  </a:outerShdw>
                </a:effectLst>
                <a:cs typeface="Times New Roman" pitchFamily="18" charset="0"/>
                <a:sym typeface="Symbol" pitchFamily="18" charset="2"/>
              </a:rPr>
              <a:t>  Incidence x Duration</a:t>
            </a:r>
            <a:r>
              <a:rPr lang="en-US" dirty="0" smtClean="0">
                <a:cs typeface="Times New Roman" pitchFamily="18" charset="0"/>
              </a:rPr>
              <a:t> </a:t>
            </a:r>
          </a:p>
          <a:p>
            <a:r>
              <a:rPr lang="en-US" dirty="0" smtClean="0">
                <a:cs typeface="Times New Roman" pitchFamily="18" charset="0"/>
              </a:rPr>
              <a:t>Prevalence (# of affected persons) of a disease increases with:</a:t>
            </a:r>
          </a:p>
          <a:p>
            <a:pPr marL="171450" indent="-171450">
              <a:buFont typeface="Arial" pitchFamily="34" charset="0"/>
              <a:buChar char="•"/>
            </a:pPr>
            <a:r>
              <a:rPr lang="en-US" dirty="0" smtClean="0">
                <a:cs typeface="Times New Roman" pitchFamily="18" charset="0"/>
              </a:rPr>
              <a:t>Long duration of the disease</a:t>
            </a:r>
          </a:p>
          <a:p>
            <a:pPr marL="171450" indent="-171450">
              <a:buFont typeface="Arial" pitchFamily="34" charset="0"/>
              <a:buChar char="•"/>
            </a:pPr>
            <a:r>
              <a:rPr lang="en-US" dirty="0" smtClean="0">
                <a:cs typeface="Times New Roman" pitchFamily="18" charset="0"/>
              </a:rPr>
              <a:t>Prolongation of life (e.g. treatment of Diabetics with Insulin)</a:t>
            </a:r>
          </a:p>
          <a:p>
            <a:pPr marL="171450" indent="-171450">
              <a:buFont typeface="Arial" pitchFamily="34" charset="0"/>
              <a:buChar char="•"/>
            </a:pPr>
            <a:r>
              <a:rPr lang="en-US" dirty="0" err="1" smtClean="0">
                <a:cs typeface="Times New Roman" pitchFamily="18" charset="0"/>
              </a:rPr>
              <a:t>osv</a:t>
            </a:r>
            <a:endParaRPr lang="en-US" dirty="0" smtClean="0">
              <a:cs typeface="Times New Roman" pitchFamily="18" charset="0"/>
            </a:endParaRPr>
          </a:p>
          <a:p>
            <a:r>
              <a:rPr lang="en-US" dirty="0" smtClean="0">
                <a:cs typeface="Times New Roman" pitchFamily="18" charset="0"/>
              </a:rPr>
              <a:t>Prevalence decreases with: </a:t>
            </a:r>
          </a:p>
          <a:p>
            <a:pPr marL="171450" indent="-171450">
              <a:buFont typeface="Arial" pitchFamily="34" charset="0"/>
              <a:buChar char="•"/>
            </a:pPr>
            <a:r>
              <a:rPr lang="en-US" dirty="0" smtClean="0">
                <a:cs typeface="Times New Roman" pitchFamily="18" charset="0"/>
              </a:rPr>
              <a:t>Short duration</a:t>
            </a:r>
          </a:p>
          <a:p>
            <a:pPr marL="171450" indent="-171450">
              <a:buFont typeface="Arial" pitchFamily="34" charset="0"/>
              <a:buChar char="•"/>
            </a:pPr>
            <a:r>
              <a:rPr lang="en-US" dirty="0" smtClean="0">
                <a:cs typeface="Times New Roman" pitchFamily="18" charset="0"/>
              </a:rPr>
              <a:t>Hi case-fatality rate</a:t>
            </a:r>
          </a:p>
          <a:p>
            <a:pPr marL="171450" indent="-171450">
              <a:buFont typeface="Arial" pitchFamily="34" charset="0"/>
              <a:buChar char="•"/>
            </a:pPr>
            <a:r>
              <a:rPr lang="en-US" dirty="0" smtClean="0">
                <a:cs typeface="Times New Roman" pitchFamily="18" charset="0"/>
              </a:rPr>
              <a:t>Decreased</a:t>
            </a:r>
            <a:r>
              <a:rPr lang="en-US" baseline="0" dirty="0" smtClean="0">
                <a:cs typeface="Times New Roman" pitchFamily="18" charset="0"/>
              </a:rPr>
              <a:t> number of new cases</a:t>
            </a:r>
          </a:p>
          <a:p>
            <a:pPr marL="171450" indent="-171450">
              <a:buFont typeface="Arial" pitchFamily="34" charset="0"/>
              <a:buChar char="•"/>
            </a:pPr>
            <a:r>
              <a:rPr lang="en-US" baseline="0" dirty="0" smtClean="0">
                <a:cs typeface="Times New Roman" pitchFamily="18" charset="0"/>
              </a:rPr>
              <a:t>In-migration of healthy persons</a:t>
            </a:r>
          </a:p>
          <a:p>
            <a:pPr marL="171450" indent="-171450">
              <a:buFont typeface="Arial" pitchFamily="34" charset="0"/>
              <a:buChar char="•"/>
            </a:pPr>
            <a:r>
              <a:rPr lang="en-US" baseline="0" dirty="0" smtClean="0">
                <a:cs typeface="Times New Roman" pitchFamily="18" charset="0"/>
              </a:rPr>
              <a:t>Out-migration of cases </a:t>
            </a:r>
            <a:endParaRPr lang="en-US" dirty="0" smtClean="0">
              <a:cs typeface="Times New Roman" pitchFamily="18" charset="0"/>
            </a:endParaRPr>
          </a:p>
          <a:p>
            <a:pPr marL="171450" indent="-171450">
              <a:buFont typeface="Arial" pitchFamily="34" charset="0"/>
              <a:buChar char="•"/>
            </a:pPr>
            <a:r>
              <a:rPr lang="en-US" dirty="0" smtClean="0">
                <a:cs typeface="Times New Roman" pitchFamily="18" charset="0"/>
              </a:rPr>
              <a:t>Improved cure rates (e.g. better treatment of infectious diseases)</a:t>
            </a:r>
          </a:p>
          <a:p>
            <a:pPr marL="171450" indent="-171450">
              <a:buFont typeface="Arial" pitchFamily="34" charset="0"/>
              <a:buChar char="•"/>
            </a:pPr>
            <a:r>
              <a:rPr lang="en-US" dirty="0" err="1" smtClean="0">
                <a:cs typeface="Times New Roman" pitchFamily="18" charset="0"/>
              </a:rPr>
              <a:t>osv</a:t>
            </a:r>
            <a:endParaRPr lang="en-US" dirty="0" smtClean="0">
              <a:cs typeface="Times New Roman" pitchFamily="18"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6728078A-4A90-476B-8427-462E7ED89A18}" type="slidenum">
              <a:rPr lang="en-US" smtClean="0">
                <a:solidFill>
                  <a:schemeClr val="tx1"/>
                </a:solidFill>
                <a:latin typeface="Times New Roman" pitchFamily="18" charset="0"/>
              </a:rPr>
              <a:pPr/>
              <a:t>42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001666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u="none" dirty="0" smtClean="0"/>
              <a:t>We will now go through an example where we will count and compute</a:t>
            </a:r>
            <a:r>
              <a:rPr lang="en-US" b="0" u="none" baseline="0" dirty="0" smtClean="0"/>
              <a:t> prevalence and incidence measures using the occurrence of a disease in 100 persons from 1991 through 1993. Circles mean onset of the disease, and a line mean duration of the disease.</a:t>
            </a:r>
            <a:endParaRPr lang="en-US" b="0" u="none" dirty="0" smtClean="0"/>
          </a:p>
          <a:p>
            <a:r>
              <a:rPr lang="en-US" b="1" u="sng" dirty="0" smtClean="0"/>
              <a:t>Prevalence on 1/1/91</a:t>
            </a:r>
            <a:r>
              <a:rPr lang="en-US" dirty="0" smtClean="0"/>
              <a:t>: </a:t>
            </a:r>
            <a:r>
              <a:rPr lang="en-US" b="1" dirty="0" smtClean="0">
                <a:solidFill>
                  <a:srgbClr val="FF0000"/>
                </a:solidFill>
              </a:rPr>
              <a:t>4/100</a:t>
            </a:r>
            <a:r>
              <a:rPr lang="en-US" dirty="0" smtClean="0"/>
              <a:t>. Of the 100 persons, 4 have the disease at the start of 1991.</a:t>
            </a:r>
          </a:p>
          <a:p>
            <a:r>
              <a:rPr lang="en-US" b="1" u="sng" dirty="0" smtClean="0"/>
              <a:t>Prevalence between 1/1/91 to 12/31/92</a:t>
            </a:r>
            <a:r>
              <a:rPr lang="en-US" dirty="0" smtClean="0"/>
              <a:t>: </a:t>
            </a:r>
            <a:r>
              <a:rPr lang="en-US" b="1" dirty="0" smtClean="0">
                <a:solidFill>
                  <a:srgbClr val="FF0000"/>
                </a:solidFill>
              </a:rPr>
              <a:t>15/100</a:t>
            </a:r>
            <a:r>
              <a:rPr lang="en-US" dirty="0" smtClean="0"/>
              <a:t>. During 1991 and 1992 eleven more persons got the disease, and four had the disease at the start of 1991</a:t>
            </a:r>
            <a:r>
              <a:rPr lang="en-US" dirty="0" smtClean="0"/>
              <a:t>.</a:t>
            </a:r>
            <a:endParaRPr lang="en-US" dirty="0"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3394A37-4194-49FE-9101-EBC5D48DDF49}" type="slidenum">
              <a:rPr lang="en-US" smtClean="0">
                <a:solidFill>
                  <a:schemeClr val="tx1"/>
                </a:solidFill>
                <a:latin typeface="Times New Roman" pitchFamily="18" charset="0"/>
              </a:rPr>
              <a:pPr/>
              <a:t>43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694032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smtClean="0"/>
              <a:t>Cumulative </a:t>
            </a:r>
            <a:r>
              <a:rPr lang="en-US" b="1" u="sng" dirty="0" smtClean="0"/>
              <a:t>incidence 1991-93</a:t>
            </a:r>
            <a:r>
              <a:rPr lang="en-US" dirty="0" smtClean="0"/>
              <a:t>: </a:t>
            </a:r>
            <a:r>
              <a:rPr lang="en-US" b="1" dirty="0" smtClean="0">
                <a:solidFill>
                  <a:srgbClr val="FF0000"/>
                </a:solidFill>
              </a:rPr>
              <a:t>16/96</a:t>
            </a:r>
            <a:r>
              <a:rPr lang="en-US" dirty="0" smtClean="0"/>
              <a:t>. From the start of 1991 to the end of 1993 sixteen people got the disease. However, at the start of 1991 four people already had the disease, leaving 96 people “at risk</a:t>
            </a:r>
            <a:r>
              <a:rPr lang="en-US" dirty="0" smtClean="0"/>
              <a:t>”.</a:t>
            </a:r>
            <a:endParaRPr lang="en-US" dirty="0"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3394A37-4194-49FE-9101-EBC5D48DDF49}" type="slidenum">
              <a:rPr lang="en-US" smtClean="0">
                <a:solidFill>
                  <a:schemeClr val="tx1"/>
                </a:solidFill>
                <a:latin typeface="Times New Roman" pitchFamily="18" charset="0"/>
              </a:rPr>
              <a:pPr/>
              <a:t>44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694032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smtClean="0"/>
              <a:t>Annual </a:t>
            </a:r>
            <a:r>
              <a:rPr lang="en-US" b="1" u="sng" dirty="0" smtClean="0"/>
              <a:t>Cumulative Incidence:</a:t>
            </a:r>
          </a:p>
          <a:p>
            <a:r>
              <a:rPr lang="en-US" b="1" dirty="0" smtClean="0"/>
              <a:t>1991</a:t>
            </a:r>
            <a:r>
              <a:rPr lang="en-US" dirty="0" smtClean="0"/>
              <a:t>: </a:t>
            </a:r>
            <a:r>
              <a:rPr lang="en-US" b="1" dirty="0" smtClean="0">
                <a:solidFill>
                  <a:srgbClr val="FF0000"/>
                </a:solidFill>
              </a:rPr>
              <a:t>5/96</a:t>
            </a:r>
            <a:r>
              <a:rPr lang="en-US" dirty="0" smtClean="0"/>
              <a:t>. Five new cases in 1991, and the population “at risk” was 100-4 = 96.</a:t>
            </a:r>
          </a:p>
          <a:p>
            <a:r>
              <a:rPr lang="en-US" b="1" dirty="0" smtClean="0"/>
              <a:t>1992</a:t>
            </a:r>
            <a:r>
              <a:rPr lang="en-US" dirty="0" smtClean="0"/>
              <a:t>: </a:t>
            </a:r>
            <a:r>
              <a:rPr lang="en-US" b="1" dirty="0" smtClean="0">
                <a:solidFill>
                  <a:srgbClr val="FF0000"/>
                </a:solidFill>
              </a:rPr>
              <a:t>6/91</a:t>
            </a:r>
            <a:r>
              <a:rPr lang="en-US" dirty="0" smtClean="0"/>
              <a:t>. Six new cases in 1992. The population “at risk” was 100-4 (start of 1991) – 5 new cases in 1991 = 91 at the start of 1992. </a:t>
            </a:r>
          </a:p>
          <a:p>
            <a:r>
              <a:rPr lang="en-US" b="1" dirty="0" smtClean="0"/>
              <a:t>1993</a:t>
            </a:r>
            <a:r>
              <a:rPr lang="en-US" dirty="0" smtClean="0"/>
              <a:t>: </a:t>
            </a:r>
            <a:r>
              <a:rPr lang="en-US" b="1" dirty="0" smtClean="0">
                <a:solidFill>
                  <a:srgbClr val="FF0000"/>
                </a:solidFill>
              </a:rPr>
              <a:t>5/85</a:t>
            </a:r>
            <a:r>
              <a:rPr lang="en-US" dirty="0" smtClean="0"/>
              <a:t>. Five new cases in 1993. The population “at risk” was 91 people at risk at the start of 1992, and – 6 new cases in 1992 = 85 at risk at the start of 1993. </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3394A37-4194-49FE-9101-EBC5D48DDF49}" type="slidenum">
              <a:rPr lang="en-US" smtClean="0">
                <a:solidFill>
                  <a:schemeClr val="tx1"/>
                </a:solidFill>
                <a:latin typeface="Times New Roman" pitchFamily="18" charset="0"/>
              </a:rPr>
              <a:pPr/>
              <a:t>45</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694032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Incidence Rate implies the use of a time factor or person-time of observation. Person-time is the time period one person is followed. Usually this is person-years, but may be person-months or person-weeks. One Person-year is equal to one person followed for one year. We are now going to include person-time in our incidence calculations.</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694FC50-FB63-4478-A5E2-2667DC9D60B9}" type="slidenum">
              <a:rPr lang="en-US" smtClean="0">
                <a:solidFill>
                  <a:schemeClr val="tx1"/>
                </a:solidFill>
                <a:latin typeface="Times New Roman" pitchFamily="18" charset="0"/>
              </a:rPr>
              <a:pPr/>
              <a:t>46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027434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hypothetical study we observe (follow) six persons for seven years and record the outcomes. Each person contributes person-time, in this case person-years, to the study unto diagnosis, death or he/she is censored (i.e. the study stops or the individual is lost to follow-up):</a:t>
            </a:r>
          </a:p>
          <a:p>
            <a:r>
              <a:rPr lang="en-US" dirty="0" smtClean="0"/>
              <a:t>Person A: Contributes 2 person-years (PY) unto diagnosis. Dies at year 7.</a:t>
            </a:r>
          </a:p>
          <a:p>
            <a:r>
              <a:rPr lang="en-US" dirty="0" smtClean="0"/>
              <a:t>Person B: Contributes 2 PY, and are lost to follow-up (censored).</a:t>
            </a:r>
          </a:p>
          <a:p>
            <a:r>
              <a:rPr lang="en-US" dirty="0" smtClean="0"/>
              <a:t>Person C: Contributes 3 PY until diagnosis. Are censored after 5 years.</a:t>
            </a:r>
          </a:p>
          <a:p>
            <a:r>
              <a:rPr lang="en-US" dirty="0" smtClean="0"/>
              <a:t>Person D: Contributes 7 PY.</a:t>
            </a:r>
          </a:p>
          <a:p>
            <a:r>
              <a:rPr lang="en-US" dirty="0" smtClean="0"/>
              <a:t>Person E: Contributes 2 PY, before censored.</a:t>
            </a:r>
          </a:p>
          <a:p>
            <a:r>
              <a:rPr lang="en-US" dirty="0" smtClean="0"/>
              <a:t>Person F: Contributes 6 PY, before censored.</a:t>
            </a:r>
          </a:p>
          <a:p>
            <a:r>
              <a:rPr lang="en-US" dirty="0" smtClean="0"/>
              <a:t>Total contribution = 22 PY We have 2 new cases diagnosed with the disease, person A and person C. Incidence Rate (IR) = 2/22 (2 per 22 PY of observation).     </a:t>
            </a: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1074D90-CDBD-4678-ABC9-70A7CAB70DD0}" type="slidenum">
              <a:rPr lang="en-US" smtClean="0">
                <a:solidFill>
                  <a:schemeClr val="tx1"/>
                </a:solidFill>
                <a:latin typeface="Times New Roman" pitchFamily="18" charset="0"/>
              </a:rPr>
              <a:pPr/>
              <a:t>47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125358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example, 150 new cases of breast cancer were diagnosed in </a:t>
            </a:r>
            <a:r>
              <a:rPr lang="en-US" dirty="0" err="1" smtClean="0"/>
              <a:t>Hitown</a:t>
            </a:r>
            <a:r>
              <a:rPr lang="en-US" dirty="0" smtClean="0"/>
              <a:t> during 1990-1994 (= 5 years). 100,000 females followed for 5 years gives 500,000 female-years of observation. </a:t>
            </a:r>
            <a:r>
              <a:rPr lang="en-US" b="1" u="sng" dirty="0" smtClean="0"/>
              <a:t>Incidence Rate (IR) </a:t>
            </a:r>
            <a:r>
              <a:rPr lang="en-US" dirty="0" smtClean="0"/>
              <a:t>= 150/500,000 = 0.0003. Choosing </a:t>
            </a:r>
            <a:r>
              <a:rPr lang="en-US" b="1" u="sng" dirty="0" smtClean="0"/>
              <a:t>K=100,000 </a:t>
            </a:r>
            <a:r>
              <a:rPr lang="en-US" dirty="0" smtClean="0"/>
              <a:t>we get 30 cases per 100,000 female-years. </a:t>
            </a: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EE806699-D1C4-403C-AE5C-4F6E1B826CA6}" type="slidenum">
              <a:rPr lang="en-US" smtClean="0">
                <a:solidFill>
                  <a:schemeClr val="tx1"/>
                </a:solidFill>
                <a:latin typeface="Times New Roman" pitchFamily="18" charset="0"/>
              </a:rPr>
              <a:pPr/>
              <a:t>48</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6793415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From our earlier example we had a total of 70 cases, total population 250, followed for 4 years = 1000 person-years. This gives a:</a:t>
            </a:r>
          </a:p>
          <a:p>
            <a:r>
              <a:rPr lang="en-US" b="1" dirty="0" smtClean="0"/>
              <a:t>Cumulative Incidence</a:t>
            </a:r>
            <a:r>
              <a:rPr lang="en-US" dirty="0" smtClean="0"/>
              <a:t> = (70/250) x 100 = 28.0 per 100 persons (K = 100)</a:t>
            </a:r>
          </a:p>
          <a:p>
            <a:r>
              <a:rPr lang="en-US" b="1" dirty="0" smtClean="0"/>
              <a:t>Incidence Rate (IR) </a:t>
            </a:r>
            <a:r>
              <a:rPr lang="en-US" dirty="0" smtClean="0"/>
              <a:t>= (70/1000) x 100 = 7 per 100 person-years (K = 100)</a:t>
            </a: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428F897A-2C53-4A0D-A222-D8A3D0CDCB79}" type="slidenum">
              <a:rPr lang="en-US" smtClean="0">
                <a:solidFill>
                  <a:schemeClr val="tx1"/>
                </a:solidFill>
                <a:latin typeface="Times New Roman" pitchFamily="18" charset="0"/>
              </a:rPr>
              <a:pPr/>
              <a:t>49</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243412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749FB3D6-AAC0-4E8E-8950-388E4CBD19BF}" type="slidenum">
              <a:rPr lang="en-US" smtClean="0">
                <a:solidFill>
                  <a:schemeClr val="tx1"/>
                </a:solidFill>
                <a:latin typeface="Times New Roman" pitchFamily="18" charset="0"/>
              </a:rPr>
              <a:pPr/>
              <a:t>5</a:t>
            </a:fld>
            <a:endParaRPr lang="en-US"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703263" y="4422775"/>
            <a:ext cx="5619750" cy="44098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figure present a schematic view of the natural history of disease, starting with the exposure to the causative agent, and continuing with the disease’s clinical horizon, symptoms and consequences.</a:t>
            </a:r>
          </a:p>
          <a:p>
            <a:pPr eaLnBrk="1" hangingPunct="1"/>
            <a:r>
              <a:rPr lang="en-US" b="1" u="sng" dirty="0" smtClean="0">
                <a:solidFill>
                  <a:srgbClr val="CC0066"/>
                </a:solidFill>
              </a:rPr>
              <a:t>Pre-pathogenesis phase </a:t>
            </a:r>
            <a:r>
              <a:rPr lang="en-US" b="0" u="none" dirty="0" smtClean="0">
                <a:solidFill>
                  <a:schemeClr val="tx1"/>
                </a:solidFill>
              </a:rPr>
              <a:t>happens</a:t>
            </a:r>
            <a:r>
              <a:rPr lang="en-US" dirty="0" smtClean="0"/>
              <a:t> before the disease process begins.  Exposure to the agent occurs during this phase.</a:t>
            </a:r>
          </a:p>
          <a:p>
            <a:pPr eaLnBrk="1" hangingPunct="1"/>
            <a:r>
              <a:rPr lang="en-US" b="0" u="none" dirty="0" smtClean="0">
                <a:solidFill>
                  <a:srgbClr val="0070C0"/>
                </a:solidFill>
              </a:rPr>
              <a:t>In the </a:t>
            </a:r>
            <a:r>
              <a:rPr lang="en-US" b="1" u="sng" dirty="0" smtClean="0">
                <a:solidFill>
                  <a:srgbClr val="0070C0"/>
                </a:solidFill>
              </a:rPr>
              <a:t>Susceptibility phase </a:t>
            </a:r>
            <a:r>
              <a:rPr lang="en-US" dirty="0" smtClean="0"/>
              <a:t> the host may be particularly susceptible to the agent, because of  low resistance, poor nutrition, and so on.</a:t>
            </a:r>
          </a:p>
          <a:p>
            <a:pPr eaLnBrk="1" hangingPunct="1"/>
            <a:r>
              <a:rPr lang="en-US" b="0" u="none" dirty="0" smtClean="0">
                <a:solidFill>
                  <a:srgbClr val="0070C0"/>
                </a:solidFill>
              </a:rPr>
              <a:t>During the </a:t>
            </a:r>
            <a:r>
              <a:rPr lang="en-US" b="1" u="sng" dirty="0" smtClean="0">
                <a:solidFill>
                  <a:srgbClr val="0070C0"/>
                </a:solidFill>
              </a:rPr>
              <a:t>Adaptation phase </a:t>
            </a:r>
            <a:r>
              <a:rPr lang="en-US" dirty="0" smtClean="0"/>
              <a:t> the host may successfully resist the disease. </a:t>
            </a:r>
          </a:p>
          <a:p>
            <a:pPr eaLnBrk="1" hangingPunct="1"/>
            <a:r>
              <a:rPr lang="en-US" dirty="0" smtClean="0"/>
              <a:t>The disease develops during the </a:t>
            </a:r>
            <a:r>
              <a:rPr lang="en-US" b="1" u="sng" dirty="0" smtClean="0">
                <a:solidFill>
                  <a:srgbClr val="CC0066"/>
                </a:solidFill>
              </a:rPr>
              <a:t>Pathogenesis phase</a:t>
            </a:r>
            <a:endParaRPr lang="en-US" dirty="0" smtClean="0"/>
          </a:p>
          <a:p>
            <a:pPr eaLnBrk="1" hangingPunct="1"/>
            <a:r>
              <a:rPr lang="en-US" b="0" u="none" dirty="0" smtClean="0">
                <a:solidFill>
                  <a:srgbClr val="0070C0"/>
                </a:solidFill>
              </a:rPr>
              <a:t>The </a:t>
            </a:r>
            <a:r>
              <a:rPr lang="en-US" b="1" u="sng" dirty="0" smtClean="0">
                <a:solidFill>
                  <a:srgbClr val="0070C0"/>
                </a:solidFill>
              </a:rPr>
              <a:t>Early pathogenesis phase </a:t>
            </a:r>
            <a:r>
              <a:rPr lang="en-US" dirty="0" smtClean="0"/>
              <a:t>happens before symptoms occur. </a:t>
            </a:r>
          </a:p>
          <a:p>
            <a:pPr eaLnBrk="1" hangingPunct="1"/>
            <a:r>
              <a:rPr lang="en-US" b="0" u="none" dirty="0" smtClean="0">
                <a:solidFill>
                  <a:srgbClr val="0070C0"/>
                </a:solidFill>
              </a:rPr>
              <a:t>In the </a:t>
            </a:r>
            <a:r>
              <a:rPr lang="en-US" b="1" u="sng" dirty="0" smtClean="0">
                <a:solidFill>
                  <a:srgbClr val="0070C0"/>
                </a:solidFill>
              </a:rPr>
              <a:t>Early clinical phase </a:t>
            </a:r>
            <a:r>
              <a:rPr lang="en-US" dirty="0" smtClean="0"/>
              <a:t> symptoms develop and  diagnosis occur.</a:t>
            </a:r>
          </a:p>
          <a:p>
            <a:pPr eaLnBrk="1" hangingPunct="1"/>
            <a:r>
              <a:rPr lang="en-US" b="0" u="none" dirty="0" smtClean="0">
                <a:solidFill>
                  <a:srgbClr val="CC0066"/>
                </a:solidFill>
              </a:rPr>
              <a:t>The </a:t>
            </a:r>
            <a:r>
              <a:rPr lang="en-US" b="1" u="sng" dirty="0" smtClean="0">
                <a:solidFill>
                  <a:srgbClr val="CC0066"/>
                </a:solidFill>
              </a:rPr>
              <a:t>Incubation period </a:t>
            </a:r>
            <a:r>
              <a:rPr lang="en-US" b="0" u="none" baseline="0" dirty="0" smtClean="0">
                <a:solidFill>
                  <a:schemeClr val="tx1"/>
                </a:solidFill>
              </a:rPr>
              <a:t> </a:t>
            </a:r>
            <a:r>
              <a:rPr lang="en-US" dirty="0" smtClean="0"/>
              <a:t>is for infectious agents, while</a:t>
            </a:r>
          </a:p>
          <a:p>
            <a:pPr eaLnBrk="1" hangingPunct="1"/>
            <a:r>
              <a:rPr lang="en-US" b="0" u="none" dirty="0" smtClean="0">
                <a:solidFill>
                  <a:srgbClr val="CC0066"/>
                </a:solidFill>
              </a:rPr>
              <a:t>the </a:t>
            </a:r>
            <a:r>
              <a:rPr lang="en-US" b="1" u="sng" dirty="0" smtClean="0">
                <a:solidFill>
                  <a:srgbClr val="CC0066"/>
                </a:solidFill>
              </a:rPr>
              <a:t>Induction / latency period </a:t>
            </a:r>
            <a:r>
              <a:rPr lang="en-US" b="0" u="none" baseline="0" dirty="0" smtClean="0">
                <a:solidFill>
                  <a:schemeClr val="tx1"/>
                </a:solidFill>
              </a:rPr>
              <a:t> </a:t>
            </a:r>
            <a:r>
              <a:rPr lang="en-US" dirty="0" smtClean="0"/>
              <a:t>is for Non-infectious  agents.</a:t>
            </a:r>
          </a:p>
          <a:p>
            <a:pPr eaLnBrk="1" hangingPunct="1"/>
            <a:r>
              <a:rPr lang="en-US" b="0" u="none" dirty="0" smtClean="0">
                <a:solidFill>
                  <a:srgbClr val="CC0066"/>
                </a:solidFill>
              </a:rPr>
              <a:t>The </a:t>
            </a:r>
            <a:r>
              <a:rPr lang="en-US" b="1" u="sng" dirty="0" smtClean="0">
                <a:solidFill>
                  <a:srgbClr val="CC0066"/>
                </a:solidFill>
              </a:rPr>
              <a:t>Clinical horizon </a:t>
            </a:r>
            <a:r>
              <a:rPr lang="en-US" dirty="0" smtClean="0"/>
              <a:t> is the point where there are detectable signs and symptoms.</a:t>
            </a:r>
          </a:p>
          <a:p>
            <a:pPr eaLnBrk="1" hangingPunct="1"/>
            <a:r>
              <a:rPr lang="en-US" b="0" u="none" dirty="0" smtClean="0">
                <a:solidFill>
                  <a:srgbClr val="CC0066"/>
                </a:solidFill>
              </a:rPr>
              <a:t>The </a:t>
            </a:r>
            <a:r>
              <a:rPr lang="en-US" b="1" u="sng" dirty="0" smtClean="0">
                <a:solidFill>
                  <a:srgbClr val="CC0066"/>
                </a:solidFill>
              </a:rPr>
              <a:t>Critical point </a:t>
            </a:r>
            <a:r>
              <a:rPr lang="en-US" dirty="0" smtClean="0"/>
              <a:t> is where there are major or severe consequences of the disease. </a:t>
            </a:r>
          </a:p>
          <a:p>
            <a:pPr eaLnBrk="1" hangingPunct="1"/>
            <a:r>
              <a:rPr lang="en-US" dirty="0" smtClean="0"/>
              <a:t>For a screening program to be effective, the clinical horizon must occur  before the critical point. We must be able to detect the disease before major consequences occur. In some diseases (i.e., pancreatic cancer) screening is ineffective because serious consequences occur before the disease can be detected.. Then the clinical horizon must be moved to an earlier point by better medical technology.  </a:t>
            </a:r>
          </a:p>
        </p:txBody>
      </p:sp>
    </p:spTree>
    <p:extLst>
      <p:ext uri="{BB962C8B-B14F-4D97-AF65-F5344CB8AC3E}">
        <p14:creationId xmlns:p14="http://schemas.microsoft.com/office/powerpoint/2010/main" val="1086912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 have already indicated how to calculate person-years. If we need 100 person-years in the denominator in order to get enough power in a study we may use 100 subjects that we follow for one year for the outcome we study. If we only have 50 subjects, we may extend the study period to 2 years, or if we only have 25 subjects we may follow them for 4 years in order to get the 100 person-years we need.</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09B7F443-83F1-4490-9AB5-B83EE31100AF}" type="slidenum">
              <a:rPr lang="en-US" smtClean="0">
                <a:solidFill>
                  <a:schemeClr val="tx1"/>
                </a:solidFill>
                <a:latin typeface="Times New Roman" pitchFamily="18" charset="0"/>
              </a:rPr>
              <a:pPr/>
              <a:t>50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944916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example, we have 47 known TB cases in a population of 25,000 people. The prevalence of TB = 47/25,000 = 0.00188. If we decide to use K = 1,000 we get 1.88 TB cases per 1,000 people. If K = 10,000 we have 18.8 cases of TB per 10,000 people, or if K=100,000 the result is 188 cases of TB per 100,000 people. All of the answers are correct, but if at least one whole number is to the left of divider (1.88) , the result is easier to understand.</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07D9681-01A7-4552-BD4F-BE59F7B71B37}" type="slidenum">
              <a:rPr lang="en-US" smtClean="0">
                <a:solidFill>
                  <a:schemeClr val="tx1"/>
                </a:solidFill>
                <a:latin typeface="Times New Roman" pitchFamily="18" charset="0"/>
              </a:rPr>
              <a:pPr/>
              <a:t>51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165550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Number of new cases of TB in this population, however, is only 2 during the year in question. When the year started, however, it was 45 existing (prevalent) cases in the population. These prevalent cases were not “at risk” because they already had the disease. However, the denominator has to be lowered to the number of people “at risk”, which is 25,000 – 45 = 24,955. The Incidence is (2/24,955) = 0.0000801. If K = 100,000 we have 8.01 cases of TB per 100,000 population.     </a:t>
            </a: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1B8FED1-6BDD-424C-9621-A54661DA449E}" type="slidenum">
              <a:rPr lang="en-US" smtClean="0">
                <a:solidFill>
                  <a:schemeClr val="tx1"/>
                </a:solidFill>
                <a:latin typeface="Times New Roman" pitchFamily="18" charset="0"/>
              </a:rPr>
              <a:pPr/>
              <a:t>52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594437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Again back to the US WNV activity map from 2002. If we standardize the numbers by the denominators, then we should be able to compare the results. </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03B7AFBA-660A-42D7-9610-F58E87E0B08F}" type="slidenum">
              <a:rPr lang="en-US" smtClean="0">
                <a:solidFill>
                  <a:schemeClr val="tx1"/>
                </a:solidFill>
                <a:latin typeface="Times New Roman" pitchFamily="18" charset="0"/>
              </a:rPr>
              <a:pPr/>
              <a:t>53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69984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Incidence of WNV in 2002 vary greatly between states. However, now we are able to compare the results from different states, since they show incidence per 100,000 people. The hardest hit state is Mississippi with 6.4 cases per 100,000, followed by Washington with 6.0 cases per 100,000. Georgia only has 0.4 cases per 100,000 population even if # of cases is roughly the same as in Washington. </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5171AA43-B9F6-4578-BF35-99A36579FDA9}" type="slidenum">
              <a:rPr lang="en-US" smtClean="0">
                <a:solidFill>
                  <a:schemeClr val="tx1"/>
                </a:solidFill>
                <a:latin typeface="Times New Roman" pitchFamily="18" charset="0"/>
              </a:rPr>
              <a:pPr/>
              <a:t>54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303294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Survival is an important measure of disease occurrence in epidemiology. In certain diseases (i.e. leukemia) the effect of treatment is often measured as survival differences.  </a:t>
            </a: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5CE821E-1AC6-4DF2-885B-5C747B200A09}" type="slidenum">
              <a:rPr lang="en-US" smtClean="0">
                <a:solidFill>
                  <a:schemeClr val="tx1"/>
                </a:solidFill>
                <a:latin typeface="Times New Roman" pitchFamily="18" charset="0"/>
              </a:rPr>
              <a:pPr/>
              <a:t>55</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425737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example deals with the survival experience of six patients: </a:t>
            </a:r>
          </a:p>
          <a:p>
            <a:pPr marL="228600" indent="-228600">
              <a:buFont typeface="+mj-lt"/>
              <a:buAutoNum type="alphaUcPeriod"/>
            </a:pPr>
            <a:r>
              <a:rPr lang="en-US" dirty="0" smtClean="0"/>
              <a:t>Patient A survive the 5 years the study lasts.</a:t>
            </a:r>
          </a:p>
          <a:p>
            <a:pPr marL="228600" indent="-228600">
              <a:buFont typeface="+mj-lt"/>
              <a:buAutoNum type="alphaUcPeriod"/>
            </a:pPr>
            <a:r>
              <a:rPr lang="en-US" dirty="0" smtClean="0"/>
              <a:t>Patient B survive 2 years and </a:t>
            </a:r>
            <a:r>
              <a:rPr lang="en-US" dirty="0"/>
              <a:t>are then lost to follow-up (censored</a:t>
            </a:r>
            <a:r>
              <a:rPr lang="en-US" dirty="0" smtClean="0"/>
              <a:t>).</a:t>
            </a:r>
          </a:p>
          <a:p>
            <a:pPr marL="228600" indent="-228600">
              <a:buFont typeface="+mj-lt"/>
              <a:buAutoNum type="alphaUcPeriod"/>
            </a:pPr>
            <a:r>
              <a:rPr lang="en-US" dirty="0" smtClean="0"/>
              <a:t>Patient C survive 1 year and then die.</a:t>
            </a:r>
          </a:p>
          <a:p>
            <a:pPr marL="228600" indent="-228600">
              <a:buFont typeface="+mj-lt"/>
              <a:buAutoNum type="alphaUcPeriod"/>
            </a:pPr>
            <a:r>
              <a:rPr lang="en-US" dirty="0" smtClean="0"/>
              <a:t>Patient D survive the 5 years the study lasts.</a:t>
            </a:r>
          </a:p>
          <a:p>
            <a:pPr marL="228600" indent="-228600">
              <a:buFont typeface="+mj-lt"/>
              <a:buAutoNum type="alphaUcPeriod"/>
            </a:pPr>
            <a:r>
              <a:rPr lang="en-US" dirty="0" smtClean="0"/>
              <a:t>Patient E survive 2 years and are then lost to follow-up (censored).</a:t>
            </a:r>
          </a:p>
          <a:p>
            <a:pPr marL="228600" indent="-228600">
              <a:buFont typeface="+mj-lt"/>
              <a:buAutoNum type="alphaUcPeriod"/>
            </a:pPr>
            <a:r>
              <a:rPr lang="en-US" dirty="0" smtClean="0"/>
              <a:t>Patient F survive 4 years and then die.</a:t>
            </a:r>
          </a:p>
          <a:p>
            <a:r>
              <a:rPr lang="en-US" dirty="0" smtClean="0"/>
              <a:t>Problem here is that we don’t know what happens to patients B and E that are censored. In large cohort studies we need to see if people lost to follow-up may affect the result. We therefore do a </a:t>
            </a:r>
            <a:r>
              <a:rPr lang="en-US" b="1" i="1" u="sng" dirty="0" smtClean="0"/>
              <a:t>sensitivity analysis</a:t>
            </a:r>
            <a:r>
              <a:rPr lang="en-US" dirty="0" smtClean="0"/>
              <a:t> where we assign censored subjects to best case and worst case scenario. In our example that mean to “assign” them to worst (death) and best (survival) case scenario to see if that change the main results of the study. </a:t>
            </a:r>
          </a:p>
          <a:p>
            <a:r>
              <a:rPr lang="en-US" b="1" u="sng" dirty="0" smtClean="0"/>
              <a:t>Worse case scenario</a:t>
            </a:r>
            <a:r>
              <a:rPr lang="en-US" dirty="0" smtClean="0"/>
              <a:t> in this case mean 4 patients die during the 5 year study, and only 2 out of 6 with the disease survive 5 years.</a:t>
            </a:r>
          </a:p>
          <a:p>
            <a:r>
              <a:rPr lang="en-US" b="1" u="sng" dirty="0" smtClean="0"/>
              <a:t>Best case scenario</a:t>
            </a:r>
            <a:r>
              <a:rPr lang="en-US" dirty="0" smtClean="0"/>
              <a:t> mean that the two who are censored survive, and 4 patients out of 6 survive 5 years.   </a:t>
            </a:r>
            <a:endParaRPr lang="en-US" dirty="0"/>
          </a:p>
          <a:p>
            <a:r>
              <a:rPr lang="en-US" dirty="0" smtClean="0"/>
              <a:t>  </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98592C1-6B5F-408A-87FB-BFA53D43240C}" type="slidenum">
              <a:rPr lang="en-US" smtClean="0">
                <a:solidFill>
                  <a:schemeClr val="tx1"/>
                </a:solidFill>
                <a:latin typeface="Times New Roman" pitchFamily="18" charset="0"/>
              </a:rPr>
              <a:pPr/>
              <a:t>56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373657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survival curve is a better way to measure survival experience, in this case the survival for patients with leukemia in 1983 in the US. </a:t>
            </a:r>
          </a:p>
          <a:p>
            <a:r>
              <a:rPr lang="en-US" dirty="0" smtClean="0"/>
              <a:t>We may ask what the 4 year survival of leukemia patients are. On the curve draw a line from the 4 year mark since diagnosis toward the y-axis and find that only 40% survive 4 years. </a:t>
            </a:r>
          </a:p>
          <a:p>
            <a:r>
              <a:rPr lang="en-US" dirty="0" smtClean="0"/>
              <a:t>If we ask what the median survival time is we draw a line from the median (50%) survival on the y-axis to the survival curve, and from where it crosses the survival curve we draw the line down to the X-axis and find that the median survival time is only 2 years.   </a:t>
            </a: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5CEB5BB-F3C7-4432-9020-94C04381276A}" type="slidenum">
              <a:rPr lang="en-US" smtClean="0">
                <a:solidFill>
                  <a:schemeClr val="tx1"/>
                </a:solidFill>
                <a:latin typeface="Times New Roman" pitchFamily="18" charset="0"/>
              </a:rPr>
              <a:pPr/>
              <a:t>57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135597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44A9F0AB-741A-4E1E-85A3-816B6E5EB590}" type="slidenum">
              <a:rPr lang="en-US" smtClean="0">
                <a:solidFill>
                  <a:schemeClr val="tx1"/>
                </a:solidFill>
                <a:latin typeface="Times New Roman" pitchFamily="18" charset="0"/>
              </a:rPr>
              <a:pPr/>
              <a:t>58</a:t>
            </a:fld>
            <a:endParaRPr lang="en-US" smtClean="0">
              <a:solidFill>
                <a:schemeClr val="tx1"/>
              </a:solidFill>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the survival curves for the US population from 1900 to 1991. In 1900 median survival time was about 55 years, but in 1991 it was close to 80 years. Since 1900 the survival curve has become increasingly rectangular, indicating that more and more people reach an old age, and then die off more “concentrated”- over fewer years, compared to 1900 when mortality was much higher over the entire human lifespan, including among children.   </a:t>
            </a:r>
          </a:p>
        </p:txBody>
      </p:sp>
    </p:spTree>
    <p:extLst>
      <p:ext uri="{BB962C8B-B14F-4D97-AF65-F5344CB8AC3E}">
        <p14:creationId xmlns:p14="http://schemas.microsoft.com/office/powerpoint/2010/main" val="731223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Case Fatality is a measure of how many with a certain disease who die from it during a given time period.</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C7D64C7-9FE2-4A80-973B-98D22A9FF170}" type="slidenum">
              <a:rPr lang="en-US" smtClean="0">
                <a:solidFill>
                  <a:schemeClr val="tx1"/>
                </a:solidFill>
                <a:latin typeface="Times New Roman" pitchFamily="18" charset="0"/>
              </a:rPr>
              <a:pPr/>
              <a:t>59</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52566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E2B19C66-0914-455C-8E62-A9A69D3B97B1}" type="slidenum">
              <a:rPr lang="en-US" smtClean="0">
                <a:solidFill>
                  <a:schemeClr val="tx1"/>
                </a:solidFill>
                <a:latin typeface="Times New Roman" pitchFamily="18" charset="0"/>
              </a:rPr>
              <a:pPr/>
              <a:t>6</a:t>
            </a:fld>
            <a:endParaRPr lang="en-US" smtClean="0">
              <a:solidFill>
                <a:schemeClr val="tx1"/>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Sir William Thompson Kelvin Proposed his absolute zero in 1848. He had used the expansion coefficient of gas per degree </a:t>
            </a:r>
            <a:r>
              <a:rPr lang="en-US" dirty="0" err="1"/>
              <a:t>C</a:t>
            </a:r>
            <a:r>
              <a:rPr lang="en-US" dirty="0" err="1" smtClean="0"/>
              <a:t>elcius</a:t>
            </a:r>
            <a:r>
              <a:rPr lang="en-US" dirty="0" smtClean="0"/>
              <a:t> to find that the absolute zero at the </a:t>
            </a:r>
            <a:r>
              <a:rPr lang="en-US" dirty="0" err="1" smtClean="0"/>
              <a:t>Celcius</a:t>
            </a:r>
            <a:r>
              <a:rPr lang="en-US" dirty="0" smtClean="0"/>
              <a:t> scale was at -273.15 ° (-459.67°Fahrenheit). At absolute zero there is complete absence of heat energy, and no atomic motion.</a:t>
            </a:r>
          </a:p>
          <a:p>
            <a:pPr eaLnBrk="1" hangingPunct="1"/>
            <a:r>
              <a:rPr lang="en-US" dirty="0" smtClean="0"/>
              <a:t>Lord Kelvin could not envision science without numbers. Science actually completely rely on the ability to measure and express the measurement in numbers.     </a:t>
            </a:r>
          </a:p>
        </p:txBody>
      </p:sp>
    </p:spTree>
    <p:extLst>
      <p:ext uri="{BB962C8B-B14F-4D97-AF65-F5344CB8AC3E}">
        <p14:creationId xmlns:p14="http://schemas.microsoft.com/office/powerpoint/2010/main" val="1284067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is an overview over the measures of disease occurrence we have discussed in this lecture, and their definitions. </a:t>
            </a: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27BFA196-F73F-4E82-8E66-1030180D4E8F}" type="slidenum">
              <a:rPr lang="en-US" smtClean="0">
                <a:solidFill>
                  <a:schemeClr val="tx1"/>
                </a:solidFill>
                <a:latin typeface="Times New Roman" pitchFamily="18" charset="0"/>
              </a:rPr>
              <a:pPr/>
              <a:t>60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862093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 will now discuss some measures of effect that are common in epidemiology.</a:t>
            </a:r>
          </a:p>
          <a:p>
            <a:r>
              <a:rPr lang="en-US" b="1" u="sng" dirty="0" smtClean="0"/>
              <a:t>Risk Difference</a:t>
            </a:r>
            <a:r>
              <a:rPr lang="en-US" dirty="0" smtClean="0"/>
              <a:t> or </a:t>
            </a:r>
            <a:r>
              <a:rPr lang="en-US" b="1" u="sng" dirty="0" smtClean="0"/>
              <a:t>Attributable Risk</a:t>
            </a:r>
            <a:r>
              <a:rPr lang="en-US" dirty="0" smtClean="0"/>
              <a:t> is a measure that is increasingly used in epidemiology because it is a measure of the risk attributed to a specified exposure, and therefore it is a measure of the potential effect of an intervention strategy to avoid the exposure. </a:t>
            </a:r>
          </a:p>
          <a:p>
            <a:r>
              <a:rPr lang="en-US" dirty="0" smtClean="0"/>
              <a:t>Risk Difference</a:t>
            </a:r>
            <a:r>
              <a:rPr lang="en-US" baseline="0" dirty="0" smtClean="0"/>
              <a:t> or</a:t>
            </a:r>
            <a:r>
              <a:rPr lang="en-US" dirty="0" smtClean="0"/>
              <a:t> Attributable Risk </a:t>
            </a:r>
            <a:r>
              <a:rPr lang="en-US" dirty="0" smtClean="0"/>
              <a:t>= CI (</a:t>
            </a:r>
            <a:r>
              <a:rPr lang="en-US" dirty="0"/>
              <a:t>C</a:t>
            </a:r>
            <a:r>
              <a:rPr lang="en-US" dirty="0" smtClean="0"/>
              <a:t>umulative Incidence) in exposed – CI in unexposed. </a:t>
            </a:r>
          </a:p>
          <a:p>
            <a:r>
              <a:rPr lang="en-US" dirty="0" smtClean="0"/>
              <a:t>For Lung Cancer: </a:t>
            </a:r>
            <a:r>
              <a:rPr lang="en-US" b="1" dirty="0" smtClean="0"/>
              <a:t>RD/AR </a:t>
            </a:r>
            <a:r>
              <a:rPr lang="en-US" b="1" dirty="0" smtClean="0"/>
              <a:t>= CI (smokers) – CI (non-smokers)</a:t>
            </a:r>
            <a:r>
              <a:rPr lang="en-US" dirty="0" smtClean="0"/>
              <a:t>. Since CI in non-smokers cannot be caused by smoking, it is subtracted from CI in smokers to find the CI of lung cancer caused by (attributed to) smoking, which in our example is 182.3 per 100,000. </a:t>
            </a: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ECA97ECD-36D6-4CD6-AA65-21EE26834810}" type="slidenum">
              <a:rPr lang="en-US" smtClean="0">
                <a:solidFill>
                  <a:schemeClr val="tx1"/>
                </a:solidFill>
                <a:latin typeface="Times New Roman" pitchFamily="18" charset="0"/>
              </a:rPr>
              <a:pPr/>
              <a:t>61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3642960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ARP (Attributable Risk Percent) is the same measure expressed as a percentage. In this example ARP = 95.5%. 95.5% of lung cancer among smokers can be attributed to (is caused by) smoking.  </a:t>
            </a: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F8CAE46-776D-4293-9132-46BE0B345DC6}" type="slidenum">
              <a:rPr lang="en-US" smtClean="0">
                <a:solidFill>
                  <a:schemeClr val="tx1"/>
                </a:solidFill>
                <a:latin typeface="Times New Roman" pitchFamily="18" charset="0"/>
              </a:rPr>
              <a:pPr/>
              <a:t>62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618611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same example about smoking and lung cancer is here used to calculate Rate Ratio or Relative Risk of lung cancer in smokers. </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44FDAE4-7149-4328-8AA6-E96544260BA2}" type="slidenum">
              <a:rPr lang="en-US" smtClean="0">
                <a:solidFill>
                  <a:schemeClr val="tx1"/>
                </a:solidFill>
                <a:latin typeface="Times New Roman" pitchFamily="18" charset="0"/>
              </a:rPr>
              <a:pPr/>
              <a:t>63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344616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RR = 21.95 mean that smokers are 21.95 times (about 22 times) more likely to get lung cancer than non-smokers.</a:t>
            </a:r>
          </a:p>
          <a:p>
            <a:r>
              <a:rPr lang="en-US" dirty="0" smtClean="0"/>
              <a:t>You need to know and understand the following:</a:t>
            </a:r>
          </a:p>
          <a:p>
            <a:r>
              <a:rPr lang="en-US" b="1" dirty="0" smtClean="0"/>
              <a:t>RR = 1</a:t>
            </a:r>
            <a:r>
              <a:rPr lang="en-US" dirty="0" smtClean="0"/>
              <a:t>. The exposure has no effect on risk for the outcome (disease). </a:t>
            </a:r>
          </a:p>
          <a:p>
            <a:r>
              <a:rPr lang="en-US" b="1" dirty="0" smtClean="0"/>
              <a:t>RR &gt; 1</a:t>
            </a:r>
            <a:r>
              <a:rPr lang="en-US" dirty="0" smtClean="0"/>
              <a:t> mean</a:t>
            </a:r>
            <a:r>
              <a:rPr lang="en-US" baseline="0" dirty="0" smtClean="0"/>
              <a:t> that exposed individuals have a greater risk for the outcome (disease) than non-exposed individuals, and the exposure is harmful.</a:t>
            </a:r>
            <a:r>
              <a:rPr lang="en-US" dirty="0" smtClean="0"/>
              <a:t>  RR = 1.5 mean that the exposure causes a 50% increased risk of the outcome.</a:t>
            </a:r>
          </a:p>
          <a:p>
            <a:r>
              <a:rPr lang="en-US" b="1" dirty="0" smtClean="0"/>
              <a:t>RR &lt; 1 </a:t>
            </a:r>
            <a:r>
              <a:rPr lang="en-US" dirty="0" smtClean="0"/>
              <a:t>mean that exposed individuals have lower risk for the outcome (disease)</a:t>
            </a:r>
            <a:r>
              <a:rPr lang="en-US" baseline="0" dirty="0" smtClean="0"/>
              <a:t> than non-exposed individuals, and the exposure is beneficial</a:t>
            </a:r>
            <a:r>
              <a:rPr lang="en-US" dirty="0" smtClean="0"/>
              <a:t>.  RR = 0.5 mean that the exposure causes a 50% decreased risk of the outcome.</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A126207-EB03-44F2-82C4-93FBCD79DA64}" type="slidenum">
              <a:rPr lang="en-US" smtClean="0">
                <a:solidFill>
                  <a:schemeClr val="tx1"/>
                </a:solidFill>
                <a:latin typeface="Times New Roman" pitchFamily="18" charset="0"/>
              </a:rPr>
              <a:pPr/>
              <a:t>64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19395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684CAF42-BADC-4EA5-9827-D50457CF6E5D}" type="slidenum">
              <a:rPr lang="en-US" smtClean="0">
                <a:solidFill>
                  <a:schemeClr val="tx1"/>
                </a:solidFill>
                <a:latin typeface="Times New Roman" pitchFamily="18" charset="0"/>
              </a:rPr>
              <a:pPr/>
              <a:t>65</a:t>
            </a:fld>
            <a:endParaRPr lang="en-US" smtClean="0">
              <a:solidFill>
                <a:schemeClr val="tx1"/>
              </a:solidFill>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will now be exposed to some mortality and morbidity definitions. Don’ panic! From the review before midterm you will learn what you are expected to know and remember for the exams.</a:t>
            </a:r>
          </a:p>
          <a:p>
            <a:pPr eaLnBrk="1" hangingPunct="1"/>
            <a:endParaRPr lang="en-US" dirty="0" smtClean="0"/>
          </a:p>
        </p:txBody>
      </p:sp>
    </p:spTree>
    <p:extLst>
      <p:ext uri="{BB962C8B-B14F-4D97-AF65-F5344CB8AC3E}">
        <p14:creationId xmlns:p14="http://schemas.microsoft.com/office/powerpoint/2010/main" val="37527059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43868FA7-F1F1-4456-AE16-0613B2ED22B6}" type="slidenum">
              <a:rPr lang="en-US" smtClean="0">
                <a:solidFill>
                  <a:schemeClr val="tx1"/>
                </a:solidFill>
                <a:latin typeface="Times New Roman" pitchFamily="18" charset="0"/>
              </a:rPr>
              <a:pPr/>
              <a:t>66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5531372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60592519-8CC4-4E14-9DBD-A3F647CD438F}" type="slidenum">
              <a:rPr lang="en-US" smtClean="0">
                <a:solidFill>
                  <a:schemeClr val="tx1"/>
                </a:solidFill>
                <a:latin typeface="Times New Roman" pitchFamily="18" charset="0"/>
              </a:rPr>
              <a:pPr/>
              <a:t>67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257040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8159CCB-7B84-4E2D-AF9C-EC6035F5292F}" type="slidenum">
              <a:rPr lang="en-US" smtClean="0">
                <a:solidFill>
                  <a:schemeClr val="tx1"/>
                </a:solidFill>
                <a:latin typeface="Times New Roman" pitchFamily="18" charset="0"/>
              </a:rPr>
              <a:pPr/>
              <a:t>68</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04805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Use the definitions given of Crude Mortality, Case Fatality and Proportional Mortality “Rate” to do this example. The solution is on the next slide. First try to solve this example without looking at the next slide. </a:t>
            </a: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C2F01AB0-7652-404B-B7F1-EFEAF73FF873}" type="slidenum">
              <a:rPr lang="en-US" smtClean="0">
                <a:solidFill>
                  <a:schemeClr val="tx1"/>
                </a:solidFill>
                <a:latin typeface="Times New Roman" pitchFamily="18" charset="0"/>
              </a:rPr>
              <a:pPr/>
              <a:t>69</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29632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E88F9AF3-8435-4438-85EB-5F867FCF15A2}" type="slidenum">
              <a:rPr lang="en-US" smtClean="0">
                <a:solidFill>
                  <a:schemeClr val="tx1"/>
                </a:solidFill>
                <a:latin typeface="Times New Roman" pitchFamily="18" charset="0"/>
              </a:rPr>
              <a:pPr/>
              <a:t>7</a:t>
            </a:fld>
            <a:endParaRPr lang="en-US" smtClean="0">
              <a:solidFill>
                <a:schemeClr val="tx1"/>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Measuring the frequency of a </a:t>
            </a:r>
            <a:r>
              <a:rPr lang="en-US" dirty="0" smtClean="0"/>
              <a:t>an outcome, like a disease, </a:t>
            </a:r>
            <a:r>
              <a:rPr lang="en-US" dirty="0" smtClean="0"/>
              <a:t>has many </a:t>
            </a:r>
            <a:r>
              <a:rPr lang="en-US" dirty="0" smtClean="0"/>
              <a:t>components, and we are going to list the most important ones:</a:t>
            </a:r>
            <a:endParaRPr lang="en-US" dirty="0" smtClean="0"/>
          </a:p>
          <a:p>
            <a:pPr marL="228600" indent="-228600" eaLnBrk="1" hangingPunct="1">
              <a:buFont typeface="+mj-lt"/>
              <a:buAutoNum type="arabicPeriod"/>
            </a:pPr>
            <a:r>
              <a:rPr lang="en-US" b="1" u="sng" dirty="0" smtClean="0"/>
              <a:t>Classification</a:t>
            </a:r>
            <a:r>
              <a:rPr lang="en-US" dirty="0" smtClean="0"/>
              <a:t> or categorizing, which actually is to define the condition by a set of criteria. This also </a:t>
            </a:r>
            <a:r>
              <a:rPr lang="en-US" b="1" u="sng" dirty="0" smtClean="0"/>
              <a:t>define each case</a:t>
            </a:r>
            <a:r>
              <a:rPr lang="en-US" dirty="0" smtClean="0"/>
              <a:t>.</a:t>
            </a:r>
          </a:p>
          <a:p>
            <a:pPr marL="228600" indent="-228600" eaLnBrk="1" hangingPunct="1">
              <a:buFont typeface="+mj-lt"/>
              <a:buAutoNum type="arabicPeriod"/>
            </a:pPr>
            <a:r>
              <a:rPr lang="en-US" dirty="0" smtClean="0"/>
              <a:t>Finding a </a:t>
            </a:r>
            <a:r>
              <a:rPr lang="en-US" b="1" u="sng" dirty="0" smtClean="0"/>
              <a:t>source</a:t>
            </a:r>
            <a:r>
              <a:rPr lang="en-US" dirty="0" smtClean="0"/>
              <a:t> for the disease is important to understand the etiology.</a:t>
            </a:r>
          </a:p>
          <a:p>
            <a:pPr marL="228600" indent="-228600" eaLnBrk="1" hangingPunct="1">
              <a:buFont typeface="+mj-lt"/>
              <a:buAutoNum type="arabicPeriod"/>
            </a:pPr>
            <a:r>
              <a:rPr lang="en-US" dirty="0" smtClean="0"/>
              <a:t>Knowing the population at risk is necessary in order to know </a:t>
            </a:r>
            <a:r>
              <a:rPr lang="en-US" b="1" u="sng" dirty="0" smtClean="0"/>
              <a:t>where</a:t>
            </a:r>
            <a:r>
              <a:rPr lang="en-US" dirty="0" smtClean="0"/>
              <a:t> to use our resources and how to prevent new cases. </a:t>
            </a:r>
          </a:p>
          <a:p>
            <a:pPr marL="228600" indent="-228600" eaLnBrk="1" hangingPunct="1">
              <a:buFont typeface="+mj-lt"/>
              <a:buAutoNum type="arabicPeriod"/>
            </a:pPr>
            <a:r>
              <a:rPr lang="en-US" dirty="0" smtClean="0"/>
              <a:t>The period of time of risk may vary from one disease to another, and has to be known in order to know </a:t>
            </a:r>
            <a:r>
              <a:rPr lang="en-US" b="1" u="sng" dirty="0" smtClean="0"/>
              <a:t>when</a:t>
            </a:r>
            <a:r>
              <a:rPr lang="en-US" dirty="0" smtClean="0"/>
              <a:t> to deploy our resources to prevent the disease.</a:t>
            </a:r>
          </a:p>
          <a:p>
            <a:pPr marL="228600" indent="-228600" eaLnBrk="1" hangingPunct="1">
              <a:buFont typeface="+mj-lt"/>
              <a:buAutoNum type="arabicPeriod"/>
            </a:pPr>
            <a:r>
              <a:rPr lang="en-US" dirty="0" smtClean="0"/>
              <a:t>In order to learn more about a specific disease we have to study people. This requires </a:t>
            </a:r>
            <a:r>
              <a:rPr lang="en-US" b="1" u="sng" dirty="0" smtClean="0"/>
              <a:t>permission</a:t>
            </a:r>
            <a:r>
              <a:rPr lang="en-US" dirty="0" smtClean="0"/>
              <a:t> since such studies must be strictly organized by authorities and governed by strict rules.</a:t>
            </a:r>
          </a:p>
          <a:p>
            <a:pPr marL="228600" indent="-228600" eaLnBrk="1" hangingPunct="1">
              <a:buFont typeface="+mj-lt"/>
              <a:buAutoNum type="arabicPeriod"/>
            </a:pPr>
            <a:r>
              <a:rPr lang="en-US" b="1" u="sng" dirty="0" smtClean="0"/>
              <a:t>Measuring</a:t>
            </a:r>
            <a:r>
              <a:rPr lang="en-US" dirty="0" smtClean="0"/>
              <a:t> disease frequency and disease outcome is necessary in order to examine the transmission of a disease in human populations.</a:t>
            </a:r>
          </a:p>
          <a:p>
            <a:pPr marL="228600" indent="-228600" eaLnBrk="1" hangingPunct="1">
              <a:buFont typeface="+mj-lt"/>
              <a:buAutoNum type="arabicPeriod"/>
            </a:pPr>
            <a:r>
              <a:rPr lang="en-US" dirty="0" smtClean="0"/>
              <a:t>Disease </a:t>
            </a:r>
            <a:r>
              <a:rPr lang="en-US" b="1" u="sng" dirty="0" smtClean="0"/>
              <a:t>cases</a:t>
            </a:r>
            <a:r>
              <a:rPr lang="en-US" dirty="0" smtClean="0"/>
              <a:t> has meaning in a context of population at risk and time.   </a:t>
            </a:r>
          </a:p>
          <a:p>
            <a:pPr marL="228600" indent="-228600" eaLnBrk="1" hangingPunct="1">
              <a:buFont typeface="+mj-lt"/>
              <a:buAutoNum type="arabicPeriod"/>
            </a:pPr>
            <a:endParaRPr lang="en-US" dirty="0" smtClean="0"/>
          </a:p>
        </p:txBody>
      </p:sp>
    </p:spTree>
    <p:extLst>
      <p:ext uri="{BB962C8B-B14F-4D97-AF65-F5344CB8AC3E}">
        <p14:creationId xmlns:p14="http://schemas.microsoft.com/office/powerpoint/2010/main" val="8680812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Proportional Mortality “Rate” is for the time period 2000 to 2005, and is given by # of deaths caused by disease x (= 3) / Total deaths (= 4).  </a:t>
            </a:r>
          </a:p>
          <a:p>
            <a:endParaRPr lang="en-US" dirty="0" smtClean="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63E95D1E-F2E9-42CD-8A96-524B96449670}" type="slidenum">
              <a:rPr lang="en-US" smtClean="0">
                <a:solidFill>
                  <a:schemeClr val="tx1"/>
                </a:solidFill>
                <a:latin typeface="Times New Roman" pitchFamily="18" charset="0"/>
              </a:rPr>
              <a:pPr/>
              <a:t>70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994749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Try to solve this example for yourself. The solution is on the next slide. If you do not understand everything, please ask.   </a:t>
            </a: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91A5C49-0ADC-4994-B5D7-E8872E6B651D}" type="slidenum">
              <a:rPr lang="en-US" smtClean="0">
                <a:solidFill>
                  <a:schemeClr val="tx1"/>
                </a:solidFill>
                <a:latin typeface="Times New Roman" pitchFamily="18" charset="0"/>
              </a:rPr>
              <a:pPr/>
              <a:t>71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3025552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31FDDC4-1326-4AE2-9C9F-BA286790796C}" type="slidenum">
              <a:rPr lang="en-US" smtClean="0">
                <a:solidFill>
                  <a:schemeClr val="tx1"/>
                </a:solidFill>
                <a:latin typeface="Times New Roman" pitchFamily="18" charset="0"/>
              </a:rPr>
              <a:pPr/>
              <a:t>72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6785465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08981A5-D77D-4E40-B23C-9E28A2DD1492}" type="slidenum">
              <a:rPr lang="en-US" smtClean="0">
                <a:solidFill>
                  <a:schemeClr val="tx1"/>
                </a:solidFill>
                <a:latin typeface="Times New Roman" pitchFamily="18" charset="0"/>
              </a:rPr>
              <a:pPr/>
              <a:t>73</a:t>
            </a:fld>
            <a:endParaRPr lang="en-US" smtClean="0">
              <a:solidFill>
                <a:schemeClr val="tx1"/>
              </a:solidFill>
              <a:latin typeface="Times New Roman"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33765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C1890F3F-0D42-4936-AF22-4142E5925D4A}" type="slidenum">
              <a:rPr lang="en-US" smtClean="0">
                <a:solidFill>
                  <a:schemeClr val="tx1"/>
                </a:solidFill>
                <a:latin typeface="Times New Roman" pitchFamily="18" charset="0"/>
              </a:rPr>
              <a:pPr/>
              <a:t>8</a:t>
            </a:fld>
            <a:endParaRPr lang="en-US"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Look at this map and decide what information you can draw from the number of human cases of WNV infections. Is the information provided satisfactory?  </a:t>
            </a:r>
          </a:p>
        </p:txBody>
      </p:sp>
    </p:spTree>
    <p:extLst>
      <p:ext uri="{BB962C8B-B14F-4D97-AF65-F5344CB8AC3E}">
        <p14:creationId xmlns:p14="http://schemas.microsoft.com/office/powerpoint/2010/main" val="376869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58A0AC0-5D08-4409-BC64-5E256A83AB85}" type="slidenum">
              <a:rPr lang="en-US" smtClean="0">
                <a:solidFill>
                  <a:schemeClr val="tx1"/>
                </a:solidFill>
                <a:latin typeface="Times New Roman" pitchFamily="18" charset="0"/>
              </a:rPr>
              <a:pPr/>
              <a:t>9</a:t>
            </a:fld>
            <a:endParaRPr lang="en-US"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If we have a lot of cases in one area, that may be an indication that we need to allocate health resources there to combat the infection. However, is it possible to compare the risk of the disease and how it is distributed just by knowing number of cases in a specific state?</a:t>
            </a:r>
          </a:p>
        </p:txBody>
      </p:sp>
    </p:spTree>
    <p:extLst>
      <p:ext uri="{BB962C8B-B14F-4D97-AF65-F5344CB8AC3E}">
        <p14:creationId xmlns:p14="http://schemas.microsoft.com/office/powerpoint/2010/main" val="212187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96975"/>
            <a:ext cx="8172450" cy="0"/>
          </a:xfrm>
          <a:prstGeom prst="line">
            <a:avLst/>
          </a:prstGeom>
          <a:noFill/>
          <a:ln w="50800">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2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a:p>
            <a:pPr>
              <a:defRPr/>
            </a:pPr>
            <a:r>
              <a:rPr lang="en-US"/>
              <a:t>R Knutsen</a:t>
            </a:r>
          </a:p>
        </p:txBody>
      </p:sp>
      <p:sp>
        <p:nvSpPr>
          <p:cNvPr id="6"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18A947D-8A3A-4EED-9BF9-D9C1892542B5}" type="slidenum">
              <a:rPr lang="en-US"/>
              <a:pPr>
                <a:defRPr/>
              </a:pPr>
              <a:t>‹#›</a:t>
            </a:fld>
            <a:endParaRPr lang="en-US"/>
          </a:p>
        </p:txBody>
      </p:sp>
    </p:spTree>
    <p:extLst>
      <p:ext uri="{BB962C8B-B14F-4D97-AF65-F5344CB8AC3E}">
        <p14:creationId xmlns:p14="http://schemas.microsoft.com/office/powerpoint/2010/main" val="281104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88436-2DCC-4F42-9511-A762D1DE7B8C}" type="slidenum">
              <a:rPr lang="en-US"/>
              <a:pPr>
                <a:defRPr/>
              </a:pPr>
              <a:t>‹#›</a:t>
            </a:fld>
            <a:endParaRPr lang="en-US"/>
          </a:p>
        </p:txBody>
      </p:sp>
    </p:spTree>
    <p:extLst>
      <p:ext uri="{BB962C8B-B14F-4D97-AF65-F5344CB8AC3E}">
        <p14:creationId xmlns:p14="http://schemas.microsoft.com/office/powerpoint/2010/main" val="222745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57A7E-AA00-4101-A2D6-DF1CB40A342E}" type="slidenum">
              <a:rPr lang="en-US"/>
              <a:pPr>
                <a:defRPr/>
              </a:pPr>
              <a:t>‹#›</a:t>
            </a:fld>
            <a:endParaRPr lang="en-US"/>
          </a:p>
        </p:txBody>
      </p:sp>
    </p:spTree>
    <p:extLst>
      <p:ext uri="{BB962C8B-B14F-4D97-AF65-F5344CB8AC3E}">
        <p14:creationId xmlns:p14="http://schemas.microsoft.com/office/powerpoint/2010/main" val="76659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C966DB-58C9-4F26-8AB8-D6EBCCCC41CD}" type="slidenum">
              <a:rPr lang="en-US"/>
              <a:pPr>
                <a:defRPr/>
              </a:pPr>
              <a:t>‹#›</a:t>
            </a:fld>
            <a:endParaRPr lang="en-US"/>
          </a:p>
        </p:txBody>
      </p:sp>
    </p:spTree>
    <p:extLst>
      <p:ext uri="{BB962C8B-B14F-4D97-AF65-F5344CB8AC3E}">
        <p14:creationId xmlns:p14="http://schemas.microsoft.com/office/powerpoint/2010/main" val="1591425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B96CF9-6BB3-47CF-994E-1351C0D76ED9}" type="slidenum">
              <a:rPr lang="en-US"/>
              <a:pPr>
                <a:defRPr/>
              </a:pPr>
              <a:t>‹#›</a:t>
            </a:fld>
            <a:endParaRPr lang="en-US"/>
          </a:p>
        </p:txBody>
      </p:sp>
    </p:spTree>
    <p:extLst>
      <p:ext uri="{BB962C8B-B14F-4D97-AF65-F5344CB8AC3E}">
        <p14:creationId xmlns:p14="http://schemas.microsoft.com/office/powerpoint/2010/main" val="411687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DF9655-C6A9-4B1F-BD20-B25F0D0BC7A1}" type="slidenum">
              <a:rPr lang="en-US"/>
              <a:pPr>
                <a:defRPr/>
              </a:pPr>
              <a:t>‹#›</a:t>
            </a:fld>
            <a:endParaRPr lang="en-US"/>
          </a:p>
        </p:txBody>
      </p:sp>
    </p:spTree>
    <p:extLst>
      <p:ext uri="{BB962C8B-B14F-4D97-AF65-F5344CB8AC3E}">
        <p14:creationId xmlns:p14="http://schemas.microsoft.com/office/powerpoint/2010/main" val="132223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4809D2-6E3C-4359-9E83-6206EE4411EA}" type="slidenum">
              <a:rPr lang="en-US"/>
              <a:pPr>
                <a:defRPr/>
              </a:pPr>
              <a:t>‹#›</a:t>
            </a:fld>
            <a:endParaRPr lang="en-US"/>
          </a:p>
        </p:txBody>
      </p:sp>
    </p:spTree>
    <p:extLst>
      <p:ext uri="{BB962C8B-B14F-4D97-AF65-F5344CB8AC3E}">
        <p14:creationId xmlns:p14="http://schemas.microsoft.com/office/powerpoint/2010/main" val="21112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EE0C0-4A33-4DEA-9A56-EFFB8F0AA539}" type="slidenum">
              <a:rPr lang="en-US"/>
              <a:pPr>
                <a:defRPr/>
              </a:pPr>
              <a:t>‹#›</a:t>
            </a:fld>
            <a:endParaRPr lang="en-US"/>
          </a:p>
        </p:txBody>
      </p:sp>
    </p:spTree>
    <p:extLst>
      <p:ext uri="{BB962C8B-B14F-4D97-AF65-F5344CB8AC3E}">
        <p14:creationId xmlns:p14="http://schemas.microsoft.com/office/powerpoint/2010/main" val="2187121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D98E0-A20E-41C7-AF85-A8653F672F85}" type="slidenum">
              <a:rPr lang="en-US"/>
              <a:pPr>
                <a:defRPr/>
              </a:pPr>
              <a:t>‹#›</a:t>
            </a:fld>
            <a:endParaRPr lang="en-US"/>
          </a:p>
        </p:txBody>
      </p:sp>
    </p:spTree>
    <p:extLst>
      <p:ext uri="{BB962C8B-B14F-4D97-AF65-F5344CB8AC3E}">
        <p14:creationId xmlns:p14="http://schemas.microsoft.com/office/powerpoint/2010/main" val="768775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C18E47-44ED-4AAC-BA7F-244A661BF726}" type="slidenum">
              <a:rPr lang="en-US"/>
              <a:pPr>
                <a:defRPr/>
              </a:pPr>
              <a:t>‹#›</a:t>
            </a:fld>
            <a:endParaRPr lang="en-US"/>
          </a:p>
        </p:txBody>
      </p:sp>
    </p:spTree>
    <p:extLst>
      <p:ext uri="{BB962C8B-B14F-4D97-AF65-F5344CB8AC3E}">
        <p14:creationId xmlns:p14="http://schemas.microsoft.com/office/powerpoint/2010/main" val="366674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BE6DB9-4655-4F31-8777-B1A944580C5E}" type="slidenum">
              <a:rPr lang="en-US"/>
              <a:pPr>
                <a:defRPr/>
              </a:pPr>
              <a:t>‹#›</a:t>
            </a:fld>
            <a:endParaRPr lang="en-US"/>
          </a:p>
        </p:txBody>
      </p:sp>
    </p:spTree>
    <p:extLst>
      <p:ext uri="{BB962C8B-B14F-4D97-AF65-F5344CB8AC3E}">
        <p14:creationId xmlns:p14="http://schemas.microsoft.com/office/powerpoint/2010/main" val="208947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DC5EF5-BEB3-48C9-A306-B5BCF3817EAC}" type="slidenum">
              <a:rPr lang="en-US"/>
              <a:pPr>
                <a:defRPr/>
              </a:pPr>
              <a:t>‹#›</a:t>
            </a:fld>
            <a:endParaRPr lang="en-US"/>
          </a:p>
        </p:txBody>
      </p:sp>
    </p:spTree>
    <p:extLst>
      <p:ext uri="{BB962C8B-B14F-4D97-AF65-F5344CB8AC3E}">
        <p14:creationId xmlns:p14="http://schemas.microsoft.com/office/powerpoint/2010/main" val="3438271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2E6FF-27ED-453D-901B-A927ECD793A8}" type="slidenum">
              <a:rPr lang="en-US"/>
              <a:pPr>
                <a:defRPr/>
              </a:pPr>
              <a:t>‹#›</a:t>
            </a:fld>
            <a:endParaRPr lang="en-US"/>
          </a:p>
        </p:txBody>
      </p:sp>
    </p:spTree>
    <p:extLst>
      <p:ext uri="{BB962C8B-B14F-4D97-AF65-F5344CB8AC3E}">
        <p14:creationId xmlns:p14="http://schemas.microsoft.com/office/powerpoint/2010/main" val="3172251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D6FD47-BF72-4888-9B99-3817CBEF9AA0}" type="slidenum">
              <a:rPr lang="en-US"/>
              <a:pPr>
                <a:defRPr/>
              </a:pPr>
              <a:t>‹#›</a:t>
            </a:fld>
            <a:endParaRPr lang="en-US"/>
          </a:p>
        </p:txBody>
      </p:sp>
    </p:spTree>
    <p:extLst>
      <p:ext uri="{BB962C8B-B14F-4D97-AF65-F5344CB8AC3E}">
        <p14:creationId xmlns:p14="http://schemas.microsoft.com/office/powerpoint/2010/main" val="3296947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5FD2AF-735A-46FC-9DC5-A3EFBDD1A952}" type="slidenum">
              <a:rPr lang="en-US"/>
              <a:pPr>
                <a:defRPr/>
              </a:pPr>
              <a:t>‹#›</a:t>
            </a:fld>
            <a:endParaRPr lang="en-US"/>
          </a:p>
        </p:txBody>
      </p:sp>
    </p:spTree>
    <p:extLst>
      <p:ext uri="{BB962C8B-B14F-4D97-AF65-F5344CB8AC3E}">
        <p14:creationId xmlns:p14="http://schemas.microsoft.com/office/powerpoint/2010/main" val="574233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47BC16-0B3E-43DC-9538-9C6A779191B7}" type="slidenum">
              <a:rPr lang="en-US"/>
              <a:pPr>
                <a:defRPr/>
              </a:pPr>
              <a:t>‹#›</a:t>
            </a:fld>
            <a:endParaRPr lang="en-US"/>
          </a:p>
        </p:txBody>
      </p:sp>
    </p:spTree>
    <p:extLst>
      <p:ext uri="{BB962C8B-B14F-4D97-AF65-F5344CB8AC3E}">
        <p14:creationId xmlns:p14="http://schemas.microsoft.com/office/powerpoint/2010/main" val="1703974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13ED09-5BEB-4AC9-9083-9635F1EE171C}" type="slidenum">
              <a:rPr lang="en-US"/>
              <a:pPr>
                <a:defRPr/>
              </a:pPr>
              <a:t>‹#›</a:t>
            </a:fld>
            <a:endParaRPr lang="en-US"/>
          </a:p>
        </p:txBody>
      </p:sp>
    </p:spTree>
    <p:extLst>
      <p:ext uri="{BB962C8B-B14F-4D97-AF65-F5344CB8AC3E}">
        <p14:creationId xmlns:p14="http://schemas.microsoft.com/office/powerpoint/2010/main" val="844587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A41F5-8131-4DD1-9D52-7CB5AAFF4F78}" type="slidenum">
              <a:rPr lang="en-US"/>
              <a:pPr>
                <a:defRPr/>
              </a:pPr>
              <a:t>‹#›</a:t>
            </a:fld>
            <a:endParaRPr lang="en-US"/>
          </a:p>
        </p:txBody>
      </p:sp>
    </p:spTree>
    <p:extLst>
      <p:ext uri="{BB962C8B-B14F-4D97-AF65-F5344CB8AC3E}">
        <p14:creationId xmlns:p14="http://schemas.microsoft.com/office/powerpoint/2010/main" val="173954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EADAF2-6877-454B-93A7-C62C6CFCA066}" type="slidenum">
              <a:rPr lang="en-US"/>
              <a:pPr>
                <a:defRPr/>
              </a:pPr>
              <a:t>‹#›</a:t>
            </a:fld>
            <a:endParaRPr lang="en-US"/>
          </a:p>
        </p:txBody>
      </p:sp>
    </p:spTree>
    <p:extLst>
      <p:ext uri="{BB962C8B-B14F-4D97-AF65-F5344CB8AC3E}">
        <p14:creationId xmlns:p14="http://schemas.microsoft.com/office/powerpoint/2010/main" val="288556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C0D32-68B4-4271-BD3A-E259A062686F}" type="slidenum">
              <a:rPr lang="en-US"/>
              <a:pPr>
                <a:defRPr/>
              </a:pPr>
              <a:t>‹#›</a:t>
            </a:fld>
            <a:endParaRPr lang="en-US"/>
          </a:p>
        </p:txBody>
      </p:sp>
    </p:spTree>
    <p:extLst>
      <p:ext uri="{BB962C8B-B14F-4D97-AF65-F5344CB8AC3E}">
        <p14:creationId xmlns:p14="http://schemas.microsoft.com/office/powerpoint/2010/main" val="23479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FBCA5F-01A3-4A44-ADE4-210D3601E1EF}" type="slidenum">
              <a:rPr lang="en-US"/>
              <a:pPr>
                <a:defRPr/>
              </a:pPr>
              <a:t>‹#›</a:t>
            </a:fld>
            <a:endParaRPr lang="en-US"/>
          </a:p>
        </p:txBody>
      </p:sp>
    </p:spTree>
    <p:extLst>
      <p:ext uri="{BB962C8B-B14F-4D97-AF65-F5344CB8AC3E}">
        <p14:creationId xmlns:p14="http://schemas.microsoft.com/office/powerpoint/2010/main" val="230047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61E74-A6AA-4E72-9AFD-201853802FA7}" type="slidenum">
              <a:rPr lang="en-US"/>
              <a:pPr>
                <a:defRPr/>
              </a:pPr>
              <a:t>‹#›</a:t>
            </a:fld>
            <a:endParaRPr lang="en-US"/>
          </a:p>
        </p:txBody>
      </p:sp>
    </p:spTree>
    <p:extLst>
      <p:ext uri="{BB962C8B-B14F-4D97-AF65-F5344CB8AC3E}">
        <p14:creationId xmlns:p14="http://schemas.microsoft.com/office/powerpoint/2010/main" val="3559455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953D7F-01AB-4FDA-9D8A-359B0A5CE3A4}" type="slidenum">
              <a:rPr lang="en-US"/>
              <a:pPr>
                <a:defRPr/>
              </a:pPr>
              <a:t>‹#›</a:t>
            </a:fld>
            <a:endParaRPr lang="en-US"/>
          </a:p>
        </p:txBody>
      </p:sp>
    </p:spTree>
    <p:extLst>
      <p:ext uri="{BB962C8B-B14F-4D97-AF65-F5344CB8AC3E}">
        <p14:creationId xmlns:p14="http://schemas.microsoft.com/office/powerpoint/2010/main" val="29105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4C8FBF-9FB1-4AAC-96E4-E1451FBD6124}" type="slidenum">
              <a:rPr lang="en-US"/>
              <a:pPr>
                <a:defRPr/>
              </a:pPr>
              <a:t>‹#›</a:t>
            </a:fld>
            <a:endParaRPr lang="en-US"/>
          </a:p>
        </p:txBody>
      </p:sp>
    </p:spTree>
    <p:extLst>
      <p:ext uri="{BB962C8B-B14F-4D97-AF65-F5344CB8AC3E}">
        <p14:creationId xmlns:p14="http://schemas.microsoft.com/office/powerpoint/2010/main" val="52415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D1C9F3-F544-4082-8400-0B94FBA29100}" type="slidenum">
              <a:rPr lang="en-US"/>
              <a:pPr>
                <a:defRPr/>
              </a:pPr>
              <a:t>‹#›</a:t>
            </a:fld>
            <a:endParaRPr lang="en-US"/>
          </a:p>
        </p:txBody>
      </p:sp>
    </p:spTree>
    <p:extLst>
      <p:ext uri="{BB962C8B-B14F-4D97-AF65-F5344CB8AC3E}">
        <p14:creationId xmlns:p14="http://schemas.microsoft.com/office/powerpoint/2010/main" val="48667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30379-2E03-4E0A-960C-6E89EC88B195}" type="slidenum">
              <a:rPr lang="en-US"/>
              <a:pPr>
                <a:defRPr/>
              </a:pPr>
              <a:t>‹#›</a:t>
            </a:fld>
            <a:endParaRPr lang="en-US"/>
          </a:p>
        </p:txBody>
      </p:sp>
    </p:spTree>
    <p:extLst>
      <p:ext uri="{BB962C8B-B14F-4D97-AF65-F5344CB8AC3E}">
        <p14:creationId xmlns:p14="http://schemas.microsoft.com/office/powerpoint/2010/main" val="305714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a:latin typeface="Comic Sans MS" pitchFamily="66"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mn-lt"/>
              </a:defRPr>
            </a:lvl1pPr>
          </a:lstStyle>
          <a:p>
            <a:pPr>
              <a:defRPr/>
            </a:pPr>
            <a:fld id="{97CC5954-0BBF-40E5-AD42-DBDB7F5B70EE}" type="slidenum">
              <a:rPr lang="en-US"/>
              <a:pPr>
                <a:defRPr/>
              </a:pPr>
              <a:t>‹#›</a:t>
            </a:fld>
            <a:endParaRPr lang="en-US"/>
          </a:p>
        </p:txBody>
      </p:sp>
      <p:sp>
        <p:nvSpPr>
          <p:cNvPr id="1031" name="Line 8"/>
          <p:cNvSpPr>
            <a:spLocks noChangeShapeType="1"/>
          </p:cNvSpPr>
          <p:nvPr userDrawn="1"/>
        </p:nvSpPr>
        <p:spPr bwMode="auto">
          <a:xfrm>
            <a:off x="0" y="1125538"/>
            <a:ext cx="8243888" cy="0"/>
          </a:xfrm>
          <a:prstGeom prst="line">
            <a:avLst/>
          </a:prstGeom>
          <a:noFill/>
          <a:ln w="50800">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10"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Times New Roman" pitchFamily="18" charset="0"/>
              </a:defRPr>
            </a:lvl1pPr>
          </a:lstStyle>
          <a:p>
            <a:pPr>
              <a:defRPr/>
            </a:pPr>
            <a:fld id="{8E78E00F-2D89-418C-8CA5-4D1571979D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wma"/><Relationship Id="rId7" Type="http://schemas.openxmlformats.org/officeDocument/2006/relationships/image" Target="../media/image4.wmf"/><Relationship Id="rId2" Type="http://schemas.microsoft.com/office/2007/relationships/media" Target="../media/media12.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2.xml"/><Relationship Id="rId4"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hyperlink" Target="http://www.cdc.gov/westnile/resources/pdfs/cummulative/99_2013_CasesAndDeathsClinicalPresentationHumanCases.pdf" TargetMode="External"/><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15988" y="622300"/>
            <a:ext cx="7327900" cy="992188"/>
          </a:xfrm>
        </p:spPr>
        <p:txBody>
          <a:bodyPr/>
          <a:lstStyle/>
          <a:p>
            <a:pPr>
              <a:defRPr/>
            </a:pPr>
            <a:r>
              <a:rPr lang="en-US" dirty="0" smtClean="0">
                <a:solidFill>
                  <a:srgbClr val="990033"/>
                </a:solidFill>
                <a:effectLst>
                  <a:outerShdw blurRad="38100" dist="38100" dir="2700000" algn="tl">
                    <a:srgbClr val="C0C0C0"/>
                  </a:outerShdw>
                </a:effectLst>
                <a:latin typeface="Arial" charset="0"/>
              </a:rPr>
              <a:t>EPDM 509</a:t>
            </a:r>
          </a:p>
        </p:txBody>
      </p:sp>
      <p:sp>
        <p:nvSpPr>
          <p:cNvPr id="4099" name="Text Box 5"/>
          <p:cNvSpPr txBox="1">
            <a:spLocks noChangeArrowheads="1"/>
          </p:cNvSpPr>
          <p:nvPr/>
        </p:nvSpPr>
        <p:spPr bwMode="auto">
          <a:xfrm>
            <a:off x="1619250" y="1795463"/>
            <a:ext cx="6985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4400"/>
              <a:t>Measure of Disease Frequency &amp; Effect</a:t>
            </a:r>
          </a:p>
        </p:txBody>
      </p:sp>
      <p:sp>
        <p:nvSpPr>
          <p:cNvPr id="4100" name="Text Box 6"/>
          <p:cNvSpPr txBox="1">
            <a:spLocks noChangeArrowheads="1"/>
          </p:cNvSpPr>
          <p:nvPr/>
        </p:nvSpPr>
        <p:spPr bwMode="auto">
          <a:xfrm>
            <a:off x="2967038" y="4959350"/>
            <a:ext cx="1673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accent2"/>
                </a:solidFill>
              </a:rPr>
              <a:t>Lecture </a:t>
            </a:r>
            <a:r>
              <a:rPr lang="en-US" sz="2400" dirty="0" smtClean="0">
                <a:solidFill>
                  <a:schemeClr val="accent2"/>
                </a:solidFill>
              </a:rPr>
              <a:t>2A</a:t>
            </a:r>
            <a:endParaRPr lang="en-US" sz="2400" dirty="0">
              <a:solidFill>
                <a:schemeClr val="accent2"/>
              </a:solidFill>
            </a:endParaRPr>
          </a:p>
        </p:txBody>
      </p:sp>
      <p:sp>
        <p:nvSpPr>
          <p:cNvPr id="4101" name="Text Box 7"/>
          <p:cNvSpPr txBox="1">
            <a:spLocks noChangeArrowheads="1"/>
          </p:cNvSpPr>
          <p:nvPr/>
        </p:nvSpPr>
        <p:spPr bwMode="auto">
          <a:xfrm>
            <a:off x="677863" y="6364288"/>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400"/>
              <a:t>R Knutsen</a:t>
            </a:r>
          </a:p>
        </p:txBody>
      </p:sp>
      <p:sp>
        <p:nvSpPr>
          <p:cNvPr id="4102" name="Text Box 8"/>
          <p:cNvSpPr txBox="1">
            <a:spLocks noChangeArrowheads="1"/>
          </p:cNvSpPr>
          <p:nvPr/>
        </p:nvSpPr>
        <p:spPr bwMode="auto">
          <a:xfrm>
            <a:off x="1692275" y="3879850"/>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a:solidFill>
                  <a:schemeClr val="accent2"/>
                </a:solidFill>
              </a:rPr>
              <a:t>Estimating Risk</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a:xfrm>
            <a:off x="685800" y="-77788"/>
            <a:ext cx="7772400" cy="1203326"/>
          </a:xfrm>
        </p:spPr>
        <p:txBody>
          <a:bodyPr/>
          <a:lstStyle/>
          <a:p>
            <a:pPr>
              <a:defRPr/>
            </a:pPr>
            <a:r>
              <a:rPr lang="en-US" smtClean="0">
                <a:solidFill>
                  <a:srgbClr val="990033"/>
                </a:solidFill>
                <a:effectLst>
                  <a:outerShdw blurRad="38100" dist="38100" dir="2700000" algn="tl">
                    <a:srgbClr val="C0C0C0"/>
                  </a:outerShdw>
                </a:effectLst>
                <a:latin typeface="Arial" charset="0"/>
              </a:rPr>
              <a:t>Probably not</a:t>
            </a:r>
          </a:p>
        </p:txBody>
      </p:sp>
      <p:sp>
        <p:nvSpPr>
          <p:cNvPr id="11267" name="Rectangle 3"/>
          <p:cNvSpPr>
            <a:spLocks noGrp="1" noChangeArrowheads="1"/>
          </p:cNvSpPr>
          <p:nvPr>
            <p:ph type="body" sz="half" idx="1"/>
          </p:nvPr>
        </p:nvSpPr>
        <p:spPr>
          <a:xfrm>
            <a:off x="685800" y="1981200"/>
            <a:ext cx="7269163" cy="1592263"/>
          </a:xfrm>
          <a:noFill/>
        </p:spPr>
        <p:txBody>
          <a:bodyPr/>
          <a:lstStyle/>
          <a:p>
            <a:r>
              <a:rPr lang="en-US" smtClean="0">
                <a:latin typeface="Arial" charset="0"/>
              </a:rPr>
              <a:t>The numbers of cases may be similar, but the number of people in each state is not</a:t>
            </a:r>
          </a:p>
        </p:txBody>
      </p:sp>
      <p:sp>
        <p:nvSpPr>
          <p:cNvPr id="859140" name="Rectangle 4"/>
          <p:cNvSpPr>
            <a:spLocks noChangeArrowheads="1"/>
          </p:cNvSpPr>
          <p:nvPr/>
        </p:nvSpPr>
        <p:spPr bwMode="auto">
          <a:xfrm>
            <a:off x="698500" y="3789363"/>
            <a:ext cx="72691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sz="3200">
                <a:solidFill>
                  <a:schemeClr val="tx1"/>
                </a:solidFill>
              </a:rPr>
              <a:t>We need some way to </a:t>
            </a:r>
            <a:r>
              <a:rPr lang="en-US" sz="3200">
                <a:solidFill>
                  <a:schemeClr val="accent2"/>
                </a:solidFill>
              </a:rPr>
              <a:t>standardize</a:t>
            </a:r>
            <a:r>
              <a:rPr lang="en-US" sz="3200">
                <a:solidFill>
                  <a:schemeClr val="tx1"/>
                </a:solidFill>
              </a:rPr>
              <a:t> our results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29" fill="hold"/>
                                        <p:tgtEl>
                                          <p:spTgt spid="2"/>
                                        </p:tgtEl>
                                      </p:cBhvr>
                                    </p:cmd>
                                  </p:childTnLst>
                                </p:cTn>
                              </p:par>
                              <p:par>
                                <p:cTn id="7" presetID="4" presetClass="entr" presetSubtype="16" fill="hold" grpId="0" nodeType="withEffect">
                                  <p:stCondLst>
                                    <p:cond delay="3000"/>
                                  </p:stCondLst>
                                  <p:childTnLst>
                                    <p:set>
                                      <p:cBhvr>
                                        <p:cTn id="8" dur="1" fill="hold">
                                          <p:stCondLst>
                                            <p:cond delay="0"/>
                                          </p:stCondLst>
                                        </p:cTn>
                                        <p:tgtEl>
                                          <p:spTgt spid="859140"/>
                                        </p:tgtEl>
                                        <p:attrNameLst>
                                          <p:attrName>style.visibility</p:attrName>
                                        </p:attrNameLst>
                                      </p:cBhvr>
                                      <p:to>
                                        <p:strVal val="visible"/>
                                      </p:to>
                                    </p:set>
                                    <p:animEffect transition="in" filter="box(in)">
                                      <p:cBhvr>
                                        <p:cTn id="9" dur="3000"/>
                                        <p:tgtEl>
                                          <p:spTgt spid="8591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85914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3850" y="2058988"/>
            <a:ext cx="81851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a:solidFill>
                  <a:schemeClr val="tx1"/>
                </a:solidFill>
              </a:rPr>
              <a:t>In order to evaluate whether disease</a:t>
            </a:r>
          </a:p>
          <a:p>
            <a:pPr>
              <a:spcBef>
                <a:spcPct val="0"/>
              </a:spcBef>
              <a:buFontTx/>
              <a:buNone/>
            </a:pPr>
            <a:r>
              <a:rPr lang="en-US" sz="3600">
                <a:solidFill>
                  <a:schemeClr val="tx1"/>
                </a:solidFill>
              </a:rPr>
              <a:t>occurrence differs between different</a:t>
            </a:r>
          </a:p>
          <a:p>
            <a:pPr>
              <a:spcBef>
                <a:spcPct val="0"/>
              </a:spcBef>
              <a:buFontTx/>
              <a:buNone/>
            </a:pPr>
            <a:r>
              <a:rPr lang="en-US" sz="3600">
                <a:solidFill>
                  <a:schemeClr val="tx1"/>
                </a:solidFill>
              </a:rPr>
              <a:t>groups, we must</a:t>
            </a:r>
            <a:r>
              <a:rPr lang="en-US" sz="3600">
                <a:solidFill>
                  <a:srgbClr val="3333FF"/>
                </a:solidFill>
              </a:rPr>
              <a:t> </a:t>
            </a:r>
            <a:r>
              <a:rPr lang="en-US" sz="3600">
                <a:solidFill>
                  <a:srgbClr val="0066CC"/>
                </a:solidFill>
              </a:rPr>
              <a:t>“standardize”</a:t>
            </a:r>
            <a:r>
              <a:rPr lang="en-US" sz="3600">
                <a:solidFill>
                  <a:srgbClr val="3333FF"/>
                </a:solidFill>
              </a:rPr>
              <a:t> </a:t>
            </a:r>
            <a:r>
              <a:rPr lang="en-US" sz="3600">
                <a:solidFill>
                  <a:schemeClr val="tx1"/>
                </a:solidFill>
              </a:rPr>
              <a:t>the</a:t>
            </a:r>
          </a:p>
          <a:p>
            <a:pPr>
              <a:spcBef>
                <a:spcPct val="0"/>
              </a:spcBef>
              <a:buFontTx/>
              <a:buNone/>
            </a:pPr>
            <a:r>
              <a:rPr lang="en-US" sz="3600">
                <a:solidFill>
                  <a:schemeClr val="tx1"/>
                </a:solidFill>
              </a:rPr>
              <a:t>Measurements (counts) by giving them </a:t>
            </a:r>
          </a:p>
          <a:p>
            <a:pPr>
              <a:spcBef>
                <a:spcPct val="0"/>
              </a:spcBef>
              <a:buFontTx/>
              <a:buNone/>
            </a:pPr>
            <a:r>
              <a:rPr lang="en-US" sz="3600">
                <a:solidFill>
                  <a:schemeClr val="tx1"/>
                </a:solidFill>
              </a:rPr>
              <a:t>a</a:t>
            </a:r>
            <a:r>
              <a:rPr lang="en-US" sz="3600">
                <a:solidFill>
                  <a:srgbClr val="3333FF"/>
                </a:solidFill>
              </a:rPr>
              <a:t> </a:t>
            </a:r>
            <a:r>
              <a:rPr lang="en-US" sz="3600">
                <a:solidFill>
                  <a:srgbClr val="0066CC"/>
                </a:solidFill>
              </a:rPr>
              <a:t>denominator</a:t>
            </a:r>
            <a:r>
              <a:rPr lang="en-US" sz="3600">
                <a:solidFill>
                  <a:srgbClr val="3333FF"/>
                </a:solidFill>
              </a:rPr>
              <a:t>.</a:t>
            </a:r>
          </a:p>
        </p:txBody>
      </p:sp>
      <p:sp>
        <p:nvSpPr>
          <p:cNvPr id="861187" name="Text Box 3"/>
          <p:cNvSpPr txBox="1">
            <a:spLocks noChangeArrowheads="1"/>
          </p:cNvSpPr>
          <p:nvPr/>
        </p:nvSpPr>
        <p:spPr bwMode="auto">
          <a:xfrm>
            <a:off x="468313" y="215900"/>
            <a:ext cx="7829550"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“Standardize” by denominators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469900" y="125413"/>
            <a:ext cx="8278813" cy="1143000"/>
          </a:xfrm>
        </p:spPr>
        <p:txBody>
          <a:bodyPr/>
          <a:lstStyle/>
          <a:p>
            <a:pPr>
              <a:defRPr/>
            </a:pPr>
            <a:r>
              <a:rPr lang="en-US" sz="4000" smtClean="0">
                <a:solidFill>
                  <a:srgbClr val="990033"/>
                </a:solidFill>
                <a:effectLst>
                  <a:outerShdw blurRad="38100" dist="38100" dir="2700000" algn="tl">
                    <a:srgbClr val="C0C0C0"/>
                  </a:outerShdw>
                </a:effectLst>
                <a:latin typeface="Arial" charset="0"/>
              </a:rPr>
              <a:t>Four Types of Measures to use when assessing Health Status</a:t>
            </a:r>
          </a:p>
        </p:txBody>
      </p:sp>
      <p:sp>
        <p:nvSpPr>
          <p:cNvPr id="13315" name="Rectangle 3"/>
          <p:cNvSpPr>
            <a:spLocks noGrp="1" noChangeArrowheads="1"/>
          </p:cNvSpPr>
          <p:nvPr>
            <p:ph type="body" sz="half" idx="1"/>
          </p:nvPr>
        </p:nvSpPr>
        <p:spPr>
          <a:xfrm>
            <a:off x="685800" y="1981200"/>
            <a:ext cx="3814763" cy="4114800"/>
          </a:xfrm>
        </p:spPr>
        <p:txBody>
          <a:bodyPr/>
          <a:lstStyle/>
          <a:p>
            <a:r>
              <a:rPr lang="en-US" sz="2800" b="1" smtClean="0">
                <a:latin typeface="Arial" charset="0"/>
              </a:rPr>
              <a:t>Counts</a:t>
            </a:r>
          </a:p>
          <a:p>
            <a:endParaRPr lang="en-US" sz="2800" b="1" smtClean="0">
              <a:latin typeface="Arial" charset="0"/>
            </a:endParaRPr>
          </a:p>
          <a:p>
            <a:r>
              <a:rPr lang="en-US" sz="2800" b="1" smtClean="0">
                <a:latin typeface="Arial" charset="0"/>
              </a:rPr>
              <a:t>Proportions</a:t>
            </a:r>
          </a:p>
          <a:p>
            <a:endParaRPr lang="en-US" sz="2800" b="1" smtClean="0">
              <a:latin typeface="Arial" charset="0"/>
            </a:endParaRPr>
          </a:p>
          <a:p>
            <a:r>
              <a:rPr lang="en-US" sz="2800" b="1" smtClean="0">
                <a:latin typeface="Arial" charset="0"/>
              </a:rPr>
              <a:t>Ratios</a:t>
            </a:r>
          </a:p>
          <a:p>
            <a:endParaRPr lang="en-US" sz="2800" b="1" smtClean="0">
              <a:latin typeface="Arial" charset="0"/>
            </a:endParaRPr>
          </a:p>
          <a:p>
            <a:r>
              <a:rPr lang="en-US" sz="2800" b="1" smtClean="0">
                <a:latin typeface="Arial" charset="0"/>
              </a:rPr>
              <a:t>Rates</a:t>
            </a:r>
          </a:p>
          <a:p>
            <a:endParaRPr lang="en-US" sz="2800" smtClean="0">
              <a:latin typeface="Arial" charset="0"/>
            </a:endParaRPr>
          </a:p>
        </p:txBody>
      </p:sp>
      <p:graphicFrame>
        <p:nvGraphicFramePr>
          <p:cNvPr id="13316" name="Object 4"/>
          <p:cNvGraphicFramePr>
            <a:graphicFrameLocks noGrp="1"/>
          </p:cNvGraphicFramePr>
          <p:nvPr>
            <p:ph sz="half" idx="2"/>
          </p:nvPr>
        </p:nvGraphicFramePr>
        <p:xfrm>
          <a:off x="5003800" y="2062163"/>
          <a:ext cx="3094038" cy="2420937"/>
        </p:xfrm>
        <a:graphic>
          <a:graphicData uri="http://schemas.openxmlformats.org/presentationml/2006/ole">
            <mc:AlternateContent xmlns:mc="http://schemas.openxmlformats.org/markup-compatibility/2006">
              <mc:Choice xmlns:v="urn:schemas-microsoft-com:vml" Requires="v">
                <p:oleObj spid="_x0000_s13458" name="Clip" r:id="rId6" imgW="1278754" imgH="574879" progId="MS_ClipArt_Gallery.2">
                  <p:embed/>
                </p:oleObj>
              </mc:Choice>
              <mc:Fallback>
                <p:oleObj name="Clip" r:id="rId6" imgW="1278754" imgH="574879" progId="MS_ClipArt_Gallery.2">
                  <p:embed/>
                  <p:pic>
                    <p:nvPicPr>
                      <p:cNvPr id="0" name="Objec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2062163"/>
                        <a:ext cx="3094038"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1. Counts</a:t>
            </a:r>
          </a:p>
        </p:txBody>
      </p:sp>
      <p:sp>
        <p:nvSpPr>
          <p:cNvPr id="865283" name="Text Box 3"/>
          <p:cNvSpPr>
            <a:spLocks noGrp="1" noChangeArrowheads="1"/>
          </p:cNvSpPr>
          <p:nvPr>
            <p:ph type="body" idx="1"/>
          </p:nvPr>
        </p:nvSpPr>
        <p:spPr>
          <a:xfrm>
            <a:off x="457200" y="1600200"/>
            <a:ext cx="8229600" cy="4365625"/>
          </a:xfrm>
          <a:noFill/>
        </p:spPr>
        <p:txBody>
          <a:bodyPr>
            <a:spAutoFit/>
          </a:bodyPr>
          <a:lstStyle/>
          <a:p>
            <a:pPr marL="457200" indent="-457200">
              <a:lnSpc>
                <a:spcPct val="80000"/>
              </a:lnSpc>
            </a:pPr>
            <a:r>
              <a:rPr lang="en-US" sz="2400" smtClean="0">
                <a:latin typeface="Arial" charset="0"/>
              </a:rPr>
              <a:t>Simplest/most frequently performed measure in epidemiology</a:t>
            </a:r>
          </a:p>
          <a:p>
            <a:pPr marL="457200" indent="-457200">
              <a:lnSpc>
                <a:spcPct val="80000"/>
              </a:lnSpc>
            </a:pPr>
            <a:endParaRPr lang="en-US" sz="2400" smtClean="0">
              <a:latin typeface="Arial" charset="0"/>
            </a:endParaRPr>
          </a:p>
          <a:p>
            <a:pPr marL="457200" indent="-457200">
              <a:lnSpc>
                <a:spcPct val="80000"/>
              </a:lnSpc>
            </a:pPr>
            <a:r>
              <a:rPr lang="en-US" sz="2400" smtClean="0">
                <a:latin typeface="Arial" charset="0"/>
              </a:rPr>
              <a:t>Refers to the </a:t>
            </a:r>
            <a:r>
              <a:rPr lang="en-US" sz="2400" smtClean="0">
                <a:solidFill>
                  <a:srgbClr val="0066CC"/>
                </a:solidFill>
                <a:latin typeface="Arial" charset="0"/>
              </a:rPr>
              <a:t>number of cases</a:t>
            </a:r>
            <a:r>
              <a:rPr lang="en-US" sz="2400" smtClean="0">
                <a:latin typeface="Arial" charset="0"/>
              </a:rPr>
              <a:t> of a disease or other health phenomenon being studied</a:t>
            </a:r>
          </a:p>
          <a:p>
            <a:pPr marL="457200" indent="-457200">
              <a:lnSpc>
                <a:spcPct val="80000"/>
              </a:lnSpc>
            </a:pPr>
            <a:endParaRPr lang="en-US" sz="2400" smtClean="0">
              <a:latin typeface="Arial" charset="0"/>
            </a:endParaRPr>
          </a:p>
          <a:p>
            <a:pPr marL="914400" lvl="1" indent="-457200">
              <a:lnSpc>
                <a:spcPct val="80000"/>
              </a:lnSpc>
            </a:pPr>
            <a:r>
              <a:rPr lang="en-US" sz="2000" smtClean="0">
                <a:latin typeface="Arial" charset="0"/>
              </a:rPr>
              <a:t>i.e. Cases of influenza in Allegheny county in January, 2002</a:t>
            </a:r>
          </a:p>
          <a:p>
            <a:pPr marL="914400" lvl="1" indent="-457200">
              <a:lnSpc>
                <a:spcPct val="80000"/>
              </a:lnSpc>
            </a:pPr>
            <a:r>
              <a:rPr lang="en-US" sz="2000" smtClean="0">
                <a:latin typeface="Arial" charset="0"/>
              </a:rPr>
              <a:t>i.e. Number of persons injured in road accidents in California</a:t>
            </a:r>
          </a:p>
          <a:p>
            <a:pPr marL="457200" indent="-457200">
              <a:lnSpc>
                <a:spcPct val="80000"/>
              </a:lnSpc>
            </a:pPr>
            <a:endParaRPr lang="en-US" sz="2000" smtClean="0">
              <a:latin typeface="Arial" charset="0"/>
            </a:endParaRPr>
          </a:p>
          <a:p>
            <a:pPr marL="457200" indent="-457200">
              <a:lnSpc>
                <a:spcPct val="80000"/>
              </a:lnSpc>
            </a:pPr>
            <a:r>
              <a:rPr lang="en-US" sz="2400" smtClean="0">
                <a:latin typeface="Arial" charset="0"/>
              </a:rPr>
              <a:t>Useful for allocation of health resources</a:t>
            </a:r>
          </a:p>
          <a:p>
            <a:pPr marL="457200" indent="-457200">
              <a:lnSpc>
                <a:spcPct val="80000"/>
              </a:lnSpc>
            </a:pPr>
            <a:endParaRPr lang="en-US" sz="2400" smtClean="0">
              <a:latin typeface="Arial" charset="0"/>
            </a:endParaRPr>
          </a:p>
          <a:p>
            <a:pPr marL="457200" indent="-457200">
              <a:lnSpc>
                <a:spcPct val="80000"/>
              </a:lnSpc>
              <a:buClr>
                <a:schemeClr val="tx1"/>
              </a:buClr>
            </a:pPr>
            <a:r>
              <a:rPr lang="en-US" sz="2400" smtClean="0">
                <a:solidFill>
                  <a:srgbClr val="0066CC"/>
                </a:solidFill>
                <a:latin typeface="Arial" charset="0"/>
              </a:rPr>
              <a:t>Limited usefulness for epidemiologic purpose without knowing size of the source population</a:t>
            </a:r>
            <a:r>
              <a:rPr lang="en-US" sz="2400" smtClean="0">
                <a:latin typeface="Arial" charset="0"/>
              </a:rPr>
              <a:t> </a:t>
            </a:r>
            <a:r>
              <a:rPr lang="en-US" sz="2400" smtClean="0">
                <a:solidFill>
                  <a:srgbClr val="CC0066"/>
                </a:solidFill>
                <a:latin typeface="Arial" charset="0"/>
              </a:rPr>
              <a:t>(denominator)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532" fill="hold"/>
                                        <p:tgtEl>
                                          <p:spTgt spid="2"/>
                                        </p:tgtEl>
                                      </p:cBhvr>
                                    </p:cmd>
                                  </p:childTnLst>
                                </p:cTn>
                              </p:par>
                              <p:par>
                                <p:cTn id="7" presetID="55" presetClass="entr" presetSubtype="0" fill="hold" grpId="0" nodeType="withEffect">
                                  <p:stCondLst>
                                    <p:cond delay="0"/>
                                  </p:stCondLst>
                                  <p:childTnLst>
                                    <p:set>
                                      <p:cBhvr>
                                        <p:cTn id="8" dur="1" fill="hold">
                                          <p:stCondLst>
                                            <p:cond delay="0"/>
                                          </p:stCondLst>
                                        </p:cTn>
                                        <p:tgtEl>
                                          <p:spTgt spid="865283">
                                            <p:txEl>
                                              <p:pRg st="0" end="0"/>
                                            </p:txEl>
                                          </p:spTgt>
                                        </p:tgtEl>
                                        <p:attrNameLst>
                                          <p:attrName>style.visibility</p:attrName>
                                        </p:attrNameLst>
                                      </p:cBhvr>
                                      <p:to>
                                        <p:strVal val="visible"/>
                                      </p:to>
                                    </p:set>
                                    <p:anim calcmode="lin" valueType="num">
                                      <p:cBhvr>
                                        <p:cTn id="9" dur="3000" fill="hold"/>
                                        <p:tgtEl>
                                          <p:spTgt spid="865283">
                                            <p:txEl>
                                              <p:pRg st="0" end="0"/>
                                            </p:txEl>
                                          </p:spTgt>
                                        </p:tgtEl>
                                        <p:attrNameLst>
                                          <p:attrName>ppt_w</p:attrName>
                                        </p:attrNameLst>
                                      </p:cBhvr>
                                      <p:tavLst>
                                        <p:tav tm="0">
                                          <p:val>
                                            <p:strVal val="#ppt_w*0.70"/>
                                          </p:val>
                                        </p:tav>
                                        <p:tav tm="100000">
                                          <p:val>
                                            <p:strVal val="#ppt_w"/>
                                          </p:val>
                                        </p:tav>
                                      </p:tavLst>
                                    </p:anim>
                                    <p:anim calcmode="lin" valueType="num">
                                      <p:cBhvr>
                                        <p:cTn id="10" dur="3000" fill="hold"/>
                                        <p:tgtEl>
                                          <p:spTgt spid="865283">
                                            <p:txEl>
                                              <p:pRg st="0" end="0"/>
                                            </p:txEl>
                                          </p:spTgt>
                                        </p:tgtEl>
                                        <p:attrNameLst>
                                          <p:attrName>ppt_h</p:attrName>
                                        </p:attrNameLst>
                                      </p:cBhvr>
                                      <p:tavLst>
                                        <p:tav tm="0">
                                          <p:val>
                                            <p:strVal val="#ppt_h"/>
                                          </p:val>
                                        </p:tav>
                                        <p:tav tm="100000">
                                          <p:val>
                                            <p:strVal val="#ppt_h"/>
                                          </p:val>
                                        </p:tav>
                                      </p:tavLst>
                                    </p:anim>
                                    <p:animEffect transition="in" filter="fade">
                                      <p:cBhvr>
                                        <p:cTn id="11" dur="3000"/>
                                        <p:tgtEl>
                                          <p:spTgt spid="865283">
                                            <p:txEl>
                                              <p:pRg st="0" end="0"/>
                                            </p:txEl>
                                          </p:spTgt>
                                        </p:tgtEl>
                                      </p:cBhvr>
                                    </p:animEffect>
                                  </p:childTnLst>
                                </p:cTn>
                              </p:par>
                              <p:par>
                                <p:cTn id="12" presetID="55" presetClass="entr" presetSubtype="0" fill="hold" grpId="0" nodeType="withEffect">
                                  <p:stCondLst>
                                    <p:cond delay="3000"/>
                                  </p:stCondLst>
                                  <p:childTnLst>
                                    <p:set>
                                      <p:cBhvr>
                                        <p:cTn id="13" dur="1" fill="hold">
                                          <p:stCondLst>
                                            <p:cond delay="0"/>
                                          </p:stCondLst>
                                        </p:cTn>
                                        <p:tgtEl>
                                          <p:spTgt spid="865283">
                                            <p:txEl>
                                              <p:pRg st="2" end="2"/>
                                            </p:txEl>
                                          </p:spTgt>
                                        </p:tgtEl>
                                        <p:attrNameLst>
                                          <p:attrName>style.visibility</p:attrName>
                                        </p:attrNameLst>
                                      </p:cBhvr>
                                      <p:to>
                                        <p:strVal val="visible"/>
                                      </p:to>
                                    </p:set>
                                    <p:anim calcmode="lin" valueType="num">
                                      <p:cBhvr>
                                        <p:cTn id="14" dur="2000" fill="hold"/>
                                        <p:tgtEl>
                                          <p:spTgt spid="865283">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865283">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865283">
                                            <p:txEl>
                                              <p:pRg st="2" end="2"/>
                                            </p:txEl>
                                          </p:spTgt>
                                        </p:tgtEl>
                                      </p:cBhvr>
                                    </p:animEffect>
                                  </p:childTnLst>
                                </p:cTn>
                              </p:par>
                              <p:par>
                                <p:cTn id="17" presetID="55" presetClass="entr" presetSubtype="0" fill="hold" grpId="0" nodeType="withEffect">
                                  <p:stCondLst>
                                    <p:cond delay="4000"/>
                                  </p:stCondLst>
                                  <p:childTnLst>
                                    <p:set>
                                      <p:cBhvr>
                                        <p:cTn id="18" dur="1" fill="hold">
                                          <p:stCondLst>
                                            <p:cond delay="0"/>
                                          </p:stCondLst>
                                        </p:cTn>
                                        <p:tgtEl>
                                          <p:spTgt spid="865283">
                                            <p:txEl>
                                              <p:pRg st="4" end="4"/>
                                            </p:txEl>
                                          </p:spTgt>
                                        </p:tgtEl>
                                        <p:attrNameLst>
                                          <p:attrName>style.visibility</p:attrName>
                                        </p:attrNameLst>
                                      </p:cBhvr>
                                      <p:to>
                                        <p:strVal val="visible"/>
                                      </p:to>
                                    </p:set>
                                    <p:anim calcmode="lin" valueType="num">
                                      <p:cBhvr>
                                        <p:cTn id="19" dur="2000" fill="hold"/>
                                        <p:tgtEl>
                                          <p:spTgt spid="865283">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865283">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865283">
                                            <p:txEl>
                                              <p:pRg st="4" end="4"/>
                                            </p:txEl>
                                          </p:spTgt>
                                        </p:tgtEl>
                                      </p:cBhvr>
                                    </p:animEffect>
                                  </p:childTnLst>
                                </p:cTn>
                              </p:par>
                              <p:par>
                                <p:cTn id="22" presetID="55" presetClass="entr" presetSubtype="0" fill="hold" grpId="0" nodeType="withEffect">
                                  <p:stCondLst>
                                    <p:cond delay="7000"/>
                                  </p:stCondLst>
                                  <p:childTnLst>
                                    <p:set>
                                      <p:cBhvr>
                                        <p:cTn id="23" dur="1" fill="hold">
                                          <p:stCondLst>
                                            <p:cond delay="0"/>
                                          </p:stCondLst>
                                        </p:cTn>
                                        <p:tgtEl>
                                          <p:spTgt spid="865283">
                                            <p:txEl>
                                              <p:pRg st="5" end="5"/>
                                            </p:txEl>
                                          </p:spTgt>
                                        </p:tgtEl>
                                        <p:attrNameLst>
                                          <p:attrName>style.visibility</p:attrName>
                                        </p:attrNameLst>
                                      </p:cBhvr>
                                      <p:to>
                                        <p:strVal val="visible"/>
                                      </p:to>
                                    </p:set>
                                    <p:anim calcmode="lin" valueType="num">
                                      <p:cBhvr>
                                        <p:cTn id="24" dur="2000" fill="hold"/>
                                        <p:tgtEl>
                                          <p:spTgt spid="865283">
                                            <p:txEl>
                                              <p:pRg st="5" end="5"/>
                                            </p:txEl>
                                          </p:spTgt>
                                        </p:tgtEl>
                                        <p:attrNameLst>
                                          <p:attrName>ppt_w</p:attrName>
                                        </p:attrNameLst>
                                      </p:cBhvr>
                                      <p:tavLst>
                                        <p:tav tm="0">
                                          <p:val>
                                            <p:strVal val="#ppt_w*0.70"/>
                                          </p:val>
                                        </p:tav>
                                        <p:tav tm="100000">
                                          <p:val>
                                            <p:strVal val="#ppt_w"/>
                                          </p:val>
                                        </p:tav>
                                      </p:tavLst>
                                    </p:anim>
                                    <p:anim calcmode="lin" valueType="num">
                                      <p:cBhvr>
                                        <p:cTn id="25" dur="2000" fill="hold"/>
                                        <p:tgtEl>
                                          <p:spTgt spid="865283">
                                            <p:txEl>
                                              <p:pRg st="5" end="5"/>
                                            </p:txEl>
                                          </p:spTgt>
                                        </p:tgtEl>
                                        <p:attrNameLst>
                                          <p:attrName>ppt_h</p:attrName>
                                        </p:attrNameLst>
                                      </p:cBhvr>
                                      <p:tavLst>
                                        <p:tav tm="0">
                                          <p:val>
                                            <p:strVal val="#ppt_h"/>
                                          </p:val>
                                        </p:tav>
                                        <p:tav tm="100000">
                                          <p:val>
                                            <p:strVal val="#ppt_h"/>
                                          </p:val>
                                        </p:tav>
                                      </p:tavLst>
                                    </p:anim>
                                    <p:animEffect transition="in" filter="fade">
                                      <p:cBhvr>
                                        <p:cTn id="26" dur="2000"/>
                                        <p:tgtEl>
                                          <p:spTgt spid="865283">
                                            <p:txEl>
                                              <p:pRg st="5" end="5"/>
                                            </p:txEl>
                                          </p:spTgt>
                                        </p:tgtEl>
                                      </p:cBhvr>
                                    </p:animEffect>
                                  </p:childTnLst>
                                </p:cTn>
                              </p:par>
                              <p:par>
                                <p:cTn id="27" presetID="55" presetClass="entr" presetSubtype="0" fill="hold" grpId="0" nodeType="withEffect">
                                  <p:stCondLst>
                                    <p:cond delay="9000"/>
                                  </p:stCondLst>
                                  <p:childTnLst>
                                    <p:set>
                                      <p:cBhvr>
                                        <p:cTn id="28" dur="1" fill="hold">
                                          <p:stCondLst>
                                            <p:cond delay="0"/>
                                          </p:stCondLst>
                                        </p:cTn>
                                        <p:tgtEl>
                                          <p:spTgt spid="865283">
                                            <p:txEl>
                                              <p:pRg st="7" end="7"/>
                                            </p:txEl>
                                          </p:spTgt>
                                        </p:tgtEl>
                                        <p:attrNameLst>
                                          <p:attrName>style.visibility</p:attrName>
                                        </p:attrNameLst>
                                      </p:cBhvr>
                                      <p:to>
                                        <p:strVal val="visible"/>
                                      </p:to>
                                    </p:set>
                                    <p:anim calcmode="lin" valueType="num">
                                      <p:cBhvr>
                                        <p:cTn id="29" dur="2000" fill="hold"/>
                                        <p:tgtEl>
                                          <p:spTgt spid="865283">
                                            <p:txEl>
                                              <p:pRg st="7" end="7"/>
                                            </p:txEl>
                                          </p:spTgt>
                                        </p:tgtEl>
                                        <p:attrNameLst>
                                          <p:attrName>ppt_w</p:attrName>
                                        </p:attrNameLst>
                                      </p:cBhvr>
                                      <p:tavLst>
                                        <p:tav tm="0">
                                          <p:val>
                                            <p:strVal val="#ppt_w*0.70"/>
                                          </p:val>
                                        </p:tav>
                                        <p:tav tm="100000">
                                          <p:val>
                                            <p:strVal val="#ppt_w"/>
                                          </p:val>
                                        </p:tav>
                                      </p:tavLst>
                                    </p:anim>
                                    <p:anim calcmode="lin" valueType="num">
                                      <p:cBhvr>
                                        <p:cTn id="30" dur="2000" fill="hold"/>
                                        <p:tgtEl>
                                          <p:spTgt spid="865283">
                                            <p:txEl>
                                              <p:pRg st="7" end="7"/>
                                            </p:txEl>
                                          </p:spTgt>
                                        </p:tgtEl>
                                        <p:attrNameLst>
                                          <p:attrName>ppt_h</p:attrName>
                                        </p:attrNameLst>
                                      </p:cBhvr>
                                      <p:tavLst>
                                        <p:tav tm="0">
                                          <p:val>
                                            <p:strVal val="#ppt_h"/>
                                          </p:val>
                                        </p:tav>
                                        <p:tav tm="100000">
                                          <p:val>
                                            <p:strVal val="#ppt_h"/>
                                          </p:val>
                                        </p:tav>
                                      </p:tavLst>
                                    </p:anim>
                                    <p:animEffect transition="in" filter="fade">
                                      <p:cBhvr>
                                        <p:cTn id="31" dur="2000"/>
                                        <p:tgtEl>
                                          <p:spTgt spid="865283">
                                            <p:txEl>
                                              <p:pRg st="7" end="7"/>
                                            </p:txEl>
                                          </p:spTgt>
                                        </p:tgtEl>
                                      </p:cBhvr>
                                    </p:animEffect>
                                  </p:childTnLst>
                                </p:cTn>
                              </p:par>
                              <p:par>
                                <p:cTn id="32" presetID="55" presetClass="entr" presetSubtype="0" fill="hold" grpId="0" nodeType="withEffect">
                                  <p:stCondLst>
                                    <p:cond delay="11000"/>
                                  </p:stCondLst>
                                  <p:childTnLst>
                                    <p:set>
                                      <p:cBhvr>
                                        <p:cTn id="33" dur="1" fill="hold">
                                          <p:stCondLst>
                                            <p:cond delay="0"/>
                                          </p:stCondLst>
                                        </p:cTn>
                                        <p:tgtEl>
                                          <p:spTgt spid="865283">
                                            <p:txEl>
                                              <p:pRg st="9" end="9"/>
                                            </p:txEl>
                                          </p:spTgt>
                                        </p:tgtEl>
                                        <p:attrNameLst>
                                          <p:attrName>style.visibility</p:attrName>
                                        </p:attrNameLst>
                                      </p:cBhvr>
                                      <p:to>
                                        <p:strVal val="visible"/>
                                      </p:to>
                                    </p:set>
                                    <p:anim calcmode="lin" valueType="num">
                                      <p:cBhvr>
                                        <p:cTn id="34" dur="2000" fill="hold"/>
                                        <p:tgtEl>
                                          <p:spTgt spid="865283">
                                            <p:txEl>
                                              <p:pRg st="9" end="9"/>
                                            </p:txEl>
                                          </p:spTgt>
                                        </p:tgtEl>
                                        <p:attrNameLst>
                                          <p:attrName>ppt_w</p:attrName>
                                        </p:attrNameLst>
                                      </p:cBhvr>
                                      <p:tavLst>
                                        <p:tav tm="0">
                                          <p:val>
                                            <p:strVal val="#ppt_w*0.70"/>
                                          </p:val>
                                        </p:tav>
                                        <p:tav tm="100000">
                                          <p:val>
                                            <p:strVal val="#ppt_w"/>
                                          </p:val>
                                        </p:tav>
                                      </p:tavLst>
                                    </p:anim>
                                    <p:anim calcmode="lin" valueType="num">
                                      <p:cBhvr>
                                        <p:cTn id="35" dur="2000" fill="hold"/>
                                        <p:tgtEl>
                                          <p:spTgt spid="865283">
                                            <p:txEl>
                                              <p:pRg st="9" end="9"/>
                                            </p:txEl>
                                          </p:spTgt>
                                        </p:tgtEl>
                                        <p:attrNameLst>
                                          <p:attrName>ppt_h</p:attrName>
                                        </p:attrNameLst>
                                      </p:cBhvr>
                                      <p:tavLst>
                                        <p:tav tm="0">
                                          <p:val>
                                            <p:strVal val="#ppt_h"/>
                                          </p:val>
                                        </p:tav>
                                        <p:tav tm="100000">
                                          <p:val>
                                            <p:strVal val="#ppt_h"/>
                                          </p:val>
                                        </p:tav>
                                      </p:tavLst>
                                    </p:anim>
                                    <p:animEffect transition="in" filter="fade">
                                      <p:cBhvr>
                                        <p:cTn id="36" dur="2000"/>
                                        <p:tgtEl>
                                          <p:spTgt spid="8652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86528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2. Proportion</a:t>
            </a:r>
          </a:p>
        </p:txBody>
      </p:sp>
      <p:sp>
        <p:nvSpPr>
          <p:cNvPr id="867331" name="Rectangle 3"/>
          <p:cNvSpPr>
            <a:spLocks noGrp="1" noChangeArrowheads="1"/>
          </p:cNvSpPr>
          <p:nvPr>
            <p:ph type="body" idx="1"/>
          </p:nvPr>
        </p:nvSpPr>
        <p:spPr>
          <a:xfrm>
            <a:off x="457200" y="1524000"/>
            <a:ext cx="8229600" cy="3128963"/>
          </a:xfrm>
        </p:spPr>
        <p:txBody>
          <a:bodyPr/>
          <a:lstStyle/>
          <a:p>
            <a:r>
              <a:rPr lang="en-US" sz="2800" smtClean="0">
                <a:latin typeface="Arial" charset="0"/>
              </a:rPr>
              <a:t>a measure in which the numerator is included in the denominator </a:t>
            </a:r>
          </a:p>
          <a:p>
            <a:r>
              <a:rPr lang="en-US" sz="2800" smtClean="0">
                <a:latin typeface="Arial" charset="0"/>
              </a:rPr>
              <a:t>is composed of:</a:t>
            </a:r>
          </a:p>
          <a:p>
            <a:pPr lvl="1"/>
            <a:r>
              <a:rPr lang="en-US" sz="2000" smtClean="0">
                <a:latin typeface="Arial" charset="0"/>
              </a:rPr>
              <a:t>a numerator (A)</a:t>
            </a:r>
          </a:p>
          <a:p>
            <a:pPr lvl="1"/>
            <a:r>
              <a:rPr lang="en-US" sz="2000" smtClean="0">
                <a:latin typeface="Arial" charset="0"/>
              </a:rPr>
              <a:t>a denominator containing the numerator (A + B)</a:t>
            </a:r>
          </a:p>
          <a:p>
            <a:r>
              <a:rPr lang="en-US" sz="2800" smtClean="0">
                <a:latin typeface="Arial" charset="0"/>
              </a:rPr>
              <a:t>is expressed as a </a:t>
            </a:r>
            <a:r>
              <a:rPr lang="en-US" sz="2800" smtClean="0">
                <a:solidFill>
                  <a:srgbClr val="008080"/>
                </a:solidFill>
                <a:latin typeface="Arial" charset="0"/>
              </a:rPr>
              <a:t>decimal</a:t>
            </a:r>
            <a:r>
              <a:rPr lang="en-US" sz="2800" smtClean="0">
                <a:latin typeface="Arial" charset="0"/>
              </a:rPr>
              <a:t> (0.2), or a </a:t>
            </a:r>
            <a:r>
              <a:rPr lang="en-US" sz="2800" smtClean="0">
                <a:solidFill>
                  <a:srgbClr val="008080"/>
                </a:solidFill>
                <a:latin typeface="Arial" charset="0"/>
              </a:rPr>
              <a:t>fraction</a:t>
            </a:r>
            <a:r>
              <a:rPr lang="en-US" sz="2800" smtClean="0">
                <a:latin typeface="Arial" charset="0"/>
              </a:rPr>
              <a:t> (1/5) or a </a:t>
            </a:r>
            <a:r>
              <a:rPr lang="en-US" sz="2800" smtClean="0">
                <a:solidFill>
                  <a:srgbClr val="008080"/>
                </a:solidFill>
                <a:latin typeface="Arial" charset="0"/>
              </a:rPr>
              <a:t>percentage</a:t>
            </a:r>
            <a:r>
              <a:rPr lang="en-US" sz="2800" smtClean="0">
                <a:latin typeface="Arial" charset="0"/>
              </a:rPr>
              <a:t> (20%)</a:t>
            </a:r>
          </a:p>
          <a:p>
            <a:pPr>
              <a:buFontTx/>
              <a:buNone/>
            </a:pPr>
            <a:endParaRPr lang="en-US" sz="2800" smtClean="0">
              <a:latin typeface="Arial" charset="0"/>
            </a:endParaRPr>
          </a:p>
          <a:p>
            <a:endParaRPr lang="en-US" sz="2800" smtClean="0">
              <a:latin typeface="Arial" charset="0"/>
            </a:endParaRPr>
          </a:p>
        </p:txBody>
      </p:sp>
      <p:grpSp>
        <p:nvGrpSpPr>
          <p:cNvPr id="2" name="Group 8"/>
          <p:cNvGrpSpPr>
            <a:grpSpLocks/>
          </p:cNvGrpSpPr>
          <p:nvPr/>
        </p:nvGrpSpPr>
        <p:grpSpPr bwMode="auto">
          <a:xfrm>
            <a:off x="454025" y="4652963"/>
            <a:ext cx="8229600" cy="1916112"/>
            <a:chOff x="286" y="2931"/>
            <a:chExt cx="5184" cy="1207"/>
          </a:xfrm>
        </p:grpSpPr>
        <p:grpSp>
          <p:nvGrpSpPr>
            <p:cNvPr id="15365" name="Group 6"/>
            <p:cNvGrpSpPr>
              <a:grpSpLocks/>
            </p:cNvGrpSpPr>
            <p:nvPr/>
          </p:nvGrpSpPr>
          <p:grpSpPr bwMode="auto">
            <a:xfrm>
              <a:off x="1776" y="3312"/>
              <a:ext cx="960" cy="826"/>
              <a:chOff x="1776" y="3312"/>
              <a:chExt cx="960" cy="826"/>
            </a:xfrm>
          </p:grpSpPr>
          <p:sp>
            <p:nvSpPr>
              <p:cNvPr id="15367" name="Text Box 4"/>
              <p:cNvSpPr txBox="1">
                <a:spLocks noChangeArrowheads="1"/>
              </p:cNvSpPr>
              <p:nvPr/>
            </p:nvSpPr>
            <p:spPr bwMode="auto">
              <a:xfrm>
                <a:off x="1776" y="3312"/>
                <a:ext cx="960"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spcBef>
                    <a:spcPct val="50000"/>
                  </a:spcBef>
                  <a:buFontTx/>
                  <a:buNone/>
                </a:pPr>
                <a:r>
                  <a:rPr lang="en-US" sz="3200" b="1">
                    <a:solidFill>
                      <a:srgbClr val="0066CC"/>
                    </a:solidFill>
                  </a:rPr>
                  <a:t>A</a:t>
                </a:r>
              </a:p>
              <a:p>
                <a:pPr algn="ctr" eaLnBrk="1" hangingPunct="1">
                  <a:spcBef>
                    <a:spcPct val="50000"/>
                  </a:spcBef>
                  <a:buFontTx/>
                  <a:buNone/>
                </a:pPr>
                <a:r>
                  <a:rPr lang="en-US" sz="3200" b="1">
                    <a:solidFill>
                      <a:srgbClr val="0066CC"/>
                    </a:solidFill>
                  </a:rPr>
                  <a:t>A + B</a:t>
                </a:r>
              </a:p>
            </p:txBody>
          </p:sp>
          <p:sp>
            <p:nvSpPr>
              <p:cNvPr id="15368" name="Line 5"/>
              <p:cNvSpPr>
                <a:spLocks noChangeShapeType="1"/>
              </p:cNvSpPr>
              <p:nvPr/>
            </p:nvSpPr>
            <p:spPr bwMode="auto">
              <a:xfrm>
                <a:off x="1920" y="3696"/>
                <a:ext cx="672" cy="0"/>
              </a:xfrm>
              <a:prstGeom prst="line">
                <a:avLst/>
              </a:prstGeom>
              <a:noFill/>
              <a:ln w="38100">
                <a:solidFill>
                  <a:srgbClr val="0066CC"/>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66" name="Rectangle 7"/>
            <p:cNvSpPr>
              <a:spLocks noChangeArrowheads="1"/>
            </p:cNvSpPr>
            <p:nvPr/>
          </p:nvSpPr>
          <p:spPr bwMode="auto">
            <a:xfrm>
              <a:off x="286" y="2931"/>
              <a:ext cx="5184"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sz="2800">
                  <a:solidFill>
                    <a:schemeClr val="tx1"/>
                  </a:solidFill>
                </a:rPr>
                <a:t>The formula for a proportion is:</a:t>
              </a:r>
            </a:p>
            <a:p>
              <a:pPr marL="342900" indent="-342900"/>
              <a:endParaRPr lang="en-US" sz="280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043" fill="hold"/>
                                        <p:tgtEl>
                                          <p:spTgt spid="3"/>
                                        </p:tgtEl>
                                      </p:cBhvr>
                                    </p:cmd>
                                  </p:childTnLst>
                                </p:cTn>
                              </p:par>
                              <p:par>
                                <p:cTn id="7" presetID="55" presetClass="entr" presetSubtype="0" fill="hold" grpId="0" nodeType="withEffect">
                                  <p:stCondLst>
                                    <p:cond delay="0"/>
                                  </p:stCondLst>
                                  <p:childTnLst>
                                    <p:set>
                                      <p:cBhvr>
                                        <p:cTn id="8" dur="1" fill="hold">
                                          <p:stCondLst>
                                            <p:cond delay="0"/>
                                          </p:stCondLst>
                                        </p:cTn>
                                        <p:tgtEl>
                                          <p:spTgt spid="867331">
                                            <p:txEl>
                                              <p:pRg st="0" end="0"/>
                                            </p:txEl>
                                          </p:spTgt>
                                        </p:tgtEl>
                                        <p:attrNameLst>
                                          <p:attrName>style.visibility</p:attrName>
                                        </p:attrNameLst>
                                      </p:cBhvr>
                                      <p:to>
                                        <p:strVal val="visible"/>
                                      </p:to>
                                    </p:set>
                                    <p:anim calcmode="lin" valueType="num">
                                      <p:cBhvr>
                                        <p:cTn id="9" dur="3000" fill="hold"/>
                                        <p:tgtEl>
                                          <p:spTgt spid="867331">
                                            <p:txEl>
                                              <p:pRg st="0" end="0"/>
                                            </p:txEl>
                                          </p:spTgt>
                                        </p:tgtEl>
                                        <p:attrNameLst>
                                          <p:attrName>ppt_w</p:attrName>
                                        </p:attrNameLst>
                                      </p:cBhvr>
                                      <p:tavLst>
                                        <p:tav tm="0">
                                          <p:val>
                                            <p:strVal val="#ppt_w*0.70"/>
                                          </p:val>
                                        </p:tav>
                                        <p:tav tm="100000">
                                          <p:val>
                                            <p:strVal val="#ppt_w"/>
                                          </p:val>
                                        </p:tav>
                                      </p:tavLst>
                                    </p:anim>
                                    <p:anim calcmode="lin" valueType="num">
                                      <p:cBhvr>
                                        <p:cTn id="10" dur="3000" fill="hold"/>
                                        <p:tgtEl>
                                          <p:spTgt spid="867331">
                                            <p:txEl>
                                              <p:pRg st="0" end="0"/>
                                            </p:txEl>
                                          </p:spTgt>
                                        </p:tgtEl>
                                        <p:attrNameLst>
                                          <p:attrName>ppt_h</p:attrName>
                                        </p:attrNameLst>
                                      </p:cBhvr>
                                      <p:tavLst>
                                        <p:tav tm="0">
                                          <p:val>
                                            <p:strVal val="#ppt_h"/>
                                          </p:val>
                                        </p:tav>
                                        <p:tav tm="100000">
                                          <p:val>
                                            <p:strVal val="#ppt_h"/>
                                          </p:val>
                                        </p:tav>
                                      </p:tavLst>
                                    </p:anim>
                                    <p:animEffect transition="in" filter="fade">
                                      <p:cBhvr>
                                        <p:cTn id="11" dur="3000"/>
                                        <p:tgtEl>
                                          <p:spTgt spid="867331">
                                            <p:txEl>
                                              <p:pRg st="0" end="0"/>
                                            </p:txEl>
                                          </p:spTgt>
                                        </p:tgtEl>
                                      </p:cBhvr>
                                    </p:animEffect>
                                  </p:childTnLst>
                                </p:cTn>
                              </p:par>
                              <p:par>
                                <p:cTn id="12" presetID="55" presetClass="entr" presetSubtype="0" fill="hold" grpId="0" nodeType="withEffect">
                                  <p:stCondLst>
                                    <p:cond delay="3000"/>
                                  </p:stCondLst>
                                  <p:childTnLst>
                                    <p:set>
                                      <p:cBhvr>
                                        <p:cTn id="13" dur="1" fill="hold">
                                          <p:stCondLst>
                                            <p:cond delay="0"/>
                                          </p:stCondLst>
                                        </p:cTn>
                                        <p:tgtEl>
                                          <p:spTgt spid="867331">
                                            <p:txEl>
                                              <p:pRg st="1" end="1"/>
                                            </p:txEl>
                                          </p:spTgt>
                                        </p:tgtEl>
                                        <p:attrNameLst>
                                          <p:attrName>style.visibility</p:attrName>
                                        </p:attrNameLst>
                                      </p:cBhvr>
                                      <p:to>
                                        <p:strVal val="visible"/>
                                      </p:to>
                                    </p:set>
                                    <p:anim calcmode="lin" valueType="num">
                                      <p:cBhvr>
                                        <p:cTn id="14" dur="3000" fill="hold"/>
                                        <p:tgtEl>
                                          <p:spTgt spid="867331">
                                            <p:txEl>
                                              <p:pRg st="1" end="1"/>
                                            </p:txEl>
                                          </p:spTgt>
                                        </p:tgtEl>
                                        <p:attrNameLst>
                                          <p:attrName>ppt_w</p:attrName>
                                        </p:attrNameLst>
                                      </p:cBhvr>
                                      <p:tavLst>
                                        <p:tav tm="0">
                                          <p:val>
                                            <p:strVal val="#ppt_w*0.70"/>
                                          </p:val>
                                        </p:tav>
                                        <p:tav tm="100000">
                                          <p:val>
                                            <p:strVal val="#ppt_w"/>
                                          </p:val>
                                        </p:tav>
                                      </p:tavLst>
                                    </p:anim>
                                    <p:anim calcmode="lin" valueType="num">
                                      <p:cBhvr>
                                        <p:cTn id="15" dur="3000" fill="hold"/>
                                        <p:tgtEl>
                                          <p:spTgt spid="867331">
                                            <p:txEl>
                                              <p:pRg st="1" end="1"/>
                                            </p:txEl>
                                          </p:spTgt>
                                        </p:tgtEl>
                                        <p:attrNameLst>
                                          <p:attrName>ppt_h</p:attrName>
                                        </p:attrNameLst>
                                      </p:cBhvr>
                                      <p:tavLst>
                                        <p:tav tm="0">
                                          <p:val>
                                            <p:strVal val="#ppt_h"/>
                                          </p:val>
                                        </p:tav>
                                        <p:tav tm="100000">
                                          <p:val>
                                            <p:strVal val="#ppt_h"/>
                                          </p:val>
                                        </p:tav>
                                      </p:tavLst>
                                    </p:anim>
                                    <p:animEffect transition="in" filter="fade">
                                      <p:cBhvr>
                                        <p:cTn id="16" dur="3000"/>
                                        <p:tgtEl>
                                          <p:spTgt spid="867331">
                                            <p:txEl>
                                              <p:pRg st="1" end="1"/>
                                            </p:txEl>
                                          </p:spTgt>
                                        </p:tgtEl>
                                      </p:cBhvr>
                                    </p:animEffect>
                                  </p:childTnLst>
                                </p:cTn>
                              </p:par>
                              <p:par>
                                <p:cTn id="17" presetID="55" presetClass="entr" presetSubtype="0" fill="hold" grpId="0" nodeType="withEffect">
                                  <p:stCondLst>
                                    <p:cond delay="6000"/>
                                  </p:stCondLst>
                                  <p:childTnLst>
                                    <p:set>
                                      <p:cBhvr>
                                        <p:cTn id="18" dur="1" fill="hold">
                                          <p:stCondLst>
                                            <p:cond delay="0"/>
                                          </p:stCondLst>
                                        </p:cTn>
                                        <p:tgtEl>
                                          <p:spTgt spid="867331">
                                            <p:txEl>
                                              <p:pRg st="2" end="2"/>
                                            </p:txEl>
                                          </p:spTgt>
                                        </p:tgtEl>
                                        <p:attrNameLst>
                                          <p:attrName>style.visibility</p:attrName>
                                        </p:attrNameLst>
                                      </p:cBhvr>
                                      <p:to>
                                        <p:strVal val="visible"/>
                                      </p:to>
                                    </p:set>
                                    <p:anim calcmode="lin" valueType="num">
                                      <p:cBhvr>
                                        <p:cTn id="19" dur="3000" fill="hold"/>
                                        <p:tgtEl>
                                          <p:spTgt spid="867331">
                                            <p:txEl>
                                              <p:pRg st="2" end="2"/>
                                            </p:txEl>
                                          </p:spTgt>
                                        </p:tgtEl>
                                        <p:attrNameLst>
                                          <p:attrName>ppt_w</p:attrName>
                                        </p:attrNameLst>
                                      </p:cBhvr>
                                      <p:tavLst>
                                        <p:tav tm="0">
                                          <p:val>
                                            <p:strVal val="#ppt_w*0.70"/>
                                          </p:val>
                                        </p:tav>
                                        <p:tav tm="100000">
                                          <p:val>
                                            <p:strVal val="#ppt_w"/>
                                          </p:val>
                                        </p:tav>
                                      </p:tavLst>
                                    </p:anim>
                                    <p:anim calcmode="lin" valueType="num">
                                      <p:cBhvr>
                                        <p:cTn id="20" dur="3000" fill="hold"/>
                                        <p:tgtEl>
                                          <p:spTgt spid="867331">
                                            <p:txEl>
                                              <p:pRg st="2" end="2"/>
                                            </p:txEl>
                                          </p:spTgt>
                                        </p:tgtEl>
                                        <p:attrNameLst>
                                          <p:attrName>ppt_h</p:attrName>
                                        </p:attrNameLst>
                                      </p:cBhvr>
                                      <p:tavLst>
                                        <p:tav tm="0">
                                          <p:val>
                                            <p:strVal val="#ppt_h"/>
                                          </p:val>
                                        </p:tav>
                                        <p:tav tm="100000">
                                          <p:val>
                                            <p:strVal val="#ppt_h"/>
                                          </p:val>
                                        </p:tav>
                                      </p:tavLst>
                                    </p:anim>
                                    <p:animEffect transition="in" filter="fade">
                                      <p:cBhvr>
                                        <p:cTn id="21" dur="3000"/>
                                        <p:tgtEl>
                                          <p:spTgt spid="867331">
                                            <p:txEl>
                                              <p:pRg st="2" end="2"/>
                                            </p:txEl>
                                          </p:spTgt>
                                        </p:tgtEl>
                                      </p:cBhvr>
                                    </p:animEffect>
                                  </p:childTnLst>
                                </p:cTn>
                              </p:par>
                              <p:par>
                                <p:cTn id="22" presetID="55" presetClass="entr" presetSubtype="0" fill="hold" grpId="0" nodeType="withEffect">
                                  <p:stCondLst>
                                    <p:cond delay="9000"/>
                                  </p:stCondLst>
                                  <p:childTnLst>
                                    <p:set>
                                      <p:cBhvr>
                                        <p:cTn id="23" dur="1" fill="hold">
                                          <p:stCondLst>
                                            <p:cond delay="0"/>
                                          </p:stCondLst>
                                        </p:cTn>
                                        <p:tgtEl>
                                          <p:spTgt spid="867331">
                                            <p:txEl>
                                              <p:pRg st="3" end="3"/>
                                            </p:txEl>
                                          </p:spTgt>
                                        </p:tgtEl>
                                        <p:attrNameLst>
                                          <p:attrName>style.visibility</p:attrName>
                                        </p:attrNameLst>
                                      </p:cBhvr>
                                      <p:to>
                                        <p:strVal val="visible"/>
                                      </p:to>
                                    </p:set>
                                    <p:anim calcmode="lin" valueType="num">
                                      <p:cBhvr>
                                        <p:cTn id="24" dur="3000" fill="hold"/>
                                        <p:tgtEl>
                                          <p:spTgt spid="867331">
                                            <p:txEl>
                                              <p:pRg st="3" end="3"/>
                                            </p:txEl>
                                          </p:spTgt>
                                        </p:tgtEl>
                                        <p:attrNameLst>
                                          <p:attrName>ppt_w</p:attrName>
                                        </p:attrNameLst>
                                      </p:cBhvr>
                                      <p:tavLst>
                                        <p:tav tm="0">
                                          <p:val>
                                            <p:strVal val="#ppt_w*0.70"/>
                                          </p:val>
                                        </p:tav>
                                        <p:tav tm="100000">
                                          <p:val>
                                            <p:strVal val="#ppt_w"/>
                                          </p:val>
                                        </p:tav>
                                      </p:tavLst>
                                    </p:anim>
                                    <p:anim calcmode="lin" valueType="num">
                                      <p:cBhvr>
                                        <p:cTn id="25" dur="3000" fill="hold"/>
                                        <p:tgtEl>
                                          <p:spTgt spid="867331">
                                            <p:txEl>
                                              <p:pRg st="3" end="3"/>
                                            </p:txEl>
                                          </p:spTgt>
                                        </p:tgtEl>
                                        <p:attrNameLst>
                                          <p:attrName>ppt_h</p:attrName>
                                        </p:attrNameLst>
                                      </p:cBhvr>
                                      <p:tavLst>
                                        <p:tav tm="0">
                                          <p:val>
                                            <p:strVal val="#ppt_h"/>
                                          </p:val>
                                        </p:tav>
                                        <p:tav tm="100000">
                                          <p:val>
                                            <p:strVal val="#ppt_h"/>
                                          </p:val>
                                        </p:tav>
                                      </p:tavLst>
                                    </p:anim>
                                    <p:animEffect transition="in" filter="fade">
                                      <p:cBhvr>
                                        <p:cTn id="26" dur="3000"/>
                                        <p:tgtEl>
                                          <p:spTgt spid="867331">
                                            <p:txEl>
                                              <p:pRg st="3" end="3"/>
                                            </p:txEl>
                                          </p:spTgt>
                                        </p:tgtEl>
                                      </p:cBhvr>
                                    </p:animEffect>
                                  </p:childTnLst>
                                </p:cTn>
                              </p:par>
                              <p:par>
                                <p:cTn id="27" presetID="55" presetClass="entr" presetSubtype="0" fill="hold" grpId="0" nodeType="withEffect">
                                  <p:stCondLst>
                                    <p:cond delay="12000"/>
                                  </p:stCondLst>
                                  <p:childTnLst>
                                    <p:set>
                                      <p:cBhvr>
                                        <p:cTn id="28" dur="1" fill="hold">
                                          <p:stCondLst>
                                            <p:cond delay="0"/>
                                          </p:stCondLst>
                                        </p:cTn>
                                        <p:tgtEl>
                                          <p:spTgt spid="867331">
                                            <p:txEl>
                                              <p:pRg st="4" end="4"/>
                                            </p:txEl>
                                          </p:spTgt>
                                        </p:tgtEl>
                                        <p:attrNameLst>
                                          <p:attrName>style.visibility</p:attrName>
                                        </p:attrNameLst>
                                      </p:cBhvr>
                                      <p:to>
                                        <p:strVal val="visible"/>
                                      </p:to>
                                    </p:set>
                                    <p:anim calcmode="lin" valueType="num">
                                      <p:cBhvr>
                                        <p:cTn id="29" dur="3000" fill="hold"/>
                                        <p:tgtEl>
                                          <p:spTgt spid="867331">
                                            <p:txEl>
                                              <p:pRg st="4" end="4"/>
                                            </p:txEl>
                                          </p:spTgt>
                                        </p:tgtEl>
                                        <p:attrNameLst>
                                          <p:attrName>ppt_w</p:attrName>
                                        </p:attrNameLst>
                                      </p:cBhvr>
                                      <p:tavLst>
                                        <p:tav tm="0">
                                          <p:val>
                                            <p:strVal val="#ppt_w*0.70"/>
                                          </p:val>
                                        </p:tav>
                                        <p:tav tm="100000">
                                          <p:val>
                                            <p:strVal val="#ppt_w"/>
                                          </p:val>
                                        </p:tav>
                                      </p:tavLst>
                                    </p:anim>
                                    <p:anim calcmode="lin" valueType="num">
                                      <p:cBhvr>
                                        <p:cTn id="30" dur="3000" fill="hold"/>
                                        <p:tgtEl>
                                          <p:spTgt spid="867331">
                                            <p:txEl>
                                              <p:pRg st="4" end="4"/>
                                            </p:txEl>
                                          </p:spTgt>
                                        </p:tgtEl>
                                        <p:attrNameLst>
                                          <p:attrName>ppt_h</p:attrName>
                                        </p:attrNameLst>
                                      </p:cBhvr>
                                      <p:tavLst>
                                        <p:tav tm="0">
                                          <p:val>
                                            <p:strVal val="#ppt_h"/>
                                          </p:val>
                                        </p:tav>
                                        <p:tav tm="100000">
                                          <p:val>
                                            <p:strVal val="#ppt_h"/>
                                          </p:val>
                                        </p:tav>
                                      </p:tavLst>
                                    </p:anim>
                                    <p:animEffect transition="in" filter="fade">
                                      <p:cBhvr>
                                        <p:cTn id="31" dur="3000"/>
                                        <p:tgtEl>
                                          <p:spTgt spid="867331">
                                            <p:txEl>
                                              <p:pRg st="4" end="4"/>
                                            </p:txEl>
                                          </p:spTgt>
                                        </p:tgtEl>
                                      </p:cBhvr>
                                    </p:animEffect>
                                  </p:childTnLst>
                                </p:cTn>
                              </p:par>
                              <p:par>
                                <p:cTn id="32" presetID="55" presetClass="entr" presetSubtype="0" fill="hold" nodeType="withEffect">
                                  <p:stCondLst>
                                    <p:cond delay="1500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ppt_w</p:attrName>
                                        </p:attrNameLst>
                                      </p:cBhvr>
                                      <p:tavLst>
                                        <p:tav tm="0">
                                          <p:val>
                                            <p:strVal val="#ppt_w*0.70"/>
                                          </p:val>
                                        </p:tav>
                                        <p:tav tm="100000">
                                          <p:val>
                                            <p:strVal val="#ppt_w"/>
                                          </p:val>
                                        </p:tav>
                                      </p:tavLst>
                                    </p:anim>
                                    <p:anim calcmode="lin" valueType="num">
                                      <p:cBhvr>
                                        <p:cTn id="35" dur="3000" fill="hold"/>
                                        <p:tgtEl>
                                          <p:spTgt spid="2"/>
                                        </p:tgtEl>
                                        <p:attrNameLst>
                                          <p:attrName>ppt_h</p:attrName>
                                        </p:attrNameLst>
                                      </p:cBhvr>
                                      <p:tavLst>
                                        <p:tav tm="0">
                                          <p:val>
                                            <p:strVal val="#ppt_h"/>
                                          </p:val>
                                        </p:tav>
                                        <p:tav tm="100000">
                                          <p:val>
                                            <p:strVal val="#ppt_h"/>
                                          </p:val>
                                        </p:tav>
                                      </p:tavLst>
                                    </p:anim>
                                    <p:animEffect transition="in" filter="fade">
                                      <p:cBhvr>
                                        <p:cTn id="36"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86733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3003550" y="185738"/>
            <a:ext cx="3043238"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Proportions</a:t>
            </a:r>
          </a:p>
        </p:txBody>
      </p:sp>
      <p:sp>
        <p:nvSpPr>
          <p:cNvPr id="16387" name="Text Box 3"/>
          <p:cNvSpPr txBox="1">
            <a:spLocks noChangeArrowheads="1"/>
          </p:cNvSpPr>
          <p:nvPr/>
        </p:nvSpPr>
        <p:spPr bwMode="auto">
          <a:xfrm>
            <a:off x="34925" y="2019300"/>
            <a:ext cx="90360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50000"/>
              </a:lnSpc>
              <a:spcBef>
                <a:spcPct val="0"/>
              </a:spcBef>
              <a:buFontTx/>
              <a:buNone/>
            </a:pPr>
            <a:r>
              <a:rPr lang="en-US" sz="3400">
                <a:solidFill>
                  <a:schemeClr val="tx1"/>
                </a:solidFill>
              </a:rPr>
              <a:t>						</a:t>
            </a:r>
            <a:r>
              <a:rPr lang="en-US" sz="2800">
                <a:solidFill>
                  <a:schemeClr val="tx1"/>
                </a:solidFill>
              </a:rPr>
              <a:t>- dimensionless</a:t>
            </a:r>
            <a:endParaRPr lang="en-US" sz="3400">
              <a:solidFill>
                <a:schemeClr val="tx1"/>
              </a:solidFill>
            </a:endParaRPr>
          </a:p>
          <a:p>
            <a:pPr>
              <a:lnSpc>
                <a:spcPct val="50000"/>
              </a:lnSpc>
              <a:spcBef>
                <a:spcPct val="0"/>
              </a:spcBef>
              <a:buFontTx/>
              <a:buNone/>
            </a:pPr>
            <a:r>
              <a:rPr lang="en-US" sz="3400">
                <a:solidFill>
                  <a:schemeClr val="tx1"/>
                </a:solidFill>
              </a:rPr>
              <a:t>			    </a:t>
            </a:r>
            <a:r>
              <a:rPr lang="en-US" sz="3400" b="1">
                <a:solidFill>
                  <a:srgbClr val="0066CC"/>
                </a:solidFill>
              </a:rPr>
              <a:t>A</a:t>
            </a:r>
            <a:r>
              <a:rPr lang="en-US" sz="3400">
                <a:solidFill>
                  <a:schemeClr val="tx1"/>
                </a:solidFill>
              </a:rPr>
              <a:t>				</a:t>
            </a:r>
          </a:p>
          <a:p>
            <a:pPr>
              <a:lnSpc>
                <a:spcPct val="50000"/>
              </a:lnSpc>
              <a:spcBef>
                <a:spcPct val="0"/>
              </a:spcBef>
              <a:buFontTx/>
              <a:buNone/>
            </a:pPr>
            <a:r>
              <a:rPr lang="en-US" sz="3400">
                <a:solidFill>
                  <a:schemeClr val="tx1"/>
                </a:solidFill>
              </a:rPr>
              <a:t>Proportion =   				</a:t>
            </a:r>
            <a:r>
              <a:rPr lang="en-US" sz="2800">
                <a:solidFill>
                  <a:schemeClr val="tx1"/>
                </a:solidFill>
              </a:rPr>
              <a:t>- varies from 0 to </a:t>
            </a:r>
            <a:r>
              <a:rPr lang="en-US" sz="2800">
                <a:solidFill>
                  <a:schemeClr val="tx1"/>
                </a:solidFill>
                <a:sym typeface="WP MathA" pitchFamily="2" charset="2"/>
              </a:rPr>
              <a:t>1</a:t>
            </a:r>
            <a:endParaRPr lang="en-US" sz="2800">
              <a:solidFill>
                <a:schemeClr val="tx1"/>
              </a:solidFill>
            </a:endParaRPr>
          </a:p>
          <a:p>
            <a:pPr>
              <a:lnSpc>
                <a:spcPct val="50000"/>
              </a:lnSpc>
              <a:spcBef>
                <a:spcPct val="0"/>
              </a:spcBef>
              <a:buFontTx/>
              <a:buNone/>
            </a:pPr>
            <a:r>
              <a:rPr lang="en-US" sz="3400">
                <a:solidFill>
                  <a:schemeClr val="tx1"/>
                </a:solidFill>
              </a:rPr>
              <a:t>			</a:t>
            </a:r>
            <a:r>
              <a:rPr lang="en-US" sz="3400" b="1">
                <a:solidFill>
                  <a:srgbClr val="0066CC"/>
                </a:solidFill>
              </a:rPr>
              <a:t>A  +</a:t>
            </a:r>
            <a:r>
              <a:rPr lang="en-US" sz="3400">
                <a:solidFill>
                  <a:srgbClr val="0066CC"/>
                </a:solidFill>
              </a:rPr>
              <a:t>  </a:t>
            </a:r>
            <a:r>
              <a:rPr lang="en-US" sz="3400" b="1">
                <a:solidFill>
                  <a:srgbClr val="0066CC"/>
                </a:solidFill>
              </a:rPr>
              <a:t>B</a:t>
            </a:r>
            <a:r>
              <a:rPr lang="en-US" sz="3400">
                <a:solidFill>
                  <a:schemeClr val="tx1"/>
                </a:solidFill>
              </a:rPr>
              <a:t>		</a:t>
            </a:r>
          </a:p>
          <a:p>
            <a:pPr>
              <a:lnSpc>
                <a:spcPct val="50000"/>
              </a:lnSpc>
              <a:spcBef>
                <a:spcPct val="0"/>
              </a:spcBef>
              <a:buFontTx/>
              <a:buNone/>
            </a:pPr>
            <a:r>
              <a:rPr lang="en-US" sz="2400">
                <a:solidFill>
                  <a:schemeClr val="tx1"/>
                </a:solidFill>
              </a:rPr>
              <a:t>						</a:t>
            </a:r>
            <a:r>
              <a:rPr lang="en-US" sz="2800">
                <a:solidFill>
                  <a:schemeClr val="tx1"/>
                </a:solidFill>
              </a:rPr>
              <a:t>- “rate”</a:t>
            </a:r>
            <a:r>
              <a:rPr lang="en-US" sz="3200">
                <a:solidFill>
                  <a:schemeClr val="tx1"/>
                </a:solidFill>
              </a:rPr>
              <a:t>	</a:t>
            </a:r>
            <a:r>
              <a:rPr lang="en-US" sz="2400">
                <a:solidFill>
                  <a:schemeClr val="tx1"/>
                </a:solidFill>
              </a:rPr>
              <a:t>					</a:t>
            </a:r>
          </a:p>
        </p:txBody>
      </p:sp>
      <p:sp>
        <p:nvSpPr>
          <p:cNvPr id="16388" name="Line 5"/>
          <p:cNvSpPr>
            <a:spLocks noChangeShapeType="1"/>
          </p:cNvSpPr>
          <p:nvPr/>
        </p:nvSpPr>
        <p:spPr bwMode="auto">
          <a:xfrm>
            <a:off x="2700338" y="2667000"/>
            <a:ext cx="1676400" cy="0"/>
          </a:xfrm>
          <a:prstGeom prst="line">
            <a:avLst/>
          </a:prstGeom>
          <a:noFill/>
          <a:ln w="38100">
            <a:solidFill>
              <a:srgbClr val="0066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1"/>
          <p:cNvGrpSpPr>
            <a:grpSpLocks/>
          </p:cNvGrpSpPr>
          <p:nvPr/>
        </p:nvGrpSpPr>
        <p:grpSpPr bwMode="auto">
          <a:xfrm>
            <a:off x="1116013" y="3860800"/>
            <a:ext cx="6977062" cy="3044825"/>
            <a:chOff x="703" y="2432"/>
            <a:chExt cx="4395" cy="1918"/>
          </a:xfrm>
        </p:grpSpPr>
        <p:sp>
          <p:nvSpPr>
            <p:cNvPr id="16390" name="Text Box 7"/>
            <p:cNvSpPr txBox="1">
              <a:spLocks noChangeArrowheads="1"/>
            </p:cNvSpPr>
            <p:nvPr/>
          </p:nvSpPr>
          <p:spPr bwMode="auto">
            <a:xfrm>
              <a:off x="4322" y="3526"/>
              <a:ext cx="7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b="1">
                  <a:solidFill>
                    <a:schemeClr val="tx1"/>
                  </a:solidFill>
                  <a:latin typeface="Times New Roman" pitchFamily="18" charset="0"/>
                </a:rPr>
                <a:t>=</a:t>
              </a:r>
              <a:r>
                <a:rPr lang="en-US" sz="3600">
                  <a:solidFill>
                    <a:schemeClr val="tx1"/>
                  </a:solidFill>
                  <a:latin typeface="Times New Roman" pitchFamily="18" charset="0"/>
                </a:rPr>
                <a:t> </a:t>
              </a:r>
              <a:r>
                <a:rPr lang="en-US" sz="3600">
                  <a:solidFill>
                    <a:schemeClr val="tx1"/>
                  </a:solidFill>
                  <a:latin typeface="Comic Sans MS" pitchFamily="66" charset="0"/>
                </a:rPr>
                <a:t>.45</a:t>
              </a:r>
              <a:endParaRPr lang="en-US" sz="2400">
                <a:solidFill>
                  <a:schemeClr val="tx1"/>
                </a:solidFill>
                <a:latin typeface="Comic Sans MS" pitchFamily="66" charset="0"/>
              </a:endParaRPr>
            </a:p>
          </p:txBody>
        </p:sp>
        <p:grpSp>
          <p:nvGrpSpPr>
            <p:cNvPr id="16391" name="Group 10"/>
            <p:cNvGrpSpPr>
              <a:grpSpLocks/>
            </p:cNvGrpSpPr>
            <p:nvPr/>
          </p:nvGrpSpPr>
          <p:grpSpPr bwMode="auto">
            <a:xfrm>
              <a:off x="703" y="2432"/>
              <a:ext cx="4199" cy="1918"/>
              <a:chOff x="703" y="2432"/>
              <a:chExt cx="4199" cy="1918"/>
            </a:xfrm>
          </p:grpSpPr>
          <p:sp>
            <p:nvSpPr>
              <p:cNvPr id="16392" name="Text Box 4"/>
              <p:cNvSpPr txBox="1">
                <a:spLocks noChangeArrowheads="1"/>
              </p:cNvSpPr>
              <p:nvPr/>
            </p:nvSpPr>
            <p:spPr bwMode="auto">
              <a:xfrm>
                <a:off x="703" y="2432"/>
                <a:ext cx="4199"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rgbClr val="3333FF"/>
                    </a:solidFill>
                  </a:rPr>
                  <a:t>Example:  What is the proportion of females in class?</a:t>
                </a:r>
                <a:endParaRPr lang="en-US" sz="3400">
                  <a:solidFill>
                    <a:schemeClr val="tx1"/>
                  </a:solidFill>
                </a:endParaRPr>
              </a:p>
              <a:p>
                <a:pPr>
                  <a:spcBef>
                    <a:spcPct val="0"/>
                  </a:spcBef>
                  <a:buFontTx/>
                  <a:buNone/>
                </a:pPr>
                <a:endParaRPr lang="en-US" sz="3400">
                  <a:solidFill>
                    <a:schemeClr val="tx1"/>
                  </a:solidFill>
                </a:endParaRPr>
              </a:p>
              <a:p>
                <a:pPr>
                  <a:spcBef>
                    <a:spcPct val="0"/>
                  </a:spcBef>
                  <a:buFontTx/>
                  <a:buNone/>
                </a:pPr>
                <a:r>
                  <a:rPr lang="en-US" sz="3400">
                    <a:solidFill>
                      <a:schemeClr val="tx1"/>
                    </a:solidFill>
                  </a:rPr>
                  <a:t>		77 females</a:t>
                </a:r>
              </a:p>
              <a:p>
                <a:pPr>
                  <a:spcBef>
                    <a:spcPct val="0"/>
                  </a:spcBef>
                  <a:buFontTx/>
                  <a:buNone/>
                </a:pPr>
                <a:r>
                  <a:rPr lang="en-US" sz="3400">
                    <a:solidFill>
                      <a:schemeClr val="tx1"/>
                    </a:solidFill>
                  </a:rPr>
                  <a:t>	77 females  +  90 males</a:t>
                </a:r>
              </a:p>
              <a:p>
                <a:pPr>
                  <a:spcBef>
                    <a:spcPct val="0"/>
                  </a:spcBef>
                  <a:buFontTx/>
                  <a:buNone/>
                </a:pPr>
                <a:endParaRPr lang="en-US" sz="2400">
                  <a:solidFill>
                    <a:schemeClr val="tx1"/>
                  </a:solidFill>
                </a:endParaRPr>
              </a:p>
            </p:txBody>
          </p:sp>
          <p:sp>
            <p:nvSpPr>
              <p:cNvPr id="16393" name="Line 8"/>
              <p:cNvSpPr>
                <a:spLocks noChangeShapeType="1"/>
              </p:cNvSpPr>
              <p:nvPr/>
            </p:nvSpPr>
            <p:spPr bwMode="auto">
              <a:xfrm>
                <a:off x="1440" y="3744"/>
                <a:ext cx="268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003" fill="hold"/>
                                        <p:tgtEl>
                                          <p:spTgt spid="3"/>
                                        </p:tgtEl>
                                      </p:cBhvr>
                                    </p:cmd>
                                  </p:childTnLst>
                                </p:cTn>
                              </p:par>
                              <p:par>
                                <p:cTn id="7" presetID="9" presetClass="entr" presetSubtype="0" fill="hold"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1426" name="Text Box 2"/>
          <p:cNvSpPr>
            <a:spLocks noGrp="1" noChangeArrowheads="1"/>
          </p:cNvSpPr>
          <p:nvPr>
            <p:ph type="body" idx="1"/>
          </p:nvPr>
        </p:nvSpPr>
        <p:spPr>
          <a:xfrm>
            <a:off x="179388" y="1600200"/>
            <a:ext cx="8856662" cy="1181100"/>
          </a:xfrm>
          <a:noFill/>
        </p:spPr>
        <p:txBody>
          <a:bodyPr/>
          <a:lstStyle/>
          <a:p>
            <a:pPr>
              <a:lnSpc>
                <a:spcPct val="90000"/>
              </a:lnSpc>
            </a:pPr>
            <a:r>
              <a:rPr lang="en-US" sz="2400" smtClean="0">
                <a:latin typeface="Arial" charset="0"/>
              </a:rPr>
              <a:t>Rates are similar to proportions, but include a </a:t>
            </a:r>
            <a:r>
              <a:rPr lang="en-US" sz="2400" smtClean="0">
                <a:solidFill>
                  <a:srgbClr val="0066CC"/>
                </a:solidFill>
                <a:latin typeface="Arial" charset="0"/>
              </a:rPr>
              <a:t>time factor</a:t>
            </a:r>
            <a:r>
              <a:rPr lang="en-US" sz="2400" smtClean="0">
                <a:latin typeface="Arial" charset="0"/>
              </a:rPr>
              <a:t> to indicate time period during which events occur.</a:t>
            </a:r>
          </a:p>
          <a:p>
            <a:pPr>
              <a:lnSpc>
                <a:spcPct val="90000"/>
              </a:lnSpc>
            </a:pPr>
            <a:r>
              <a:rPr lang="en-US" sz="2400" smtClean="0">
                <a:latin typeface="Arial" charset="0"/>
              </a:rPr>
              <a:t>In epidemiology the denominator is usually </a:t>
            </a:r>
            <a:r>
              <a:rPr lang="en-US" sz="2400" smtClean="0">
                <a:solidFill>
                  <a:srgbClr val="0066CC"/>
                </a:solidFill>
                <a:latin typeface="Arial" charset="0"/>
              </a:rPr>
              <a:t>“person-time”</a:t>
            </a:r>
            <a:r>
              <a:rPr lang="en-US" sz="2400" smtClean="0">
                <a:latin typeface="Arial" charset="0"/>
              </a:rPr>
              <a:t>.</a:t>
            </a:r>
            <a:endParaRPr lang="en-US" sz="2400" smtClean="0">
              <a:solidFill>
                <a:srgbClr val="0066CC"/>
              </a:solidFill>
              <a:latin typeface="Arial" charset="0"/>
            </a:endParaRPr>
          </a:p>
          <a:p>
            <a:pPr>
              <a:lnSpc>
                <a:spcPct val="90000"/>
              </a:lnSpc>
              <a:buFontTx/>
              <a:buNone/>
            </a:pPr>
            <a:endParaRPr lang="en-US" sz="2400" smtClean="0">
              <a:latin typeface="Arial" charset="0"/>
            </a:endParaRPr>
          </a:p>
          <a:p>
            <a:pPr>
              <a:lnSpc>
                <a:spcPct val="90000"/>
              </a:lnSpc>
            </a:pPr>
            <a:endParaRPr lang="en-US" sz="2400" smtClean="0">
              <a:latin typeface="Arial" charset="0"/>
            </a:endParaRPr>
          </a:p>
        </p:txBody>
      </p:sp>
      <p:sp>
        <p:nvSpPr>
          <p:cNvPr id="871427" name="Rectangle 3"/>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3. Rate</a:t>
            </a:r>
          </a:p>
        </p:txBody>
      </p:sp>
      <p:sp>
        <p:nvSpPr>
          <p:cNvPr id="871434" name="Rectangle 10"/>
          <p:cNvSpPr>
            <a:spLocks noChangeArrowheads="1"/>
          </p:cNvSpPr>
          <p:nvPr/>
        </p:nvSpPr>
        <p:spPr bwMode="auto">
          <a:xfrm>
            <a:off x="838200" y="5257800"/>
            <a:ext cx="8001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b="1">
                <a:sym typeface="WP MathA" pitchFamily="2" charset="2"/>
              </a:rPr>
              <a:t>Example:  250 people were followed for an average of 2 years and 70 cases  of disease were reported</a:t>
            </a:r>
          </a:p>
          <a:p>
            <a:pPr>
              <a:spcBef>
                <a:spcPct val="0"/>
              </a:spcBef>
              <a:buFontTx/>
              <a:buNone/>
            </a:pPr>
            <a:r>
              <a:rPr lang="en-US" sz="2000" b="1">
                <a:sym typeface="WP MathA" pitchFamily="2" charset="2"/>
              </a:rPr>
              <a:t>Thus the Rate of the disease =</a:t>
            </a:r>
            <a:r>
              <a:rPr lang="en-US" sz="2000">
                <a:sym typeface="WP MathA" pitchFamily="2" charset="2"/>
              </a:rPr>
              <a:t> [</a:t>
            </a:r>
            <a:r>
              <a:rPr lang="en-US" sz="2000" b="1">
                <a:sym typeface="WP MathA" pitchFamily="2" charset="2"/>
              </a:rPr>
              <a:t>70 / (250)(2)</a:t>
            </a:r>
            <a:r>
              <a:rPr lang="en-US" sz="2000">
                <a:sym typeface="WP MathA" pitchFamily="2" charset="2"/>
              </a:rPr>
              <a:t>]</a:t>
            </a:r>
            <a:r>
              <a:rPr lang="en-US" sz="2000" b="1">
                <a:sym typeface="WP MathA" pitchFamily="2" charset="2"/>
              </a:rPr>
              <a:t> * 100 </a:t>
            </a:r>
            <a:br>
              <a:rPr lang="en-US" sz="2000" b="1">
                <a:sym typeface="WP MathA" pitchFamily="2" charset="2"/>
              </a:rPr>
            </a:br>
            <a:r>
              <a:rPr lang="en-US" sz="2000" b="1">
                <a:sym typeface="WP MathA" pitchFamily="2" charset="2"/>
              </a:rPr>
              <a:t>= 14.0 cases per 100 person-years</a:t>
            </a:r>
          </a:p>
        </p:txBody>
      </p:sp>
      <p:grpSp>
        <p:nvGrpSpPr>
          <p:cNvPr id="2" name="Group 13"/>
          <p:cNvGrpSpPr>
            <a:grpSpLocks/>
          </p:cNvGrpSpPr>
          <p:nvPr/>
        </p:nvGrpSpPr>
        <p:grpSpPr bwMode="auto">
          <a:xfrm>
            <a:off x="179388" y="2722563"/>
            <a:ext cx="8856662" cy="2276475"/>
            <a:chOff x="113" y="1715"/>
            <a:chExt cx="5579" cy="1434"/>
          </a:xfrm>
        </p:grpSpPr>
        <p:grpSp>
          <p:nvGrpSpPr>
            <p:cNvPr id="17414" name="Group 4"/>
            <p:cNvGrpSpPr>
              <a:grpSpLocks/>
            </p:cNvGrpSpPr>
            <p:nvPr/>
          </p:nvGrpSpPr>
          <p:grpSpPr bwMode="auto">
            <a:xfrm>
              <a:off x="816" y="2160"/>
              <a:ext cx="1632" cy="864"/>
              <a:chOff x="1824" y="2400"/>
              <a:chExt cx="1632" cy="864"/>
            </a:xfrm>
          </p:grpSpPr>
          <p:sp>
            <p:nvSpPr>
              <p:cNvPr id="17417" name="Text Box 5"/>
              <p:cNvSpPr txBox="1">
                <a:spLocks noChangeArrowheads="1"/>
              </p:cNvSpPr>
              <p:nvPr/>
            </p:nvSpPr>
            <p:spPr bwMode="auto">
              <a:xfrm>
                <a:off x="1920" y="2448"/>
                <a:ext cx="1008"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spcBef>
                    <a:spcPct val="50000"/>
                  </a:spcBef>
                  <a:buFontTx/>
                  <a:buNone/>
                </a:pPr>
                <a:r>
                  <a:rPr lang="en-US" sz="2800" b="1">
                    <a:solidFill>
                      <a:schemeClr val="tx1"/>
                    </a:solidFill>
                  </a:rPr>
                  <a:t>A</a:t>
                </a:r>
              </a:p>
              <a:p>
                <a:pPr algn="ctr" eaLnBrk="1" hangingPunct="1">
                  <a:spcBef>
                    <a:spcPct val="50000"/>
                  </a:spcBef>
                  <a:buFontTx/>
                  <a:buNone/>
                </a:pPr>
                <a:r>
                  <a:rPr lang="en-US" sz="2800" b="1">
                    <a:solidFill>
                      <a:schemeClr val="tx1"/>
                    </a:solidFill>
                  </a:rPr>
                  <a:t>(A+B) </a:t>
                </a:r>
                <a:r>
                  <a:rPr lang="en-US" sz="2800" b="1">
                    <a:solidFill>
                      <a:srgbClr val="0066CC"/>
                    </a:solidFill>
                  </a:rPr>
                  <a:t>T</a:t>
                </a:r>
              </a:p>
            </p:txBody>
          </p:sp>
          <p:sp>
            <p:nvSpPr>
              <p:cNvPr id="17418" name="Line 6"/>
              <p:cNvSpPr>
                <a:spLocks noChangeShapeType="1"/>
              </p:cNvSpPr>
              <p:nvPr/>
            </p:nvSpPr>
            <p:spPr bwMode="auto">
              <a:xfrm>
                <a:off x="2016" y="2784"/>
                <a:ext cx="81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Text Box 7"/>
              <p:cNvSpPr txBox="1">
                <a:spLocks noChangeArrowheads="1"/>
              </p:cNvSpPr>
              <p:nvPr/>
            </p:nvSpPr>
            <p:spPr bwMode="auto">
              <a:xfrm>
                <a:off x="2976" y="2601"/>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b="1">
                    <a:solidFill>
                      <a:schemeClr val="tx1"/>
                    </a:solidFill>
                    <a:latin typeface="Comic Sans MS" pitchFamily="66" charset="0"/>
                  </a:rPr>
                  <a:t>K</a:t>
                </a:r>
              </a:p>
            </p:txBody>
          </p:sp>
          <p:sp>
            <p:nvSpPr>
              <p:cNvPr id="17420" name="Text Box 8"/>
              <p:cNvSpPr txBox="1">
                <a:spLocks noChangeArrowheads="1"/>
              </p:cNvSpPr>
              <p:nvPr/>
            </p:nvSpPr>
            <p:spPr bwMode="auto">
              <a:xfrm>
                <a:off x="2822" y="266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rPr>
                  <a:t>x</a:t>
                </a:r>
              </a:p>
            </p:txBody>
          </p:sp>
          <p:sp>
            <p:nvSpPr>
              <p:cNvPr id="17421" name="Rectangle 9"/>
              <p:cNvSpPr>
                <a:spLocks noChangeArrowheads="1"/>
              </p:cNvSpPr>
              <p:nvPr/>
            </p:nvSpPr>
            <p:spPr bwMode="auto">
              <a:xfrm>
                <a:off x="1824" y="2400"/>
                <a:ext cx="1632"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7415" name="Text Box 11"/>
            <p:cNvSpPr txBox="1">
              <a:spLocks noChangeArrowheads="1"/>
            </p:cNvSpPr>
            <p:nvPr/>
          </p:nvSpPr>
          <p:spPr bwMode="auto">
            <a:xfrm>
              <a:off x="3024" y="2226"/>
              <a:ext cx="2112"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rPr>
                <a:t>K </a:t>
              </a:r>
              <a:r>
                <a:rPr lang="en-US" sz="1800">
                  <a:solidFill>
                    <a:schemeClr val="tx1"/>
                  </a:solidFill>
                </a:rPr>
                <a:t>is a multiplier or constant</a:t>
              </a:r>
            </a:p>
            <a:p>
              <a:pPr>
                <a:spcBef>
                  <a:spcPct val="0"/>
                </a:spcBef>
                <a:buFontTx/>
                <a:buNone/>
              </a:pPr>
              <a:r>
                <a:rPr lang="en-US" sz="1800">
                  <a:solidFill>
                    <a:schemeClr val="tx1"/>
                  </a:solidFill>
                </a:rPr>
                <a:t>used to convert a fraction to a </a:t>
              </a:r>
            </a:p>
            <a:p>
              <a:pPr>
                <a:spcBef>
                  <a:spcPct val="0"/>
                </a:spcBef>
                <a:buFontTx/>
                <a:buNone/>
              </a:pPr>
              <a:r>
                <a:rPr lang="en-US" sz="1800">
                  <a:solidFill>
                    <a:schemeClr val="tx1"/>
                  </a:solidFill>
                </a:rPr>
                <a:t>whole number and to compare different populations.</a:t>
              </a:r>
            </a:p>
            <a:p>
              <a:pPr>
                <a:spcBef>
                  <a:spcPct val="0"/>
                </a:spcBef>
                <a:buFontTx/>
                <a:buNone/>
              </a:pPr>
              <a:r>
                <a:rPr lang="en-US" sz="1800" b="1">
                  <a:solidFill>
                    <a:schemeClr val="tx1"/>
                  </a:solidFill>
                </a:rPr>
                <a:t>T</a:t>
              </a:r>
              <a:r>
                <a:rPr lang="en-US" sz="1800">
                  <a:solidFill>
                    <a:schemeClr val="tx1"/>
                  </a:solidFill>
                </a:rPr>
                <a:t> is time</a:t>
              </a:r>
            </a:p>
          </p:txBody>
        </p:sp>
        <p:sp>
          <p:nvSpPr>
            <p:cNvPr id="17416" name="Text Box 12"/>
            <p:cNvSpPr txBox="1">
              <a:spLocks noChangeArrowheads="1"/>
            </p:cNvSpPr>
            <p:nvPr/>
          </p:nvSpPr>
          <p:spPr bwMode="auto">
            <a:xfrm>
              <a:off x="113" y="1715"/>
              <a:ext cx="557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90000"/>
                </a:lnSpc>
              </a:pPr>
              <a:r>
                <a:rPr lang="en-US" sz="2400">
                  <a:solidFill>
                    <a:schemeClr val="tx1"/>
                  </a:solidFill>
                </a:rPr>
                <a:t>The formula for a Rate is:</a:t>
              </a:r>
            </a:p>
            <a:p>
              <a:pPr>
                <a:lnSpc>
                  <a:spcPct val="90000"/>
                </a:lnSpc>
              </a:pPr>
              <a:endParaRPr lang="en-US" sz="240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542" fill="hold"/>
                                        <p:tgtEl>
                                          <p:spTgt spid="3"/>
                                        </p:tgtEl>
                                      </p:cBhvr>
                                    </p:cmd>
                                  </p:childTnLst>
                                </p:cTn>
                              </p:par>
                              <p:par>
                                <p:cTn id="7" presetID="55" presetClass="entr" presetSubtype="0" fill="hold" grpId="0" nodeType="withEffect">
                                  <p:stCondLst>
                                    <p:cond delay="0"/>
                                  </p:stCondLst>
                                  <p:childTnLst>
                                    <p:set>
                                      <p:cBhvr>
                                        <p:cTn id="8" dur="1" fill="hold">
                                          <p:stCondLst>
                                            <p:cond delay="0"/>
                                          </p:stCondLst>
                                        </p:cTn>
                                        <p:tgtEl>
                                          <p:spTgt spid="871426">
                                            <p:txEl>
                                              <p:pRg st="0" end="0"/>
                                            </p:txEl>
                                          </p:spTgt>
                                        </p:tgtEl>
                                        <p:attrNameLst>
                                          <p:attrName>style.visibility</p:attrName>
                                        </p:attrNameLst>
                                      </p:cBhvr>
                                      <p:to>
                                        <p:strVal val="visible"/>
                                      </p:to>
                                    </p:set>
                                    <p:anim calcmode="lin" valueType="num">
                                      <p:cBhvr>
                                        <p:cTn id="9" dur="3000" fill="hold"/>
                                        <p:tgtEl>
                                          <p:spTgt spid="871426">
                                            <p:txEl>
                                              <p:pRg st="0" end="0"/>
                                            </p:txEl>
                                          </p:spTgt>
                                        </p:tgtEl>
                                        <p:attrNameLst>
                                          <p:attrName>ppt_w</p:attrName>
                                        </p:attrNameLst>
                                      </p:cBhvr>
                                      <p:tavLst>
                                        <p:tav tm="0">
                                          <p:val>
                                            <p:strVal val="#ppt_w*0.70"/>
                                          </p:val>
                                        </p:tav>
                                        <p:tav tm="100000">
                                          <p:val>
                                            <p:strVal val="#ppt_w"/>
                                          </p:val>
                                        </p:tav>
                                      </p:tavLst>
                                    </p:anim>
                                    <p:anim calcmode="lin" valueType="num">
                                      <p:cBhvr>
                                        <p:cTn id="10" dur="3000" fill="hold"/>
                                        <p:tgtEl>
                                          <p:spTgt spid="871426">
                                            <p:txEl>
                                              <p:pRg st="0" end="0"/>
                                            </p:txEl>
                                          </p:spTgt>
                                        </p:tgtEl>
                                        <p:attrNameLst>
                                          <p:attrName>ppt_h</p:attrName>
                                        </p:attrNameLst>
                                      </p:cBhvr>
                                      <p:tavLst>
                                        <p:tav tm="0">
                                          <p:val>
                                            <p:strVal val="#ppt_h"/>
                                          </p:val>
                                        </p:tav>
                                        <p:tav tm="100000">
                                          <p:val>
                                            <p:strVal val="#ppt_h"/>
                                          </p:val>
                                        </p:tav>
                                      </p:tavLst>
                                    </p:anim>
                                    <p:animEffect transition="in" filter="fade">
                                      <p:cBhvr>
                                        <p:cTn id="11" dur="3000"/>
                                        <p:tgtEl>
                                          <p:spTgt spid="871426">
                                            <p:txEl>
                                              <p:pRg st="0" end="0"/>
                                            </p:txEl>
                                          </p:spTgt>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871426">
                                            <p:txEl>
                                              <p:pRg st="1" end="1"/>
                                            </p:txEl>
                                          </p:spTgt>
                                        </p:tgtEl>
                                        <p:attrNameLst>
                                          <p:attrName>style.visibility</p:attrName>
                                        </p:attrNameLst>
                                      </p:cBhvr>
                                      <p:to>
                                        <p:strVal val="visible"/>
                                      </p:to>
                                    </p:set>
                                    <p:anim calcmode="lin" valueType="num">
                                      <p:cBhvr>
                                        <p:cTn id="14" dur="3000" fill="hold"/>
                                        <p:tgtEl>
                                          <p:spTgt spid="871426">
                                            <p:txEl>
                                              <p:pRg st="1" end="1"/>
                                            </p:txEl>
                                          </p:spTgt>
                                        </p:tgtEl>
                                        <p:attrNameLst>
                                          <p:attrName>ppt_w</p:attrName>
                                        </p:attrNameLst>
                                      </p:cBhvr>
                                      <p:tavLst>
                                        <p:tav tm="0">
                                          <p:val>
                                            <p:strVal val="#ppt_w*0.70"/>
                                          </p:val>
                                        </p:tav>
                                        <p:tav tm="100000">
                                          <p:val>
                                            <p:strVal val="#ppt_w"/>
                                          </p:val>
                                        </p:tav>
                                      </p:tavLst>
                                    </p:anim>
                                    <p:anim calcmode="lin" valueType="num">
                                      <p:cBhvr>
                                        <p:cTn id="15" dur="3000" fill="hold"/>
                                        <p:tgtEl>
                                          <p:spTgt spid="871426">
                                            <p:txEl>
                                              <p:pRg st="1" end="1"/>
                                            </p:txEl>
                                          </p:spTgt>
                                        </p:tgtEl>
                                        <p:attrNameLst>
                                          <p:attrName>ppt_h</p:attrName>
                                        </p:attrNameLst>
                                      </p:cBhvr>
                                      <p:tavLst>
                                        <p:tav tm="0">
                                          <p:val>
                                            <p:strVal val="#ppt_h"/>
                                          </p:val>
                                        </p:tav>
                                        <p:tav tm="100000">
                                          <p:val>
                                            <p:strVal val="#ppt_h"/>
                                          </p:val>
                                        </p:tav>
                                      </p:tavLst>
                                    </p:anim>
                                    <p:animEffect transition="in" filter="fade">
                                      <p:cBhvr>
                                        <p:cTn id="16" dur="3000"/>
                                        <p:tgtEl>
                                          <p:spTgt spid="871426">
                                            <p:txEl>
                                              <p:pRg st="1" end="1"/>
                                            </p:txEl>
                                          </p:spTgt>
                                        </p:tgtEl>
                                      </p:cBhvr>
                                    </p:animEffect>
                                  </p:childTnLst>
                                </p:cTn>
                              </p:par>
                              <p:par>
                                <p:cTn id="17" presetID="55" presetClass="entr" presetSubtype="0" fill="hold" nodeType="withEffect">
                                  <p:stCondLst>
                                    <p:cond delay="3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3000" fill="hold"/>
                                        <p:tgtEl>
                                          <p:spTgt spid="2"/>
                                        </p:tgtEl>
                                        <p:attrNameLst>
                                          <p:attrName>ppt_w</p:attrName>
                                        </p:attrNameLst>
                                      </p:cBhvr>
                                      <p:tavLst>
                                        <p:tav tm="0">
                                          <p:val>
                                            <p:strVal val="#ppt_w*0.70"/>
                                          </p:val>
                                        </p:tav>
                                        <p:tav tm="100000">
                                          <p:val>
                                            <p:strVal val="#ppt_w"/>
                                          </p:val>
                                        </p:tav>
                                      </p:tavLst>
                                    </p:anim>
                                    <p:anim calcmode="lin" valueType="num">
                                      <p:cBhvr>
                                        <p:cTn id="20" dur="3000" fill="hold"/>
                                        <p:tgtEl>
                                          <p:spTgt spid="2"/>
                                        </p:tgtEl>
                                        <p:attrNameLst>
                                          <p:attrName>ppt_h</p:attrName>
                                        </p:attrNameLst>
                                      </p:cBhvr>
                                      <p:tavLst>
                                        <p:tav tm="0">
                                          <p:val>
                                            <p:strVal val="#ppt_h"/>
                                          </p:val>
                                        </p:tav>
                                        <p:tav tm="100000">
                                          <p:val>
                                            <p:strVal val="#ppt_h"/>
                                          </p:val>
                                        </p:tav>
                                      </p:tavLst>
                                    </p:anim>
                                    <p:animEffect transition="in" filter="fade">
                                      <p:cBhvr>
                                        <p:cTn id="21" dur="3000"/>
                                        <p:tgtEl>
                                          <p:spTgt spid="2"/>
                                        </p:tgtEl>
                                      </p:cBhvr>
                                    </p:animEffect>
                                  </p:childTnLst>
                                </p:cTn>
                              </p:par>
                              <p:par>
                                <p:cTn id="22" presetID="9" presetClass="entr" presetSubtype="0" fill="hold" grpId="0" nodeType="withEffect">
                                  <p:stCondLst>
                                    <p:cond delay="6000"/>
                                  </p:stCondLst>
                                  <p:childTnLst>
                                    <p:set>
                                      <p:cBhvr>
                                        <p:cTn id="23" dur="1" fill="hold">
                                          <p:stCondLst>
                                            <p:cond delay="0"/>
                                          </p:stCondLst>
                                        </p:cTn>
                                        <p:tgtEl>
                                          <p:spTgt spid="871434"/>
                                        </p:tgtEl>
                                        <p:attrNameLst>
                                          <p:attrName>style.visibility</p:attrName>
                                        </p:attrNameLst>
                                      </p:cBhvr>
                                      <p:to>
                                        <p:strVal val="visible"/>
                                      </p:to>
                                    </p:set>
                                    <p:animEffect transition="in" filter="dissolve">
                                      <p:cBhvr>
                                        <p:cTn id="24" dur="3000"/>
                                        <p:tgtEl>
                                          <p:spTgt spid="8714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871426" grpId="0" uiExpand="1" build="p"/>
      <p:bldP spid="87143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Choice of the Constant K</a:t>
            </a:r>
          </a:p>
        </p:txBody>
      </p:sp>
      <p:sp>
        <p:nvSpPr>
          <p:cNvPr id="873475" name="Text Box 3"/>
          <p:cNvSpPr>
            <a:spLocks noGrp="1" noChangeArrowheads="1"/>
          </p:cNvSpPr>
          <p:nvPr>
            <p:ph type="body" idx="1"/>
          </p:nvPr>
        </p:nvSpPr>
        <p:spPr>
          <a:xfrm>
            <a:off x="250825" y="1981200"/>
            <a:ext cx="8642350" cy="3608388"/>
          </a:xfrm>
          <a:noFill/>
        </p:spPr>
        <p:txBody>
          <a:bodyPr/>
          <a:lstStyle/>
          <a:p>
            <a:pPr>
              <a:lnSpc>
                <a:spcPct val="90000"/>
              </a:lnSpc>
            </a:pPr>
            <a:r>
              <a:rPr lang="en-US" sz="2400" smtClean="0">
                <a:solidFill>
                  <a:srgbClr val="0000FF"/>
                </a:solidFill>
                <a:latin typeface="Arial" charset="0"/>
              </a:rPr>
              <a:t>Chosen for comparability to the published literature:</a:t>
            </a:r>
          </a:p>
          <a:p>
            <a:pPr marL="800100" lvl="1" indent="-342900">
              <a:lnSpc>
                <a:spcPct val="90000"/>
              </a:lnSpc>
            </a:pPr>
            <a:r>
              <a:rPr lang="en-US" sz="2000" smtClean="0">
                <a:latin typeface="Arial" charset="0"/>
              </a:rPr>
              <a:t>(e.g.  If they used “cases per 10,000”, then you use k=10,000)</a:t>
            </a:r>
          </a:p>
          <a:p>
            <a:pPr>
              <a:lnSpc>
                <a:spcPct val="90000"/>
              </a:lnSpc>
            </a:pPr>
            <a:endParaRPr lang="en-US" sz="2400" smtClean="0">
              <a:latin typeface="Arial" charset="0"/>
            </a:endParaRPr>
          </a:p>
          <a:p>
            <a:pPr>
              <a:lnSpc>
                <a:spcPct val="90000"/>
              </a:lnSpc>
            </a:pPr>
            <a:r>
              <a:rPr lang="en-US" sz="2400" smtClean="0">
                <a:solidFill>
                  <a:srgbClr val="0000FF"/>
                </a:solidFill>
                <a:latin typeface="Arial" charset="0"/>
              </a:rPr>
              <a:t>If you are not going to compare to other data, then choose a value of “K” so that part of your result is to the left of the decimal:</a:t>
            </a:r>
          </a:p>
          <a:p>
            <a:pPr marL="800100" lvl="1" indent="-342900">
              <a:lnSpc>
                <a:spcPct val="90000"/>
              </a:lnSpc>
            </a:pPr>
            <a:r>
              <a:rPr lang="en-US" sz="2000" smtClean="0">
                <a:latin typeface="Arial" charset="0"/>
              </a:rPr>
              <a:t>(e.g.  If  TB cases = 51 and Population = 97,234, </a:t>
            </a:r>
          </a:p>
          <a:p>
            <a:pPr marL="800100" lvl="1" indent="-342900">
              <a:lnSpc>
                <a:spcPct val="90000"/>
              </a:lnSpc>
            </a:pPr>
            <a:r>
              <a:rPr lang="en-US" sz="2000" smtClean="0">
                <a:latin typeface="Arial" charset="0"/>
              </a:rPr>
              <a:t>then:  Proportion of TB in this population = 51/97,234 = 0.0005245</a:t>
            </a:r>
          </a:p>
          <a:p>
            <a:pPr marL="800100" lvl="1" indent="-342900">
              <a:lnSpc>
                <a:spcPct val="90000"/>
              </a:lnSpc>
            </a:pPr>
            <a:r>
              <a:rPr lang="en-US" sz="2000" smtClean="0">
                <a:latin typeface="Arial" charset="0"/>
              </a:rPr>
              <a:t>choose k = 10,000 so that the proportion is: 5.245 per 10,000 population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1600200" y="18288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5523" name="Text Box 3"/>
          <p:cNvSpPr txBox="1">
            <a:spLocks noChangeArrowheads="1"/>
          </p:cNvSpPr>
          <p:nvPr/>
        </p:nvSpPr>
        <p:spPr bwMode="auto">
          <a:xfrm>
            <a:off x="3795713" y="225425"/>
            <a:ext cx="1365250"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Rate</a:t>
            </a:r>
          </a:p>
        </p:txBody>
      </p:sp>
      <p:grpSp>
        <p:nvGrpSpPr>
          <p:cNvPr id="19460" name="Group 30"/>
          <p:cNvGrpSpPr>
            <a:grpSpLocks/>
          </p:cNvGrpSpPr>
          <p:nvPr/>
        </p:nvGrpSpPr>
        <p:grpSpPr bwMode="auto">
          <a:xfrm>
            <a:off x="404813" y="1184275"/>
            <a:ext cx="8739187" cy="1639888"/>
            <a:chOff x="255" y="746"/>
            <a:chExt cx="5505" cy="1033"/>
          </a:xfrm>
        </p:grpSpPr>
        <p:sp>
          <p:nvSpPr>
            <p:cNvPr id="19474" name="Text Box 4"/>
            <p:cNvSpPr txBox="1">
              <a:spLocks noChangeArrowheads="1"/>
            </p:cNvSpPr>
            <p:nvPr/>
          </p:nvSpPr>
          <p:spPr bwMode="auto">
            <a:xfrm>
              <a:off x="880" y="870"/>
              <a:ext cx="11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b="1">
                  <a:solidFill>
                    <a:schemeClr val="tx1"/>
                  </a:solidFill>
                </a:rPr>
                <a:t>        A</a:t>
              </a:r>
            </a:p>
            <a:p>
              <a:pPr>
                <a:spcBef>
                  <a:spcPct val="0"/>
                </a:spcBef>
                <a:buFontTx/>
                <a:buNone/>
              </a:pPr>
              <a:r>
                <a:rPr lang="en-US" sz="2600" b="1">
                  <a:solidFill>
                    <a:schemeClr val="tx1"/>
                  </a:solidFill>
                </a:rPr>
                <a:t> (A + B) xT</a:t>
              </a:r>
              <a:endParaRPr lang="en-US" sz="3400" b="1">
                <a:solidFill>
                  <a:schemeClr val="tx1"/>
                </a:solidFill>
              </a:endParaRPr>
            </a:p>
          </p:txBody>
        </p:sp>
        <p:grpSp>
          <p:nvGrpSpPr>
            <p:cNvPr id="19475" name="Group 28"/>
            <p:cNvGrpSpPr>
              <a:grpSpLocks/>
            </p:cNvGrpSpPr>
            <p:nvPr/>
          </p:nvGrpSpPr>
          <p:grpSpPr bwMode="auto">
            <a:xfrm>
              <a:off x="255" y="746"/>
              <a:ext cx="5505" cy="1033"/>
              <a:chOff x="255" y="746"/>
              <a:chExt cx="5505" cy="1033"/>
            </a:xfrm>
          </p:grpSpPr>
          <p:sp>
            <p:nvSpPr>
              <p:cNvPr id="19476" name="Text Box 5"/>
              <p:cNvSpPr txBox="1">
                <a:spLocks noChangeArrowheads="1"/>
              </p:cNvSpPr>
              <p:nvPr/>
            </p:nvSpPr>
            <p:spPr bwMode="auto">
              <a:xfrm>
                <a:off x="255" y="991"/>
                <a:ext cx="2230"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a:solidFill>
                      <a:schemeClr val="tx1"/>
                    </a:solidFill>
                  </a:rPr>
                  <a:t>Rate = 	</a:t>
                </a:r>
                <a:r>
                  <a:rPr lang="en-US" sz="2600" b="1">
                    <a:solidFill>
                      <a:schemeClr val="tx1"/>
                    </a:solidFill>
                  </a:rPr>
                  <a:t>           x K</a:t>
                </a:r>
              </a:p>
              <a:p>
                <a:pPr>
                  <a:spcBef>
                    <a:spcPct val="0"/>
                  </a:spcBef>
                  <a:buFontTx/>
                  <a:buNone/>
                </a:pPr>
                <a:endParaRPr lang="en-US" sz="2600" b="1">
                  <a:solidFill>
                    <a:schemeClr val="tx1"/>
                  </a:solidFill>
                </a:endParaRPr>
              </a:p>
              <a:p>
                <a:pPr>
                  <a:spcBef>
                    <a:spcPct val="0"/>
                  </a:spcBef>
                  <a:buFontTx/>
                  <a:buNone/>
                </a:pPr>
                <a:endParaRPr lang="en-US" sz="2400" b="1">
                  <a:solidFill>
                    <a:schemeClr val="tx1"/>
                  </a:solidFill>
                </a:endParaRPr>
              </a:p>
            </p:txBody>
          </p:sp>
          <p:sp>
            <p:nvSpPr>
              <p:cNvPr id="19477" name="Text Box 13"/>
              <p:cNvSpPr txBox="1">
                <a:spLocks noChangeArrowheads="1"/>
              </p:cNvSpPr>
              <p:nvPr/>
            </p:nvSpPr>
            <p:spPr bwMode="auto">
              <a:xfrm>
                <a:off x="3072" y="746"/>
                <a:ext cx="2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t>Unit of exposure:</a:t>
                </a:r>
              </a:p>
              <a:p>
                <a:pPr>
                  <a:spcBef>
                    <a:spcPct val="0"/>
                  </a:spcBef>
                  <a:buFontTx/>
                  <a:buNone/>
                </a:pPr>
                <a:r>
                  <a:rPr lang="en-US" sz="2400">
                    <a:solidFill>
                      <a:schemeClr val="tx1"/>
                    </a:solidFill>
                  </a:rPr>
                  <a:t>	Person-years</a:t>
                </a:r>
              </a:p>
              <a:p>
                <a:pPr>
                  <a:spcBef>
                    <a:spcPct val="0"/>
                  </a:spcBef>
                  <a:buFontTx/>
                  <a:buNone/>
                </a:pPr>
                <a:r>
                  <a:rPr lang="en-US" sz="2400">
                    <a:solidFill>
                      <a:schemeClr val="tx1"/>
                    </a:solidFill>
                  </a:rPr>
                  <a:t>	Pack-years of smoking</a:t>
                </a:r>
              </a:p>
            </p:txBody>
          </p:sp>
        </p:grpSp>
      </p:grpSp>
      <p:grpSp>
        <p:nvGrpSpPr>
          <p:cNvPr id="4" name="Group 29"/>
          <p:cNvGrpSpPr>
            <a:grpSpLocks/>
          </p:cNvGrpSpPr>
          <p:nvPr/>
        </p:nvGrpSpPr>
        <p:grpSpPr bwMode="auto">
          <a:xfrm>
            <a:off x="-1109663" y="2698750"/>
            <a:ext cx="8653463" cy="3841750"/>
            <a:chOff x="-699" y="1700"/>
            <a:chExt cx="5451" cy="2420"/>
          </a:xfrm>
        </p:grpSpPr>
        <p:sp>
          <p:nvSpPr>
            <p:cNvPr id="19462" name="Text Box 12"/>
            <p:cNvSpPr txBox="1">
              <a:spLocks noChangeArrowheads="1"/>
            </p:cNvSpPr>
            <p:nvPr/>
          </p:nvSpPr>
          <p:spPr bwMode="auto">
            <a:xfrm>
              <a:off x="-699" y="3793"/>
              <a:ext cx="47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3333FF"/>
                  </a:solidFill>
                </a:rPr>
                <a:t>         </a:t>
              </a:r>
              <a:r>
                <a:rPr lang="en-US" sz="2800">
                  <a:solidFill>
                    <a:schemeClr val="tx1"/>
                  </a:solidFill>
                </a:rPr>
                <a:t>		</a:t>
              </a:r>
              <a:r>
                <a:rPr lang="en-US" sz="2800">
                  <a:solidFill>
                    <a:srgbClr val="0066CC"/>
                  </a:solidFill>
                </a:rPr>
                <a:t>= 783.5 per 100,000 person-years</a:t>
              </a:r>
              <a:endParaRPr lang="en-US" sz="1800">
                <a:solidFill>
                  <a:srgbClr val="0066CC"/>
                </a:solidFill>
              </a:endParaRPr>
            </a:p>
          </p:txBody>
        </p:sp>
        <p:sp>
          <p:nvSpPr>
            <p:cNvPr id="19463" name="Text Box 21"/>
            <p:cNvSpPr txBox="1">
              <a:spLocks noChangeArrowheads="1"/>
            </p:cNvSpPr>
            <p:nvPr/>
          </p:nvSpPr>
          <p:spPr bwMode="auto">
            <a:xfrm>
              <a:off x="-295" y="1700"/>
              <a:ext cx="478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3333FF"/>
                  </a:solidFill>
                </a:rPr>
                <a:t>         Ex:	What is the 1-year death rate in</a:t>
              </a:r>
            </a:p>
            <a:p>
              <a:pPr>
                <a:spcBef>
                  <a:spcPct val="0"/>
                </a:spcBef>
                <a:buFontTx/>
                <a:buNone/>
              </a:pPr>
              <a:r>
                <a:rPr lang="en-US" sz="2800">
                  <a:solidFill>
                    <a:srgbClr val="3333FF"/>
                  </a:solidFill>
                </a:rPr>
                <a:t>                  San Bernardino county?</a:t>
              </a:r>
              <a:r>
                <a:rPr lang="en-US" sz="2800">
                  <a:solidFill>
                    <a:schemeClr val="tx1"/>
                  </a:solidFill>
                </a:rPr>
                <a:t>	</a:t>
              </a:r>
              <a:endParaRPr lang="en-US" sz="1800">
                <a:solidFill>
                  <a:schemeClr val="tx1"/>
                </a:solidFill>
              </a:endParaRPr>
            </a:p>
          </p:txBody>
        </p:sp>
        <p:grpSp>
          <p:nvGrpSpPr>
            <p:cNvPr id="19464" name="Group 24"/>
            <p:cNvGrpSpPr>
              <a:grpSpLocks/>
            </p:cNvGrpSpPr>
            <p:nvPr/>
          </p:nvGrpSpPr>
          <p:grpSpPr bwMode="auto">
            <a:xfrm>
              <a:off x="-159" y="2341"/>
              <a:ext cx="4899" cy="596"/>
              <a:chOff x="-159" y="2359"/>
              <a:chExt cx="4899" cy="596"/>
            </a:xfrm>
          </p:grpSpPr>
          <p:grpSp>
            <p:nvGrpSpPr>
              <p:cNvPr id="19470" name="Group 23"/>
              <p:cNvGrpSpPr>
                <a:grpSpLocks/>
              </p:cNvGrpSpPr>
              <p:nvPr/>
            </p:nvGrpSpPr>
            <p:grpSpPr bwMode="auto">
              <a:xfrm>
                <a:off x="521" y="2500"/>
                <a:ext cx="4219" cy="308"/>
                <a:chOff x="521" y="2500"/>
                <a:chExt cx="4219" cy="308"/>
              </a:xfrm>
            </p:grpSpPr>
            <p:sp>
              <p:nvSpPr>
                <p:cNvPr id="19472" name="Text Box 7"/>
                <p:cNvSpPr txBox="1">
                  <a:spLocks noChangeArrowheads="1"/>
                </p:cNvSpPr>
                <p:nvPr/>
              </p:nvSpPr>
              <p:spPr bwMode="auto">
                <a:xfrm>
                  <a:off x="3599" y="2500"/>
                  <a:ext cx="1141"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a:solidFill>
                        <a:schemeClr val="tx1"/>
                      </a:solidFill>
                      <a:latin typeface="Times New Roman" pitchFamily="18" charset="0"/>
                    </a:rPr>
                    <a:t> </a:t>
                  </a:r>
                  <a:r>
                    <a:rPr lang="en-US" sz="2600">
                      <a:solidFill>
                        <a:schemeClr val="tx1"/>
                      </a:solidFill>
                      <a:latin typeface="Comic Sans MS" pitchFamily="66" charset="0"/>
                    </a:rPr>
                    <a:t>x 100,000</a:t>
                  </a:r>
                </a:p>
              </p:txBody>
            </p:sp>
            <p:sp>
              <p:nvSpPr>
                <p:cNvPr id="19473" name="Line 14"/>
                <p:cNvSpPr>
                  <a:spLocks noChangeShapeType="1"/>
                </p:cNvSpPr>
                <p:nvPr/>
              </p:nvSpPr>
              <p:spPr bwMode="auto">
                <a:xfrm>
                  <a:off x="521" y="2659"/>
                  <a:ext cx="299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471" name="Text Box 22"/>
              <p:cNvSpPr txBox="1">
                <a:spLocks noChangeArrowheads="1"/>
              </p:cNvSpPr>
              <p:nvPr/>
            </p:nvSpPr>
            <p:spPr bwMode="auto">
              <a:xfrm>
                <a:off x="-159" y="2359"/>
                <a:ext cx="478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3333FF"/>
                    </a:solidFill>
                  </a:rPr>
                  <a:t>         </a:t>
                </a:r>
                <a:r>
                  <a:rPr lang="en-US" sz="2800">
                    <a:solidFill>
                      <a:schemeClr val="tx1"/>
                    </a:solidFill>
                  </a:rPr>
                  <a:t>	    Total No of deaths in 1 year</a:t>
                </a:r>
              </a:p>
              <a:p>
                <a:pPr>
                  <a:spcBef>
                    <a:spcPct val="0"/>
                  </a:spcBef>
                  <a:buFontTx/>
                  <a:buNone/>
                </a:pPr>
                <a:r>
                  <a:rPr lang="en-US" sz="2800">
                    <a:solidFill>
                      <a:schemeClr val="tx1"/>
                    </a:solidFill>
                  </a:rPr>
                  <a:t>	    Total SB population (1 year)	</a:t>
                </a:r>
                <a:endParaRPr lang="en-US" sz="1800">
                  <a:solidFill>
                    <a:schemeClr val="tx1"/>
                  </a:solidFill>
                </a:endParaRPr>
              </a:p>
            </p:txBody>
          </p:sp>
        </p:grpSp>
        <p:grpSp>
          <p:nvGrpSpPr>
            <p:cNvPr id="19465" name="Group 27"/>
            <p:cNvGrpSpPr>
              <a:grpSpLocks/>
            </p:cNvGrpSpPr>
            <p:nvPr/>
          </p:nvGrpSpPr>
          <p:grpSpPr bwMode="auto">
            <a:xfrm>
              <a:off x="-159" y="3067"/>
              <a:ext cx="4911" cy="596"/>
              <a:chOff x="-159" y="3179"/>
              <a:chExt cx="4911" cy="596"/>
            </a:xfrm>
          </p:grpSpPr>
          <p:grpSp>
            <p:nvGrpSpPr>
              <p:cNvPr id="19466" name="Group 25"/>
              <p:cNvGrpSpPr>
                <a:grpSpLocks/>
              </p:cNvGrpSpPr>
              <p:nvPr/>
            </p:nvGrpSpPr>
            <p:grpSpPr bwMode="auto">
              <a:xfrm>
                <a:off x="521" y="3325"/>
                <a:ext cx="4231" cy="308"/>
                <a:chOff x="521" y="3325"/>
                <a:chExt cx="4231" cy="308"/>
              </a:xfrm>
            </p:grpSpPr>
            <p:sp>
              <p:nvSpPr>
                <p:cNvPr id="19468" name="Text Box 8"/>
                <p:cNvSpPr txBox="1">
                  <a:spLocks noChangeArrowheads="1"/>
                </p:cNvSpPr>
                <p:nvPr/>
              </p:nvSpPr>
              <p:spPr bwMode="auto">
                <a:xfrm>
                  <a:off x="3560" y="3325"/>
                  <a:ext cx="119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a:solidFill>
                        <a:schemeClr val="tx1"/>
                      </a:solidFill>
                      <a:latin typeface="Times New Roman" pitchFamily="18" charset="0"/>
                    </a:rPr>
                    <a:t>  </a:t>
                  </a:r>
                  <a:r>
                    <a:rPr lang="en-US" sz="2600">
                      <a:solidFill>
                        <a:schemeClr val="tx1"/>
                      </a:solidFill>
                      <a:latin typeface="Comic Sans MS" pitchFamily="66" charset="0"/>
                    </a:rPr>
                    <a:t>x 100,000</a:t>
                  </a:r>
                </a:p>
              </p:txBody>
            </p:sp>
            <p:sp>
              <p:nvSpPr>
                <p:cNvPr id="19469" name="Line 15"/>
                <p:cNvSpPr>
                  <a:spLocks noChangeShapeType="1"/>
                </p:cNvSpPr>
                <p:nvPr/>
              </p:nvSpPr>
              <p:spPr bwMode="auto">
                <a:xfrm>
                  <a:off x="521" y="3475"/>
                  <a:ext cx="299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467" name="Text Box 26"/>
              <p:cNvSpPr txBox="1">
                <a:spLocks noChangeArrowheads="1"/>
              </p:cNvSpPr>
              <p:nvPr/>
            </p:nvSpPr>
            <p:spPr bwMode="auto">
              <a:xfrm>
                <a:off x="-159" y="3179"/>
                <a:ext cx="478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3333FF"/>
                    </a:solidFill>
                  </a:rPr>
                  <a:t>         </a:t>
                </a:r>
                <a:r>
                  <a:rPr lang="en-US" sz="2800">
                    <a:solidFill>
                      <a:schemeClr val="tx1"/>
                    </a:solidFill>
                  </a:rPr>
                  <a:t>		35,833</a:t>
                </a:r>
              </a:p>
              <a:p>
                <a:pPr>
                  <a:spcBef>
                    <a:spcPct val="0"/>
                  </a:spcBef>
                  <a:buFontTx/>
                  <a:buNone/>
                </a:pPr>
                <a:r>
                  <a:rPr lang="en-US" sz="2800">
                    <a:solidFill>
                      <a:schemeClr val="tx1"/>
                    </a:solidFill>
                  </a:rPr>
                  <a:t>	     4,573,468 (1 yr)	</a:t>
                </a:r>
                <a:endParaRPr lang="en-US" sz="1800">
                  <a:solidFill>
                    <a:schemeClr val="tx1"/>
                  </a:solidFill>
                </a:endParaRPr>
              </a:p>
            </p:txBody>
          </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7539" fill="hold"/>
                                        <p:tgtEl>
                                          <p:spTgt spid="2"/>
                                        </p:tgtEl>
                                      </p:cBhvr>
                                    </p:cmd>
                                  </p:childTnLst>
                                </p:cTn>
                              </p:par>
                              <p:par>
                                <p:cTn id="7" presetID="3" presetClass="entr" presetSubtype="10" fill="hold" nodeType="withEffect">
                                  <p:stCondLst>
                                    <p:cond delay="2000"/>
                                  </p:stCondLst>
                                  <p:childTnLst>
                                    <p:set>
                                      <p:cBhvr>
                                        <p:cTn id="8" dur="1" fill="hold">
                                          <p:stCondLst>
                                            <p:cond delay="0"/>
                                          </p:stCondLst>
                                        </p:cTn>
                                        <p:tgtEl>
                                          <p:spTgt spid="4"/>
                                        </p:tgtEl>
                                        <p:attrNameLst>
                                          <p:attrName>style.visibility</p:attrName>
                                        </p:attrNameLst>
                                      </p:cBhvr>
                                      <p:to>
                                        <p:strVal val="visible"/>
                                      </p:to>
                                    </p:set>
                                    <p:animEffect transition="in" filter="blinds(horizontal)">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81000" y="12954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a:solidFill>
                  <a:schemeClr val="tx1"/>
                </a:solidFill>
                <a:latin typeface="Times New Roman" pitchFamily="18" charset="0"/>
              </a:rPr>
              <a:t> </a:t>
            </a:r>
          </a:p>
        </p:txBody>
      </p:sp>
      <p:sp>
        <p:nvSpPr>
          <p:cNvPr id="878597" name="Rectangle 5"/>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4. Ratio</a:t>
            </a:r>
          </a:p>
        </p:txBody>
      </p:sp>
      <p:sp>
        <p:nvSpPr>
          <p:cNvPr id="878598" name="Rectangle 6"/>
          <p:cNvSpPr>
            <a:spLocks noGrp="1" noChangeArrowheads="1"/>
          </p:cNvSpPr>
          <p:nvPr>
            <p:ph type="body" idx="1"/>
          </p:nvPr>
        </p:nvSpPr>
        <p:spPr>
          <a:xfrm>
            <a:off x="457200" y="1828800"/>
            <a:ext cx="8229600" cy="1384300"/>
          </a:xfrm>
        </p:spPr>
        <p:txBody>
          <a:bodyPr/>
          <a:lstStyle/>
          <a:p>
            <a:r>
              <a:rPr lang="en-US" sz="2800" smtClean="0">
                <a:latin typeface="Arial" charset="0"/>
              </a:rPr>
              <a:t>The value obtained by dividing one quantity by a mutually exclusive quantity of the same or another variable</a:t>
            </a:r>
          </a:p>
          <a:p>
            <a:pPr>
              <a:buFontTx/>
              <a:buNone/>
            </a:pPr>
            <a:endParaRPr lang="en-US" sz="2800" smtClean="0">
              <a:latin typeface="Arial" charset="0"/>
            </a:endParaRPr>
          </a:p>
        </p:txBody>
      </p:sp>
      <p:grpSp>
        <p:nvGrpSpPr>
          <p:cNvPr id="2" name="Group 16"/>
          <p:cNvGrpSpPr>
            <a:grpSpLocks/>
          </p:cNvGrpSpPr>
          <p:nvPr/>
        </p:nvGrpSpPr>
        <p:grpSpPr bwMode="auto">
          <a:xfrm>
            <a:off x="454025" y="3154363"/>
            <a:ext cx="8537575" cy="2981325"/>
            <a:chOff x="286" y="1987"/>
            <a:chExt cx="5378" cy="1878"/>
          </a:xfrm>
        </p:grpSpPr>
        <p:sp>
          <p:nvSpPr>
            <p:cNvPr id="20486" name="Rectangle 10"/>
            <p:cNvSpPr>
              <a:spLocks noChangeArrowheads="1"/>
            </p:cNvSpPr>
            <p:nvPr/>
          </p:nvSpPr>
          <p:spPr bwMode="auto">
            <a:xfrm>
              <a:off x="528" y="2496"/>
              <a:ext cx="1581" cy="8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0487" name="Group 15"/>
            <p:cNvGrpSpPr>
              <a:grpSpLocks/>
            </p:cNvGrpSpPr>
            <p:nvPr/>
          </p:nvGrpSpPr>
          <p:grpSpPr bwMode="auto">
            <a:xfrm>
              <a:off x="286" y="1987"/>
              <a:ext cx="5378" cy="1878"/>
              <a:chOff x="286" y="1987"/>
              <a:chExt cx="5378" cy="1878"/>
            </a:xfrm>
          </p:grpSpPr>
          <p:sp>
            <p:nvSpPr>
              <p:cNvPr id="20488" name="Text Box 3"/>
              <p:cNvSpPr txBox="1">
                <a:spLocks noChangeArrowheads="1"/>
              </p:cNvSpPr>
              <p:nvPr/>
            </p:nvSpPr>
            <p:spPr bwMode="auto">
              <a:xfrm>
                <a:off x="2472" y="2774"/>
                <a:ext cx="31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000">
                    <a:solidFill>
                      <a:srgbClr val="0066CC"/>
                    </a:solidFill>
                  </a:rPr>
                  <a:t>(Where</a:t>
                </a:r>
                <a:r>
                  <a:rPr lang="en-US" sz="2000">
                    <a:solidFill>
                      <a:schemeClr val="tx1"/>
                    </a:solidFill>
                  </a:rPr>
                  <a:t> </a:t>
                </a:r>
                <a:r>
                  <a:rPr lang="en-US" sz="2000">
                    <a:solidFill>
                      <a:srgbClr val="0066CC"/>
                    </a:solidFill>
                  </a:rPr>
                  <a:t>‘A’ and ‘B’ are mutually exclusive)</a:t>
                </a:r>
              </a:p>
            </p:txBody>
          </p:sp>
          <p:grpSp>
            <p:nvGrpSpPr>
              <p:cNvPr id="20489" name="Group 13"/>
              <p:cNvGrpSpPr>
                <a:grpSpLocks/>
              </p:cNvGrpSpPr>
              <p:nvPr/>
            </p:nvGrpSpPr>
            <p:grpSpPr bwMode="auto">
              <a:xfrm>
                <a:off x="567" y="2523"/>
                <a:ext cx="1285" cy="731"/>
                <a:chOff x="528" y="2533"/>
                <a:chExt cx="1285" cy="731"/>
              </a:xfrm>
            </p:grpSpPr>
            <p:sp>
              <p:nvSpPr>
                <p:cNvPr id="20492" name="Text Box 7"/>
                <p:cNvSpPr txBox="1">
                  <a:spLocks noChangeArrowheads="1"/>
                </p:cNvSpPr>
                <p:nvPr/>
              </p:nvSpPr>
              <p:spPr bwMode="auto">
                <a:xfrm>
                  <a:off x="528" y="2773"/>
                  <a:ext cx="103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b="1">
                      <a:solidFill>
                        <a:schemeClr val="tx1"/>
                      </a:solidFill>
                    </a:rPr>
                    <a:t>Ratio =</a:t>
                  </a:r>
                </a:p>
              </p:txBody>
            </p:sp>
            <p:grpSp>
              <p:nvGrpSpPr>
                <p:cNvPr id="20493" name="Group 12"/>
                <p:cNvGrpSpPr>
                  <a:grpSpLocks/>
                </p:cNvGrpSpPr>
                <p:nvPr/>
              </p:nvGrpSpPr>
              <p:grpSpPr bwMode="auto">
                <a:xfrm>
                  <a:off x="1429" y="2533"/>
                  <a:ext cx="384" cy="731"/>
                  <a:chOff x="1344" y="2533"/>
                  <a:chExt cx="384" cy="731"/>
                </a:xfrm>
              </p:grpSpPr>
              <p:sp>
                <p:nvSpPr>
                  <p:cNvPr id="20494" name="Line 2"/>
                  <p:cNvSpPr>
                    <a:spLocks noChangeShapeType="1"/>
                  </p:cNvSpPr>
                  <p:nvPr/>
                </p:nvSpPr>
                <p:spPr bwMode="auto">
                  <a:xfrm>
                    <a:off x="1344" y="2928"/>
                    <a:ext cx="38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Text Box 8"/>
                  <p:cNvSpPr txBox="1">
                    <a:spLocks noChangeArrowheads="1"/>
                  </p:cNvSpPr>
                  <p:nvPr/>
                </p:nvSpPr>
                <p:spPr bwMode="auto">
                  <a:xfrm>
                    <a:off x="1415" y="2533"/>
                    <a:ext cx="240"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b="1">
                        <a:solidFill>
                          <a:schemeClr val="tx1"/>
                        </a:solidFill>
                      </a:rPr>
                      <a:t>A</a:t>
                    </a:r>
                  </a:p>
                  <a:p>
                    <a:pPr eaLnBrk="1" hangingPunct="1">
                      <a:spcBef>
                        <a:spcPct val="50000"/>
                      </a:spcBef>
                      <a:buFontTx/>
                      <a:buNone/>
                    </a:pPr>
                    <a:r>
                      <a:rPr lang="en-US" sz="2800" b="1">
                        <a:solidFill>
                          <a:schemeClr val="tx1"/>
                        </a:solidFill>
                      </a:rPr>
                      <a:t>B</a:t>
                    </a:r>
                  </a:p>
                </p:txBody>
              </p:sp>
            </p:grpSp>
          </p:grpSp>
          <p:sp>
            <p:nvSpPr>
              <p:cNvPr id="20490" name="Rectangle 11"/>
              <p:cNvSpPr>
                <a:spLocks noChangeArrowheads="1"/>
              </p:cNvSpPr>
              <p:nvPr/>
            </p:nvSpPr>
            <p:spPr bwMode="auto">
              <a:xfrm>
                <a:off x="1104" y="3634"/>
                <a:ext cx="28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90000"/>
                  </a:lnSpc>
                  <a:buClr>
                    <a:schemeClr val="bg2"/>
                  </a:buClr>
                  <a:buSzPct val="75000"/>
                  <a:buFont typeface="Wingdings" pitchFamily="2" charset="2"/>
                  <a:buNone/>
                </a:pPr>
                <a:r>
                  <a:rPr lang="en-US" sz="2000"/>
                  <a:t>Example: The ratio of males to females</a:t>
                </a:r>
              </a:p>
            </p:txBody>
          </p:sp>
          <p:sp>
            <p:nvSpPr>
              <p:cNvPr id="20491" name="Rectangle 14"/>
              <p:cNvSpPr>
                <a:spLocks noChangeArrowheads="1"/>
              </p:cNvSpPr>
              <p:nvPr/>
            </p:nvSpPr>
            <p:spPr bwMode="auto">
              <a:xfrm>
                <a:off x="286" y="1987"/>
                <a:ext cx="518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sz="2800">
                    <a:solidFill>
                      <a:schemeClr val="tx1"/>
                    </a:solidFill>
                  </a:rPr>
                  <a:t>A Ratio is an expression of the form:</a:t>
                </a:r>
              </a:p>
              <a:p>
                <a:pPr marL="342900" indent="-342900"/>
                <a:endParaRPr lang="en-US" sz="2800">
                  <a:solidFill>
                    <a:schemeClr val="tx1"/>
                  </a:solidFill>
                </a:endParaRPr>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5511" fill="hold"/>
                                        <p:tgtEl>
                                          <p:spTgt spid="4"/>
                                        </p:tgtEl>
                                      </p:cBhvr>
                                    </p:cmd>
                                  </p:childTnLst>
                                </p:cTn>
                              </p:par>
                              <p:par>
                                <p:cTn id="7" presetID="4" presetClass="entr" presetSubtype="16" fill="hold" grpId="0" nodeType="withEffect">
                                  <p:stCondLst>
                                    <p:cond delay="500"/>
                                  </p:stCondLst>
                                  <p:childTnLst>
                                    <p:set>
                                      <p:cBhvr>
                                        <p:cTn id="8" dur="1" fill="hold">
                                          <p:stCondLst>
                                            <p:cond delay="0"/>
                                          </p:stCondLst>
                                        </p:cTn>
                                        <p:tgtEl>
                                          <p:spTgt spid="878598">
                                            <p:txEl>
                                              <p:pRg st="0" end="0"/>
                                            </p:txEl>
                                          </p:spTgt>
                                        </p:tgtEl>
                                        <p:attrNameLst>
                                          <p:attrName>style.visibility</p:attrName>
                                        </p:attrNameLst>
                                      </p:cBhvr>
                                      <p:to>
                                        <p:strVal val="visible"/>
                                      </p:to>
                                    </p:set>
                                    <p:animEffect transition="in" filter="box(in)">
                                      <p:cBhvr>
                                        <p:cTn id="9" dur="3000"/>
                                        <p:tgtEl>
                                          <p:spTgt spid="878598">
                                            <p:txEl>
                                              <p:pRg st="0" end="0"/>
                                            </p:txEl>
                                          </p:spTgt>
                                        </p:tgtEl>
                                      </p:cBhvr>
                                    </p:animEffect>
                                  </p:childTnLst>
                                </p:cTn>
                              </p:par>
                              <p:par>
                                <p:cTn id="10" presetID="4" presetClass="entr" presetSubtype="16" fill="hold" nodeType="with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878598"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11188" y="260350"/>
            <a:ext cx="7772400" cy="762000"/>
          </a:xfrm>
        </p:spPr>
        <p:txBody>
          <a:bodyPr anchor="t">
            <a:spAutoFit/>
          </a:bodyPr>
          <a:lstStyle/>
          <a:p>
            <a:pPr>
              <a:defRPr/>
            </a:pPr>
            <a:r>
              <a:rPr lang="en-US" smtClean="0">
                <a:solidFill>
                  <a:srgbClr val="990033"/>
                </a:solidFill>
                <a:effectLst>
                  <a:outerShdw blurRad="38100" dist="38100" dir="2700000" algn="tl">
                    <a:srgbClr val="C0C0C0"/>
                  </a:outerShdw>
                </a:effectLst>
                <a:latin typeface="Arial" charset="0"/>
              </a:rPr>
              <a:t>Objectives</a:t>
            </a:r>
          </a:p>
        </p:txBody>
      </p:sp>
      <p:sp>
        <p:nvSpPr>
          <p:cNvPr id="5123" name="Rectangle 3"/>
          <p:cNvSpPr>
            <a:spLocks noGrp="1" noChangeArrowheads="1"/>
          </p:cNvSpPr>
          <p:nvPr>
            <p:ph type="body" idx="1"/>
          </p:nvPr>
        </p:nvSpPr>
        <p:spPr>
          <a:xfrm>
            <a:off x="468313" y="2122488"/>
            <a:ext cx="8424862" cy="3970337"/>
          </a:xfrm>
        </p:spPr>
        <p:txBody>
          <a:bodyPr/>
          <a:lstStyle/>
          <a:p>
            <a:r>
              <a:rPr lang="en-US" sz="2800" smtClean="0">
                <a:latin typeface="Arial" charset="0"/>
              </a:rPr>
              <a:t>Understand </a:t>
            </a:r>
            <a:r>
              <a:rPr lang="en-US" sz="2800" smtClean="0">
                <a:solidFill>
                  <a:srgbClr val="008080"/>
                </a:solidFill>
                <a:latin typeface="Arial" charset="0"/>
              </a:rPr>
              <a:t>counts</a:t>
            </a:r>
            <a:r>
              <a:rPr lang="en-US" sz="2800" smtClean="0">
                <a:latin typeface="Arial" charset="0"/>
              </a:rPr>
              <a:t>, </a:t>
            </a:r>
            <a:r>
              <a:rPr lang="en-US" sz="2800" smtClean="0">
                <a:solidFill>
                  <a:srgbClr val="008080"/>
                </a:solidFill>
                <a:latin typeface="Arial" charset="0"/>
              </a:rPr>
              <a:t>ratios</a:t>
            </a:r>
            <a:r>
              <a:rPr lang="en-US" sz="2800" smtClean="0">
                <a:latin typeface="Arial" charset="0"/>
              </a:rPr>
              <a:t>, </a:t>
            </a:r>
            <a:r>
              <a:rPr lang="en-US" sz="2800" smtClean="0">
                <a:solidFill>
                  <a:srgbClr val="008080"/>
                </a:solidFill>
                <a:latin typeface="Arial" charset="0"/>
              </a:rPr>
              <a:t>proportions</a:t>
            </a:r>
            <a:r>
              <a:rPr lang="en-US" sz="2800" smtClean="0">
                <a:latin typeface="Arial" charset="0"/>
              </a:rPr>
              <a:t>, and </a:t>
            </a:r>
            <a:r>
              <a:rPr lang="en-US" sz="2800" smtClean="0">
                <a:solidFill>
                  <a:srgbClr val="008080"/>
                </a:solidFill>
                <a:latin typeface="Arial" charset="0"/>
              </a:rPr>
              <a:t>rates</a:t>
            </a:r>
            <a:r>
              <a:rPr lang="en-US" sz="2800" smtClean="0">
                <a:latin typeface="Arial" charset="0"/>
              </a:rPr>
              <a:t> </a:t>
            </a:r>
          </a:p>
          <a:p>
            <a:r>
              <a:rPr lang="en-US" sz="2800" smtClean="0">
                <a:latin typeface="Arial" charset="0"/>
              </a:rPr>
              <a:t>Define, calculate, and interpret </a:t>
            </a:r>
            <a:r>
              <a:rPr lang="en-US" sz="2800" smtClean="0">
                <a:solidFill>
                  <a:srgbClr val="CC0066"/>
                </a:solidFill>
                <a:latin typeface="Arial" charset="0"/>
              </a:rPr>
              <a:t>incidence</a:t>
            </a:r>
            <a:r>
              <a:rPr lang="en-US" sz="2800" smtClean="0">
                <a:latin typeface="Arial" charset="0"/>
              </a:rPr>
              <a:t> </a:t>
            </a:r>
          </a:p>
          <a:p>
            <a:r>
              <a:rPr lang="en-US" sz="2800" smtClean="0">
                <a:latin typeface="Arial" charset="0"/>
              </a:rPr>
              <a:t>Understand the use of </a:t>
            </a:r>
            <a:r>
              <a:rPr lang="en-US" sz="2800" smtClean="0">
                <a:solidFill>
                  <a:srgbClr val="008080"/>
                </a:solidFill>
                <a:latin typeface="Arial" charset="0"/>
              </a:rPr>
              <a:t>person-time</a:t>
            </a:r>
            <a:r>
              <a:rPr lang="en-US" sz="2800" smtClean="0">
                <a:latin typeface="Arial" charset="0"/>
              </a:rPr>
              <a:t> denominators</a:t>
            </a:r>
          </a:p>
          <a:p>
            <a:r>
              <a:rPr lang="en-US" sz="2800" smtClean="0">
                <a:latin typeface="Arial" charset="0"/>
              </a:rPr>
              <a:t>Distinguish between </a:t>
            </a:r>
            <a:r>
              <a:rPr lang="en-US" sz="2800" smtClean="0">
                <a:solidFill>
                  <a:srgbClr val="008080"/>
                </a:solidFill>
                <a:latin typeface="Arial" charset="0"/>
              </a:rPr>
              <a:t>cumulative</a:t>
            </a:r>
            <a:r>
              <a:rPr lang="en-US" sz="2800" smtClean="0">
                <a:solidFill>
                  <a:srgbClr val="CC0066"/>
                </a:solidFill>
                <a:latin typeface="Arial" charset="0"/>
              </a:rPr>
              <a:t> </a:t>
            </a:r>
            <a:r>
              <a:rPr lang="en-US" sz="2800" smtClean="0">
                <a:latin typeface="Arial" charset="0"/>
              </a:rPr>
              <a:t>incidence and incidence</a:t>
            </a:r>
            <a:r>
              <a:rPr lang="en-US" sz="2800" smtClean="0">
                <a:solidFill>
                  <a:srgbClr val="CC0066"/>
                </a:solidFill>
                <a:latin typeface="Arial" charset="0"/>
              </a:rPr>
              <a:t> </a:t>
            </a:r>
            <a:r>
              <a:rPr lang="en-US" sz="2800" smtClean="0">
                <a:solidFill>
                  <a:srgbClr val="008080"/>
                </a:solidFill>
                <a:latin typeface="Arial" charset="0"/>
              </a:rPr>
              <a:t>rate</a:t>
            </a:r>
          </a:p>
          <a:p>
            <a:r>
              <a:rPr lang="en-US" sz="2800" smtClean="0">
                <a:latin typeface="Arial" charset="0"/>
              </a:rPr>
              <a:t>Define, calculate, and interpret </a:t>
            </a:r>
            <a:r>
              <a:rPr lang="en-US" sz="2800" smtClean="0">
                <a:solidFill>
                  <a:srgbClr val="CC0066"/>
                </a:solidFill>
                <a:latin typeface="Arial" charset="0"/>
              </a:rPr>
              <a:t>prevalence</a:t>
            </a:r>
            <a:r>
              <a:rPr lang="en-US" sz="2800" smtClean="0">
                <a:latin typeface="Arial" charset="0"/>
              </a:rPr>
              <a:t> </a:t>
            </a:r>
          </a:p>
          <a:p>
            <a:r>
              <a:rPr lang="en-US" sz="2800" smtClean="0">
                <a:latin typeface="Arial" charset="0"/>
              </a:rPr>
              <a:t>Define and calculate </a:t>
            </a:r>
            <a:r>
              <a:rPr lang="en-US" sz="2800" smtClean="0">
                <a:solidFill>
                  <a:srgbClr val="008080"/>
                </a:solidFill>
                <a:latin typeface="Arial" charset="0"/>
              </a:rPr>
              <a:t>mortality measures</a:t>
            </a:r>
          </a:p>
          <a:p>
            <a:endParaRPr lang="en-US" sz="2800" smtClean="0">
              <a:latin typeface="Arial" charset="0"/>
            </a:endParaRPr>
          </a:p>
        </p:txBody>
      </p:sp>
      <p:sp>
        <p:nvSpPr>
          <p:cNvPr id="5124" name="Rectangle 4"/>
          <p:cNvSpPr>
            <a:spLocks noChangeArrowheads="1"/>
          </p:cNvSpPr>
          <p:nvPr/>
        </p:nvSpPr>
        <p:spPr bwMode="auto">
          <a:xfrm>
            <a:off x="831850" y="1349375"/>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3200">
                <a:solidFill>
                  <a:schemeClr val="accent2"/>
                </a:solidFill>
              </a:rPr>
              <a:t>You will be able to:</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Text Box 2"/>
          <p:cNvSpPr txBox="1">
            <a:spLocks noChangeArrowheads="1"/>
          </p:cNvSpPr>
          <p:nvPr/>
        </p:nvSpPr>
        <p:spPr bwMode="auto">
          <a:xfrm>
            <a:off x="3708400" y="215900"/>
            <a:ext cx="148907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Ratio</a:t>
            </a:r>
          </a:p>
        </p:txBody>
      </p:sp>
      <p:grpSp>
        <p:nvGrpSpPr>
          <p:cNvPr id="21507" name="Group 20"/>
          <p:cNvGrpSpPr>
            <a:grpSpLocks/>
          </p:cNvGrpSpPr>
          <p:nvPr/>
        </p:nvGrpSpPr>
        <p:grpSpPr bwMode="auto">
          <a:xfrm>
            <a:off x="441325" y="1219200"/>
            <a:ext cx="8702675" cy="2282825"/>
            <a:chOff x="278" y="768"/>
            <a:chExt cx="5482" cy="1438"/>
          </a:xfrm>
        </p:grpSpPr>
        <p:grpSp>
          <p:nvGrpSpPr>
            <p:cNvPr id="21516" name="Group 18"/>
            <p:cNvGrpSpPr>
              <a:grpSpLocks/>
            </p:cNvGrpSpPr>
            <p:nvPr/>
          </p:nvGrpSpPr>
          <p:grpSpPr bwMode="auto">
            <a:xfrm>
              <a:off x="278" y="908"/>
              <a:ext cx="1498" cy="768"/>
              <a:chOff x="278" y="908"/>
              <a:chExt cx="1498" cy="768"/>
            </a:xfrm>
          </p:grpSpPr>
          <p:grpSp>
            <p:nvGrpSpPr>
              <p:cNvPr id="21518" name="Group 11"/>
              <p:cNvGrpSpPr>
                <a:grpSpLocks/>
              </p:cNvGrpSpPr>
              <p:nvPr/>
            </p:nvGrpSpPr>
            <p:grpSpPr bwMode="auto">
              <a:xfrm>
                <a:off x="1344" y="908"/>
                <a:ext cx="432" cy="768"/>
                <a:chOff x="1344" y="958"/>
                <a:chExt cx="432" cy="768"/>
              </a:xfrm>
            </p:grpSpPr>
            <p:sp>
              <p:nvSpPr>
                <p:cNvPr id="21520" name="Text Box 12"/>
                <p:cNvSpPr txBox="1">
                  <a:spLocks noChangeArrowheads="1"/>
                </p:cNvSpPr>
                <p:nvPr/>
              </p:nvSpPr>
              <p:spPr bwMode="auto">
                <a:xfrm>
                  <a:off x="1382" y="958"/>
                  <a:ext cx="29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A</a:t>
                  </a:r>
                  <a:endParaRPr lang="en-US" sz="2400">
                    <a:solidFill>
                      <a:schemeClr val="tx1"/>
                    </a:solidFill>
                  </a:endParaRPr>
                </a:p>
              </p:txBody>
            </p:sp>
            <p:sp>
              <p:nvSpPr>
                <p:cNvPr id="21521" name="Text Box 13"/>
                <p:cNvSpPr txBox="1">
                  <a:spLocks noChangeArrowheads="1"/>
                </p:cNvSpPr>
                <p:nvPr/>
              </p:nvSpPr>
              <p:spPr bwMode="auto">
                <a:xfrm>
                  <a:off x="1382" y="1342"/>
                  <a:ext cx="3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D</a:t>
                  </a:r>
                </a:p>
              </p:txBody>
            </p:sp>
            <p:sp>
              <p:nvSpPr>
                <p:cNvPr id="21522" name="Line 14"/>
                <p:cNvSpPr>
                  <a:spLocks noChangeShapeType="1"/>
                </p:cNvSpPr>
                <p:nvPr/>
              </p:nvSpPr>
              <p:spPr bwMode="auto">
                <a:xfrm>
                  <a:off x="1344" y="1344"/>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1519" name="Text Box 15"/>
              <p:cNvSpPr txBox="1">
                <a:spLocks noChangeArrowheads="1"/>
              </p:cNvSpPr>
              <p:nvPr/>
            </p:nvSpPr>
            <p:spPr bwMode="auto">
              <a:xfrm>
                <a:off x="278" y="1099"/>
                <a:ext cx="98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Ratio =</a:t>
                </a:r>
              </a:p>
            </p:txBody>
          </p:sp>
        </p:grpSp>
        <p:sp>
          <p:nvSpPr>
            <p:cNvPr id="21517" name="Text Box 16"/>
            <p:cNvSpPr txBox="1">
              <a:spLocks noChangeArrowheads="1"/>
            </p:cNvSpPr>
            <p:nvPr/>
          </p:nvSpPr>
          <p:spPr bwMode="auto">
            <a:xfrm>
              <a:off x="2304" y="768"/>
              <a:ext cx="3456"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tx1"/>
                  </a:solidFill>
                </a:rPr>
                <a:t>Compares events in two different groups according to: gender, exposure, etc. </a:t>
              </a:r>
              <a:r>
                <a:rPr lang="en-US" sz="2400" dirty="0">
                  <a:solidFill>
                    <a:srgbClr val="008080"/>
                  </a:solidFill>
                </a:rPr>
                <a:t>(dichotomous results)</a:t>
              </a:r>
            </a:p>
            <a:p>
              <a:pPr>
                <a:spcBef>
                  <a:spcPct val="0"/>
                </a:spcBef>
                <a:buFontTx/>
                <a:buNone/>
              </a:pPr>
              <a:r>
                <a:rPr lang="en-US" sz="2400" dirty="0">
                  <a:solidFill>
                    <a:schemeClr val="tx1"/>
                  </a:solidFill>
                </a:rPr>
                <a:t>Two types:</a:t>
              </a:r>
            </a:p>
            <a:p>
              <a:pPr>
                <a:spcBef>
                  <a:spcPct val="0"/>
                </a:spcBef>
                <a:buFontTx/>
                <a:buNone/>
              </a:pPr>
              <a:r>
                <a:rPr lang="en-US" sz="2400" dirty="0">
                  <a:solidFill>
                    <a:schemeClr val="tx1"/>
                  </a:solidFill>
                </a:rPr>
                <a:t>	a. Dimensions (units)</a:t>
              </a:r>
            </a:p>
            <a:p>
              <a:pPr>
                <a:spcBef>
                  <a:spcPct val="0"/>
                </a:spcBef>
                <a:buFontTx/>
                <a:buNone/>
              </a:pPr>
              <a:r>
                <a:rPr lang="en-US" sz="2400" dirty="0">
                  <a:solidFill>
                    <a:schemeClr val="tx1"/>
                  </a:solidFill>
                </a:rPr>
                <a:t>	b. </a:t>
              </a:r>
              <a:r>
                <a:rPr lang="en-US" sz="2400" dirty="0" err="1">
                  <a:solidFill>
                    <a:schemeClr val="tx1"/>
                  </a:solidFill>
                </a:rPr>
                <a:t>Dimentionless</a:t>
              </a:r>
              <a:r>
                <a:rPr lang="en-US" sz="2400" dirty="0">
                  <a:solidFill>
                    <a:schemeClr val="tx1"/>
                  </a:solidFill>
                </a:rPr>
                <a:t> (%) </a:t>
              </a:r>
            </a:p>
          </p:txBody>
        </p:sp>
      </p:grpSp>
      <p:grpSp>
        <p:nvGrpSpPr>
          <p:cNvPr id="5" name="Group 21"/>
          <p:cNvGrpSpPr>
            <a:grpSpLocks/>
          </p:cNvGrpSpPr>
          <p:nvPr/>
        </p:nvGrpSpPr>
        <p:grpSpPr bwMode="auto">
          <a:xfrm>
            <a:off x="250825" y="3789364"/>
            <a:ext cx="8569326" cy="2693988"/>
            <a:chOff x="158" y="2387"/>
            <a:chExt cx="5398" cy="1697"/>
          </a:xfrm>
        </p:grpSpPr>
        <p:grpSp>
          <p:nvGrpSpPr>
            <p:cNvPr id="21509" name="Group 19"/>
            <p:cNvGrpSpPr>
              <a:grpSpLocks/>
            </p:cNvGrpSpPr>
            <p:nvPr/>
          </p:nvGrpSpPr>
          <p:grpSpPr bwMode="auto">
            <a:xfrm>
              <a:off x="1356" y="3042"/>
              <a:ext cx="1466" cy="751"/>
              <a:chOff x="1356" y="3040"/>
              <a:chExt cx="1466" cy="751"/>
            </a:xfrm>
          </p:grpSpPr>
          <p:sp>
            <p:nvSpPr>
              <p:cNvPr id="21512" name="Line 5"/>
              <p:cNvSpPr>
                <a:spLocks noChangeShapeType="1"/>
              </p:cNvSpPr>
              <p:nvPr/>
            </p:nvSpPr>
            <p:spPr bwMode="auto">
              <a:xfrm>
                <a:off x="1404" y="3412"/>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3" name="Text Box 6"/>
              <p:cNvSpPr txBox="1">
                <a:spLocks noChangeArrowheads="1"/>
              </p:cNvSpPr>
              <p:nvPr/>
            </p:nvSpPr>
            <p:spPr bwMode="auto">
              <a:xfrm>
                <a:off x="1942" y="3218"/>
                <a:ext cx="8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 6.67</a:t>
                </a:r>
              </a:p>
            </p:txBody>
          </p:sp>
          <p:sp>
            <p:nvSpPr>
              <p:cNvPr id="21514" name="Text Box 7"/>
              <p:cNvSpPr txBox="1">
                <a:spLocks noChangeArrowheads="1"/>
              </p:cNvSpPr>
              <p:nvPr/>
            </p:nvSpPr>
            <p:spPr bwMode="auto">
              <a:xfrm>
                <a:off x="1380" y="3040"/>
                <a:ext cx="49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.20</a:t>
                </a:r>
              </a:p>
            </p:txBody>
          </p:sp>
          <p:sp>
            <p:nvSpPr>
              <p:cNvPr id="21515" name="Text Box 8"/>
              <p:cNvSpPr txBox="1">
                <a:spLocks noChangeArrowheads="1"/>
              </p:cNvSpPr>
              <p:nvPr/>
            </p:nvSpPr>
            <p:spPr bwMode="auto">
              <a:xfrm>
                <a:off x="1356" y="3407"/>
                <a:ext cx="49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.03</a:t>
                </a:r>
              </a:p>
            </p:txBody>
          </p:sp>
        </p:grpSp>
        <p:sp>
          <p:nvSpPr>
            <p:cNvPr id="21510" name="Text Box 9"/>
            <p:cNvSpPr txBox="1">
              <a:spLocks noChangeArrowheads="1"/>
            </p:cNvSpPr>
            <p:nvPr/>
          </p:nvSpPr>
          <p:spPr bwMode="auto">
            <a:xfrm>
              <a:off x="158" y="2387"/>
              <a:ext cx="539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3333FF"/>
                  </a:solidFill>
                </a:rPr>
                <a:t>Ex:  What is the ratio of smokers in the UCLA SPH    </a:t>
              </a:r>
            </a:p>
            <a:p>
              <a:pPr>
                <a:spcBef>
                  <a:spcPct val="0"/>
                </a:spcBef>
                <a:buFontTx/>
                <a:buNone/>
              </a:pPr>
              <a:r>
                <a:rPr lang="en-US" sz="2800">
                  <a:solidFill>
                    <a:srgbClr val="3333FF"/>
                  </a:solidFill>
                </a:rPr>
                <a:t>       as compared to LLU SPH?</a:t>
              </a:r>
              <a:endParaRPr lang="en-US" sz="2800">
                <a:solidFill>
                  <a:schemeClr val="tx1"/>
                </a:solidFill>
              </a:endParaRPr>
            </a:p>
          </p:txBody>
        </p:sp>
        <p:sp>
          <p:nvSpPr>
            <p:cNvPr id="21511" name="Text Box 17"/>
            <p:cNvSpPr txBox="1">
              <a:spLocks noChangeArrowheads="1"/>
            </p:cNvSpPr>
            <p:nvPr/>
          </p:nvSpPr>
          <p:spPr bwMode="auto">
            <a:xfrm>
              <a:off x="204" y="3793"/>
              <a:ext cx="506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t>The </a:t>
              </a:r>
              <a:r>
                <a:rPr lang="en-US" sz="2400" dirty="0" smtClean="0"/>
                <a:t>ratio </a:t>
              </a:r>
              <a:r>
                <a:rPr lang="en-US" sz="2400" dirty="0"/>
                <a:t>of smokers in UCLA SPH is 6.67 times greater.</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3"/>
                                        </p:tgtEl>
                                      </p:cBhvr>
                                    </p:cmd>
                                  </p:childTnLst>
                                </p:cTn>
                              </p:par>
                              <p:par>
                                <p:cTn id="7" presetID="9" presetClass="entr" presetSubtype="0" fill="hold" nodeType="withEffect">
                                  <p:stCondLst>
                                    <p:cond delay="120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250825" y="1417638"/>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buFontTx/>
              <a:buNone/>
            </a:pPr>
            <a:r>
              <a:rPr lang="en-US" sz="2800">
                <a:solidFill>
                  <a:schemeClr val="tx1"/>
                </a:solidFill>
              </a:rPr>
              <a:t># of deaths from cancer in Riverside County in 1969</a:t>
            </a:r>
          </a:p>
          <a:p>
            <a:pPr>
              <a:spcBef>
                <a:spcPct val="0"/>
              </a:spcBef>
              <a:buFontTx/>
              <a:buNone/>
            </a:pPr>
            <a:r>
              <a:rPr lang="en-US" sz="2800">
                <a:solidFill>
                  <a:schemeClr val="tx1"/>
                </a:solidFill>
              </a:rPr>
              <a:t># of deaths from cancer in Riverside County in 1968</a:t>
            </a:r>
          </a:p>
        </p:txBody>
      </p:sp>
      <p:sp>
        <p:nvSpPr>
          <p:cNvPr id="882693" name="Text Box 5"/>
          <p:cNvSpPr txBox="1">
            <a:spLocks noChangeArrowheads="1"/>
          </p:cNvSpPr>
          <p:nvPr/>
        </p:nvSpPr>
        <p:spPr bwMode="auto">
          <a:xfrm>
            <a:off x="898525" y="3121025"/>
            <a:ext cx="311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b="1"/>
              <a:t>Answer</a:t>
            </a:r>
            <a:r>
              <a:rPr lang="en-US" sz="3400"/>
              <a:t>:  Ratio</a:t>
            </a:r>
          </a:p>
        </p:txBody>
      </p:sp>
      <p:sp>
        <p:nvSpPr>
          <p:cNvPr id="22532" name="Text Box 6"/>
          <p:cNvSpPr txBox="1">
            <a:spLocks noChangeArrowheads="1"/>
          </p:cNvSpPr>
          <p:nvPr/>
        </p:nvSpPr>
        <p:spPr bwMode="auto">
          <a:xfrm>
            <a:off x="212725" y="195263"/>
            <a:ext cx="2470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a:t>Example 1:</a:t>
            </a:r>
          </a:p>
        </p:txBody>
      </p:sp>
      <p:sp>
        <p:nvSpPr>
          <p:cNvPr id="22533" name="Line 7"/>
          <p:cNvSpPr>
            <a:spLocks noChangeShapeType="1"/>
          </p:cNvSpPr>
          <p:nvPr/>
        </p:nvSpPr>
        <p:spPr bwMode="auto">
          <a:xfrm>
            <a:off x="352425" y="1901825"/>
            <a:ext cx="82089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037" fill="hold"/>
                                        <p:tgtEl>
                                          <p:spTgt spid="2"/>
                                        </p:tgtEl>
                                      </p:cBhvr>
                                    </p:cmd>
                                  </p:childTnLst>
                                </p:cTn>
                              </p:par>
                              <p:par>
                                <p:cTn id="7" presetID="3" presetClass="entr" presetSubtype="10" fill="hold" grpId="0" nodeType="withEffect">
                                  <p:stCondLst>
                                    <p:cond delay="9000"/>
                                  </p:stCondLst>
                                  <p:childTnLst>
                                    <p:set>
                                      <p:cBhvr>
                                        <p:cTn id="8" dur="1" fill="hold">
                                          <p:stCondLst>
                                            <p:cond delay="0"/>
                                          </p:stCondLst>
                                        </p:cTn>
                                        <p:tgtEl>
                                          <p:spTgt spid="882693"/>
                                        </p:tgtEl>
                                        <p:attrNameLst>
                                          <p:attrName>style.visibility</p:attrName>
                                        </p:attrNameLst>
                                      </p:cBhvr>
                                      <p:to>
                                        <p:strVal val="visible"/>
                                      </p:to>
                                    </p:set>
                                    <p:animEffect transition="in" filter="blinds(horizontal)">
                                      <p:cBhvr>
                                        <p:cTn id="9" dur="3000"/>
                                        <p:tgtEl>
                                          <p:spTgt spid="8826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88269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4741" name="Text Box 5"/>
          <p:cNvSpPr txBox="1">
            <a:spLocks noChangeArrowheads="1"/>
          </p:cNvSpPr>
          <p:nvPr/>
        </p:nvSpPr>
        <p:spPr bwMode="auto">
          <a:xfrm>
            <a:off x="827088" y="3106738"/>
            <a:ext cx="4095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b="1"/>
              <a:t>Answer</a:t>
            </a:r>
            <a:r>
              <a:rPr lang="en-US" sz="3400"/>
              <a:t>:  Proportion</a:t>
            </a:r>
          </a:p>
        </p:txBody>
      </p:sp>
      <p:sp>
        <p:nvSpPr>
          <p:cNvPr id="23555" name="Text Box 6"/>
          <p:cNvSpPr txBox="1">
            <a:spLocks noChangeArrowheads="1"/>
          </p:cNvSpPr>
          <p:nvPr/>
        </p:nvSpPr>
        <p:spPr bwMode="auto">
          <a:xfrm>
            <a:off x="212725" y="195263"/>
            <a:ext cx="2470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a:t>Example 2:</a:t>
            </a:r>
          </a:p>
        </p:txBody>
      </p:sp>
      <p:sp>
        <p:nvSpPr>
          <p:cNvPr id="23556" name="Line 7"/>
          <p:cNvSpPr>
            <a:spLocks noChangeShapeType="1"/>
          </p:cNvSpPr>
          <p:nvPr/>
        </p:nvSpPr>
        <p:spPr bwMode="auto">
          <a:xfrm>
            <a:off x="0" y="1773238"/>
            <a:ext cx="38512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557" name="Group 9"/>
          <p:cNvGrpSpPr>
            <a:grpSpLocks/>
          </p:cNvGrpSpPr>
          <p:nvPr/>
        </p:nvGrpSpPr>
        <p:grpSpPr bwMode="auto">
          <a:xfrm>
            <a:off x="222250" y="1412875"/>
            <a:ext cx="8382000" cy="946150"/>
            <a:chOff x="48" y="805"/>
            <a:chExt cx="5280" cy="596"/>
          </a:xfrm>
        </p:grpSpPr>
        <p:sp>
          <p:nvSpPr>
            <p:cNvPr id="23558" name="Rectangle 3"/>
            <p:cNvSpPr>
              <a:spLocks noChangeArrowheads="1"/>
            </p:cNvSpPr>
            <p:nvPr/>
          </p:nvSpPr>
          <p:spPr bwMode="auto">
            <a:xfrm>
              <a:off x="48" y="805"/>
              <a:ext cx="528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buFontTx/>
                <a:buNone/>
              </a:pPr>
              <a:r>
                <a:rPr lang="en-US" sz="2800">
                  <a:solidFill>
                    <a:schemeClr val="tx1"/>
                  </a:solidFill>
                </a:rPr>
                <a:t># of deaths from cancer in Riverside County in 1969</a:t>
              </a:r>
            </a:p>
            <a:p>
              <a:pPr>
                <a:spcBef>
                  <a:spcPct val="0"/>
                </a:spcBef>
                <a:buFontTx/>
                <a:buNone/>
              </a:pPr>
              <a:r>
                <a:rPr lang="en-US" sz="2800">
                  <a:solidFill>
                    <a:schemeClr val="tx1"/>
                  </a:solidFill>
                </a:rPr>
                <a:t># of total deaths in Riverside County in 1969</a:t>
              </a:r>
            </a:p>
          </p:txBody>
        </p:sp>
        <p:sp>
          <p:nvSpPr>
            <p:cNvPr id="23559" name="Line 8"/>
            <p:cNvSpPr>
              <a:spLocks noChangeShapeType="1"/>
            </p:cNvSpPr>
            <p:nvPr/>
          </p:nvSpPr>
          <p:spPr bwMode="auto">
            <a:xfrm>
              <a:off x="86" y="1108"/>
              <a:ext cx="52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015" fill="hold"/>
                                        <p:tgtEl>
                                          <p:spTgt spid="2"/>
                                        </p:tgtEl>
                                      </p:cBhvr>
                                    </p:cmd>
                                  </p:childTnLst>
                                </p:cTn>
                              </p:par>
                              <p:par>
                                <p:cTn id="7" presetID="3" presetClass="entr" presetSubtype="10" fill="hold" grpId="0" nodeType="withEffect">
                                  <p:stCondLst>
                                    <p:cond delay="12000"/>
                                  </p:stCondLst>
                                  <p:childTnLst>
                                    <p:set>
                                      <p:cBhvr>
                                        <p:cTn id="8" dur="1" fill="hold">
                                          <p:stCondLst>
                                            <p:cond delay="0"/>
                                          </p:stCondLst>
                                        </p:cTn>
                                        <p:tgtEl>
                                          <p:spTgt spid="884741"/>
                                        </p:tgtEl>
                                        <p:attrNameLst>
                                          <p:attrName>style.visibility</p:attrName>
                                        </p:attrNameLst>
                                      </p:cBhvr>
                                      <p:to>
                                        <p:strVal val="visible"/>
                                      </p:to>
                                    </p:set>
                                    <p:animEffect transition="in" filter="blinds(horizontal)">
                                      <p:cBhvr>
                                        <p:cTn id="9" dur="30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88474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8" name="Group 7"/>
          <p:cNvGrpSpPr>
            <a:grpSpLocks/>
          </p:cNvGrpSpPr>
          <p:nvPr/>
        </p:nvGrpSpPr>
        <p:grpSpPr bwMode="auto">
          <a:xfrm>
            <a:off x="842963" y="1506538"/>
            <a:ext cx="7315200" cy="946150"/>
            <a:chOff x="531" y="949"/>
            <a:chExt cx="4608" cy="596"/>
          </a:xfrm>
        </p:grpSpPr>
        <p:sp>
          <p:nvSpPr>
            <p:cNvPr id="24581" name="Rectangle 3"/>
            <p:cNvSpPr>
              <a:spLocks noChangeArrowheads="1"/>
            </p:cNvSpPr>
            <p:nvPr/>
          </p:nvSpPr>
          <p:spPr bwMode="auto">
            <a:xfrm>
              <a:off x="576" y="949"/>
              <a:ext cx="4344"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buFontTx/>
                <a:buNone/>
              </a:pPr>
              <a:r>
                <a:rPr lang="en-US" sz="2800">
                  <a:solidFill>
                    <a:schemeClr val="tx1"/>
                  </a:solidFill>
                </a:rPr>
                <a:t># of AIDS cases occurring during  1980-85</a:t>
              </a:r>
            </a:p>
            <a:p>
              <a:pPr>
                <a:spcBef>
                  <a:spcPct val="0"/>
                </a:spcBef>
                <a:buFontTx/>
                <a:buNone/>
              </a:pPr>
              <a:r>
                <a:rPr lang="en-US" sz="2800">
                  <a:solidFill>
                    <a:schemeClr val="tx1"/>
                  </a:solidFill>
                </a:rPr>
                <a:t>Person-years at risk during 1980-85</a:t>
              </a:r>
            </a:p>
          </p:txBody>
        </p:sp>
        <p:sp>
          <p:nvSpPr>
            <p:cNvPr id="24582" name="Line 4"/>
            <p:cNvSpPr>
              <a:spLocks noChangeShapeType="1"/>
            </p:cNvSpPr>
            <p:nvPr/>
          </p:nvSpPr>
          <p:spPr bwMode="auto">
            <a:xfrm>
              <a:off x="531" y="1251"/>
              <a:ext cx="46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86789" name="Text Box 5"/>
          <p:cNvSpPr txBox="1">
            <a:spLocks noChangeArrowheads="1"/>
          </p:cNvSpPr>
          <p:nvPr/>
        </p:nvSpPr>
        <p:spPr bwMode="auto">
          <a:xfrm>
            <a:off x="1965325" y="3116263"/>
            <a:ext cx="3016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b="1"/>
              <a:t>Answer</a:t>
            </a:r>
            <a:r>
              <a:rPr lang="en-US" sz="3400"/>
              <a:t>:  Rate</a:t>
            </a:r>
          </a:p>
        </p:txBody>
      </p:sp>
      <p:sp>
        <p:nvSpPr>
          <p:cNvPr id="24580" name="Text Box 6"/>
          <p:cNvSpPr txBox="1">
            <a:spLocks noChangeArrowheads="1"/>
          </p:cNvSpPr>
          <p:nvPr/>
        </p:nvSpPr>
        <p:spPr bwMode="auto">
          <a:xfrm>
            <a:off x="212725" y="195263"/>
            <a:ext cx="2470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a:t>Example 3:</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34" fill="hold"/>
                                        <p:tgtEl>
                                          <p:spTgt spid="2"/>
                                        </p:tgtEl>
                                      </p:cBhvr>
                                    </p:cmd>
                                  </p:childTnLst>
                                </p:cTn>
                              </p:par>
                              <p:par>
                                <p:cTn id="7" presetID="3" presetClass="entr" presetSubtype="10" fill="hold" grpId="0" nodeType="withEffect">
                                  <p:stCondLst>
                                    <p:cond delay="12000"/>
                                  </p:stCondLst>
                                  <p:childTnLst>
                                    <p:set>
                                      <p:cBhvr>
                                        <p:cTn id="8" dur="1" fill="hold">
                                          <p:stCondLst>
                                            <p:cond delay="0"/>
                                          </p:stCondLst>
                                        </p:cTn>
                                        <p:tgtEl>
                                          <p:spTgt spid="886789"/>
                                        </p:tgtEl>
                                        <p:attrNameLst>
                                          <p:attrName>style.visibility</p:attrName>
                                        </p:attrNameLst>
                                      </p:cBhvr>
                                      <p:to>
                                        <p:strVal val="visible"/>
                                      </p:to>
                                    </p:set>
                                    <p:animEffect transition="in" filter="blinds(horizontal)">
                                      <p:cBhvr>
                                        <p:cTn id="9" dur="3000"/>
                                        <p:tgtEl>
                                          <p:spTgt spid="8867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88678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388" y="260350"/>
            <a:ext cx="8856662" cy="641350"/>
          </a:xfrm>
          <a:noFill/>
        </p:spPr>
        <p:txBody>
          <a:bodyPr anchor="t">
            <a:spAutoFit/>
          </a:bodyPr>
          <a:lstStyle/>
          <a:p>
            <a:pPr algn="l"/>
            <a:r>
              <a:rPr lang="en-US" sz="3600" dirty="0" smtClean="0">
                <a:solidFill>
                  <a:srgbClr val="990033"/>
                </a:solidFill>
                <a:latin typeface="Arial" charset="0"/>
              </a:rPr>
              <a:t>Example 4:</a:t>
            </a:r>
            <a:r>
              <a:rPr lang="en-US" sz="3600" dirty="0" smtClean="0">
                <a:latin typeface="Arial" charset="0"/>
              </a:rPr>
              <a:t>  30 students in EPDM 509 </a:t>
            </a:r>
          </a:p>
        </p:txBody>
      </p:sp>
      <p:sp>
        <p:nvSpPr>
          <p:cNvPr id="888835" name="Rectangle 3"/>
          <p:cNvSpPr>
            <a:spLocks noGrp="1" noChangeArrowheads="1"/>
          </p:cNvSpPr>
          <p:nvPr>
            <p:ph type="body" idx="1"/>
          </p:nvPr>
        </p:nvSpPr>
        <p:spPr>
          <a:xfrm>
            <a:off x="611188" y="1557338"/>
            <a:ext cx="8278812" cy="4114800"/>
          </a:xfrm>
        </p:spPr>
        <p:txBody>
          <a:bodyPr/>
          <a:lstStyle/>
          <a:p>
            <a:r>
              <a:rPr lang="en-US" smtClean="0">
                <a:latin typeface="Arial" charset="0"/>
              </a:rPr>
              <a:t>Counts</a:t>
            </a:r>
          </a:p>
          <a:p>
            <a:pPr lvl="1"/>
            <a:r>
              <a:rPr lang="en-US" smtClean="0">
                <a:latin typeface="Arial" charset="0"/>
              </a:rPr>
              <a:t> persons - 30</a:t>
            </a:r>
          </a:p>
          <a:p>
            <a:pPr lvl="1"/>
            <a:r>
              <a:rPr lang="en-US" smtClean="0">
                <a:latin typeface="Arial" charset="0"/>
              </a:rPr>
              <a:t> females – 24</a:t>
            </a:r>
          </a:p>
          <a:p>
            <a:pPr lvl="1"/>
            <a:r>
              <a:rPr lang="en-US" smtClean="0">
                <a:latin typeface="Arial" charset="0"/>
              </a:rPr>
              <a:t> males – 6</a:t>
            </a:r>
          </a:p>
          <a:p>
            <a:r>
              <a:rPr lang="en-US" smtClean="0">
                <a:solidFill>
                  <a:srgbClr val="990033"/>
                </a:solidFill>
                <a:latin typeface="Arial" charset="0"/>
              </a:rPr>
              <a:t>Proportion of males</a:t>
            </a:r>
            <a:r>
              <a:rPr lang="en-US" smtClean="0">
                <a:latin typeface="Arial" charset="0"/>
              </a:rPr>
              <a:t> = 6/30 = 0.20= 20 %</a:t>
            </a:r>
          </a:p>
          <a:p>
            <a:r>
              <a:rPr lang="en-US" smtClean="0">
                <a:solidFill>
                  <a:srgbClr val="990033"/>
                </a:solidFill>
                <a:latin typeface="Arial" charset="0"/>
              </a:rPr>
              <a:t>Ratio of males to females</a:t>
            </a:r>
            <a:r>
              <a:rPr lang="en-US" smtClean="0">
                <a:latin typeface="Arial" charset="0"/>
              </a:rPr>
              <a:t> = 6/24 = ¼=0.25</a:t>
            </a:r>
          </a:p>
          <a:p>
            <a:r>
              <a:rPr lang="en-US" smtClean="0">
                <a:solidFill>
                  <a:srgbClr val="990033"/>
                </a:solidFill>
                <a:latin typeface="Arial" charset="0"/>
              </a:rPr>
              <a:t>Rate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1006" fill="hold"/>
                                        <p:tgtEl>
                                          <p:spTgt spid="2"/>
                                        </p:tgtEl>
                                      </p:cBhvr>
                                    </p:cmd>
                                  </p:childTnLst>
                                </p:cTn>
                              </p:par>
                              <p:par>
                                <p:cTn id="7" presetID="55" presetClass="entr" presetSubtype="0" fill="hold" grpId="0" nodeType="withEffect">
                                  <p:stCondLst>
                                    <p:cond delay="3000"/>
                                  </p:stCondLst>
                                  <p:childTnLst>
                                    <p:set>
                                      <p:cBhvr>
                                        <p:cTn id="8" dur="1" fill="hold">
                                          <p:stCondLst>
                                            <p:cond delay="0"/>
                                          </p:stCondLst>
                                        </p:cTn>
                                        <p:tgtEl>
                                          <p:spTgt spid="888835">
                                            <p:txEl>
                                              <p:pRg st="0" end="0"/>
                                            </p:txEl>
                                          </p:spTgt>
                                        </p:tgtEl>
                                        <p:attrNameLst>
                                          <p:attrName>style.visibility</p:attrName>
                                        </p:attrNameLst>
                                      </p:cBhvr>
                                      <p:to>
                                        <p:strVal val="visible"/>
                                      </p:to>
                                    </p:set>
                                    <p:anim calcmode="lin" valueType="num">
                                      <p:cBhvr>
                                        <p:cTn id="9" dur="2000" fill="hold"/>
                                        <p:tgtEl>
                                          <p:spTgt spid="888835">
                                            <p:txEl>
                                              <p:pRg st="0" end="0"/>
                                            </p:txEl>
                                          </p:spTgt>
                                        </p:tgtEl>
                                        <p:attrNameLst>
                                          <p:attrName>ppt_w</p:attrName>
                                        </p:attrNameLst>
                                      </p:cBhvr>
                                      <p:tavLst>
                                        <p:tav tm="0">
                                          <p:val>
                                            <p:strVal val="#ppt_w*0.70"/>
                                          </p:val>
                                        </p:tav>
                                        <p:tav tm="100000">
                                          <p:val>
                                            <p:strVal val="#ppt_w"/>
                                          </p:val>
                                        </p:tav>
                                      </p:tavLst>
                                    </p:anim>
                                    <p:anim calcmode="lin" valueType="num">
                                      <p:cBhvr>
                                        <p:cTn id="10" dur="2000" fill="hold"/>
                                        <p:tgtEl>
                                          <p:spTgt spid="888835">
                                            <p:txEl>
                                              <p:pRg st="0" end="0"/>
                                            </p:txEl>
                                          </p:spTgt>
                                        </p:tgtEl>
                                        <p:attrNameLst>
                                          <p:attrName>ppt_h</p:attrName>
                                        </p:attrNameLst>
                                      </p:cBhvr>
                                      <p:tavLst>
                                        <p:tav tm="0">
                                          <p:val>
                                            <p:strVal val="#ppt_h"/>
                                          </p:val>
                                        </p:tav>
                                        <p:tav tm="100000">
                                          <p:val>
                                            <p:strVal val="#ppt_h"/>
                                          </p:val>
                                        </p:tav>
                                      </p:tavLst>
                                    </p:anim>
                                    <p:animEffect transition="in" filter="fade">
                                      <p:cBhvr>
                                        <p:cTn id="11" dur="2000"/>
                                        <p:tgtEl>
                                          <p:spTgt spid="888835">
                                            <p:txEl>
                                              <p:pRg st="0" end="0"/>
                                            </p:txEl>
                                          </p:spTgt>
                                        </p:tgtEl>
                                      </p:cBhvr>
                                    </p:animEffect>
                                  </p:childTnLst>
                                </p:cTn>
                              </p:par>
                              <p:par>
                                <p:cTn id="12" presetID="55" presetClass="entr" presetSubtype="0" fill="hold" grpId="0" nodeType="withEffect">
                                  <p:stCondLst>
                                    <p:cond delay="4000"/>
                                  </p:stCondLst>
                                  <p:childTnLst>
                                    <p:set>
                                      <p:cBhvr>
                                        <p:cTn id="13" dur="1" fill="hold">
                                          <p:stCondLst>
                                            <p:cond delay="0"/>
                                          </p:stCondLst>
                                        </p:cTn>
                                        <p:tgtEl>
                                          <p:spTgt spid="888835">
                                            <p:txEl>
                                              <p:pRg st="1" end="1"/>
                                            </p:txEl>
                                          </p:spTgt>
                                        </p:tgtEl>
                                        <p:attrNameLst>
                                          <p:attrName>style.visibility</p:attrName>
                                        </p:attrNameLst>
                                      </p:cBhvr>
                                      <p:to>
                                        <p:strVal val="visible"/>
                                      </p:to>
                                    </p:set>
                                    <p:anim calcmode="lin" valueType="num">
                                      <p:cBhvr>
                                        <p:cTn id="14" dur="2000" fill="hold"/>
                                        <p:tgtEl>
                                          <p:spTgt spid="888835">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888835">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888835">
                                            <p:txEl>
                                              <p:pRg st="1" end="1"/>
                                            </p:txEl>
                                          </p:spTgt>
                                        </p:tgtEl>
                                      </p:cBhvr>
                                    </p:animEffect>
                                  </p:childTnLst>
                                </p:cTn>
                              </p:par>
                              <p:par>
                                <p:cTn id="17" presetID="55" presetClass="entr" presetSubtype="0" fill="hold" grpId="0" nodeType="withEffect">
                                  <p:stCondLst>
                                    <p:cond delay="5000"/>
                                  </p:stCondLst>
                                  <p:childTnLst>
                                    <p:set>
                                      <p:cBhvr>
                                        <p:cTn id="18" dur="1" fill="hold">
                                          <p:stCondLst>
                                            <p:cond delay="0"/>
                                          </p:stCondLst>
                                        </p:cTn>
                                        <p:tgtEl>
                                          <p:spTgt spid="888835">
                                            <p:txEl>
                                              <p:pRg st="2" end="2"/>
                                            </p:txEl>
                                          </p:spTgt>
                                        </p:tgtEl>
                                        <p:attrNameLst>
                                          <p:attrName>style.visibility</p:attrName>
                                        </p:attrNameLst>
                                      </p:cBhvr>
                                      <p:to>
                                        <p:strVal val="visible"/>
                                      </p:to>
                                    </p:set>
                                    <p:anim calcmode="lin" valueType="num">
                                      <p:cBhvr>
                                        <p:cTn id="19" dur="2000" fill="hold"/>
                                        <p:tgtEl>
                                          <p:spTgt spid="888835">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888835">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888835">
                                            <p:txEl>
                                              <p:pRg st="2" end="2"/>
                                            </p:txEl>
                                          </p:spTgt>
                                        </p:tgtEl>
                                      </p:cBhvr>
                                    </p:animEffect>
                                  </p:childTnLst>
                                </p:cTn>
                              </p:par>
                              <p:par>
                                <p:cTn id="22" presetID="55" presetClass="entr" presetSubtype="0" fill="hold" grpId="0" nodeType="withEffect">
                                  <p:stCondLst>
                                    <p:cond delay="6000"/>
                                  </p:stCondLst>
                                  <p:childTnLst>
                                    <p:set>
                                      <p:cBhvr>
                                        <p:cTn id="23" dur="1" fill="hold">
                                          <p:stCondLst>
                                            <p:cond delay="0"/>
                                          </p:stCondLst>
                                        </p:cTn>
                                        <p:tgtEl>
                                          <p:spTgt spid="888835">
                                            <p:txEl>
                                              <p:pRg st="3" end="3"/>
                                            </p:txEl>
                                          </p:spTgt>
                                        </p:tgtEl>
                                        <p:attrNameLst>
                                          <p:attrName>style.visibility</p:attrName>
                                        </p:attrNameLst>
                                      </p:cBhvr>
                                      <p:to>
                                        <p:strVal val="visible"/>
                                      </p:to>
                                    </p:set>
                                    <p:anim calcmode="lin" valueType="num">
                                      <p:cBhvr>
                                        <p:cTn id="24" dur="2000" fill="hold"/>
                                        <p:tgtEl>
                                          <p:spTgt spid="888835">
                                            <p:txEl>
                                              <p:pRg st="3" end="3"/>
                                            </p:txEl>
                                          </p:spTgt>
                                        </p:tgtEl>
                                        <p:attrNameLst>
                                          <p:attrName>ppt_w</p:attrName>
                                        </p:attrNameLst>
                                      </p:cBhvr>
                                      <p:tavLst>
                                        <p:tav tm="0">
                                          <p:val>
                                            <p:strVal val="#ppt_w*0.70"/>
                                          </p:val>
                                        </p:tav>
                                        <p:tav tm="100000">
                                          <p:val>
                                            <p:strVal val="#ppt_w"/>
                                          </p:val>
                                        </p:tav>
                                      </p:tavLst>
                                    </p:anim>
                                    <p:anim calcmode="lin" valueType="num">
                                      <p:cBhvr>
                                        <p:cTn id="25" dur="2000" fill="hold"/>
                                        <p:tgtEl>
                                          <p:spTgt spid="888835">
                                            <p:txEl>
                                              <p:pRg st="3" end="3"/>
                                            </p:txEl>
                                          </p:spTgt>
                                        </p:tgtEl>
                                        <p:attrNameLst>
                                          <p:attrName>ppt_h</p:attrName>
                                        </p:attrNameLst>
                                      </p:cBhvr>
                                      <p:tavLst>
                                        <p:tav tm="0">
                                          <p:val>
                                            <p:strVal val="#ppt_h"/>
                                          </p:val>
                                        </p:tav>
                                        <p:tav tm="100000">
                                          <p:val>
                                            <p:strVal val="#ppt_h"/>
                                          </p:val>
                                        </p:tav>
                                      </p:tavLst>
                                    </p:anim>
                                    <p:animEffect transition="in" filter="fade">
                                      <p:cBhvr>
                                        <p:cTn id="26" dur="2000"/>
                                        <p:tgtEl>
                                          <p:spTgt spid="888835">
                                            <p:txEl>
                                              <p:pRg st="3" end="3"/>
                                            </p:txEl>
                                          </p:spTgt>
                                        </p:tgtEl>
                                      </p:cBhvr>
                                    </p:animEffect>
                                  </p:childTnLst>
                                </p:cTn>
                              </p:par>
                              <p:par>
                                <p:cTn id="27" presetID="55" presetClass="entr" presetSubtype="0" fill="hold" grpId="0" nodeType="withEffect">
                                  <p:stCondLst>
                                    <p:cond delay="12000"/>
                                  </p:stCondLst>
                                  <p:childTnLst>
                                    <p:set>
                                      <p:cBhvr>
                                        <p:cTn id="28" dur="1" fill="hold">
                                          <p:stCondLst>
                                            <p:cond delay="0"/>
                                          </p:stCondLst>
                                        </p:cTn>
                                        <p:tgtEl>
                                          <p:spTgt spid="888835">
                                            <p:txEl>
                                              <p:pRg st="4" end="4"/>
                                            </p:txEl>
                                          </p:spTgt>
                                        </p:tgtEl>
                                        <p:attrNameLst>
                                          <p:attrName>style.visibility</p:attrName>
                                        </p:attrNameLst>
                                      </p:cBhvr>
                                      <p:to>
                                        <p:strVal val="visible"/>
                                      </p:to>
                                    </p:set>
                                    <p:anim calcmode="lin" valueType="num">
                                      <p:cBhvr>
                                        <p:cTn id="29" dur="2000" fill="hold"/>
                                        <p:tgtEl>
                                          <p:spTgt spid="888835">
                                            <p:txEl>
                                              <p:pRg st="4" end="4"/>
                                            </p:txEl>
                                          </p:spTgt>
                                        </p:tgtEl>
                                        <p:attrNameLst>
                                          <p:attrName>ppt_w</p:attrName>
                                        </p:attrNameLst>
                                      </p:cBhvr>
                                      <p:tavLst>
                                        <p:tav tm="0">
                                          <p:val>
                                            <p:strVal val="#ppt_w*0.70"/>
                                          </p:val>
                                        </p:tav>
                                        <p:tav tm="100000">
                                          <p:val>
                                            <p:strVal val="#ppt_w"/>
                                          </p:val>
                                        </p:tav>
                                      </p:tavLst>
                                    </p:anim>
                                    <p:anim calcmode="lin" valueType="num">
                                      <p:cBhvr>
                                        <p:cTn id="30" dur="2000" fill="hold"/>
                                        <p:tgtEl>
                                          <p:spTgt spid="888835">
                                            <p:txEl>
                                              <p:pRg st="4" end="4"/>
                                            </p:txEl>
                                          </p:spTgt>
                                        </p:tgtEl>
                                        <p:attrNameLst>
                                          <p:attrName>ppt_h</p:attrName>
                                        </p:attrNameLst>
                                      </p:cBhvr>
                                      <p:tavLst>
                                        <p:tav tm="0">
                                          <p:val>
                                            <p:strVal val="#ppt_h"/>
                                          </p:val>
                                        </p:tav>
                                        <p:tav tm="100000">
                                          <p:val>
                                            <p:strVal val="#ppt_h"/>
                                          </p:val>
                                        </p:tav>
                                      </p:tavLst>
                                    </p:anim>
                                    <p:animEffect transition="in" filter="fade">
                                      <p:cBhvr>
                                        <p:cTn id="31" dur="2000"/>
                                        <p:tgtEl>
                                          <p:spTgt spid="888835">
                                            <p:txEl>
                                              <p:pRg st="4" end="4"/>
                                            </p:txEl>
                                          </p:spTgt>
                                        </p:tgtEl>
                                      </p:cBhvr>
                                    </p:animEffect>
                                  </p:childTnLst>
                                </p:cTn>
                              </p:par>
                              <p:par>
                                <p:cTn id="32" presetID="55" presetClass="entr" presetSubtype="0" fill="hold" grpId="0" nodeType="withEffect">
                                  <p:stCondLst>
                                    <p:cond delay="25000"/>
                                  </p:stCondLst>
                                  <p:childTnLst>
                                    <p:set>
                                      <p:cBhvr>
                                        <p:cTn id="33" dur="1" fill="hold">
                                          <p:stCondLst>
                                            <p:cond delay="0"/>
                                          </p:stCondLst>
                                        </p:cTn>
                                        <p:tgtEl>
                                          <p:spTgt spid="888835">
                                            <p:txEl>
                                              <p:pRg st="5" end="5"/>
                                            </p:txEl>
                                          </p:spTgt>
                                        </p:tgtEl>
                                        <p:attrNameLst>
                                          <p:attrName>style.visibility</p:attrName>
                                        </p:attrNameLst>
                                      </p:cBhvr>
                                      <p:to>
                                        <p:strVal val="visible"/>
                                      </p:to>
                                    </p:set>
                                    <p:anim calcmode="lin" valueType="num">
                                      <p:cBhvr>
                                        <p:cTn id="34" dur="2000" fill="hold"/>
                                        <p:tgtEl>
                                          <p:spTgt spid="888835">
                                            <p:txEl>
                                              <p:pRg st="5" end="5"/>
                                            </p:txEl>
                                          </p:spTgt>
                                        </p:tgtEl>
                                        <p:attrNameLst>
                                          <p:attrName>ppt_w</p:attrName>
                                        </p:attrNameLst>
                                      </p:cBhvr>
                                      <p:tavLst>
                                        <p:tav tm="0">
                                          <p:val>
                                            <p:strVal val="#ppt_w*0.70"/>
                                          </p:val>
                                        </p:tav>
                                        <p:tav tm="100000">
                                          <p:val>
                                            <p:strVal val="#ppt_w"/>
                                          </p:val>
                                        </p:tav>
                                      </p:tavLst>
                                    </p:anim>
                                    <p:anim calcmode="lin" valueType="num">
                                      <p:cBhvr>
                                        <p:cTn id="35" dur="2000" fill="hold"/>
                                        <p:tgtEl>
                                          <p:spTgt spid="888835">
                                            <p:txEl>
                                              <p:pRg st="5" end="5"/>
                                            </p:txEl>
                                          </p:spTgt>
                                        </p:tgtEl>
                                        <p:attrNameLst>
                                          <p:attrName>ppt_h</p:attrName>
                                        </p:attrNameLst>
                                      </p:cBhvr>
                                      <p:tavLst>
                                        <p:tav tm="0">
                                          <p:val>
                                            <p:strVal val="#ppt_h"/>
                                          </p:val>
                                        </p:tav>
                                        <p:tav tm="100000">
                                          <p:val>
                                            <p:strVal val="#ppt_h"/>
                                          </p:val>
                                        </p:tav>
                                      </p:tavLst>
                                    </p:anim>
                                    <p:animEffect transition="in" filter="fade">
                                      <p:cBhvr>
                                        <p:cTn id="36" dur="2000"/>
                                        <p:tgtEl>
                                          <p:spTgt spid="888835">
                                            <p:txEl>
                                              <p:pRg st="5" end="5"/>
                                            </p:txEl>
                                          </p:spTgt>
                                        </p:tgtEl>
                                      </p:cBhvr>
                                    </p:animEffect>
                                  </p:childTnLst>
                                </p:cTn>
                              </p:par>
                              <p:par>
                                <p:cTn id="37" presetID="55" presetClass="entr" presetSubtype="0" fill="hold" grpId="0" nodeType="withEffect">
                                  <p:stCondLst>
                                    <p:cond delay="34000"/>
                                  </p:stCondLst>
                                  <p:childTnLst>
                                    <p:set>
                                      <p:cBhvr>
                                        <p:cTn id="38" dur="1" fill="hold">
                                          <p:stCondLst>
                                            <p:cond delay="0"/>
                                          </p:stCondLst>
                                        </p:cTn>
                                        <p:tgtEl>
                                          <p:spTgt spid="888835">
                                            <p:txEl>
                                              <p:pRg st="6" end="6"/>
                                            </p:txEl>
                                          </p:spTgt>
                                        </p:tgtEl>
                                        <p:attrNameLst>
                                          <p:attrName>style.visibility</p:attrName>
                                        </p:attrNameLst>
                                      </p:cBhvr>
                                      <p:to>
                                        <p:strVal val="visible"/>
                                      </p:to>
                                    </p:set>
                                    <p:anim calcmode="lin" valueType="num">
                                      <p:cBhvr>
                                        <p:cTn id="39" dur="2000" fill="hold"/>
                                        <p:tgtEl>
                                          <p:spTgt spid="888835">
                                            <p:txEl>
                                              <p:pRg st="6" end="6"/>
                                            </p:txEl>
                                          </p:spTgt>
                                        </p:tgtEl>
                                        <p:attrNameLst>
                                          <p:attrName>ppt_w</p:attrName>
                                        </p:attrNameLst>
                                      </p:cBhvr>
                                      <p:tavLst>
                                        <p:tav tm="0">
                                          <p:val>
                                            <p:strVal val="#ppt_w*0.70"/>
                                          </p:val>
                                        </p:tav>
                                        <p:tav tm="100000">
                                          <p:val>
                                            <p:strVal val="#ppt_w"/>
                                          </p:val>
                                        </p:tav>
                                      </p:tavLst>
                                    </p:anim>
                                    <p:anim calcmode="lin" valueType="num">
                                      <p:cBhvr>
                                        <p:cTn id="40" dur="2000" fill="hold"/>
                                        <p:tgtEl>
                                          <p:spTgt spid="888835">
                                            <p:txEl>
                                              <p:pRg st="6" end="6"/>
                                            </p:txEl>
                                          </p:spTgt>
                                        </p:tgtEl>
                                        <p:attrNameLst>
                                          <p:attrName>ppt_h</p:attrName>
                                        </p:attrNameLst>
                                      </p:cBhvr>
                                      <p:tavLst>
                                        <p:tav tm="0">
                                          <p:val>
                                            <p:strVal val="#ppt_h"/>
                                          </p:val>
                                        </p:tav>
                                        <p:tav tm="100000">
                                          <p:val>
                                            <p:strVal val="#ppt_h"/>
                                          </p:val>
                                        </p:tav>
                                      </p:tavLst>
                                    </p:anim>
                                    <p:animEffect transition="in" filter="fade">
                                      <p:cBhvr>
                                        <p:cTn id="41" dur="2000"/>
                                        <p:tgtEl>
                                          <p:spTgt spid="8888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88883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2"/>
          <p:cNvSpPr>
            <a:spLocks noGrp="1" noChangeArrowheads="1"/>
          </p:cNvSpPr>
          <p:nvPr>
            <p:ph type="title"/>
          </p:nvPr>
        </p:nvSpPr>
        <p:spPr>
          <a:xfrm>
            <a:off x="457200" y="609600"/>
            <a:ext cx="8229600" cy="990600"/>
          </a:xfrm>
          <a:noFill/>
        </p:spPr>
        <p:txBody>
          <a:bodyPr/>
          <a:lstStyle/>
          <a:p>
            <a:pPr>
              <a:spcBef>
                <a:spcPct val="50000"/>
              </a:spcBef>
            </a:pPr>
            <a:r>
              <a:rPr lang="en-US" sz="2800" smtClean="0">
                <a:solidFill>
                  <a:srgbClr val="990033"/>
                </a:solidFill>
                <a:latin typeface="Arial" charset="0"/>
              </a:rPr>
              <a:t>Example 5:</a:t>
            </a:r>
            <a:r>
              <a:rPr lang="en-US" sz="2800" smtClean="0">
                <a:latin typeface="Arial" charset="0"/>
              </a:rPr>
              <a:t> </a:t>
            </a:r>
            <a:r>
              <a:rPr lang="en-US" sz="2400" smtClean="0">
                <a:latin typeface="Arial" charset="0"/>
              </a:rPr>
              <a:t>250 subjects with different exercise habits were followed for a four year period and 70 new cases of a disease were identified.</a:t>
            </a:r>
          </a:p>
        </p:txBody>
      </p:sp>
      <p:graphicFrame>
        <p:nvGraphicFramePr>
          <p:cNvPr id="890927" name="Group 47"/>
          <p:cNvGraphicFramePr>
            <a:graphicFrameLocks noGrp="1"/>
          </p:cNvGraphicFramePr>
          <p:nvPr>
            <p:ph type="tbl" idx="1"/>
          </p:nvPr>
        </p:nvGraphicFramePr>
        <p:xfrm>
          <a:off x="381000" y="1828800"/>
          <a:ext cx="8229600" cy="3922735"/>
        </p:xfrm>
        <a:graphic>
          <a:graphicData uri="http://schemas.openxmlformats.org/drawingml/2006/table">
            <a:tbl>
              <a:tblPr/>
              <a:tblGrid>
                <a:gridCol w="1646238"/>
                <a:gridCol w="1646237"/>
                <a:gridCol w="1644650"/>
                <a:gridCol w="1646238"/>
                <a:gridCol w="1646237"/>
              </a:tblGrid>
              <a:tr h="82292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Exercise Level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A </a:t>
                      </a:r>
                      <a:br>
                        <a:rPr kumimoji="0" lang="en-US" sz="2400" b="0" i="0" u="none" strike="noStrike" cap="none" normalizeH="0" baseline="0" smtClean="0">
                          <a:ln>
                            <a:noFill/>
                          </a:ln>
                          <a:solidFill>
                            <a:srgbClr val="990033"/>
                          </a:solidFill>
                          <a:effectLst/>
                          <a:latin typeface="Arial" charset="0"/>
                        </a:rPr>
                      </a:br>
                      <a:r>
                        <a:rPr kumimoji="0" lang="en-US" sz="1600" b="0" i="0" u="none" strike="noStrike" cap="none" normalizeH="0" baseline="0" smtClean="0">
                          <a:ln>
                            <a:noFill/>
                          </a:ln>
                          <a:solidFill>
                            <a:srgbClr val="990033"/>
                          </a:solidFill>
                          <a:effectLst/>
                          <a:latin typeface="Arial" charset="0"/>
                        </a:rPr>
                        <a:t>(cases)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N </a:t>
                      </a:r>
                      <a:br>
                        <a:rPr kumimoji="0" lang="en-US" sz="2400" b="0" i="0" u="none" strike="noStrike" cap="none" normalizeH="0" baseline="0" smtClean="0">
                          <a:ln>
                            <a:noFill/>
                          </a:ln>
                          <a:solidFill>
                            <a:srgbClr val="990033"/>
                          </a:solidFill>
                          <a:effectLst/>
                          <a:latin typeface="Arial" charset="0"/>
                        </a:rPr>
                      </a:br>
                      <a:r>
                        <a:rPr kumimoji="0" lang="en-US" sz="1600" b="0" i="0" u="none" strike="noStrike" cap="none" normalizeH="0" baseline="0" smtClean="0">
                          <a:ln>
                            <a:noFill/>
                          </a:ln>
                          <a:solidFill>
                            <a:srgbClr val="990033"/>
                          </a:solidFill>
                          <a:effectLst/>
                          <a:latin typeface="Arial" charset="0"/>
                        </a:rPr>
                        <a:t>(population)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T </a:t>
                      </a:r>
                      <a:br>
                        <a:rPr kumimoji="0" lang="en-US" sz="2400" b="0" i="0" u="none" strike="noStrike" cap="none" normalizeH="0" baseline="0" smtClean="0">
                          <a:ln>
                            <a:noFill/>
                          </a:ln>
                          <a:solidFill>
                            <a:srgbClr val="990033"/>
                          </a:solidFill>
                          <a:effectLst/>
                          <a:latin typeface="Arial" charset="0"/>
                        </a:rPr>
                      </a:br>
                      <a:r>
                        <a:rPr kumimoji="0" lang="en-US" sz="1600" b="0" i="0" u="none" strike="noStrike" cap="none" normalizeH="0" baseline="0" smtClean="0">
                          <a:ln>
                            <a:noFill/>
                          </a:ln>
                          <a:solidFill>
                            <a:srgbClr val="990033"/>
                          </a:solidFill>
                          <a:effectLst/>
                          <a:latin typeface="Arial" charset="0"/>
                        </a:rPr>
                        <a:t>(years followed)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NT </a:t>
                      </a:r>
                      <a:br>
                        <a:rPr kumimoji="0" lang="en-US" sz="2400" b="0" i="0" u="none" strike="noStrike" cap="none" normalizeH="0" baseline="0" smtClean="0">
                          <a:ln>
                            <a:noFill/>
                          </a:ln>
                          <a:solidFill>
                            <a:srgbClr val="990033"/>
                          </a:solidFill>
                          <a:effectLst/>
                          <a:latin typeface="Arial" charset="0"/>
                        </a:rPr>
                      </a:br>
                      <a:r>
                        <a:rPr kumimoji="0" lang="en-US" sz="1600" b="0" i="0" u="none" strike="noStrike" cap="none" normalizeH="0" baseline="0" smtClean="0">
                          <a:ln>
                            <a:noFill/>
                          </a:ln>
                          <a:solidFill>
                            <a:srgbClr val="990033"/>
                          </a:solidFill>
                          <a:effectLst/>
                          <a:latin typeface="Arial" charset="0"/>
                        </a:rPr>
                        <a:t>(person-years)</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None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43</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100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400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0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Mild</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320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Moderate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0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Vigorous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990033"/>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70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250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1000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88913"/>
            <a:ext cx="7772400" cy="762000"/>
          </a:xfrm>
          <a:noFill/>
        </p:spPr>
        <p:txBody>
          <a:bodyPr anchor="t">
            <a:spAutoFit/>
          </a:bodyPr>
          <a:lstStyle/>
          <a:p>
            <a:r>
              <a:rPr lang="en-US" smtClean="0">
                <a:solidFill>
                  <a:srgbClr val="990033"/>
                </a:solidFill>
                <a:latin typeface="Arial" charset="0"/>
              </a:rPr>
              <a:t>Example 5, cont.</a:t>
            </a:r>
          </a:p>
        </p:txBody>
      </p:sp>
      <p:sp>
        <p:nvSpPr>
          <p:cNvPr id="27651" name="Text Box 3"/>
          <p:cNvSpPr>
            <a:spLocks noGrp="1" noChangeArrowheads="1"/>
          </p:cNvSpPr>
          <p:nvPr>
            <p:ph type="body" idx="1"/>
          </p:nvPr>
        </p:nvSpPr>
        <p:spPr>
          <a:xfrm>
            <a:off x="228600" y="1524000"/>
            <a:ext cx="8763000" cy="4497388"/>
          </a:xfrm>
          <a:noFill/>
        </p:spPr>
        <p:txBody>
          <a:bodyPr>
            <a:spAutoFit/>
          </a:bodyPr>
          <a:lstStyle/>
          <a:p>
            <a:pPr marL="533400" indent="-533400">
              <a:lnSpc>
                <a:spcPct val="90000"/>
              </a:lnSpc>
              <a:buFont typeface="Wingdings" pitchFamily="2" charset="2"/>
              <a:buAutoNum type="arabicPeriod"/>
            </a:pPr>
            <a:r>
              <a:rPr lang="en-US" sz="2800" b="1" smtClean="0">
                <a:solidFill>
                  <a:srgbClr val="990033"/>
                </a:solidFill>
                <a:latin typeface="Arial" charset="0"/>
              </a:rPr>
              <a:t>Count </a:t>
            </a:r>
            <a:r>
              <a:rPr lang="en-US" sz="2800" smtClean="0">
                <a:latin typeface="Arial" charset="0"/>
              </a:rPr>
              <a:t>of cases = 70</a:t>
            </a:r>
          </a:p>
          <a:p>
            <a:pPr marL="533400" indent="-533400">
              <a:lnSpc>
                <a:spcPct val="90000"/>
              </a:lnSpc>
              <a:buFont typeface="Wingdings" pitchFamily="2" charset="2"/>
              <a:buAutoNum type="arabicPeriod"/>
            </a:pPr>
            <a:r>
              <a:rPr lang="en-US" sz="2800" b="1" smtClean="0">
                <a:solidFill>
                  <a:srgbClr val="990033"/>
                </a:solidFill>
                <a:latin typeface="Arial" charset="0"/>
              </a:rPr>
              <a:t>Proportion </a:t>
            </a:r>
            <a:r>
              <a:rPr lang="en-US" sz="2800" smtClean="0">
                <a:latin typeface="Arial" charset="0"/>
              </a:rPr>
              <a:t>of cases </a:t>
            </a:r>
          </a:p>
          <a:p>
            <a:pPr marL="914400" lvl="1" indent="-457200">
              <a:lnSpc>
                <a:spcPct val="90000"/>
              </a:lnSpc>
              <a:buFont typeface="Wingdings" pitchFamily="2" charset="2"/>
              <a:buChar char="q"/>
            </a:pPr>
            <a:r>
              <a:rPr lang="en-US" sz="2400" smtClean="0">
                <a:latin typeface="Arial" charset="0"/>
              </a:rPr>
              <a:t>Mild exercise = 20/80 = 0.25 or 25%</a:t>
            </a:r>
          </a:p>
          <a:p>
            <a:pPr marL="914400" lvl="1" indent="-457200">
              <a:lnSpc>
                <a:spcPct val="90000"/>
              </a:lnSpc>
              <a:buFont typeface="Wingdings" pitchFamily="2" charset="2"/>
              <a:buChar char="q"/>
            </a:pPr>
            <a:r>
              <a:rPr lang="en-US" sz="2400" smtClean="0">
                <a:latin typeface="Arial" charset="0"/>
              </a:rPr>
              <a:t>Moderate exercise = 6/50 = 0.12 or 12%</a:t>
            </a:r>
          </a:p>
          <a:p>
            <a:pPr marL="533400" indent="-533400">
              <a:lnSpc>
                <a:spcPct val="90000"/>
              </a:lnSpc>
              <a:buFont typeface="Wingdings" pitchFamily="2" charset="2"/>
              <a:buAutoNum type="arabicPeriod"/>
            </a:pPr>
            <a:r>
              <a:rPr lang="en-US" sz="2800" b="1" smtClean="0">
                <a:solidFill>
                  <a:srgbClr val="990033"/>
                </a:solidFill>
                <a:latin typeface="Arial" charset="0"/>
              </a:rPr>
              <a:t>Rate of cases</a:t>
            </a:r>
            <a:r>
              <a:rPr lang="en-US" sz="2800" smtClean="0">
                <a:latin typeface="Arial" charset="0"/>
              </a:rPr>
              <a:t> </a:t>
            </a:r>
            <a:r>
              <a:rPr lang="en-US" sz="2000" smtClean="0">
                <a:solidFill>
                  <a:srgbClr val="0033CC"/>
                </a:solidFill>
                <a:latin typeface="Arial" charset="0"/>
              </a:rPr>
              <a:t>(Here we use # person-years as the denominator and K = 100)</a:t>
            </a:r>
          </a:p>
          <a:p>
            <a:pPr marL="914400" lvl="1" indent="-457200">
              <a:lnSpc>
                <a:spcPct val="90000"/>
              </a:lnSpc>
              <a:buFont typeface="Wingdings" pitchFamily="2" charset="2"/>
              <a:buChar char="q"/>
            </a:pPr>
            <a:r>
              <a:rPr lang="en-US" sz="2400" smtClean="0">
                <a:latin typeface="Arial" charset="0"/>
              </a:rPr>
              <a:t>Mild exercise = 20/320 * 100 = 6.25 per 100 person yrs</a:t>
            </a:r>
          </a:p>
          <a:p>
            <a:pPr marL="914400" lvl="1" indent="-457200">
              <a:lnSpc>
                <a:spcPct val="90000"/>
              </a:lnSpc>
              <a:buFont typeface="Wingdings" pitchFamily="2" charset="2"/>
              <a:buChar char="q"/>
            </a:pPr>
            <a:r>
              <a:rPr lang="en-US" sz="2400" smtClean="0">
                <a:latin typeface="Arial" charset="0"/>
              </a:rPr>
              <a:t>Moderate exercise =  6/200 * 100 = 3 per 100 person yrs</a:t>
            </a:r>
          </a:p>
          <a:p>
            <a:pPr marL="533400" indent="-533400">
              <a:lnSpc>
                <a:spcPct val="90000"/>
              </a:lnSpc>
              <a:buFont typeface="Wingdings" pitchFamily="2" charset="2"/>
              <a:buAutoNum type="arabicPeriod"/>
            </a:pPr>
            <a:r>
              <a:rPr lang="en-US" sz="2800" b="1" smtClean="0">
                <a:solidFill>
                  <a:srgbClr val="990033"/>
                </a:solidFill>
                <a:latin typeface="Arial" charset="0"/>
              </a:rPr>
              <a:t>Ratio of cases</a:t>
            </a:r>
            <a:r>
              <a:rPr lang="en-US" sz="2800" smtClean="0">
                <a:latin typeface="Arial" charset="0"/>
              </a:rPr>
              <a:t> </a:t>
            </a:r>
          </a:p>
          <a:p>
            <a:pPr marL="914400" lvl="1" indent="-457200">
              <a:lnSpc>
                <a:spcPct val="90000"/>
              </a:lnSpc>
              <a:buFont typeface="Wingdings" pitchFamily="2" charset="2"/>
              <a:buChar char="q"/>
            </a:pPr>
            <a:r>
              <a:rPr lang="en-US" sz="2400" smtClean="0">
                <a:latin typeface="Arial" charset="0"/>
              </a:rPr>
              <a:t>Proportion of cases between mild and moderate exercise =   (20/80)/(6/50) = 2.08</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4978" name="Rectangle 2"/>
          <p:cNvSpPr>
            <a:spLocks noGrp="1" noChangeArrowheads="1"/>
          </p:cNvSpPr>
          <p:nvPr>
            <p:ph type="body" idx="4294967295"/>
          </p:nvPr>
        </p:nvSpPr>
        <p:spPr>
          <a:xfrm>
            <a:off x="396875" y="2747963"/>
            <a:ext cx="8121650" cy="1617662"/>
          </a:xfrm>
          <a:noFill/>
        </p:spPr>
        <p:txBody>
          <a:bodyPr>
            <a:spAutoFit/>
          </a:bodyPr>
          <a:lstStyle/>
          <a:p>
            <a:pPr>
              <a:buFontTx/>
              <a:buNone/>
            </a:pPr>
            <a:r>
              <a:rPr lang="en-US" sz="2800" b="1" smtClean="0">
                <a:latin typeface="Arial" charset="0"/>
              </a:rPr>
              <a:t>2.  MEASURES OF </a:t>
            </a:r>
            <a:r>
              <a:rPr lang="en-US" sz="2800" b="1" smtClean="0">
                <a:solidFill>
                  <a:srgbClr val="990033"/>
                </a:solidFill>
                <a:latin typeface="Arial" charset="0"/>
              </a:rPr>
              <a:t>EFFECT</a:t>
            </a:r>
          </a:p>
          <a:p>
            <a:pPr>
              <a:buFontTx/>
              <a:buNone/>
            </a:pPr>
            <a:r>
              <a:rPr lang="en-US" sz="3000" smtClean="0">
                <a:latin typeface="Arial" charset="0"/>
              </a:rPr>
              <a:t>	  </a:t>
            </a:r>
            <a:r>
              <a:rPr lang="en-US" sz="2800" smtClean="0">
                <a:latin typeface="Arial" charset="0"/>
              </a:rPr>
              <a:t>Effect of different factors (exposures) on  </a:t>
            </a:r>
          </a:p>
          <a:p>
            <a:pPr>
              <a:buFontTx/>
              <a:buNone/>
            </a:pPr>
            <a:r>
              <a:rPr lang="en-US" sz="2800" smtClean="0">
                <a:latin typeface="Arial" charset="0"/>
              </a:rPr>
              <a:t>     disease occurrence</a:t>
            </a:r>
            <a:r>
              <a:rPr lang="en-US" sz="3000" smtClean="0">
                <a:latin typeface="Arial" charset="0"/>
              </a:rPr>
              <a:t>.</a:t>
            </a:r>
          </a:p>
        </p:txBody>
      </p:sp>
      <p:sp>
        <p:nvSpPr>
          <p:cNvPr id="894979" name="Text Box 3"/>
          <p:cNvSpPr txBox="1">
            <a:spLocks noChangeArrowheads="1"/>
          </p:cNvSpPr>
          <p:nvPr/>
        </p:nvSpPr>
        <p:spPr bwMode="auto">
          <a:xfrm>
            <a:off x="396875" y="1868488"/>
            <a:ext cx="8928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a:solidFill>
                  <a:schemeClr val="tx1"/>
                </a:solidFill>
              </a:rPr>
              <a:t>1.  MEASURES OF </a:t>
            </a:r>
            <a:r>
              <a:rPr lang="en-US" sz="2800" b="1"/>
              <a:t>DISEASE OCCURRENCE</a:t>
            </a:r>
            <a:endParaRPr lang="en-US" sz="2800" b="1">
              <a:solidFill>
                <a:schemeClr val="tx1"/>
              </a:solidFill>
            </a:endParaRPr>
          </a:p>
        </p:txBody>
      </p:sp>
      <p:sp>
        <p:nvSpPr>
          <p:cNvPr id="894980" name="Rectangle 4"/>
          <p:cNvSpPr>
            <a:spLocks noGrp="1" noChangeArrowheads="1"/>
          </p:cNvSpPr>
          <p:nvPr>
            <p:ph type="title" idx="4294967295"/>
          </p:nvPr>
        </p:nvSpPr>
        <p:spPr>
          <a:xfrm>
            <a:off x="762000" y="0"/>
            <a:ext cx="7772400" cy="1143000"/>
          </a:xfrm>
        </p:spPr>
        <p:txBody>
          <a:bodyPr/>
          <a:lstStyle/>
          <a:p>
            <a:pPr>
              <a:defRPr/>
            </a:pPr>
            <a:r>
              <a:rPr lang="en-US" smtClean="0">
                <a:effectLst>
                  <a:outerShdw blurRad="38100" dist="38100" dir="2700000" algn="tl">
                    <a:srgbClr val="C0C0C0"/>
                  </a:outerShdw>
                </a:effectLst>
                <a:latin typeface="Arial" charset="0"/>
              </a:rPr>
              <a:t> </a:t>
            </a:r>
            <a:r>
              <a:rPr lang="en-US" smtClean="0">
                <a:solidFill>
                  <a:srgbClr val="990033"/>
                </a:solidFill>
                <a:effectLst>
                  <a:outerShdw blurRad="38100" dist="38100" dir="2700000" algn="tl">
                    <a:srgbClr val="C0C0C0"/>
                  </a:outerShdw>
                </a:effectLst>
                <a:latin typeface="Arial" charset="0"/>
              </a:rPr>
              <a:t>Measures in Epidemiology</a:t>
            </a:r>
            <a:endParaRPr lang="en-US" smtClean="0">
              <a:effectLst>
                <a:outerShdw blurRad="38100" dist="38100" dir="2700000" algn="tl">
                  <a:srgbClr val="C0C0C0"/>
                </a:outerShdw>
              </a:effectLst>
              <a:latin typeface="Arial"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685800" y="-26988"/>
            <a:ext cx="7772400" cy="1143001"/>
          </a:xfrm>
        </p:spPr>
        <p:txBody>
          <a:bodyPr/>
          <a:lstStyle/>
          <a:p>
            <a:pPr>
              <a:defRPr/>
            </a:pPr>
            <a:r>
              <a:rPr lang="en-US" sz="2400" smtClean="0">
                <a:solidFill>
                  <a:srgbClr val="990033"/>
                </a:solidFill>
                <a:latin typeface="Arial" charset="0"/>
              </a:rPr>
              <a:t>Measures of disease occurrence</a:t>
            </a:r>
            <a:r>
              <a:rPr lang="en-US" sz="2400" smtClean="0">
                <a:solidFill>
                  <a:srgbClr val="990033"/>
                </a:solidFill>
                <a:effectLst>
                  <a:outerShdw blurRad="38100" dist="38100" dir="2700000" algn="tl">
                    <a:srgbClr val="C0C0C0"/>
                  </a:outerShdw>
                </a:effectLst>
                <a:latin typeface="Arial" charset="0"/>
              </a:rPr>
              <a:t/>
            </a:r>
            <a:br>
              <a:rPr lang="en-US" sz="2400" smtClean="0">
                <a:solidFill>
                  <a:srgbClr val="990033"/>
                </a:solidFill>
                <a:effectLst>
                  <a:outerShdw blurRad="38100" dist="38100" dir="2700000" algn="tl">
                    <a:srgbClr val="C0C0C0"/>
                  </a:outerShdw>
                </a:effectLst>
                <a:latin typeface="Arial" charset="0"/>
              </a:rPr>
            </a:br>
            <a:r>
              <a:rPr lang="en-US" smtClean="0">
                <a:solidFill>
                  <a:srgbClr val="990033"/>
                </a:solidFill>
                <a:effectLst>
                  <a:outerShdw blurRad="38100" dist="38100" dir="2700000" algn="tl">
                    <a:srgbClr val="C0C0C0"/>
                  </a:outerShdw>
                </a:effectLst>
                <a:latin typeface="Arial" charset="0"/>
              </a:rPr>
              <a:t>Prevalence and Incidence</a:t>
            </a:r>
          </a:p>
        </p:txBody>
      </p:sp>
      <p:sp>
        <p:nvSpPr>
          <p:cNvPr id="897027" name="Rectangle 3"/>
          <p:cNvSpPr>
            <a:spLocks noGrp="1" noChangeArrowheads="1"/>
          </p:cNvSpPr>
          <p:nvPr>
            <p:ph type="body" idx="1"/>
          </p:nvPr>
        </p:nvSpPr>
        <p:spPr>
          <a:xfrm>
            <a:off x="323850" y="1981200"/>
            <a:ext cx="8424863" cy="4114800"/>
          </a:xfrm>
        </p:spPr>
        <p:txBody>
          <a:bodyPr/>
          <a:lstStyle/>
          <a:p>
            <a:pPr>
              <a:defRPr/>
            </a:pPr>
            <a:r>
              <a:rPr lang="en-US" smtClean="0">
                <a:solidFill>
                  <a:srgbClr val="0033CC"/>
                </a:solidFill>
                <a:effectLst>
                  <a:outerShdw blurRad="38100" dist="38100" dir="2700000" algn="tl">
                    <a:srgbClr val="C0C0C0"/>
                  </a:outerShdw>
                </a:effectLst>
                <a:latin typeface="Arial" charset="0"/>
              </a:rPr>
              <a:t>Prevalence:</a:t>
            </a:r>
            <a:r>
              <a:rPr lang="en-US" smtClean="0">
                <a:latin typeface="Arial" charset="0"/>
              </a:rPr>
              <a:t>  The number of </a:t>
            </a:r>
            <a:r>
              <a:rPr lang="en-US" smtClean="0">
                <a:solidFill>
                  <a:srgbClr val="990033"/>
                </a:solidFill>
                <a:latin typeface="Arial" charset="0"/>
              </a:rPr>
              <a:t>existing cases</a:t>
            </a:r>
            <a:r>
              <a:rPr lang="en-US" smtClean="0">
                <a:latin typeface="Arial" charset="0"/>
              </a:rPr>
              <a:t> of a disease (includes old and new) in a given population at a designated time.</a:t>
            </a:r>
          </a:p>
          <a:p>
            <a:pPr>
              <a:buFontTx/>
              <a:buNone/>
              <a:defRPr/>
            </a:pPr>
            <a:endParaRPr lang="en-US" smtClean="0">
              <a:latin typeface="Arial" charset="0"/>
            </a:endParaRPr>
          </a:p>
          <a:p>
            <a:pPr>
              <a:defRPr/>
            </a:pPr>
            <a:r>
              <a:rPr lang="en-US" smtClean="0">
                <a:solidFill>
                  <a:srgbClr val="0033CC"/>
                </a:solidFill>
                <a:effectLst>
                  <a:outerShdw blurRad="38100" dist="38100" dir="2700000" algn="tl">
                    <a:srgbClr val="C0C0C0"/>
                  </a:outerShdw>
                </a:effectLst>
                <a:latin typeface="Arial" charset="0"/>
              </a:rPr>
              <a:t>Incidence:</a:t>
            </a:r>
            <a:r>
              <a:rPr lang="en-US" smtClean="0">
                <a:latin typeface="Arial" charset="0"/>
              </a:rPr>
              <a:t> The number of </a:t>
            </a:r>
            <a:r>
              <a:rPr lang="en-US" smtClean="0">
                <a:solidFill>
                  <a:srgbClr val="990033"/>
                </a:solidFill>
                <a:latin typeface="Arial" charset="0"/>
              </a:rPr>
              <a:t>new cases</a:t>
            </a:r>
            <a:r>
              <a:rPr lang="en-US" smtClean="0">
                <a:latin typeface="Arial" charset="0"/>
              </a:rPr>
              <a:t> of disease in a specified </a:t>
            </a:r>
            <a:r>
              <a:rPr lang="en-US" smtClean="0">
                <a:solidFill>
                  <a:srgbClr val="008080"/>
                </a:solidFill>
                <a:latin typeface="Arial" charset="0"/>
              </a:rPr>
              <a:t>population </a:t>
            </a:r>
            <a:r>
              <a:rPr lang="en-US" u="sng" smtClean="0">
                <a:solidFill>
                  <a:srgbClr val="008080"/>
                </a:solidFill>
                <a:latin typeface="Arial" charset="0"/>
              </a:rPr>
              <a:t>at risk</a:t>
            </a:r>
            <a:r>
              <a:rPr lang="en-US" smtClean="0">
                <a:solidFill>
                  <a:srgbClr val="008080"/>
                </a:solidFill>
                <a:latin typeface="Arial" charset="0"/>
              </a:rPr>
              <a:t> of that disease</a:t>
            </a:r>
            <a:r>
              <a:rPr lang="en-US" smtClean="0">
                <a:latin typeface="Arial" charset="0"/>
              </a:rPr>
              <a:t> during a specified time period.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504" fill="hold"/>
                                        <p:tgtEl>
                                          <p:spTgt spid="3"/>
                                        </p:tgtEl>
                                      </p:cBhvr>
                                    </p:cmd>
                                  </p:childTnLst>
                                </p:cTn>
                              </p:par>
                              <p:par>
                                <p:cTn id="7" presetID="22" presetClass="entr" presetSubtype="1" fill="hold" grpId="0" nodeType="withEffect">
                                  <p:stCondLst>
                                    <p:cond delay="8000"/>
                                  </p:stCondLst>
                                  <p:childTnLst>
                                    <p:set>
                                      <p:cBhvr>
                                        <p:cTn id="8" dur="1" fill="hold">
                                          <p:stCondLst>
                                            <p:cond delay="0"/>
                                          </p:stCondLst>
                                        </p:cTn>
                                        <p:tgtEl>
                                          <p:spTgt spid="897027">
                                            <p:txEl>
                                              <p:pRg st="0" end="0"/>
                                            </p:txEl>
                                          </p:spTgt>
                                        </p:tgtEl>
                                        <p:attrNameLst>
                                          <p:attrName>style.visibility</p:attrName>
                                        </p:attrNameLst>
                                      </p:cBhvr>
                                      <p:to>
                                        <p:strVal val="visible"/>
                                      </p:to>
                                    </p:set>
                                    <p:animEffect transition="in" filter="wipe(up)">
                                      <p:cBhvr>
                                        <p:cTn id="9" dur="3000"/>
                                        <p:tgtEl>
                                          <p:spTgt spid="897027">
                                            <p:txEl>
                                              <p:pRg st="0" end="0"/>
                                            </p:txEl>
                                          </p:spTgt>
                                        </p:tgtEl>
                                      </p:cBhvr>
                                    </p:animEffect>
                                  </p:childTnLst>
                                </p:cTn>
                              </p:par>
                              <p:par>
                                <p:cTn id="10" presetID="22" presetClass="entr" presetSubtype="1" fill="hold" grpId="0" nodeType="withEffect">
                                  <p:stCondLst>
                                    <p:cond delay="21000"/>
                                  </p:stCondLst>
                                  <p:childTnLst>
                                    <p:set>
                                      <p:cBhvr>
                                        <p:cTn id="11" dur="1" fill="hold">
                                          <p:stCondLst>
                                            <p:cond delay="0"/>
                                          </p:stCondLst>
                                        </p:cTn>
                                        <p:tgtEl>
                                          <p:spTgt spid="897027">
                                            <p:txEl>
                                              <p:pRg st="2" end="2"/>
                                            </p:txEl>
                                          </p:spTgt>
                                        </p:tgtEl>
                                        <p:attrNameLst>
                                          <p:attrName>style.visibility</p:attrName>
                                        </p:attrNameLst>
                                      </p:cBhvr>
                                      <p:to>
                                        <p:strVal val="visible"/>
                                      </p:to>
                                    </p:set>
                                    <p:animEffect transition="in" filter="wipe(up)">
                                      <p:cBhvr>
                                        <p:cTn id="12" dur="3000"/>
                                        <p:tgtEl>
                                          <p:spTgt spid="897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89702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685800" y="-26988"/>
            <a:ext cx="7772400" cy="1143001"/>
          </a:xfrm>
        </p:spPr>
        <p:txBody>
          <a:bodyPr/>
          <a:lstStyle/>
          <a:p>
            <a:pPr>
              <a:defRPr/>
            </a:pPr>
            <a:r>
              <a:rPr lang="en-US" sz="2400" dirty="0" smtClean="0">
                <a:solidFill>
                  <a:srgbClr val="990033"/>
                </a:solidFill>
                <a:latin typeface="Arial" charset="0"/>
              </a:rPr>
              <a:t>Measures of disease occurrence</a:t>
            </a:r>
            <a:br>
              <a:rPr lang="en-US" sz="2400" dirty="0" smtClean="0">
                <a:solidFill>
                  <a:srgbClr val="990033"/>
                </a:solidFill>
                <a:latin typeface="Arial" charset="0"/>
              </a:rPr>
            </a:br>
            <a:r>
              <a:rPr lang="en-US" dirty="0" smtClean="0">
                <a:solidFill>
                  <a:srgbClr val="990033"/>
                </a:solidFill>
                <a:effectLst>
                  <a:outerShdw blurRad="38100" dist="38100" dir="2700000" algn="tl">
                    <a:srgbClr val="C0C0C0"/>
                  </a:outerShdw>
                </a:effectLst>
                <a:latin typeface="Arial" charset="0"/>
              </a:rPr>
              <a:t>Prevalence </a:t>
            </a:r>
            <a:r>
              <a:rPr lang="en-US" dirty="0" smtClean="0">
                <a:solidFill>
                  <a:schemeClr val="tx1"/>
                </a:solidFill>
                <a:latin typeface="Arial" charset="0"/>
              </a:rPr>
              <a:t>= snapshot</a:t>
            </a:r>
          </a:p>
        </p:txBody>
      </p:sp>
      <p:sp>
        <p:nvSpPr>
          <p:cNvPr id="899075" name="Rectangle 3"/>
          <p:cNvSpPr>
            <a:spLocks noGrp="1" noChangeArrowheads="1"/>
          </p:cNvSpPr>
          <p:nvPr>
            <p:ph type="body" idx="1"/>
          </p:nvPr>
        </p:nvSpPr>
        <p:spPr>
          <a:xfrm>
            <a:off x="457200" y="1556792"/>
            <a:ext cx="8229600" cy="609600"/>
          </a:xfrm>
          <a:noFill/>
        </p:spPr>
        <p:txBody>
          <a:bodyPr>
            <a:spAutoFit/>
          </a:bodyPr>
          <a:lstStyle/>
          <a:p>
            <a:r>
              <a:rPr lang="en-US" sz="3400" dirty="0" smtClean="0">
                <a:solidFill>
                  <a:srgbClr val="990033"/>
                </a:solidFill>
                <a:latin typeface="Arial" charset="0"/>
              </a:rPr>
              <a:t>Point </a:t>
            </a:r>
            <a:r>
              <a:rPr lang="en-US" sz="3400" dirty="0" smtClean="0">
                <a:latin typeface="Arial" charset="0"/>
              </a:rPr>
              <a:t>prevalence =</a:t>
            </a:r>
          </a:p>
        </p:txBody>
      </p:sp>
      <p:grpSp>
        <p:nvGrpSpPr>
          <p:cNvPr id="8" name="Group 7"/>
          <p:cNvGrpSpPr/>
          <p:nvPr/>
        </p:nvGrpSpPr>
        <p:grpSpPr>
          <a:xfrm>
            <a:off x="900113" y="2276872"/>
            <a:ext cx="6400800" cy="1117600"/>
            <a:chOff x="900113" y="2276872"/>
            <a:chExt cx="6400800" cy="1117600"/>
          </a:xfrm>
        </p:grpSpPr>
        <p:sp>
          <p:nvSpPr>
            <p:cNvPr id="30729" name="Rectangle 5"/>
            <p:cNvSpPr>
              <a:spLocks noChangeArrowheads="1"/>
            </p:cNvSpPr>
            <p:nvPr/>
          </p:nvSpPr>
          <p:spPr bwMode="auto">
            <a:xfrm>
              <a:off x="976313" y="2276872"/>
              <a:ext cx="6324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spcBef>
                  <a:spcPct val="0"/>
                </a:spcBef>
                <a:buFontTx/>
                <a:buNone/>
              </a:pPr>
              <a:r>
                <a:rPr lang="en-US" sz="2800" dirty="0">
                  <a:solidFill>
                    <a:schemeClr val="tx1"/>
                  </a:solidFill>
                </a:rPr>
                <a:t># of existing cases of disease at </a:t>
              </a:r>
              <a:r>
                <a:rPr lang="en-US" sz="2800" dirty="0"/>
                <a:t>time t</a:t>
              </a:r>
            </a:p>
            <a:p>
              <a:pPr>
                <a:lnSpc>
                  <a:spcPct val="120000"/>
                </a:lnSpc>
                <a:spcBef>
                  <a:spcPct val="0"/>
                </a:spcBef>
                <a:buFontTx/>
                <a:buNone/>
              </a:pPr>
              <a:r>
                <a:rPr lang="en-US" sz="2800" dirty="0">
                  <a:solidFill>
                    <a:schemeClr val="tx1"/>
                  </a:solidFill>
                </a:rPr>
                <a:t>         total population at </a:t>
              </a:r>
              <a:r>
                <a:rPr lang="en-US" sz="2800" dirty="0"/>
                <a:t>time t</a:t>
              </a:r>
            </a:p>
          </p:txBody>
        </p:sp>
        <p:sp>
          <p:nvSpPr>
            <p:cNvPr id="30730" name="Line 6"/>
            <p:cNvSpPr>
              <a:spLocks noChangeShapeType="1"/>
            </p:cNvSpPr>
            <p:nvPr/>
          </p:nvSpPr>
          <p:spPr bwMode="auto">
            <a:xfrm>
              <a:off x="900113" y="2878535"/>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6"/>
          <p:cNvGrpSpPr/>
          <p:nvPr/>
        </p:nvGrpSpPr>
        <p:grpSpPr>
          <a:xfrm>
            <a:off x="454025" y="3789040"/>
            <a:ext cx="8655050" cy="2683460"/>
            <a:chOff x="454025" y="3789040"/>
            <a:chExt cx="8655050" cy="2683460"/>
          </a:xfrm>
        </p:grpSpPr>
        <p:grpSp>
          <p:nvGrpSpPr>
            <p:cNvPr id="4" name="Group 3"/>
            <p:cNvGrpSpPr/>
            <p:nvPr/>
          </p:nvGrpSpPr>
          <p:grpSpPr>
            <a:xfrm>
              <a:off x="454025" y="3789040"/>
              <a:ext cx="8655050" cy="1809725"/>
              <a:chOff x="454025" y="3789040"/>
              <a:chExt cx="8655050" cy="1809725"/>
            </a:xfrm>
          </p:grpSpPr>
          <p:grpSp>
            <p:nvGrpSpPr>
              <p:cNvPr id="3" name="Group 7"/>
              <p:cNvGrpSpPr>
                <a:grpSpLocks/>
              </p:cNvGrpSpPr>
              <p:nvPr/>
            </p:nvGrpSpPr>
            <p:grpSpPr bwMode="auto">
              <a:xfrm>
                <a:off x="803275" y="4471640"/>
                <a:ext cx="8305800" cy="1127125"/>
                <a:chOff x="720" y="1968"/>
                <a:chExt cx="4032" cy="710"/>
              </a:xfrm>
            </p:grpSpPr>
            <p:sp>
              <p:nvSpPr>
                <p:cNvPr id="30727" name="Rectangle 8"/>
                <p:cNvSpPr>
                  <a:spLocks noChangeArrowheads="1"/>
                </p:cNvSpPr>
                <p:nvPr/>
              </p:nvSpPr>
              <p:spPr bwMode="auto">
                <a:xfrm>
                  <a:off x="768" y="1968"/>
                  <a:ext cx="3984"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spcBef>
                      <a:spcPct val="0"/>
                    </a:spcBef>
                    <a:buFontTx/>
                    <a:buNone/>
                  </a:pPr>
                  <a:r>
                    <a:rPr lang="en-US" sz="2800" dirty="0">
                      <a:solidFill>
                        <a:schemeClr val="tx1"/>
                      </a:solidFill>
                    </a:rPr>
                    <a:t># of existing &amp; new cases during the time period</a:t>
                  </a:r>
                  <a:endParaRPr lang="en-US" sz="2800" dirty="0"/>
                </a:p>
                <a:p>
                  <a:pPr>
                    <a:lnSpc>
                      <a:spcPct val="120000"/>
                    </a:lnSpc>
                    <a:spcBef>
                      <a:spcPct val="0"/>
                    </a:spcBef>
                    <a:buFontTx/>
                    <a:buNone/>
                  </a:pPr>
                  <a:r>
                    <a:rPr lang="en-US" sz="2800" dirty="0">
                      <a:solidFill>
                        <a:schemeClr val="tx1"/>
                      </a:solidFill>
                    </a:rPr>
                    <a:t> </a:t>
                  </a:r>
                  <a:r>
                    <a:rPr lang="en-US" sz="2800" dirty="0" smtClean="0">
                      <a:solidFill>
                        <a:schemeClr val="tx1"/>
                      </a:solidFill>
                    </a:rPr>
                    <a:t>    </a:t>
                  </a:r>
                  <a:r>
                    <a:rPr lang="en-US" sz="2800" dirty="0">
                      <a:solidFill>
                        <a:schemeClr val="tx1"/>
                      </a:solidFill>
                    </a:rPr>
                    <a:t>total population </a:t>
                  </a:r>
                  <a:r>
                    <a:rPr lang="en-US" sz="2800" dirty="0" smtClean="0">
                      <a:solidFill>
                        <a:schemeClr val="tx1"/>
                      </a:solidFill>
                    </a:rPr>
                    <a:t>at the specified </a:t>
                  </a:r>
                  <a:r>
                    <a:rPr lang="en-US" sz="2800" dirty="0"/>
                    <a:t>time </a:t>
                  </a:r>
                  <a:r>
                    <a:rPr lang="en-US" sz="2800" dirty="0" smtClean="0"/>
                    <a:t>period*</a:t>
                  </a:r>
                  <a:endParaRPr lang="en-US" sz="2800" dirty="0"/>
                </a:p>
              </p:txBody>
            </p:sp>
            <p:sp>
              <p:nvSpPr>
                <p:cNvPr id="30728" name="Line 9"/>
                <p:cNvSpPr>
                  <a:spLocks noChangeShapeType="1"/>
                </p:cNvSpPr>
                <p:nvPr/>
              </p:nvSpPr>
              <p:spPr bwMode="auto">
                <a:xfrm>
                  <a:off x="720" y="2352"/>
                  <a:ext cx="39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99082" name="Rectangle 10"/>
              <p:cNvSpPr>
                <a:spLocks noChangeArrowheads="1"/>
              </p:cNvSpPr>
              <p:nvPr/>
            </p:nvSpPr>
            <p:spPr bwMode="auto">
              <a:xfrm>
                <a:off x="454025" y="378904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sz="3400" dirty="0"/>
                  <a:t>Period </a:t>
                </a:r>
                <a:r>
                  <a:rPr lang="en-US" sz="3400" dirty="0">
                    <a:solidFill>
                      <a:schemeClr val="tx1"/>
                    </a:solidFill>
                  </a:rPr>
                  <a:t>prevalence =</a:t>
                </a:r>
              </a:p>
            </p:txBody>
          </p:sp>
        </p:grpSp>
        <p:sp>
          <p:nvSpPr>
            <p:cNvPr id="5" name="TextBox 4"/>
            <p:cNvSpPr txBox="1"/>
            <p:nvPr/>
          </p:nvSpPr>
          <p:spPr>
            <a:xfrm>
              <a:off x="3575888" y="5949280"/>
              <a:ext cx="4812536" cy="523220"/>
            </a:xfrm>
            <a:prstGeom prst="rect">
              <a:avLst/>
            </a:prstGeom>
            <a:noFill/>
          </p:spPr>
          <p:txBody>
            <a:bodyPr wrap="none" rtlCol="0">
              <a:spAutoFit/>
            </a:bodyPr>
            <a:lstStyle/>
            <a:p>
              <a:pPr>
                <a:buNone/>
              </a:pPr>
              <a:r>
                <a:rPr lang="en-US" sz="2800" dirty="0" smtClean="0"/>
                <a:t>* </a:t>
              </a:r>
              <a:r>
                <a:rPr lang="en-US" sz="2000" dirty="0" smtClean="0">
                  <a:solidFill>
                    <a:schemeClr val="tx1"/>
                  </a:solidFill>
                </a:rPr>
                <a:t>The average or mid-interval population</a:t>
              </a:r>
              <a:endParaRPr lang="en-US" sz="2000" dirty="0">
                <a:solidFill>
                  <a:schemeClr val="tx1"/>
                </a:solidFill>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852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2"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899074"/>
                                        </p:tgtEl>
                                        <p:attrNameLst>
                                          <p:attrName>style.visibility</p:attrName>
                                        </p:attrNameLst>
                                      </p:cBhvr>
                                      <p:to>
                                        <p:strVal val="visible"/>
                                      </p:to>
                                    </p:set>
                                    <p:animEffect transition="in" filter="fade">
                                      <p:cBhvr>
                                        <p:cTn id="9" dur="3000"/>
                                        <p:tgtEl>
                                          <p:spTgt spid="8990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99075">
                                            <p:txEl>
                                              <p:pRg st="0" end="0"/>
                                            </p:txEl>
                                          </p:spTgt>
                                        </p:tgtEl>
                                        <p:attrNameLst>
                                          <p:attrName>style.visibility</p:attrName>
                                        </p:attrNameLst>
                                      </p:cBhvr>
                                      <p:to>
                                        <p:strVal val="visible"/>
                                      </p:to>
                                    </p:set>
                                    <p:animEffect transition="in" filter="fade">
                                      <p:cBhvr>
                                        <p:cTn id="12" dur="3000"/>
                                        <p:tgtEl>
                                          <p:spTgt spid="89907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899074" grpId="0"/>
      <p:bldP spid="89907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pPr>
              <a:defRPr/>
            </a:pPr>
            <a:r>
              <a:rPr lang="en-US" smtClean="0">
                <a:solidFill>
                  <a:srgbClr val="990033"/>
                </a:solidFill>
                <a:effectLst>
                  <a:outerShdw blurRad="38100" dist="38100" dir="2700000" algn="tl">
                    <a:srgbClr val="C0C0C0"/>
                  </a:outerShdw>
                </a:effectLst>
                <a:latin typeface="Comic Sans MS" pitchFamily="66" charset="0"/>
              </a:rPr>
              <a:t>Disease Profile</a:t>
            </a:r>
          </a:p>
        </p:txBody>
      </p:sp>
      <p:sp>
        <p:nvSpPr>
          <p:cNvPr id="6147" name="Rectangle 3"/>
          <p:cNvSpPr>
            <a:spLocks noChangeArrowheads="1"/>
          </p:cNvSpPr>
          <p:nvPr/>
        </p:nvSpPr>
        <p:spPr bwMode="auto">
          <a:xfrm>
            <a:off x="457200" y="1517650"/>
            <a:ext cx="240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2400" b="1">
                <a:solidFill>
                  <a:schemeClr val="tx1"/>
                </a:solidFill>
                <a:ea typeface="Times New Roman" pitchFamily="18" charset="0"/>
                <a:cs typeface="Arial" charset="0"/>
              </a:rPr>
              <a:t>West Nile Virus</a:t>
            </a:r>
            <a:endParaRPr lang="en-US" sz="2400">
              <a:solidFill>
                <a:schemeClr val="tx1"/>
              </a:solidFill>
              <a:ea typeface="Times New Roman" pitchFamily="18" charset="0"/>
              <a:cs typeface="Arial" charset="0"/>
            </a:endParaRPr>
          </a:p>
        </p:txBody>
      </p:sp>
      <p:sp>
        <p:nvSpPr>
          <p:cNvPr id="6148" name="Rectangle 4"/>
          <p:cNvSpPr>
            <a:spLocks noChangeArrowheads="1"/>
          </p:cNvSpPr>
          <p:nvPr/>
        </p:nvSpPr>
        <p:spPr bwMode="auto">
          <a:xfrm>
            <a:off x="3143250" y="3576638"/>
            <a:ext cx="40005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149" name="Picture 5" descr="Culex pipiens mosqui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57200"/>
            <a:ext cx="1781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05911" name="Group 23"/>
          <p:cNvGraphicFramePr>
            <a:graphicFrameLocks noGrp="1"/>
          </p:cNvGraphicFramePr>
          <p:nvPr/>
        </p:nvGraphicFramePr>
        <p:xfrm>
          <a:off x="457200" y="2060575"/>
          <a:ext cx="8229600" cy="1081088"/>
        </p:xfrm>
        <a:graphic>
          <a:graphicData uri="http://schemas.openxmlformats.org/drawingml/2006/table">
            <a:tbl>
              <a:tblPr/>
              <a:tblGrid>
                <a:gridCol w="8229600"/>
              </a:tblGrid>
              <a:tr h="10810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The West Nile virus (WNV) was first detected in the Western Hemisphere in </a:t>
                      </a:r>
                      <a:r>
                        <a:rPr kumimoji="0" lang="en-US" sz="2000" b="0" i="0" u="none" strike="noStrike" cap="none" normalizeH="0" baseline="0" dirty="0" smtClean="0">
                          <a:ln>
                            <a:noFill/>
                          </a:ln>
                          <a:solidFill>
                            <a:srgbClr val="CC0066"/>
                          </a:solidFill>
                          <a:effectLst/>
                          <a:latin typeface="Times New Roman" pitchFamily="18" charset="0"/>
                          <a:ea typeface="Times New Roman" pitchFamily="18" charset="0"/>
                          <a:cs typeface="Arial" charset="0"/>
                        </a:rPr>
                        <a:t>1999</a:t>
                      </a:r>
                      <a:r>
                        <a:rPr kumimoji="0" lang="en-US" sz="2000" b="0" i="0" u="none" strike="noStrike" cap="none" normalizeH="0" baseline="0" dirty="0" smtClean="0">
                          <a:ln>
                            <a:noFill/>
                          </a:ln>
                          <a:solidFill>
                            <a:schemeClr val="accent1"/>
                          </a:solidFill>
                          <a:effectLst/>
                          <a:latin typeface="Times New Roman" pitchFamily="18" charset="0"/>
                          <a:ea typeface="Times New Roman" pitchFamily="18" charset="0"/>
                          <a:cs typeface="Arial"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and has since rapidly spread across the North American continent into all 48 continental states. </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5943" name="Group 55"/>
          <p:cNvGraphicFramePr>
            <a:graphicFrameLocks noGrp="1"/>
          </p:cNvGraphicFramePr>
          <p:nvPr>
            <p:ph idx="1"/>
            <p:extLst>
              <p:ext uri="{D42A27DB-BD31-4B8C-83A1-F6EECF244321}">
                <p14:modId xmlns:p14="http://schemas.microsoft.com/office/powerpoint/2010/main" val="1429671693"/>
              </p:ext>
            </p:extLst>
          </p:nvPr>
        </p:nvGraphicFramePr>
        <p:xfrm>
          <a:off x="457200" y="3068638"/>
          <a:ext cx="7772400" cy="1728787"/>
        </p:xfrm>
        <a:graphic>
          <a:graphicData uri="http://schemas.openxmlformats.org/drawingml/2006/table">
            <a:tbl>
              <a:tblPr/>
              <a:tblGrid>
                <a:gridCol w="7772400"/>
              </a:tblGrid>
              <a:tr h="17287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Over </a:t>
                      </a:r>
                      <a:r>
                        <a:rPr kumimoji="0" lang="en-US" sz="2000" b="0" i="0" u="none" strike="noStrike" cap="none" normalizeH="0" baseline="0" dirty="0" smtClean="0">
                          <a:ln>
                            <a:noFill/>
                          </a:ln>
                          <a:solidFill>
                            <a:srgbClr val="CC0066"/>
                          </a:solidFill>
                          <a:effectLst/>
                          <a:latin typeface="Times New Roman" pitchFamily="18" charset="0"/>
                          <a:ea typeface="Times New Roman" pitchFamily="18" charset="0"/>
                          <a:cs typeface="Arial" charset="0"/>
                        </a:rPr>
                        <a:t>39,000</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 people in the U.S. have tested positive for WNV infection since 1999, including over </a:t>
                      </a:r>
                      <a:r>
                        <a:rPr kumimoji="0" lang="en-US" sz="2000" b="0" i="0" u="none" strike="noStrike" cap="none" normalizeH="0" baseline="0" dirty="0" smtClean="0">
                          <a:ln>
                            <a:noFill/>
                          </a:ln>
                          <a:solidFill>
                            <a:srgbClr val="CC0066"/>
                          </a:solidFill>
                          <a:effectLst/>
                          <a:latin typeface="Times New Roman" pitchFamily="18" charset="0"/>
                          <a:ea typeface="Times New Roman" pitchFamily="18" charset="0"/>
                          <a:cs typeface="Arial" charset="0"/>
                        </a:rPr>
                        <a:t>1,600 deaths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 (CDC). Many more have likely been infected with WNV, but have experienced mild or no symptoms. The virus is transmitted by the bite of an infected mosquito. Symptoms generally appear within </a:t>
                      </a:r>
                      <a:r>
                        <a:rPr kumimoji="0" lang="en-US" sz="2000" b="0" i="0" u="none" strike="noStrike" cap="none" normalizeH="0" baseline="0" dirty="0" smtClean="0">
                          <a:ln>
                            <a:noFill/>
                          </a:ln>
                          <a:solidFill>
                            <a:srgbClr val="CC0066"/>
                          </a:solidFill>
                          <a:effectLst/>
                          <a:latin typeface="Times New Roman" pitchFamily="18" charset="0"/>
                          <a:ea typeface="Times New Roman" pitchFamily="18" charset="0"/>
                          <a:cs typeface="Arial" charset="0"/>
                        </a:rPr>
                        <a:t>2-14 days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 after the bite of the mosquito.</a:t>
                      </a: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805951" name="Text Box 63"/>
          <p:cNvSpPr txBox="1">
            <a:spLocks noChangeArrowheads="1"/>
          </p:cNvSpPr>
          <p:nvPr/>
        </p:nvSpPr>
        <p:spPr bwMode="auto">
          <a:xfrm>
            <a:off x="454025" y="4724400"/>
            <a:ext cx="81565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buNone/>
            </a:pPr>
            <a:r>
              <a:rPr lang="en-US" sz="2000" dirty="0">
                <a:solidFill>
                  <a:schemeClr val="tx1"/>
                </a:solidFill>
                <a:latin typeface="Times New Roman" pitchFamily="18" charset="0"/>
              </a:rPr>
              <a:t>Statistically, a person's risk of contracting West Nile is low, and </a:t>
            </a:r>
            <a:r>
              <a:rPr lang="en-US" sz="2000" dirty="0">
                <a:solidFill>
                  <a:srgbClr val="CC0066"/>
                </a:solidFill>
                <a:latin typeface="Times New Roman" pitchFamily="18" charset="0"/>
              </a:rPr>
              <a:t>less than 1%</a:t>
            </a:r>
            <a:r>
              <a:rPr lang="en-US" sz="2000" dirty="0">
                <a:solidFill>
                  <a:schemeClr val="tx1"/>
                </a:solidFill>
                <a:latin typeface="Times New Roman" pitchFamily="18" charset="0"/>
              </a:rPr>
              <a:t> of those infected develop serious illness from the virus. Those at highest risk for serious illness are the </a:t>
            </a:r>
            <a:r>
              <a:rPr lang="en-US" sz="2000" dirty="0">
                <a:solidFill>
                  <a:srgbClr val="CC0066"/>
                </a:solidFill>
                <a:latin typeface="Times New Roman" pitchFamily="18" charset="0"/>
              </a:rPr>
              <a:t>elderly</a:t>
            </a:r>
            <a:r>
              <a:rPr lang="en-US" sz="2000" dirty="0">
                <a:solidFill>
                  <a:schemeClr val="tx1"/>
                </a:solidFill>
                <a:latin typeface="Times New Roman" pitchFamily="18" charset="0"/>
              </a:rPr>
              <a:t> and those with </a:t>
            </a:r>
            <a:r>
              <a:rPr lang="en-US" sz="2000" dirty="0">
                <a:solidFill>
                  <a:srgbClr val="CC0066"/>
                </a:solidFill>
                <a:latin typeface="Times New Roman" pitchFamily="18" charset="0"/>
              </a:rPr>
              <a:t>lowered immune systems</a:t>
            </a:r>
            <a:r>
              <a:rPr lang="en-US" sz="2000" dirty="0">
                <a:solidFill>
                  <a:schemeClr val="tx1"/>
                </a:solidFill>
                <a:latin typeface="Times New Roman" pitchFamily="18" charset="0"/>
              </a:rPr>
              <a:t>. However, people of all ages can develop serious illness, so it is important for everyone to protect themselves from mosquito bites to minimize the risk of infection</a:t>
            </a:r>
            <a:r>
              <a:rPr lang="en-US" sz="2000" dirty="0" smtClean="0">
                <a:solidFill>
                  <a:schemeClr val="tx1"/>
                </a:solidFill>
                <a:latin typeface="Times New Roman" pitchFamily="18" charset="0"/>
              </a:rPr>
              <a:t>.         </a:t>
            </a:r>
            <a:r>
              <a:rPr lang="en-US" sz="900" u="sng" dirty="0" smtClean="0">
                <a:solidFill>
                  <a:schemeClr val="tx1"/>
                </a:solidFill>
                <a:hlinkClick r:id="rId6"/>
              </a:rPr>
              <a:t>http</a:t>
            </a:r>
            <a:r>
              <a:rPr lang="en-US" sz="900" u="sng" dirty="0">
                <a:solidFill>
                  <a:schemeClr val="tx1"/>
                </a:solidFill>
                <a:hlinkClick r:id="rId6"/>
              </a:rPr>
              <a:t>://www.cdc.gov/westnile/resources/pdfs/cummulative/99_2013_CasesAndDeathsClinicalPresentationHumanCases.pdf</a:t>
            </a:r>
            <a:endParaRPr lang="en-US" sz="900" dirty="0">
              <a:solidFill>
                <a:schemeClr val="tx1"/>
              </a:solidFill>
            </a:endParaRPr>
          </a:p>
          <a:p>
            <a:pPr>
              <a:buFontTx/>
              <a:buNone/>
            </a:pPr>
            <a:endParaRPr lang="en-US" sz="2000" dirty="0">
              <a:solidFill>
                <a:schemeClr val="tx1"/>
              </a:solidFill>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6"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805911"/>
                                        </p:tgtEl>
                                        <p:attrNameLst>
                                          <p:attrName>style.visibility</p:attrName>
                                        </p:attrNameLst>
                                      </p:cBhvr>
                                      <p:to>
                                        <p:strVal val="visible"/>
                                      </p:to>
                                    </p:set>
                                    <p:animEffect transition="in" filter="dissolve">
                                      <p:cBhvr>
                                        <p:cTn id="9" dur="5000"/>
                                        <p:tgtEl>
                                          <p:spTgt spid="805911"/>
                                        </p:tgtEl>
                                      </p:cBhvr>
                                    </p:animEffect>
                                  </p:childTnLst>
                                </p:cTn>
                              </p:par>
                              <p:par>
                                <p:cTn id="10" presetID="9" presetClass="entr" presetSubtype="0" fill="hold" nodeType="withEffect">
                                  <p:stCondLst>
                                    <p:cond delay="12000"/>
                                  </p:stCondLst>
                                  <p:childTnLst>
                                    <p:set>
                                      <p:cBhvr>
                                        <p:cTn id="11" dur="1" fill="hold">
                                          <p:stCondLst>
                                            <p:cond delay="0"/>
                                          </p:stCondLst>
                                        </p:cTn>
                                        <p:tgtEl>
                                          <p:spTgt spid="805943"/>
                                        </p:tgtEl>
                                        <p:attrNameLst>
                                          <p:attrName>style.visibility</p:attrName>
                                        </p:attrNameLst>
                                      </p:cBhvr>
                                      <p:to>
                                        <p:strVal val="visible"/>
                                      </p:to>
                                    </p:set>
                                    <p:animEffect transition="in" filter="dissolve">
                                      <p:cBhvr>
                                        <p:cTn id="12" dur="5000"/>
                                        <p:tgtEl>
                                          <p:spTgt spid="805943"/>
                                        </p:tgtEl>
                                      </p:cBhvr>
                                    </p:animEffect>
                                  </p:childTnLst>
                                </p:cTn>
                              </p:par>
                              <p:par>
                                <p:cTn id="13" presetID="9" presetClass="entr" presetSubtype="0" fill="hold" grpId="0" nodeType="withEffect">
                                  <p:stCondLst>
                                    <p:cond delay="22000"/>
                                  </p:stCondLst>
                                  <p:childTnLst>
                                    <p:set>
                                      <p:cBhvr>
                                        <p:cTn id="14" dur="1" fill="hold">
                                          <p:stCondLst>
                                            <p:cond delay="0"/>
                                          </p:stCondLst>
                                        </p:cTn>
                                        <p:tgtEl>
                                          <p:spTgt spid="805951"/>
                                        </p:tgtEl>
                                        <p:attrNameLst>
                                          <p:attrName>style.visibility</p:attrName>
                                        </p:attrNameLst>
                                      </p:cBhvr>
                                      <p:to>
                                        <p:strVal val="visible"/>
                                      </p:to>
                                    </p:set>
                                    <p:animEffect transition="in" filter="dissolve">
                                      <p:cBhvr>
                                        <p:cTn id="15" dur="5000"/>
                                        <p:tgtEl>
                                          <p:spTgt spid="8059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80595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22" name="Rectangle 2"/>
          <p:cNvSpPr>
            <a:spLocks noGrp="1" noChangeArrowheads="1"/>
          </p:cNvSpPr>
          <p:nvPr>
            <p:ph type="body" idx="4294967295"/>
          </p:nvPr>
        </p:nvSpPr>
        <p:spPr>
          <a:xfrm>
            <a:off x="457200" y="3429000"/>
            <a:ext cx="7772400" cy="579438"/>
          </a:xfrm>
          <a:noFill/>
        </p:spPr>
        <p:txBody>
          <a:bodyPr>
            <a:spAutoFit/>
          </a:bodyPr>
          <a:lstStyle/>
          <a:p>
            <a:pPr>
              <a:buFontTx/>
              <a:buNone/>
            </a:pPr>
            <a:r>
              <a:rPr lang="en-US" b="1" smtClean="0">
                <a:solidFill>
                  <a:srgbClr val="990033"/>
                </a:solidFill>
                <a:latin typeface="Arial" charset="0"/>
              </a:rPr>
              <a:t>Period prevalence:</a:t>
            </a:r>
            <a:endParaRPr lang="en-US" smtClean="0">
              <a:latin typeface="Arial" charset="0"/>
            </a:endParaRPr>
          </a:p>
        </p:txBody>
      </p:sp>
      <p:sp>
        <p:nvSpPr>
          <p:cNvPr id="31747" name="Text Box 3"/>
          <p:cNvSpPr txBox="1">
            <a:spLocks noChangeArrowheads="1"/>
          </p:cNvSpPr>
          <p:nvPr/>
        </p:nvSpPr>
        <p:spPr bwMode="auto">
          <a:xfrm>
            <a:off x="441325" y="1695450"/>
            <a:ext cx="7788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b="1"/>
              <a:t>Point prevalence:</a:t>
            </a:r>
            <a:r>
              <a:rPr lang="en-US" sz="2300">
                <a:solidFill>
                  <a:schemeClr val="tx1"/>
                </a:solidFill>
              </a:rPr>
              <a:t>    </a:t>
            </a:r>
            <a:endParaRPr lang="en-US" sz="3200">
              <a:solidFill>
                <a:schemeClr val="tx1"/>
              </a:solidFill>
            </a:endParaRPr>
          </a:p>
        </p:txBody>
      </p:sp>
      <p:sp>
        <p:nvSpPr>
          <p:cNvPr id="901124" name="Rectangle 4"/>
          <p:cNvSpPr>
            <a:spLocks noChangeArrowheads="1"/>
          </p:cNvSpPr>
          <p:nvPr/>
        </p:nvSpPr>
        <p:spPr bwMode="auto">
          <a:xfrm>
            <a:off x="685800" y="-26988"/>
            <a:ext cx="7772400" cy="1143001"/>
          </a:xfrm>
          <a:prstGeom prst="rect">
            <a:avLst/>
          </a:prstGeom>
          <a:noFill/>
          <a:ln w="9525">
            <a:noFill/>
            <a:miter lim="800000"/>
            <a:headEnd/>
            <a:tailEnd/>
          </a:ln>
          <a:effectLst/>
        </p:spPr>
        <p:txBody>
          <a:bodyPr anchor="ctr"/>
          <a:lstStyle/>
          <a:p>
            <a:pPr algn="ctr">
              <a:spcBef>
                <a:spcPct val="0"/>
              </a:spcBef>
              <a:buFontTx/>
              <a:buNone/>
              <a:defRPr/>
            </a:pPr>
            <a:r>
              <a:rPr lang="en-US" sz="2400"/>
              <a:t>Measures of disease occurrence</a:t>
            </a:r>
            <a:br>
              <a:rPr lang="en-US" sz="2400"/>
            </a:br>
            <a:r>
              <a:rPr lang="en-US" sz="4400">
                <a:effectLst>
                  <a:outerShdw blurRad="38100" dist="38100" dir="2700000" algn="tl">
                    <a:srgbClr val="C0C0C0"/>
                  </a:outerShdw>
                </a:effectLst>
              </a:rPr>
              <a:t>Prevalence (P)</a:t>
            </a:r>
          </a:p>
        </p:txBody>
      </p:sp>
      <p:sp>
        <p:nvSpPr>
          <p:cNvPr id="31749" name="Text Box 5"/>
          <p:cNvSpPr txBox="1">
            <a:spLocks noChangeArrowheads="1"/>
          </p:cNvSpPr>
          <p:nvPr/>
        </p:nvSpPr>
        <p:spPr bwMode="auto">
          <a:xfrm>
            <a:off x="455613" y="2349500"/>
            <a:ext cx="7788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300">
                <a:solidFill>
                  <a:schemeClr val="tx1"/>
                </a:solidFill>
              </a:rPr>
              <a:t>    </a:t>
            </a:r>
            <a:r>
              <a:rPr lang="en-US" sz="3200">
                <a:solidFill>
                  <a:schemeClr val="tx1"/>
                </a:solidFill>
              </a:rPr>
              <a:t>“Do you currently have dyspeptic ulcer?”</a:t>
            </a:r>
          </a:p>
        </p:txBody>
      </p:sp>
      <p:sp>
        <p:nvSpPr>
          <p:cNvPr id="901126" name="Rectangle 6"/>
          <p:cNvSpPr>
            <a:spLocks noChangeArrowheads="1"/>
          </p:cNvSpPr>
          <p:nvPr/>
        </p:nvSpPr>
        <p:spPr bwMode="auto">
          <a:xfrm>
            <a:off x="454025" y="40767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None/>
            </a:pPr>
            <a:r>
              <a:rPr lang="en-US" sz="3200">
                <a:solidFill>
                  <a:schemeClr val="tx1"/>
                </a:solidFill>
              </a:rPr>
              <a:t>	“Have you had a dyspeptic ulcer any time during the past year?”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685800" y="-26988"/>
            <a:ext cx="7772400" cy="1143001"/>
          </a:xfrm>
        </p:spPr>
        <p:txBody>
          <a:bodyPr/>
          <a:lstStyle/>
          <a:p>
            <a:pPr>
              <a:defRPr/>
            </a:pPr>
            <a:r>
              <a:rPr lang="en-US" sz="2400" smtClean="0">
                <a:solidFill>
                  <a:srgbClr val="990033"/>
                </a:solidFill>
                <a:latin typeface="Arial" charset="0"/>
              </a:rPr>
              <a:t>Measures of disease occurrence</a:t>
            </a:r>
            <a:br>
              <a:rPr lang="en-US" sz="2400" smtClean="0">
                <a:solidFill>
                  <a:srgbClr val="990033"/>
                </a:solidFill>
                <a:latin typeface="Arial" charset="0"/>
              </a:rPr>
            </a:br>
            <a:r>
              <a:rPr lang="en-US" smtClean="0">
                <a:solidFill>
                  <a:srgbClr val="990033"/>
                </a:solidFill>
                <a:effectLst>
                  <a:outerShdw blurRad="38100" dist="38100" dir="2700000" algn="tl">
                    <a:srgbClr val="C0C0C0"/>
                  </a:outerShdw>
                </a:effectLst>
                <a:latin typeface="Arial" charset="0"/>
              </a:rPr>
              <a:t>Incidence (I)</a:t>
            </a:r>
          </a:p>
        </p:txBody>
      </p:sp>
      <p:sp>
        <p:nvSpPr>
          <p:cNvPr id="32771" name="Rectangle 3"/>
          <p:cNvSpPr>
            <a:spLocks noGrp="1" noChangeArrowheads="1"/>
          </p:cNvSpPr>
          <p:nvPr>
            <p:ph type="body" idx="1"/>
          </p:nvPr>
        </p:nvSpPr>
        <p:spPr>
          <a:xfrm>
            <a:off x="250825" y="1981200"/>
            <a:ext cx="8713788" cy="4114800"/>
          </a:xfrm>
        </p:spPr>
        <p:txBody>
          <a:bodyPr/>
          <a:lstStyle/>
          <a:p>
            <a:r>
              <a:rPr lang="en-US" sz="3400" dirty="0" smtClean="0">
                <a:solidFill>
                  <a:srgbClr val="990033"/>
                </a:solidFill>
                <a:latin typeface="Arial" charset="0"/>
              </a:rPr>
              <a:t>Incidence (Cumulative Incidence-CI)</a:t>
            </a:r>
            <a:r>
              <a:rPr lang="en-US" sz="3400" dirty="0" smtClean="0">
                <a:latin typeface="Arial" charset="0"/>
              </a:rPr>
              <a:t> =</a:t>
            </a:r>
          </a:p>
        </p:txBody>
      </p:sp>
      <p:grpSp>
        <p:nvGrpSpPr>
          <p:cNvPr id="32772" name="Group 4"/>
          <p:cNvGrpSpPr>
            <a:grpSpLocks/>
          </p:cNvGrpSpPr>
          <p:nvPr/>
        </p:nvGrpSpPr>
        <p:grpSpPr bwMode="auto">
          <a:xfrm>
            <a:off x="381000" y="2781300"/>
            <a:ext cx="8382000" cy="968375"/>
            <a:chOff x="240" y="1968"/>
            <a:chExt cx="5280" cy="610"/>
          </a:xfrm>
        </p:grpSpPr>
        <p:sp>
          <p:nvSpPr>
            <p:cNvPr id="32773" name="Rectangle 5"/>
            <p:cNvSpPr>
              <a:spLocks noChangeArrowheads="1"/>
            </p:cNvSpPr>
            <p:nvPr/>
          </p:nvSpPr>
          <p:spPr bwMode="auto">
            <a:xfrm>
              <a:off x="240" y="1968"/>
              <a:ext cx="5280"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spcBef>
                  <a:spcPct val="0"/>
                </a:spcBef>
                <a:buFontTx/>
                <a:buNone/>
              </a:pPr>
              <a:r>
                <a:rPr lang="en-US" sz="2400" dirty="0">
                  <a:solidFill>
                    <a:schemeClr val="tx1"/>
                  </a:solidFill>
                </a:rPr>
                <a:t># of </a:t>
              </a:r>
              <a:r>
                <a:rPr lang="en-US" sz="2400" b="1" dirty="0"/>
                <a:t>new </a:t>
              </a:r>
              <a:r>
                <a:rPr lang="en-US" sz="2400" dirty="0">
                  <a:solidFill>
                    <a:schemeClr val="tx1"/>
                  </a:solidFill>
                </a:rPr>
                <a:t>disease cases in a given time period</a:t>
              </a:r>
            </a:p>
            <a:p>
              <a:pPr algn="ctr">
                <a:lnSpc>
                  <a:spcPct val="120000"/>
                </a:lnSpc>
                <a:spcBef>
                  <a:spcPct val="0"/>
                </a:spcBef>
                <a:buFontTx/>
                <a:buNone/>
              </a:pPr>
              <a:r>
                <a:rPr lang="en-US" sz="2400" dirty="0">
                  <a:solidFill>
                    <a:schemeClr val="tx1"/>
                  </a:solidFill>
                </a:rPr>
                <a:t>Total # of persons </a:t>
              </a:r>
              <a:r>
                <a:rPr lang="en-US" sz="2400" b="1" dirty="0"/>
                <a:t>‘at risk’</a:t>
              </a:r>
              <a:r>
                <a:rPr lang="en-US" sz="2400" dirty="0">
                  <a:solidFill>
                    <a:schemeClr val="tx1"/>
                  </a:solidFill>
                </a:rPr>
                <a:t> at the start of the time period</a:t>
              </a:r>
            </a:p>
          </p:txBody>
        </p:sp>
        <p:sp>
          <p:nvSpPr>
            <p:cNvPr id="32774" name="Line 6"/>
            <p:cNvSpPr>
              <a:spLocks noChangeShapeType="1"/>
            </p:cNvSpPr>
            <p:nvPr/>
          </p:nvSpPr>
          <p:spPr bwMode="auto">
            <a:xfrm>
              <a:off x="384" y="2304"/>
              <a:ext cx="48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1047750" y="-26988"/>
            <a:ext cx="66929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Prevalence and Incidence</a:t>
            </a:r>
          </a:p>
        </p:txBody>
      </p:sp>
      <p:grpSp>
        <p:nvGrpSpPr>
          <p:cNvPr id="33795" name="Group 3"/>
          <p:cNvGrpSpPr>
            <a:grpSpLocks/>
          </p:cNvGrpSpPr>
          <p:nvPr/>
        </p:nvGrpSpPr>
        <p:grpSpPr bwMode="auto">
          <a:xfrm>
            <a:off x="685800" y="3276600"/>
            <a:ext cx="2590800" cy="2133600"/>
            <a:chOff x="240" y="2832"/>
            <a:chExt cx="1632" cy="1344"/>
          </a:xfrm>
        </p:grpSpPr>
        <p:grpSp>
          <p:nvGrpSpPr>
            <p:cNvPr id="34128" name="Group 4"/>
            <p:cNvGrpSpPr>
              <a:grpSpLocks/>
            </p:cNvGrpSpPr>
            <p:nvPr/>
          </p:nvGrpSpPr>
          <p:grpSpPr bwMode="auto">
            <a:xfrm>
              <a:off x="240" y="2832"/>
              <a:ext cx="1296" cy="1344"/>
              <a:chOff x="240" y="2544"/>
              <a:chExt cx="1296" cy="1344"/>
            </a:xfrm>
          </p:grpSpPr>
          <p:grpSp>
            <p:nvGrpSpPr>
              <p:cNvPr id="34130" name="Group 5"/>
              <p:cNvGrpSpPr>
                <a:grpSpLocks/>
              </p:cNvGrpSpPr>
              <p:nvPr/>
            </p:nvGrpSpPr>
            <p:grpSpPr bwMode="auto">
              <a:xfrm>
                <a:off x="240" y="2544"/>
                <a:ext cx="1296" cy="1344"/>
                <a:chOff x="1344" y="1584"/>
                <a:chExt cx="1728" cy="1488"/>
              </a:xfrm>
            </p:grpSpPr>
            <p:sp>
              <p:nvSpPr>
                <p:cNvPr id="34353" name="Line 6"/>
                <p:cNvSpPr>
                  <a:spLocks noChangeShapeType="1"/>
                </p:cNvSpPr>
                <p:nvPr/>
              </p:nvSpPr>
              <p:spPr bwMode="auto">
                <a:xfrm>
                  <a:off x="1344" y="1584"/>
                  <a:ext cx="0" cy="1488"/>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54" name="Line 7"/>
                <p:cNvSpPr>
                  <a:spLocks noChangeShapeType="1"/>
                </p:cNvSpPr>
                <p:nvPr/>
              </p:nvSpPr>
              <p:spPr bwMode="auto">
                <a:xfrm>
                  <a:off x="1344" y="3072"/>
                  <a:ext cx="1728"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55" name="Line 8"/>
                <p:cNvSpPr>
                  <a:spLocks noChangeShapeType="1"/>
                </p:cNvSpPr>
                <p:nvPr/>
              </p:nvSpPr>
              <p:spPr bwMode="auto">
                <a:xfrm flipV="1">
                  <a:off x="3072" y="1584"/>
                  <a:ext cx="0" cy="1488"/>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131" name="Oval 9"/>
              <p:cNvSpPr>
                <a:spLocks noChangeArrowheads="1"/>
              </p:cNvSpPr>
              <p:nvPr/>
            </p:nvSpPr>
            <p:spPr bwMode="auto">
              <a:xfrm>
                <a:off x="120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2" name="Oval 10"/>
              <p:cNvSpPr>
                <a:spLocks noChangeArrowheads="1"/>
              </p:cNvSpPr>
              <p:nvPr/>
            </p:nvSpPr>
            <p:spPr bwMode="auto">
              <a:xfrm>
                <a:off x="33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3" name="Oval 11"/>
              <p:cNvSpPr>
                <a:spLocks noChangeArrowheads="1"/>
              </p:cNvSpPr>
              <p:nvPr/>
            </p:nvSpPr>
            <p:spPr bwMode="auto">
              <a:xfrm>
                <a:off x="43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4" name="Oval 12"/>
              <p:cNvSpPr>
                <a:spLocks noChangeArrowheads="1"/>
              </p:cNvSpPr>
              <p:nvPr/>
            </p:nvSpPr>
            <p:spPr bwMode="auto">
              <a:xfrm>
                <a:off x="672"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5" name="Oval 13"/>
              <p:cNvSpPr>
                <a:spLocks noChangeArrowheads="1"/>
              </p:cNvSpPr>
              <p:nvPr/>
            </p:nvSpPr>
            <p:spPr bwMode="auto">
              <a:xfrm>
                <a:off x="76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6" name="Oval 14"/>
              <p:cNvSpPr>
                <a:spLocks noChangeArrowheads="1"/>
              </p:cNvSpPr>
              <p:nvPr/>
            </p:nvSpPr>
            <p:spPr bwMode="auto">
              <a:xfrm>
                <a:off x="576"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7" name="Oval 15"/>
              <p:cNvSpPr>
                <a:spLocks noChangeArrowheads="1"/>
              </p:cNvSpPr>
              <p:nvPr/>
            </p:nvSpPr>
            <p:spPr bwMode="auto">
              <a:xfrm>
                <a:off x="105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8" name="Oval 16"/>
              <p:cNvSpPr>
                <a:spLocks noChangeArrowheads="1"/>
              </p:cNvSpPr>
              <p:nvPr/>
            </p:nvSpPr>
            <p:spPr bwMode="auto">
              <a:xfrm>
                <a:off x="384"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39" name="Oval 17"/>
              <p:cNvSpPr>
                <a:spLocks noChangeArrowheads="1"/>
              </p:cNvSpPr>
              <p:nvPr/>
            </p:nvSpPr>
            <p:spPr bwMode="auto">
              <a:xfrm>
                <a:off x="81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0" name="Oval 18"/>
              <p:cNvSpPr>
                <a:spLocks noChangeArrowheads="1"/>
              </p:cNvSpPr>
              <p:nvPr/>
            </p:nvSpPr>
            <p:spPr bwMode="auto">
              <a:xfrm>
                <a:off x="28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1" name="Oval 19"/>
              <p:cNvSpPr>
                <a:spLocks noChangeArrowheads="1"/>
              </p:cNvSpPr>
              <p:nvPr/>
            </p:nvSpPr>
            <p:spPr bwMode="auto">
              <a:xfrm>
                <a:off x="91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2" name="Oval 20"/>
              <p:cNvSpPr>
                <a:spLocks noChangeArrowheads="1"/>
              </p:cNvSpPr>
              <p:nvPr/>
            </p:nvSpPr>
            <p:spPr bwMode="auto">
              <a:xfrm>
                <a:off x="72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3" name="Oval 21"/>
              <p:cNvSpPr>
                <a:spLocks noChangeArrowheads="1"/>
              </p:cNvSpPr>
              <p:nvPr/>
            </p:nvSpPr>
            <p:spPr bwMode="auto">
              <a:xfrm>
                <a:off x="139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4" name="Oval 22"/>
              <p:cNvSpPr>
                <a:spLocks noChangeArrowheads="1"/>
              </p:cNvSpPr>
              <p:nvPr/>
            </p:nvSpPr>
            <p:spPr bwMode="auto">
              <a:xfrm>
                <a:off x="52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5" name="Oval 23"/>
              <p:cNvSpPr>
                <a:spLocks noChangeArrowheads="1"/>
              </p:cNvSpPr>
              <p:nvPr/>
            </p:nvSpPr>
            <p:spPr bwMode="auto">
              <a:xfrm>
                <a:off x="624"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6" name="Oval 24"/>
              <p:cNvSpPr>
                <a:spLocks noChangeArrowheads="1"/>
              </p:cNvSpPr>
              <p:nvPr/>
            </p:nvSpPr>
            <p:spPr bwMode="auto">
              <a:xfrm>
                <a:off x="864"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7" name="Oval 25"/>
              <p:cNvSpPr>
                <a:spLocks noChangeArrowheads="1"/>
              </p:cNvSpPr>
              <p:nvPr/>
            </p:nvSpPr>
            <p:spPr bwMode="auto">
              <a:xfrm>
                <a:off x="960"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8" name="Oval 26"/>
              <p:cNvSpPr>
                <a:spLocks noChangeArrowheads="1"/>
              </p:cNvSpPr>
              <p:nvPr/>
            </p:nvSpPr>
            <p:spPr bwMode="auto">
              <a:xfrm>
                <a:off x="72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49" name="Oval 27"/>
              <p:cNvSpPr>
                <a:spLocks noChangeArrowheads="1"/>
              </p:cNvSpPr>
              <p:nvPr/>
            </p:nvSpPr>
            <p:spPr bwMode="auto">
              <a:xfrm>
                <a:off x="115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0" name="Oval 28"/>
              <p:cNvSpPr>
                <a:spLocks noChangeArrowheads="1"/>
              </p:cNvSpPr>
              <p:nvPr/>
            </p:nvSpPr>
            <p:spPr bwMode="auto">
              <a:xfrm>
                <a:off x="624"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1" name="Oval 29"/>
              <p:cNvSpPr>
                <a:spLocks noChangeArrowheads="1"/>
              </p:cNvSpPr>
              <p:nvPr/>
            </p:nvSpPr>
            <p:spPr bwMode="auto">
              <a:xfrm>
                <a:off x="100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2" name="Oval 30"/>
              <p:cNvSpPr>
                <a:spLocks noChangeArrowheads="1"/>
              </p:cNvSpPr>
              <p:nvPr/>
            </p:nvSpPr>
            <p:spPr bwMode="auto">
              <a:xfrm>
                <a:off x="1104"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3" name="Oval 31"/>
              <p:cNvSpPr>
                <a:spLocks noChangeArrowheads="1"/>
              </p:cNvSpPr>
              <p:nvPr/>
            </p:nvSpPr>
            <p:spPr bwMode="auto">
              <a:xfrm>
                <a:off x="110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4" name="Oval 32"/>
              <p:cNvSpPr>
                <a:spLocks noChangeArrowheads="1"/>
              </p:cNvSpPr>
              <p:nvPr/>
            </p:nvSpPr>
            <p:spPr bwMode="auto">
              <a:xfrm>
                <a:off x="91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5" name="Oval 33"/>
              <p:cNvSpPr>
                <a:spLocks noChangeArrowheads="1"/>
              </p:cNvSpPr>
              <p:nvPr/>
            </p:nvSpPr>
            <p:spPr bwMode="auto">
              <a:xfrm>
                <a:off x="120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6" name="Oval 34"/>
              <p:cNvSpPr>
                <a:spLocks noChangeArrowheads="1"/>
              </p:cNvSpPr>
              <p:nvPr/>
            </p:nvSpPr>
            <p:spPr bwMode="auto">
              <a:xfrm>
                <a:off x="336"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7" name="Oval 35"/>
              <p:cNvSpPr>
                <a:spLocks noChangeArrowheads="1"/>
              </p:cNvSpPr>
              <p:nvPr/>
            </p:nvSpPr>
            <p:spPr bwMode="auto">
              <a:xfrm>
                <a:off x="124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8" name="Oval 36"/>
              <p:cNvSpPr>
                <a:spLocks noChangeArrowheads="1"/>
              </p:cNvSpPr>
              <p:nvPr/>
            </p:nvSpPr>
            <p:spPr bwMode="auto">
              <a:xfrm>
                <a:off x="52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59" name="Oval 37"/>
              <p:cNvSpPr>
                <a:spLocks noChangeArrowheads="1"/>
              </p:cNvSpPr>
              <p:nvPr/>
            </p:nvSpPr>
            <p:spPr bwMode="auto">
              <a:xfrm>
                <a:off x="76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0" name="Oval 38"/>
              <p:cNvSpPr>
                <a:spLocks noChangeArrowheads="1"/>
              </p:cNvSpPr>
              <p:nvPr/>
            </p:nvSpPr>
            <p:spPr bwMode="auto">
              <a:xfrm>
                <a:off x="52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1" name="Oval 39"/>
              <p:cNvSpPr>
                <a:spLocks noChangeArrowheads="1"/>
              </p:cNvSpPr>
              <p:nvPr/>
            </p:nvSpPr>
            <p:spPr bwMode="auto">
              <a:xfrm>
                <a:off x="96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2" name="Oval 40"/>
              <p:cNvSpPr>
                <a:spLocks noChangeArrowheads="1"/>
              </p:cNvSpPr>
              <p:nvPr/>
            </p:nvSpPr>
            <p:spPr bwMode="auto">
              <a:xfrm>
                <a:off x="43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3" name="Oval 41"/>
              <p:cNvSpPr>
                <a:spLocks noChangeArrowheads="1"/>
              </p:cNvSpPr>
              <p:nvPr/>
            </p:nvSpPr>
            <p:spPr bwMode="auto">
              <a:xfrm>
                <a:off x="81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4" name="Oval 42"/>
              <p:cNvSpPr>
                <a:spLocks noChangeArrowheads="1"/>
              </p:cNvSpPr>
              <p:nvPr/>
            </p:nvSpPr>
            <p:spPr bwMode="auto">
              <a:xfrm>
                <a:off x="1056"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5" name="Oval 43"/>
              <p:cNvSpPr>
                <a:spLocks noChangeArrowheads="1"/>
              </p:cNvSpPr>
              <p:nvPr/>
            </p:nvSpPr>
            <p:spPr bwMode="auto">
              <a:xfrm>
                <a:off x="912"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6" name="Oval 44"/>
              <p:cNvSpPr>
                <a:spLocks noChangeArrowheads="1"/>
              </p:cNvSpPr>
              <p:nvPr/>
            </p:nvSpPr>
            <p:spPr bwMode="auto">
              <a:xfrm>
                <a:off x="72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7" name="Oval 45"/>
              <p:cNvSpPr>
                <a:spLocks noChangeArrowheads="1"/>
              </p:cNvSpPr>
              <p:nvPr/>
            </p:nvSpPr>
            <p:spPr bwMode="auto">
              <a:xfrm>
                <a:off x="1440"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8" name="Oval 46"/>
              <p:cNvSpPr>
                <a:spLocks noChangeArrowheads="1"/>
              </p:cNvSpPr>
              <p:nvPr/>
            </p:nvSpPr>
            <p:spPr bwMode="auto">
              <a:xfrm>
                <a:off x="57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69" name="Oval 47"/>
              <p:cNvSpPr>
                <a:spLocks noChangeArrowheads="1"/>
              </p:cNvSpPr>
              <p:nvPr/>
            </p:nvSpPr>
            <p:spPr bwMode="auto">
              <a:xfrm>
                <a:off x="72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0" name="Oval 48"/>
              <p:cNvSpPr>
                <a:spLocks noChangeArrowheads="1"/>
              </p:cNvSpPr>
              <p:nvPr/>
            </p:nvSpPr>
            <p:spPr bwMode="auto">
              <a:xfrm>
                <a:off x="912"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1" name="Oval 49"/>
              <p:cNvSpPr>
                <a:spLocks noChangeArrowheads="1"/>
              </p:cNvSpPr>
              <p:nvPr/>
            </p:nvSpPr>
            <p:spPr bwMode="auto">
              <a:xfrm>
                <a:off x="1152"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2" name="Oval 50"/>
              <p:cNvSpPr>
                <a:spLocks noChangeArrowheads="1"/>
              </p:cNvSpPr>
              <p:nvPr/>
            </p:nvSpPr>
            <p:spPr bwMode="auto">
              <a:xfrm>
                <a:off x="432"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3" name="Oval 51"/>
              <p:cNvSpPr>
                <a:spLocks noChangeArrowheads="1"/>
              </p:cNvSpPr>
              <p:nvPr/>
            </p:nvSpPr>
            <p:spPr bwMode="auto">
              <a:xfrm>
                <a:off x="1296"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4" name="Oval 52"/>
              <p:cNvSpPr>
                <a:spLocks noChangeArrowheads="1"/>
              </p:cNvSpPr>
              <p:nvPr/>
            </p:nvSpPr>
            <p:spPr bwMode="auto">
              <a:xfrm>
                <a:off x="72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5" name="Oval 53"/>
              <p:cNvSpPr>
                <a:spLocks noChangeArrowheads="1"/>
              </p:cNvSpPr>
              <p:nvPr/>
            </p:nvSpPr>
            <p:spPr bwMode="auto">
              <a:xfrm>
                <a:off x="43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6" name="Oval 54"/>
              <p:cNvSpPr>
                <a:spLocks noChangeArrowheads="1"/>
              </p:cNvSpPr>
              <p:nvPr/>
            </p:nvSpPr>
            <p:spPr bwMode="auto">
              <a:xfrm>
                <a:off x="1392"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7" name="Oval 55"/>
              <p:cNvSpPr>
                <a:spLocks noChangeArrowheads="1"/>
              </p:cNvSpPr>
              <p:nvPr/>
            </p:nvSpPr>
            <p:spPr bwMode="auto">
              <a:xfrm>
                <a:off x="115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8" name="Oval 56"/>
              <p:cNvSpPr>
                <a:spLocks noChangeArrowheads="1"/>
              </p:cNvSpPr>
              <p:nvPr/>
            </p:nvSpPr>
            <p:spPr bwMode="auto">
              <a:xfrm>
                <a:off x="96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79" name="Oval 57"/>
              <p:cNvSpPr>
                <a:spLocks noChangeArrowheads="1"/>
              </p:cNvSpPr>
              <p:nvPr/>
            </p:nvSpPr>
            <p:spPr bwMode="auto">
              <a:xfrm>
                <a:off x="129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0" name="Oval 58"/>
              <p:cNvSpPr>
                <a:spLocks noChangeArrowheads="1"/>
              </p:cNvSpPr>
              <p:nvPr/>
            </p:nvSpPr>
            <p:spPr bwMode="auto">
              <a:xfrm>
                <a:off x="288"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1" name="Oval 59"/>
              <p:cNvSpPr>
                <a:spLocks noChangeArrowheads="1"/>
              </p:cNvSpPr>
              <p:nvPr/>
            </p:nvSpPr>
            <p:spPr bwMode="auto">
              <a:xfrm>
                <a:off x="528"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2" name="Oval 60"/>
              <p:cNvSpPr>
                <a:spLocks noChangeArrowheads="1"/>
              </p:cNvSpPr>
              <p:nvPr/>
            </p:nvSpPr>
            <p:spPr bwMode="auto">
              <a:xfrm>
                <a:off x="1392"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3" name="Oval 61"/>
              <p:cNvSpPr>
                <a:spLocks noChangeArrowheads="1"/>
              </p:cNvSpPr>
              <p:nvPr/>
            </p:nvSpPr>
            <p:spPr bwMode="auto">
              <a:xfrm>
                <a:off x="864"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4" name="Oval 62"/>
              <p:cNvSpPr>
                <a:spLocks noChangeArrowheads="1"/>
              </p:cNvSpPr>
              <p:nvPr/>
            </p:nvSpPr>
            <p:spPr bwMode="auto">
              <a:xfrm>
                <a:off x="62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5" name="Oval 63"/>
              <p:cNvSpPr>
                <a:spLocks noChangeArrowheads="1"/>
              </p:cNvSpPr>
              <p:nvPr/>
            </p:nvSpPr>
            <p:spPr bwMode="auto">
              <a:xfrm>
                <a:off x="1152"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6" name="Oval 64"/>
              <p:cNvSpPr>
                <a:spLocks noChangeArrowheads="1"/>
              </p:cNvSpPr>
              <p:nvPr/>
            </p:nvSpPr>
            <p:spPr bwMode="auto">
              <a:xfrm>
                <a:off x="48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7" name="Oval 65"/>
              <p:cNvSpPr>
                <a:spLocks noChangeArrowheads="1"/>
              </p:cNvSpPr>
              <p:nvPr/>
            </p:nvSpPr>
            <p:spPr bwMode="auto">
              <a:xfrm>
                <a:off x="1056"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8" name="Oval 66"/>
              <p:cNvSpPr>
                <a:spLocks noChangeArrowheads="1"/>
              </p:cNvSpPr>
              <p:nvPr/>
            </p:nvSpPr>
            <p:spPr bwMode="auto">
              <a:xfrm>
                <a:off x="57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89" name="Oval 67"/>
              <p:cNvSpPr>
                <a:spLocks noChangeArrowheads="1"/>
              </p:cNvSpPr>
              <p:nvPr/>
            </p:nvSpPr>
            <p:spPr bwMode="auto">
              <a:xfrm>
                <a:off x="100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0" name="Oval 68"/>
              <p:cNvSpPr>
                <a:spLocks noChangeArrowheads="1"/>
              </p:cNvSpPr>
              <p:nvPr/>
            </p:nvSpPr>
            <p:spPr bwMode="auto">
              <a:xfrm>
                <a:off x="81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1" name="Oval 69"/>
              <p:cNvSpPr>
                <a:spLocks noChangeArrowheads="1"/>
              </p:cNvSpPr>
              <p:nvPr/>
            </p:nvSpPr>
            <p:spPr bwMode="auto">
              <a:xfrm>
                <a:off x="139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2" name="Oval 70"/>
              <p:cNvSpPr>
                <a:spLocks noChangeArrowheads="1"/>
              </p:cNvSpPr>
              <p:nvPr/>
            </p:nvSpPr>
            <p:spPr bwMode="auto">
              <a:xfrm>
                <a:off x="120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3" name="Oval 71"/>
              <p:cNvSpPr>
                <a:spLocks noChangeArrowheads="1"/>
              </p:cNvSpPr>
              <p:nvPr/>
            </p:nvSpPr>
            <p:spPr bwMode="auto">
              <a:xfrm>
                <a:off x="62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4" name="Oval 72"/>
              <p:cNvSpPr>
                <a:spLocks noChangeArrowheads="1"/>
              </p:cNvSpPr>
              <p:nvPr/>
            </p:nvSpPr>
            <p:spPr bwMode="auto">
              <a:xfrm>
                <a:off x="864"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5" name="Oval 73"/>
              <p:cNvSpPr>
                <a:spLocks noChangeArrowheads="1"/>
              </p:cNvSpPr>
              <p:nvPr/>
            </p:nvSpPr>
            <p:spPr bwMode="auto">
              <a:xfrm>
                <a:off x="1056"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6" name="Oval 74"/>
              <p:cNvSpPr>
                <a:spLocks noChangeArrowheads="1"/>
              </p:cNvSpPr>
              <p:nvPr/>
            </p:nvSpPr>
            <p:spPr bwMode="auto">
              <a:xfrm>
                <a:off x="72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7" name="Oval 75"/>
              <p:cNvSpPr>
                <a:spLocks noChangeArrowheads="1"/>
              </p:cNvSpPr>
              <p:nvPr/>
            </p:nvSpPr>
            <p:spPr bwMode="auto">
              <a:xfrm>
                <a:off x="1248"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8" name="Oval 76"/>
              <p:cNvSpPr>
                <a:spLocks noChangeArrowheads="1"/>
              </p:cNvSpPr>
              <p:nvPr/>
            </p:nvSpPr>
            <p:spPr bwMode="auto">
              <a:xfrm>
                <a:off x="672"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99" name="Oval 77"/>
              <p:cNvSpPr>
                <a:spLocks noChangeArrowheads="1"/>
              </p:cNvSpPr>
              <p:nvPr/>
            </p:nvSpPr>
            <p:spPr bwMode="auto">
              <a:xfrm>
                <a:off x="1296"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0" name="Oval 78"/>
              <p:cNvSpPr>
                <a:spLocks noChangeArrowheads="1"/>
              </p:cNvSpPr>
              <p:nvPr/>
            </p:nvSpPr>
            <p:spPr bwMode="auto">
              <a:xfrm>
                <a:off x="62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1" name="Oval 79"/>
              <p:cNvSpPr>
                <a:spLocks noChangeArrowheads="1"/>
              </p:cNvSpPr>
              <p:nvPr/>
            </p:nvSpPr>
            <p:spPr bwMode="auto">
              <a:xfrm>
                <a:off x="110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2" name="Oval 80"/>
              <p:cNvSpPr>
                <a:spLocks noChangeArrowheads="1"/>
              </p:cNvSpPr>
              <p:nvPr/>
            </p:nvSpPr>
            <p:spPr bwMode="auto">
              <a:xfrm>
                <a:off x="96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3" name="Oval 81"/>
              <p:cNvSpPr>
                <a:spLocks noChangeArrowheads="1"/>
              </p:cNvSpPr>
              <p:nvPr/>
            </p:nvSpPr>
            <p:spPr bwMode="auto">
              <a:xfrm>
                <a:off x="384"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4" name="Oval 82"/>
              <p:cNvSpPr>
                <a:spLocks noChangeArrowheads="1"/>
              </p:cNvSpPr>
              <p:nvPr/>
            </p:nvSpPr>
            <p:spPr bwMode="auto">
              <a:xfrm>
                <a:off x="24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5" name="Oval 83"/>
              <p:cNvSpPr>
                <a:spLocks noChangeArrowheads="1"/>
              </p:cNvSpPr>
              <p:nvPr/>
            </p:nvSpPr>
            <p:spPr bwMode="auto">
              <a:xfrm>
                <a:off x="336"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6" name="Oval 84"/>
              <p:cNvSpPr>
                <a:spLocks noChangeArrowheads="1"/>
              </p:cNvSpPr>
              <p:nvPr/>
            </p:nvSpPr>
            <p:spPr bwMode="auto">
              <a:xfrm>
                <a:off x="576"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7" name="Oval 85"/>
              <p:cNvSpPr>
                <a:spLocks noChangeArrowheads="1"/>
              </p:cNvSpPr>
              <p:nvPr/>
            </p:nvSpPr>
            <p:spPr bwMode="auto">
              <a:xfrm>
                <a:off x="81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8" name="Oval 86"/>
              <p:cNvSpPr>
                <a:spLocks noChangeArrowheads="1"/>
              </p:cNvSpPr>
              <p:nvPr/>
            </p:nvSpPr>
            <p:spPr bwMode="auto">
              <a:xfrm>
                <a:off x="43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09" name="Oval 87"/>
              <p:cNvSpPr>
                <a:spLocks noChangeArrowheads="1"/>
              </p:cNvSpPr>
              <p:nvPr/>
            </p:nvSpPr>
            <p:spPr bwMode="auto">
              <a:xfrm>
                <a:off x="100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0" name="Oval 88"/>
              <p:cNvSpPr>
                <a:spLocks noChangeArrowheads="1"/>
              </p:cNvSpPr>
              <p:nvPr/>
            </p:nvSpPr>
            <p:spPr bwMode="auto">
              <a:xfrm>
                <a:off x="28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1" name="Oval 89"/>
              <p:cNvSpPr>
                <a:spLocks noChangeArrowheads="1"/>
              </p:cNvSpPr>
              <p:nvPr/>
            </p:nvSpPr>
            <p:spPr bwMode="auto">
              <a:xfrm>
                <a:off x="139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2" name="Oval 90"/>
              <p:cNvSpPr>
                <a:spLocks noChangeArrowheads="1"/>
              </p:cNvSpPr>
              <p:nvPr/>
            </p:nvSpPr>
            <p:spPr bwMode="auto">
              <a:xfrm>
                <a:off x="24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3" name="Oval 91"/>
              <p:cNvSpPr>
                <a:spLocks noChangeArrowheads="1"/>
              </p:cNvSpPr>
              <p:nvPr/>
            </p:nvSpPr>
            <p:spPr bwMode="auto">
              <a:xfrm>
                <a:off x="816"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4" name="Oval 92"/>
              <p:cNvSpPr>
                <a:spLocks noChangeArrowheads="1"/>
              </p:cNvSpPr>
              <p:nvPr/>
            </p:nvSpPr>
            <p:spPr bwMode="auto">
              <a:xfrm>
                <a:off x="624"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5" name="Oval 93"/>
              <p:cNvSpPr>
                <a:spLocks noChangeArrowheads="1"/>
              </p:cNvSpPr>
              <p:nvPr/>
            </p:nvSpPr>
            <p:spPr bwMode="auto">
              <a:xfrm>
                <a:off x="129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6" name="Oval 94"/>
              <p:cNvSpPr>
                <a:spLocks noChangeArrowheads="1"/>
              </p:cNvSpPr>
              <p:nvPr/>
            </p:nvSpPr>
            <p:spPr bwMode="auto">
              <a:xfrm>
                <a:off x="816"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7" name="Oval 95"/>
              <p:cNvSpPr>
                <a:spLocks noChangeArrowheads="1"/>
              </p:cNvSpPr>
              <p:nvPr/>
            </p:nvSpPr>
            <p:spPr bwMode="auto">
              <a:xfrm>
                <a:off x="62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8" name="Oval 96"/>
              <p:cNvSpPr>
                <a:spLocks noChangeArrowheads="1"/>
              </p:cNvSpPr>
              <p:nvPr/>
            </p:nvSpPr>
            <p:spPr bwMode="auto">
              <a:xfrm>
                <a:off x="96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19" name="Oval 97"/>
              <p:cNvSpPr>
                <a:spLocks noChangeArrowheads="1"/>
              </p:cNvSpPr>
              <p:nvPr/>
            </p:nvSpPr>
            <p:spPr bwMode="auto">
              <a:xfrm>
                <a:off x="432"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0" name="Oval 98"/>
              <p:cNvSpPr>
                <a:spLocks noChangeArrowheads="1"/>
              </p:cNvSpPr>
              <p:nvPr/>
            </p:nvSpPr>
            <p:spPr bwMode="auto">
              <a:xfrm>
                <a:off x="1056"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1" name="Oval 99"/>
              <p:cNvSpPr>
                <a:spLocks noChangeArrowheads="1"/>
              </p:cNvSpPr>
              <p:nvPr/>
            </p:nvSpPr>
            <p:spPr bwMode="auto">
              <a:xfrm>
                <a:off x="1248"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2" name="Oval 100"/>
              <p:cNvSpPr>
                <a:spLocks noChangeArrowheads="1"/>
              </p:cNvSpPr>
              <p:nvPr/>
            </p:nvSpPr>
            <p:spPr bwMode="auto">
              <a:xfrm>
                <a:off x="672"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3" name="Oval 101"/>
              <p:cNvSpPr>
                <a:spLocks noChangeArrowheads="1"/>
              </p:cNvSpPr>
              <p:nvPr/>
            </p:nvSpPr>
            <p:spPr bwMode="auto">
              <a:xfrm>
                <a:off x="100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4" name="Oval 102"/>
              <p:cNvSpPr>
                <a:spLocks noChangeArrowheads="1"/>
              </p:cNvSpPr>
              <p:nvPr/>
            </p:nvSpPr>
            <p:spPr bwMode="auto">
              <a:xfrm>
                <a:off x="57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5" name="Oval 103"/>
              <p:cNvSpPr>
                <a:spLocks noChangeArrowheads="1"/>
              </p:cNvSpPr>
              <p:nvPr/>
            </p:nvSpPr>
            <p:spPr bwMode="auto">
              <a:xfrm>
                <a:off x="81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6" name="Oval 104"/>
              <p:cNvSpPr>
                <a:spLocks noChangeArrowheads="1"/>
              </p:cNvSpPr>
              <p:nvPr/>
            </p:nvSpPr>
            <p:spPr bwMode="auto">
              <a:xfrm>
                <a:off x="52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7" name="Oval 105"/>
              <p:cNvSpPr>
                <a:spLocks noChangeArrowheads="1"/>
              </p:cNvSpPr>
              <p:nvPr/>
            </p:nvSpPr>
            <p:spPr bwMode="auto">
              <a:xfrm>
                <a:off x="1392"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8" name="Oval 106"/>
              <p:cNvSpPr>
                <a:spLocks noChangeArrowheads="1"/>
              </p:cNvSpPr>
              <p:nvPr/>
            </p:nvSpPr>
            <p:spPr bwMode="auto">
              <a:xfrm>
                <a:off x="124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29" name="Oval 107"/>
              <p:cNvSpPr>
                <a:spLocks noChangeArrowheads="1"/>
              </p:cNvSpPr>
              <p:nvPr/>
            </p:nvSpPr>
            <p:spPr bwMode="auto">
              <a:xfrm>
                <a:off x="24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0" name="Oval 108"/>
              <p:cNvSpPr>
                <a:spLocks noChangeArrowheads="1"/>
              </p:cNvSpPr>
              <p:nvPr/>
            </p:nvSpPr>
            <p:spPr bwMode="auto">
              <a:xfrm>
                <a:off x="576"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1" name="Oval 109"/>
              <p:cNvSpPr>
                <a:spLocks noChangeArrowheads="1"/>
              </p:cNvSpPr>
              <p:nvPr/>
            </p:nvSpPr>
            <p:spPr bwMode="auto">
              <a:xfrm>
                <a:off x="1152"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2" name="Oval 110"/>
              <p:cNvSpPr>
                <a:spLocks noChangeArrowheads="1"/>
              </p:cNvSpPr>
              <p:nvPr/>
            </p:nvSpPr>
            <p:spPr bwMode="auto">
              <a:xfrm>
                <a:off x="57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3" name="Oval 111"/>
              <p:cNvSpPr>
                <a:spLocks noChangeArrowheads="1"/>
              </p:cNvSpPr>
              <p:nvPr/>
            </p:nvSpPr>
            <p:spPr bwMode="auto">
              <a:xfrm>
                <a:off x="81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4" name="Oval 112"/>
              <p:cNvSpPr>
                <a:spLocks noChangeArrowheads="1"/>
              </p:cNvSpPr>
              <p:nvPr/>
            </p:nvSpPr>
            <p:spPr bwMode="auto">
              <a:xfrm>
                <a:off x="24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5" name="Oval 113"/>
              <p:cNvSpPr>
                <a:spLocks noChangeArrowheads="1"/>
              </p:cNvSpPr>
              <p:nvPr/>
            </p:nvSpPr>
            <p:spPr bwMode="auto">
              <a:xfrm>
                <a:off x="38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6" name="Oval 114"/>
              <p:cNvSpPr>
                <a:spLocks noChangeArrowheads="1"/>
              </p:cNvSpPr>
              <p:nvPr/>
            </p:nvSpPr>
            <p:spPr bwMode="auto">
              <a:xfrm>
                <a:off x="139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7" name="Oval 115"/>
              <p:cNvSpPr>
                <a:spLocks noChangeArrowheads="1"/>
              </p:cNvSpPr>
              <p:nvPr/>
            </p:nvSpPr>
            <p:spPr bwMode="auto">
              <a:xfrm>
                <a:off x="1344"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8" name="Oval 116"/>
              <p:cNvSpPr>
                <a:spLocks noChangeArrowheads="1"/>
              </p:cNvSpPr>
              <p:nvPr/>
            </p:nvSpPr>
            <p:spPr bwMode="auto">
              <a:xfrm>
                <a:off x="86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39" name="Oval 117"/>
              <p:cNvSpPr>
                <a:spLocks noChangeArrowheads="1"/>
              </p:cNvSpPr>
              <p:nvPr/>
            </p:nvSpPr>
            <p:spPr bwMode="auto">
              <a:xfrm>
                <a:off x="1200"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0" name="Oval 118"/>
              <p:cNvSpPr>
                <a:spLocks noChangeArrowheads="1"/>
              </p:cNvSpPr>
              <p:nvPr/>
            </p:nvSpPr>
            <p:spPr bwMode="auto">
              <a:xfrm>
                <a:off x="67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1" name="Oval 119"/>
              <p:cNvSpPr>
                <a:spLocks noChangeArrowheads="1"/>
              </p:cNvSpPr>
              <p:nvPr/>
            </p:nvSpPr>
            <p:spPr bwMode="auto">
              <a:xfrm>
                <a:off x="1296"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2" name="Oval 120"/>
              <p:cNvSpPr>
                <a:spLocks noChangeArrowheads="1"/>
              </p:cNvSpPr>
              <p:nvPr/>
            </p:nvSpPr>
            <p:spPr bwMode="auto">
              <a:xfrm>
                <a:off x="134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3" name="Oval 121"/>
              <p:cNvSpPr>
                <a:spLocks noChangeArrowheads="1"/>
              </p:cNvSpPr>
              <p:nvPr/>
            </p:nvSpPr>
            <p:spPr bwMode="auto">
              <a:xfrm>
                <a:off x="1248"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4" name="Oval 122"/>
              <p:cNvSpPr>
                <a:spLocks noChangeArrowheads="1"/>
              </p:cNvSpPr>
              <p:nvPr/>
            </p:nvSpPr>
            <p:spPr bwMode="auto">
              <a:xfrm>
                <a:off x="1248"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5" name="Oval 123"/>
              <p:cNvSpPr>
                <a:spLocks noChangeArrowheads="1"/>
              </p:cNvSpPr>
              <p:nvPr/>
            </p:nvSpPr>
            <p:spPr bwMode="auto">
              <a:xfrm>
                <a:off x="86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6" name="Oval 124"/>
              <p:cNvSpPr>
                <a:spLocks noChangeArrowheads="1"/>
              </p:cNvSpPr>
              <p:nvPr/>
            </p:nvSpPr>
            <p:spPr bwMode="auto">
              <a:xfrm>
                <a:off x="105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7" name="Oval 125"/>
              <p:cNvSpPr>
                <a:spLocks noChangeArrowheads="1"/>
              </p:cNvSpPr>
              <p:nvPr/>
            </p:nvSpPr>
            <p:spPr bwMode="auto">
              <a:xfrm>
                <a:off x="76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8" name="Oval 126"/>
              <p:cNvSpPr>
                <a:spLocks noChangeArrowheads="1"/>
              </p:cNvSpPr>
              <p:nvPr/>
            </p:nvSpPr>
            <p:spPr bwMode="auto">
              <a:xfrm>
                <a:off x="144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49" name="Oval 127"/>
              <p:cNvSpPr>
                <a:spLocks noChangeArrowheads="1"/>
              </p:cNvSpPr>
              <p:nvPr/>
            </p:nvSpPr>
            <p:spPr bwMode="auto">
              <a:xfrm>
                <a:off x="134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0" name="Oval 128"/>
              <p:cNvSpPr>
                <a:spLocks noChangeArrowheads="1"/>
              </p:cNvSpPr>
              <p:nvPr/>
            </p:nvSpPr>
            <p:spPr bwMode="auto">
              <a:xfrm>
                <a:off x="91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1" name="Oval 129"/>
              <p:cNvSpPr>
                <a:spLocks noChangeArrowheads="1"/>
              </p:cNvSpPr>
              <p:nvPr/>
            </p:nvSpPr>
            <p:spPr bwMode="auto">
              <a:xfrm>
                <a:off x="864"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2" name="Oval 130"/>
              <p:cNvSpPr>
                <a:spLocks noChangeArrowheads="1"/>
              </p:cNvSpPr>
              <p:nvPr/>
            </p:nvSpPr>
            <p:spPr bwMode="auto">
              <a:xfrm>
                <a:off x="139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3" name="Oval 131"/>
              <p:cNvSpPr>
                <a:spLocks noChangeArrowheads="1"/>
              </p:cNvSpPr>
              <p:nvPr/>
            </p:nvSpPr>
            <p:spPr bwMode="auto">
              <a:xfrm>
                <a:off x="91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4" name="Oval 132"/>
              <p:cNvSpPr>
                <a:spLocks noChangeArrowheads="1"/>
              </p:cNvSpPr>
              <p:nvPr/>
            </p:nvSpPr>
            <p:spPr bwMode="auto">
              <a:xfrm>
                <a:off x="110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5" name="Oval 133"/>
              <p:cNvSpPr>
                <a:spLocks noChangeArrowheads="1"/>
              </p:cNvSpPr>
              <p:nvPr/>
            </p:nvSpPr>
            <p:spPr bwMode="auto">
              <a:xfrm>
                <a:off x="576"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6" name="Oval 134"/>
              <p:cNvSpPr>
                <a:spLocks noChangeArrowheads="1"/>
              </p:cNvSpPr>
              <p:nvPr/>
            </p:nvSpPr>
            <p:spPr bwMode="auto">
              <a:xfrm>
                <a:off x="672"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7" name="Oval 135"/>
              <p:cNvSpPr>
                <a:spLocks noChangeArrowheads="1"/>
              </p:cNvSpPr>
              <p:nvPr/>
            </p:nvSpPr>
            <p:spPr bwMode="auto">
              <a:xfrm>
                <a:off x="1200"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8" name="Oval 136"/>
              <p:cNvSpPr>
                <a:spLocks noChangeArrowheads="1"/>
              </p:cNvSpPr>
              <p:nvPr/>
            </p:nvSpPr>
            <p:spPr bwMode="auto">
              <a:xfrm>
                <a:off x="816"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59" name="Oval 137"/>
              <p:cNvSpPr>
                <a:spLocks noChangeArrowheads="1"/>
              </p:cNvSpPr>
              <p:nvPr/>
            </p:nvSpPr>
            <p:spPr bwMode="auto">
              <a:xfrm>
                <a:off x="336"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0" name="Oval 138"/>
              <p:cNvSpPr>
                <a:spLocks noChangeArrowheads="1"/>
              </p:cNvSpPr>
              <p:nvPr/>
            </p:nvSpPr>
            <p:spPr bwMode="auto">
              <a:xfrm>
                <a:off x="720"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1" name="Oval 139"/>
              <p:cNvSpPr>
                <a:spLocks noChangeArrowheads="1"/>
              </p:cNvSpPr>
              <p:nvPr/>
            </p:nvSpPr>
            <p:spPr bwMode="auto">
              <a:xfrm>
                <a:off x="384"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2" name="Oval 140"/>
              <p:cNvSpPr>
                <a:spLocks noChangeArrowheads="1"/>
              </p:cNvSpPr>
              <p:nvPr/>
            </p:nvSpPr>
            <p:spPr bwMode="auto">
              <a:xfrm>
                <a:off x="96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3" name="Oval 141"/>
              <p:cNvSpPr>
                <a:spLocks noChangeArrowheads="1"/>
              </p:cNvSpPr>
              <p:nvPr/>
            </p:nvSpPr>
            <p:spPr bwMode="auto">
              <a:xfrm>
                <a:off x="129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4" name="Oval 142"/>
              <p:cNvSpPr>
                <a:spLocks noChangeArrowheads="1"/>
              </p:cNvSpPr>
              <p:nvPr/>
            </p:nvSpPr>
            <p:spPr bwMode="auto">
              <a:xfrm>
                <a:off x="24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5" name="Oval 143"/>
              <p:cNvSpPr>
                <a:spLocks noChangeArrowheads="1"/>
              </p:cNvSpPr>
              <p:nvPr/>
            </p:nvSpPr>
            <p:spPr bwMode="auto">
              <a:xfrm>
                <a:off x="960"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6" name="Oval 144"/>
              <p:cNvSpPr>
                <a:spLocks noChangeArrowheads="1"/>
              </p:cNvSpPr>
              <p:nvPr/>
            </p:nvSpPr>
            <p:spPr bwMode="auto">
              <a:xfrm>
                <a:off x="528"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7" name="Oval 145"/>
              <p:cNvSpPr>
                <a:spLocks noChangeArrowheads="1"/>
              </p:cNvSpPr>
              <p:nvPr/>
            </p:nvSpPr>
            <p:spPr bwMode="auto">
              <a:xfrm>
                <a:off x="72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8" name="Oval 146"/>
              <p:cNvSpPr>
                <a:spLocks noChangeArrowheads="1"/>
              </p:cNvSpPr>
              <p:nvPr/>
            </p:nvSpPr>
            <p:spPr bwMode="auto">
              <a:xfrm>
                <a:off x="24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69" name="Oval 147"/>
              <p:cNvSpPr>
                <a:spLocks noChangeArrowheads="1"/>
              </p:cNvSpPr>
              <p:nvPr/>
            </p:nvSpPr>
            <p:spPr bwMode="auto">
              <a:xfrm>
                <a:off x="129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0" name="Oval 148"/>
              <p:cNvSpPr>
                <a:spLocks noChangeArrowheads="1"/>
              </p:cNvSpPr>
              <p:nvPr/>
            </p:nvSpPr>
            <p:spPr bwMode="auto">
              <a:xfrm>
                <a:off x="115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1" name="Oval 149"/>
              <p:cNvSpPr>
                <a:spLocks noChangeArrowheads="1"/>
              </p:cNvSpPr>
              <p:nvPr/>
            </p:nvSpPr>
            <p:spPr bwMode="auto">
              <a:xfrm>
                <a:off x="288"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2" name="Oval 150"/>
              <p:cNvSpPr>
                <a:spLocks noChangeArrowheads="1"/>
              </p:cNvSpPr>
              <p:nvPr/>
            </p:nvSpPr>
            <p:spPr bwMode="auto">
              <a:xfrm>
                <a:off x="48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3" name="Oval 151"/>
              <p:cNvSpPr>
                <a:spLocks noChangeArrowheads="1"/>
              </p:cNvSpPr>
              <p:nvPr/>
            </p:nvSpPr>
            <p:spPr bwMode="auto">
              <a:xfrm>
                <a:off x="1008"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4" name="Oval 152"/>
              <p:cNvSpPr>
                <a:spLocks noChangeArrowheads="1"/>
              </p:cNvSpPr>
              <p:nvPr/>
            </p:nvSpPr>
            <p:spPr bwMode="auto">
              <a:xfrm>
                <a:off x="48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5" name="Oval 153"/>
              <p:cNvSpPr>
                <a:spLocks noChangeArrowheads="1"/>
              </p:cNvSpPr>
              <p:nvPr/>
            </p:nvSpPr>
            <p:spPr bwMode="auto">
              <a:xfrm>
                <a:off x="62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6" name="Oval 154"/>
              <p:cNvSpPr>
                <a:spLocks noChangeArrowheads="1"/>
              </p:cNvSpPr>
              <p:nvPr/>
            </p:nvSpPr>
            <p:spPr bwMode="auto">
              <a:xfrm>
                <a:off x="24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7" name="Oval 155"/>
              <p:cNvSpPr>
                <a:spLocks noChangeArrowheads="1"/>
              </p:cNvSpPr>
              <p:nvPr/>
            </p:nvSpPr>
            <p:spPr bwMode="auto">
              <a:xfrm>
                <a:off x="33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8" name="Oval 156"/>
              <p:cNvSpPr>
                <a:spLocks noChangeArrowheads="1"/>
              </p:cNvSpPr>
              <p:nvPr/>
            </p:nvSpPr>
            <p:spPr bwMode="auto">
              <a:xfrm>
                <a:off x="76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79" name="Oval 157"/>
              <p:cNvSpPr>
                <a:spLocks noChangeArrowheads="1"/>
              </p:cNvSpPr>
              <p:nvPr/>
            </p:nvSpPr>
            <p:spPr bwMode="auto">
              <a:xfrm>
                <a:off x="288"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0" name="Oval 158"/>
              <p:cNvSpPr>
                <a:spLocks noChangeArrowheads="1"/>
              </p:cNvSpPr>
              <p:nvPr/>
            </p:nvSpPr>
            <p:spPr bwMode="auto">
              <a:xfrm>
                <a:off x="720"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1" name="Oval 159"/>
              <p:cNvSpPr>
                <a:spLocks noChangeArrowheads="1"/>
              </p:cNvSpPr>
              <p:nvPr/>
            </p:nvSpPr>
            <p:spPr bwMode="auto">
              <a:xfrm>
                <a:off x="120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2" name="Oval 160"/>
              <p:cNvSpPr>
                <a:spLocks noChangeArrowheads="1"/>
              </p:cNvSpPr>
              <p:nvPr/>
            </p:nvSpPr>
            <p:spPr bwMode="auto">
              <a:xfrm>
                <a:off x="110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3" name="Oval 161"/>
              <p:cNvSpPr>
                <a:spLocks noChangeArrowheads="1"/>
              </p:cNvSpPr>
              <p:nvPr/>
            </p:nvSpPr>
            <p:spPr bwMode="auto">
              <a:xfrm>
                <a:off x="62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4" name="Oval 162"/>
              <p:cNvSpPr>
                <a:spLocks noChangeArrowheads="1"/>
              </p:cNvSpPr>
              <p:nvPr/>
            </p:nvSpPr>
            <p:spPr bwMode="auto">
              <a:xfrm>
                <a:off x="48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5" name="Oval 163"/>
              <p:cNvSpPr>
                <a:spLocks noChangeArrowheads="1"/>
              </p:cNvSpPr>
              <p:nvPr/>
            </p:nvSpPr>
            <p:spPr bwMode="auto">
              <a:xfrm>
                <a:off x="288"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6" name="Oval 164"/>
              <p:cNvSpPr>
                <a:spLocks noChangeArrowheads="1"/>
              </p:cNvSpPr>
              <p:nvPr/>
            </p:nvSpPr>
            <p:spPr bwMode="auto">
              <a:xfrm>
                <a:off x="144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7" name="Oval 165"/>
              <p:cNvSpPr>
                <a:spLocks noChangeArrowheads="1"/>
              </p:cNvSpPr>
              <p:nvPr/>
            </p:nvSpPr>
            <p:spPr bwMode="auto">
              <a:xfrm>
                <a:off x="124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8" name="Oval 166"/>
              <p:cNvSpPr>
                <a:spLocks noChangeArrowheads="1"/>
              </p:cNvSpPr>
              <p:nvPr/>
            </p:nvSpPr>
            <p:spPr bwMode="auto">
              <a:xfrm>
                <a:off x="48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89" name="Oval 167"/>
              <p:cNvSpPr>
                <a:spLocks noChangeArrowheads="1"/>
              </p:cNvSpPr>
              <p:nvPr/>
            </p:nvSpPr>
            <p:spPr bwMode="auto">
              <a:xfrm>
                <a:off x="120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0" name="Oval 168"/>
              <p:cNvSpPr>
                <a:spLocks noChangeArrowheads="1"/>
              </p:cNvSpPr>
              <p:nvPr/>
            </p:nvSpPr>
            <p:spPr bwMode="auto">
              <a:xfrm>
                <a:off x="144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1" name="Oval 169"/>
              <p:cNvSpPr>
                <a:spLocks noChangeArrowheads="1"/>
              </p:cNvSpPr>
              <p:nvPr/>
            </p:nvSpPr>
            <p:spPr bwMode="auto">
              <a:xfrm>
                <a:off x="91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2" name="Oval 170"/>
              <p:cNvSpPr>
                <a:spLocks noChangeArrowheads="1"/>
              </p:cNvSpPr>
              <p:nvPr/>
            </p:nvSpPr>
            <p:spPr bwMode="auto">
              <a:xfrm>
                <a:off x="528"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3" name="Oval 171"/>
              <p:cNvSpPr>
                <a:spLocks noChangeArrowheads="1"/>
              </p:cNvSpPr>
              <p:nvPr/>
            </p:nvSpPr>
            <p:spPr bwMode="auto">
              <a:xfrm>
                <a:off x="86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4" name="Oval 172"/>
              <p:cNvSpPr>
                <a:spLocks noChangeArrowheads="1"/>
              </p:cNvSpPr>
              <p:nvPr/>
            </p:nvSpPr>
            <p:spPr bwMode="auto">
              <a:xfrm>
                <a:off x="105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5" name="Oval 173"/>
              <p:cNvSpPr>
                <a:spLocks noChangeArrowheads="1"/>
              </p:cNvSpPr>
              <p:nvPr/>
            </p:nvSpPr>
            <p:spPr bwMode="auto">
              <a:xfrm>
                <a:off x="38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6" name="Oval 174"/>
              <p:cNvSpPr>
                <a:spLocks noChangeArrowheads="1"/>
              </p:cNvSpPr>
              <p:nvPr/>
            </p:nvSpPr>
            <p:spPr bwMode="auto">
              <a:xfrm>
                <a:off x="43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7" name="Oval 175"/>
              <p:cNvSpPr>
                <a:spLocks noChangeArrowheads="1"/>
              </p:cNvSpPr>
              <p:nvPr/>
            </p:nvSpPr>
            <p:spPr bwMode="auto">
              <a:xfrm>
                <a:off x="33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8" name="Oval 176"/>
              <p:cNvSpPr>
                <a:spLocks noChangeArrowheads="1"/>
              </p:cNvSpPr>
              <p:nvPr/>
            </p:nvSpPr>
            <p:spPr bwMode="auto">
              <a:xfrm>
                <a:off x="48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299" name="Oval 177"/>
              <p:cNvSpPr>
                <a:spLocks noChangeArrowheads="1"/>
              </p:cNvSpPr>
              <p:nvPr/>
            </p:nvSpPr>
            <p:spPr bwMode="auto">
              <a:xfrm>
                <a:off x="48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0" name="Oval 178"/>
              <p:cNvSpPr>
                <a:spLocks noChangeArrowheads="1"/>
              </p:cNvSpPr>
              <p:nvPr/>
            </p:nvSpPr>
            <p:spPr bwMode="auto">
              <a:xfrm>
                <a:off x="91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1" name="Oval 179"/>
              <p:cNvSpPr>
                <a:spLocks noChangeArrowheads="1"/>
              </p:cNvSpPr>
              <p:nvPr/>
            </p:nvSpPr>
            <p:spPr bwMode="auto">
              <a:xfrm>
                <a:off x="134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2" name="Oval 180"/>
              <p:cNvSpPr>
                <a:spLocks noChangeArrowheads="1"/>
              </p:cNvSpPr>
              <p:nvPr/>
            </p:nvSpPr>
            <p:spPr bwMode="auto">
              <a:xfrm>
                <a:off x="120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3" name="Oval 181"/>
              <p:cNvSpPr>
                <a:spLocks noChangeArrowheads="1"/>
              </p:cNvSpPr>
              <p:nvPr/>
            </p:nvSpPr>
            <p:spPr bwMode="auto">
              <a:xfrm>
                <a:off x="768"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4" name="Oval 182"/>
              <p:cNvSpPr>
                <a:spLocks noChangeArrowheads="1"/>
              </p:cNvSpPr>
              <p:nvPr/>
            </p:nvSpPr>
            <p:spPr bwMode="auto">
              <a:xfrm>
                <a:off x="62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5" name="Oval 183"/>
              <p:cNvSpPr>
                <a:spLocks noChangeArrowheads="1"/>
              </p:cNvSpPr>
              <p:nvPr/>
            </p:nvSpPr>
            <p:spPr bwMode="auto">
              <a:xfrm>
                <a:off x="96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6" name="Oval 184"/>
              <p:cNvSpPr>
                <a:spLocks noChangeArrowheads="1"/>
              </p:cNvSpPr>
              <p:nvPr/>
            </p:nvSpPr>
            <p:spPr bwMode="auto">
              <a:xfrm>
                <a:off x="144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7" name="Oval 185"/>
              <p:cNvSpPr>
                <a:spLocks noChangeArrowheads="1"/>
              </p:cNvSpPr>
              <p:nvPr/>
            </p:nvSpPr>
            <p:spPr bwMode="auto">
              <a:xfrm>
                <a:off x="110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8" name="Oval 186"/>
              <p:cNvSpPr>
                <a:spLocks noChangeArrowheads="1"/>
              </p:cNvSpPr>
              <p:nvPr/>
            </p:nvSpPr>
            <p:spPr bwMode="auto">
              <a:xfrm>
                <a:off x="48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09" name="Oval 187"/>
              <p:cNvSpPr>
                <a:spLocks noChangeArrowheads="1"/>
              </p:cNvSpPr>
              <p:nvPr/>
            </p:nvSpPr>
            <p:spPr bwMode="auto">
              <a:xfrm>
                <a:off x="144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0" name="Oval 188"/>
              <p:cNvSpPr>
                <a:spLocks noChangeArrowheads="1"/>
              </p:cNvSpPr>
              <p:nvPr/>
            </p:nvSpPr>
            <p:spPr bwMode="auto">
              <a:xfrm>
                <a:off x="144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1" name="Oval 189"/>
              <p:cNvSpPr>
                <a:spLocks noChangeArrowheads="1"/>
              </p:cNvSpPr>
              <p:nvPr/>
            </p:nvSpPr>
            <p:spPr bwMode="auto">
              <a:xfrm>
                <a:off x="86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2" name="Oval 190"/>
              <p:cNvSpPr>
                <a:spLocks noChangeArrowheads="1"/>
              </p:cNvSpPr>
              <p:nvPr/>
            </p:nvSpPr>
            <p:spPr bwMode="auto">
              <a:xfrm>
                <a:off x="124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3" name="Oval 191"/>
              <p:cNvSpPr>
                <a:spLocks noChangeArrowheads="1"/>
              </p:cNvSpPr>
              <p:nvPr/>
            </p:nvSpPr>
            <p:spPr bwMode="auto">
              <a:xfrm>
                <a:off x="1008"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4" name="Oval 192"/>
              <p:cNvSpPr>
                <a:spLocks noChangeArrowheads="1"/>
              </p:cNvSpPr>
              <p:nvPr/>
            </p:nvSpPr>
            <p:spPr bwMode="auto">
              <a:xfrm>
                <a:off x="115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5" name="Oval 193"/>
              <p:cNvSpPr>
                <a:spLocks noChangeArrowheads="1"/>
              </p:cNvSpPr>
              <p:nvPr/>
            </p:nvSpPr>
            <p:spPr bwMode="auto">
              <a:xfrm>
                <a:off x="43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6" name="Oval 194"/>
              <p:cNvSpPr>
                <a:spLocks noChangeArrowheads="1"/>
              </p:cNvSpPr>
              <p:nvPr/>
            </p:nvSpPr>
            <p:spPr bwMode="auto">
              <a:xfrm>
                <a:off x="72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7" name="Oval 195"/>
              <p:cNvSpPr>
                <a:spLocks noChangeArrowheads="1"/>
              </p:cNvSpPr>
              <p:nvPr/>
            </p:nvSpPr>
            <p:spPr bwMode="auto">
              <a:xfrm>
                <a:off x="43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8" name="Oval 196"/>
              <p:cNvSpPr>
                <a:spLocks noChangeArrowheads="1"/>
              </p:cNvSpPr>
              <p:nvPr/>
            </p:nvSpPr>
            <p:spPr bwMode="auto">
              <a:xfrm>
                <a:off x="96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19" name="Oval 197"/>
              <p:cNvSpPr>
                <a:spLocks noChangeArrowheads="1"/>
              </p:cNvSpPr>
              <p:nvPr/>
            </p:nvSpPr>
            <p:spPr bwMode="auto">
              <a:xfrm>
                <a:off x="57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0" name="Oval 198"/>
              <p:cNvSpPr>
                <a:spLocks noChangeArrowheads="1"/>
              </p:cNvSpPr>
              <p:nvPr/>
            </p:nvSpPr>
            <p:spPr bwMode="auto">
              <a:xfrm>
                <a:off x="1008"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1" name="Oval 199"/>
              <p:cNvSpPr>
                <a:spLocks noChangeArrowheads="1"/>
              </p:cNvSpPr>
              <p:nvPr/>
            </p:nvSpPr>
            <p:spPr bwMode="auto">
              <a:xfrm>
                <a:off x="1440"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2" name="Oval 200"/>
              <p:cNvSpPr>
                <a:spLocks noChangeArrowheads="1"/>
              </p:cNvSpPr>
              <p:nvPr/>
            </p:nvSpPr>
            <p:spPr bwMode="auto">
              <a:xfrm>
                <a:off x="129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3" name="Oval 201"/>
              <p:cNvSpPr>
                <a:spLocks noChangeArrowheads="1"/>
              </p:cNvSpPr>
              <p:nvPr/>
            </p:nvSpPr>
            <p:spPr bwMode="auto">
              <a:xfrm>
                <a:off x="1296"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4" name="Oval 202"/>
              <p:cNvSpPr>
                <a:spLocks noChangeArrowheads="1"/>
              </p:cNvSpPr>
              <p:nvPr/>
            </p:nvSpPr>
            <p:spPr bwMode="auto">
              <a:xfrm>
                <a:off x="67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5" name="Oval 203"/>
              <p:cNvSpPr>
                <a:spLocks noChangeArrowheads="1"/>
              </p:cNvSpPr>
              <p:nvPr/>
            </p:nvSpPr>
            <p:spPr bwMode="auto">
              <a:xfrm>
                <a:off x="86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6" name="Oval 204"/>
              <p:cNvSpPr>
                <a:spLocks noChangeArrowheads="1"/>
              </p:cNvSpPr>
              <p:nvPr/>
            </p:nvSpPr>
            <p:spPr bwMode="auto">
              <a:xfrm>
                <a:off x="144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7" name="Oval 205"/>
              <p:cNvSpPr>
                <a:spLocks noChangeArrowheads="1"/>
              </p:cNvSpPr>
              <p:nvPr/>
            </p:nvSpPr>
            <p:spPr bwMode="auto">
              <a:xfrm>
                <a:off x="144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8" name="Oval 206"/>
              <p:cNvSpPr>
                <a:spLocks noChangeArrowheads="1"/>
              </p:cNvSpPr>
              <p:nvPr/>
            </p:nvSpPr>
            <p:spPr bwMode="auto">
              <a:xfrm>
                <a:off x="24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29" name="Oval 207"/>
              <p:cNvSpPr>
                <a:spLocks noChangeArrowheads="1"/>
              </p:cNvSpPr>
              <p:nvPr/>
            </p:nvSpPr>
            <p:spPr bwMode="auto">
              <a:xfrm>
                <a:off x="1152"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0" name="Oval 208"/>
              <p:cNvSpPr>
                <a:spLocks noChangeArrowheads="1"/>
              </p:cNvSpPr>
              <p:nvPr/>
            </p:nvSpPr>
            <p:spPr bwMode="auto">
              <a:xfrm>
                <a:off x="139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1" name="Oval 209"/>
              <p:cNvSpPr>
                <a:spLocks noChangeArrowheads="1"/>
              </p:cNvSpPr>
              <p:nvPr/>
            </p:nvSpPr>
            <p:spPr bwMode="auto">
              <a:xfrm>
                <a:off x="110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2" name="Oval 210"/>
              <p:cNvSpPr>
                <a:spLocks noChangeArrowheads="1"/>
              </p:cNvSpPr>
              <p:nvPr/>
            </p:nvSpPr>
            <p:spPr bwMode="auto">
              <a:xfrm>
                <a:off x="1200"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3" name="Oval 211"/>
              <p:cNvSpPr>
                <a:spLocks noChangeArrowheads="1"/>
              </p:cNvSpPr>
              <p:nvPr/>
            </p:nvSpPr>
            <p:spPr bwMode="auto">
              <a:xfrm>
                <a:off x="110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4" name="Oval 212"/>
              <p:cNvSpPr>
                <a:spLocks noChangeArrowheads="1"/>
              </p:cNvSpPr>
              <p:nvPr/>
            </p:nvSpPr>
            <p:spPr bwMode="auto">
              <a:xfrm>
                <a:off x="1248"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5" name="Oval 213"/>
              <p:cNvSpPr>
                <a:spLocks noChangeArrowheads="1"/>
              </p:cNvSpPr>
              <p:nvPr/>
            </p:nvSpPr>
            <p:spPr bwMode="auto">
              <a:xfrm>
                <a:off x="52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6" name="Oval 214"/>
              <p:cNvSpPr>
                <a:spLocks noChangeArrowheads="1"/>
              </p:cNvSpPr>
              <p:nvPr/>
            </p:nvSpPr>
            <p:spPr bwMode="auto">
              <a:xfrm>
                <a:off x="76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7" name="Oval 215"/>
              <p:cNvSpPr>
                <a:spLocks noChangeArrowheads="1"/>
              </p:cNvSpPr>
              <p:nvPr/>
            </p:nvSpPr>
            <p:spPr bwMode="auto">
              <a:xfrm>
                <a:off x="52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8" name="Oval 216"/>
              <p:cNvSpPr>
                <a:spLocks noChangeArrowheads="1"/>
              </p:cNvSpPr>
              <p:nvPr/>
            </p:nvSpPr>
            <p:spPr bwMode="auto">
              <a:xfrm>
                <a:off x="43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39" name="Oval 217"/>
              <p:cNvSpPr>
                <a:spLocks noChangeArrowheads="1"/>
              </p:cNvSpPr>
              <p:nvPr/>
            </p:nvSpPr>
            <p:spPr bwMode="auto">
              <a:xfrm>
                <a:off x="864"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0" name="Oval 218"/>
              <p:cNvSpPr>
                <a:spLocks noChangeArrowheads="1"/>
              </p:cNvSpPr>
              <p:nvPr/>
            </p:nvSpPr>
            <p:spPr bwMode="auto">
              <a:xfrm>
                <a:off x="76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1" name="Oval 219"/>
              <p:cNvSpPr>
                <a:spLocks noChangeArrowheads="1"/>
              </p:cNvSpPr>
              <p:nvPr/>
            </p:nvSpPr>
            <p:spPr bwMode="auto">
              <a:xfrm>
                <a:off x="720"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2" name="Oval 220"/>
              <p:cNvSpPr>
                <a:spLocks noChangeArrowheads="1"/>
              </p:cNvSpPr>
              <p:nvPr/>
            </p:nvSpPr>
            <p:spPr bwMode="auto">
              <a:xfrm>
                <a:off x="57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3" name="Oval 221"/>
              <p:cNvSpPr>
                <a:spLocks noChangeArrowheads="1"/>
              </p:cNvSpPr>
              <p:nvPr/>
            </p:nvSpPr>
            <p:spPr bwMode="auto">
              <a:xfrm>
                <a:off x="480"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4" name="Oval 222"/>
              <p:cNvSpPr>
                <a:spLocks noChangeArrowheads="1"/>
              </p:cNvSpPr>
              <p:nvPr/>
            </p:nvSpPr>
            <p:spPr bwMode="auto">
              <a:xfrm>
                <a:off x="72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5" name="Oval 223"/>
              <p:cNvSpPr>
                <a:spLocks noChangeArrowheads="1"/>
              </p:cNvSpPr>
              <p:nvPr/>
            </p:nvSpPr>
            <p:spPr bwMode="auto">
              <a:xfrm>
                <a:off x="432"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6" name="Oval 224"/>
              <p:cNvSpPr>
                <a:spLocks noChangeArrowheads="1"/>
              </p:cNvSpPr>
              <p:nvPr/>
            </p:nvSpPr>
            <p:spPr bwMode="auto">
              <a:xfrm>
                <a:off x="384"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7" name="Oval 225"/>
              <p:cNvSpPr>
                <a:spLocks noChangeArrowheads="1"/>
              </p:cNvSpPr>
              <p:nvPr/>
            </p:nvSpPr>
            <p:spPr bwMode="auto">
              <a:xfrm>
                <a:off x="62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8" name="Oval 226"/>
              <p:cNvSpPr>
                <a:spLocks noChangeArrowheads="1"/>
              </p:cNvSpPr>
              <p:nvPr/>
            </p:nvSpPr>
            <p:spPr bwMode="auto">
              <a:xfrm>
                <a:off x="105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49" name="Oval 227"/>
              <p:cNvSpPr>
                <a:spLocks noChangeArrowheads="1"/>
              </p:cNvSpPr>
              <p:nvPr/>
            </p:nvSpPr>
            <p:spPr bwMode="auto">
              <a:xfrm>
                <a:off x="672"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50" name="Oval 228"/>
              <p:cNvSpPr>
                <a:spLocks noChangeArrowheads="1"/>
              </p:cNvSpPr>
              <p:nvPr/>
            </p:nvSpPr>
            <p:spPr bwMode="auto">
              <a:xfrm>
                <a:off x="134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51" name="Oval 229"/>
              <p:cNvSpPr>
                <a:spLocks noChangeArrowheads="1"/>
              </p:cNvSpPr>
              <p:nvPr/>
            </p:nvSpPr>
            <p:spPr bwMode="auto">
              <a:xfrm>
                <a:off x="129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352" name="Oval 230"/>
              <p:cNvSpPr>
                <a:spLocks noChangeArrowheads="1"/>
              </p:cNvSpPr>
              <p:nvPr/>
            </p:nvSpPr>
            <p:spPr bwMode="auto">
              <a:xfrm>
                <a:off x="336" y="2928"/>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4129" name="Line 231"/>
            <p:cNvSpPr>
              <a:spLocks noChangeShapeType="1"/>
            </p:cNvSpPr>
            <p:nvPr/>
          </p:nvSpPr>
          <p:spPr bwMode="auto">
            <a:xfrm flipH="1">
              <a:off x="240" y="3168"/>
              <a:ext cx="1632"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3796" name="Group 232"/>
          <p:cNvGrpSpPr>
            <a:grpSpLocks/>
          </p:cNvGrpSpPr>
          <p:nvPr/>
        </p:nvGrpSpPr>
        <p:grpSpPr bwMode="auto">
          <a:xfrm>
            <a:off x="4495800" y="1828800"/>
            <a:ext cx="2819400" cy="3581400"/>
            <a:chOff x="2832" y="1152"/>
            <a:chExt cx="1776" cy="2256"/>
          </a:xfrm>
        </p:grpSpPr>
        <p:grpSp>
          <p:nvGrpSpPr>
            <p:cNvPr id="33803" name="Group 233"/>
            <p:cNvGrpSpPr>
              <a:grpSpLocks/>
            </p:cNvGrpSpPr>
            <p:nvPr/>
          </p:nvGrpSpPr>
          <p:grpSpPr bwMode="auto">
            <a:xfrm>
              <a:off x="3360" y="2256"/>
              <a:ext cx="672" cy="192"/>
              <a:chOff x="4128" y="3504"/>
              <a:chExt cx="672" cy="192"/>
            </a:xfrm>
          </p:grpSpPr>
          <p:sp>
            <p:nvSpPr>
              <p:cNvPr id="34111" name="Oval 234"/>
              <p:cNvSpPr>
                <a:spLocks noChangeArrowheads="1"/>
              </p:cNvSpPr>
              <p:nvPr/>
            </p:nvSpPr>
            <p:spPr bwMode="auto">
              <a:xfrm>
                <a:off x="4416"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2" name="Oval 235"/>
              <p:cNvSpPr>
                <a:spLocks noChangeArrowheads="1"/>
              </p:cNvSpPr>
              <p:nvPr/>
            </p:nvSpPr>
            <p:spPr bwMode="auto">
              <a:xfrm>
                <a:off x="4224"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3" name="Oval 236"/>
              <p:cNvSpPr>
                <a:spLocks noChangeArrowheads="1"/>
              </p:cNvSpPr>
              <p:nvPr/>
            </p:nvSpPr>
            <p:spPr bwMode="auto">
              <a:xfrm>
                <a:off x="412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4" name="Oval 237"/>
              <p:cNvSpPr>
                <a:spLocks noChangeArrowheads="1"/>
              </p:cNvSpPr>
              <p:nvPr/>
            </p:nvSpPr>
            <p:spPr bwMode="auto">
              <a:xfrm>
                <a:off x="4320"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5" name="Oval 238"/>
              <p:cNvSpPr>
                <a:spLocks noChangeArrowheads="1"/>
              </p:cNvSpPr>
              <p:nvPr/>
            </p:nvSpPr>
            <p:spPr bwMode="auto">
              <a:xfrm>
                <a:off x="432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6" name="Oval 239"/>
              <p:cNvSpPr>
                <a:spLocks noChangeArrowheads="1"/>
              </p:cNvSpPr>
              <p:nvPr/>
            </p:nvSpPr>
            <p:spPr bwMode="auto">
              <a:xfrm>
                <a:off x="427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7" name="Oval 240"/>
              <p:cNvSpPr>
                <a:spLocks noChangeArrowheads="1"/>
              </p:cNvSpPr>
              <p:nvPr/>
            </p:nvSpPr>
            <p:spPr bwMode="auto">
              <a:xfrm>
                <a:off x="446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8" name="Oval 241"/>
              <p:cNvSpPr>
                <a:spLocks noChangeArrowheads="1"/>
              </p:cNvSpPr>
              <p:nvPr/>
            </p:nvSpPr>
            <p:spPr bwMode="auto">
              <a:xfrm>
                <a:off x="4416"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9" name="Oval 242"/>
              <p:cNvSpPr>
                <a:spLocks noChangeArrowheads="1"/>
              </p:cNvSpPr>
              <p:nvPr/>
            </p:nvSpPr>
            <p:spPr bwMode="auto">
              <a:xfrm>
                <a:off x="417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0" name="Oval 243"/>
              <p:cNvSpPr>
                <a:spLocks noChangeArrowheads="1"/>
              </p:cNvSpPr>
              <p:nvPr/>
            </p:nvSpPr>
            <p:spPr bwMode="auto">
              <a:xfrm>
                <a:off x="412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1" name="Oval 244"/>
              <p:cNvSpPr>
                <a:spLocks noChangeArrowheads="1"/>
              </p:cNvSpPr>
              <p:nvPr/>
            </p:nvSpPr>
            <p:spPr bwMode="auto">
              <a:xfrm>
                <a:off x="451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2" name="Oval 245"/>
              <p:cNvSpPr>
                <a:spLocks noChangeArrowheads="1"/>
              </p:cNvSpPr>
              <p:nvPr/>
            </p:nvSpPr>
            <p:spPr bwMode="auto">
              <a:xfrm>
                <a:off x="451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3" name="Oval 246"/>
              <p:cNvSpPr>
                <a:spLocks noChangeArrowheads="1"/>
              </p:cNvSpPr>
              <p:nvPr/>
            </p:nvSpPr>
            <p:spPr bwMode="auto">
              <a:xfrm>
                <a:off x="436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4" name="Oval 247"/>
              <p:cNvSpPr>
                <a:spLocks noChangeArrowheads="1"/>
              </p:cNvSpPr>
              <p:nvPr/>
            </p:nvSpPr>
            <p:spPr bwMode="auto">
              <a:xfrm>
                <a:off x="422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5" name="Oval 248"/>
              <p:cNvSpPr>
                <a:spLocks noChangeArrowheads="1"/>
              </p:cNvSpPr>
              <p:nvPr/>
            </p:nvSpPr>
            <p:spPr bwMode="auto">
              <a:xfrm>
                <a:off x="460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6" name="Oval 249"/>
              <p:cNvSpPr>
                <a:spLocks noChangeArrowheads="1"/>
              </p:cNvSpPr>
              <p:nvPr/>
            </p:nvSpPr>
            <p:spPr bwMode="auto">
              <a:xfrm>
                <a:off x="4608"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27" name="Oval 250"/>
              <p:cNvSpPr>
                <a:spLocks noChangeArrowheads="1"/>
              </p:cNvSpPr>
              <p:nvPr/>
            </p:nvSpPr>
            <p:spPr bwMode="auto">
              <a:xfrm>
                <a:off x="4704" y="3600"/>
                <a:ext cx="96" cy="96"/>
              </a:xfrm>
              <a:prstGeom prst="ellipse">
                <a:avLst/>
              </a:prstGeom>
              <a:solidFill>
                <a:srgbClr val="CC0000"/>
              </a:solidFill>
              <a:ln w="9525">
                <a:solidFill>
                  <a:schemeClr val="tx1"/>
                </a:solidFill>
                <a:round/>
                <a:headEnd/>
                <a:tailEnd/>
              </a:ln>
            </p:spPr>
            <p:txBody>
              <a:bodyPr wrap="none" anchor="ctr"/>
              <a:lstStyle/>
              <a:p>
                <a:endParaRPr lang="en-US"/>
              </a:p>
            </p:txBody>
          </p:sp>
        </p:grpSp>
        <p:grpSp>
          <p:nvGrpSpPr>
            <p:cNvPr id="33804" name="Group 251"/>
            <p:cNvGrpSpPr>
              <a:grpSpLocks/>
            </p:cNvGrpSpPr>
            <p:nvPr/>
          </p:nvGrpSpPr>
          <p:grpSpPr bwMode="auto">
            <a:xfrm>
              <a:off x="2832" y="1152"/>
              <a:ext cx="1200" cy="1248"/>
              <a:chOff x="144" y="432"/>
              <a:chExt cx="1200" cy="1248"/>
            </a:xfrm>
          </p:grpSpPr>
          <p:grpSp>
            <p:nvGrpSpPr>
              <p:cNvPr id="34067" name="Group 252"/>
              <p:cNvGrpSpPr>
                <a:grpSpLocks/>
              </p:cNvGrpSpPr>
              <p:nvPr/>
            </p:nvGrpSpPr>
            <p:grpSpPr bwMode="auto">
              <a:xfrm>
                <a:off x="144" y="432"/>
                <a:ext cx="1104" cy="1104"/>
                <a:chOff x="144" y="1440"/>
                <a:chExt cx="1104" cy="1104"/>
              </a:xfrm>
            </p:grpSpPr>
            <p:sp>
              <p:nvSpPr>
                <p:cNvPr id="34071" name="Oval 253"/>
                <p:cNvSpPr>
                  <a:spLocks noChangeArrowheads="1"/>
                </p:cNvSpPr>
                <p:nvPr/>
              </p:nvSpPr>
              <p:spPr bwMode="auto">
                <a:xfrm>
                  <a:off x="288"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2" name="Oval 254"/>
                <p:cNvSpPr>
                  <a:spLocks noChangeArrowheads="1"/>
                </p:cNvSpPr>
                <p:nvPr/>
              </p:nvSpPr>
              <p:spPr bwMode="auto">
                <a:xfrm>
                  <a:off x="432" y="17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3" name="Oval 255"/>
                <p:cNvSpPr>
                  <a:spLocks noChangeArrowheads="1"/>
                </p:cNvSpPr>
                <p:nvPr/>
              </p:nvSpPr>
              <p:spPr bwMode="auto">
                <a:xfrm>
                  <a:off x="816" y="18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4" name="Oval 256"/>
                <p:cNvSpPr>
                  <a:spLocks noChangeArrowheads="1"/>
                </p:cNvSpPr>
                <p:nvPr/>
              </p:nvSpPr>
              <p:spPr bwMode="auto">
                <a:xfrm>
                  <a:off x="240"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5" name="Oval 257"/>
                <p:cNvSpPr>
                  <a:spLocks noChangeArrowheads="1"/>
                </p:cNvSpPr>
                <p:nvPr/>
              </p:nvSpPr>
              <p:spPr bwMode="auto">
                <a:xfrm>
                  <a:off x="288" y="15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6" name="Oval 258"/>
                <p:cNvSpPr>
                  <a:spLocks noChangeArrowheads="1"/>
                </p:cNvSpPr>
                <p:nvPr/>
              </p:nvSpPr>
              <p:spPr bwMode="auto">
                <a:xfrm>
                  <a:off x="432" y="16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7" name="Oval 259"/>
                <p:cNvSpPr>
                  <a:spLocks noChangeArrowheads="1"/>
                </p:cNvSpPr>
                <p:nvPr/>
              </p:nvSpPr>
              <p:spPr bwMode="auto">
                <a:xfrm>
                  <a:off x="144" y="14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8" name="Oval 260"/>
                <p:cNvSpPr>
                  <a:spLocks noChangeArrowheads="1"/>
                </p:cNvSpPr>
                <p:nvPr/>
              </p:nvSpPr>
              <p:spPr bwMode="auto">
                <a:xfrm>
                  <a:off x="768" y="18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9" name="Oval 261"/>
                <p:cNvSpPr>
                  <a:spLocks noChangeArrowheads="1"/>
                </p:cNvSpPr>
                <p:nvPr/>
              </p:nvSpPr>
              <p:spPr bwMode="auto">
                <a:xfrm>
                  <a:off x="144" y="14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0" name="Oval 262"/>
                <p:cNvSpPr>
                  <a:spLocks noChangeArrowheads="1"/>
                </p:cNvSpPr>
                <p:nvPr/>
              </p:nvSpPr>
              <p:spPr bwMode="auto">
                <a:xfrm>
                  <a:off x="384" y="16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1" name="Oval 263"/>
                <p:cNvSpPr>
                  <a:spLocks noChangeArrowheads="1"/>
                </p:cNvSpPr>
                <p:nvPr/>
              </p:nvSpPr>
              <p:spPr bwMode="auto">
                <a:xfrm>
                  <a:off x="624" y="16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2" name="Oval 264"/>
                <p:cNvSpPr>
                  <a:spLocks noChangeArrowheads="1"/>
                </p:cNvSpPr>
                <p:nvPr/>
              </p:nvSpPr>
              <p:spPr bwMode="auto">
                <a:xfrm>
                  <a:off x="336"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3" name="Oval 265"/>
                <p:cNvSpPr>
                  <a:spLocks noChangeArrowheads="1"/>
                </p:cNvSpPr>
                <p:nvPr/>
              </p:nvSpPr>
              <p:spPr bwMode="auto">
                <a:xfrm>
                  <a:off x="720" y="17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4" name="Oval 266"/>
                <p:cNvSpPr>
                  <a:spLocks noChangeArrowheads="1"/>
                </p:cNvSpPr>
                <p:nvPr/>
              </p:nvSpPr>
              <p:spPr bwMode="auto">
                <a:xfrm>
                  <a:off x="1056"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5" name="Oval 267"/>
                <p:cNvSpPr>
                  <a:spLocks noChangeArrowheads="1"/>
                </p:cNvSpPr>
                <p:nvPr/>
              </p:nvSpPr>
              <p:spPr bwMode="auto">
                <a:xfrm>
                  <a:off x="528" y="17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6" name="Oval 268"/>
                <p:cNvSpPr>
                  <a:spLocks noChangeArrowheads="1"/>
                </p:cNvSpPr>
                <p:nvPr/>
              </p:nvSpPr>
              <p:spPr bwMode="auto">
                <a:xfrm>
                  <a:off x="672" y="18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7" name="Oval 269"/>
                <p:cNvSpPr>
                  <a:spLocks noChangeArrowheads="1"/>
                </p:cNvSpPr>
                <p:nvPr/>
              </p:nvSpPr>
              <p:spPr bwMode="auto">
                <a:xfrm>
                  <a:off x="105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8" name="Oval 270"/>
                <p:cNvSpPr>
                  <a:spLocks noChangeArrowheads="1"/>
                </p:cNvSpPr>
                <p:nvPr/>
              </p:nvSpPr>
              <p:spPr bwMode="auto">
                <a:xfrm>
                  <a:off x="912"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89" name="Oval 271"/>
                <p:cNvSpPr>
                  <a:spLocks noChangeArrowheads="1"/>
                </p:cNvSpPr>
                <p:nvPr/>
              </p:nvSpPr>
              <p:spPr bwMode="auto">
                <a:xfrm>
                  <a:off x="528" y="16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0" name="Oval 272"/>
                <p:cNvSpPr>
                  <a:spLocks noChangeArrowheads="1"/>
                </p:cNvSpPr>
                <p:nvPr/>
              </p:nvSpPr>
              <p:spPr bwMode="auto">
                <a:xfrm>
                  <a:off x="864" y="19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1" name="Oval 273"/>
                <p:cNvSpPr>
                  <a:spLocks noChangeArrowheads="1"/>
                </p:cNvSpPr>
                <p:nvPr/>
              </p:nvSpPr>
              <p:spPr bwMode="auto">
                <a:xfrm>
                  <a:off x="768" y="19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2" name="Oval 274"/>
                <p:cNvSpPr>
                  <a:spLocks noChangeArrowheads="1"/>
                </p:cNvSpPr>
                <p:nvPr/>
              </p:nvSpPr>
              <p:spPr bwMode="auto">
                <a:xfrm>
                  <a:off x="1008"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3" name="Oval 275"/>
                <p:cNvSpPr>
                  <a:spLocks noChangeArrowheads="1"/>
                </p:cNvSpPr>
                <p:nvPr/>
              </p:nvSpPr>
              <p:spPr bwMode="auto">
                <a:xfrm>
                  <a:off x="816"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4" name="Oval 276"/>
                <p:cNvSpPr>
                  <a:spLocks noChangeArrowheads="1"/>
                </p:cNvSpPr>
                <p:nvPr/>
              </p:nvSpPr>
              <p:spPr bwMode="auto">
                <a:xfrm>
                  <a:off x="96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5" name="Oval 277"/>
                <p:cNvSpPr>
                  <a:spLocks noChangeArrowheads="1"/>
                </p:cNvSpPr>
                <p:nvPr/>
              </p:nvSpPr>
              <p:spPr bwMode="auto">
                <a:xfrm>
                  <a:off x="576" y="17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6" name="Oval 278"/>
                <p:cNvSpPr>
                  <a:spLocks noChangeArrowheads="1"/>
                </p:cNvSpPr>
                <p:nvPr/>
              </p:nvSpPr>
              <p:spPr bwMode="auto">
                <a:xfrm>
                  <a:off x="720" y="18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7" name="Oval 279"/>
                <p:cNvSpPr>
                  <a:spLocks noChangeArrowheads="1"/>
                </p:cNvSpPr>
                <p:nvPr/>
              </p:nvSpPr>
              <p:spPr bwMode="auto">
                <a:xfrm>
                  <a:off x="960"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8" name="Oval 280"/>
                <p:cNvSpPr>
                  <a:spLocks noChangeArrowheads="1"/>
                </p:cNvSpPr>
                <p:nvPr/>
              </p:nvSpPr>
              <p:spPr bwMode="auto">
                <a:xfrm>
                  <a:off x="864"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99" name="Oval 281"/>
                <p:cNvSpPr>
                  <a:spLocks noChangeArrowheads="1"/>
                </p:cNvSpPr>
                <p:nvPr/>
              </p:nvSpPr>
              <p:spPr bwMode="auto">
                <a:xfrm>
                  <a:off x="1008"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0" name="Oval 282"/>
                <p:cNvSpPr>
                  <a:spLocks noChangeArrowheads="1"/>
                </p:cNvSpPr>
                <p:nvPr/>
              </p:nvSpPr>
              <p:spPr bwMode="auto">
                <a:xfrm>
                  <a:off x="912"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1" name="Oval 283"/>
                <p:cNvSpPr>
                  <a:spLocks noChangeArrowheads="1"/>
                </p:cNvSpPr>
                <p:nvPr/>
              </p:nvSpPr>
              <p:spPr bwMode="auto">
                <a:xfrm>
                  <a:off x="624" y="16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2" name="Oval 284"/>
                <p:cNvSpPr>
                  <a:spLocks noChangeArrowheads="1"/>
                </p:cNvSpPr>
                <p:nvPr/>
              </p:nvSpPr>
              <p:spPr bwMode="auto">
                <a:xfrm>
                  <a:off x="1152"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3" name="Oval 285"/>
                <p:cNvSpPr>
                  <a:spLocks noChangeArrowheads="1"/>
                </p:cNvSpPr>
                <p:nvPr/>
              </p:nvSpPr>
              <p:spPr bwMode="auto">
                <a:xfrm>
                  <a:off x="110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4" name="Oval 286"/>
                <p:cNvSpPr>
                  <a:spLocks noChangeArrowheads="1"/>
                </p:cNvSpPr>
                <p:nvPr/>
              </p:nvSpPr>
              <p:spPr bwMode="auto">
                <a:xfrm>
                  <a:off x="144"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5" name="Oval 287"/>
                <p:cNvSpPr>
                  <a:spLocks noChangeArrowheads="1"/>
                </p:cNvSpPr>
                <p:nvPr/>
              </p:nvSpPr>
              <p:spPr bwMode="auto">
                <a:xfrm>
                  <a:off x="144"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6" name="Oval 288"/>
                <p:cNvSpPr>
                  <a:spLocks noChangeArrowheads="1"/>
                </p:cNvSpPr>
                <p:nvPr/>
              </p:nvSpPr>
              <p:spPr bwMode="auto">
                <a:xfrm>
                  <a:off x="720" y="17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7" name="Oval 289"/>
                <p:cNvSpPr>
                  <a:spLocks noChangeArrowheads="1"/>
                </p:cNvSpPr>
                <p:nvPr/>
              </p:nvSpPr>
              <p:spPr bwMode="auto">
                <a:xfrm>
                  <a:off x="1056"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8" name="Oval 290"/>
                <p:cNvSpPr>
                  <a:spLocks noChangeArrowheads="1"/>
                </p:cNvSpPr>
                <p:nvPr/>
              </p:nvSpPr>
              <p:spPr bwMode="auto">
                <a:xfrm>
                  <a:off x="1008"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09" name="Oval 291"/>
                <p:cNvSpPr>
                  <a:spLocks noChangeArrowheads="1"/>
                </p:cNvSpPr>
                <p:nvPr/>
              </p:nvSpPr>
              <p:spPr bwMode="auto">
                <a:xfrm>
                  <a:off x="1104"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110" name="Oval 292"/>
                <p:cNvSpPr>
                  <a:spLocks noChangeArrowheads="1"/>
                </p:cNvSpPr>
                <p:nvPr/>
              </p:nvSpPr>
              <p:spPr bwMode="auto">
                <a:xfrm>
                  <a:off x="240" y="1584"/>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4068" name="Oval 293"/>
              <p:cNvSpPr>
                <a:spLocks noChangeArrowheads="1"/>
              </p:cNvSpPr>
              <p:nvPr/>
            </p:nvSpPr>
            <p:spPr bwMode="auto">
              <a:xfrm>
                <a:off x="1200"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69" name="Oval 294"/>
              <p:cNvSpPr>
                <a:spLocks noChangeArrowheads="1"/>
              </p:cNvSpPr>
              <p:nvPr/>
            </p:nvSpPr>
            <p:spPr bwMode="auto">
              <a:xfrm>
                <a:off x="1248" y="15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70" name="Oval 295"/>
              <p:cNvSpPr>
                <a:spLocks noChangeArrowheads="1"/>
              </p:cNvSpPr>
              <p:nvPr/>
            </p:nvSpPr>
            <p:spPr bwMode="auto">
              <a:xfrm>
                <a:off x="1200" y="1440"/>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3805" name="Oval 296"/>
            <p:cNvSpPr>
              <a:spLocks noChangeArrowheads="1"/>
            </p:cNvSpPr>
            <p:nvPr/>
          </p:nvSpPr>
          <p:spPr bwMode="auto">
            <a:xfrm>
              <a:off x="4272"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06" name="Oval 297"/>
            <p:cNvSpPr>
              <a:spLocks noChangeArrowheads="1"/>
            </p:cNvSpPr>
            <p:nvPr/>
          </p:nvSpPr>
          <p:spPr bwMode="auto">
            <a:xfrm>
              <a:off x="408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07" name="Oval 298"/>
            <p:cNvSpPr>
              <a:spLocks noChangeArrowheads="1"/>
            </p:cNvSpPr>
            <p:nvPr/>
          </p:nvSpPr>
          <p:spPr bwMode="auto">
            <a:xfrm>
              <a:off x="3984"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08" name="Oval 299"/>
            <p:cNvSpPr>
              <a:spLocks noChangeArrowheads="1"/>
            </p:cNvSpPr>
            <p:nvPr/>
          </p:nvSpPr>
          <p:spPr bwMode="auto">
            <a:xfrm>
              <a:off x="4176"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09" name="Oval 300"/>
            <p:cNvSpPr>
              <a:spLocks noChangeArrowheads="1"/>
            </p:cNvSpPr>
            <p:nvPr/>
          </p:nvSpPr>
          <p:spPr bwMode="auto">
            <a:xfrm>
              <a:off x="4176"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0" name="Oval 301"/>
            <p:cNvSpPr>
              <a:spLocks noChangeArrowheads="1"/>
            </p:cNvSpPr>
            <p:nvPr/>
          </p:nvSpPr>
          <p:spPr bwMode="auto">
            <a:xfrm>
              <a:off x="4128"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1" name="Oval 302"/>
            <p:cNvSpPr>
              <a:spLocks noChangeArrowheads="1"/>
            </p:cNvSpPr>
            <p:nvPr/>
          </p:nvSpPr>
          <p:spPr bwMode="auto">
            <a:xfrm>
              <a:off x="4320"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2" name="Oval 303"/>
            <p:cNvSpPr>
              <a:spLocks noChangeArrowheads="1"/>
            </p:cNvSpPr>
            <p:nvPr/>
          </p:nvSpPr>
          <p:spPr bwMode="auto">
            <a:xfrm>
              <a:off x="4272"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3" name="Oval 304"/>
            <p:cNvSpPr>
              <a:spLocks noChangeArrowheads="1"/>
            </p:cNvSpPr>
            <p:nvPr/>
          </p:nvSpPr>
          <p:spPr bwMode="auto">
            <a:xfrm>
              <a:off x="4032"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4" name="Oval 305"/>
            <p:cNvSpPr>
              <a:spLocks noChangeArrowheads="1"/>
            </p:cNvSpPr>
            <p:nvPr/>
          </p:nvSpPr>
          <p:spPr bwMode="auto">
            <a:xfrm>
              <a:off x="3984"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5" name="Oval 306"/>
            <p:cNvSpPr>
              <a:spLocks noChangeArrowheads="1"/>
            </p:cNvSpPr>
            <p:nvPr/>
          </p:nvSpPr>
          <p:spPr bwMode="auto">
            <a:xfrm>
              <a:off x="4368"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6" name="Oval 307"/>
            <p:cNvSpPr>
              <a:spLocks noChangeArrowheads="1"/>
            </p:cNvSpPr>
            <p:nvPr/>
          </p:nvSpPr>
          <p:spPr bwMode="auto">
            <a:xfrm>
              <a:off x="4368"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7" name="Oval 308"/>
            <p:cNvSpPr>
              <a:spLocks noChangeArrowheads="1"/>
            </p:cNvSpPr>
            <p:nvPr/>
          </p:nvSpPr>
          <p:spPr bwMode="auto">
            <a:xfrm>
              <a:off x="4224"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8" name="Oval 309"/>
            <p:cNvSpPr>
              <a:spLocks noChangeArrowheads="1"/>
            </p:cNvSpPr>
            <p:nvPr/>
          </p:nvSpPr>
          <p:spPr bwMode="auto">
            <a:xfrm>
              <a:off x="4080"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19" name="Oval 310"/>
            <p:cNvSpPr>
              <a:spLocks noChangeArrowheads="1"/>
            </p:cNvSpPr>
            <p:nvPr/>
          </p:nvSpPr>
          <p:spPr bwMode="auto">
            <a:xfrm>
              <a:off x="4464"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0" name="Oval 311"/>
            <p:cNvSpPr>
              <a:spLocks noChangeArrowheads="1"/>
            </p:cNvSpPr>
            <p:nvPr/>
          </p:nvSpPr>
          <p:spPr bwMode="auto">
            <a:xfrm>
              <a:off x="4464"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1" name="Oval 312"/>
            <p:cNvSpPr>
              <a:spLocks noChangeArrowheads="1"/>
            </p:cNvSpPr>
            <p:nvPr/>
          </p:nvSpPr>
          <p:spPr bwMode="auto">
            <a:xfrm>
              <a:off x="4512" y="2352"/>
              <a:ext cx="96" cy="96"/>
            </a:xfrm>
            <a:prstGeom prst="ellipse">
              <a:avLst/>
            </a:prstGeom>
            <a:solidFill>
              <a:srgbClr val="CC0000"/>
            </a:solidFill>
            <a:ln w="9525">
              <a:solidFill>
                <a:schemeClr val="tx1"/>
              </a:solidFill>
              <a:round/>
              <a:headEnd/>
              <a:tailEnd/>
            </a:ln>
          </p:spPr>
          <p:txBody>
            <a:bodyPr wrap="none" anchor="ctr"/>
            <a:lstStyle/>
            <a:p>
              <a:endParaRPr lang="en-US"/>
            </a:p>
          </p:txBody>
        </p:sp>
        <p:grpSp>
          <p:nvGrpSpPr>
            <p:cNvPr id="33822" name="Group 313"/>
            <p:cNvGrpSpPr>
              <a:grpSpLocks/>
            </p:cNvGrpSpPr>
            <p:nvPr/>
          </p:nvGrpSpPr>
          <p:grpSpPr bwMode="auto">
            <a:xfrm>
              <a:off x="3312" y="2064"/>
              <a:ext cx="1296" cy="1344"/>
              <a:chOff x="240" y="2544"/>
              <a:chExt cx="1296" cy="1344"/>
            </a:xfrm>
          </p:grpSpPr>
          <p:grpSp>
            <p:nvGrpSpPr>
              <p:cNvPr id="33841" name="Group 314"/>
              <p:cNvGrpSpPr>
                <a:grpSpLocks/>
              </p:cNvGrpSpPr>
              <p:nvPr/>
            </p:nvGrpSpPr>
            <p:grpSpPr bwMode="auto">
              <a:xfrm>
                <a:off x="240" y="2544"/>
                <a:ext cx="1296" cy="1344"/>
                <a:chOff x="1344" y="1584"/>
                <a:chExt cx="1728" cy="1488"/>
              </a:xfrm>
            </p:grpSpPr>
            <p:sp>
              <p:nvSpPr>
                <p:cNvPr id="34064" name="Line 315"/>
                <p:cNvSpPr>
                  <a:spLocks noChangeShapeType="1"/>
                </p:cNvSpPr>
                <p:nvPr/>
              </p:nvSpPr>
              <p:spPr bwMode="auto">
                <a:xfrm>
                  <a:off x="1344" y="1584"/>
                  <a:ext cx="0" cy="1488"/>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65" name="Line 316"/>
                <p:cNvSpPr>
                  <a:spLocks noChangeShapeType="1"/>
                </p:cNvSpPr>
                <p:nvPr/>
              </p:nvSpPr>
              <p:spPr bwMode="auto">
                <a:xfrm>
                  <a:off x="1344" y="3072"/>
                  <a:ext cx="1728"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66" name="Line 317"/>
                <p:cNvSpPr>
                  <a:spLocks noChangeShapeType="1"/>
                </p:cNvSpPr>
                <p:nvPr/>
              </p:nvSpPr>
              <p:spPr bwMode="auto">
                <a:xfrm flipV="1">
                  <a:off x="3072" y="1584"/>
                  <a:ext cx="0" cy="1488"/>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3842" name="Oval 318"/>
              <p:cNvSpPr>
                <a:spLocks noChangeArrowheads="1"/>
              </p:cNvSpPr>
              <p:nvPr/>
            </p:nvSpPr>
            <p:spPr bwMode="auto">
              <a:xfrm>
                <a:off x="120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3" name="Oval 319"/>
              <p:cNvSpPr>
                <a:spLocks noChangeArrowheads="1"/>
              </p:cNvSpPr>
              <p:nvPr/>
            </p:nvSpPr>
            <p:spPr bwMode="auto">
              <a:xfrm>
                <a:off x="33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4" name="Oval 320"/>
              <p:cNvSpPr>
                <a:spLocks noChangeArrowheads="1"/>
              </p:cNvSpPr>
              <p:nvPr/>
            </p:nvSpPr>
            <p:spPr bwMode="auto">
              <a:xfrm>
                <a:off x="43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5" name="Oval 321"/>
              <p:cNvSpPr>
                <a:spLocks noChangeArrowheads="1"/>
              </p:cNvSpPr>
              <p:nvPr/>
            </p:nvSpPr>
            <p:spPr bwMode="auto">
              <a:xfrm>
                <a:off x="672"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6" name="Oval 322"/>
              <p:cNvSpPr>
                <a:spLocks noChangeArrowheads="1"/>
              </p:cNvSpPr>
              <p:nvPr/>
            </p:nvSpPr>
            <p:spPr bwMode="auto">
              <a:xfrm>
                <a:off x="76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7" name="Oval 323"/>
              <p:cNvSpPr>
                <a:spLocks noChangeArrowheads="1"/>
              </p:cNvSpPr>
              <p:nvPr/>
            </p:nvSpPr>
            <p:spPr bwMode="auto">
              <a:xfrm>
                <a:off x="576"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8" name="Oval 324"/>
              <p:cNvSpPr>
                <a:spLocks noChangeArrowheads="1"/>
              </p:cNvSpPr>
              <p:nvPr/>
            </p:nvSpPr>
            <p:spPr bwMode="auto">
              <a:xfrm>
                <a:off x="105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9" name="Oval 325"/>
              <p:cNvSpPr>
                <a:spLocks noChangeArrowheads="1"/>
              </p:cNvSpPr>
              <p:nvPr/>
            </p:nvSpPr>
            <p:spPr bwMode="auto">
              <a:xfrm>
                <a:off x="384"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0" name="Oval 326"/>
              <p:cNvSpPr>
                <a:spLocks noChangeArrowheads="1"/>
              </p:cNvSpPr>
              <p:nvPr/>
            </p:nvSpPr>
            <p:spPr bwMode="auto">
              <a:xfrm>
                <a:off x="81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1" name="Oval 327"/>
              <p:cNvSpPr>
                <a:spLocks noChangeArrowheads="1"/>
              </p:cNvSpPr>
              <p:nvPr/>
            </p:nvSpPr>
            <p:spPr bwMode="auto">
              <a:xfrm>
                <a:off x="28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2" name="Oval 328"/>
              <p:cNvSpPr>
                <a:spLocks noChangeArrowheads="1"/>
              </p:cNvSpPr>
              <p:nvPr/>
            </p:nvSpPr>
            <p:spPr bwMode="auto">
              <a:xfrm>
                <a:off x="91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3" name="Oval 329"/>
              <p:cNvSpPr>
                <a:spLocks noChangeArrowheads="1"/>
              </p:cNvSpPr>
              <p:nvPr/>
            </p:nvSpPr>
            <p:spPr bwMode="auto">
              <a:xfrm>
                <a:off x="72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4" name="Oval 330"/>
              <p:cNvSpPr>
                <a:spLocks noChangeArrowheads="1"/>
              </p:cNvSpPr>
              <p:nvPr/>
            </p:nvSpPr>
            <p:spPr bwMode="auto">
              <a:xfrm>
                <a:off x="139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5" name="Oval 331"/>
              <p:cNvSpPr>
                <a:spLocks noChangeArrowheads="1"/>
              </p:cNvSpPr>
              <p:nvPr/>
            </p:nvSpPr>
            <p:spPr bwMode="auto">
              <a:xfrm>
                <a:off x="52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6" name="Oval 332"/>
              <p:cNvSpPr>
                <a:spLocks noChangeArrowheads="1"/>
              </p:cNvSpPr>
              <p:nvPr/>
            </p:nvSpPr>
            <p:spPr bwMode="auto">
              <a:xfrm>
                <a:off x="624"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7" name="Oval 333"/>
              <p:cNvSpPr>
                <a:spLocks noChangeArrowheads="1"/>
              </p:cNvSpPr>
              <p:nvPr/>
            </p:nvSpPr>
            <p:spPr bwMode="auto">
              <a:xfrm>
                <a:off x="864"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8" name="Oval 334"/>
              <p:cNvSpPr>
                <a:spLocks noChangeArrowheads="1"/>
              </p:cNvSpPr>
              <p:nvPr/>
            </p:nvSpPr>
            <p:spPr bwMode="auto">
              <a:xfrm>
                <a:off x="960"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59" name="Oval 335"/>
              <p:cNvSpPr>
                <a:spLocks noChangeArrowheads="1"/>
              </p:cNvSpPr>
              <p:nvPr/>
            </p:nvSpPr>
            <p:spPr bwMode="auto">
              <a:xfrm>
                <a:off x="72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0" name="Oval 336"/>
              <p:cNvSpPr>
                <a:spLocks noChangeArrowheads="1"/>
              </p:cNvSpPr>
              <p:nvPr/>
            </p:nvSpPr>
            <p:spPr bwMode="auto">
              <a:xfrm>
                <a:off x="115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1" name="Oval 337"/>
              <p:cNvSpPr>
                <a:spLocks noChangeArrowheads="1"/>
              </p:cNvSpPr>
              <p:nvPr/>
            </p:nvSpPr>
            <p:spPr bwMode="auto">
              <a:xfrm>
                <a:off x="624"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2" name="Oval 338"/>
              <p:cNvSpPr>
                <a:spLocks noChangeArrowheads="1"/>
              </p:cNvSpPr>
              <p:nvPr/>
            </p:nvSpPr>
            <p:spPr bwMode="auto">
              <a:xfrm>
                <a:off x="100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3" name="Oval 339"/>
              <p:cNvSpPr>
                <a:spLocks noChangeArrowheads="1"/>
              </p:cNvSpPr>
              <p:nvPr/>
            </p:nvSpPr>
            <p:spPr bwMode="auto">
              <a:xfrm>
                <a:off x="1104"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4" name="Oval 340"/>
              <p:cNvSpPr>
                <a:spLocks noChangeArrowheads="1"/>
              </p:cNvSpPr>
              <p:nvPr/>
            </p:nvSpPr>
            <p:spPr bwMode="auto">
              <a:xfrm>
                <a:off x="110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5" name="Oval 341"/>
              <p:cNvSpPr>
                <a:spLocks noChangeArrowheads="1"/>
              </p:cNvSpPr>
              <p:nvPr/>
            </p:nvSpPr>
            <p:spPr bwMode="auto">
              <a:xfrm>
                <a:off x="91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6" name="Oval 342"/>
              <p:cNvSpPr>
                <a:spLocks noChangeArrowheads="1"/>
              </p:cNvSpPr>
              <p:nvPr/>
            </p:nvSpPr>
            <p:spPr bwMode="auto">
              <a:xfrm>
                <a:off x="120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7" name="Oval 343"/>
              <p:cNvSpPr>
                <a:spLocks noChangeArrowheads="1"/>
              </p:cNvSpPr>
              <p:nvPr/>
            </p:nvSpPr>
            <p:spPr bwMode="auto">
              <a:xfrm>
                <a:off x="336"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8" name="Oval 344"/>
              <p:cNvSpPr>
                <a:spLocks noChangeArrowheads="1"/>
              </p:cNvSpPr>
              <p:nvPr/>
            </p:nvSpPr>
            <p:spPr bwMode="auto">
              <a:xfrm>
                <a:off x="124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69" name="Oval 345"/>
              <p:cNvSpPr>
                <a:spLocks noChangeArrowheads="1"/>
              </p:cNvSpPr>
              <p:nvPr/>
            </p:nvSpPr>
            <p:spPr bwMode="auto">
              <a:xfrm>
                <a:off x="52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0" name="Oval 346"/>
              <p:cNvSpPr>
                <a:spLocks noChangeArrowheads="1"/>
              </p:cNvSpPr>
              <p:nvPr/>
            </p:nvSpPr>
            <p:spPr bwMode="auto">
              <a:xfrm>
                <a:off x="76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1" name="Oval 347"/>
              <p:cNvSpPr>
                <a:spLocks noChangeArrowheads="1"/>
              </p:cNvSpPr>
              <p:nvPr/>
            </p:nvSpPr>
            <p:spPr bwMode="auto">
              <a:xfrm>
                <a:off x="52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2" name="Oval 348"/>
              <p:cNvSpPr>
                <a:spLocks noChangeArrowheads="1"/>
              </p:cNvSpPr>
              <p:nvPr/>
            </p:nvSpPr>
            <p:spPr bwMode="auto">
              <a:xfrm>
                <a:off x="96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3" name="Oval 349"/>
              <p:cNvSpPr>
                <a:spLocks noChangeArrowheads="1"/>
              </p:cNvSpPr>
              <p:nvPr/>
            </p:nvSpPr>
            <p:spPr bwMode="auto">
              <a:xfrm>
                <a:off x="43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4" name="Oval 350"/>
              <p:cNvSpPr>
                <a:spLocks noChangeArrowheads="1"/>
              </p:cNvSpPr>
              <p:nvPr/>
            </p:nvSpPr>
            <p:spPr bwMode="auto">
              <a:xfrm>
                <a:off x="81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5" name="Oval 351"/>
              <p:cNvSpPr>
                <a:spLocks noChangeArrowheads="1"/>
              </p:cNvSpPr>
              <p:nvPr/>
            </p:nvSpPr>
            <p:spPr bwMode="auto">
              <a:xfrm>
                <a:off x="1056"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6" name="Oval 352"/>
              <p:cNvSpPr>
                <a:spLocks noChangeArrowheads="1"/>
              </p:cNvSpPr>
              <p:nvPr/>
            </p:nvSpPr>
            <p:spPr bwMode="auto">
              <a:xfrm>
                <a:off x="912"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7" name="Oval 353"/>
              <p:cNvSpPr>
                <a:spLocks noChangeArrowheads="1"/>
              </p:cNvSpPr>
              <p:nvPr/>
            </p:nvSpPr>
            <p:spPr bwMode="auto">
              <a:xfrm>
                <a:off x="72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8" name="Oval 354"/>
              <p:cNvSpPr>
                <a:spLocks noChangeArrowheads="1"/>
              </p:cNvSpPr>
              <p:nvPr/>
            </p:nvSpPr>
            <p:spPr bwMode="auto">
              <a:xfrm>
                <a:off x="1440"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79" name="Oval 355"/>
              <p:cNvSpPr>
                <a:spLocks noChangeArrowheads="1"/>
              </p:cNvSpPr>
              <p:nvPr/>
            </p:nvSpPr>
            <p:spPr bwMode="auto">
              <a:xfrm>
                <a:off x="57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0" name="Oval 356"/>
              <p:cNvSpPr>
                <a:spLocks noChangeArrowheads="1"/>
              </p:cNvSpPr>
              <p:nvPr/>
            </p:nvSpPr>
            <p:spPr bwMode="auto">
              <a:xfrm>
                <a:off x="72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1" name="Oval 357"/>
              <p:cNvSpPr>
                <a:spLocks noChangeArrowheads="1"/>
              </p:cNvSpPr>
              <p:nvPr/>
            </p:nvSpPr>
            <p:spPr bwMode="auto">
              <a:xfrm>
                <a:off x="912"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2" name="Oval 358"/>
              <p:cNvSpPr>
                <a:spLocks noChangeArrowheads="1"/>
              </p:cNvSpPr>
              <p:nvPr/>
            </p:nvSpPr>
            <p:spPr bwMode="auto">
              <a:xfrm>
                <a:off x="1152"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3" name="Oval 359"/>
              <p:cNvSpPr>
                <a:spLocks noChangeArrowheads="1"/>
              </p:cNvSpPr>
              <p:nvPr/>
            </p:nvSpPr>
            <p:spPr bwMode="auto">
              <a:xfrm>
                <a:off x="432"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4" name="Oval 360"/>
              <p:cNvSpPr>
                <a:spLocks noChangeArrowheads="1"/>
              </p:cNvSpPr>
              <p:nvPr/>
            </p:nvSpPr>
            <p:spPr bwMode="auto">
              <a:xfrm>
                <a:off x="1296"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5" name="Oval 361"/>
              <p:cNvSpPr>
                <a:spLocks noChangeArrowheads="1"/>
              </p:cNvSpPr>
              <p:nvPr/>
            </p:nvSpPr>
            <p:spPr bwMode="auto">
              <a:xfrm>
                <a:off x="72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6" name="Oval 362"/>
              <p:cNvSpPr>
                <a:spLocks noChangeArrowheads="1"/>
              </p:cNvSpPr>
              <p:nvPr/>
            </p:nvSpPr>
            <p:spPr bwMode="auto">
              <a:xfrm>
                <a:off x="43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7" name="Oval 363"/>
              <p:cNvSpPr>
                <a:spLocks noChangeArrowheads="1"/>
              </p:cNvSpPr>
              <p:nvPr/>
            </p:nvSpPr>
            <p:spPr bwMode="auto">
              <a:xfrm>
                <a:off x="1392"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8" name="Oval 364"/>
              <p:cNvSpPr>
                <a:spLocks noChangeArrowheads="1"/>
              </p:cNvSpPr>
              <p:nvPr/>
            </p:nvSpPr>
            <p:spPr bwMode="auto">
              <a:xfrm>
                <a:off x="115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89" name="Oval 365"/>
              <p:cNvSpPr>
                <a:spLocks noChangeArrowheads="1"/>
              </p:cNvSpPr>
              <p:nvPr/>
            </p:nvSpPr>
            <p:spPr bwMode="auto">
              <a:xfrm>
                <a:off x="96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0" name="Oval 366"/>
              <p:cNvSpPr>
                <a:spLocks noChangeArrowheads="1"/>
              </p:cNvSpPr>
              <p:nvPr/>
            </p:nvSpPr>
            <p:spPr bwMode="auto">
              <a:xfrm>
                <a:off x="129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1" name="Oval 367"/>
              <p:cNvSpPr>
                <a:spLocks noChangeArrowheads="1"/>
              </p:cNvSpPr>
              <p:nvPr/>
            </p:nvSpPr>
            <p:spPr bwMode="auto">
              <a:xfrm>
                <a:off x="288"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2" name="Oval 368"/>
              <p:cNvSpPr>
                <a:spLocks noChangeArrowheads="1"/>
              </p:cNvSpPr>
              <p:nvPr/>
            </p:nvSpPr>
            <p:spPr bwMode="auto">
              <a:xfrm>
                <a:off x="528"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3" name="Oval 369"/>
              <p:cNvSpPr>
                <a:spLocks noChangeArrowheads="1"/>
              </p:cNvSpPr>
              <p:nvPr/>
            </p:nvSpPr>
            <p:spPr bwMode="auto">
              <a:xfrm>
                <a:off x="1392"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4" name="Oval 370"/>
              <p:cNvSpPr>
                <a:spLocks noChangeArrowheads="1"/>
              </p:cNvSpPr>
              <p:nvPr/>
            </p:nvSpPr>
            <p:spPr bwMode="auto">
              <a:xfrm>
                <a:off x="864"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5" name="Oval 371"/>
              <p:cNvSpPr>
                <a:spLocks noChangeArrowheads="1"/>
              </p:cNvSpPr>
              <p:nvPr/>
            </p:nvSpPr>
            <p:spPr bwMode="auto">
              <a:xfrm>
                <a:off x="62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6" name="Oval 372"/>
              <p:cNvSpPr>
                <a:spLocks noChangeArrowheads="1"/>
              </p:cNvSpPr>
              <p:nvPr/>
            </p:nvSpPr>
            <p:spPr bwMode="auto">
              <a:xfrm>
                <a:off x="1152"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7" name="Oval 373"/>
              <p:cNvSpPr>
                <a:spLocks noChangeArrowheads="1"/>
              </p:cNvSpPr>
              <p:nvPr/>
            </p:nvSpPr>
            <p:spPr bwMode="auto">
              <a:xfrm>
                <a:off x="48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8" name="Oval 374"/>
              <p:cNvSpPr>
                <a:spLocks noChangeArrowheads="1"/>
              </p:cNvSpPr>
              <p:nvPr/>
            </p:nvSpPr>
            <p:spPr bwMode="auto">
              <a:xfrm>
                <a:off x="1056"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99" name="Oval 375"/>
              <p:cNvSpPr>
                <a:spLocks noChangeArrowheads="1"/>
              </p:cNvSpPr>
              <p:nvPr/>
            </p:nvSpPr>
            <p:spPr bwMode="auto">
              <a:xfrm>
                <a:off x="57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0" name="Oval 376"/>
              <p:cNvSpPr>
                <a:spLocks noChangeArrowheads="1"/>
              </p:cNvSpPr>
              <p:nvPr/>
            </p:nvSpPr>
            <p:spPr bwMode="auto">
              <a:xfrm>
                <a:off x="100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1" name="Oval 377"/>
              <p:cNvSpPr>
                <a:spLocks noChangeArrowheads="1"/>
              </p:cNvSpPr>
              <p:nvPr/>
            </p:nvSpPr>
            <p:spPr bwMode="auto">
              <a:xfrm>
                <a:off x="81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2" name="Oval 378"/>
              <p:cNvSpPr>
                <a:spLocks noChangeArrowheads="1"/>
              </p:cNvSpPr>
              <p:nvPr/>
            </p:nvSpPr>
            <p:spPr bwMode="auto">
              <a:xfrm>
                <a:off x="139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3" name="Oval 379"/>
              <p:cNvSpPr>
                <a:spLocks noChangeArrowheads="1"/>
              </p:cNvSpPr>
              <p:nvPr/>
            </p:nvSpPr>
            <p:spPr bwMode="auto">
              <a:xfrm>
                <a:off x="120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4" name="Oval 380"/>
              <p:cNvSpPr>
                <a:spLocks noChangeArrowheads="1"/>
              </p:cNvSpPr>
              <p:nvPr/>
            </p:nvSpPr>
            <p:spPr bwMode="auto">
              <a:xfrm>
                <a:off x="62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5" name="Oval 381"/>
              <p:cNvSpPr>
                <a:spLocks noChangeArrowheads="1"/>
              </p:cNvSpPr>
              <p:nvPr/>
            </p:nvSpPr>
            <p:spPr bwMode="auto">
              <a:xfrm>
                <a:off x="864"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6" name="Oval 382"/>
              <p:cNvSpPr>
                <a:spLocks noChangeArrowheads="1"/>
              </p:cNvSpPr>
              <p:nvPr/>
            </p:nvSpPr>
            <p:spPr bwMode="auto">
              <a:xfrm>
                <a:off x="1056"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7" name="Oval 383"/>
              <p:cNvSpPr>
                <a:spLocks noChangeArrowheads="1"/>
              </p:cNvSpPr>
              <p:nvPr/>
            </p:nvSpPr>
            <p:spPr bwMode="auto">
              <a:xfrm>
                <a:off x="72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8" name="Oval 384"/>
              <p:cNvSpPr>
                <a:spLocks noChangeArrowheads="1"/>
              </p:cNvSpPr>
              <p:nvPr/>
            </p:nvSpPr>
            <p:spPr bwMode="auto">
              <a:xfrm>
                <a:off x="1248"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09" name="Oval 385"/>
              <p:cNvSpPr>
                <a:spLocks noChangeArrowheads="1"/>
              </p:cNvSpPr>
              <p:nvPr/>
            </p:nvSpPr>
            <p:spPr bwMode="auto">
              <a:xfrm>
                <a:off x="672"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0" name="Oval 386"/>
              <p:cNvSpPr>
                <a:spLocks noChangeArrowheads="1"/>
              </p:cNvSpPr>
              <p:nvPr/>
            </p:nvSpPr>
            <p:spPr bwMode="auto">
              <a:xfrm>
                <a:off x="1296"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1" name="Oval 387"/>
              <p:cNvSpPr>
                <a:spLocks noChangeArrowheads="1"/>
              </p:cNvSpPr>
              <p:nvPr/>
            </p:nvSpPr>
            <p:spPr bwMode="auto">
              <a:xfrm>
                <a:off x="62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2" name="Oval 388"/>
              <p:cNvSpPr>
                <a:spLocks noChangeArrowheads="1"/>
              </p:cNvSpPr>
              <p:nvPr/>
            </p:nvSpPr>
            <p:spPr bwMode="auto">
              <a:xfrm>
                <a:off x="110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3" name="Oval 389"/>
              <p:cNvSpPr>
                <a:spLocks noChangeArrowheads="1"/>
              </p:cNvSpPr>
              <p:nvPr/>
            </p:nvSpPr>
            <p:spPr bwMode="auto">
              <a:xfrm>
                <a:off x="96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4" name="Oval 390"/>
              <p:cNvSpPr>
                <a:spLocks noChangeArrowheads="1"/>
              </p:cNvSpPr>
              <p:nvPr/>
            </p:nvSpPr>
            <p:spPr bwMode="auto">
              <a:xfrm>
                <a:off x="384"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5" name="Oval 391"/>
              <p:cNvSpPr>
                <a:spLocks noChangeArrowheads="1"/>
              </p:cNvSpPr>
              <p:nvPr/>
            </p:nvSpPr>
            <p:spPr bwMode="auto">
              <a:xfrm>
                <a:off x="24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6" name="Oval 392"/>
              <p:cNvSpPr>
                <a:spLocks noChangeArrowheads="1"/>
              </p:cNvSpPr>
              <p:nvPr/>
            </p:nvSpPr>
            <p:spPr bwMode="auto">
              <a:xfrm>
                <a:off x="336"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7" name="Oval 393"/>
              <p:cNvSpPr>
                <a:spLocks noChangeArrowheads="1"/>
              </p:cNvSpPr>
              <p:nvPr/>
            </p:nvSpPr>
            <p:spPr bwMode="auto">
              <a:xfrm>
                <a:off x="576"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8" name="Oval 394"/>
              <p:cNvSpPr>
                <a:spLocks noChangeArrowheads="1"/>
              </p:cNvSpPr>
              <p:nvPr/>
            </p:nvSpPr>
            <p:spPr bwMode="auto">
              <a:xfrm>
                <a:off x="81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19" name="Oval 395"/>
              <p:cNvSpPr>
                <a:spLocks noChangeArrowheads="1"/>
              </p:cNvSpPr>
              <p:nvPr/>
            </p:nvSpPr>
            <p:spPr bwMode="auto">
              <a:xfrm>
                <a:off x="43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0" name="Oval 396"/>
              <p:cNvSpPr>
                <a:spLocks noChangeArrowheads="1"/>
              </p:cNvSpPr>
              <p:nvPr/>
            </p:nvSpPr>
            <p:spPr bwMode="auto">
              <a:xfrm>
                <a:off x="100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1" name="Oval 397"/>
              <p:cNvSpPr>
                <a:spLocks noChangeArrowheads="1"/>
              </p:cNvSpPr>
              <p:nvPr/>
            </p:nvSpPr>
            <p:spPr bwMode="auto">
              <a:xfrm>
                <a:off x="28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2" name="Oval 398"/>
              <p:cNvSpPr>
                <a:spLocks noChangeArrowheads="1"/>
              </p:cNvSpPr>
              <p:nvPr/>
            </p:nvSpPr>
            <p:spPr bwMode="auto">
              <a:xfrm>
                <a:off x="139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3" name="Oval 399"/>
              <p:cNvSpPr>
                <a:spLocks noChangeArrowheads="1"/>
              </p:cNvSpPr>
              <p:nvPr/>
            </p:nvSpPr>
            <p:spPr bwMode="auto">
              <a:xfrm>
                <a:off x="24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4" name="Oval 400"/>
              <p:cNvSpPr>
                <a:spLocks noChangeArrowheads="1"/>
              </p:cNvSpPr>
              <p:nvPr/>
            </p:nvSpPr>
            <p:spPr bwMode="auto">
              <a:xfrm>
                <a:off x="816"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5" name="Oval 401"/>
              <p:cNvSpPr>
                <a:spLocks noChangeArrowheads="1"/>
              </p:cNvSpPr>
              <p:nvPr/>
            </p:nvSpPr>
            <p:spPr bwMode="auto">
              <a:xfrm>
                <a:off x="624"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6" name="Oval 402"/>
              <p:cNvSpPr>
                <a:spLocks noChangeArrowheads="1"/>
              </p:cNvSpPr>
              <p:nvPr/>
            </p:nvSpPr>
            <p:spPr bwMode="auto">
              <a:xfrm>
                <a:off x="129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7" name="Oval 403"/>
              <p:cNvSpPr>
                <a:spLocks noChangeArrowheads="1"/>
              </p:cNvSpPr>
              <p:nvPr/>
            </p:nvSpPr>
            <p:spPr bwMode="auto">
              <a:xfrm>
                <a:off x="816"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8" name="Oval 404"/>
              <p:cNvSpPr>
                <a:spLocks noChangeArrowheads="1"/>
              </p:cNvSpPr>
              <p:nvPr/>
            </p:nvSpPr>
            <p:spPr bwMode="auto">
              <a:xfrm>
                <a:off x="62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29" name="Oval 405"/>
              <p:cNvSpPr>
                <a:spLocks noChangeArrowheads="1"/>
              </p:cNvSpPr>
              <p:nvPr/>
            </p:nvSpPr>
            <p:spPr bwMode="auto">
              <a:xfrm>
                <a:off x="96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0" name="Oval 406"/>
              <p:cNvSpPr>
                <a:spLocks noChangeArrowheads="1"/>
              </p:cNvSpPr>
              <p:nvPr/>
            </p:nvSpPr>
            <p:spPr bwMode="auto">
              <a:xfrm>
                <a:off x="432"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1" name="Oval 407"/>
              <p:cNvSpPr>
                <a:spLocks noChangeArrowheads="1"/>
              </p:cNvSpPr>
              <p:nvPr/>
            </p:nvSpPr>
            <p:spPr bwMode="auto">
              <a:xfrm>
                <a:off x="1056"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2" name="Oval 408"/>
              <p:cNvSpPr>
                <a:spLocks noChangeArrowheads="1"/>
              </p:cNvSpPr>
              <p:nvPr/>
            </p:nvSpPr>
            <p:spPr bwMode="auto">
              <a:xfrm>
                <a:off x="1248"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3" name="Oval 409"/>
              <p:cNvSpPr>
                <a:spLocks noChangeArrowheads="1"/>
              </p:cNvSpPr>
              <p:nvPr/>
            </p:nvSpPr>
            <p:spPr bwMode="auto">
              <a:xfrm>
                <a:off x="672"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4" name="Oval 410"/>
              <p:cNvSpPr>
                <a:spLocks noChangeArrowheads="1"/>
              </p:cNvSpPr>
              <p:nvPr/>
            </p:nvSpPr>
            <p:spPr bwMode="auto">
              <a:xfrm>
                <a:off x="100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5" name="Oval 411"/>
              <p:cNvSpPr>
                <a:spLocks noChangeArrowheads="1"/>
              </p:cNvSpPr>
              <p:nvPr/>
            </p:nvSpPr>
            <p:spPr bwMode="auto">
              <a:xfrm>
                <a:off x="57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6" name="Oval 412"/>
              <p:cNvSpPr>
                <a:spLocks noChangeArrowheads="1"/>
              </p:cNvSpPr>
              <p:nvPr/>
            </p:nvSpPr>
            <p:spPr bwMode="auto">
              <a:xfrm>
                <a:off x="81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7" name="Oval 413"/>
              <p:cNvSpPr>
                <a:spLocks noChangeArrowheads="1"/>
              </p:cNvSpPr>
              <p:nvPr/>
            </p:nvSpPr>
            <p:spPr bwMode="auto">
              <a:xfrm>
                <a:off x="52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8" name="Oval 414"/>
              <p:cNvSpPr>
                <a:spLocks noChangeArrowheads="1"/>
              </p:cNvSpPr>
              <p:nvPr/>
            </p:nvSpPr>
            <p:spPr bwMode="auto">
              <a:xfrm>
                <a:off x="1392"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39" name="Oval 415"/>
              <p:cNvSpPr>
                <a:spLocks noChangeArrowheads="1"/>
              </p:cNvSpPr>
              <p:nvPr/>
            </p:nvSpPr>
            <p:spPr bwMode="auto">
              <a:xfrm>
                <a:off x="124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0" name="Oval 416"/>
              <p:cNvSpPr>
                <a:spLocks noChangeArrowheads="1"/>
              </p:cNvSpPr>
              <p:nvPr/>
            </p:nvSpPr>
            <p:spPr bwMode="auto">
              <a:xfrm>
                <a:off x="24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1" name="Oval 417"/>
              <p:cNvSpPr>
                <a:spLocks noChangeArrowheads="1"/>
              </p:cNvSpPr>
              <p:nvPr/>
            </p:nvSpPr>
            <p:spPr bwMode="auto">
              <a:xfrm>
                <a:off x="576"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2" name="Oval 418"/>
              <p:cNvSpPr>
                <a:spLocks noChangeArrowheads="1"/>
              </p:cNvSpPr>
              <p:nvPr/>
            </p:nvSpPr>
            <p:spPr bwMode="auto">
              <a:xfrm>
                <a:off x="1152"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3" name="Oval 419"/>
              <p:cNvSpPr>
                <a:spLocks noChangeArrowheads="1"/>
              </p:cNvSpPr>
              <p:nvPr/>
            </p:nvSpPr>
            <p:spPr bwMode="auto">
              <a:xfrm>
                <a:off x="57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4" name="Oval 420"/>
              <p:cNvSpPr>
                <a:spLocks noChangeArrowheads="1"/>
              </p:cNvSpPr>
              <p:nvPr/>
            </p:nvSpPr>
            <p:spPr bwMode="auto">
              <a:xfrm>
                <a:off x="81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5" name="Oval 421"/>
              <p:cNvSpPr>
                <a:spLocks noChangeArrowheads="1"/>
              </p:cNvSpPr>
              <p:nvPr/>
            </p:nvSpPr>
            <p:spPr bwMode="auto">
              <a:xfrm>
                <a:off x="24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6" name="Oval 422"/>
              <p:cNvSpPr>
                <a:spLocks noChangeArrowheads="1"/>
              </p:cNvSpPr>
              <p:nvPr/>
            </p:nvSpPr>
            <p:spPr bwMode="auto">
              <a:xfrm>
                <a:off x="38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7" name="Oval 423"/>
              <p:cNvSpPr>
                <a:spLocks noChangeArrowheads="1"/>
              </p:cNvSpPr>
              <p:nvPr/>
            </p:nvSpPr>
            <p:spPr bwMode="auto">
              <a:xfrm>
                <a:off x="139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8" name="Oval 424"/>
              <p:cNvSpPr>
                <a:spLocks noChangeArrowheads="1"/>
              </p:cNvSpPr>
              <p:nvPr/>
            </p:nvSpPr>
            <p:spPr bwMode="auto">
              <a:xfrm>
                <a:off x="1344"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49" name="Oval 425"/>
              <p:cNvSpPr>
                <a:spLocks noChangeArrowheads="1"/>
              </p:cNvSpPr>
              <p:nvPr/>
            </p:nvSpPr>
            <p:spPr bwMode="auto">
              <a:xfrm>
                <a:off x="86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0" name="Oval 426"/>
              <p:cNvSpPr>
                <a:spLocks noChangeArrowheads="1"/>
              </p:cNvSpPr>
              <p:nvPr/>
            </p:nvSpPr>
            <p:spPr bwMode="auto">
              <a:xfrm>
                <a:off x="1200"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1" name="Oval 427"/>
              <p:cNvSpPr>
                <a:spLocks noChangeArrowheads="1"/>
              </p:cNvSpPr>
              <p:nvPr/>
            </p:nvSpPr>
            <p:spPr bwMode="auto">
              <a:xfrm>
                <a:off x="67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2" name="Oval 428"/>
              <p:cNvSpPr>
                <a:spLocks noChangeArrowheads="1"/>
              </p:cNvSpPr>
              <p:nvPr/>
            </p:nvSpPr>
            <p:spPr bwMode="auto">
              <a:xfrm>
                <a:off x="1296"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3" name="Oval 429"/>
              <p:cNvSpPr>
                <a:spLocks noChangeArrowheads="1"/>
              </p:cNvSpPr>
              <p:nvPr/>
            </p:nvSpPr>
            <p:spPr bwMode="auto">
              <a:xfrm>
                <a:off x="134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4" name="Oval 430"/>
              <p:cNvSpPr>
                <a:spLocks noChangeArrowheads="1"/>
              </p:cNvSpPr>
              <p:nvPr/>
            </p:nvSpPr>
            <p:spPr bwMode="auto">
              <a:xfrm>
                <a:off x="1248"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5" name="Oval 431"/>
              <p:cNvSpPr>
                <a:spLocks noChangeArrowheads="1"/>
              </p:cNvSpPr>
              <p:nvPr/>
            </p:nvSpPr>
            <p:spPr bwMode="auto">
              <a:xfrm>
                <a:off x="1248"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6" name="Oval 432"/>
              <p:cNvSpPr>
                <a:spLocks noChangeArrowheads="1"/>
              </p:cNvSpPr>
              <p:nvPr/>
            </p:nvSpPr>
            <p:spPr bwMode="auto">
              <a:xfrm>
                <a:off x="86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7" name="Oval 433"/>
              <p:cNvSpPr>
                <a:spLocks noChangeArrowheads="1"/>
              </p:cNvSpPr>
              <p:nvPr/>
            </p:nvSpPr>
            <p:spPr bwMode="auto">
              <a:xfrm>
                <a:off x="105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8" name="Oval 434"/>
              <p:cNvSpPr>
                <a:spLocks noChangeArrowheads="1"/>
              </p:cNvSpPr>
              <p:nvPr/>
            </p:nvSpPr>
            <p:spPr bwMode="auto">
              <a:xfrm>
                <a:off x="76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59" name="Oval 435"/>
              <p:cNvSpPr>
                <a:spLocks noChangeArrowheads="1"/>
              </p:cNvSpPr>
              <p:nvPr/>
            </p:nvSpPr>
            <p:spPr bwMode="auto">
              <a:xfrm>
                <a:off x="144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0" name="Oval 436"/>
              <p:cNvSpPr>
                <a:spLocks noChangeArrowheads="1"/>
              </p:cNvSpPr>
              <p:nvPr/>
            </p:nvSpPr>
            <p:spPr bwMode="auto">
              <a:xfrm>
                <a:off x="134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1" name="Oval 437"/>
              <p:cNvSpPr>
                <a:spLocks noChangeArrowheads="1"/>
              </p:cNvSpPr>
              <p:nvPr/>
            </p:nvSpPr>
            <p:spPr bwMode="auto">
              <a:xfrm>
                <a:off x="91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2" name="Oval 438"/>
              <p:cNvSpPr>
                <a:spLocks noChangeArrowheads="1"/>
              </p:cNvSpPr>
              <p:nvPr/>
            </p:nvSpPr>
            <p:spPr bwMode="auto">
              <a:xfrm>
                <a:off x="864"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3" name="Oval 439"/>
              <p:cNvSpPr>
                <a:spLocks noChangeArrowheads="1"/>
              </p:cNvSpPr>
              <p:nvPr/>
            </p:nvSpPr>
            <p:spPr bwMode="auto">
              <a:xfrm>
                <a:off x="139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4" name="Oval 440"/>
              <p:cNvSpPr>
                <a:spLocks noChangeArrowheads="1"/>
              </p:cNvSpPr>
              <p:nvPr/>
            </p:nvSpPr>
            <p:spPr bwMode="auto">
              <a:xfrm>
                <a:off x="91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5" name="Oval 441"/>
              <p:cNvSpPr>
                <a:spLocks noChangeArrowheads="1"/>
              </p:cNvSpPr>
              <p:nvPr/>
            </p:nvSpPr>
            <p:spPr bwMode="auto">
              <a:xfrm>
                <a:off x="110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6" name="Oval 442"/>
              <p:cNvSpPr>
                <a:spLocks noChangeArrowheads="1"/>
              </p:cNvSpPr>
              <p:nvPr/>
            </p:nvSpPr>
            <p:spPr bwMode="auto">
              <a:xfrm>
                <a:off x="576"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7" name="Oval 443"/>
              <p:cNvSpPr>
                <a:spLocks noChangeArrowheads="1"/>
              </p:cNvSpPr>
              <p:nvPr/>
            </p:nvSpPr>
            <p:spPr bwMode="auto">
              <a:xfrm>
                <a:off x="672"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8" name="Oval 444"/>
              <p:cNvSpPr>
                <a:spLocks noChangeArrowheads="1"/>
              </p:cNvSpPr>
              <p:nvPr/>
            </p:nvSpPr>
            <p:spPr bwMode="auto">
              <a:xfrm>
                <a:off x="1200"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69" name="Oval 445"/>
              <p:cNvSpPr>
                <a:spLocks noChangeArrowheads="1"/>
              </p:cNvSpPr>
              <p:nvPr/>
            </p:nvSpPr>
            <p:spPr bwMode="auto">
              <a:xfrm>
                <a:off x="816"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0" name="Oval 446"/>
              <p:cNvSpPr>
                <a:spLocks noChangeArrowheads="1"/>
              </p:cNvSpPr>
              <p:nvPr/>
            </p:nvSpPr>
            <p:spPr bwMode="auto">
              <a:xfrm>
                <a:off x="336"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1" name="Oval 447"/>
              <p:cNvSpPr>
                <a:spLocks noChangeArrowheads="1"/>
              </p:cNvSpPr>
              <p:nvPr/>
            </p:nvSpPr>
            <p:spPr bwMode="auto">
              <a:xfrm>
                <a:off x="720"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2" name="Oval 448"/>
              <p:cNvSpPr>
                <a:spLocks noChangeArrowheads="1"/>
              </p:cNvSpPr>
              <p:nvPr/>
            </p:nvSpPr>
            <p:spPr bwMode="auto">
              <a:xfrm>
                <a:off x="384"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3" name="Oval 449"/>
              <p:cNvSpPr>
                <a:spLocks noChangeArrowheads="1"/>
              </p:cNvSpPr>
              <p:nvPr/>
            </p:nvSpPr>
            <p:spPr bwMode="auto">
              <a:xfrm>
                <a:off x="96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4" name="Oval 450"/>
              <p:cNvSpPr>
                <a:spLocks noChangeArrowheads="1"/>
              </p:cNvSpPr>
              <p:nvPr/>
            </p:nvSpPr>
            <p:spPr bwMode="auto">
              <a:xfrm>
                <a:off x="129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5" name="Oval 451"/>
              <p:cNvSpPr>
                <a:spLocks noChangeArrowheads="1"/>
              </p:cNvSpPr>
              <p:nvPr/>
            </p:nvSpPr>
            <p:spPr bwMode="auto">
              <a:xfrm>
                <a:off x="24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6" name="Oval 452"/>
              <p:cNvSpPr>
                <a:spLocks noChangeArrowheads="1"/>
              </p:cNvSpPr>
              <p:nvPr/>
            </p:nvSpPr>
            <p:spPr bwMode="auto">
              <a:xfrm>
                <a:off x="960"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7" name="Oval 453"/>
              <p:cNvSpPr>
                <a:spLocks noChangeArrowheads="1"/>
              </p:cNvSpPr>
              <p:nvPr/>
            </p:nvSpPr>
            <p:spPr bwMode="auto">
              <a:xfrm>
                <a:off x="528"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8" name="Oval 454"/>
              <p:cNvSpPr>
                <a:spLocks noChangeArrowheads="1"/>
              </p:cNvSpPr>
              <p:nvPr/>
            </p:nvSpPr>
            <p:spPr bwMode="auto">
              <a:xfrm>
                <a:off x="72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79" name="Oval 455"/>
              <p:cNvSpPr>
                <a:spLocks noChangeArrowheads="1"/>
              </p:cNvSpPr>
              <p:nvPr/>
            </p:nvSpPr>
            <p:spPr bwMode="auto">
              <a:xfrm>
                <a:off x="24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0" name="Oval 456"/>
              <p:cNvSpPr>
                <a:spLocks noChangeArrowheads="1"/>
              </p:cNvSpPr>
              <p:nvPr/>
            </p:nvSpPr>
            <p:spPr bwMode="auto">
              <a:xfrm>
                <a:off x="129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1" name="Oval 457"/>
              <p:cNvSpPr>
                <a:spLocks noChangeArrowheads="1"/>
              </p:cNvSpPr>
              <p:nvPr/>
            </p:nvSpPr>
            <p:spPr bwMode="auto">
              <a:xfrm>
                <a:off x="115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2" name="Oval 458"/>
              <p:cNvSpPr>
                <a:spLocks noChangeArrowheads="1"/>
              </p:cNvSpPr>
              <p:nvPr/>
            </p:nvSpPr>
            <p:spPr bwMode="auto">
              <a:xfrm>
                <a:off x="288"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3" name="Oval 459"/>
              <p:cNvSpPr>
                <a:spLocks noChangeArrowheads="1"/>
              </p:cNvSpPr>
              <p:nvPr/>
            </p:nvSpPr>
            <p:spPr bwMode="auto">
              <a:xfrm>
                <a:off x="48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4" name="Oval 460"/>
              <p:cNvSpPr>
                <a:spLocks noChangeArrowheads="1"/>
              </p:cNvSpPr>
              <p:nvPr/>
            </p:nvSpPr>
            <p:spPr bwMode="auto">
              <a:xfrm>
                <a:off x="1008"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5" name="Oval 461"/>
              <p:cNvSpPr>
                <a:spLocks noChangeArrowheads="1"/>
              </p:cNvSpPr>
              <p:nvPr/>
            </p:nvSpPr>
            <p:spPr bwMode="auto">
              <a:xfrm>
                <a:off x="48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6" name="Oval 462"/>
              <p:cNvSpPr>
                <a:spLocks noChangeArrowheads="1"/>
              </p:cNvSpPr>
              <p:nvPr/>
            </p:nvSpPr>
            <p:spPr bwMode="auto">
              <a:xfrm>
                <a:off x="62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7" name="Oval 463"/>
              <p:cNvSpPr>
                <a:spLocks noChangeArrowheads="1"/>
              </p:cNvSpPr>
              <p:nvPr/>
            </p:nvSpPr>
            <p:spPr bwMode="auto">
              <a:xfrm>
                <a:off x="24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8" name="Oval 464"/>
              <p:cNvSpPr>
                <a:spLocks noChangeArrowheads="1"/>
              </p:cNvSpPr>
              <p:nvPr/>
            </p:nvSpPr>
            <p:spPr bwMode="auto">
              <a:xfrm>
                <a:off x="33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89" name="Oval 465"/>
              <p:cNvSpPr>
                <a:spLocks noChangeArrowheads="1"/>
              </p:cNvSpPr>
              <p:nvPr/>
            </p:nvSpPr>
            <p:spPr bwMode="auto">
              <a:xfrm>
                <a:off x="76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0" name="Oval 466"/>
              <p:cNvSpPr>
                <a:spLocks noChangeArrowheads="1"/>
              </p:cNvSpPr>
              <p:nvPr/>
            </p:nvSpPr>
            <p:spPr bwMode="auto">
              <a:xfrm>
                <a:off x="288"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1" name="Oval 467"/>
              <p:cNvSpPr>
                <a:spLocks noChangeArrowheads="1"/>
              </p:cNvSpPr>
              <p:nvPr/>
            </p:nvSpPr>
            <p:spPr bwMode="auto">
              <a:xfrm>
                <a:off x="720"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2" name="Oval 468"/>
              <p:cNvSpPr>
                <a:spLocks noChangeArrowheads="1"/>
              </p:cNvSpPr>
              <p:nvPr/>
            </p:nvSpPr>
            <p:spPr bwMode="auto">
              <a:xfrm>
                <a:off x="120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3" name="Oval 469"/>
              <p:cNvSpPr>
                <a:spLocks noChangeArrowheads="1"/>
              </p:cNvSpPr>
              <p:nvPr/>
            </p:nvSpPr>
            <p:spPr bwMode="auto">
              <a:xfrm>
                <a:off x="110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4" name="Oval 470"/>
              <p:cNvSpPr>
                <a:spLocks noChangeArrowheads="1"/>
              </p:cNvSpPr>
              <p:nvPr/>
            </p:nvSpPr>
            <p:spPr bwMode="auto">
              <a:xfrm>
                <a:off x="62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5" name="Oval 471"/>
              <p:cNvSpPr>
                <a:spLocks noChangeArrowheads="1"/>
              </p:cNvSpPr>
              <p:nvPr/>
            </p:nvSpPr>
            <p:spPr bwMode="auto">
              <a:xfrm>
                <a:off x="48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6" name="Oval 472"/>
              <p:cNvSpPr>
                <a:spLocks noChangeArrowheads="1"/>
              </p:cNvSpPr>
              <p:nvPr/>
            </p:nvSpPr>
            <p:spPr bwMode="auto">
              <a:xfrm>
                <a:off x="288"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7" name="Oval 473"/>
              <p:cNvSpPr>
                <a:spLocks noChangeArrowheads="1"/>
              </p:cNvSpPr>
              <p:nvPr/>
            </p:nvSpPr>
            <p:spPr bwMode="auto">
              <a:xfrm>
                <a:off x="144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8" name="Oval 474"/>
              <p:cNvSpPr>
                <a:spLocks noChangeArrowheads="1"/>
              </p:cNvSpPr>
              <p:nvPr/>
            </p:nvSpPr>
            <p:spPr bwMode="auto">
              <a:xfrm>
                <a:off x="124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999" name="Oval 475"/>
              <p:cNvSpPr>
                <a:spLocks noChangeArrowheads="1"/>
              </p:cNvSpPr>
              <p:nvPr/>
            </p:nvSpPr>
            <p:spPr bwMode="auto">
              <a:xfrm>
                <a:off x="48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0" name="Oval 476"/>
              <p:cNvSpPr>
                <a:spLocks noChangeArrowheads="1"/>
              </p:cNvSpPr>
              <p:nvPr/>
            </p:nvSpPr>
            <p:spPr bwMode="auto">
              <a:xfrm>
                <a:off x="120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1" name="Oval 477"/>
              <p:cNvSpPr>
                <a:spLocks noChangeArrowheads="1"/>
              </p:cNvSpPr>
              <p:nvPr/>
            </p:nvSpPr>
            <p:spPr bwMode="auto">
              <a:xfrm>
                <a:off x="144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2" name="Oval 478"/>
              <p:cNvSpPr>
                <a:spLocks noChangeArrowheads="1"/>
              </p:cNvSpPr>
              <p:nvPr/>
            </p:nvSpPr>
            <p:spPr bwMode="auto">
              <a:xfrm>
                <a:off x="91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3" name="Oval 479"/>
              <p:cNvSpPr>
                <a:spLocks noChangeArrowheads="1"/>
              </p:cNvSpPr>
              <p:nvPr/>
            </p:nvSpPr>
            <p:spPr bwMode="auto">
              <a:xfrm>
                <a:off x="528"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4" name="Oval 480"/>
              <p:cNvSpPr>
                <a:spLocks noChangeArrowheads="1"/>
              </p:cNvSpPr>
              <p:nvPr/>
            </p:nvSpPr>
            <p:spPr bwMode="auto">
              <a:xfrm>
                <a:off x="86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5" name="Oval 481"/>
              <p:cNvSpPr>
                <a:spLocks noChangeArrowheads="1"/>
              </p:cNvSpPr>
              <p:nvPr/>
            </p:nvSpPr>
            <p:spPr bwMode="auto">
              <a:xfrm>
                <a:off x="1056"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6" name="Oval 482"/>
              <p:cNvSpPr>
                <a:spLocks noChangeArrowheads="1"/>
              </p:cNvSpPr>
              <p:nvPr/>
            </p:nvSpPr>
            <p:spPr bwMode="auto">
              <a:xfrm>
                <a:off x="38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7" name="Oval 483"/>
              <p:cNvSpPr>
                <a:spLocks noChangeArrowheads="1"/>
              </p:cNvSpPr>
              <p:nvPr/>
            </p:nvSpPr>
            <p:spPr bwMode="auto">
              <a:xfrm>
                <a:off x="43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8" name="Oval 484"/>
              <p:cNvSpPr>
                <a:spLocks noChangeArrowheads="1"/>
              </p:cNvSpPr>
              <p:nvPr/>
            </p:nvSpPr>
            <p:spPr bwMode="auto">
              <a:xfrm>
                <a:off x="33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09" name="Oval 485"/>
              <p:cNvSpPr>
                <a:spLocks noChangeArrowheads="1"/>
              </p:cNvSpPr>
              <p:nvPr/>
            </p:nvSpPr>
            <p:spPr bwMode="auto">
              <a:xfrm>
                <a:off x="48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0" name="Oval 486"/>
              <p:cNvSpPr>
                <a:spLocks noChangeArrowheads="1"/>
              </p:cNvSpPr>
              <p:nvPr/>
            </p:nvSpPr>
            <p:spPr bwMode="auto">
              <a:xfrm>
                <a:off x="48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1" name="Oval 487"/>
              <p:cNvSpPr>
                <a:spLocks noChangeArrowheads="1"/>
              </p:cNvSpPr>
              <p:nvPr/>
            </p:nvSpPr>
            <p:spPr bwMode="auto">
              <a:xfrm>
                <a:off x="91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2" name="Oval 488"/>
              <p:cNvSpPr>
                <a:spLocks noChangeArrowheads="1"/>
              </p:cNvSpPr>
              <p:nvPr/>
            </p:nvSpPr>
            <p:spPr bwMode="auto">
              <a:xfrm>
                <a:off x="134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3" name="Oval 489"/>
              <p:cNvSpPr>
                <a:spLocks noChangeArrowheads="1"/>
              </p:cNvSpPr>
              <p:nvPr/>
            </p:nvSpPr>
            <p:spPr bwMode="auto">
              <a:xfrm>
                <a:off x="120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4" name="Oval 490"/>
              <p:cNvSpPr>
                <a:spLocks noChangeArrowheads="1"/>
              </p:cNvSpPr>
              <p:nvPr/>
            </p:nvSpPr>
            <p:spPr bwMode="auto">
              <a:xfrm>
                <a:off x="768"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5" name="Oval 491"/>
              <p:cNvSpPr>
                <a:spLocks noChangeArrowheads="1"/>
              </p:cNvSpPr>
              <p:nvPr/>
            </p:nvSpPr>
            <p:spPr bwMode="auto">
              <a:xfrm>
                <a:off x="62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6" name="Oval 492"/>
              <p:cNvSpPr>
                <a:spLocks noChangeArrowheads="1"/>
              </p:cNvSpPr>
              <p:nvPr/>
            </p:nvSpPr>
            <p:spPr bwMode="auto">
              <a:xfrm>
                <a:off x="96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7" name="Oval 493"/>
              <p:cNvSpPr>
                <a:spLocks noChangeArrowheads="1"/>
              </p:cNvSpPr>
              <p:nvPr/>
            </p:nvSpPr>
            <p:spPr bwMode="auto">
              <a:xfrm>
                <a:off x="1440"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8" name="Oval 494"/>
              <p:cNvSpPr>
                <a:spLocks noChangeArrowheads="1"/>
              </p:cNvSpPr>
              <p:nvPr/>
            </p:nvSpPr>
            <p:spPr bwMode="auto">
              <a:xfrm>
                <a:off x="110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19" name="Oval 495"/>
              <p:cNvSpPr>
                <a:spLocks noChangeArrowheads="1"/>
              </p:cNvSpPr>
              <p:nvPr/>
            </p:nvSpPr>
            <p:spPr bwMode="auto">
              <a:xfrm>
                <a:off x="48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0" name="Oval 496"/>
              <p:cNvSpPr>
                <a:spLocks noChangeArrowheads="1"/>
              </p:cNvSpPr>
              <p:nvPr/>
            </p:nvSpPr>
            <p:spPr bwMode="auto">
              <a:xfrm>
                <a:off x="1440"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1" name="Oval 497"/>
              <p:cNvSpPr>
                <a:spLocks noChangeArrowheads="1"/>
              </p:cNvSpPr>
              <p:nvPr/>
            </p:nvSpPr>
            <p:spPr bwMode="auto">
              <a:xfrm>
                <a:off x="144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2" name="Oval 498"/>
              <p:cNvSpPr>
                <a:spLocks noChangeArrowheads="1"/>
              </p:cNvSpPr>
              <p:nvPr/>
            </p:nvSpPr>
            <p:spPr bwMode="auto">
              <a:xfrm>
                <a:off x="86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3" name="Oval 499"/>
              <p:cNvSpPr>
                <a:spLocks noChangeArrowheads="1"/>
              </p:cNvSpPr>
              <p:nvPr/>
            </p:nvSpPr>
            <p:spPr bwMode="auto">
              <a:xfrm>
                <a:off x="124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4" name="Oval 500"/>
              <p:cNvSpPr>
                <a:spLocks noChangeArrowheads="1"/>
              </p:cNvSpPr>
              <p:nvPr/>
            </p:nvSpPr>
            <p:spPr bwMode="auto">
              <a:xfrm>
                <a:off x="1008"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5" name="Oval 501"/>
              <p:cNvSpPr>
                <a:spLocks noChangeArrowheads="1"/>
              </p:cNvSpPr>
              <p:nvPr/>
            </p:nvSpPr>
            <p:spPr bwMode="auto">
              <a:xfrm>
                <a:off x="115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6" name="Oval 502"/>
              <p:cNvSpPr>
                <a:spLocks noChangeArrowheads="1"/>
              </p:cNvSpPr>
              <p:nvPr/>
            </p:nvSpPr>
            <p:spPr bwMode="auto">
              <a:xfrm>
                <a:off x="43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7" name="Oval 503"/>
              <p:cNvSpPr>
                <a:spLocks noChangeArrowheads="1"/>
              </p:cNvSpPr>
              <p:nvPr/>
            </p:nvSpPr>
            <p:spPr bwMode="auto">
              <a:xfrm>
                <a:off x="72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8" name="Oval 504"/>
              <p:cNvSpPr>
                <a:spLocks noChangeArrowheads="1"/>
              </p:cNvSpPr>
              <p:nvPr/>
            </p:nvSpPr>
            <p:spPr bwMode="auto">
              <a:xfrm>
                <a:off x="432"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29" name="Oval 505"/>
              <p:cNvSpPr>
                <a:spLocks noChangeArrowheads="1"/>
              </p:cNvSpPr>
              <p:nvPr/>
            </p:nvSpPr>
            <p:spPr bwMode="auto">
              <a:xfrm>
                <a:off x="96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0" name="Oval 506"/>
              <p:cNvSpPr>
                <a:spLocks noChangeArrowheads="1"/>
              </p:cNvSpPr>
              <p:nvPr/>
            </p:nvSpPr>
            <p:spPr bwMode="auto">
              <a:xfrm>
                <a:off x="57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1" name="Oval 507"/>
              <p:cNvSpPr>
                <a:spLocks noChangeArrowheads="1"/>
              </p:cNvSpPr>
              <p:nvPr/>
            </p:nvSpPr>
            <p:spPr bwMode="auto">
              <a:xfrm>
                <a:off x="1008" y="30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2" name="Oval 508"/>
              <p:cNvSpPr>
                <a:spLocks noChangeArrowheads="1"/>
              </p:cNvSpPr>
              <p:nvPr/>
            </p:nvSpPr>
            <p:spPr bwMode="auto">
              <a:xfrm>
                <a:off x="1440"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3" name="Oval 509"/>
              <p:cNvSpPr>
                <a:spLocks noChangeArrowheads="1"/>
              </p:cNvSpPr>
              <p:nvPr/>
            </p:nvSpPr>
            <p:spPr bwMode="auto">
              <a:xfrm>
                <a:off x="129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4" name="Oval 510"/>
              <p:cNvSpPr>
                <a:spLocks noChangeArrowheads="1"/>
              </p:cNvSpPr>
              <p:nvPr/>
            </p:nvSpPr>
            <p:spPr bwMode="auto">
              <a:xfrm>
                <a:off x="1296"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5" name="Oval 511"/>
              <p:cNvSpPr>
                <a:spLocks noChangeArrowheads="1"/>
              </p:cNvSpPr>
              <p:nvPr/>
            </p:nvSpPr>
            <p:spPr bwMode="auto">
              <a:xfrm>
                <a:off x="672"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6" name="Oval 512"/>
              <p:cNvSpPr>
                <a:spLocks noChangeArrowheads="1"/>
              </p:cNvSpPr>
              <p:nvPr/>
            </p:nvSpPr>
            <p:spPr bwMode="auto">
              <a:xfrm>
                <a:off x="86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7" name="Oval 513"/>
              <p:cNvSpPr>
                <a:spLocks noChangeArrowheads="1"/>
              </p:cNvSpPr>
              <p:nvPr/>
            </p:nvSpPr>
            <p:spPr bwMode="auto">
              <a:xfrm>
                <a:off x="144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8" name="Oval 514"/>
              <p:cNvSpPr>
                <a:spLocks noChangeArrowheads="1"/>
              </p:cNvSpPr>
              <p:nvPr/>
            </p:nvSpPr>
            <p:spPr bwMode="auto">
              <a:xfrm>
                <a:off x="1440"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39" name="Oval 515"/>
              <p:cNvSpPr>
                <a:spLocks noChangeArrowheads="1"/>
              </p:cNvSpPr>
              <p:nvPr/>
            </p:nvSpPr>
            <p:spPr bwMode="auto">
              <a:xfrm>
                <a:off x="24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0" name="Oval 516"/>
              <p:cNvSpPr>
                <a:spLocks noChangeArrowheads="1"/>
              </p:cNvSpPr>
              <p:nvPr/>
            </p:nvSpPr>
            <p:spPr bwMode="auto">
              <a:xfrm>
                <a:off x="1152"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1" name="Oval 517"/>
              <p:cNvSpPr>
                <a:spLocks noChangeArrowheads="1"/>
              </p:cNvSpPr>
              <p:nvPr/>
            </p:nvSpPr>
            <p:spPr bwMode="auto">
              <a:xfrm>
                <a:off x="139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2" name="Oval 518"/>
              <p:cNvSpPr>
                <a:spLocks noChangeArrowheads="1"/>
              </p:cNvSpPr>
              <p:nvPr/>
            </p:nvSpPr>
            <p:spPr bwMode="auto">
              <a:xfrm>
                <a:off x="110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3" name="Oval 519"/>
              <p:cNvSpPr>
                <a:spLocks noChangeArrowheads="1"/>
              </p:cNvSpPr>
              <p:nvPr/>
            </p:nvSpPr>
            <p:spPr bwMode="auto">
              <a:xfrm>
                <a:off x="1200"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4" name="Oval 520"/>
              <p:cNvSpPr>
                <a:spLocks noChangeArrowheads="1"/>
              </p:cNvSpPr>
              <p:nvPr/>
            </p:nvSpPr>
            <p:spPr bwMode="auto">
              <a:xfrm>
                <a:off x="1104"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5" name="Oval 521"/>
              <p:cNvSpPr>
                <a:spLocks noChangeArrowheads="1"/>
              </p:cNvSpPr>
              <p:nvPr/>
            </p:nvSpPr>
            <p:spPr bwMode="auto">
              <a:xfrm>
                <a:off x="1248"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6" name="Oval 522"/>
              <p:cNvSpPr>
                <a:spLocks noChangeArrowheads="1"/>
              </p:cNvSpPr>
              <p:nvPr/>
            </p:nvSpPr>
            <p:spPr bwMode="auto">
              <a:xfrm>
                <a:off x="52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7" name="Oval 523"/>
              <p:cNvSpPr>
                <a:spLocks noChangeArrowheads="1"/>
              </p:cNvSpPr>
              <p:nvPr/>
            </p:nvSpPr>
            <p:spPr bwMode="auto">
              <a:xfrm>
                <a:off x="76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8" name="Oval 524"/>
              <p:cNvSpPr>
                <a:spLocks noChangeArrowheads="1"/>
              </p:cNvSpPr>
              <p:nvPr/>
            </p:nvSpPr>
            <p:spPr bwMode="auto">
              <a:xfrm>
                <a:off x="52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49" name="Oval 525"/>
              <p:cNvSpPr>
                <a:spLocks noChangeArrowheads="1"/>
              </p:cNvSpPr>
              <p:nvPr/>
            </p:nvSpPr>
            <p:spPr bwMode="auto">
              <a:xfrm>
                <a:off x="432"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0" name="Oval 526"/>
              <p:cNvSpPr>
                <a:spLocks noChangeArrowheads="1"/>
              </p:cNvSpPr>
              <p:nvPr/>
            </p:nvSpPr>
            <p:spPr bwMode="auto">
              <a:xfrm>
                <a:off x="864"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1" name="Oval 527"/>
              <p:cNvSpPr>
                <a:spLocks noChangeArrowheads="1"/>
              </p:cNvSpPr>
              <p:nvPr/>
            </p:nvSpPr>
            <p:spPr bwMode="auto">
              <a:xfrm>
                <a:off x="768" y="31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2" name="Oval 528"/>
              <p:cNvSpPr>
                <a:spLocks noChangeArrowheads="1"/>
              </p:cNvSpPr>
              <p:nvPr/>
            </p:nvSpPr>
            <p:spPr bwMode="auto">
              <a:xfrm>
                <a:off x="720"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3" name="Oval 529"/>
              <p:cNvSpPr>
                <a:spLocks noChangeArrowheads="1"/>
              </p:cNvSpPr>
              <p:nvPr/>
            </p:nvSpPr>
            <p:spPr bwMode="auto">
              <a:xfrm>
                <a:off x="57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4" name="Oval 530"/>
              <p:cNvSpPr>
                <a:spLocks noChangeArrowheads="1"/>
              </p:cNvSpPr>
              <p:nvPr/>
            </p:nvSpPr>
            <p:spPr bwMode="auto">
              <a:xfrm>
                <a:off x="480"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5" name="Oval 531"/>
              <p:cNvSpPr>
                <a:spLocks noChangeArrowheads="1"/>
              </p:cNvSpPr>
              <p:nvPr/>
            </p:nvSpPr>
            <p:spPr bwMode="auto">
              <a:xfrm>
                <a:off x="72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6" name="Oval 532"/>
              <p:cNvSpPr>
                <a:spLocks noChangeArrowheads="1"/>
              </p:cNvSpPr>
              <p:nvPr/>
            </p:nvSpPr>
            <p:spPr bwMode="auto">
              <a:xfrm>
                <a:off x="432" y="32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7" name="Oval 533"/>
              <p:cNvSpPr>
                <a:spLocks noChangeArrowheads="1"/>
              </p:cNvSpPr>
              <p:nvPr/>
            </p:nvSpPr>
            <p:spPr bwMode="auto">
              <a:xfrm>
                <a:off x="384" y="31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8" name="Oval 534"/>
              <p:cNvSpPr>
                <a:spLocks noChangeArrowheads="1"/>
              </p:cNvSpPr>
              <p:nvPr/>
            </p:nvSpPr>
            <p:spPr bwMode="auto">
              <a:xfrm>
                <a:off x="62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59" name="Oval 535"/>
              <p:cNvSpPr>
                <a:spLocks noChangeArrowheads="1"/>
              </p:cNvSpPr>
              <p:nvPr/>
            </p:nvSpPr>
            <p:spPr bwMode="auto">
              <a:xfrm>
                <a:off x="105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60" name="Oval 536"/>
              <p:cNvSpPr>
                <a:spLocks noChangeArrowheads="1"/>
              </p:cNvSpPr>
              <p:nvPr/>
            </p:nvSpPr>
            <p:spPr bwMode="auto">
              <a:xfrm>
                <a:off x="672" y="32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61" name="Oval 537"/>
              <p:cNvSpPr>
                <a:spLocks noChangeArrowheads="1"/>
              </p:cNvSpPr>
              <p:nvPr/>
            </p:nvSpPr>
            <p:spPr bwMode="auto">
              <a:xfrm>
                <a:off x="134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62" name="Oval 538"/>
              <p:cNvSpPr>
                <a:spLocks noChangeArrowheads="1"/>
              </p:cNvSpPr>
              <p:nvPr/>
            </p:nvSpPr>
            <p:spPr bwMode="auto">
              <a:xfrm>
                <a:off x="1296" y="30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063" name="Oval 539"/>
              <p:cNvSpPr>
                <a:spLocks noChangeArrowheads="1"/>
              </p:cNvSpPr>
              <p:nvPr/>
            </p:nvSpPr>
            <p:spPr bwMode="auto">
              <a:xfrm>
                <a:off x="336" y="2928"/>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3823" name="Line 540"/>
            <p:cNvSpPr>
              <a:spLocks noChangeShapeType="1"/>
            </p:cNvSpPr>
            <p:nvPr/>
          </p:nvSpPr>
          <p:spPr bwMode="auto">
            <a:xfrm>
              <a:off x="2976" y="2400"/>
              <a:ext cx="1632"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4" name="Oval 541"/>
            <p:cNvSpPr>
              <a:spLocks noChangeArrowheads="1"/>
            </p:cNvSpPr>
            <p:nvPr/>
          </p:nvSpPr>
          <p:spPr bwMode="auto">
            <a:xfrm>
              <a:off x="3792"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5" name="Oval 542"/>
            <p:cNvSpPr>
              <a:spLocks noChangeArrowheads="1"/>
            </p:cNvSpPr>
            <p:nvPr/>
          </p:nvSpPr>
          <p:spPr bwMode="auto">
            <a:xfrm>
              <a:off x="360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6" name="Oval 543"/>
            <p:cNvSpPr>
              <a:spLocks noChangeArrowheads="1"/>
            </p:cNvSpPr>
            <p:nvPr/>
          </p:nvSpPr>
          <p:spPr bwMode="auto">
            <a:xfrm>
              <a:off x="374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7" name="Oval 544"/>
            <p:cNvSpPr>
              <a:spLocks noChangeArrowheads="1"/>
            </p:cNvSpPr>
            <p:nvPr/>
          </p:nvSpPr>
          <p:spPr bwMode="auto">
            <a:xfrm>
              <a:off x="4512"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8" name="Oval 545"/>
            <p:cNvSpPr>
              <a:spLocks noChangeArrowheads="1"/>
            </p:cNvSpPr>
            <p:nvPr/>
          </p:nvSpPr>
          <p:spPr bwMode="auto">
            <a:xfrm>
              <a:off x="4512"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29" name="Oval 546"/>
            <p:cNvSpPr>
              <a:spLocks noChangeArrowheads="1"/>
            </p:cNvSpPr>
            <p:nvPr/>
          </p:nvSpPr>
          <p:spPr bwMode="auto">
            <a:xfrm>
              <a:off x="4320"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0" name="Oval 547"/>
            <p:cNvSpPr>
              <a:spLocks noChangeArrowheads="1"/>
            </p:cNvSpPr>
            <p:nvPr/>
          </p:nvSpPr>
          <p:spPr bwMode="auto">
            <a:xfrm>
              <a:off x="393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1" name="Oval 548"/>
            <p:cNvSpPr>
              <a:spLocks noChangeArrowheads="1"/>
            </p:cNvSpPr>
            <p:nvPr/>
          </p:nvSpPr>
          <p:spPr bwMode="auto">
            <a:xfrm>
              <a:off x="4128"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2" name="Oval 549"/>
            <p:cNvSpPr>
              <a:spLocks noChangeArrowheads="1"/>
            </p:cNvSpPr>
            <p:nvPr/>
          </p:nvSpPr>
          <p:spPr bwMode="auto">
            <a:xfrm>
              <a:off x="336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3" name="Oval 550"/>
            <p:cNvSpPr>
              <a:spLocks noChangeArrowheads="1"/>
            </p:cNvSpPr>
            <p:nvPr/>
          </p:nvSpPr>
          <p:spPr bwMode="auto">
            <a:xfrm>
              <a:off x="441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4" name="Oval 551"/>
            <p:cNvSpPr>
              <a:spLocks noChangeArrowheads="1"/>
            </p:cNvSpPr>
            <p:nvPr/>
          </p:nvSpPr>
          <p:spPr bwMode="auto">
            <a:xfrm>
              <a:off x="3600"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5" name="Oval 552"/>
            <p:cNvSpPr>
              <a:spLocks noChangeArrowheads="1"/>
            </p:cNvSpPr>
            <p:nvPr/>
          </p:nvSpPr>
          <p:spPr bwMode="auto">
            <a:xfrm>
              <a:off x="369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6" name="Oval 553"/>
            <p:cNvSpPr>
              <a:spLocks noChangeArrowheads="1"/>
            </p:cNvSpPr>
            <p:nvPr/>
          </p:nvSpPr>
          <p:spPr bwMode="auto">
            <a:xfrm>
              <a:off x="4032"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7" name="Oval 554"/>
            <p:cNvSpPr>
              <a:spLocks noChangeArrowheads="1"/>
            </p:cNvSpPr>
            <p:nvPr/>
          </p:nvSpPr>
          <p:spPr bwMode="auto">
            <a:xfrm>
              <a:off x="4224"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8" name="Oval 555"/>
            <p:cNvSpPr>
              <a:spLocks noChangeArrowheads="1"/>
            </p:cNvSpPr>
            <p:nvPr/>
          </p:nvSpPr>
          <p:spPr bwMode="auto">
            <a:xfrm>
              <a:off x="350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39" name="Oval 556"/>
            <p:cNvSpPr>
              <a:spLocks noChangeArrowheads="1"/>
            </p:cNvSpPr>
            <p:nvPr/>
          </p:nvSpPr>
          <p:spPr bwMode="auto">
            <a:xfrm>
              <a:off x="3408"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3840" name="Oval 557"/>
            <p:cNvSpPr>
              <a:spLocks noChangeArrowheads="1"/>
            </p:cNvSpPr>
            <p:nvPr/>
          </p:nvSpPr>
          <p:spPr bwMode="auto">
            <a:xfrm>
              <a:off x="3312" y="2208"/>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3797" name="Text Box 558"/>
          <p:cNvSpPr txBox="1">
            <a:spLocks noChangeArrowheads="1"/>
          </p:cNvSpPr>
          <p:nvPr/>
        </p:nvSpPr>
        <p:spPr bwMode="auto">
          <a:xfrm>
            <a:off x="1371600" y="55927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3200" b="1">
                <a:solidFill>
                  <a:schemeClr val="tx1"/>
                </a:solidFill>
              </a:rPr>
              <a:t>1</a:t>
            </a:r>
          </a:p>
        </p:txBody>
      </p:sp>
      <p:sp>
        <p:nvSpPr>
          <p:cNvPr id="33798" name="Text Box 559"/>
          <p:cNvSpPr txBox="1">
            <a:spLocks noChangeArrowheads="1"/>
          </p:cNvSpPr>
          <p:nvPr/>
        </p:nvSpPr>
        <p:spPr bwMode="auto">
          <a:xfrm>
            <a:off x="6296025" y="55927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3200" b="1">
                <a:solidFill>
                  <a:schemeClr val="tx1"/>
                </a:solidFill>
              </a:rPr>
              <a:t>2</a:t>
            </a:r>
          </a:p>
        </p:txBody>
      </p:sp>
      <p:sp>
        <p:nvSpPr>
          <p:cNvPr id="33799" name="Text Box 560"/>
          <p:cNvSpPr txBox="1">
            <a:spLocks noChangeArrowheads="1"/>
          </p:cNvSpPr>
          <p:nvPr/>
        </p:nvSpPr>
        <p:spPr bwMode="auto">
          <a:xfrm>
            <a:off x="3146425" y="3565525"/>
            <a:ext cx="1730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2000">
                <a:solidFill>
                  <a:schemeClr val="tx1"/>
                </a:solidFill>
              </a:rPr>
              <a:t>Baseline Prevalence</a:t>
            </a:r>
          </a:p>
        </p:txBody>
      </p:sp>
      <p:sp>
        <p:nvSpPr>
          <p:cNvPr id="33800" name="Text Box 561"/>
          <p:cNvSpPr txBox="1">
            <a:spLocks noChangeArrowheads="1"/>
          </p:cNvSpPr>
          <p:nvPr/>
        </p:nvSpPr>
        <p:spPr bwMode="auto">
          <a:xfrm>
            <a:off x="4899025" y="1752600"/>
            <a:ext cx="17303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2000">
                <a:solidFill>
                  <a:schemeClr val="tx1"/>
                </a:solidFill>
              </a:rPr>
              <a:t>Incidence</a:t>
            </a:r>
          </a:p>
        </p:txBody>
      </p:sp>
      <p:sp>
        <p:nvSpPr>
          <p:cNvPr id="33801" name="Text Box 562"/>
          <p:cNvSpPr txBox="1">
            <a:spLocks noChangeArrowheads="1"/>
          </p:cNvSpPr>
          <p:nvPr/>
        </p:nvSpPr>
        <p:spPr bwMode="auto">
          <a:xfrm>
            <a:off x="7413625" y="3352800"/>
            <a:ext cx="1730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2000">
                <a:solidFill>
                  <a:schemeClr val="tx1"/>
                </a:solidFill>
              </a:rPr>
              <a:t>Increased Prevalence</a:t>
            </a:r>
          </a:p>
        </p:txBody>
      </p:sp>
      <p:sp>
        <p:nvSpPr>
          <p:cNvPr id="33802" name="Text Box 563"/>
          <p:cNvSpPr txBox="1">
            <a:spLocks noChangeArrowheads="1"/>
          </p:cNvSpPr>
          <p:nvPr/>
        </p:nvSpPr>
        <p:spPr bwMode="auto">
          <a:xfrm>
            <a:off x="7315200" y="3355975"/>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400" b="1">
                <a:solidFill>
                  <a:schemeClr val="tx1"/>
                </a:solidFill>
                <a:cs typeface="Arial" charset="0"/>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7489825" y="3489325"/>
            <a:ext cx="17303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1800">
                <a:solidFill>
                  <a:schemeClr val="tx1"/>
                </a:solidFill>
              </a:rPr>
              <a:t>Prevalence</a:t>
            </a:r>
          </a:p>
        </p:txBody>
      </p:sp>
      <p:grpSp>
        <p:nvGrpSpPr>
          <p:cNvPr id="34819" name="Group 3"/>
          <p:cNvGrpSpPr>
            <a:grpSpLocks/>
          </p:cNvGrpSpPr>
          <p:nvPr/>
        </p:nvGrpSpPr>
        <p:grpSpPr bwMode="auto">
          <a:xfrm>
            <a:off x="4419600" y="1752600"/>
            <a:ext cx="4759325" cy="4419600"/>
            <a:chOff x="2784" y="1104"/>
            <a:chExt cx="2998" cy="2784"/>
          </a:xfrm>
        </p:grpSpPr>
        <p:sp>
          <p:nvSpPr>
            <p:cNvPr id="35039" name="Line 4"/>
            <p:cNvSpPr>
              <a:spLocks noChangeShapeType="1"/>
            </p:cNvSpPr>
            <p:nvPr/>
          </p:nvSpPr>
          <p:spPr bwMode="auto">
            <a:xfrm>
              <a:off x="4992" y="3264"/>
              <a:ext cx="240"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040" name="Text Box 5"/>
            <p:cNvSpPr txBox="1">
              <a:spLocks noChangeArrowheads="1"/>
            </p:cNvSpPr>
            <p:nvPr/>
          </p:nvSpPr>
          <p:spPr bwMode="auto">
            <a:xfrm>
              <a:off x="3966" y="3523"/>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3200" b="1">
                  <a:solidFill>
                    <a:schemeClr val="tx1"/>
                  </a:solidFill>
                </a:rPr>
                <a:t>4</a:t>
              </a:r>
            </a:p>
          </p:txBody>
        </p:sp>
        <p:sp>
          <p:nvSpPr>
            <p:cNvPr id="35041" name="Text Box 6"/>
            <p:cNvSpPr txBox="1">
              <a:spLocks noChangeArrowheads="1"/>
            </p:cNvSpPr>
            <p:nvPr/>
          </p:nvSpPr>
          <p:spPr bwMode="auto">
            <a:xfrm>
              <a:off x="3182" y="1104"/>
              <a:ext cx="1090"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1800">
                  <a:solidFill>
                    <a:schemeClr val="tx1"/>
                  </a:solidFill>
                </a:rPr>
                <a:t>Incidence</a:t>
              </a:r>
            </a:p>
          </p:txBody>
        </p:sp>
        <p:grpSp>
          <p:nvGrpSpPr>
            <p:cNvPr id="35042" name="Group 7"/>
            <p:cNvGrpSpPr>
              <a:grpSpLocks/>
            </p:cNvGrpSpPr>
            <p:nvPr/>
          </p:nvGrpSpPr>
          <p:grpSpPr bwMode="auto">
            <a:xfrm>
              <a:off x="2784" y="1152"/>
              <a:ext cx="2400" cy="2256"/>
              <a:chOff x="2880" y="1152"/>
              <a:chExt cx="2400" cy="2256"/>
            </a:xfrm>
          </p:grpSpPr>
          <p:grpSp>
            <p:nvGrpSpPr>
              <p:cNvPr id="35044" name="Group 8"/>
              <p:cNvGrpSpPr>
                <a:grpSpLocks/>
              </p:cNvGrpSpPr>
              <p:nvPr/>
            </p:nvGrpSpPr>
            <p:grpSpPr bwMode="auto">
              <a:xfrm>
                <a:off x="3312" y="2064"/>
                <a:ext cx="1920" cy="1344"/>
                <a:chOff x="3792" y="912"/>
                <a:chExt cx="1920" cy="1344"/>
              </a:xfrm>
            </p:grpSpPr>
            <p:grpSp>
              <p:nvGrpSpPr>
                <p:cNvPr id="35091" name="Group 9"/>
                <p:cNvGrpSpPr>
                  <a:grpSpLocks/>
                </p:cNvGrpSpPr>
                <p:nvPr/>
              </p:nvGrpSpPr>
              <p:grpSpPr bwMode="auto">
                <a:xfrm>
                  <a:off x="3792" y="912"/>
                  <a:ext cx="1728" cy="1344"/>
                  <a:chOff x="3264" y="1728"/>
                  <a:chExt cx="1728" cy="1344"/>
                </a:xfrm>
              </p:grpSpPr>
              <p:sp>
                <p:nvSpPr>
                  <p:cNvPr id="35122" name="Line 10"/>
                  <p:cNvSpPr>
                    <a:spLocks noChangeShapeType="1"/>
                  </p:cNvSpPr>
                  <p:nvPr/>
                </p:nvSpPr>
                <p:spPr bwMode="auto">
                  <a:xfrm>
                    <a:off x="3264" y="1728"/>
                    <a:ext cx="0" cy="1344"/>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23" name="Line 11"/>
                  <p:cNvSpPr>
                    <a:spLocks noChangeShapeType="1"/>
                  </p:cNvSpPr>
                  <p:nvPr/>
                </p:nvSpPr>
                <p:spPr bwMode="auto">
                  <a:xfrm>
                    <a:off x="3264" y="3072"/>
                    <a:ext cx="1728"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24" name="Line 12"/>
                  <p:cNvSpPr>
                    <a:spLocks noChangeShapeType="1"/>
                  </p:cNvSpPr>
                  <p:nvPr/>
                </p:nvSpPr>
                <p:spPr bwMode="auto">
                  <a:xfrm flipV="1">
                    <a:off x="4560" y="1728"/>
                    <a:ext cx="0" cy="1104"/>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25" name="Oval 13"/>
                  <p:cNvSpPr>
                    <a:spLocks noChangeArrowheads="1"/>
                  </p:cNvSpPr>
                  <p:nvPr/>
                </p:nvSpPr>
                <p:spPr bwMode="auto">
                  <a:xfrm>
                    <a:off x="4224"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26" name="Oval 14"/>
                  <p:cNvSpPr>
                    <a:spLocks noChangeArrowheads="1"/>
                  </p:cNvSpPr>
                  <p:nvPr/>
                </p:nvSpPr>
                <p:spPr bwMode="auto">
                  <a:xfrm>
                    <a:off x="3360"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27" name="Oval 15"/>
                  <p:cNvSpPr>
                    <a:spLocks noChangeArrowheads="1"/>
                  </p:cNvSpPr>
                  <p:nvPr/>
                </p:nvSpPr>
                <p:spPr bwMode="auto">
                  <a:xfrm>
                    <a:off x="3456"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28" name="Oval 16"/>
                  <p:cNvSpPr>
                    <a:spLocks noChangeArrowheads="1"/>
                  </p:cNvSpPr>
                  <p:nvPr/>
                </p:nvSpPr>
                <p:spPr bwMode="auto">
                  <a:xfrm>
                    <a:off x="3696"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29" name="Oval 17"/>
                  <p:cNvSpPr>
                    <a:spLocks noChangeArrowheads="1"/>
                  </p:cNvSpPr>
                  <p:nvPr/>
                </p:nvSpPr>
                <p:spPr bwMode="auto">
                  <a:xfrm>
                    <a:off x="3792"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0" name="Oval 18"/>
                  <p:cNvSpPr>
                    <a:spLocks noChangeArrowheads="1"/>
                  </p:cNvSpPr>
                  <p:nvPr/>
                </p:nvSpPr>
                <p:spPr bwMode="auto">
                  <a:xfrm>
                    <a:off x="3600"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1" name="Oval 19"/>
                  <p:cNvSpPr>
                    <a:spLocks noChangeArrowheads="1"/>
                  </p:cNvSpPr>
                  <p:nvPr/>
                </p:nvSpPr>
                <p:spPr bwMode="auto">
                  <a:xfrm>
                    <a:off x="408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2" name="Oval 20"/>
                  <p:cNvSpPr>
                    <a:spLocks noChangeArrowheads="1"/>
                  </p:cNvSpPr>
                  <p:nvPr/>
                </p:nvSpPr>
                <p:spPr bwMode="auto">
                  <a:xfrm>
                    <a:off x="3408"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3" name="Oval 21"/>
                  <p:cNvSpPr>
                    <a:spLocks noChangeArrowheads="1"/>
                  </p:cNvSpPr>
                  <p:nvPr/>
                </p:nvSpPr>
                <p:spPr bwMode="auto">
                  <a:xfrm>
                    <a:off x="3840"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4" name="Oval 22"/>
                  <p:cNvSpPr>
                    <a:spLocks noChangeArrowheads="1"/>
                  </p:cNvSpPr>
                  <p:nvPr/>
                </p:nvSpPr>
                <p:spPr bwMode="auto">
                  <a:xfrm>
                    <a:off x="3312"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5" name="Oval 23"/>
                  <p:cNvSpPr>
                    <a:spLocks noChangeArrowheads="1"/>
                  </p:cNvSpPr>
                  <p:nvPr/>
                </p:nvSpPr>
                <p:spPr bwMode="auto">
                  <a:xfrm>
                    <a:off x="3936"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6" name="Oval 24"/>
                  <p:cNvSpPr>
                    <a:spLocks noChangeArrowheads="1"/>
                  </p:cNvSpPr>
                  <p:nvPr/>
                </p:nvSpPr>
                <p:spPr bwMode="auto">
                  <a:xfrm>
                    <a:off x="3744"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7" name="Oval 25"/>
                  <p:cNvSpPr>
                    <a:spLocks noChangeArrowheads="1"/>
                  </p:cNvSpPr>
                  <p:nvPr/>
                </p:nvSpPr>
                <p:spPr bwMode="auto">
                  <a:xfrm>
                    <a:off x="4416"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8" name="Oval 26"/>
                  <p:cNvSpPr>
                    <a:spLocks noChangeArrowheads="1"/>
                  </p:cNvSpPr>
                  <p:nvPr/>
                </p:nvSpPr>
                <p:spPr bwMode="auto">
                  <a:xfrm>
                    <a:off x="3552"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39" name="Oval 27"/>
                  <p:cNvSpPr>
                    <a:spLocks noChangeArrowheads="1"/>
                  </p:cNvSpPr>
                  <p:nvPr/>
                </p:nvSpPr>
                <p:spPr bwMode="auto">
                  <a:xfrm>
                    <a:off x="3648"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0" name="Oval 28"/>
                  <p:cNvSpPr>
                    <a:spLocks noChangeArrowheads="1"/>
                  </p:cNvSpPr>
                  <p:nvPr/>
                </p:nvSpPr>
                <p:spPr bwMode="auto">
                  <a:xfrm>
                    <a:off x="3888"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1" name="Oval 29"/>
                  <p:cNvSpPr>
                    <a:spLocks noChangeArrowheads="1"/>
                  </p:cNvSpPr>
                  <p:nvPr/>
                </p:nvSpPr>
                <p:spPr bwMode="auto">
                  <a:xfrm>
                    <a:off x="3984"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2" name="Oval 30"/>
                  <p:cNvSpPr>
                    <a:spLocks noChangeArrowheads="1"/>
                  </p:cNvSpPr>
                  <p:nvPr/>
                </p:nvSpPr>
                <p:spPr bwMode="auto">
                  <a:xfrm>
                    <a:off x="374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3" name="Oval 31"/>
                  <p:cNvSpPr>
                    <a:spLocks noChangeArrowheads="1"/>
                  </p:cNvSpPr>
                  <p:nvPr/>
                </p:nvSpPr>
                <p:spPr bwMode="auto">
                  <a:xfrm>
                    <a:off x="4176"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4" name="Oval 32"/>
                  <p:cNvSpPr>
                    <a:spLocks noChangeArrowheads="1"/>
                  </p:cNvSpPr>
                  <p:nvPr/>
                </p:nvSpPr>
                <p:spPr bwMode="auto">
                  <a:xfrm>
                    <a:off x="3648"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5" name="Oval 33"/>
                  <p:cNvSpPr>
                    <a:spLocks noChangeArrowheads="1"/>
                  </p:cNvSpPr>
                  <p:nvPr/>
                </p:nvSpPr>
                <p:spPr bwMode="auto">
                  <a:xfrm>
                    <a:off x="4032"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6" name="Oval 34"/>
                  <p:cNvSpPr>
                    <a:spLocks noChangeArrowheads="1"/>
                  </p:cNvSpPr>
                  <p:nvPr/>
                </p:nvSpPr>
                <p:spPr bwMode="auto">
                  <a:xfrm>
                    <a:off x="4128"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7" name="Oval 35"/>
                  <p:cNvSpPr>
                    <a:spLocks noChangeArrowheads="1"/>
                  </p:cNvSpPr>
                  <p:nvPr/>
                </p:nvSpPr>
                <p:spPr bwMode="auto">
                  <a:xfrm>
                    <a:off x="4128"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8" name="Oval 36"/>
                  <p:cNvSpPr>
                    <a:spLocks noChangeArrowheads="1"/>
                  </p:cNvSpPr>
                  <p:nvPr/>
                </p:nvSpPr>
                <p:spPr bwMode="auto">
                  <a:xfrm>
                    <a:off x="3936"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49" name="Oval 37"/>
                  <p:cNvSpPr>
                    <a:spLocks noChangeArrowheads="1"/>
                  </p:cNvSpPr>
                  <p:nvPr/>
                </p:nvSpPr>
                <p:spPr bwMode="auto">
                  <a:xfrm>
                    <a:off x="4224"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0" name="Oval 38"/>
                  <p:cNvSpPr>
                    <a:spLocks noChangeArrowheads="1"/>
                  </p:cNvSpPr>
                  <p:nvPr/>
                </p:nvSpPr>
                <p:spPr bwMode="auto">
                  <a:xfrm>
                    <a:off x="3360"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1" name="Oval 39"/>
                  <p:cNvSpPr>
                    <a:spLocks noChangeArrowheads="1"/>
                  </p:cNvSpPr>
                  <p:nvPr/>
                </p:nvSpPr>
                <p:spPr bwMode="auto">
                  <a:xfrm>
                    <a:off x="4272"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2" name="Oval 40"/>
                  <p:cNvSpPr>
                    <a:spLocks noChangeArrowheads="1"/>
                  </p:cNvSpPr>
                  <p:nvPr/>
                </p:nvSpPr>
                <p:spPr bwMode="auto">
                  <a:xfrm>
                    <a:off x="3552"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3" name="Oval 41"/>
                  <p:cNvSpPr>
                    <a:spLocks noChangeArrowheads="1"/>
                  </p:cNvSpPr>
                  <p:nvPr/>
                </p:nvSpPr>
                <p:spPr bwMode="auto">
                  <a:xfrm>
                    <a:off x="3792"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4" name="Oval 42"/>
                  <p:cNvSpPr>
                    <a:spLocks noChangeArrowheads="1"/>
                  </p:cNvSpPr>
                  <p:nvPr/>
                </p:nvSpPr>
                <p:spPr bwMode="auto">
                  <a:xfrm>
                    <a:off x="3552"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5" name="Oval 43"/>
                  <p:cNvSpPr>
                    <a:spLocks noChangeArrowheads="1"/>
                  </p:cNvSpPr>
                  <p:nvPr/>
                </p:nvSpPr>
                <p:spPr bwMode="auto">
                  <a:xfrm>
                    <a:off x="398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6" name="Oval 44"/>
                  <p:cNvSpPr>
                    <a:spLocks noChangeArrowheads="1"/>
                  </p:cNvSpPr>
                  <p:nvPr/>
                </p:nvSpPr>
                <p:spPr bwMode="auto">
                  <a:xfrm>
                    <a:off x="3456"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7" name="Oval 45"/>
                  <p:cNvSpPr>
                    <a:spLocks noChangeArrowheads="1"/>
                  </p:cNvSpPr>
                  <p:nvPr/>
                </p:nvSpPr>
                <p:spPr bwMode="auto">
                  <a:xfrm>
                    <a:off x="384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8" name="Oval 46"/>
                  <p:cNvSpPr>
                    <a:spLocks noChangeArrowheads="1"/>
                  </p:cNvSpPr>
                  <p:nvPr/>
                </p:nvSpPr>
                <p:spPr bwMode="auto">
                  <a:xfrm>
                    <a:off x="4080"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59" name="Oval 47"/>
                  <p:cNvSpPr>
                    <a:spLocks noChangeArrowheads="1"/>
                  </p:cNvSpPr>
                  <p:nvPr/>
                </p:nvSpPr>
                <p:spPr bwMode="auto">
                  <a:xfrm>
                    <a:off x="3936"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0" name="Oval 48"/>
                  <p:cNvSpPr>
                    <a:spLocks noChangeArrowheads="1"/>
                  </p:cNvSpPr>
                  <p:nvPr/>
                </p:nvSpPr>
                <p:spPr bwMode="auto">
                  <a:xfrm>
                    <a:off x="3744"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1" name="Oval 49"/>
                  <p:cNvSpPr>
                    <a:spLocks noChangeArrowheads="1"/>
                  </p:cNvSpPr>
                  <p:nvPr/>
                </p:nvSpPr>
                <p:spPr bwMode="auto">
                  <a:xfrm>
                    <a:off x="4464"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2" name="Oval 50"/>
                  <p:cNvSpPr>
                    <a:spLocks noChangeArrowheads="1"/>
                  </p:cNvSpPr>
                  <p:nvPr/>
                </p:nvSpPr>
                <p:spPr bwMode="auto">
                  <a:xfrm>
                    <a:off x="3600"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3" name="Oval 51"/>
                  <p:cNvSpPr>
                    <a:spLocks noChangeArrowheads="1"/>
                  </p:cNvSpPr>
                  <p:nvPr/>
                </p:nvSpPr>
                <p:spPr bwMode="auto">
                  <a:xfrm>
                    <a:off x="3744"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4" name="Oval 52"/>
                  <p:cNvSpPr>
                    <a:spLocks noChangeArrowheads="1"/>
                  </p:cNvSpPr>
                  <p:nvPr/>
                </p:nvSpPr>
                <p:spPr bwMode="auto">
                  <a:xfrm>
                    <a:off x="3936"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5" name="Oval 53"/>
                  <p:cNvSpPr>
                    <a:spLocks noChangeArrowheads="1"/>
                  </p:cNvSpPr>
                  <p:nvPr/>
                </p:nvSpPr>
                <p:spPr bwMode="auto">
                  <a:xfrm>
                    <a:off x="4176"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6" name="Oval 54"/>
                  <p:cNvSpPr>
                    <a:spLocks noChangeArrowheads="1"/>
                  </p:cNvSpPr>
                  <p:nvPr/>
                </p:nvSpPr>
                <p:spPr bwMode="auto">
                  <a:xfrm>
                    <a:off x="3456"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7" name="Oval 55"/>
                  <p:cNvSpPr>
                    <a:spLocks noChangeArrowheads="1"/>
                  </p:cNvSpPr>
                  <p:nvPr/>
                </p:nvSpPr>
                <p:spPr bwMode="auto">
                  <a:xfrm>
                    <a:off x="4320"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8" name="Oval 56"/>
                  <p:cNvSpPr>
                    <a:spLocks noChangeArrowheads="1"/>
                  </p:cNvSpPr>
                  <p:nvPr/>
                </p:nvSpPr>
                <p:spPr bwMode="auto">
                  <a:xfrm>
                    <a:off x="3744"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69" name="Oval 57"/>
                  <p:cNvSpPr>
                    <a:spLocks noChangeArrowheads="1"/>
                  </p:cNvSpPr>
                  <p:nvPr/>
                </p:nvSpPr>
                <p:spPr bwMode="auto">
                  <a:xfrm>
                    <a:off x="3456"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0" name="Oval 58"/>
                  <p:cNvSpPr>
                    <a:spLocks noChangeArrowheads="1"/>
                  </p:cNvSpPr>
                  <p:nvPr/>
                </p:nvSpPr>
                <p:spPr bwMode="auto">
                  <a:xfrm>
                    <a:off x="441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1" name="Oval 59"/>
                  <p:cNvSpPr>
                    <a:spLocks noChangeArrowheads="1"/>
                  </p:cNvSpPr>
                  <p:nvPr/>
                </p:nvSpPr>
                <p:spPr bwMode="auto">
                  <a:xfrm>
                    <a:off x="4176"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2" name="Oval 60"/>
                  <p:cNvSpPr>
                    <a:spLocks noChangeArrowheads="1"/>
                  </p:cNvSpPr>
                  <p:nvPr/>
                </p:nvSpPr>
                <p:spPr bwMode="auto">
                  <a:xfrm>
                    <a:off x="3984"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3" name="Oval 61"/>
                  <p:cNvSpPr>
                    <a:spLocks noChangeArrowheads="1"/>
                  </p:cNvSpPr>
                  <p:nvPr/>
                </p:nvSpPr>
                <p:spPr bwMode="auto">
                  <a:xfrm>
                    <a:off x="4320"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4" name="Oval 62"/>
                  <p:cNvSpPr>
                    <a:spLocks noChangeArrowheads="1"/>
                  </p:cNvSpPr>
                  <p:nvPr/>
                </p:nvSpPr>
                <p:spPr bwMode="auto">
                  <a:xfrm>
                    <a:off x="3312"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5" name="Oval 63"/>
                  <p:cNvSpPr>
                    <a:spLocks noChangeArrowheads="1"/>
                  </p:cNvSpPr>
                  <p:nvPr/>
                </p:nvSpPr>
                <p:spPr bwMode="auto">
                  <a:xfrm>
                    <a:off x="3552"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6" name="Oval 64"/>
                  <p:cNvSpPr>
                    <a:spLocks noChangeArrowheads="1"/>
                  </p:cNvSpPr>
                  <p:nvPr/>
                </p:nvSpPr>
                <p:spPr bwMode="auto">
                  <a:xfrm>
                    <a:off x="4416"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7" name="Oval 65"/>
                  <p:cNvSpPr>
                    <a:spLocks noChangeArrowheads="1"/>
                  </p:cNvSpPr>
                  <p:nvPr/>
                </p:nvSpPr>
                <p:spPr bwMode="auto">
                  <a:xfrm>
                    <a:off x="3888"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8" name="Oval 66"/>
                  <p:cNvSpPr>
                    <a:spLocks noChangeArrowheads="1"/>
                  </p:cNvSpPr>
                  <p:nvPr/>
                </p:nvSpPr>
                <p:spPr bwMode="auto">
                  <a:xfrm>
                    <a:off x="3648"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79" name="Oval 67"/>
                  <p:cNvSpPr>
                    <a:spLocks noChangeArrowheads="1"/>
                  </p:cNvSpPr>
                  <p:nvPr/>
                </p:nvSpPr>
                <p:spPr bwMode="auto">
                  <a:xfrm>
                    <a:off x="4176"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0" name="Oval 68"/>
                  <p:cNvSpPr>
                    <a:spLocks noChangeArrowheads="1"/>
                  </p:cNvSpPr>
                  <p:nvPr/>
                </p:nvSpPr>
                <p:spPr bwMode="auto">
                  <a:xfrm>
                    <a:off x="3504"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1" name="Oval 69"/>
                  <p:cNvSpPr>
                    <a:spLocks noChangeArrowheads="1"/>
                  </p:cNvSpPr>
                  <p:nvPr/>
                </p:nvSpPr>
                <p:spPr bwMode="auto">
                  <a:xfrm>
                    <a:off x="408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2" name="Oval 70"/>
                  <p:cNvSpPr>
                    <a:spLocks noChangeArrowheads="1"/>
                  </p:cNvSpPr>
                  <p:nvPr/>
                </p:nvSpPr>
                <p:spPr bwMode="auto">
                  <a:xfrm>
                    <a:off x="3600"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3" name="Oval 71"/>
                  <p:cNvSpPr>
                    <a:spLocks noChangeArrowheads="1"/>
                  </p:cNvSpPr>
                  <p:nvPr/>
                </p:nvSpPr>
                <p:spPr bwMode="auto">
                  <a:xfrm>
                    <a:off x="4032"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4" name="Oval 72"/>
                  <p:cNvSpPr>
                    <a:spLocks noChangeArrowheads="1"/>
                  </p:cNvSpPr>
                  <p:nvPr/>
                </p:nvSpPr>
                <p:spPr bwMode="auto">
                  <a:xfrm>
                    <a:off x="3840"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5" name="Oval 73"/>
                  <p:cNvSpPr>
                    <a:spLocks noChangeArrowheads="1"/>
                  </p:cNvSpPr>
                  <p:nvPr/>
                </p:nvSpPr>
                <p:spPr bwMode="auto">
                  <a:xfrm>
                    <a:off x="4416"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6" name="Oval 74"/>
                  <p:cNvSpPr>
                    <a:spLocks noChangeArrowheads="1"/>
                  </p:cNvSpPr>
                  <p:nvPr/>
                </p:nvSpPr>
                <p:spPr bwMode="auto">
                  <a:xfrm>
                    <a:off x="4224"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7" name="Oval 75"/>
                  <p:cNvSpPr>
                    <a:spLocks noChangeArrowheads="1"/>
                  </p:cNvSpPr>
                  <p:nvPr/>
                </p:nvSpPr>
                <p:spPr bwMode="auto">
                  <a:xfrm>
                    <a:off x="3648"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8" name="Oval 76"/>
                  <p:cNvSpPr>
                    <a:spLocks noChangeArrowheads="1"/>
                  </p:cNvSpPr>
                  <p:nvPr/>
                </p:nvSpPr>
                <p:spPr bwMode="auto">
                  <a:xfrm>
                    <a:off x="3888"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89" name="Oval 77"/>
                  <p:cNvSpPr>
                    <a:spLocks noChangeArrowheads="1"/>
                  </p:cNvSpPr>
                  <p:nvPr/>
                </p:nvSpPr>
                <p:spPr bwMode="auto">
                  <a:xfrm>
                    <a:off x="4080"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0" name="Oval 78"/>
                  <p:cNvSpPr>
                    <a:spLocks noChangeArrowheads="1"/>
                  </p:cNvSpPr>
                  <p:nvPr/>
                </p:nvSpPr>
                <p:spPr bwMode="auto">
                  <a:xfrm>
                    <a:off x="3744"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1" name="Oval 79"/>
                  <p:cNvSpPr>
                    <a:spLocks noChangeArrowheads="1"/>
                  </p:cNvSpPr>
                  <p:nvPr/>
                </p:nvSpPr>
                <p:spPr bwMode="auto">
                  <a:xfrm>
                    <a:off x="4272"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2" name="Oval 80"/>
                  <p:cNvSpPr>
                    <a:spLocks noChangeArrowheads="1"/>
                  </p:cNvSpPr>
                  <p:nvPr/>
                </p:nvSpPr>
                <p:spPr bwMode="auto">
                  <a:xfrm>
                    <a:off x="3696"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3" name="Oval 81"/>
                  <p:cNvSpPr>
                    <a:spLocks noChangeArrowheads="1"/>
                  </p:cNvSpPr>
                  <p:nvPr/>
                </p:nvSpPr>
                <p:spPr bwMode="auto">
                  <a:xfrm>
                    <a:off x="4320"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4" name="Oval 82"/>
                  <p:cNvSpPr>
                    <a:spLocks noChangeArrowheads="1"/>
                  </p:cNvSpPr>
                  <p:nvPr/>
                </p:nvSpPr>
                <p:spPr bwMode="auto">
                  <a:xfrm>
                    <a:off x="3648"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5" name="Oval 83"/>
                  <p:cNvSpPr>
                    <a:spLocks noChangeArrowheads="1"/>
                  </p:cNvSpPr>
                  <p:nvPr/>
                </p:nvSpPr>
                <p:spPr bwMode="auto">
                  <a:xfrm>
                    <a:off x="412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6" name="Oval 84"/>
                  <p:cNvSpPr>
                    <a:spLocks noChangeArrowheads="1"/>
                  </p:cNvSpPr>
                  <p:nvPr/>
                </p:nvSpPr>
                <p:spPr bwMode="auto">
                  <a:xfrm>
                    <a:off x="3984"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7" name="Oval 85"/>
                  <p:cNvSpPr>
                    <a:spLocks noChangeArrowheads="1"/>
                  </p:cNvSpPr>
                  <p:nvPr/>
                </p:nvSpPr>
                <p:spPr bwMode="auto">
                  <a:xfrm>
                    <a:off x="3408"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8" name="Oval 86"/>
                  <p:cNvSpPr>
                    <a:spLocks noChangeArrowheads="1"/>
                  </p:cNvSpPr>
                  <p:nvPr/>
                </p:nvSpPr>
                <p:spPr bwMode="auto">
                  <a:xfrm>
                    <a:off x="3264"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99" name="Oval 87"/>
                  <p:cNvSpPr>
                    <a:spLocks noChangeArrowheads="1"/>
                  </p:cNvSpPr>
                  <p:nvPr/>
                </p:nvSpPr>
                <p:spPr bwMode="auto">
                  <a:xfrm>
                    <a:off x="3360"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0" name="Oval 88"/>
                  <p:cNvSpPr>
                    <a:spLocks noChangeArrowheads="1"/>
                  </p:cNvSpPr>
                  <p:nvPr/>
                </p:nvSpPr>
                <p:spPr bwMode="auto">
                  <a:xfrm>
                    <a:off x="3600"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1" name="Oval 89"/>
                  <p:cNvSpPr>
                    <a:spLocks noChangeArrowheads="1"/>
                  </p:cNvSpPr>
                  <p:nvPr/>
                </p:nvSpPr>
                <p:spPr bwMode="auto">
                  <a:xfrm>
                    <a:off x="3840"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2" name="Oval 90"/>
                  <p:cNvSpPr>
                    <a:spLocks noChangeArrowheads="1"/>
                  </p:cNvSpPr>
                  <p:nvPr/>
                </p:nvSpPr>
                <p:spPr bwMode="auto">
                  <a:xfrm>
                    <a:off x="3456"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3" name="Oval 91"/>
                  <p:cNvSpPr>
                    <a:spLocks noChangeArrowheads="1"/>
                  </p:cNvSpPr>
                  <p:nvPr/>
                </p:nvSpPr>
                <p:spPr bwMode="auto">
                  <a:xfrm>
                    <a:off x="4032"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4" name="Oval 92"/>
                  <p:cNvSpPr>
                    <a:spLocks noChangeArrowheads="1"/>
                  </p:cNvSpPr>
                  <p:nvPr/>
                </p:nvSpPr>
                <p:spPr bwMode="auto">
                  <a:xfrm>
                    <a:off x="3312"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5" name="Oval 93"/>
                  <p:cNvSpPr>
                    <a:spLocks noChangeArrowheads="1"/>
                  </p:cNvSpPr>
                  <p:nvPr/>
                </p:nvSpPr>
                <p:spPr bwMode="auto">
                  <a:xfrm>
                    <a:off x="4416"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6" name="Oval 94"/>
                  <p:cNvSpPr>
                    <a:spLocks noChangeArrowheads="1"/>
                  </p:cNvSpPr>
                  <p:nvPr/>
                </p:nvSpPr>
                <p:spPr bwMode="auto">
                  <a:xfrm>
                    <a:off x="3264"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7" name="Oval 95"/>
                  <p:cNvSpPr>
                    <a:spLocks noChangeArrowheads="1"/>
                  </p:cNvSpPr>
                  <p:nvPr/>
                </p:nvSpPr>
                <p:spPr bwMode="auto">
                  <a:xfrm>
                    <a:off x="384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8" name="Oval 96"/>
                  <p:cNvSpPr>
                    <a:spLocks noChangeArrowheads="1"/>
                  </p:cNvSpPr>
                  <p:nvPr/>
                </p:nvSpPr>
                <p:spPr bwMode="auto">
                  <a:xfrm>
                    <a:off x="3648"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09" name="Oval 97"/>
                  <p:cNvSpPr>
                    <a:spLocks noChangeArrowheads="1"/>
                  </p:cNvSpPr>
                  <p:nvPr/>
                </p:nvSpPr>
                <p:spPr bwMode="auto">
                  <a:xfrm>
                    <a:off x="4320"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0" name="Oval 98"/>
                  <p:cNvSpPr>
                    <a:spLocks noChangeArrowheads="1"/>
                  </p:cNvSpPr>
                  <p:nvPr/>
                </p:nvSpPr>
                <p:spPr bwMode="auto">
                  <a:xfrm>
                    <a:off x="3840"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1" name="Oval 99"/>
                  <p:cNvSpPr>
                    <a:spLocks noChangeArrowheads="1"/>
                  </p:cNvSpPr>
                  <p:nvPr/>
                </p:nvSpPr>
                <p:spPr bwMode="auto">
                  <a:xfrm>
                    <a:off x="3648"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2" name="Oval 100"/>
                  <p:cNvSpPr>
                    <a:spLocks noChangeArrowheads="1"/>
                  </p:cNvSpPr>
                  <p:nvPr/>
                </p:nvSpPr>
                <p:spPr bwMode="auto">
                  <a:xfrm>
                    <a:off x="3984"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3" name="Oval 101"/>
                  <p:cNvSpPr>
                    <a:spLocks noChangeArrowheads="1"/>
                  </p:cNvSpPr>
                  <p:nvPr/>
                </p:nvSpPr>
                <p:spPr bwMode="auto">
                  <a:xfrm>
                    <a:off x="3456"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4" name="Oval 102"/>
                  <p:cNvSpPr>
                    <a:spLocks noChangeArrowheads="1"/>
                  </p:cNvSpPr>
                  <p:nvPr/>
                </p:nvSpPr>
                <p:spPr bwMode="auto">
                  <a:xfrm>
                    <a:off x="4080"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5" name="Oval 103"/>
                  <p:cNvSpPr>
                    <a:spLocks noChangeArrowheads="1"/>
                  </p:cNvSpPr>
                  <p:nvPr/>
                </p:nvSpPr>
                <p:spPr bwMode="auto">
                  <a:xfrm>
                    <a:off x="4272"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6" name="Oval 104"/>
                  <p:cNvSpPr>
                    <a:spLocks noChangeArrowheads="1"/>
                  </p:cNvSpPr>
                  <p:nvPr/>
                </p:nvSpPr>
                <p:spPr bwMode="auto">
                  <a:xfrm>
                    <a:off x="3696"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7" name="Oval 105"/>
                  <p:cNvSpPr>
                    <a:spLocks noChangeArrowheads="1"/>
                  </p:cNvSpPr>
                  <p:nvPr/>
                </p:nvSpPr>
                <p:spPr bwMode="auto">
                  <a:xfrm>
                    <a:off x="4032"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8" name="Oval 106"/>
                  <p:cNvSpPr>
                    <a:spLocks noChangeArrowheads="1"/>
                  </p:cNvSpPr>
                  <p:nvPr/>
                </p:nvSpPr>
                <p:spPr bwMode="auto">
                  <a:xfrm>
                    <a:off x="3600"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19" name="Oval 107"/>
                  <p:cNvSpPr>
                    <a:spLocks noChangeArrowheads="1"/>
                  </p:cNvSpPr>
                  <p:nvPr/>
                </p:nvSpPr>
                <p:spPr bwMode="auto">
                  <a:xfrm>
                    <a:off x="384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0" name="Oval 108"/>
                  <p:cNvSpPr>
                    <a:spLocks noChangeArrowheads="1"/>
                  </p:cNvSpPr>
                  <p:nvPr/>
                </p:nvSpPr>
                <p:spPr bwMode="auto">
                  <a:xfrm>
                    <a:off x="3552"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1" name="Oval 109"/>
                  <p:cNvSpPr>
                    <a:spLocks noChangeArrowheads="1"/>
                  </p:cNvSpPr>
                  <p:nvPr/>
                </p:nvSpPr>
                <p:spPr bwMode="auto">
                  <a:xfrm>
                    <a:off x="441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2" name="Oval 110"/>
                  <p:cNvSpPr>
                    <a:spLocks noChangeArrowheads="1"/>
                  </p:cNvSpPr>
                  <p:nvPr/>
                </p:nvSpPr>
                <p:spPr bwMode="auto">
                  <a:xfrm>
                    <a:off x="4272"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3" name="Oval 111"/>
                  <p:cNvSpPr>
                    <a:spLocks noChangeArrowheads="1"/>
                  </p:cNvSpPr>
                  <p:nvPr/>
                </p:nvSpPr>
                <p:spPr bwMode="auto">
                  <a:xfrm>
                    <a:off x="3264"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4" name="Oval 112"/>
                  <p:cNvSpPr>
                    <a:spLocks noChangeArrowheads="1"/>
                  </p:cNvSpPr>
                  <p:nvPr/>
                </p:nvSpPr>
                <p:spPr bwMode="auto">
                  <a:xfrm>
                    <a:off x="3600"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5" name="Oval 113"/>
                  <p:cNvSpPr>
                    <a:spLocks noChangeArrowheads="1"/>
                  </p:cNvSpPr>
                  <p:nvPr/>
                </p:nvSpPr>
                <p:spPr bwMode="auto">
                  <a:xfrm>
                    <a:off x="4176"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6" name="Oval 114"/>
                  <p:cNvSpPr>
                    <a:spLocks noChangeArrowheads="1"/>
                  </p:cNvSpPr>
                  <p:nvPr/>
                </p:nvSpPr>
                <p:spPr bwMode="auto">
                  <a:xfrm>
                    <a:off x="360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7" name="Oval 115"/>
                  <p:cNvSpPr>
                    <a:spLocks noChangeArrowheads="1"/>
                  </p:cNvSpPr>
                  <p:nvPr/>
                </p:nvSpPr>
                <p:spPr bwMode="auto">
                  <a:xfrm>
                    <a:off x="3840"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8" name="Oval 116"/>
                  <p:cNvSpPr>
                    <a:spLocks noChangeArrowheads="1"/>
                  </p:cNvSpPr>
                  <p:nvPr/>
                </p:nvSpPr>
                <p:spPr bwMode="auto">
                  <a:xfrm>
                    <a:off x="3264"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29" name="Oval 117"/>
                  <p:cNvSpPr>
                    <a:spLocks noChangeArrowheads="1"/>
                  </p:cNvSpPr>
                  <p:nvPr/>
                </p:nvSpPr>
                <p:spPr bwMode="auto">
                  <a:xfrm>
                    <a:off x="3408"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0" name="Oval 118"/>
                  <p:cNvSpPr>
                    <a:spLocks noChangeArrowheads="1"/>
                  </p:cNvSpPr>
                  <p:nvPr/>
                </p:nvSpPr>
                <p:spPr bwMode="auto">
                  <a:xfrm>
                    <a:off x="4416"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1" name="Oval 119"/>
                  <p:cNvSpPr>
                    <a:spLocks noChangeArrowheads="1"/>
                  </p:cNvSpPr>
                  <p:nvPr/>
                </p:nvSpPr>
                <p:spPr bwMode="auto">
                  <a:xfrm>
                    <a:off x="4368"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2" name="Oval 120"/>
                  <p:cNvSpPr>
                    <a:spLocks noChangeArrowheads="1"/>
                  </p:cNvSpPr>
                  <p:nvPr/>
                </p:nvSpPr>
                <p:spPr bwMode="auto">
                  <a:xfrm>
                    <a:off x="3888"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3" name="Oval 121"/>
                  <p:cNvSpPr>
                    <a:spLocks noChangeArrowheads="1"/>
                  </p:cNvSpPr>
                  <p:nvPr/>
                </p:nvSpPr>
                <p:spPr bwMode="auto">
                  <a:xfrm>
                    <a:off x="4224"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4" name="Oval 122"/>
                  <p:cNvSpPr>
                    <a:spLocks noChangeArrowheads="1"/>
                  </p:cNvSpPr>
                  <p:nvPr/>
                </p:nvSpPr>
                <p:spPr bwMode="auto">
                  <a:xfrm>
                    <a:off x="3696"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5" name="Oval 123"/>
                  <p:cNvSpPr>
                    <a:spLocks noChangeArrowheads="1"/>
                  </p:cNvSpPr>
                  <p:nvPr/>
                </p:nvSpPr>
                <p:spPr bwMode="auto">
                  <a:xfrm>
                    <a:off x="4320"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6" name="Oval 124"/>
                  <p:cNvSpPr>
                    <a:spLocks noChangeArrowheads="1"/>
                  </p:cNvSpPr>
                  <p:nvPr/>
                </p:nvSpPr>
                <p:spPr bwMode="auto">
                  <a:xfrm>
                    <a:off x="4368"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7" name="Oval 125"/>
                  <p:cNvSpPr>
                    <a:spLocks noChangeArrowheads="1"/>
                  </p:cNvSpPr>
                  <p:nvPr/>
                </p:nvSpPr>
                <p:spPr bwMode="auto">
                  <a:xfrm>
                    <a:off x="4272"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8" name="Oval 126"/>
                  <p:cNvSpPr>
                    <a:spLocks noChangeArrowheads="1"/>
                  </p:cNvSpPr>
                  <p:nvPr/>
                </p:nvSpPr>
                <p:spPr bwMode="auto">
                  <a:xfrm>
                    <a:off x="4272"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39" name="Oval 127"/>
                  <p:cNvSpPr>
                    <a:spLocks noChangeArrowheads="1"/>
                  </p:cNvSpPr>
                  <p:nvPr/>
                </p:nvSpPr>
                <p:spPr bwMode="auto">
                  <a:xfrm>
                    <a:off x="388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0" name="Oval 128"/>
                  <p:cNvSpPr>
                    <a:spLocks noChangeArrowheads="1"/>
                  </p:cNvSpPr>
                  <p:nvPr/>
                </p:nvSpPr>
                <p:spPr bwMode="auto">
                  <a:xfrm>
                    <a:off x="408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1" name="Oval 129"/>
                  <p:cNvSpPr>
                    <a:spLocks noChangeArrowheads="1"/>
                  </p:cNvSpPr>
                  <p:nvPr/>
                </p:nvSpPr>
                <p:spPr bwMode="auto">
                  <a:xfrm>
                    <a:off x="3792"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2" name="Oval 130"/>
                  <p:cNvSpPr>
                    <a:spLocks noChangeArrowheads="1"/>
                  </p:cNvSpPr>
                  <p:nvPr/>
                </p:nvSpPr>
                <p:spPr bwMode="auto">
                  <a:xfrm>
                    <a:off x="4464"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3" name="Oval 131"/>
                  <p:cNvSpPr>
                    <a:spLocks noChangeArrowheads="1"/>
                  </p:cNvSpPr>
                  <p:nvPr/>
                </p:nvSpPr>
                <p:spPr bwMode="auto">
                  <a:xfrm>
                    <a:off x="4368"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4" name="Oval 132"/>
                  <p:cNvSpPr>
                    <a:spLocks noChangeArrowheads="1"/>
                  </p:cNvSpPr>
                  <p:nvPr/>
                </p:nvSpPr>
                <p:spPr bwMode="auto">
                  <a:xfrm>
                    <a:off x="3936"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5" name="Oval 133"/>
                  <p:cNvSpPr>
                    <a:spLocks noChangeArrowheads="1"/>
                  </p:cNvSpPr>
                  <p:nvPr/>
                </p:nvSpPr>
                <p:spPr bwMode="auto">
                  <a:xfrm>
                    <a:off x="3888"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6" name="Oval 134"/>
                  <p:cNvSpPr>
                    <a:spLocks noChangeArrowheads="1"/>
                  </p:cNvSpPr>
                  <p:nvPr/>
                </p:nvSpPr>
                <p:spPr bwMode="auto">
                  <a:xfrm>
                    <a:off x="4416"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7" name="Oval 135"/>
                  <p:cNvSpPr>
                    <a:spLocks noChangeArrowheads="1"/>
                  </p:cNvSpPr>
                  <p:nvPr/>
                </p:nvSpPr>
                <p:spPr bwMode="auto">
                  <a:xfrm>
                    <a:off x="3936"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8" name="Oval 136"/>
                  <p:cNvSpPr>
                    <a:spLocks noChangeArrowheads="1"/>
                  </p:cNvSpPr>
                  <p:nvPr/>
                </p:nvSpPr>
                <p:spPr bwMode="auto">
                  <a:xfrm>
                    <a:off x="4128"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49" name="Oval 137"/>
                  <p:cNvSpPr>
                    <a:spLocks noChangeArrowheads="1"/>
                  </p:cNvSpPr>
                  <p:nvPr/>
                </p:nvSpPr>
                <p:spPr bwMode="auto">
                  <a:xfrm>
                    <a:off x="3600"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0" name="Oval 138"/>
                  <p:cNvSpPr>
                    <a:spLocks noChangeArrowheads="1"/>
                  </p:cNvSpPr>
                  <p:nvPr/>
                </p:nvSpPr>
                <p:spPr bwMode="auto">
                  <a:xfrm>
                    <a:off x="3696"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1" name="Oval 139"/>
                  <p:cNvSpPr>
                    <a:spLocks noChangeArrowheads="1"/>
                  </p:cNvSpPr>
                  <p:nvPr/>
                </p:nvSpPr>
                <p:spPr bwMode="auto">
                  <a:xfrm>
                    <a:off x="4224"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2" name="Oval 140"/>
                  <p:cNvSpPr>
                    <a:spLocks noChangeArrowheads="1"/>
                  </p:cNvSpPr>
                  <p:nvPr/>
                </p:nvSpPr>
                <p:spPr bwMode="auto">
                  <a:xfrm>
                    <a:off x="3840"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3" name="Oval 141"/>
                  <p:cNvSpPr>
                    <a:spLocks noChangeArrowheads="1"/>
                  </p:cNvSpPr>
                  <p:nvPr/>
                </p:nvSpPr>
                <p:spPr bwMode="auto">
                  <a:xfrm>
                    <a:off x="3360"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4" name="Oval 142"/>
                  <p:cNvSpPr>
                    <a:spLocks noChangeArrowheads="1"/>
                  </p:cNvSpPr>
                  <p:nvPr/>
                </p:nvSpPr>
                <p:spPr bwMode="auto">
                  <a:xfrm>
                    <a:off x="3744"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5" name="Oval 143"/>
                  <p:cNvSpPr>
                    <a:spLocks noChangeArrowheads="1"/>
                  </p:cNvSpPr>
                  <p:nvPr/>
                </p:nvSpPr>
                <p:spPr bwMode="auto">
                  <a:xfrm>
                    <a:off x="3408"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6" name="Oval 144"/>
                  <p:cNvSpPr>
                    <a:spLocks noChangeArrowheads="1"/>
                  </p:cNvSpPr>
                  <p:nvPr/>
                </p:nvSpPr>
                <p:spPr bwMode="auto">
                  <a:xfrm>
                    <a:off x="398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7" name="Oval 145"/>
                  <p:cNvSpPr>
                    <a:spLocks noChangeArrowheads="1"/>
                  </p:cNvSpPr>
                  <p:nvPr/>
                </p:nvSpPr>
                <p:spPr bwMode="auto">
                  <a:xfrm>
                    <a:off x="432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8" name="Oval 146"/>
                  <p:cNvSpPr>
                    <a:spLocks noChangeArrowheads="1"/>
                  </p:cNvSpPr>
                  <p:nvPr/>
                </p:nvSpPr>
                <p:spPr bwMode="auto">
                  <a:xfrm>
                    <a:off x="326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59" name="Oval 147"/>
                  <p:cNvSpPr>
                    <a:spLocks noChangeArrowheads="1"/>
                  </p:cNvSpPr>
                  <p:nvPr/>
                </p:nvSpPr>
                <p:spPr bwMode="auto">
                  <a:xfrm>
                    <a:off x="3984"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0" name="Oval 148"/>
                  <p:cNvSpPr>
                    <a:spLocks noChangeArrowheads="1"/>
                  </p:cNvSpPr>
                  <p:nvPr/>
                </p:nvSpPr>
                <p:spPr bwMode="auto">
                  <a:xfrm>
                    <a:off x="3552"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1" name="Oval 149"/>
                  <p:cNvSpPr>
                    <a:spLocks noChangeArrowheads="1"/>
                  </p:cNvSpPr>
                  <p:nvPr/>
                </p:nvSpPr>
                <p:spPr bwMode="auto">
                  <a:xfrm>
                    <a:off x="374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2" name="Oval 150"/>
                  <p:cNvSpPr>
                    <a:spLocks noChangeArrowheads="1"/>
                  </p:cNvSpPr>
                  <p:nvPr/>
                </p:nvSpPr>
                <p:spPr bwMode="auto">
                  <a:xfrm>
                    <a:off x="326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3" name="Oval 151"/>
                  <p:cNvSpPr>
                    <a:spLocks noChangeArrowheads="1"/>
                  </p:cNvSpPr>
                  <p:nvPr/>
                </p:nvSpPr>
                <p:spPr bwMode="auto">
                  <a:xfrm>
                    <a:off x="432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4" name="Oval 152"/>
                  <p:cNvSpPr>
                    <a:spLocks noChangeArrowheads="1"/>
                  </p:cNvSpPr>
                  <p:nvPr/>
                </p:nvSpPr>
                <p:spPr bwMode="auto">
                  <a:xfrm>
                    <a:off x="4176"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5" name="Oval 153"/>
                  <p:cNvSpPr>
                    <a:spLocks noChangeArrowheads="1"/>
                  </p:cNvSpPr>
                  <p:nvPr/>
                </p:nvSpPr>
                <p:spPr bwMode="auto">
                  <a:xfrm>
                    <a:off x="3312"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6" name="Oval 154"/>
                  <p:cNvSpPr>
                    <a:spLocks noChangeArrowheads="1"/>
                  </p:cNvSpPr>
                  <p:nvPr/>
                </p:nvSpPr>
                <p:spPr bwMode="auto">
                  <a:xfrm>
                    <a:off x="350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7" name="Oval 155"/>
                  <p:cNvSpPr>
                    <a:spLocks noChangeArrowheads="1"/>
                  </p:cNvSpPr>
                  <p:nvPr/>
                </p:nvSpPr>
                <p:spPr bwMode="auto">
                  <a:xfrm>
                    <a:off x="4032"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8" name="Oval 156"/>
                  <p:cNvSpPr>
                    <a:spLocks noChangeArrowheads="1"/>
                  </p:cNvSpPr>
                  <p:nvPr/>
                </p:nvSpPr>
                <p:spPr bwMode="auto">
                  <a:xfrm>
                    <a:off x="3504"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69" name="Oval 157"/>
                  <p:cNvSpPr>
                    <a:spLocks noChangeArrowheads="1"/>
                  </p:cNvSpPr>
                  <p:nvPr/>
                </p:nvSpPr>
                <p:spPr bwMode="auto">
                  <a:xfrm>
                    <a:off x="364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0" name="Oval 158"/>
                  <p:cNvSpPr>
                    <a:spLocks noChangeArrowheads="1"/>
                  </p:cNvSpPr>
                  <p:nvPr/>
                </p:nvSpPr>
                <p:spPr bwMode="auto">
                  <a:xfrm>
                    <a:off x="3264"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1" name="Oval 159"/>
                  <p:cNvSpPr>
                    <a:spLocks noChangeArrowheads="1"/>
                  </p:cNvSpPr>
                  <p:nvPr/>
                </p:nvSpPr>
                <p:spPr bwMode="auto">
                  <a:xfrm>
                    <a:off x="336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2" name="Oval 160"/>
                  <p:cNvSpPr>
                    <a:spLocks noChangeArrowheads="1"/>
                  </p:cNvSpPr>
                  <p:nvPr/>
                </p:nvSpPr>
                <p:spPr bwMode="auto">
                  <a:xfrm>
                    <a:off x="3792"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3" name="Oval 161"/>
                  <p:cNvSpPr>
                    <a:spLocks noChangeArrowheads="1"/>
                  </p:cNvSpPr>
                  <p:nvPr/>
                </p:nvSpPr>
                <p:spPr bwMode="auto">
                  <a:xfrm>
                    <a:off x="3312"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4" name="Oval 162"/>
                  <p:cNvSpPr>
                    <a:spLocks noChangeArrowheads="1"/>
                  </p:cNvSpPr>
                  <p:nvPr/>
                </p:nvSpPr>
                <p:spPr bwMode="auto">
                  <a:xfrm>
                    <a:off x="3744"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5" name="Oval 163"/>
                  <p:cNvSpPr>
                    <a:spLocks noChangeArrowheads="1"/>
                  </p:cNvSpPr>
                  <p:nvPr/>
                </p:nvSpPr>
                <p:spPr bwMode="auto">
                  <a:xfrm>
                    <a:off x="4224"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6" name="Oval 164"/>
                  <p:cNvSpPr>
                    <a:spLocks noChangeArrowheads="1"/>
                  </p:cNvSpPr>
                  <p:nvPr/>
                </p:nvSpPr>
                <p:spPr bwMode="auto">
                  <a:xfrm>
                    <a:off x="4128"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7" name="Oval 165"/>
                  <p:cNvSpPr>
                    <a:spLocks noChangeArrowheads="1"/>
                  </p:cNvSpPr>
                  <p:nvPr/>
                </p:nvSpPr>
                <p:spPr bwMode="auto">
                  <a:xfrm>
                    <a:off x="364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8" name="Oval 166"/>
                  <p:cNvSpPr>
                    <a:spLocks noChangeArrowheads="1"/>
                  </p:cNvSpPr>
                  <p:nvPr/>
                </p:nvSpPr>
                <p:spPr bwMode="auto">
                  <a:xfrm>
                    <a:off x="3504"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79" name="Oval 167"/>
                  <p:cNvSpPr>
                    <a:spLocks noChangeArrowheads="1"/>
                  </p:cNvSpPr>
                  <p:nvPr/>
                </p:nvSpPr>
                <p:spPr bwMode="auto">
                  <a:xfrm>
                    <a:off x="3312"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0" name="Oval 168"/>
                  <p:cNvSpPr>
                    <a:spLocks noChangeArrowheads="1"/>
                  </p:cNvSpPr>
                  <p:nvPr/>
                </p:nvSpPr>
                <p:spPr bwMode="auto">
                  <a:xfrm>
                    <a:off x="446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1" name="Oval 169"/>
                  <p:cNvSpPr>
                    <a:spLocks noChangeArrowheads="1"/>
                  </p:cNvSpPr>
                  <p:nvPr/>
                </p:nvSpPr>
                <p:spPr bwMode="auto">
                  <a:xfrm>
                    <a:off x="4272"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2" name="Oval 170"/>
                  <p:cNvSpPr>
                    <a:spLocks noChangeArrowheads="1"/>
                  </p:cNvSpPr>
                  <p:nvPr/>
                </p:nvSpPr>
                <p:spPr bwMode="auto">
                  <a:xfrm>
                    <a:off x="3504"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3" name="Oval 171"/>
                  <p:cNvSpPr>
                    <a:spLocks noChangeArrowheads="1"/>
                  </p:cNvSpPr>
                  <p:nvPr/>
                </p:nvSpPr>
                <p:spPr bwMode="auto">
                  <a:xfrm>
                    <a:off x="422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4" name="Oval 172"/>
                  <p:cNvSpPr>
                    <a:spLocks noChangeArrowheads="1"/>
                  </p:cNvSpPr>
                  <p:nvPr/>
                </p:nvSpPr>
                <p:spPr bwMode="auto">
                  <a:xfrm>
                    <a:off x="4464"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5" name="Oval 173"/>
                  <p:cNvSpPr>
                    <a:spLocks noChangeArrowheads="1"/>
                  </p:cNvSpPr>
                  <p:nvPr/>
                </p:nvSpPr>
                <p:spPr bwMode="auto">
                  <a:xfrm>
                    <a:off x="3936"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6" name="Oval 174"/>
                  <p:cNvSpPr>
                    <a:spLocks noChangeArrowheads="1"/>
                  </p:cNvSpPr>
                  <p:nvPr/>
                </p:nvSpPr>
                <p:spPr bwMode="auto">
                  <a:xfrm>
                    <a:off x="3552"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7" name="Oval 175"/>
                  <p:cNvSpPr>
                    <a:spLocks noChangeArrowheads="1"/>
                  </p:cNvSpPr>
                  <p:nvPr/>
                </p:nvSpPr>
                <p:spPr bwMode="auto">
                  <a:xfrm>
                    <a:off x="388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8" name="Oval 176"/>
                  <p:cNvSpPr>
                    <a:spLocks noChangeArrowheads="1"/>
                  </p:cNvSpPr>
                  <p:nvPr/>
                </p:nvSpPr>
                <p:spPr bwMode="auto">
                  <a:xfrm>
                    <a:off x="408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89" name="Oval 177"/>
                  <p:cNvSpPr>
                    <a:spLocks noChangeArrowheads="1"/>
                  </p:cNvSpPr>
                  <p:nvPr/>
                </p:nvSpPr>
                <p:spPr bwMode="auto">
                  <a:xfrm>
                    <a:off x="3408"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0" name="Oval 178"/>
                  <p:cNvSpPr>
                    <a:spLocks noChangeArrowheads="1"/>
                  </p:cNvSpPr>
                  <p:nvPr/>
                </p:nvSpPr>
                <p:spPr bwMode="auto">
                  <a:xfrm>
                    <a:off x="3456"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1" name="Oval 179"/>
                  <p:cNvSpPr>
                    <a:spLocks noChangeArrowheads="1"/>
                  </p:cNvSpPr>
                  <p:nvPr/>
                </p:nvSpPr>
                <p:spPr bwMode="auto">
                  <a:xfrm>
                    <a:off x="3360"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2" name="Oval 180"/>
                  <p:cNvSpPr>
                    <a:spLocks noChangeArrowheads="1"/>
                  </p:cNvSpPr>
                  <p:nvPr/>
                </p:nvSpPr>
                <p:spPr bwMode="auto">
                  <a:xfrm>
                    <a:off x="3504"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3" name="Oval 181"/>
                  <p:cNvSpPr>
                    <a:spLocks noChangeArrowheads="1"/>
                  </p:cNvSpPr>
                  <p:nvPr/>
                </p:nvSpPr>
                <p:spPr bwMode="auto">
                  <a:xfrm>
                    <a:off x="3504"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4" name="Oval 182"/>
                  <p:cNvSpPr>
                    <a:spLocks noChangeArrowheads="1"/>
                  </p:cNvSpPr>
                  <p:nvPr/>
                </p:nvSpPr>
                <p:spPr bwMode="auto">
                  <a:xfrm>
                    <a:off x="3936"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5" name="Oval 183"/>
                  <p:cNvSpPr>
                    <a:spLocks noChangeArrowheads="1"/>
                  </p:cNvSpPr>
                  <p:nvPr/>
                </p:nvSpPr>
                <p:spPr bwMode="auto">
                  <a:xfrm>
                    <a:off x="4368"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6" name="Oval 184"/>
                  <p:cNvSpPr>
                    <a:spLocks noChangeArrowheads="1"/>
                  </p:cNvSpPr>
                  <p:nvPr/>
                </p:nvSpPr>
                <p:spPr bwMode="auto">
                  <a:xfrm>
                    <a:off x="422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7" name="Oval 185"/>
                  <p:cNvSpPr>
                    <a:spLocks noChangeArrowheads="1"/>
                  </p:cNvSpPr>
                  <p:nvPr/>
                </p:nvSpPr>
                <p:spPr bwMode="auto">
                  <a:xfrm>
                    <a:off x="3792" y="28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8" name="Oval 186"/>
                  <p:cNvSpPr>
                    <a:spLocks noChangeArrowheads="1"/>
                  </p:cNvSpPr>
                  <p:nvPr/>
                </p:nvSpPr>
                <p:spPr bwMode="auto">
                  <a:xfrm>
                    <a:off x="3648"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299" name="Oval 187"/>
                  <p:cNvSpPr>
                    <a:spLocks noChangeArrowheads="1"/>
                  </p:cNvSpPr>
                  <p:nvPr/>
                </p:nvSpPr>
                <p:spPr bwMode="auto">
                  <a:xfrm>
                    <a:off x="398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0" name="Oval 188"/>
                  <p:cNvSpPr>
                    <a:spLocks noChangeArrowheads="1"/>
                  </p:cNvSpPr>
                  <p:nvPr/>
                </p:nvSpPr>
                <p:spPr bwMode="auto">
                  <a:xfrm>
                    <a:off x="4464" y="24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1" name="Oval 189"/>
                  <p:cNvSpPr>
                    <a:spLocks noChangeArrowheads="1"/>
                  </p:cNvSpPr>
                  <p:nvPr/>
                </p:nvSpPr>
                <p:spPr bwMode="auto">
                  <a:xfrm>
                    <a:off x="412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2" name="Oval 190"/>
                  <p:cNvSpPr>
                    <a:spLocks noChangeArrowheads="1"/>
                  </p:cNvSpPr>
                  <p:nvPr/>
                </p:nvSpPr>
                <p:spPr bwMode="auto">
                  <a:xfrm>
                    <a:off x="350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3" name="Oval 191"/>
                  <p:cNvSpPr>
                    <a:spLocks noChangeArrowheads="1"/>
                  </p:cNvSpPr>
                  <p:nvPr/>
                </p:nvSpPr>
                <p:spPr bwMode="auto">
                  <a:xfrm>
                    <a:off x="4464"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4" name="Oval 192"/>
                  <p:cNvSpPr>
                    <a:spLocks noChangeArrowheads="1"/>
                  </p:cNvSpPr>
                  <p:nvPr/>
                </p:nvSpPr>
                <p:spPr bwMode="auto">
                  <a:xfrm>
                    <a:off x="4464"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5" name="Oval 193"/>
                  <p:cNvSpPr>
                    <a:spLocks noChangeArrowheads="1"/>
                  </p:cNvSpPr>
                  <p:nvPr/>
                </p:nvSpPr>
                <p:spPr bwMode="auto">
                  <a:xfrm>
                    <a:off x="3888"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6" name="Oval 194"/>
                  <p:cNvSpPr>
                    <a:spLocks noChangeArrowheads="1"/>
                  </p:cNvSpPr>
                  <p:nvPr/>
                </p:nvSpPr>
                <p:spPr bwMode="auto">
                  <a:xfrm>
                    <a:off x="4272"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7" name="Oval 195"/>
                  <p:cNvSpPr>
                    <a:spLocks noChangeArrowheads="1"/>
                  </p:cNvSpPr>
                  <p:nvPr/>
                </p:nvSpPr>
                <p:spPr bwMode="auto">
                  <a:xfrm>
                    <a:off x="4032"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8" name="Oval 196"/>
                  <p:cNvSpPr>
                    <a:spLocks noChangeArrowheads="1"/>
                  </p:cNvSpPr>
                  <p:nvPr/>
                </p:nvSpPr>
                <p:spPr bwMode="auto">
                  <a:xfrm>
                    <a:off x="4176"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09" name="Oval 197"/>
                  <p:cNvSpPr>
                    <a:spLocks noChangeArrowheads="1"/>
                  </p:cNvSpPr>
                  <p:nvPr/>
                </p:nvSpPr>
                <p:spPr bwMode="auto">
                  <a:xfrm>
                    <a:off x="3456"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0" name="Oval 198"/>
                  <p:cNvSpPr>
                    <a:spLocks noChangeArrowheads="1"/>
                  </p:cNvSpPr>
                  <p:nvPr/>
                </p:nvSpPr>
                <p:spPr bwMode="auto">
                  <a:xfrm>
                    <a:off x="3744"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1" name="Oval 199"/>
                  <p:cNvSpPr>
                    <a:spLocks noChangeArrowheads="1"/>
                  </p:cNvSpPr>
                  <p:nvPr/>
                </p:nvSpPr>
                <p:spPr bwMode="auto">
                  <a:xfrm>
                    <a:off x="3456"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2" name="Oval 200"/>
                  <p:cNvSpPr>
                    <a:spLocks noChangeArrowheads="1"/>
                  </p:cNvSpPr>
                  <p:nvPr/>
                </p:nvSpPr>
                <p:spPr bwMode="auto">
                  <a:xfrm>
                    <a:off x="398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3" name="Oval 201"/>
                  <p:cNvSpPr>
                    <a:spLocks noChangeArrowheads="1"/>
                  </p:cNvSpPr>
                  <p:nvPr/>
                </p:nvSpPr>
                <p:spPr bwMode="auto">
                  <a:xfrm>
                    <a:off x="3600"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4" name="Oval 202"/>
                  <p:cNvSpPr>
                    <a:spLocks noChangeArrowheads="1"/>
                  </p:cNvSpPr>
                  <p:nvPr/>
                </p:nvSpPr>
                <p:spPr bwMode="auto">
                  <a:xfrm>
                    <a:off x="4032"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5" name="Oval 203"/>
                  <p:cNvSpPr>
                    <a:spLocks noChangeArrowheads="1"/>
                  </p:cNvSpPr>
                  <p:nvPr/>
                </p:nvSpPr>
                <p:spPr bwMode="auto">
                  <a:xfrm>
                    <a:off x="4464" y="26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6" name="Oval 204"/>
                  <p:cNvSpPr>
                    <a:spLocks noChangeArrowheads="1"/>
                  </p:cNvSpPr>
                  <p:nvPr/>
                </p:nvSpPr>
                <p:spPr bwMode="auto">
                  <a:xfrm>
                    <a:off x="4320"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7" name="Oval 205"/>
                  <p:cNvSpPr>
                    <a:spLocks noChangeArrowheads="1"/>
                  </p:cNvSpPr>
                  <p:nvPr/>
                </p:nvSpPr>
                <p:spPr bwMode="auto">
                  <a:xfrm>
                    <a:off x="4320"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8" name="Oval 206"/>
                  <p:cNvSpPr>
                    <a:spLocks noChangeArrowheads="1"/>
                  </p:cNvSpPr>
                  <p:nvPr/>
                </p:nvSpPr>
                <p:spPr bwMode="auto">
                  <a:xfrm>
                    <a:off x="3696"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19" name="Oval 207"/>
                  <p:cNvSpPr>
                    <a:spLocks noChangeArrowheads="1"/>
                  </p:cNvSpPr>
                  <p:nvPr/>
                </p:nvSpPr>
                <p:spPr bwMode="auto">
                  <a:xfrm>
                    <a:off x="3888" y="29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0" name="Oval 208"/>
                  <p:cNvSpPr>
                    <a:spLocks noChangeArrowheads="1"/>
                  </p:cNvSpPr>
                  <p:nvPr/>
                </p:nvSpPr>
                <p:spPr bwMode="auto">
                  <a:xfrm>
                    <a:off x="4464" y="27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1" name="Oval 209"/>
                  <p:cNvSpPr>
                    <a:spLocks noChangeArrowheads="1"/>
                  </p:cNvSpPr>
                  <p:nvPr/>
                </p:nvSpPr>
                <p:spPr bwMode="auto">
                  <a:xfrm>
                    <a:off x="446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2" name="Oval 210"/>
                  <p:cNvSpPr>
                    <a:spLocks noChangeArrowheads="1"/>
                  </p:cNvSpPr>
                  <p:nvPr/>
                </p:nvSpPr>
                <p:spPr bwMode="auto">
                  <a:xfrm>
                    <a:off x="3264" y="28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3" name="Oval 211"/>
                  <p:cNvSpPr>
                    <a:spLocks noChangeArrowheads="1"/>
                  </p:cNvSpPr>
                  <p:nvPr/>
                </p:nvSpPr>
                <p:spPr bwMode="auto">
                  <a:xfrm>
                    <a:off x="417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4" name="Oval 212"/>
                  <p:cNvSpPr>
                    <a:spLocks noChangeArrowheads="1"/>
                  </p:cNvSpPr>
                  <p:nvPr/>
                </p:nvSpPr>
                <p:spPr bwMode="auto">
                  <a:xfrm>
                    <a:off x="4416" y="29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5" name="Oval 213"/>
                  <p:cNvSpPr>
                    <a:spLocks noChangeArrowheads="1"/>
                  </p:cNvSpPr>
                  <p:nvPr/>
                </p:nvSpPr>
                <p:spPr bwMode="auto">
                  <a:xfrm>
                    <a:off x="4128" y="25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6" name="Oval 214"/>
                  <p:cNvSpPr>
                    <a:spLocks noChangeArrowheads="1"/>
                  </p:cNvSpPr>
                  <p:nvPr/>
                </p:nvSpPr>
                <p:spPr bwMode="auto">
                  <a:xfrm>
                    <a:off x="4224"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7" name="Oval 215"/>
                  <p:cNvSpPr>
                    <a:spLocks noChangeArrowheads="1"/>
                  </p:cNvSpPr>
                  <p:nvPr/>
                </p:nvSpPr>
                <p:spPr bwMode="auto">
                  <a:xfrm>
                    <a:off x="4128"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8" name="Oval 216"/>
                  <p:cNvSpPr>
                    <a:spLocks noChangeArrowheads="1"/>
                  </p:cNvSpPr>
                  <p:nvPr/>
                </p:nvSpPr>
                <p:spPr bwMode="auto">
                  <a:xfrm>
                    <a:off x="4272"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29" name="Oval 217"/>
                  <p:cNvSpPr>
                    <a:spLocks noChangeArrowheads="1"/>
                  </p:cNvSpPr>
                  <p:nvPr/>
                </p:nvSpPr>
                <p:spPr bwMode="auto">
                  <a:xfrm>
                    <a:off x="3552" y="25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30" name="Oval 218"/>
                  <p:cNvSpPr>
                    <a:spLocks noChangeArrowheads="1"/>
                  </p:cNvSpPr>
                  <p:nvPr/>
                </p:nvSpPr>
                <p:spPr bwMode="auto">
                  <a:xfrm>
                    <a:off x="3792" y="26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31" name="Oval 219"/>
                  <p:cNvSpPr>
                    <a:spLocks noChangeArrowheads="1"/>
                  </p:cNvSpPr>
                  <p:nvPr/>
                </p:nvSpPr>
                <p:spPr bwMode="auto">
                  <a:xfrm>
                    <a:off x="3552" y="27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332" name="Line 220"/>
                  <p:cNvSpPr>
                    <a:spLocks noChangeShapeType="1"/>
                  </p:cNvSpPr>
                  <p:nvPr/>
                </p:nvSpPr>
                <p:spPr bwMode="auto">
                  <a:xfrm>
                    <a:off x="4560" y="2832"/>
                    <a:ext cx="432"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092" name="Oval 221"/>
                <p:cNvSpPr>
                  <a:spLocks noChangeArrowheads="1"/>
                </p:cNvSpPr>
                <p:nvPr/>
              </p:nvSpPr>
              <p:spPr bwMode="auto">
                <a:xfrm>
                  <a:off x="3936"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3" name="Oval 222"/>
                <p:cNvSpPr>
                  <a:spLocks noChangeArrowheads="1"/>
                </p:cNvSpPr>
                <p:nvPr/>
              </p:nvSpPr>
              <p:spPr bwMode="auto">
                <a:xfrm>
                  <a:off x="4080"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4" name="Oval 223"/>
                <p:cNvSpPr>
                  <a:spLocks noChangeArrowheads="1"/>
                </p:cNvSpPr>
                <p:nvPr/>
              </p:nvSpPr>
              <p:spPr bwMode="auto">
                <a:xfrm>
                  <a:off x="4224"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5" name="Oval 224"/>
                <p:cNvSpPr>
                  <a:spLocks noChangeArrowheads="1"/>
                </p:cNvSpPr>
                <p:nvPr/>
              </p:nvSpPr>
              <p:spPr bwMode="auto">
                <a:xfrm>
                  <a:off x="4224" y="18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6" name="Oval 225"/>
                <p:cNvSpPr>
                  <a:spLocks noChangeArrowheads="1"/>
                </p:cNvSpPr>
                <p:nvPr/>
              </p:nvSpPr>
              <p:spPr bwMode="auto">
                <a:xfrm>
                  <a:off x="4656" y="192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7" name="Oval 226"/>
                <p:cNvSpPr>
                  <a:spLocks noChangeArrowheads="1"/>
                </p:cNvSpPr>
                <p:nvPr/>
              </p:nvSpPr>
              <p:spPr bwMode="auto">
                <a:xfrm>
                  <a:off x="4944" y="17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8" name="Oval 227"/>
                <p:cNvSpPr>
                  <a:spLocks noChangeArrowheads="1"/>
                </p:cNvSpPr>
                <p:nvPr/>
              </p:nvSpPr>
              <p:spPr bwMode="auto">
                <a:xfrm>
                  <a:off x="4224" y="15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9" name="Oval 228"/>
                <p:cNvSpPr>
                  <a:spLocks noChangeArrowheads="1"/>
                </p:cNvSpPr>
                <p:nvPr/>
              </p:nvSpPr>
              <p:spPr bwMode="auto">
                <a:xfrm>
                  <a:off x="3984" y="16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0" name="Oval 229"/>
                <p:cNvSpPr>
                  <a:spLocks noChangeArrowheads="1"/>
                </p:cNvSpPr>
                <p:nvPr/>
              </p:nvSpPr>
              <p:spPr bwMode="auto">
                <a:xfrm>
                  <a:off x="3888" y="12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1" name="Oval 230"/>
                <p:cNvSpPr>
                  <a:spLocks noChangeArrowheads="1"/>
                </p:cNvSpPr>
                <p:nvPr/>
              </p:nvSpPr>
              <p:spPr bwMode="auto">
                <a:xfrm>
                  <a:off x="4896" y="1344"/>
                  <a:ext cx="96" cy="96"/>
                </a:xfrm>
                <a:prstGeom prst="ellipse">
                  <a:avLst/>
                </a:prstGeom>
                <a:solidFill>
                  <a:srgbClr val="CC0000"/>
                </a:solidFill>
                <a:ln w="9525">
                  <a:solidFill>
                    <a:schemeClr val="tx1"/>
                  </a:solidFill>
                  <a:round/>
                  <a:headEnd/>
                  <a:tailEnd/>
                </a:ln>
              </p:spPr>
              <p:txBody>
                <a:bodyPr wrap="none" anchor="ctr"/>
                <a:lstStyle/>
                <a:p>
                  <a:endParaRPr lang="en-US"/>
                </a:p>
              </p:txBody>
            </p:sp>
            <p:grpSp>
              <p:nvGrpSpPr>
                <p:cNvPr id="35102" name="Group 231"/>
                <p:cNvGrpSpPr>
                  <a:grpSpLocks/>
                </p:cNvGrpSpPr>
                <p:nvPr/>
              </p:nvGrpSpPr>
              <p:grpSpPr bwMode="auto">
                <a:xfrm>
                  <a:off x="5040" y="2016"/>
                  <a:ext cx="672" cy="240"/>
                  <a:chOff x="5040" y="2016"/>
                  <a:chExt cx="672" cy="240"/>
                </a:xfrm>
              </p:grpSpPr>
              <p:sp>
                <p:nvSpPr>
                  <p:cNvPr id="35105" name="Oval 232"/>
                  <p:cNvSpPr>
                    <a:spLocks noChangeArrowheads="1"/>
                  </p:cNvSpPr>
                  <p:nvPr/>
                </p:nvSpPr>
                <p:spPr bwMode="auto">
                  <a:xfrm>
                    <a:off x="5328"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6" name="Oval 233"/>
                  <p:cNvSpPr>
                    <a:spLocks noChangeArrowheads="1"/>
                  </p:cNvSpPr>
                  <p:nvPr/>
                </p:nvSpPr>
                <p:spPr bwMode="auto">
                  <a:xfrm>
                    <a:off x="5136"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7" name="Oval 234"/>
                  <p:cNvSpPr>
                    <a:spLocks noChangeArrowheads="1"/>
                  </p:cNvSpPr>
                  <p:nvPr/>
                </p:nvSpPr>
                <p:spPr bwMode="auto">
                  <a:xfrm>
                    <a:off x="5040"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8" name="Oval 235"/>
                  <p:cNvSpPr>
                    <a:spLocks noChangeArrowheads="1"/>
                  </p:cNvSpPr>
                  <p:nvPr/>
                </p:nvSpPr>
                <p:spPr bwMode="auto">
                  <a:xfrm>
                    <a:off x="5232"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9" name="Oval 236"/>
                  <p:cNvSpPr>
                    <a:spLocks noChangeArrowheads="1"/>
                  </p:cNvSpPr>
                  <p:nvPr/>
                </p:nvSpPr>
                <p:spPr bwMode="auto">
                  <a:xfrm>
                    <a:off x="5184"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0" name="Oval 237"/>
                  <p:cNvSpPr>
                    <a:spLocks noChangeArrowheads="1"/>
                  </p:cNvSpPr>
                  <p:nvPr/>
                </p:nvSpPr>
                <p:spPr bwMode="auto">
                  <a:xfrm>
                    <a:off x="518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1" name="Oval 238"/>
                  <p:cNvSpPr>
                    <a:spLocks noChangeArrowheads="1"/>
                  </p:cNvSpPr>
                  <p:nvPr/>
                </p:nvSpPr>
                <p:spPr bwMode="auto">
                  <a:xfrm>
                    <a:off x="5376"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2" name="Oval 239"/>
                  <p:cNvSpPr>
                    <a:spLocks noChangeArrowheads="1"/>
                  </p:cNvSpPr>
                  <p:nvPr/>
                </p:nvSpPr>
                <p:spPr bwMode="auto">
                  <a:xfrm>
                    <a:off x="5328"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3" name="Oval 240"/>
                  <p:cNvSpPr>
                    <a:spLocks noChangeArrowheads="1"/>
                  </p:cNvSpPr>
                  <p:nvPr/>
                </p:nvSpPr>
                <p:spPr bwMode="auto">
                  <a:xfrm>
                    <a:off x="5088"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4" name="Oval 241"/>
                  <p:cNvSpPr>
                    <a:spLocks noChangeArrowheads="1"/>
                  </p:cNvSpPr>
                  <p:nvPr/>
                </p:nvSpPr>
                <p:spPr bwMode="auto">
                  <a:xfrm>
                    <a:off x="504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5" name="Oval 242"/>
                  <p:cNvSpPr>
                    <a:spLocks noChangeArrowheads="1"/>
                  </p:cNvSpPr>
                  <p:nvPr/>
                </p:nvSpPr>
                <p:spPr bwMode="auto">
                  <a:xfrm>
                    <a:off x="542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6" name="Oval 243"/>
                  <p:cNvSpPr>
                    <a:spLocks noChangeArrowheads="1"/>
                  </p:cNvSpPr>
                  <p:nvPr/>
                </p:nvSpPr>
                <p:spPr bwMode="auto">
                  <a:xfrm>
                    <a:off x="5424"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7" name="Oval 244"/>
                  <p:cNvSpPr>
                    <a:spLocks noChangeArrowheads="1"/>
                  </p:cNvSpPr>
                  <p:nvPr/>
                </p:nvSpPr>
                <p:spPr bwMode="auto">
                  <a:xfrm>
                    <a:off x="528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8" name="Oval 245"/>
                  <p:cNvSpPr>
                    <a:spLocks noChangeArrowheads="1"/>
                  </p:cNvSpPr>
                  <p:nvPr/>
                </p:nvSpPr>
                <p:spPr bwMode="auto">
                  <a:xfrm>
                    <a:off x="5088"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19" name="Oval 246"/>
                  <p:cNvSpPr>
                    <a:spLocks noChangeArrowheads="1"/>
                  </p:cNvSpPr>
                  <p:nvPr/>
                </p:nvSpPr>
                <p:spPr bwMode="auto">
                  <a:xfrm>
                    <a:off x="552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20" name="Oval 247"/>
                  <p:cNvSpPr>
                    <a:spLocks noChangeArrowheads="1"/>
                  </p:cNvSpPr>
                  <p:nvPr/>
                </p:nvSpPr>
                <p:spPr bwMode="auto">
                  <a:xfrm>
                    <a:off x="5520"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21" name="Oval 248"/>
                  <p:cNvSpPr>
                    <a:spLocks noChangeArrowheads="1"/>
                  </p:cNvSpPr>
                  <p:nvPr/>
                </p:nvSpPr>
                <p:spPr bwMode="auto">
                  <a:xfrm>
                    <a:off x="5616" y="2160"/>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5103" name="Oval 249"/>
                <p:cNvSpPr>
                  <a:spLocks noChangeArrowheads="1"/>
                </p:cNvSpPr>
                <p:nvPr/>
              </p:nvSpPr>
              <p:spPr bwMode="auto">
                <a:xfrm>
                  <a:off x="5280"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104" name="Oval 250"/>
                <p:cNvSpPr>
                  <a:spLocks noChangeArrowheads="1"/>
                </p:cNvSpPr>
                <p:nvPr/>
              </p:nvSpPr>
              <p:spPr bwMode="auto">
                <a:xfrm>
                  <a:off x="5376" y="2016"/>
                  <a:ext cx="96" cy="96"/>
                </a:xfrm>
                <a:prstGeom prst="ellipse">
                  <a:avLst/>
                </a:prstGeom>
                <a:solidFill>
                  <a:srgbClr val="CC0000"/>
                </a:solidFill>
                <a:ln w="9525">
                  <a:solidFill>
                    <a:schemeClr val="tx1"/>
                  </a:solidFill>
                  <a:round/>
                  <a:headEnd/>
                  <a:tailEnd/>
                </a:ln>
              </p:spPr>
              <p:txBody>
                <a:bodyPr wrap="none" anchor="ctr"/>
                <a:lstStyle/>
                <a:p>
                  <a:endParaRPr lang="en-US"/>
                </a:p>
              </p:txBody>
            </p:sp>
          </p:grpSp>
          <p:grpSp>
            <p:nvGrpSpPr>
              <p:cNvPr id="35045" name="Group 251"/>
              <p:cNvGrpSpPr>
                <a:grpSpLocks/>
              </p:cNvGrpSpPr>
              <p:nvPr/>
            </p:nvGrpSpPr>
            <p:grpSpPr bwMode="auto">
              <a:xfrm>
                <a:off x="2880" y="1152"/>
                <a:ext cx="1200" cy="1248"/>
                <a:chOff x="144" y="432"/>
                <a:chExt cx="1200" cy="1248"/>
              </a:xfrm>
            </p:grpSpPr>
            <p:grpSp>
              <p:nvGrpSpPr>
                <p:cNvPr id="35047" name="Group 252"/>
                <p:cNvGrpSpPr>
                  <a:grpSpLocks/>
                </p:cNvGrpSpPr>
                <p:nvPr/>
              </p:nvGrpSpPr>
              <p:grpSpPr bwMode="auto">
                <a:xfrm>
                  <a:off x="144" y="432"/>
                  <a:ext cx="1104" cy="1104"/>
                  <a:chOff x="144" y="1440"/>
                  <a:chExt cx="1104" cy="1104"/>
                </a:xfrm>
              </p:grpSpPr>
              <p:sp>
                <p:nvSpPr>
                  <p:cNvPr id="35051" name="Oval 253"/>
                  <p:cNvSpPr>
                    <a:spLocks noChangeArrowheads="1"/>
                  </p:cNvSpPr>
                  <p:nvPr/>
                </p:nvSpPr>
                <p:spPr bwMode="auto">
                  <a:xfrm>
                    <a:off x="288"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2" name="Oval 254"/>
                  <p:cNvSpPr>
                    <a:spLocks noChangeArrowheads="1"/>
                  </p:cNvSpPr>
                  <p:nvPr/>
                </p:nvSpPr>
                <p:spPr bwMode="auto">
                  <a:xfrm>
                    <a:off x="432" y="17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3" name="Oval 255"/>
                  <p:cNvSpPr>
                    <a:spLocks noChangeArrowheads="1"/>
                  </p:cNvSpPr>
                  <p:nvPr/>
                </p:nvSpPr>
                <p:spPr bwMode="auto">
                  <a:xfrm>
                    <a:off x="816" y="18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4" name="Oval 256"/>
                  <p:cNvSpPr>
                    <a:spLocks noChangeArrowheads="1"/>
                  </p:cNvSpPr>
                  <p:nvPr/>
                </p:nvSpPr>
                <p:spPr bwMode="auto">
                  <a:xfrm>
                    <a:off x="240"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5" name="Oval 257"/>
                  <p:cNvSpPr>
                    <a:spLocks noChangeArrowheads="1"/>
                  </p:cNvSpPr>
                  <p:nvPr/>
                </p:nvSpPr>
                <p:spPr bwMode="auto">
                  <a:xfrm>
                    <a:off x="288" y="15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6" name="Oval 258"/>
                  <p:cNvSpPr>
                    <a:spLocks noChangeArrowheads="1"/>
                  </p:cNvSpPr>
                  <p:nvPr/>
                </p:nvSpPr>
                <p:spPr bwMode="auto">
                  <a:xfrm>
                    <a:off x="432" y="16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7" name="Oval 259"/>
                  <p:cNvSpPr>
                    <a:spLocks noChangeArrowheads="1"/>
                  </p:cNvSpPr>
                  <p:nvPr/>
                </p:nvSpPr>
                <p:spPr bwMode="auto">
                  <a:xfrm>
                    <a:off x="144" y="14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8" name="Oval 260"/>
                  <p:cNvSpPr>
                    <a:spLocks noChangeArrowheads="1"/>
                  </p:cNvSpPr>
                  <p:nvPr/>
                </p:nvSpPr>
                <p:spPr bwMode="auto">
                  <a:xfrm>
                    <a:off x="768" y="18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9" name="Oval 261"/>
                  <p:cNvSpPr>
                    <a:spLocks noChangeArrowheads="1"/>
                  </p:cNvSpPr>
                  <p:nvPr/>
                </p:nvSpPr>
                <p:spPr bwMode="auto">
                  <a:xfrm>
                    <a:off x="144" y="14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0" name="Oval 262"/>
                  <p:cNvSpPr>
                    <a:spLocks noChangeArrowheads="1"/>
                  </p:cNvSpPr>
                  <p:nvPr/>
                </p:nvSpPr>
                <p:spPr bwMode="auto">
                  <a:xfrm>
                    <a:off x="384" y="16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1" name="Oval 263"/>
                  <p:cNvSpPr>
                    <a:spLocks noChangeArrowheads="1"/>
                  </p:cNvSpPr>
                  <p:nvPr/>
                </p:nvSpPr>
                <p:spPr bwMode="auto">
                  <a:xfrm>
                    <a:off x="624" y="16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2" name="Oval 264"/>
                  <p:cNvSpPr>
                    <a:spLocks noChangeArrowheads="1"/>
                  </p:cNvSpPr>
                  <p:nvPr/>
                </p:nvSpPr>
                <p:spPr bwMode="auto">
                  <a:xfrm>
                    <a:off x="336"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3" name="Oval 265"/>
                  <p:cNvSpPr>
                    <a:spLocks noChangeArrowheads="1"/>
                  </p:cNvSpPr>
                  <p:nvPr/>
                </p:nvSpPr>
                <p:spPr bwMode="auto">
                  <a:xfrm>
                    <a:off x="720" y="17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4" name="Oval 266"/>
                  <p:cNvSpPr>
                    <a:spLocks noChangeArrowheads="1"/>
                  </p:cNvSpPr>
                  <p:nvPr/>
                </p:nvSpPr>
                <p:spPr bwMode="auto">
                  <a:xfrm>
                    <a:off x="1056"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5" name="Oval 267"/>
                  <p:cNvSpPr>
                    <a:spLocks noChangeArrowheads="1"/>
                  </p:cNvSpPr>
                  <p:nvPr/>
                </p:nvSpPr>
                <p:spPr bwMode="auto">
                  <a:xfrm>
                    <a:off x="528" y="172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6" name="Oval 268"/>
                  <p:cNvSpPr>
                    <a:spLocks noChangeArrowheads="1"/>
                  </p:cNvSpPr>
                  <p:nvPr/>
                </p:nvSpPr>
                <p:spPr bwMode="auto">
                  <a:xfrm>
                    <a:off x="672" y="182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7" name="Oval 269"/>
                  <p:cNvSpPr>
                    <a:spLocks noChangeArrowheads="1"/>
                  </p:cNvSpPr>
                  <p:nvPr/>
                </p:nvSpPr>
                <p:spPr bwMode="auto">
                  <a:xfrm>
                    <a:off x="1056" y="22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8" name="Oval 270"/>
                  <p:cNvSpPr>
                    <a:spLocks noChangeArrowheads="1"/>
                  </p:cNvSpPr>
                  <p:nvPr/>
                </p:nvSpPr>
                <p:spPr bwMode="auto">
                  <a:xfrm>
                    <a:off x="912"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69" name="Oval 271"/>
                  <p:cNvSpPr>
                    <a:spLocks noChangeArrowheads="1"/>
                  </p:cNvSpPr>
                  <p:nvPr/>
                </p:nvSpPr>
                <p:spPr bwMode="auto">
                  <a:xfrm>
                    <a:off x="528" y="16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0" name="Oval 272"/>
                  <p:cNvSpPr>
                    <a:spLocks noChangeArrowheads="1"/>
                  </p:cNvSpPr>
                  <p:nvPr/>
                </p:nvSpPr>
                <p:spPr bwMode="auto">
                  <a:xfrm>
                    <a:off x="864" y="19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1" name="Oval 273"/>
                  <p:cNvSpPr>
                    <a:spLocks noChangeArrowheads="1"/>
                  </p:cNvSpPr>
                  <p:nvPr/>
                </p:nvSpPr>
                <p:spPr bwMode="auto">
                  <a:xfrm>
                    <a:off x="768" y="196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2" name="Oval 274"/>
                  <p:cNvSpPr>
                    <a:spLocks noChangeArrowheads="1"/>
                  </p:cNvSpPr>
                  <p:nvPr/>
                </p:nvSpPr>
                <p:spPr bwMode="auto">
                  <a:xfrm>
                    <a:off x="1008"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3" name="Oval 275"/>
                  <p:cNvSpPr>
                    <a:spLocks noChangeArrowheads="1"/>
                  </p:cNvSpPr>
                  <p:nvPr/>
                </p:nvSpPr>
                <p:spPr bwMode="auto">
                  <a:xfrm>
                    <a:off x="816"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4" name="Oval 276"/>
                  <p:cNvSpPr>
                    <a:spLocks noChangeArrowheads="1"/>
                  </p:cNvSpPr>
                  <p:nvPr/>
                </p:nvSpPr>
                <p:spPr bwMode="auto">
                  <a:xfrm>
                    <a:off x="960" y="22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5" name="Oval 277"/>
                  <p:cNvSpPr>
                    <a:spLocks noChangeArrowheads="1"/>
                  </p:cNvSpPr>
                  <p:nvPr/>
                </p:nvSpPr>
                <p:spPr bwMode="auto">
                  <a:xfrm>
                    <a:off x="576" y="17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6" name="Oval 278"/>
                  <p:cNvSpPr>
                    <a:spLocks noChangeArrowheads="1"/>
                  </p:cNvSpPr>
                  <p:nvPr/>
                </p:nvSpPr>
                <p:spPr bwMode="auto">
                  <a:xfrm>
                    <a:off x="720" y="187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7" name="Oval 279"/>
                  <p:cNvSpPr>
                    <a:spLocks noChangeArrowheads="1"/>
                  </p:cNvSpPr>
                  <p:nvPr/>
                </p:nvSpPr>
                <p:spPr bwMode="auto">
                  <a:xfrm>
                    <a:off x="960"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8" name="Oval 280"/>
                  <p:cNvSpPr>
                    <a:spLocks noChangeArrowheads="1"/>
                  </p:cNvSpPr>
                  <p:nvPr/>
                </p:nvSpPr>
                <p:spPr bwMode="auto">
                  <a:xfrm>
                    <a:off x="864"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79" name="Oval 281"/>
                  <p:cNvSpPr>
                    <a:spLocks noChangeArrowheads="1"/>
                  </p:cNvSpPr>
                  <p:nvPr/>
                </p:nvSpPr>
                <p:spPr bwMode="auto">
                  <a:xfrm>
                    <a:off x="1008"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0" name="Oval 282"/>
                  <p:cNvSpPr>
                    <a:spLocks noChangeArrowheads="1"/>
                  </p:cNvSpPr>
                  <p:nvPr/>
                </p:nvSpPr>
                <p:spPr bwMode="auto">
                  <a:xfrm>
                    <a:off x="912"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1" name="Oval 283"/>
                  <p:cNvSpPr>
                    <a:spLocks noChangeArrowheads="1"/>
                  </p:cNvSpPr>
                  <p:nvPr/>
                </p:nvSpPr>
                <p:spPr bwMode="auto">
                  <a:xfrm>
                    <a:off x="624" y="16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2" name="Oval 284"/>
                  <p:cNvSpPr>
                    <a:spLocks noChangeArrowheads="1"/>
                  </p:cNvSpPr>
                  <p:nvPr/>
                </p:nvSpPr>
                <p:spPr bwMode="auto">
                  <a:xfrm>
                    <a:off x="1152" y="24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3" name="Oval 285"/>
                  <p:cNvSpPr>
                    <a:spLocks noChangeArrowheads="1"/>
                  </p:cNvSpPr>
                  <p:nvPr/>
                </p:nvSpPr>
                <p:spPr bwMode="auto">
                  <a:xfrm>
                    <a:off x="1104" y="24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4" name="Oval 286"/>
                  <p:cNvSpPr>
                    <a:spLocks noChangeArrowheads="1"/>
                  </p:cNvSpPr>
                  <p:nvPr/>
                </p:nvSpPr>
                <p:spPr bwMode="auto">
                  <a:xfrm>
                    <a:off x="144" y="14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5" name="Oval 287"/>
                  <p:cNvSpPr>
                    <a:spLocks noChangeArrowheads="1"/>
                  </p:cNvSpPr>
                  <p:nvPr/>
                </p:nvSpPr>
                <p:spPr bwMode="auto">
                  <a:xfrm>
                    <a:off x="144"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6" name="Oval 288"/>
                  <p:cNvSpPr>
                    <a:spLocks noChangeArrowheads="1"/>
                  </p:cNvSpPr>
                  <p:nvPr/>
                </p:nvSpPr>
                <p:spPr bwMode="auto">
                  <a:xfrm>
                    <a:off x="720" y="177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7" name="Oval 289"/>
                  <p:cNvSpPr>
                    <a:spLocks noChangeArrowheads="1"/>
                  </p:cNvSpPr>
                  <p:nvPr/>
                </p:nvSpPr>
                <p:spPr bwMode="auto">
                  <a:xfrm>
                    <a:off x="1056"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8" name="Oval 290"/>
                  <p:cNvSpPr>
                    <a:spLocks noChangeArrowheads="1"/>
                  </p:cNvSpPr>
                  <p:nvPr/>
                </p:nvSpPr>
                <p:spPr bwMode="auto">
                  <a:xfrm>
                    <a:off x="1008" y="23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89" name="Oval 291"/>
                  <p:cNvSpPr>
                    <a:spLocks noChangeArrowheads="1"/>
                  </p:cNvSpPr>
                  <p:nvPr/>
                </p:nvSpPr>
                <p:spPr bwMode="auto">
                  <a:xfrm>
                    <a:off x="1104" y="23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90" name="Oval 292"/>
                  <p:cNvSpPr>
                    <a:spLocks noChangeArrowheads="1"/>
                  </p:cNvSpPr>
                  <p:nvPr/>
                </p:nvSpPr>
                <p:spPr bwMode="auto">
                  <a:xfrm>
                    <a:off x="240" y="1584"/>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5048" name="Oval 293"/>
                <p:cNvSpPr>
                  <a:spLocks noChangeArrowheads="1"/>
                </p:cNvSpPr>
                <p:nvPr/>
              </p:nvSpPr>
              <p:spPr bwMode="auto">
                <a:xfrm>
                  <a:off x="1200" y="15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49" name="Oval 294"/>
                <p:cNvSpPr>
                  <a:spLocks noChangeArrowheads="1"/>
                </p:cNvSpPr>
                <p:nvPr/>
              </p:nvSpPr>
              <p:spPr bwMode="auto">
                <a:xfrm>
                  <a:off x="1248" y="15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50" name="Oval 295"/>
                <p:cNvSpPr>
                  <a:spLocks noChangeArrowheads="1"/>
                </p:cNvSpPr>
                <p:nvPr/>
              </p:nvSpPr>
              <p:spPr bwMode="auto">
                <a:xfrm>
                  <a:off x="1200" y="1440"/>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5046" name="Line 296"/>
              <p:cNvSpPr>
                <a:spLocks noChangeShapeType="1"/>
              </p:cNvSpPr>
              <p:nvPr/>
            </p:nvSpPr>
            <p:spPr bwMode="auto">
              <a:xfrm flipH="1">
                <a:off x="4656" y="2400"/>
                <a:ext cx="624"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5043" name="Text Box 297"/>
            <p:cNvSpPr txBox="1">
              <a:spLocks noChangeArrowheads="1"/>
            </p:cNvSpPr>
            <p:nvPr/>
          </p:nvSpPr>
          <p:spPr bwMode="auto">
            <a:xfrm>
              <a:off x="5210" y="3151"/>
              <a:ext cx="572"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80000"/>
                </a:lnSpc>
                <a:spcBef>
                  <a:spcPct val="0"/>
                </a:spcBef>
                <a:buFontTx/>
                <a:buNone/>
              </a:pPr>
              <a:r>
                <a:rPr lang="en-US" sz="1800">
                  <a:solidFill>
                    <a:schemeClr val="tx1"/>
                  </a:solidFill>
                </a:rPr>
                <a:t>Deaths</a:t>
              </a:r>
            </a:p>
            <a:p>
              <a:pPr algn="ctr" eaLnBrk="1" hangingPunct="1">
                <a:lnSpc>
                  <a:spcPct val="80000"/>
                </a:lnSpc>
                <a:spcBef>
                  <a:spcPct val="0"/>
                </a:spcBef>
                <a:buFontTx/>
                <a:buNone/>
              </a:pPr>
              <a:r>
                <a:rPr lang="en-US" sz="1800">
                  <a:solidFill>
                    <a:schemeClr val="tx1"/>
                  </a:solidFill>
                </a:rPr>
                <a:t>Cures</a:t>
              </a:r>
            </a:p>
          </p:txBody>
        </p:sp>
      </p:grpSp>
      <p:sp>
        <p:nvSpPr>
          <p:cNvPr id="34820" name="Text Box 298"/>
          <p:cNvSpPr txBox="1">
            <a:spLocks noChangeArrowheads="1"/>
          </p:cNvSpPr>
          <p:nvPr/>
        </p:nvSpPr>
        <p:spPr bwMode="auto">
          <a:xfrm>
            <a:off x="3070225" y="4067175"/>
            <a:ext cx="17303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1800">
                <a:solidFill>
                  <a:schemeClr val="tx1"/>
                </a:solidFill>
              </a:rPr>
              <a:t>Decrease in Prevalence</a:t>
            </a:r>
          </a:p>
        </p:txBody>
      </p:sp>
      <p:grpSp>
        <p:nvGrpSpPr>
          <p:cNvPr id="34821" name="Group 299"/>
          <p:cNvGrpSpPr>
            <a:grpSpLocks/>
          </p:cNvGrpSpPr>
          <p:nvPr/>
        </p:nvGrpSpPr>
        <p:grpSpPr bwMode="auto">
          <a:xfrm>
            <a:off x="457200" y="3276600"/>
            <a:ext cx="4148138" cy="2895600"/>
            <a:chOff x="288" y="2064"/>
            <a:chExt cx="2613" cy="1824"/>
          </a:xfrm>
        </p:grpSpPr>
        <p:sp>
          <p:nvSpPr>
            <p:cNvPr id="34823" name="Text Box 300"/>
            <p:cNvSpPr txBox="1">
              <a:spLocks noChangeArrowheads="1"/>
            </p:cNvSpPr>
            <p:nvPr/>
          </p:nvSpPr>
          <p:spPr bwMode="auto">
            <a:xfrm>
              <a:off x="864" y="3523"/>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3200" b="1">
                  <a:solidFill>
                    <a:schemeClr val="tx1"/>
                  </a:solidFill>
                </a:rPr>
                <a:t>3</a:t>
              </a:r>
            </a:p>
          </p:txBody>
        </p:sp>
        <p:sp>
          <p:nvSpPr>
            <p:cNvPr id="34824" name="Text Box 301"/>
            <p:cNvSpPr txBox="1">
              <a:spLocks noChangeArrowheads="1"/>
            </p:cNvSpPr>
            <p:nvPr/>
          </p:nvSpPr>
          <p:spPr bwMode="auto">
            <a:xfrm>
              <a:off x="1776" y="2160"/>
              <a:ext cx="109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50000"/>
                </a:spcBef>
                <a:buFontTx/>
                <a:buNone/>
              </a:pPr>
              <a:r>
                <a:rPr lang="en-US" sz="1800">
                  <a:solidFill>
                    <a:schemeClr val="tx1"/>
                  </a:solidFill>
                </a:rPr>
                <a:t>Baseline Prevalence</a:t>
              </a:r>
            </a:p>
          </p:txBody>
        </p:sp>
        <p:sp>
          <p:nvSpPr>
            <p:cNvPr id="34825" name="Text Box 302"/>
            <p:cNvSpPr txBox="1">
              <a:spLocks noChangeArrowheads="1"/>
            </p:cNvSpPr>
            <p:nvPr/>
          </p:nvSpPr>
          <p:spPr bwMode="auto">
            <a:xfrm>
              <a:off x="1584" y="2352"/>
              <a:ext cx="1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400" b="1">
                  <a:solidFill>
                    <a:schemeClr val="tx1"/>
                  </a:solidFill>
                  <a:cs typeface="Arial" charset="0"/>
                </a:rPr>
                <a:t>}</a:t>
              </a:r>
            </a:p>
          </p:txBody>
        </p:sp>
        <p:grpSp>
          <p:nvGrpSpPr>
            <p:cNvPr id="34826" name="Group 303"/>
            <p:cNvGrpSpPr>
              <a:grpSpLocks/>
            </p:cNvGrpSpPr>
            <p:nvPr/>
          </p:nvGrpSpPr>
          <p:grpSpPr bwMode="auto">
            <a:xfrm>
              <a:off x="288" y="2064"/>
              <a:ext cx="1920" cy="1344"/>
              <a:chOff x="3552" y="2832"/>
              <a:chExt cx="1920" cy="1344"/>
            </a:xfrm>
          </p:grpSpPr>
          <p:sp>
            <p:nvSpPr>
              <p:cNvPr id="34830" name="Line 304"/>
              <p:cNvSpPr>
                <a:spLocks noChangeShapeType="1"/>
              </p:cNvSpPr>
              <p:nvPr/>
            </p:nvSpPr>
            <p:spPr bwMode="auto">
              <a:xfrm>
                <a:off x="3552" y="2832"/>
                <a:ext cx="0" cy="1344"/>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1" name="Line 305"/>
              <p:cNvSpPr>
                <a:spLocks noChangeShapeType="1"/>
              </p:cNvSpPr>
              <p:nvPr/>
            </p:nvSpPr>
            <p:spPr bwMode="auto">
              <a:xfrm>
                <a:off x="3552" y="4176"/>
                <a:ext cx="1728"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2" name="Line 306"/>
              <p:cNvSpPr>
                <a:spLocks noChangeShapeType="1"/>
              </p:cNvSpPr>
              <p:nvPr/>
            </p:nvSpPr>
            <p:spPr bwMode="auto">
              <a:xfrm flipV="1">
                <a:off x="4848" y="2832"/>
                <a:ext cx="0" cy="1104"/>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3" name="Oval 307"/>
              <p:cNvSpPr>
                <a:spLocks noChangeArrowheads="1"/>
              </p:cNvSpPr>
              <p:nvPr/>
            </p:nvSpPr>
            <p:spPr bwMode="auto">
              <a:xfrm>
                <a:off x="4512"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34" name="Oval 308"/>
              <p:cNvSpPr>
                <a:spLocks noChangeArrowheads="1"/>
              </p:cNvSpPr>
              <p:nvPr/>
            </p:nvSpPr>
            <p:spPr bwMode="auto">
              <a:xfrm>
                <a:off x="374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35" name="Oval 309"/>
              <p:cNvSpPr>
                <a:spLocks noChangeArrowheads="1"/>
              </p:cNvSpPr>
              <p:nvPr/>
            </p:nvSpPr>
            <p:spPr bwMode="auto">
              <a:xfrm>
                <a:off x="398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36" name="Oval 310"/>
              <p:cNvSpPr>
                <a:spLocks noChangeArrowheads="1"/>
              </p:cNvSpPr>
              <p:nvPr/>
            </p:nvSpPr>
            <p:spPr bwMode="auto">
              <a:xfrm>
                <a:off x="408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37" name="Oval 311"/>
              <p:cNvSpPr>
                <a:spLocks noChangeArrowheads="1"/>
              </p:cNvSpPr>
              <p:nvPr/>
            </p:nvSpPr>
            <p:spPr bwMode="auto">
              <a:xfrm>
                <a:off x="3888"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38" name="Oval 312"/>
              <p:cNvSpPr>
                <a:spLocks noChangeArrowheads="1"/>
              </p:cNvSpPr>
              <p:nvPr/>
            </p:nvSpPr>
            <p:spPr bwMode="auto">
              <a:xfrm>
                <a:off x="436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39" name="Oval 313"/>
              <p:cNvSpPr>
                <a:spLocks noChangeArrowheads="1"/>
              </p:cNvSpPr>
              <p:nvPr/>
            </p:nvSpPr>
            <p:spPr bwMode="auto">
              <a:xfrm>
                <a:off x="3696"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0" name="Oval 314"/>
              <p:cNvSpPr>
                <a:spLocks noChangeArrowheads="1"/>
              </p:cNvSpPr>
              <p:nvPr/>
            </p:nvSpPr>
            <p:spPr bwMode="auto">
              <a:xfrm>
                <a:off x="422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1" name="Oval 315"/>
              <p:cNvSpPr>
                <a:spLocks noChangeArrowheads="1"/>
              </p:cNvSpPr>
              <p:nvPr/>
            </p:nvSpPr>
            <p:spPr bwMode="auto">
              <a:xfrm>
                <a:off x="403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2" name="Oval 316"/>
              <p:cNvSpPr>
                <a:spLocks noChangeArrowheads="1"/>
              </p:cNvSpPr>
              <p:nvPr/>
            </p:nvSpPr>
            <p:spPr bwMode="auto">
              <a:xfrm>
                <a:off x="470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3" name="Oval 317"/>
              <p:cNvSpPr>
                <a:spLocks noChangeArrowheads="1"/>
              </p:cNvSpPr>
              <p:nvPr/>
            </p:nvSpPr>
            <p:spPr bwMode="auto">
              <a:xfrm>
                <a:off x="3936"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4" name="Oval 318"/>
              <p:cNvSpPr>
                <a:spLocks noChangeArrowheads="1"/>
              </p:cNvSpPr>
              <p:nvPr/>
            </p:nvSpPr>
            <p:spPr bwMode="auto">
              <a:xfrm>
                <a:off x="427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5" name="Oval 319"/>
              <p:cNvSpPr>
                <a:spLocks noChangeArrowheads="1"/>
              </p:cNvSpPr>
              <p:nvPr/>
            </p:nvSpPr>
            <p:spPr bwMode="auto">
              <a:xfrm>
                <a:off x="403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6" name="Oval 320"/>
              <p:cNvSpPr>
                <a:spLocks noChangeArrowheads="1"/>
              </p:cNvSpPr>
              <p:nvPr/>
            </p:nvSpPr>
            <p:spPr bwMode="auto">
              <a:xfrm>
                <a:off x="446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7" name="Oval 321"/>
              <p:cNvSpPr>
                <a:spLocks noChangeArrowheads="1"/>
              </p:cNvSpPr>
              <p:nvPr/>
            </p:nvSpPr>
            <p:spPr bwMode="auto">
              <a:xfrm>
                <a:off x="393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8" name="Oval 322"/>
              <p:cNvSpPr>
                <a:spLocks noChangeArrowheads="1"/>
              </p:cNvSpPr>
              <p:nvPr/>
            </p:nvSpPr>
            <p:spPr bwMode="auto">
              <a:xfrm>
                <a:off x="441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49" name="Oval 323"/>
              <p:cNvSpPr>
                <a:spLocks noChangeArrowheads="1"/>
              </p:cNvSpPr>
              <p:nvPr/>
            </p:nvSpPr>
            <p:spPr bwMode="auto">
              <a:xfrm>
                <a:off x="422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0" name="Oval 324"/>
              <p:cNvSpPr>
                <a:spLocks noChangeArrowheads="1"/>
              </p:cNvSpPr>
              <p:nvPr/>
            </p:nvSpPr>
            <p:spPr bwMode="auto">
              <a:xfrm>
                <a:off x="4512"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1" name="Oval 325"/>
              <p:cNvSpPr>
                <a:spLocks noChangeArrowheads="1"/>
              </p:cNvSpPr>
              <p:nvPr/>
            </p:nvSpPr>
            <p:spPr bwMode="auto">
              <a:xfrm>
                <a:off x="364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2" name="Oval 326"/>
              <p:cNvSpPr>
                <a:spLocks noChangeArrowheads="1"/>
              </p:cNvSpPr>
              <p:nvPr/>
            </p:nvSpPr>
            <p:spPr bwMode="auto">
              <a:xfrm>
                <a:off x="456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3" name="Oval 327"/>
              <p:cNvSpPr>
                <a:spLocks noChangeArrowheads="1"/>
              </p:cNvSpPr>
              <p:nvPr/>
            </p:nvSpPr>
            <p:spPr bwMode="auto">
              <a:xfrm>
                <a:off x="3840"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4" name="Oval 328"/>
              <p:cNvSpPr>
                <a:spLocks noChangeArrowheads="1"/>
              </p:cNvSpPr>
              <p:nvPr/>
            </p:nvSpPr>
            <p:spPr bwMode="auto">
              <a:xfrm>
                <a:off x="408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5" name="Oval 329"/>
              <p:cNvSpPr>
                <a:spLocks noChangeArrowheads="1"/>
              </p:cNvSpPr>
              <p:nvPr/>
            </p:nvSpPr>
            <p:spPr bwMode="auto">
              <a:xfrm>
                <a:off x="384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6" name="Oval 330"/>
              <p:cNvSpPr>
                <a:spLocks noChangeArrowheads="1"/>
              </p:cNvSpPr>
              <p:nvPr/>
            </p:nvSpPr>
            <p:spPr bwMode="auto">
              <a:xfrm>
                <a:off x="427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7" name="Oval 331"/>
              <p:cNvSpPr>
                <a:spLocks noChangeArrowheads="1"/>
              </p:cNvSpPr>
              <p:nvPr/>
            </p:nvSpPr>
            <p:spPr bwMode="auto">
              <a:xfrm>
                <a:off x="374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8" name="Oval 332"/>
              <p:cNvSpPr>
                <a:spLocks noChangeArrowheads="1"/>
              </p:cNvSpPr>
              <p:nvPr/>
            </p:nvSpPr>
            <p:spPr bwMode="auto">
              <a:xfrm>
                <a:off x="412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59" name="Oval 333"/>
              <p:cNvSpPr>
                <a:spLocks noChangeArrowheads="1"/>
              </p:cNvSpPr>
              <p:nvPr/>
            </p:nvSpPr>
            <p:spPr bwMode="auto">
              <a:xfrm>
                <a:off x="436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0" name="Oval 334"/>
              <p:cNvSpPr>
                <a:spLocks noChangeArrowheads="1"/>
              </p:cNvSpPr>
              <p:nvPr/>
            </p:nvSpPr>
            <p:spPr bwMode="auto">
              <a:xfrm>
                <a:off x="4224"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1" name="Oval 335"/>
              <p:cNvSpPr>
                <a:spLocks noChangeArrowheads="1"/>
              </p:cNvSpPr>
              <p:nvPr/>
            </p:nvSpPr>
            <p:spPr bwMode="auto">
              <a:xfrm>
                <a:off x="4032"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2" name="Oval 336"/>
              <p:cNvSpPr>
                <a:spLocks noChangeArrowheads="1"/>
              </p:cNvSpPr>
              <p:nvPr/>
            </p:nvSpPr>
            <p:spPr bwMode="auto">
              <a:xfrm>
                <a:off x="4752"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3" name="Oval 337"/>
              <p:cNvSpPr>
                <a:spLocks noChangeArrowheads="1"/>
              </p:cNvSpPr>
              <p:nvPr/>
            </p:nvSpPr>
            <p:spPr bwMode="auto">
              <a:xfrm>
                <a:off x="4464"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4" name="Oval 338"/>
              <p:cNvSpPr>
                <a:spLocks noChangeArrowheads="1"/>
              </p:cNvSpPr>
              <p:nvPr/>
            </p:nvSpPr>
            <p:spPr bwMode="auto">
              <a:xfrm>
                <a:off x="403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5" name="Oval 339"/>
              <p:cNvSpPr>
                <a:spLocks noChangeArrowheads="1"/>
              </p:cNvSpPr>
              <p:nvPr/>
            </p:nvSpPr>
            <p:spPr bwMode="auto">
              <a:xfrm>
                <a:off x="374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6" name="Oval 340"/>
              <p:cNvSpPr>
                <a:spLocks noChangeArrowheads="1"/>
              </p:cNvSpPr>
              <p:nvPr/>
            </p:nvSpPr>
            <p:spPr bwMode="auto">
              <a:xfrm>
                <a:off x="4464"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7" name="Oval 341"/>
              <p:cNvSpPr>
                <a:spLocks noChangeArrowheads="1"/>
              </p:cNvSpPr>
              <p:nvPr/>
            </p:nvSpPr>
            <p:spPr bwMode="auto">
              <a:xfrm>
                <a:off x="427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8" name="Oval 342"/>
              <p:cNvSpPr>
                <a:spLocks noChangeArrowheads="1"/>
              </p:cNvSpPr>
              <p:nvPr/>
            </p:nvSpPr>
            <p:spPr bwMode="auto">
              <a:xfrm>
                <a:off x="4608"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69" name="Oval 343"/>
              <p:cNvSpPr>
                <a:spLocks noChangeArrowheads="1"/>
              </p:cNvSpPr>
              <p:nvPr/>
            </p:nvSpPr>
            <p:spPr bwMode="auto">
              <a:xfrm>
                <a:off x="3600"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0" name="Oval 344"/>
              <p:cNvSpPr>
                <a:spLocks noChangeArrowheads="1"/>
              </p:cNvSpPr>
              <p:nvPr/>
            </p:nvSpPr>
            <p:spPr bwMode="auto">
              <a:xfrm>
                <a:off x="3840"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1" name="Oval 345"/>
              <p:cNvSpPr>
                <a:spLocks noChangeArrowheads="1"/>
              </p:cNvSpPr>
              <p:nvPr/>
            </p:nvSpPr>
            <p:spPr bwMode="auto">
              <a:xfrm>
                <a:off x="470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2" name="Oval 346"/>
              <p:cNvSpPr>
                <a:spLocks noChangeArrowheads="1"/>
              </p:cNvSpPr>
              <p:nvPr/>
            </p:nvSpPr>
            <p:spPr bwMode="auto">
              <a:xfrm>
                <a:off x="417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3" name="Oval 347"/>
              <p:cNvSpPr>
                <a:spLocks noChangeArrowheads="1"/>
              </p:cNvSpPr>
              <p:nvPr/>
            </p:nvSpPr>
            <p:spPr bwMode="auto">
              <a:xfrm>
                <a:off x="393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4" name="Oval 348"/>
              <p:cNvSpPr>
                <a:spLocks noChangeArrowheads="1"/>
              </p:cNvSpPr>
              <p:nvPr/>
            </p:nvSpPr>
            <p:spPr bwMode="auto">
              <a:xfrm>
                <a:off x="4464"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5" name="Oval 349"/>
              <p:cNvSpPr>
                <a:spLocks noChangeArrowheads="1"/>
              </p:cNvSpPr>
              <p:nvPr/>
            </p:nvSpPr>
            <p:spPr bwMode="auto">
              <a:xfrm>
                <a:off x="379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6" name="Oval 350"/>
              <p:cNvSpPr>
                <a:spLocks noChangeArrowheads="1"/>
              </p:cNvSpPr>
              <p:nvPr/>
            </p:nvSpPr>
            <p:spPr bwMode="auto">
              <a:xfrm>
                <a:off x="4320"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7" name="Oval 351"/>
              <p:cNvSpPr>
                <a:spLocks noChangeArrowheads="1"/>
              </p:cNvSpPr>
              <p:nvPr/>
            </p:nvSpPr>
            <p:spPr bwMode="auto">
              <a:xfrm>
                <a:off x="4128"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8" name="Oval 352"/>
              <p:cNvSpPr>
                <a:spLocks noChangeArrowheads="1"/>
              </p:cNvSpPr>
              <p:nvPr/>
            </p:nvSpPr>
            <p:spPr bwMode="auto">
              <a:xfrm>
                <a:off x="4704"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79" name="Oval 353"/>
              <p:cNvSpPr>
                <a:spLocks noChangeArrowheads="1"/>
              </p:cNvSpPr>
              <p:nvPr/>
            </p:nvSpPr>
            <p:spPr bwMode="auto">
              <a:xfrm>
                <a:off x="451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0" name="Oval 354"/>
              <p:cNvSpPr>
                <a:spLocks noChangeArrowheads="1"/>
              </p:cNvSpPr>
              <p:nvPr/>
            </p:nvSpPr>
            <p:spPr bwMode="auto">
              <a:xfrm>
                <a:off x="393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1" name="Oval 355"/>
              <p:cNvSpPr>
                <a:spLocks noChangeArrowheads="1"/>
              </p:cNvSpPr>
              <p:nvPr/>
            </p:nvSpPr>
            <p:spPr bwMode="auto">
              <a:xfrm>
                <a:off x="4176"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2" name="Oval 356"/>
              <p:cNvSpPr>
                <a:spLocks noChangeArrowheads="1"/>
              </p:cNvSpPr>
              <p:nvPr/>
            </p:nvSpPr>
            <p:spPr bwMode="auto">
              <a:xfrm>
                <a:off x="4368"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3" name="Oval 357"/>
              <p:cNvSpPr>
                <a:spLocks noChangeArrowheads="1"/>
              </p:cNvSpPr>
              <p:nvPr/>
            </p:nvSpPr>
            <p:spPr bwMode="auto">
              <a:xfrm>
                <a:off x="403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4" name="Oval 358"/>
              <p:cNvSpPr>
                <a:spLocks noChangeArrowheads="1"/>
              </p:cNvSpPr>
              <p:nvPr/>
            </p:nvSpPr>
            <p:spPr bwMode="auto">
              <a:xfrm>
                <a:off x="456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5" name="Oval 359"/>
              <p:cNvSpPr>
                <a:spLocks noChangeArrowheads="1"/>
              </p:cNvSpPr>
              <p:nvPr/>
            </p:nvSpPr>
            <p:spPr bwMode="auto">
              <a:xfrm>
                <a:off x="3984"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6" name="Oval 360"/>
              <p:cNvSpPr>
                <a:spLocks noChangeArrowheads="1"/>
              </p:cNvSpPr>
              <p:nvPr/>
            </p:nvSpPr>
            <p:spPr bwMode="auto">
              <a:xfrm>
                <a:off x="4608"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7" name="Oval 361"/>
              <p:cNvSpPr>
                <a:spLocks noChangeArrowheads="1"/>
              </p:cNvSpPr>
              <p:nvPr/>
            </p:nvSpPr>
            <p:spPr bwMode="auto">
              <a:xfrm>
                <a:off x="4416"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8" name="Oval 362"/>
              <p:cNvSpPr>
                <a:spLocks noChangeArrowheads="1"/>
              </p:cNvSpPr>
              <p:nvPr/>
            </p:nvSpPr>
            <p:spPr bwMode="auto">
              <a:xfrm>
                <a:off x="4272"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89" name="Oval 363"/>
              <p:cNvSpPr>
                <a:spLocks noChangeArrowheads="1"/>
              </p:cNvSpPr>
              <p:nvPr/>
            </p:nvSpPr>
            <p:spPr bwMode="auto">
              <a:xfrm>
                <a:off x="3696"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0" name="Oval 364"/>
              <p:cNvSpPr>
                <a:spLocks noChangeArrowheads="1"/>
              </p:cNvSpPr>
              <p:nvPr/>
            </p:nvSpPr>
            <p:spPr bwMode="auto">
              <a:xfrm>
                <a:off x="355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1" name="Oval 365"/>
              <p:cNvSpPr>
                <a:spLocks noChangeArrowheads="1"/>
              </p:cNvSpPr>
              <p:nvPr/>
            </p:nvSpPr>
            <p:spPr bwMode="auto">
              <a:xfrm>
                <a:off x="3648"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2" name="Oval 366"/>
              <p:cNvSpPr>
                <a:spLocks noChangeArrowheads="1"/>
              </p:cNvSpPr>
              <p:nvPr/>
            </p:nvSpPr>
            <p:spPr bwMode="auto">
              <a:xfrm>
                <a:off x="3888"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3" name="Oval 367"/>
              <p:cNvSpPr>
                <a:spLocks noChangeArrowheads="1"/>
              </p:cNvSpPr>
              <p:nvPr/>
            </p:nvSpPr>
            <p:spPr bwMode="auto">
              <a:xfrm>
                <a:off x="4128"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4" name="Oval 368"/>
              <p:cNvSpPr>
                <a:spLocks noChangeArrowheads="1"/>
              </p:cNvSpPr>
              <p:nvPr/>
            </p:nvSpPr>
            <p:spPr bwMode="auto">
              <a:xfrm>
                <a:off x="3744"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5" name="Oval 369"/>
              <p:cNvSpPr>
                <a:spLocks noChangeArrowheads="1"/>
              </p:cNvSpPr>
              <p:nvPr/>
            </p:nvSpPr>
            <p:spPr bwMode="auto">
              <a:xfrm>
                <a:off x="432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6" name="Oval 370"/>
              <p:cNvSpPr>
                <a:spLocks noChangeArrowheads="1"/>
              </p:cNvSpPr>
              <p:nvPr/>
            </p:nvSpPr>
            <p:spPr bwMode="auto">
              <a:xfrm>
                <a:off x="3600"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7" name="Oval 371"/>
              <p:cNvSpPr>
                <a:spLocks noChangeArrowheads="1"/>
              </p:cNvSpPr>
              <p:nvPr/>
            </p:nvSpPr>
            <p:spPr bwMode="auto">
              <a:xfrm>
                <a:off x="470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8" name="Oval 372"/>
              <p:cNvSpPr>
                <a:spLocks noChangeArrowheads="1"/>
              </p:cNvSpPr>
              <p:nvPr/>
            </p:nvSpPr>
            <p:spPr bwMode="auto">
              <a:xfrm>
                <a:off x="355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899" name="Oval 373"/>
              <p:cNvSpPr>
                <a:spLocks noChangeArrowheads="1"/>
              </p:cNvSpPr>
              <p:nvPr/>
            </p:nvSpPr>
            <p:spPr bwMode="auto">
              <a:xfrm>
                <a:off x="4128"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0" name="Oval 374"/>
              <p:cNvSpPr>
                <a:spLocks noChangeArrowheads="1"/>
              </p:cNvSpPr>
              <p:nvPr/>
            </p:nvSpPr>
            <p:spPr bwMode="auto">
              <a:xfrm>
                <a:off x="3936"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1" name="Oval 375"/>
              <p:cNvSpPr>
                <a:spLocks noChangeArrowheads="1"/>
              </p:cNvSpPr>
              <p:nvPr/>
            </p:nvSpPr>
            <p:spPr bwMode="auto">
              <a:xfrm>
                <a:off x="4608"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2" name="Oval 376"/>
              <p:cNvSpPr>
                <a:spLocks noChangeArrowheads="1"/>
              </p:cNvSpPr>
              <p:nvPr/>
            </p:nvSpPr>
            <p:spPr bwMode="auto">
              <a:xfrm>
                <a:off x="4128"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3" name="Oval 377"/>
              <p:cNvSpPr>
                <a:spLocks noChangeArrowheads="1"/>
              </p:cNvSpPr>
              <p:nvPr/>
            </p:nvSpPr>
            <p:spPr bwMode="auto">
              <a:xfrm>
                <a:off x="393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4" name="Oval 378"/>
              <p:cNvSpPr>
                <a:spLocks noChangeArrowheads="1"/>
              </p:cNvSpPr>
              <p:nvPr/>
            </p:nvSpPr>
            <p:spPr bwMode="auto">
              <a:xfrm>
                <a:off x="427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5" name="Oval 379"/>
              <p:cNvSpPr>
                <a:spLocks noChangeArrowheads="1"/>
              </p:cNvSpPr>
              <p:nvPr/>
            </p:nvSpPr>
            <p:spPr bwMode="auto">
              <a:xfrm>
                <a:off x="4368"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6" name="Oval 380"/>
              <p:cNvSpPr>
                <a:spLocks noChangeArrowheads="1"/>
              </p:cNvSpPr>
              <p:nvPr/>
            </p:nvSpPr>
            <p:spPr bwMode="auto">
              <a:xfrm>
                <a:off x="4560"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7" name="Oval 381"/>
              <p:cNvSpPr>
                <a:spLocks noChangeArrowheads="1"/>
              </p:cNvSpPr>
              <p:nvPr/>
            </p:nvSpPr>
            <p:spPr bwMode="auto">
              <a:xfrm>
                <a:off x="4320"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8" name="Oval 382"/>
              <p:cNvSpPr>
                <a:spLocks noChangeArrowheads="1"/>
              </p:cNvSpPr>
              <p:nvPr/>
            </p:nvSpPr>
            <p:spPr bwMode="auto">
              <a:xfrm>
                <a:off x="3888"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09" name="Oval 383"/>
              <p:cNvSpPr>
                <a:spLocks noChangeArrowheads="1"/>
              </p:cNvSpPr>
              <p:nvPr/>
            </p:nvSpPr>
            <p:spPr bwMode="auto">
              <a:xfrm>
                <a:off x="4128"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0" name="Oval 384"/>
              <p:cNvSpPr>
                <a:spLocks noChangeArrowheads="1"/>
              </p:cNvSpPr>
              <p:nvPr/>
            </p:nvSpPr>
            <p:spPr bwMode="auto">
              <a:xfrm>
                <a:off x="456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1" name="Oval 385"/>
              <p:cNvSpPr>
                <a:spLocks noChangeArrowheads="1"/>
              </p:cNvSpPr>
              <p:nvPr/>
            </p:nvSpPr>
            <p:spPr bwMode="auto">
              <a:xfrm>
                <a:off x="3552"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2" name="Oval 386"/>
              <p:cNvSpPr>
                <a:spLocks noChangeArrowheads="1"/>
              </p:cNvSpPr>
              <p:nvPr/>
            </p:nvSpPr>
            <p:spPr bwMode="auto">
              <a:xfrm>
                <a:off x="3888"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3" name="Oval 387"/>
              <p:cNvSpPr>
                <a:spLocks noChangeArrowheads="1"/>
              </p:cNvSpPr>
              <p:nvPr/>
            </p:nvSpPr>
            <p:spPr bwMode="auto">
              <a:xfrm>
                <a:off x="388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4" name="Oval 388"/>
              <p:cNvSpPr>
                <a:spLocks noChangeArrowheads="1"/>
              </p:cNvSpPr>
              <p:nvPr/>
            </p:nvSpPr>
            <p:spPr bwMode="auto">
              <a:xfrm>
                <a:off x="4128"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5" name="Oval 389"/>
              <p:cNvSpPr>
                <a:spLocks noChangeArrowheads="1"/>
              </p:cNvSpPr>
              <p:nvPr/>
            </p:nvSpPr>
            <p:spPr bwMode="auto">
              <a:xfrm>
                <a:off x="3552"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6" name="Oval 390"/>
              <p:cNvSpPr>
                <a:spLocks noChangeArrowheads="1"/>
              </p:cNvSpPr>
              <p:nvPr/>
            </p:nvSpPr>
            <p:spPr bwMode="auto">
              <a:xfrm>
                <a:off x="3696"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7" name="Oval 391"/>
              <p:cNvSpPr>
                <a:spLocks noChangeArrowheads="1"/>
              </p:cNvSpPr>
              <p:nvPr/>
            </p:nvSpPr>
            <p:spPr bwMode="auto">
              <a:xfrm>
                <a:off x="4704"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8" name="Oval 392"/>
              <p:cNvSpPr>
                <a:spLocks noChangeArrowheads="1"/>
              </p:cNvSpPr>
              <p:nvPr/>
            </p:nvSpPr>
            <p:spPr bwMode="auto">
              <a:xfrm>
                <a:off x="4656"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19" name="Oval 393"/>
              <p:cNvSpPr>
                <a:spLocks noChangeArrowheads="1"/>
              </p:cNvSpPr>
              <p:nvPr/>
            </p:nvSpPr>
            <p:spPr bwMode="auto">
              <a:xfrm>
                <a:off x="4176"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0" name="Oval 394"/>
              <p:cNvSpPr>
                <a:spLocks noChangeArrowheads="1"/>
              </p:cNvSpPr>
              <p:nvPr/>
            </p:nvSpPr>
            <p:spPr bwMode="auto">
              <a:xfrm>
                <a:off x="398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1" name="Oval 395"/>
              <p:cNvSpPr>
                <a:spLocks noChangeArrowheads="1"/>
              </p:cNvSpPr>
              <p:nvPr/>
            </p:nvSpPr>
            <p:spPr bwMode="auto">
              <a:xfrm>
                <a:off x="4608"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2" name="Oval 396"/>
              <p:cNvSpPr>
                <a:spLocks noChangeArrowheads="1"/>
              </p:cNvSpPr>
              <p:nvPr/>
            </p:nvSpPr>
            <p:spPr bwMode="auto">
              <a:xfrm>
                <a:off x="4656"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3" name="Oval 397"/>
              <p:cNvSpPr>
                <a:spLocks noChangeArrowheads="1"/>
              </p:cNvSpPr>
              <p:nvPr/>
            </p:nvSpPr>
            <p:spPr bwMode="auto">
              <a:xfrm>
                <a:off x="4560"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4" name="Oval 398"/>
              <p:cNvSpPr>
                <a:spLocks noChangeArrowheads="1"/>
              </p:cNvSpPr>
              <p:nvPr/>
            </p:nvSpPr>
            <p:spPr bwMode="auto">
              <a:xfrm>
                <a:off x="4176"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5" name="Oval 399"/>
              <p:cNvSpPr>
                <a:spLocks noChangeArrowheads="1"/>
              </p:cNvSpPr>
              <p:nvPr/>
            </p:nvSpPr>
            <p:spPr bwMode="auto">
              <a:xfrm>
                <a:off x="4368"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6" name="Oval 400"/>
              <p:cNvSpPr>
                <a:spLocks noChangeArrowheads="1"/>
              </p:cNvSpPr>
              <p:nvPr/>
            </p:nvSpPr>
            <p:spPr bwMode="auto">
              <a:xfrm>
                <a:off x="4656"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7" name="Oval 401"/>
              <p:cNvSpPr>
                <a:spLocks noChangeArrowheads="1"/>
              </p:cNvSpPr>
              <p:nvPr/>
            </p:nvSpPr>
            <p:spPr bwMode="auto">
              <a:xfrm>
                <a:off x="4224"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8" name="Oval 402"/>
              <p:cNvSpPr>
                <a:spLocks noChangeArrowheads="1"/>
              </p:cNvSpPr>
              <p:nvPr/>
            </p:nvSpPr>
            <p:spPr bwMode="auto">
              <a:xfrm>
                <a:off x="4176"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29" name="Oval 403"/>
              <p:cNvSpPr>
                <a:spLocks noChangeArrowheads="1"/>
              </p:cNvSpPr>
              <p:nvPr/>
            </p:nvSpPr>
            <p:spPr bwMode="auto">
              <a:xfrm>
                <a:off x="470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0" name="Oval 404"/>
              <p:cNvSpPr>
                <a:spLocks noChangeArrowheads="1"/>
              </p:cNvSpPr>
              <p:nvPr/>
            </p:nvSpPr>
            <p:spPr bwMode="auto">
              <a:xfrm>
                <a:off x="422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1" name="Oval 405"/>
              <p:cNvSpPr>
                <a:spLocks noChangeArrowheads="1"/>
              </p:cNvSpPr>
              <p:nvPr/>
            </p:nvSpPr>
            <p:spPr bwMode="auto">
              <a:xfrm>
                <a:off x="4416"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2" name="Oval 406"/>
              <p:cNvSpPr>
                <a:spLocks noChangeArrowheads="1"/>
              </p:cNvSpPr>
              <p:nvPr/>
            </p:nvSpPr>
            <p:spPr bwMode="auto">
              <a:xfrm>
                <a:off x="3888"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3" name="Oval 407"/>
              <p:cNvSpPr>
                <a:spLocks noChangeArrowheads="1"/>
              </p:cNvSpPr>
              <p:nvPr/>
            </p:nvSpPr>
            <p:spPr bwMode="auto">
              <a:xfrm>
                <a:off x="3984"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4" name="Oval 408"/>
              <p:cNvSpPr>
                <a:spLocks noChangeArrowheads="1"/>
              </p:cNvSpPr>
              <p:nvPr/>
            </p:nvSpPr>
            <p:spPr bwMode="auto">
              <a:xfrm>
                <a:off x="4512"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5" name="Oval 409"/>
              <p:cNvSpPr>
                <a:spLocks noChangeArrowheads="1"/>
              </p:cNvSpPr>
              <p:nvPr/>
            </p:nvSpPr>
            <p:spPr bwMode="auto">
              <a:xfrm>
                <a:off x="4128"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6" name="Oval 410"/>
              <p:cNvSpPr>
                <a:spLocks noChangeArrowheads="1"/>
              </p:cNvSpPr>
              <p:nvPr/>
            </p:nvSpPr>
            <p:spPr bwMode="auto">
              <a:xfrm>
                <a:off x="3648"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7" name="Oval 411"/>
              <p:cNvSpPr>
                <a:spLocks noChangeArrowheads="1"/>
              </p:cNvSpPr>
              <p:nvPr/>
            </p:nvSpPr>
            <p:spPr bwMode="auto">
              <a:xfrm>
                <a:off x="4032"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8" name="Oval 412"/>
              <p:cNvSpPr>
                <a:spLocks noChangeArrowheads="1"/>
              </p:cNvSpPr>
              <p:nvPr/>
            </p:nvSpPr>
            <p:spPr bwMode="auto">
              <a:xfrm>
                <a:off x="3696"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39" name="Oval 413"/>
              <p:cNvSpPr>
                <a:spLocks noChangeArrowheads="1"/>
              </p:cNvSpPr>
              <p:nvPr/>
            </p:nvSpPr>
            <p:spPr bwMode="auto">
              <a:xfrm>
                <a:off x="4608"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0" name="Oval 414"/>
              <p:cNvSpPr>
                <a:spLocks noChangeArrowheads="1"/>
              </p:cNvSpPr>
              <p:nvPr/>
            </p:nvSpPr>
            <p:spPr bwMode="auto">
              <a:xfrm>
                <a:off x="4272"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1" name="Oval 415"/>
              <p:cNvSpPr>
                <a:spLocks noChangeArrowheads="1"/>
              </p:cNvSpPr>
              <p:nvPr/>
            </p:nvSpPr>
            <p:spPr bwMode="auto">
              <a:xfrm>
                <a:off x="3840"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2" name="Oval 416"/>
              <p:cNvSpPr>
                <a:spLocks noChangeArrowheads="1"/>
              </p:cNvSpPr>
              <p:nvPr/>
            </p:nvSpPr>
            <p:spPr bwMode="auto">
              <a:xfrm>
                <a:off x="4032"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3" name="Oval 417"/>
              <p:cNvSpPr>
                <a:spLocks noChangeArrowheads="1"/>
              </p:cNvSpPr>
              <p:nvPr/>
            </p:nvSpPr>
            <p:spPr bwMode="auto">
              <a:xfrm>
                <a:off x="355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4" name="Oval 418"/>
              <p:cNvSpPr>
                <a:spLocks noChangeArrowheads="1"/>
              </p:cNvSpPr>
              <p:nvPr/>
            </p:nvSpPr>
            <p:spPr bwMode="auto">
              <a:xfrm>
                <a:off x="460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5" name="Oval 419"/>
              <p:cNvSpPr>
                <a:spLocks noChangeArrowheads="1"/>
              </p:cNvSpPr>
              <p:nvPr/>
            </p:nvSpPr>
            <p:spPr bwMode="auto">
              <a:xfrm>
                <a:off x="4464"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6" name="Oval 420"/>
              <p:cNvSpPr>
                <a:spLocks noChangeArrowheads="1"/>
              </p:cNvSpPr>
              <p:nvPr/>
            </p:nvSpPr>
            <p:spPr bwMode="auto">
              <a:xfrm>
                <a:off x="3600"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7" name="Oval 421"/>
              <p:cNvSpPr>
                <a:spLocks noChangeArrowheads="1"/>
              </p:cNvSpPr>
              <p:nvPr/>
            </p:nvSpPr>
            <p:spPr bwMode="auto">
              <a:xfrm>
                <a:off x="379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8" name="Oval 422"/>
              <p:cNvSpPr>
                <a:spLocks noChangeArrowheads="1"/>
              </p:cNvSpPr>
              <p:nvPr/>
            </p:nvSpPr>
            <p:spPr bwMode="auto">
              <a:xfrm>
                <a:off x="4320"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49" name="Oval 423"/>
              <p:cNvSpPr>
                <a:spLocks noChangeArrowheads="1"/>
              </p:cNvSpPr>
              <p:nvPr/>
            </p:nvSpPr>
            <p:spPr bwMode="auto">
              <a:xfrm>
                <a:off x="379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0" name="Oval 424"/>
              <p:cNvSpPr>
                <a:spLocks noChangeArrowheads="1"/>
              </p:cNvSpPr>
              <p:nvPr/>
            </p:nvSpPr>
            <p:spPr bwMode="auto">
              <a:xfrm>
                <a:off x="3936"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1" name="Oval 425"/>
              <p:cNvSpPr>
                <a:spLocks noChangeArrowheads="1"/>
              </p:cNvSpPr>
              <p:nvPr/>
            </p:nvSpPr>
            <p:spPr bwMode="auto">
              <a:xfrm>
                <a:off x="3552"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2" name="Oval 426"/>
              <p:cNvSpPr>
                <a:spLocks noChangeArrowheads="1"/>
              </p:cNvSpPr>
              <p:nvPr/>
            </p:nvSpPr>
            <p:spPr bwMode="auto">
              <a:xfrm>
                <a:off x="3648"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3" name="Oval 427"/>
              <p:cNvSpPr>
                <a:spLocks noChangeArrowheads="1"/>
              </p:cNvSpPr>
              <p:nvPr/>
            </p:nvSpPr>
            <p:spPr bwMode="auto">
              <a:xfrm>
                <a:off x="408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4" name="Oval 428"/>
              <p:cNvSpPr>
                <a:spLocks noChangeArrowheads="1"/>
              </p:cNvSpPr>
              <p:nvPr/>
            </p:nvSpPr>
            <p:spPr bwMode="auto">
              <a:xfrm>
                <a:off x="3600"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5" name="Oval 429"/>
              <p:cNvSpPr>
                <a:spLocks noChangeArrowheads="1"/>
              </p:cNvSpPr>
              <p:nvPr/>
            </p:nvSpPr>
            <p:spPr bwMode="auto">
              <a:xfrm>
                <a:off x="4512"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6" name="Oval 430"/>
              <p:cNvSpPr>
                <a:spLocks noChangeArrowheads="1"/>
              </p:cNvSpPr>
              <p:nvPr/>
            </p:nvSpPr>
            <p:spPr bwMode="auto">
              <a:xfrm>
                <a:off x="4416"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7" name="Oval 431"/>
              <p:cNvSpPr>
                <a:spLocks noChangeArrowheads="1"/>
              </p:cNvSpPr>
              <p:nvPr/>
            </p:nvSpPr>
            <p:spPr bwMode="auto">
              <a:xfrm>
                <a:off x="3936"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8" name="Oval 432"/>
              <p:cNvSpPr>
                <a:spLocks noChangeArrowheads="1"/>
              </p:cNvSpPr>
              <p:nvPr/>
            </p:nvSpPr>
            <p:spPr bwMode="auto">
              <a:xfrm>
                <a:off x="379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59" name="Oval 433"/>
              <p:cNvSpPr>
                <a:spLocks noChangeArrowheads="1"/>
              </p:cNvSpPr>
              <p:nvPr/>
            </p:nvSpPr>
            <p:spPr bwMode="auto">
              <a:xfrm>
                <a:off x="3600"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0" name="Oval 434"/>
              <p:cNvSpPr>
                <a:spLocks noChangeArrowheads="1"/>
              </p:cNvSpPr>
              <p:nvPr/>
            </p:nvSpPr>
            <p:spPr bwMode="auto">
              <a:xfrm>
                <a:off x="475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1" name="Oval 435"/>
              <p:cNvSpPr>
                <a:spLocks noChangeArrowheads="1"/>
              </p:cNvSpPr>
              <p:nvPr/>
            </p:nvSpPr>
            <p:spPr bwMode="auto">
              <a:xfrm>
                <a:off x="4560"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2" name="Oval 436"/>
              <p:cNvSpPr>
                <a:spLocks noChangeArrowheads="1"/>
              </p:cNvSpPr>
              <p:nvPr/>
            </p:nvSpPr>
            <p:spPr bwMode="auto">
              <a:xfrm>
                <a:off x="3792"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3" name="Oval 437"/>
              <p:cNvSpPr>
                <a:spLocks noChangeArrowheads="1"/>
              </p:cNvSpPr>
              <p:nvPr/>
            </p:nvSpPr>
            <p:spPr bwMode="auto">
              <a:xfrm>
                <a:off x="4752"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4" name="Oval 438"/>
              <p:cNvSpPr>
                <a:spLocks noChangeArrowheads="1"/>
              </p:cNvSpPr>
              <p:nvPr/>
            </p:nvSpPr>
            <p:spPr bwMode="auto">
              <a:xfrm>
                <a:off x="4224"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5" name="Oval 439"/>
              <p:cNvSpPr>
                <a:spLocks noChangeArrowheads="1"/>
              </p:cNvSpPr>
              <p:nvPr/>
            </p:nvSpPr>
            <p:spPr bwMode="auto">
              <a:xfrm>
                <a:off x="3840"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6" name="Oval 440"/>
              <p:cNvSpPr>
                <a:spLocks noChangeArrowheads="1"/>
              </p:cNvSpPr>
              <p:nvPr/>
            </p:nvSpPr>
            <p:spPr bwMode="auto">
              <a:xfrm>
                <a:off x="4176"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7" name="Oval 441"/>
              <p:cNvSpPr>
                <a:spLocks noChangeArrowheads="1"/>
              </p:cNvSpPr>
              <p:nvPr/>
            </p:nvSpPr>
            <p:spPr bwMode="auto">
              <a:xfrm>
                <a:off x="4368"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8" name="Oval 442"/>
              <p:cNvSpPr>
                <a:spLocks noChangeArrowheads="1"/>
              </p:cNvSpPr>
              <p:nvPr/>
            </p:nvSpPr>
            <p:spPr bwMode="auto">
              <a:xfrm>
                <a:off x="3696"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69" name="Oval 443"/>
              <p:cNvSpPr>
                <a:spLocks noChangeArrowheads="1"/>
              </p:cNvSpPr>
              <p:nvPr/>
            </p:nvSpPr>
            <p:spPr bwMode="auto">
              <a:xfrm>
                <a:off x="3744"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0" name="Oval 444"/>
              <p:cNvSpPr>
                <a:spLocks noChangeArrowheads="1"/>
              </p:cNvSpPr>
              <p:nvPr/>
            </p:nvSpPr>
            <p:spPr bwMode="auto">
              <a:xfrm>
                <a:off x="3648"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1" name="Oval 445"/>
              <p:cNvSpPr>
                <a:spLocks noChangeArrowheads="1"/>
              </p:cNvSpPr>
              <p:nvPr/>
            </p:nvSpPr>
            <p:spPr bwMode="auto">
              <a:xfrm>
                <a:off x="3792"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2" name="Oval 446"/>
              <p:cNvSpPr>
                <a:spLocks noChangeArrowheads="1"/>
              </p:cNvSpPr>
              <p:nvPr/>
            </p:nvSpPr>
            <p:spPr bwMode="auto">
              <a:xfrm>
                <a:off x="379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3" name="Oval 447"/>
              <p:cNvSpPr>
                <a:spLocks noChangeArrowheads="1"/>
              </p:cNvSpPr>
              <p:nvPr/>
            </p:nvSpPr>
            <p:spPr bwMode="auto">
              <a:xfrm>
                <a:off x="422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4" name="Oval 448"/>
              <p:cNvSpPr>
                <a:spLocks noChangeArrowheads="1"/>
              </p:cNvSpPr>
              <p:nvPr/>
            </p:nvSpPr>
            <p:spPr bwMode="auto">
              <a:xfrm>
                <a:off x="4656"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5" name="Oval 449"/>
              <p:cNvSpPr>
                <a:spLocks noChangeArrowheads="1"/>
              </p:cNvSpPr>
              <p:nvPr/>
            </p:nvSpPr>
            <p:spPr bwMode="auto">
              <a:xfrm>
                <a:off x="4512"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6" name="Oval 450"/>
              <p:cNvSpPr>
                <a:spLocks noChangeArrowheads="1"/>
              </p:cNvSpPr>
              <p:nvPr/>
            </p:nvSpPr>
            <p:spPr bwMode="auto">
              <a:xfrm>
                <a:off x="4080"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7" name="Oval 451"/>
              <p:cNvSpPr>
                <a:spLocks noChangeArrowheads="1"/>
              </p:cNvSpPr>
              <p:nvPr/>
            </p:nvSpPr>
            <p:spPr bwMode="auto">
              <a:xfrm>
                <a:off x="3936"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8" name="Oval 452"/>
              <p:cNvSpPr>
                <a:spLocks noChangeArrowheads="1"/>
              </p:cNvSpPr>
              <p:nvPr/>
            </p:nvSpPr>
            <p:spPr bwMode="auto">
              <a:xfrm>
                <a:off x="4272"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79" name="Oval 453"/>
              <p:cNvSpPr>
                <a:spLocks noChangeArrowheads="1"/>
              </p:cNvSpPr>
              <p:nvPr/>
            </p:nvSpPr>
            <p:spPr bwMode="auto">
              <a:xfrm>
                <a:off x="4752" y="360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0" name="Oval 454"/>
              <p:cNvSpPr>
                <a:spLocks noChangeArrowheads="1"/>
              </p:cNvSpPr>
              <p:nvPr/>
            </p:nvSpPr>
            <p:spPr bwMode="auto">
              <a:xfrm>
                <a:off x="4416"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1" name="Oval 455"/>
              <p:cNvSpPr>
                <a:spLocks noChangeArrowheads="1"/>
              </p:cNvSpPr>
              <p:nvPr/>
            </p:nvSpPr>
            <p:spPr bwMode="auto">
              <a:xfrm>
                <a:off x="3792"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2" name="Oval 456"/>
              <p:cNvSpPr>
                <a:spLocks noChangeArrowheads="1"/>
              </p:cNvSpPr>
              <p:nvPr/>
            </p:nvSpPr>
            <p:spPr bwMode="auto">
              <a:xfrm>
                <a:off x="4752"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3" name="Oval 457"/>
              <p:cNvSpPr>
                <a:spLocks noChangeArrowheads="1"/>
              </p:cNvSpPr>
              <p:nvPr/>
            </p:nvSpPr>
            <p:spPr bwMode="auto">
              <a:xfrm>
                <a:off x="4752"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4" name="Oval 458"/>
              <p:cNvSpPr>
                <a:spLocks noChangeArrowheads="1"/>
              </p:cNvSpPr>
              <p:nvPr/>
            </p:nvSpPr>
            <p:spPr bwMode="auto">
              <a:xfrm>
                <a:off x="4176"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5" name="Oval 459"/>
              <p:cNvSpPr>
                <a:spLocks noChangeArrowheads="1"/>
              </p:cNvSpPr>
              <p:nvPr/>
            </p:nvSpPr>
            <p:spPr bwMode="auto">
              <a:xfrm>
                <a:off x="456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6" name="Oval 460"/>
              <p:cNvSpPr>
                <a:spLocks noChangeArrowheads="1"/>
              </p:cNvSpPr>
              <p:nvPr/>
            </p:nvSpPr>
            <p:spPr bwMode="auto">
              <a:xfrm>
                <a:off x="4320"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7" name="Oval 461"/>
              <p:cNvSpPr>
                <a:spLocks noChangeArrowheads="1"/>
              </p:cNvSpPr>
              <p:nvPr/>
            </p:nvSpPr>
            <p:spPr bwMode="auto">
              <a:xfrm>
                <a:off x="4464"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8" name="Oval 462"/>
              <p:cNvSpPr>
                <a:spLocks noChangeArrowheads="1"/>
              </p:cNvSpPr>
              <p:nvPr/>
            </p:nvSpPr>
            <p:spPr bwMode="auto">
              <a:xfrm>
                <a:off x="374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89" name="Oval 463"/>
              <p:cNvSpPr>
                <a:spLocks noChangeArrowheads="1"/>
              </p:cNvSpPr>
              <p:nvPr/>
            </p:nvSpPr>
            <p:spPr bwMode="auto">
              <a:xfrm>
                <a:off x="4032"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0" name="Oval 464"/>
              <p:cNvSpPr>
                <a:spLocks noChangeArrowheads="1"/>
              </p:cNvSpPr>
              <p:nvPr/>
            </p:nvSpPr>
            <p:spPr bwMode="auto">
              <a:xfrm>
                <a:off x="3744"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1" name="Oval 465"/>
              <p:cNvSpPr>
                <a:spLocks noChangeArrowheads="1"/>
              </p:cNvSpPr>
              <p:nvPr/>
            </p:nvSpPr>
            <p:spPr bwMode="auto">
              <a:xfrm>
                <a:off x="427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2" name="Oval 466"/>
              <p:cNvSpPr>
                <a:spLocks noChangeArrowheads="1"/>
              </p:cNvSpPr>
              <p:nvPr/>
            </p:nvSpPr>
            <p:spPr bwMode="auto">
              <a:xfrm>
                <a:off x="4320" y="33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3" name="Oval 467"/>
              <p:cNvSpPr>
                <a:spLocks noChangeArrowheads="1"/>
              </p:cNvSpPr>
              <p:nvPr/>
            </p:nvSpPr>
            <p:spPr bwMode="auto">
              <a:xfrm>
                <a:off x="4752" y="379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4" name="Oval 468"/>
              <p:cNvSpPr>
                <a:spLocks noChangeArrowheads="1"/>
              </p:cNvSpPr>
              <p:nvPr/>
            </p:nvSpPr>
            <p:spPr bwMode="auto">
              <a:xfrm>
                <a:off x="4608"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5" name="Oval 469"/>
              <p:cNvSpPr>
                <a:spLocks noChangeArrowheads="1"/>
              </p:cNvSpPr>
              <p:nvPr/>
            </p:nvSpPr>
            <p:spPr bwMode="auto">
              <a:xfrm>
                <a:off x="4608"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6" name="Oval 470"/>
              <p:cNvSpPr>
                <a:spLocks noChangeArrowheads="1"/>
              </p:cNvSpPr>
              <p:nvPr/>
            </p:nvSpPr>
            <p:spPr bwMode="auto">
              <a:xfrm>
                <a:off x="3984"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7" name="Oval 471"/>
              <p:cNvSpPr>
                <a:spLocks noChangeArrowheads="1"/>
              </p:cNvSpPr>
              <p:nvPr/>
            </p:nvSpPr>
            <p:spPr bwMode="auto">
              <a:xfrm>
                <a:off x="4176" y="408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8" name="Oval 472"/>
              <p:cNvSpPr>
                <a:spLocks noChangeArrowheads="1"/>
              </p:cNvSpPr>
              <p:nvPr/>
            </p:nvSpPr>
            <p:spPr bwMode="auto">
              <a:xfrm>
                <a:off x="4752"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4999" name="Oval 473"/>
              <p:cNvSpPr>
                <a:spLocks noChangeArrowheads="1"/>
              </p:cNvSpPr>
              <p:nvPr/>
            </p:nvSpPr>
            <p:spPr bwMode="auto">
              <a:xfrm>
                <a:off x="4752"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0" name="Oval 474"/>
              <p:cNvSpPr>
                <a:spLocks noChangeArrowheads="1"/>
              </p:cNvSpPr>
              <p:nvPr/>
            </p:nvSpPr>
            <p:spPr bwMode="auto">
              <a:xfrm>
                <a:off x="3552"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1" name="Oval 475"/>
              <p:cNvSpPr>
                <a:spLocks noChangeArrowheads="1"/>
              </p:cNvSpPr>
              <p:nvPr/>
            </p:nvSpPr>
            <p:spPr bwMode="auto">
              <a:xfrm>
                <a:off x="4704" y="403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2" name="Oval 476"/>
              <p:cNvSpPr>
                <a:spLocks noChangeArrowheads="1"/>
              </p:cNvSpPr>
              <p:nvPr/>
            </p:nvSpPr>
            <p:spPr bwMode="auto">
              <a:xfrm>
                <a:off x="4416"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3" name="Oval 477"/>
              <p:cNvSpPr>
                <a:spLocks noChangeArrowheads="1"/>
              </p:cNvSpPr>
              <p:nvPr/>
            </p:nvSpPr>
            <p:spPr bwMode="auto">
              <a:xfrm>
                <a:off x="4512" y="355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4" name="Oval 478"/>
              <p:cNvSpPr>
                <a:spLocks noChangeArrowheads="1"/>
              </p:cNvSpPr>
              <p:nvPr/>
            </p:nvSpPr>
            <p:spPr bwMode="auto">
              <a:xfrm>
                <a:off x="4416"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5" name="Oval 479"/>
              <p:cNvSpPr>
                <a:spLocks noChangeArrowheads="1"/>
              </p:cNvSpPr>
              <p:nvPr/>
            </p:nvSpPr>
            <p:spPr bwMode="auto">
              <a:xfrm>
                <a:off x="4560"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6" name="Oval 480"/>
              <p:cNvSpPr>
                <a:spLocks noChangeArrowheads="1"/>
              </p:cNvSpPr>
              <p:nvPr/>
            </p:nvSpPr>
            <p:spPr bwMode="auto">
              <a:xfrm>
                <a:off x="3840" y="364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7" name="Oval 481"/>
              <p:cNvSpPr>
                <a:spLocks noChangeArrowheads="1"/>
              </p:cNvSpPr>
              <p:nvPr/>
            </p:nvSpPr>
            <p:spPr bwMode="auto">
              <a:xfrm>
                <a:off x="4080"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8" name="Oval 482"/>
              <p:cNvSpPr>
                <a:spLocks noChangeArrowheads="1"/>
              </p:cNvSpPr>
              <p:nvPr/>
            </p:nvSpPr>
            <p:spPr bwMode="auto">
              <a:xfrm>
                <a:off x="3840" y="388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09" name="Line 483"/>
              <p:cNvSpPr>
                <a:spLocks noChangeShapeType="1"/>
              </p:cNvSpPr>
              <p:nvPr/>
            </p:nvSpPr>
            <p:spPr bwMode="auto">
              <a:xfrm>
                <a:off x="4848" y="3936"/>
                <a:ext cx="432"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10" name="Oval 484"/>
              <p:cNvSpPr>
                <a:spLocks noChangeArrowheads="1"/>
              </p:cNvSpPr>
              <p:nvPr/>
            </p:nvSpPr>
            <p:spPr bwMode="auto">
              <a:xfrm>
                <a:off x="3696" y="345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1" name="Oval 485"/>
              <p:cNvSpPr>
                <a:spLocks noChangeArrowheads="1"/>
              </p:cNvSpPr>
              <p:nvPr/>
            </p:nvSpPr>
            <p:spPr bwMode="auto">
              <a:xfrm>
                <a:off x="3840" y="3408"/>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2" name="Oval 486"/>
              <p:cNvSpPr>
                <a:spLocks noChangeArrowheads="1"/>
              </p:cNvSpPr>
              <p:nvPr/>
            </p:nvSpPr>
            <p:spPr bwMode="auto">
              <a:xfrm>
                <a:off x="3984" y="398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3" name="Oval 487"/>
              <p:cNvSpPr>
                <a:spLocks noChangeArrowheads="1"/>
              </p:cNvSpPr>
              <p:nvPr/>
            </p:nvSpPr>
            <p:spPr bwMode="auto">
              <a:xfrm>
                <a:off x="3984" y="374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4" name="Oval 488"/>
              <p:cNvSpPr>
                <a:spLocks noChangeArrowheads="1"/>
              </p:cNvSpPr>
              <p:nvPr/>
            </p:nvSpPr>
            <p:spPr bwMode="auto">
              <a:xfrm>
                <a:off x="4416" y="384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5" name="Oval 489"/>
              <p:cNvSpPr>
                <a:spLocks noChangeArrowheads="1"/>
              </p:cNvSpPr>
              <p:nvPr/>
            </p:nvSpPr>
            <p:spPr bwMode="auto">
              <a:xfrm>
                <a:off x="4704" y="369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6" name="Oval 490"/>
              <p:cNvSpPr>
                <a:spLocks noChangeArrowheads="1"/>
              </p:cNvSpPr>
              <p:nvPr/>
            </p:nvSpPr>
            <p:spPr bwMode="auto">
              <a:xfrm>
                <a:off x="3984" y="350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17" name="Oval 491"/>
              <p:cNvSpPr>
                <a:spLocks noChangeArrowheads="1"/>
              </p:cNvSpPr>
              <p:nvPr/>
            </p:nvSpPr>
            <p:spPr bwMode="auto">
              <a:xfrm>
                <a:off x="3744" y="3552"/>
                <a:ext cx="96" cy="96"/>
              </a:xfrm>
              <a:prstGeom prst="ellipse">
                <a:avLst/>
              </a:prstGeom>
              <a:solidFill>
                <a:srgbClr val="CC0000"/>
              </a:solidFill>
              <a:ln w="9525">
                <a:solidFill>
                  <a:schemeClr val="tx1"/>
                </a:solidFill>
                <a:round/>
                <a:headEnd/>
                <a:tailEnd/>
              </a:ln>
            </p:spPr>
            <p:txBody>
              <a:bodyPr wrap="none" anchor="ctr"/>
              <a:lstStyle/>
              <a:p>
                <a:endParaRPr lang="en-US"/>
              </a:p>
            </p:txBody>
          </p:sp>
          <p:grpSp>
            <p:nvGrpSpPr>
              <p:cNvPr id="35018" name="Group 492"/>
              <p:cNvGrpSpPr>
                <a:grpSpLocks/>
              </p:cNvGrpSpPr>
              <p:nvPr/>
            </p:nvGrpSpPr>
            <p:grpSpPr bwMode="auto">
              <a:xfrm>
                <a:off x="4800" y="3936"/>
                <a:ext cx="672" cy="240"/>
                <a:chOff x="5040" y="2016"/>
                <a:chExt cx="672" cy="240"/>
              </a:xfrm>
            </p:grpSpPr>
            <p:sp>
              <p:nvSpPr>
                <p:cNvPr id="35022" name="Oval 493"/>
                <p:cNvSpPr>
                  <a:spLocks noChangeArrowheads="1"/>
                </p:cNvSpPr>
                <p:nvPr/>
              </p:nvSpPr>
              <p:spPr bwMode="auto">
                <a:xfrm>
                  <a:off x="5328"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3" name="Oval 494"/>
                <p:cNvSpPr>
                  <a:spLocks noChangeArrowheads="1"/>
                </p:cNvSpPr>
                <p:nvPr/>
              </p:nvSpPr>
              <p:spPr bwMode="auto">
                <a:xfrm>
                  <a:off x="5136"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4" name="Oval 495"/>
                <p:cNvSpPr>
                  <a:spLocks noChangeArrowheads="1"/>
                </p:cNvSpPr>
                <p:nvPr/>
              </p:nvSpPr>
              <p:spPr bwMode="auto">
                <a:xfrm>
                  <a:off x="5040"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5" name="Oval 496"/>
                <p:cNvSpPr>
                  <a:spLocks noChangeArrowheads="1"/>
                </p:cNvSpPr>
                <p:nvPr/>
              </p:nvSpPr>
              <p:spPr bwMode="auto">
                <a:xfrm>
                  <a:off x="5232"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6" name="Oval 497"/>
                <p:cNvSpPr>
                  <a:spLocks noChangeArrowheads="1"/>
                </p:cNvSpPr>
                <p:nvPr/>
              </p:nvSpPr>
              <p:spPr bwMode="auto">
                <a:xfrm>
                  <a:off x="5184"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7" name="Oval 498"/>
                <p:cNvSpPr>
                  <a:spLocks noChangeArrowheads="1"/>
                </p:cNvSpPr>
                <p:nvPr/>
              </p:nvSpPr>
              <p:spPr bwMode="auto">
                <a:xfrm>
                  <a:off x="518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8" name="Oval 499"/>
                <p:cNvSpPr>
                  <a:spLocks noChangeArrowheads="1"/>
                </p:cNvSpPr>
                <p:nvPr/>
              </p:nvSpPr>
              <p:spPr bwMode="auto">
                <a:xfrm>
                  <a:off x="5376"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9" name="Oval 500"/>
                <p:cNvSpPr>
                  <a:spLocks noChangeArrowheads="1"/>
                </p:cNvSpPr>
                <p:nvPr/>
              </p:nvSpPr>
              <p:spPr bwMode="auto">
                <a:xfrm>
                  <a:off x="5328"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0" name="Oval 501"/>
                <p:cNvSpPr>
                  <a:spLocks noChangeArrowheads="1"/>
                </p:cNvSpPr>
                <p:nvPr/>
              </p:nvSpPr>
              <p:spPr bwMode="auto">
                <a:xfrm>
                  <a:off x="5088"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1" name="Oval 502"/>
                <p:cNvSpPr>
                  <a:spLocks noChangeArrowheads="1"/>
                </p:cNvSpPr>
                <p:nvPr/>
              </p:nvSpPr>
              <p:spPr bwMode="auto">
                <a:xfrm>
                  <a:off x="504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2" name="Oval 503"/>
                <p:cNvSpPr>
                  <a:spLocks noChangeArrowheads="1"/>
                </p:cNvSpPr>
                <p:nvPr/>
              </p:nvSpPr>
              <p:spPr bwMode="auto">
                <a:xfrm>
                  <a:off x="5424"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3" name="Oval 504"/>
                <p:cNvSpPr>
                  <a:spLocks noChangeArrowheads="1"/>
                </p:cNvSpPr>
                <p:nvPr/>
              </p:nvSpPr>
              <p:spPr bwMode="auto">
                <a:xfrm>
                  <a:off x="5424" y="2064"/>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4" name="Oval 505"/>
                <p:cNvSpPr>
                  <a:spLocks noChangeArrowheads="1"/>
                </p:cNvSpPr>
                <p:nvPr/>
              </p:nvSpPr>
              <p:spPr bwMode="auto">
                <a:xfrm>
                  <a:off x="528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5" name="Oval 506"/>
                <p:cNvSpPr>
                  <a:spLocks noChangeArrowheads="1"/>
                </p:cNvSpPr>
                <p:nvPr/>
              </p:nvSpPr>
              <p:spPr bwMode="auto">
                <a:xfrm>
                  <a:off x="5088"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6" name="Oval 507"/>
                <p:cNvSpPr>
                  <a:spLocks noChangeArrowheads="1"/>
                </p:cNvSpPr>
                <p:nvPr/>
              </p:nvSpPr>
              <p:spPr bwMode="auto">
                <a:xfrm>
                  <a:off x="5520" y="2160"/>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7" name="Oval 508"/>
                <p:cNvSpPr>
                  <a:spLocks noChangeArrowheads="1"/>
                </p:cNvSpPr>
                <p:nvPr/>
              </p:nvSpPr>
              <p:spPr bwMode="auto">
                <a:xfrm>
                  <a:off x="5520" y="21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38" name="Oval 509"/>
                <p:cNvSpPr>
                  <a:spLocks noChangeArrowheads="1"/>
                </p:cNvSpPr>
                <p:nvPr/>
              </p:nvSpPr>
              <p:spPr bwMode="auto">
                <a:xfrm>
                  <a:off x="5616" y="2160"/>
                  <a:ext cx="96" cy="96"/>
                </a:xfrm>
                <a:prstGeom prst="ellipse">
                  <a:avLst/>
                </a:prstGeom>
                <a:solidFill>
                  <a:srgbClr val="CC0000"/>
                </a:solidFill>
                <a:ln w="9525">
                  <a:solidFill>
                    <a:schemeClr val="tx1"/>
                  </a:solidFill>
                  <a:round/>
                  <a:headEnd/>
                  <a:tailEnd/>
                </a:ln>
              </p:spPr>
              <p:txBody>
                <a:bodyPr wrap="none" anchor="ctr"/>
                <a:lstStyle/>
                <a:p>
                  <a:endParaRPr lang="en-US"/>
                </a:p>
              </p:txBody>
            </p:sp>
          </p:grpSp>
          <p:sp>
            <p:nvSpPr>
              <p:cNvPr id="35019" name="Oval 510"/>
              <p:cNvSpPr>
                <a:spLocks noChangeArrowheads="1"/>
              </p:cNvSpPr>
              <p:nvPr/>
            </p:nvSpPr>
            <p:spPr bwMode="auto">
              <a:xfrm>
                <a:off x="5040"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0" name="Oval 511"/>
              <p:cNvSpPr>
                <a:spLocks noChangeArrowheads="1"/>
              </p:cNvSpPr>
              <p:nvPr/>
            </p:nvSpPr>
            <p:spPr bwMode="auto">
              <a:xfrm>
                <a:off x="5136" y="393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5021" name="Line 512"/>
              <p:cNvSpPr>
                <a:spLocks noChangeShapeType="1"/>
              </p:cNvSpPr>
              <p:nvPr/>
            </p:nvSpPr>
            <p:spPr bwMode="auto">
              <a:xfrm flipH="1">
                <a:off x="3552" y="3168"/>
                <a:ext cx="1632"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4827" name="Text Box 513"/>
            <p:cNvSpPr txBox="1">
              <a:spLocks noChangeArrowheads="1"/>
            </p:cNvSpPr>
            <p:nvPr/>
          </p:nvSpPr>
          <p:spPr bwMode="auto">
            <a:xfrm>
              <a:off x="2329" y="3181"/>
              <a:ext cx="572"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80000"/>
                </a:lnSpc>
                <a:spcBef>
                  <a:spcPct val="0"/>
                </a:spcBef>
                <a:buFontTx/>
                <a:buNone/>
              </a:pPr>
              <a:r>
                <a:rPr lang="en-US" sz="1800">
                  <a:solidFill>
                    <a:schemeClr val="tx1"/>
                  </a:solidFill>
                </a:rPr>
                <a:t>Deaths</a:t>
              </a:r>
            </a:p>
            <a:p>
              <a:pPr algn="ctr" eaLnBrk="1" hangingPunct="1">
                <a:lnSpc>
                  <a:spcPct val="80000"/>
                </a:lnSpc>
                <a:spcBef>
                  <a:spcPct val="0"/>
                </a:spcBef>
                <a:buFontTx/>
                <a:buNone/>
              </a:pPr>
              <a:r>
                <a:rPr lang="en-US" sz="1800">
                  <a:solidFill>
                    <a:schemeClr val="tx1"/>
                  </a:solidFill>
                </a:rPr>
                <a:t>Cures</a:t>
              </a:r>
            </a:p>
          </p:txBody>
        </p:sp>
        <p:sp>
          <p:nvSpPr>
            <p:cNvPr id="34828" name="Line 514"/>
            <p:cNvSpPr>
              <a:spLocks noChangeShapeType="1"/>
            </p:cNvSpPr>
            <p:nvPr/>
          </p:nvSpPr>
          <p:spPr bwMode="auto">
            <a:xfrm>
              <a:off x="2112" y="3264"/>
              <a:ext cx="240"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9" name="Line 515"/>
            <p:cNvSpPr>
              <a:spLocks noChangeShapeType="1"/>
            </p:cNvSpPr>
            <p:nvPr/>
          </p:nvSpPr>
          <p:spPr bwMode="auto">
            <a:xfrm rot="1703698">
              <a:off x="1728" y="2592"/>
              <a:ext cx="336" cy="0"/>
            </a:xfrm>
            <a:prstGeom prst="line">
              <a:avLst/>
            </a:prstGeom>
            <a:noFill/>
            <a:ln w="5715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04708" name="Rectangle 516"/>
          <p:cNvSpPr>
            <a:spLocks noGrp="1" noChangeArrowheads="1"/>
          </p:cNvSpPr>
          <p:nvPr>
            <p:ph type="title"/>
          </p:nvPr>
        </p:nvSpPr>
        <p:spPr>
          <a:xfrm>
            <a:off x="1047750" y="-26988"/>
            <a:ext cx="66929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Prevalence and Incidence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3"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4"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5845"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5846"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5847"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8"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9"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0"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35851"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35852"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35853"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35854"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35855"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6"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7"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8"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9"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0"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dirty="0">
                <a:solidFill>
                  <a:schemeClr val="accent2"/>
                </a:solidFill>
              </a:rPr>
              <a:t>Point Prevalence</a:t>
            </a:r>
          </a:p>
          <a:p>
            <a:pPr eaLnBrk="1" hangingPunct="1">
              <a:spcBef>
                <a:spcPct val="0"/>
              </a:spcBef>
              <a:buFontTx/>
              <a:buNone/>
            </a:pPr>
            <a:r>
              <a:rPr lang="en-US" sz="2000" dirty="0">
                <a:solidFill>
                  <a:schemeClr val="tx1"/>
                </a:solidFill>
              </a:rPr>
              <a:t>Jan 	</a:t>
            </a:r>
          </a:p>
          <a:p>
            <a:pPr eaLnBrk="1" hangingPunct="1">
              <a:spcBef>
                <a:spcPct val="0"/>
              </a:spcBef>
              <a:buFontTx/>
              <a:buNone/>
            </a:pPr>
            <a:r>
              <a:rPr lang="en-US" sz="2000" dirty="0">
                <a:solidFill>
                  <a:schemeClr val="tx1"/>
                </a:solidFill>
              </a:rPr>
              <a:t>Apr	</a:t>
            </a:r>
          </a:p>
          <a:p>
            <a:pPr eaLnBrk="1" hangingPunct="1">
              <a:spcBef>
                <a:spcPct val="0"/>
              </a:spcBef>
              <a:buFontTx/>
              <a:buNone/>
            </a:pPr>
            <a:r>
              <a:rPr lang="en-US" sz="2000" dirty="0">
                <a:solidFill>
                  <a:schemeClr val="tx1"/>
                </a:solidFill>
              </a:rPr>
              <a:t>Jul		</a:t>
            </a:r>
          </a:p>
          <a:p>
            <a:pPr eaLnBrk="1" hangingPunct="1">
              <a:spcBef>
                <a:spcPct val="0"/>
              </a:spcBef>
              <a:buFontTx/>
              <a:buNone/>
            </a:pPr>
            <a:r>
              <a:rPr lang="en-US" sz="2000" dirty="0">
                <a:solidFill>
                  <a:schemeClr val="tx1"/>
                </a:solidFill>
              </a:rPr>
              <a:t>Oct	</a:t>
            </a:r>
          </a:p>
          <a:p>
            <a:pPr eaLnBrk="1" hangingPunct="1">
              <a:spcBef>
                <a:spcPct val="0"/>
              </a:spcBef>
              <a:buFontTx/>
              <a:buNone/>
            </a:pPr>
            <a:r>
              <a:rPr lang="en-US" sz="2000" dirty="0">
                <a:solidFill>
                  <a:schemeClr val="tx1"/>
                </a:solidFill>
              </a:rPr>
              <a:t>Dec	</a:t>
            </a:r>
          </a:p>
          <a:p>
            <a:pPr eaLnBrk="1" hangingPunct="1">
              <a:spcBef>
                <a:spcPct val="0"/>
              </a:spcBef>
              <a:buFontTx/>
              <a:buNone/>
            </a:pPr>
            <a:endParaRPr lang="en-US" sz="2000" dirty="0">
              <a:solidFill>
                <a:schemeClr val="tx1"/>
              </a:solidFill>
            </a:endParaRPr>
          </a:p>
          <a:p>
            <a:pPr eaLnBrk="1" hangingPunct="1">
              <a:spcBef>
                <a:spcPct val="0"/>
              </a:spcBef>
              <a:buFontTx/>
              <a:buNone/>
            </a:pPr>
            <a:r>
              <a:rPr lang="en-US" sz="2000" b="1" dirty="0">
                <a:solidFill>
                  <a:schemeClr val="accent2"/>
                </a:solidFill>
              </a:rPr>
              <a:t>Period Prevalence</a:t>
            </a:r>
          </a:p>
          <a:p>
            <a:pPr eaLnBrk="1" hangingPunct="1">
              <a:spcBef>
                <a:spcPct val="0"/>
              </a:spcBef>
              <a:buFontTx/>
              <a:buNone/>
            </a:pPr>
            <a:r>
              <a:rPr lang="en-US" sz="2000" dirty="0">
                <a:solidFill>
                  <a:schemeClr val="tx1"/>
                </a:solidFill>
              </a:rPr>
              <a:t>2005	</a:t>
            </a:r>
          </a:p>
          <a:p>
            <a:pPr eaLnBrk="1" hangingPunct="1">
              <a:spcBef>
                <a:spcPct val="0"/>
              </a:spcBef>
              <a:buFontTx/>
              <a:buAutoNum type="arabicPlain" startAt="2005"/>
            </a:pPr>
            <a:endParaRPr lang="en-US" sz="2000" dirty="0">
              <a:solidFill>
                <a:schemeClr val="tx1"/>
              </a:solidFill>
            </a:endParaRPr>
          </a:p>
          <a:p>
            <a:pPr eaLnBrk="1" hangingPunct="1">
              <a:spcBef>
                <a:spcPct val="0"/>
              </a:spcBef>
              <a:buFontTx/>
              <a:buNone/>
            </a:pPr>
            <a:r>
              <a:rPr lang="en-US" sz="2000" b="1" dirty="0">
                <a:solidFill>
                  <a:schemeClr val="accent2"/>
                </a:solidFill>
              </a:rPr>
              <a:t>Incidence</a:t>
            </a:r>
          </a:p>
          <a:p>
            <a:pPr eaLnBrk="1" hangingPunct="1">
              <a:spcBef>
                <a:spcPct val="0"/>
              </a:spcBef>
              <a:buFontTx/>
              <a:buNone/>
            </a:pPr>
            <a:r>
              <a:rPr lang="en-US" sz="2000" dirty="0">
                <a:solidFill>
                  <a:schemeClr val="tx1"/>
                </a:solidFill>
              </a:rPr>
              <a:t>2005	</a:t>
            </a:r>
          </a:p>
        </p:txBody>
      </p:sp>
      <p:sp>
        <p:nvSpPr>
          <p:cNvPr id="35861"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2"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3"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4"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5"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6"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7"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35868"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5" name="Group 4"/>
          <p:cNvGrpSpPr/>
          <p:nvPr/>
        </p:nvGrpSpPr>
        <p:grpSpPr>
          <a:xfrm>
            <a:off x="714574" y="1988840"/>
            <a:ext cx="401042" cy="3618984"/>
            <a:chOff x="751384" y="1988840"/>
            <a:chExt cx="441146" cy="3618984"/>
          </a:xfrm>
        </p:grpSpPr>
        <p:sp>
          <p:nvSpPr>
            <p:cNvPr id="38" name="TextBox 37"/>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 name="TextBox 2"/>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1" name="TextBox 30"/>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2" name="TextBox 31"/>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3" name="TextBox 32"/>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4" name="TextBox 33"/>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5" name="TextBox 34"/>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6" name="TextBox 35"/>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7" name="TextBox 36"/>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39" name="TextBox 38"/>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7"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8"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6869"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6870"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6871"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2"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4"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36875"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36876"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36877"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36878"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36879"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0"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1"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2"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3"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4"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p>
          <a:p>
            <a:pPr eaLnBrk="1" hangingPunct="1">
              <a:spcBef>
                <a:spcPct val="0"/>
              </a:spcBef>
              <a:buFontTx/>
              <a:buNone/>
            </a:pPr>
            <a:r>
              <a:rPr lang="en-US" sz="2000">
                <a:solidFill>
                  <a:schemeClr val="tx1"/>
                </a:solidFill>
              </a:rPr>
              <a:t>Jul	</a:t>
            </a:r>
          </a:p>
          <a:p>
            <a:pPr eaLnBrk="1" hangingPunct="1">
              <a:spcBef>
                <a:spcPct val="0"/>
              </a:spcBef>
              <a:buFontTx/>
              <a:buNone/>
            </a:pPr>
            <a:r>
              <a:rPr lang="en-US" sz="2000">
                <a:solidFill>
                  <a:schemeClr val="tx1"/>
                </a:solidFill>
              </a:rPr>
              <a:t>Oct</a:t>
            </a:r>
          </a:p>
          <a:p>
            <a:pPr eaLnBrk="1" hangingPunct="1">
              <a:spcBef>
                <a:spcPct val="0"/>
              </a:spcBef>
              <a:buFontTx/>
              <a:buNone/>
            </a:pPr>
            <a:r>
              <a:rPr lang="en-US" sz="2000">
                <a:solidFill>
                  <a:schemeClr val="tx1"/>
                </a:solidFill>
              </a:rPr>
              <a:t>Dec</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a:t>
            </a:r>
          </a:p>
        </p:txBody>
      </p:sp>
      <p:sp>
        <p:nvSpPr>
          <p:cNvPr id="36885"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6"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7"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8"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9"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0"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1"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36892"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1"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2"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894"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6"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7"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8"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37899"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37900"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37901"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37902"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37903"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4"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5"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6"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7"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8"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r>
              <a:rPr lang="en-US" sz="2000"/>
              <a:t>4/10</a:t>
            </a:r>
            <a:r>
              <a:rPr lang="en-US" sz="2000">
                <a:solidFill>
                  <a:schemeClr val="tx1"/>
                </a:solidFill>
              </a:rPr>
              <a:t>	</a:t>
            </a:r>
          </a:p>
          <a:p>
            <a:pPr eaLnBrk="1" hangingPunct="1">
              <a:spcBef>
                <a:spcPct val="0"/>
              </a:spcBef>
              <a:buFontTx/>
              <a:buNone/>
            </a:pPr>
            <a:r>
              <a:rPr lang="en-US" sz="2000">
                <a:solidFill>
                  <a:schemeClr val="tx1"/>
                </a:solidFill>
              </a:rPr>
              <a:t>Jul	</a:t>
            </a:r>
          </a:p>
          <a:p>
            <a:pPr eaLnBrk="1" hangingPunct="1">
              <a:spcBef>
                <a:spcPct val="0"/>
              </a:spcBef>
              <a:buFontTx/>
              <a:buNone/>
            </a:pPr>
            <a:r>
              <a:rPr lang="en-US" sz="2000">
                <a:solidFill>
                  <a:schemeClr val="tx1"/>
                </a:solidFill>
              </a:rPr>
              <a:t>Oct</a:t>
            </a:r>
          </a:p>
          <a:p>
            <a:pPr eaLnBrk="1" hangingPunct="1">
              <a:spcBef>
                <a:spcPct val="0"/>
              </a:spcBef>
              <a:buFontTx/>
              <a:buNone/>
            </a:pPr>
            <a:r>
              <a:rPr lang="en-US" sz="2000">
                <a:solidFill>
                  <a:schemeClr val="tx1"/>
                </a:solidFill>
              </a:rPr>
              <a:t>Dec</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a:t>
            </a:r>
          </a:p>
        </p:txBody>
      </p:sp>
      <p:sp>
        <p:nvSpPr>
          <p:cNvPr id="37909"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0"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1"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2"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3"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4"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5"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37916"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5"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6"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8917"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8918"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8919"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0"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1"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38923"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38924"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38925"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38926"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38927"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8"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9"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30"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31"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32"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r>
              <a:rPr lang="en-US" sz="2000"/>
              <a:t>4/10</a:t>
            </a:r>
            <a:r>
              <a:rPr lang="en-US" sz="2000">
                <a:solidFill>
                  <a:schemeClr val="tx1"/>
                </a:solidFill>
              </a:rPr>
              <a:t>	</a:t>
            </a:r>
          </a:p>
          <a:p>
            <a:pPr eaLnBrk="1" hangingPunct="1">
              <a:spcBef>
                <a:spcPct val="0"/>
              </a:spcBef>
              <a:buFontTx/>
              <a:buNone/>
            </a:pPr>
            <a:r>
              <a:rPr lang="en-US" sz="2000">
                <a:solidFill>
                  <a:schemeClr val="tx1"/>
                </a:solidFill>
              </a:rPr>
              <a:t>Jul	 </a:t>
            </a:r>
            <a:r>
              <a:rPr lang="en-US" sz="2000"/>
              <a:t>5/10</a:t>
            </a:r>
            <a:endParaRPr lang="en-US" sz="2000">
              <a:solidFill>
                <a:schemeClr val="tx1"/>
              </a:solidFill>
            </a:endParaRPr>
          </a:p>
          <a:p>
            <a:pPr eaLnBrk="1" hangingPunct="1">
              <a:spcBef>
                <a:spcPct val="0"/>
              </a:spcBef>
              <a:buFontTx/>
              <a:buNone/>
            </a:pPr>
            <a:r>
              <a:rPr lang="en-US" sz="2000">
                <a:solidFill>
                  <a:schemeClr val="tx1"/>
                </a:solidFill>
              </a:rPr>
              <a:t>Oct</a:t>
            </a:r>
          </a:p>
          <a:p>
            <a:pPr eaLnBrk="1" hangingPunct="1">
              <a:spcBef>
                <a:spcPct val="0"/>
              </a:spcBef>
              <a:buFontTx/>
              <a:buNone/>
            </a:pPr>
            <a:r>
              <a:rPr lang="en-US" sz="2000">
                <a:solidFill>
                  <a:schemeClr val="tx1"/>
                </a:solidFill>
              </a:rPr>
              <a:t>Dec 	</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a:t>
            </a:r>
          </a:p>
        </p:txBody>
      </p:sp>
      <p:sp>
        <p:nvSpPr>
          <p:cNvPr id="38933"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4"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5"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6"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7"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8"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9"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38940"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39"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0"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941"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942"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943"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4"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39947"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39948"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39949"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39950"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39951"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2"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3"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4"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5"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6"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r>
              <a:rPr lang="en-US" sz="2000"/>
              <a:t>4/10</a:t>
            </a:r>
            <a:r>
              <a:rPr lang="en-US" sz="2000">
                <a:solidFill>
                  <a:schemeClr val="tx1"/>
                </a:solidFill>
              </a:rPr>
              <a:t>	</a:t>
            </a:r>
          </a:p>
          <a:p>
            <a:pPr eaLnBrk="1" hangingPunct="1">
              <a:spcBef>
                <a:spcPct val="0"/>
              </a:spcBef>
              <a:buFontTx/>
              <a:buNone/>
            </a:pPr>
            <a:r>
              <a:rPr lang="en-US" sz="2000">
                <a:solidFill>
                  <a:schemeClr val="tx1"/>
                </a:solidFill>
              </a:rPr>
              <a:t>Jul	 </a:t>
            </a:r>
            <a:r>
              <a:rPr lang="en-US" sz="2000"/>
              <a:t>5/10</a:t>
            </a:r>
            <a:endParaRPr lang="en-US" sz="2000">
              <a:solidFill>
                <a:schemeClr val="tx1"/>
              </a:solidFill>
            </a:endParaRPr>
          </a:p>
          <a:p>
            <a:pPr eaLnBrk="1" hangingPunct="1">
              <a:spcBef>
                <a:spcPct val="0"/>
              </a:spcBef>
              <a:buFontTx/>
              <a:buNone/>
            </a:pPr>
            <a:r>
              <a:rPr lang="en-US" sz="2000">
                <a:solidFill>
                  <a:schemeClr val="tx1"/>
                </a:solidFill>
              </a:rPr>
              <a:t>Oct </a:t>
            </a:r>
            <a:r>
              <a:rPr lang="en-US" sz="2000"/>
              <a:t>3/10</a:t>
            </a:r>
            <a:endParaRPr lang="en-US" sz="2000">
              <a:solidFill>
                <a:schemeClr val="tx1"/>
              </a:solidFill>
            </a:endParaRPr>
          </a:p>
          <a:p>
            <a:pPr eaLnBrk="1" hangingPunct="1">
              <a:spcBef>
                <a:spcPct val="0"/>
              </a:spcBef>
              <a:buFontTx/>
              <a:buNone/>
            </a:pPr>
            <a:r>
              <a:rPr lang="en-US" sz="2000">
                <a:solidFill>
                  <a:schemeClr val="tx1"/>
                </a:solidFill>
              </a:rPr>
              <a:t>Dec</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a:t>
            </a:r>
          </a:p>
        </p:txBody>
      </p:sp>
      <p:sp>
        <p:nvSpPr>
          <p:cNvPr id="39957"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8"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9"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0"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1"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2"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3"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39964"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3"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4"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0965"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0966"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0967"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9"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0"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40971"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40972"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40973"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40974"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40975"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6"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7"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8"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9"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0"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r>
              <a:rPr lang="en-US" sz="2000"/>
              <a:t>4/10</a:t>
            </a:r>
            <a:r>
              <a:rPr lang="en-US" sz="2000">
                <a:solidFill>
                  <a:schemeClr val="tx1"/>
                </a:solidFill>
              </a:rPr>
              <a:t>	</a:t>
            </a:r>
          </a:p>
          <a:p>
            <a:pPr eaLnBrk="1" hangingPunct="1">
              <a:spcBef>
                <a:spcPct val="0"/>
              </a:spcBef>
              <a:buFontTx/>
              <a:buNone/>
            </a:pPr>
            <a:r>
              <a:rPr lang="en-US" sz="2000">
                <a:solidFill>
                  <a:schemeClr val="tx1"/>
                </a:solidFill>
              </a:rPr>
              <a:t>Jul	 </a:t>
            </a:r>
            <a:r>
              <a:rPr lang="en-US" sz="2000"/>
              <a:t>5/10</a:t>
            </a:r>
            <a:endParaRPr lang="en-US" sz="2000">
              <a:solidFill>
                <a:schemeClr val="tx1"/>
              </a:solidFill>
            </a:endParaRPr>
          </a:p>
          <a:p>
            <a:pPr eaLnBrk="1" hangingPunct="1">
              <a:spcBef>
                <a:spcPct val="0"/>
              </a:spcBef>
              <a:buFontTx/>
              <a:buNone/>
            </a:pPr>
            <a:r>
              <a:rPr lang="en-US" sz="2000">
                <a:solidFill>
                  <a:schemeClr val="tx1"/>
                </a:solidFill>
              </a:rPr>
              <a:t>Oct </a:t>
            </a:r>
            <a:r>
              <a:rPr lang="en-US" sz="2000"/>
              <a:t>3/10</a:t>
            </a:r>
            <a:endParaRPr lang="en-US" sz="2000">
              <a:solidFill>
                <a:schemeClr val="tx1"/>
              </a:solidFill>
            </a:endParaRPr>
          </a:p>
          <a:p>
            <a:pPr eaLnBrk="1" hangingPunct="1">
              <a:spcBef>
                <a:spcPct val="0"/>
              </a:spcBef>
              <a:buFontTx/>
              <a:buNone/>
            </a:pPr>
            <a:r>
              <a:rPr lang="en-US" sz="2000">
                <a:solidFill>
                  <a:schemeClr val="tx1"/>
                </a:solidFill>
              </a:rPr>
              <a:t>Dec </a:t>
            </a:r>
            <a:r>
              <a:rPr lang="en-US" sz="2000"/>
              <a:t>2/9</a:t>
            </a:r>
            <a:r>
              <a:rPr lang="en-US" sz="2000">
                <a:solidFill>
                  <a:schemeClr val="tx1"/>
                </a:solidFill>
              </a:rPr>
              <a:t>	</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a:t>
            </a:r>
          </a:p>
        </p:txBody>
      </p:sp>
      <p:sp>
        <p:nvSpPr>
          <p:cNvPr id="40981"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2"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3"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4"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5"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6"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7"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40988"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pPr>
              <a:defRPr/>
            </a:pPr>
            <a:r>
              <a:rPr lang="en-US" dirty="0" smtClean="0">
                <a:solidFill>
                  <a:srgbClr val="990033"/>
                </a:solidFill>
                <a:effectLst>
                  <a:outerShdw blurRad="38100" dist="38100" dir="2700000" algn="tl">
                    <a:srgbClr val="C0C0C0"/>
                  </a:outerShdw>
                </a:effectLst>
                <a:latin typeface="Comic Sans MS" pitchFamily="66" charset="0"/>
              </a:rPr>
              <a:t>Disease </a:t>
            </a:r>
          </a:p>
        </p:txBody>
      </p:sp>
      <p:sp>
        <p:nvSpPr>
          <p:cNvPr id="8195" name="Rectangle 4"/>
          <p:cNvSpPr>
            <a:spLocks noChangeArrowheads="1"/>
          </p:cNvSpPr>
          <p:nvPr/>
        </p:nvSpPr>
        <p:spPr bwMode="auto">
          <a:xfrm>
            <a:off x="3143250" y="3576638"/>
            <a:ext cx="40005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805911" name="Group 23"/>
          <p:cNvGraphicFramePr>
            <a:graphicFrameLocks noGrp="1"/>
          </p:cNvGraphicFramePr>
          <p:nvPr/>
        </p:nvGraphicFramePr>
        <p:xfrm>
          <a:off x="457200" y="2060575"/>
          <a:ext cx="8229600" cy="1097254"/>
        </p:xfrm>
        <a:graphic>
          <a:graphicData uri="http://schemas.openxmlformats.org/drawingml/2006/table">
            <a:tbl>
              <a:tblPr/>
              <a:tblGrid>
                <a:gridCol w="8229600"/>
              </a:tblGrid>
              <a:tr h="10969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Any departure, subjective or objective, from a state of physiological or psychological well-being.</a:t>
                      </a:r>
                      <a:endPar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990033"/>
                          </a:solidFill>
                          <a:effectLst/>
                          <a:latin typeface="Arial" pitchFamily="34" charset="0"/>
                          <a:ea typeface="Times New Roman" pitchFamily="18" charset="0"/>
                          <a:cs typeface="Arial" pitchFamily="34" charset="0"/>
                        </a:rPr>
                        <a:t>Last  JM. Last’s Dictionary of Epidemiology, 3</a:t>
                      </a:r>
                      <a:r>
                        <a:rPr kumimoji="0" lang="en-US" sz="1000" b="0" i="0" u="none" strike="noStrike" cap="none" normalizeH="0" baseline="30000" dirty="0" smtClean="0">
                          <a:ln>
                            <a:noFill/>
                          </a:ln>
                          <a:solidFill>
                            <a:srgbClr val="990033"/>
                          </a:solidFill>
                          <a:effectLst/>
                          <a:latin typeface="Arial" pitchFamily="34" charset="0"/>
                          <a:ea typeface="Times New Roman" pitchFamily="18" charset="0"/>
                          <a:cs typeface="Arial" pitchFamily="34" charset="0"/>
                        </a:rPr>
                        <a:t>rd</a:t>
                      </a:r>
                      <a:r>
                        <a:rPr kumimoji="0" lang="en-US" sz="1000" b="0" i="0" u="none" strike="noStrike" cap="none" normalizeH="0" baseline="0" dirty="0" smtClean="0">
                          <a:ln>
                            <a:noFill/>
                          </a:ln>
                          <a:solidFill>
                            <a:srgbClr val="990033"/>
                          </a:solidFill>
                          <a:effectLst/>
                          <a:latin typeface="Arial" pitchFamily="34" charset="0"/>
                          <a:ea typeface="Times New Roman" pitchFamily="18" charset="0"/>
                          <a:cs typeface="Arial" pitchFamily="34" charset="0"/>
                        </a:rPr>
                        <a:t> ed. New York: Oxford University Press. 2001 </a:t>
                      </a:r>
                      <a:r>
                        <a:rPr kumimoji="0" lang="en-US" sz="1000" b="0" i="0" u="none" strike="noStrike" cap="none" normalizeH="0" baseline="0" dirty="0" smtClean="0">
                          <a:ln>
                            <a:noFill/>
                          </a:ln>
                          <a:solidFill>
                            <a:srgbClr val="990033"/>
                          </a:solidFill>
                          <a:effectLst/>
                          <a:latin typeface="Times New Roman" pitchFamily="18" charset="0"/>
                          <a:ea typeface="Times New Roman" pitchFamily="18" charset="0"/>
                          <a:cs typeface="Arial" charset="0"/>
                        </a:rPr>
                        <a:t> </a:t>
                      </a:r>
                    </a:p>
                  </a:txBody>
                  <a:tcPr marT="45707" marB="45707"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805943" name="Group 55"/>
          <p:cNvGraphicFramePr>
            <a:graphicFrameLocks noGrp="1"/>
          </p:cNvGraphicFramePr>
          <p:nvPr>
            <p:ph idx="1"/>
          </p:nvPr>
        </p:nvGraphicFramePr>
        <p:xfrm>
          <a:off x="457200" y="4221163"/>
          <a:ext cx="8507413" cy="865187"/>
        </p:xfrm>
        <a:graphic>
          <a:graphicData uri="http://schemas.openxmlformats.org/drawingml/2006/table">
            <a:tbl>
              <a:tblPr/>
              <a:tblGrid>
                <a:gridCol w="8507413"/>
              </a:tblGrid>
              <a:tr h="8651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Disease is a physiological/psychological dysfunction.</a:t>
                      </a:r>
                      <a:endParaRPr kumimoji="0" lang="en-US" sz="1000" b="0" i="0" u="none" strike="noStrike" cap="none" normalizeH="0" baseline="0" dirty="0" smtClean="0">
                        <a:ln>
                          <a:noFill/>
                        </a:ln>
                        <a:solidFill>
                          <a:srgbClr val="990033"/>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rgbClr val="990033"/>
                          </a:solidFill>
                          <a:effectLst/>
                          <a:latin typeface="Arial" pitchFamily="34" charset="0"/>
                          <a:ea typeface="Times New Roman" pitchFamily="18" charset="0"/>
                          <a:cs typeface="Arial" pitchFamily="34" charset="0"/>
                        </a:rPr>
                        <a:t>Susser</a:t>
                      </a:r>
                      <a:r>
                        <a:rPr kumimoji="0" lang="en-US" sz="1000" b="0" i="0" u="none" strike="noStrike" cap="none" normalizeH="0" baseline="0" dirty="0" smtClean="0">
                          <a:ln>
                            <a:noFill/>
                          </a:ln>
                          <a:solidFill>
                            <a:srgbClr val="990033"/>
                          </a:solidFill>
                          <a:effectLst/>
                          <a:latin typeface="Arial" pitchFamily="34" charset="0"/>
                          <a:ea typeface="Times New Roman" pitchFamily="18" charset="0"/>
                          <a:cs typeface="Arial" pitchFamily="34" charset="0"/>
                        </a:rPr>
                        <a:t> MW. Causal Thinking in the Health Sciences. New York: Oxford  </a:t>
                      </a:r>
                      <a:r>
                        <a:rPr kumimoji="0" lang="en-US" sz="1000" b="0" i="0" u="none" strike="noStrike" cap="none" normalizeH="0" baseline="0" dirty="0" err="1" smtClean="0">
                          <a:ln>
                            <a:noFill/>
                          </a:ln>
                          <a:solidFill>
                            <a:srgbClr val="990033"/>
                          </a:solidFill>
                          <a:effectLst/>
                          <a:latin typeface="Arial" pitchFamily="34" charset="0"/>
                          <a:ea typeface="Times New Roman" pitchFamily="18" charset="0"/>
                          <a:cs typeface="Arial" pitchFamily="34" charset="0"/>
                        </a:rPr>
                        <a:t>Universith</a:t>
                      </a:r>
                      <a:r>
                        <a:rPr kumimoji="0" lang="en-US" sz="1000" b="0" i="0" u="none" strike="noStrike" cap="none" normalizeH="0" baseline="0" dirty="0" smtClean="0">
                          <a:ln>
                            <a:noFill/>
                          </a:ln>
                          <a:solidFill>
                            <a:srgbClr val="990033"/>
                          </a:solidFill>
                          <a:effectLst/>
                          <a:latin typeface="Arial" pitchFamily="34" charset="0"/>
                          <a:ea typeface="Times New Roman" pitchFamily="18" charset="0"/>
                          <a:cs typeface="Arial" pitchFamily="34" charset="0"/>
                        </a:rPr>
                        <a:t> Press. 1973. </a:t>
                      </a:r>
                      <a:endParaRPr kumimoji="0" lang="en-US" sz="1000" b="0" i="0" u="none" strike="noStrike" cap="none" normalizeH="0" baseline="0" dirty="0" smtClean="0">
                        <a:ln>
                          <a:noFill/>
                        </a:ln>
                        <a:solidFill>
                          <a:srgbClr val="990033"/>
                        </a:solidFill>
                        <a:effectLst/>
                        <a:latin typeface="Times New Roman" pitchFamily="18" charset="0"/>
                        <a:ea typeface="Times New Roman" pitchFamily="18" charset="0"/>
                        <a:cs typeface="Arial" charset="0"/>
                      </a:endParaRPr>
                    </a:p>
                  </a:txBody>
                  <a:tcPr marL="91441" marR="91441" marT="45746" marB="45746" horzOverflow="overflow">
                    <a:lnL cap="flat">
                      <a:noFill/>
                    </a:lnL>
                    <a:lnR cap="flat">
                      <a:noFill/>
                    </a:lnR>
                    <a:lnT cap="flat">
                      <a:noFill/>
                    </a:lnT>
                    <a:lnB cap="flat">
                      <a:noFill/>
                    </a:lnB>
                    <a:lnTlToBr>
                      <a:noFill/>
                    </a:lnTlToBr>
                    <a:lnBlToTr>
                      <a:noFill/>
                    </a:lnBlToTr>
                    <a:noFill/>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83910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45" fill="hold"/>
                                        <p:tgtEl>
                                          <p:spTgt spid="3"/>
                                        </p:tgtEl>
                                      </p:cBhvr>
                                    </p:cmd>
                                  </p:childTnLst>
                                </p:cTn>
                              </p:par>
                              <p:par>
                                <p:cTn id="7" presetID="10" presetClass="entr" presetSubtype="0" fill="hold" nodeType="withEffect">
                                  <p:stCondLst>
                                    <p:cond delay="32000"/>
                                  </p:stCondLst>
                                  <p:childTnLst>
                                    <p:set>
                                      <p:cBhvr>
                                        <p:cTn id="8" dur="1" fill="hold">
                                          <p:stCondLst>
                                            <p:cond delay="0"/>
                                          </p:stCondLst>
                                        </p:cTn>
                                        <p:tgtEl>
                                          <p:spTgt spid="805911"/>
                                        </p:tgtEl>
                                        <p:attrNameLst>
                                          <p:attrName>style.visibility</p:attrName>
                                        </p:attrNameLst>
                                      </p:cBhvr>
                                      <p:to>
                                        <p:strVal val="visible"/>
                                      </p:to>
                                    </p:set>
                                    <p:animEffect transition="in" filter="fade">
                                      <p:cBhvr>
                                        <p:cTn id="9" dur="3000"/>
                                        <p:tgtEl>
                                          <p:spTgt spid="805911"/>
                                        </p:tgtEl>
                                      </p:cBhvr>
                                    </p:animEffect>
                                  </p:childTnLst>
                                </p:cTn>
                              </p:par>
                              <p:par>
                                <p:cTn id="10" presetID="9" presetClass="entr" presetSubtype="0" fill="hold" nodeType="withEffect">
                                  <p:stCondLst>
                                    <p:cond delay="44000"/>
                                  </p:stCondLst>
                                  <p:childTnLst>
                                    <p:set>
                                      <p:cBhvr>
                                        <p:cTn id="11" dur="1" fill="hold">
                                          <p:stCondLst>
                                            <p:cond delay="0"/>
                                          </p:stCondLst>
                                        </p:cTn>
                                        <p:tgtEl>
                                          <p:spTgt spid="805943"/>
                                        </p:tgtEl>
                                        <p:attrNameLst>
                                          <p:attrName>style.visibility</p:attrName>
                                        </p:attrNameLst>
                                      </p:cBhvr>
                                      <p:to>
                                        <p:strVal val="visible"/>
                                      </p:to>
                                    </p:set>
                                    <p:animEffect transition="in" filter="dissolve">
                                      <p:cBhvr>
                                        <p:cTn id="12" dur="3000"/>
                                        <p:tgtEl>
                                          <p:spTgt spid="8059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7"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990"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41995"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41996"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41997"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41998"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41999"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0"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1"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2"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3"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4"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r>
              <a:rPr lang="en-US" sz="2000"/>
              <a:t>4/10</a:t>
            </a:r>
            <a:r>
              <a:rPr lang="en-US" sz="2000">
                <a:solidFill>
                  <a:schemeClr val="tx1"/>
                </a:solidFill>
              </a:rPr>
              <a:t>	</a:t>
            </a:r>
          </a:p>
          <a:p>
            <a:pPr eaLnBrk="1" hangingPunct="1">
              <a:spcBef>
                <a:spcPct val="0"/>
              </a:spcBef>
              <a:buFontTx/>
              <a:buNone/>
            </a:pPr>
            <a:r>
              <a:rPr lang="en-US" sz="2000">
                <a:solidFill>
                  <a:schemeClr val="tx1"/>
                </a:solidFill>
              </a:rPr>
              <a:t>Jul	 </a:t>
            </a:r>
            <a:r>
              <a:rPr lang="en-US" sz="2000"/>
              <a:t>5/10</a:t>
            </a:r>
            <a:endParaRPr lang="en-US" sz="2000">
              <a:solidFill>
                <a:schemeClr val="tx1"/>
              </a:solidFill>
            </a:endParaRPr>
          </a:p>
          <a:p>
            <a:pPr eaLnBrk="1" hangingPunct="1">
              <a:spcBef>
                <a:spcPct val="0"/>
              </a:spcBef>
              <a:buFontTx/>
              <a:buNone/>
            </a:pPr>
            <a:r>
              <a:rPr lang="en-US" sz="2000">
                <a:solidFill>
                  <a:schemeClr val="tx1"/>
                </a:solidFill>
              </a:rPr>
              <a:t>Oct </a:t>
            </a:r>
            <a:r>
              <a:rPr lang="en-US" sz="2000"/>
              <a:t>3/10</a:t>
            </a:r>
            <a:endParaRPr lang="en-US" sz="2000">
              <a:solidFill>
                <a:schemeClr val="tx1"/>
              </a:solidFill>
            </a:endParaRPr>
          </a:p>
          <a:p>
            <a:pPr eaLnBrk="1" hangingPunct="1">
              <a:spcBef>
                <a:spcPct val="0"/>
              </a:spcBef>
              <a:buFontTx/>
              <a:buNone/>
            </a:pPr>
            <a:r>
              <a:rPr lang="en-US" sz="2000">
                <a:solidFill>
                  <a:schemeClr val="tx1"/>
                </a:solidFill>
              </a:rPr>
              <a:t>Dec </a:t>
            </a:r>
            <a:r>
              <a:rPr lang="en-US" sz="2000"/>
              <a:t>2/9</a:t>
            </a:r>
            <a:r>
              <a:rPr lang="en-US" sz="2000">
                <a:solidFill>
                  <a:schemeClr val="tx1"/>
                </a:solidFill>
              </a:rPr>
              <a:t>	</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r>
              <a:rPr lang="en-US" sz="2000"/>
              <a:t>5/10</a:t>
            </a:r>
            <a:r>
              <a:rPr lang="en-US" sz="2000">
                <a:solidFill>
                  <a:schemeClr val="tx1"/>
                </a:solidFill>
              </a:rPr>
              <a:t>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a:t>
            </a:r>
          </a:p>
        </p:txBody>
      </p:sp>
      <p:sp>
        <p:nvSpPr>
          <p:cNvPr id="42005"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6"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7"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8"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9"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0"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1"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42012"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Line 2"/>
          <p:cNvSpPr>
            <a:spLocks noChangeShapeType="1"/>
          </p:cNvSpPr>
          <p:nvPr/>
        </p:nvSpPr>
        <p:spPr bwMode="auto">
          <a:xfrm>
            <a:off x="3962400" y="4441825"/>
            <a:ext cx="18288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1" name="Line 3"/>
          <p:cNvSpPr>
            <a:spLocks noChangeShapeType="1"/>
          </p:cNvSpPr>
          <p:nvPr/>
        </p:nvSpPr>
        <p:spPr bwMode="auto">
          <a:xfrm>
            <a:off x="1143000" y="2917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2" name="Line 4"/>
          <p:cNvSpPr>
            <a:spLocks noChangeShapeType="1"/>
          </p:cNvSpPr>
          <p:nvPr/>
        </p:nvSpPr>
        <p:spPr bwMode="auto">
          <a:xfrm>
            <a:off x="23622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3013" name="Line 5"/>
          <p:cNvSpPr>
            <a:spLocks noChangeShapeType="1"/>
          </p:cNvSpPr>
          <p:nvPr/>
        </p:nvSpPr>
        <p:spPr bwMode="auto">
          <a:xfrm>
            <a:off x="34290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3014" name="Line 6"/>
          <p:cNvSpPr>
            <a:spLocks noChangeShapeType="1"/>
          </p:cNvSpPr>
          <p:nvPr/>
        </p:nvSpPr>
        <p:spPr bwMode="auto">
          <a:xfrm>
            <a:off x="4495800" y="2003425"/>
            <a:ext cx="0" cy="3886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3015" name="Line 7"/>
          <p:cNvSpPr>
            <a:spLocks noChangeShapeType="1"/>
          </p:cNvSpPr>
          <p:nvPr/>
        </p:nvSpPr>
        <p:spPr bwMode="auto">
          <a:xfrm>
            <a:off x="12954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8"/>
          <p:cNvSpPr>
            <a:spLocks noChangeShapeType="1"/>
          </p:cNvSpPr>
          <p:nvPr/>
        </p:nvSpPr>
        <p:spPr bwMode="auto">
          <a:xfrm>
            <a:off x="5562600" y="2003425"/>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9"/>
          <p:cNvSpPr>
            <a:spLocks noChangeShapeType="1"/>
          </p:cNvSpPr>
          <p:nvPr/>
        </p:nvSpPr>
        <p:spPr bwMode="auto">
          <a:xfrm>
            <a:off x="1066800" y="5813425"/>
            <a:ext cx="4724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Text Box 10"/>
          <p:cNvSpPr txBox="1">
            <a:spLocks noChangeArrowheads="1"/>
          </p:cNvSpPr>
          <p:nvPr/>
        </p:nvSpPr>
        <p:spPr bwMode="auto">
          <a:xfrm>
            <a:off x="91440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Jan</a:t>
            </a:r>
          </a:p>
          <a:p>
            <a:pPr algn="ctr" eaLnBrk="1" hangingPunct="1">
              <a:lnSpc>
                <a:spcPct val="75000"/>
              </a:lnSpc>
              <a:spcBef>
                <a:spcPct val="0"/>
              </a:spcBef>
              <a:buFontTx/>
              <a:buNone/>
            </a:pPr>
            <a:r>
              <a:rPr lang="en-US" sz="1800">
                <a:solidFill>
                  <a:schemeClr val="tx1"/>
                </a:solidFill>
              </a:rPr>
              <a:t>2005</a:t>
            </a:r>
          </a:p>
        </p:txBody>
      </p:sp>
      <p:sp>
        <p:nvSpPr>
          <p:cNvPr id="43019" name="Text Box 11"/>
          <p:cNvSpPr txBox="1">
            <a:spLocks noChangeArrowheads="1"/>
          </p:cNvSpPr>
          <p:nvPr/>
        </p:nvSpPr>
        <p:spPr bwMode="auto">
          <a:xfrm>
            <a:off x="5251450" y="5972175"/>
            <a:ext cx="692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Dec</a:t>
            </a:r>
          </a:p>
          <a:p>
            <a:pPr algn="ctr" eaLnBrk="1" hangingPunct="1">
              <a:lnSpc>
                <a:spcPct val="75000"/>
              </a:lnSpc>
              <a:spcBef>
                <a:spcPct val="0"/>
              </a:spcBef>
              <a:buFontTx/>
              <a:buNone/>
            </a:pPr>
            <a:r>
              <a:rPr lang="en-US" sz="1800">
                <a:solidFill>
                  <a:schemeClr val="tx1"/>
                </a:solidFill>
              </a:rPr>
              <a:t>2005</a:t>
            </a:r>
          </a:p>
        </p:txBody>
      </p:sp>
      <p:sp>
        <p:nvSpPr>
          <p:cNvPr id="43020" name="Text Box 12"/>
          <p:cNvSpPr txBox="1">
            <a:spLocks noChangeArrowheads="1"/>
          </p:cNvSpPr>
          <p:nvPr/>
        </p:nvSpPr>
        <p:spPr bwMode="auto">
          <a:xfrm>
            <a:off x="4184650" y="597217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Oct</a:t>
            </a:r>
          </a:p>
        </p:txBody>
      </p:sp>
      <p:sp>
        <p:nvSpPr>
          <p:cNvPr id="43021" name="Text Box 13"/>
          <p:cNvSpPr txBox="1">
            <a:spLocks noChangeArrowheads="1"/>
          </p:cNvSpPr>
          <p:nvPr/>
        </p:nvSpPr>
        <p:spPr bwMode="auto">
          <a:xfrm>
            <a:off x="3181350" y="5965825"/>
            <a:ext cx="476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Jul</a:t>
            </a:r>
          </a:p>
        </p:txBody>
      </p:sp>
      <p:sp>
        <p:nvSpPr>
          <p:cNvPr id="43022" name="Text Box 14"/>
          <p:cNvSpPr txBox="1">
            <a:spLocks noChangeArrowheads="1"/>
          </p:cNvSpPr>
          <p:nvPr/>
        </p:nvSpPr>
        <p:spPr bwMode="auto">
          <a:xfrm>
            <a:off x="2127250" y="5965825"/>
            <a:ext cx="539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Apr</a:t>
            </a:r>
          </a:p>
        </p:txBody>
      </p:sp>
      <p:sp>
        <p:nvSpPr>
          <p:cNvPr id="43023" name="Line 15"/>
          <p:cNvSpPr>
            <a:spLocks noChangeShapeType="1"/>
          </p:cNvSpPr>
          <p:nvPr/>
        </p:nvSpPr>
        <p:spPr bwMode="auto">
          <a:xfrm>
            <a:off x="1066800" y="2155825"/>
            <a:ext cx="3657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4" name="Line 16"/>
          <p:cNvSpPr>
            <a:spLocks noChangeShapeType="1"/>
          </p:cNvSpPr>
          <p:nvPr/>
        </p:nvSpPr>
        <p:spPr bwMode="auto">
          <a:xfrm>
            <a:off x="1676400" y="2917825"/>
            <a:ext cx="22860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5" name="Line 17"/>
          <p:cNvSpPr>
            <a:spLocks noChangeShapeType="1"/>
          </p:cNvSpPr>
          <p:nvPr/>
        </p:nvSpPr>
        <p:spPr bwMode="auto">
          <a:xfrm>
            <a:off x="1066800" y="4441825"/>
            <a:ext cx="2895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6" name="Line 18"/>
          <p:cNvSpPr>
            <a:spLocks noChangeShapeType="1"/>
          </p:cNvSpPr>
          <p:nvPr/>
        </p:nvSpPr>
        <p:spPr bwMode="auto">
          <a:xfrm>
            <a:off x="1066800" y="4822825"/>
            <a:ext cx="48006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7" name="Line 19"/>
          <p:cNvSpPr>
            <a:spLocks noChangeShapeType="1"/>
          </p:cNvSpPr>
          <p:nvPr/>
        </p:nvSpPr>
        <p:spPr bwMode="auto">
          <a:xfrm>
            <a:off x="2895600" y="5127625"/>
            <a:ext cx="29718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8" name="Text Box 20"/>
          <p:cNvSpPr txBox="1">
            <a:spLocks noChangeArrowheads="1"/>
          </p:cNvSpPr>
          <p:nvPr/>
        </p:nvSpPr>
        <p:spPr bwMode="auto">
          <a:xfrm>
            <a:off x="6330950" y="2149475"/>
            <a:ext cx="23860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2000" b="1">
                <a:solidFill>
                  <a:schemeClr val="accent2"/>
                </a:solidFill>
              </a:rPr>
              <a:t>Point Prevalence</a:t>
            </a:r>
          </a:p>
          <a:p>
            <a:pPr eaLnBrk="1" hangingPunct="1">
              <a:spcBef>
                <a:spcPct val="0"/>
              </a:spcBef>
              <a:buFontTx/>
              <a:buNone/>
            </a:pPr>
            <a:r>
              <a:rPr lang="en-US" sz="2000">
                <a:solidFill>
                  <a:schemeClr val="tx1"/>
                </a:solidFill>
              </a:rPr>
              <a:t>Jan </a:t>
            </a:r>
            <a:r>
              <a:rPr lang="en-US" sz="2000"/>
              <a:t>3/10</a:t>
            </a:r>
            <a:r>
              <a:rPr lang="en-US" sz="2000">
                <a:solidFill>
                  <a:schemeClr val="tx1"/>
                </a:solidFill>
              </a:rPr>
              <a:t> 	</a:t>
            </a:r>
          </a:p>
          <a:p>
            <a:pPr eaLnBrk="1" hangingPunct="1">
              <a:spcBef>
                <a:spcPct val="0"/>
              </a:spcBef>
              <a:buFontTx/>
              <a:buNone/>
            </a:pPr>
            <a:r>
              <a:rPr lang="en-US" sz="2000">
                <a:solidFill>
                  <a:schemeClr val="tx1"/>
                </a:solidFill>
              </a:rPr>
              <a:t>Apr </a:t>
            </a:r>
            <a:r>
              <a:rPr lang="en-US" sz="2000"/>
              <a:t>4/10</a:t>
            </a:r>
            <a:r>
              <a:rPr lang="en-US" sz="2000">
                <a:solidFill>
                  <a:schemeClr val="tx1"/>
                </a:solidFill>
              </a:rPr>
              <a:t>	</a:t>
            </a:r>
          </a:p>
          <a:p>
            <a:pPr eaLnBrk="1" hangingPunct="1">
              <a:spcBef>
                <a:spcPct val="0"/>
              </a:spcBef>
              <a:buFontTx/>
              <a:buNone/>
            </a:pPr>
            <a:r>
              <a:rPr lang="en-US" sz="2000">
                <a:solidFill>
                  <a:schemeClr val="tx1"/>
                </a:solidFill>
              </a:rPr>
              <a:t>Jul	 </a:t>
            </a:r>
            <a:r>
              <a:rPr lang="en-US" sz="2000"/>
              <a:t>5/10</a:t>
            </a:r>
            <a:endParaRPr lang="en-US" sz="2000">
              <a:solidFill>
                <a:schemeClr val="tx1"/>
              </a:solidFill>
            </a:endParaRPr>
          </a:p>
          <a:p>
            <a:pPr eaLnBrk="1" hangingPunct="1">
              <a:spcBef>
                <a:spcPct val="0"/>
              </a:spcBef>
              <a:buFontTx/>
              <a:buNone/>
            </a:pPr>
            <a:r>
              <a:rPr lang="en-US" sz="2000">
                <a:solidFill>
                  <a:schemeClr val="tx1"/>
                </a:solidFill>
              </a:rPr>
              <a:t>Oct </a:t>
            </a:r>
            <a:r>
              <a:rPr lang="en-US" sz="2000"/>
              <a:t>3/10</a:t>
            </a:r>
            <a:endParaRPr lang="en-US" sz="2000">
              <a:solidFill>
                <a:schemeClr val="tx1"/>
              </a:solidFill>
            </a:endParaRPr>
          </a:p>
          <a:p>
            <a:pPr eaLnBrk="1" hangingPunct="1">
              <a:spcBef>
                <a:spcPct val="0"/>
              </a:spcBef>
              <a:buFontTx/>
              <a:buNone/>
            </a:pPr>
            <a:r>
              <a:rPr lang="en-US" sz="2000">
                <a:solidFill>
                  <a:schemeClr val="tx1"/>
                </a:solidFill>
              </a:rPr>
              <a:t>Dec </a:t>
            </a:r>
            <a:r>
              <a:rPr lang="en-US" sz="2000"/>
              <a:t>2/9</a:t>
            </a:r>
            <a:r>
              <a:rPr lang="en-US" sz="2000">
                <a:solidFill>
                  <a:schemeClr val="tx1"/>
                </a:solidFill>
              </a:rPr>
              <a:t>	</a:t>
            </a:r>
          </a:p>
          <a:p>
            <a:pPr eaLnBrk="1" hangingPunct="1">
              <a:spcBef>
                <a:spcPct val="0"/>
              </a:spcBef>
              <a:buFontTx/>
              <a:buNone/>
            </a:pPr>
            <a:endParaRPr lang="en-US" sz="2000">
              <a:solidFill>
                <a:schemeClr val="tx1"/>
              </a:solidFill>
            </a:endParaRPr>
          </a:p>
          <a:p>
            <a:pPr eaLnBrk="1" hangingPunct="1">
              <a:spcBef>
                <a:spcPct val="0"/>
              </a:spcBef>
              <a:buFontTx/>
              <a:buNone/>
            </a:pPr>
            <a:r>
              <a:rPr lang="en-US" sz="2000" b="1">
                <a:solidFill>
                  <a:schemeClr val="accent2"/>
                </a:solidFill>
              </a:rPr>
              <a:t>Period Prevalence</a:t>
            </a:r>
          </a:p>
          <a:p>
            <a:pPr eaLnBrk="1" hangingPunct="1">
              <a:spcBef>
                <a:spcPct val="0"/>
              </a:spcBef>
              <a:buFontTx/>
              <a:buNone/>
            </a:pPr>
            <a:r>
              <a:rPr lang="en-US" sz="2000">
                <a:solidFill>
                  <a:schemeClr val="tx1"/>
                </a:solidFill>
              </a:rPr>
              <a:t>2005 </a:t>
            </a:r>
            <a:r>
              <a:rPr lang="en-US" sz="2000"/>
              <a:t>5/10</a:t>
            </a:r>
            <a:r>
              <a:rPr lang="en-US" sz="2000">
                <a:solidFill>
                  <a:schemeClr val="tx1"/>
                </a:solidFill>
              </a:rPr>
              <a:t>	</a:t>
            </a:r>
          </a:p>
          <a:p>
            <a:pPr eaLnBrk="1" hangingPunct="1">
              <a:spcBef>
                <a:spcPct val="0"/>
              </a:spcBef>
              <a:buFontTx/>
              <a:buAutoNum type="arabicPlain" startAt="2005"/>
            </a:pPr>
            <a:endParaRPr lang="en-US" sz="2000">
              <a:solidFill>
                <a:schemeClr val="tx1"/>
              </a:solidFill>
            </a:endParaRPr>
          </a:p>
          <a:p>
            <a:pPr eaLnBrk="1" hangingPunct="1">
              <a:spcBef>
                <a:spcPct val="0"/>
              </a:spcBef>
              <a:buFontTx/>
              <a:buNone/>
            </a:pPr>
            <a:r>
              <a:rPr lang="en-US" sz="2000" b="1">
                <a:solidFill>
                  <a:schemeClr val="accent2"/>
                </a:solidFill>
              </a:rPr>
              <a:t>Incidence</a:t>
            </a:r>
          </a:p>
          <a:p>
            <a:pPr eaLnBrk="1" hangingPunct="1">
              <a:spcBef>
                <a:spcPct val="0"/>
              </a:spcBef>
              <a:buFontTx/>
              <a:buNone/>
            </a:pPr>
            <a:r>
              <a:rPr lang="en-US" sz="2000">
                <a:solidFill>
                  <a:schemeClr val="tx1"/>
                </a:solidFill>
              </a:rPr>
              <a:t>2005 </a:t>
            </a:r>
            <a:r>
              <a:rPr lang="en-US" sz="2000"/>
              <a:t>2/7</a:t>
            </a:r>
            <a:endParaRPr lang="en-US" sz="2000">
              <a:solidFill>
                <a:schemeClr val="tx1"/>
              </a:solidFill>
            </a:endParaRPr>
          </a:p>
        </p:txBody>
      </p:sp>
      <p:sp>
        <p:nvSpPr>
          <p:cNvPr id="43029" name="Line 21"/>
          <p:cNvSpPr>
            <a:spLocks noChangeShapeType="1"/>
          </p:cNvSpPr>
          <p:nvPr/>
        </p:nvSpPr>
        <p:spPr bwMode="auto">
          <a:xfrm>
            <a:off x="1143000" y="2536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0" name="Line 22"/>
          <p:cNvSpPr>
            <a:spLocks noChangeShapeType="1"/>
          </p:cNvSpPr>
          <p:nvPr/>
        </p:nvSpPr>
        <p:spPr bwMode="auto">
          <a:xfrm>
            <a:off x="1143000" y="3298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1" name="Line 23"/>
          <p:cNvSpPr>
            <a:spLocks noChangeShapeType="1"/>
          </p:cNvSpPr>
          <p:nvPr/>
        </p:nvSpPr>
        <p:spPr bwMode="auto">
          <a:xfrm>
            <a:off x="1143000" y="3679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2" name="Line 24"/>
          <p:cNvSpPr>
            <a:spLocks noChangeShapeType="1"/>
          </p:cNvSpPr>
          <p:nvPr/>
        </p:nvSpPr>
        <p:spPr bwMode="auto">
          <a:xfrm>
            <a:off x="1143000" y="40608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3" name="Line 25"/>
          <p:cNvSpPr>
            <a:spLocks noChangeShapeType="1"/>
          </p:cNvSpPr>
          <p:nvPr/>
        </p:nvSpPr>
        <p:spPr bwMode="auto">
          <a:xfrm>
            <a:off x="1143000" y="5432425"/>
            <a:ext cx="46482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4" name="Line 26"/>
          <p:cNvSpPr>
            <a:spLocks noChangeShapeType="1"/>
          </p:cNvSpPr>
          <p:nvPr/>
        </p:nvSpPr>
        <p:spPr bwMode="auto">
          <a:xfrm flipH="1">
            <a:off x="1143000" y="5127625"/>
            <a:ext cx="1752600"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5" name="Text Box 27"/>
          <p:cNvSpPr txBox="1">
            <a:spLocks noChangeArrowheads="1"/>
          </p:cNvSpPr>
          <p:nvPr/>
        </p:nvSpPr>
        <p:spPr bwMode="auto">
          <a:xfrm>
            <a:off x="822325" y="404813"/>
            <a:ext cx="68008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a:solidFill>
                  <a:schemeClr val="tx1"/>
                </a:solidFill>
              </a:rPr>
              <a:t>A population of 10 persons are at risk of disease (         ) that has </a:t>
            </a:r>
          </a:p>
          <a:p>
            <a:pPr eaLnBrk="1" hangingPunct="1">
              <a:spcBef>
                <a:spcPct val="0"/>
              </a:spcBef>
              <a:buFontTx/>
              <a:buNone/>
            </a:pPr>
            <a:r>
              <a:rPr lang="en-US" sz="1800">
                <a:solidFill>
                  <a:schemeClr val="tx1"/>
                </a:solidFill>
              </a:rPr>
              <a:t>a duration of 6-12 months. People either die or are cured.  </a:t>
            </a:r>
          </a:p>
          <a:p>
            <a:pPr eaLnBrk="1" hangingPunct="1">
              <a:spcBef>
                <a:spcPct val="0"/>
              </a:spcBef>
              <a:buFontTx/>
              <a:buNone/>
            </a:pPr>
            <a:r>
              <a:rPr lang="en-US" sz="1800">
                <a:solidFill>
                  <a:schemeClr val="tx1"/>
                </a:solidFill>
              </a:rPr>
              <a:t>Calculate Point and Period Prevalence and Incidence.</a:t>
            </a:r>
          </a:p>
        </p:txBody>
      </p:sp>
      <p:sp>
        <p:nvSpPr>
          <p:cNvPr id="43036" name="Line 28"/>
          <p:cNvSpPr>
            <a:spLocks noChangeShapeType="1"/>
          </p:cNvSpPr>
          <p:nvPr/>
        </p:nvSpPr>
        <p:spPr bwMode="auto">
          <a:xfrm>
            <a:off x="5943600" y="601663"/>
            <a:ext cx="533400" cy="0"/>
          </a:xfrm>
          <a:prstGeom prst="line">
            <a:avLst/>
          </a:prstGeom>
          <a:noFill/>
          <a:ln w="571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30" name="Group 29"/>
          <p:cNvGrpSpPr/>
          <p:nvPr/>
        </p:nvGrpSpPr>
        <p:grpSpPr>
          <a:xfrm>
            <a:off x="714574" y="1988840"/>
            <a:ext cx="401042" cy="3618984"/>
            <a:chOff x="751384" y="1988840"/>
            <a:chExt cx="441146" cy="3618984"/>
          </a:xfrm>
        </p:grpSpPr>
        <p:sp>
          <p:nvSpPr>
            <p:cNvPr id="31" name="TextBox 30"/>
            <p:cNvSpPr txBox="1"/>
            <p:nvPr/>
          </p:nvSpPr>
          <p:spPr>
            <a:xfrm>
              <a:off x="802184" y="4941168"/>
              <a:ext cx="312906" cy="369332"/>
            </a:xfrm>
            <a:prstGeom prst="rect">
              <a:avLst/>
            </a:prstGeom>
            <a:noFill/>
          </p:spPr>
          <p:txBody>
            <a:bodyPr wrap="none" rtlCol="0">
              <a:spAutoFit/>
            </a:bodyPr>
            <a:lstStyle/>
            <a:p>
              <a:pPr>
                <a:buNone/>
              </a:pPr>
              <a:r>
                <a:rPr lang="en-US" sz="1800" dirty="0" smtClean="0">
                  <a:solidFill>
                    <a:schemeClr val="tx1"/>
                  </a:solidFill>
                </a:rPr>
                <a:t>9</a:t>
              </a:r>
              <a:endParaRPr lang="en-US" sz="1800" dirty="0">
                <a:solidFill>
                  <a:schemeClr val="tx1"/>
                </a:solidFill>
              </a:endParaRPr>
            </a:p>
          </p:txBody>
        </p:sp>
        <p:sp>
          <p:nvSpPr>
            <p:cNvPr id="32" name="TextBox 31"/>
            <p:cNvSpPr txBox="1"/>
            <p:nvPr/>
          </p:nvSpPr>
          <p:spPr>
            <a:xfrm>
              <a:off x="802710" y="1988840"/>
              <a:ext cx="312906" cy="369332"/>
            </a:xfrm>
            <a:prstGeom prst="rect">
              <a:avLst/>
            </a:prstGeom>
            <a:noFill/>
          </p:spPr>
          <p:txBody>
            <a:bodyPr wrap="none" rtlCol="0">
              <a:spAutoFit/>
            </a:bodyPr>
            <a:lstStyle/>
            <a:p>
              <a:pPr>
                <a:buNone/>
              </a:pPr>
              <a:r>
                <a:rPr lang="en-US" sz="1800" dirty="0">
                  <a:solidFill>
                    <a:schemeClr val="tx1"/>
                  </a:solidFill>
                </a:rPr>
                <a:t>1</a:t>
              </a:r>
            </a:p>
          </p:txBody>
        </p:sp>
        <p:sp>
          <p:nvSpPr>
            <p:cNvPr id="33" name="TextBox 32"/>
            <p:cNvSpPr txBox="1"/>
            <p:nvPr/>
          </p:nvSpPr>
          <p:spPr>
            <a:xfrm>
              <a:off x="802710" y="2348880"/>
              <a:ext cx="312906" cy="369332"/>
            </a:xfrm>
            <a:prstGeom prst="rect">
              <a:avLst/>
            </a:prstGeom>
            <a:noFill/>
          </p:spPr>
          <p:txBody>
            <a:bodyPr wrap="none" rtlCol="0">
              <a:spAutoFit/>
            </a:bodyPr>
            <a:lstStyle/>
            <a:p>
              <a:pPr>
                <a:buNone/>
              </a:pPr>
              <a:r>
                <a:rPr lang="en-US" sz="1800" dirty="0" smtClean="0">
                  <a:solidFill>
                    <a:schemeClr val="tx1"/>
                  </a:solidFill>
                </a:rPr>
                <a:t>2</a:t>
              </a:r>
              <a:endParaRPr lang="en-US" sz="1800" dirty="0">
                <a:solidFill>
                  <a:schemeClr val="tx1"/>
                </a:solidFill>
              </a:endParaRPr>
            </a:p>
          </p:txBody>
        </p:sp>
        <p:sp>
          <p:nvSpPr>
            <p:cNvPr id="34" name="TextBox 33"/>
            <p:cNvSpPr txBox="1"/>
            <p:nvPr/>
          </p:nvSpPr>
          <p:spPr>
            <a:xfrm>
              <a:off x="802710" y="2743612"/>
              <a:ext cx="312906" cy="369332"/>
            </a:xfrm>
            <a:prstGeom prst="rect">
              <a:avLst/>
            </a:prstGeom>
            <a:noFill/>
          </p:spPr>
          <p:txBody>
            <a:bodyPr wrap="none" rtlCol="0">
              <a:spAutoFit/>
            </a:bodyPr>
            <a:lstStyle/>
            <a:p>
              <a:pPr>
                <a:buNone/>
              </a:pPr>
              <a:r>
                <a:rPr lang="en-US" sz="1800" dirty="0" smtClean="0">
                  <a:solidFill>
                    <a:schemeClr val="tx1"/>
                  </a:solidFill>
                </a:rPr>
                <a:t>3</a:t>
              </a:r>
              <a:endParaRPr lang="en-US" sz="1800" dirty="0">
                <a:solidFill>
                  <a:schemeClr val="tx1"/>
                </a:solidFill>
              </a:endParaRPr>
            </a:p>
          </p:txBody>
        </p:sp>
        <p:sp>
          <p:nvSpPr>
            <p:cNvPr id="35" name="TextBox 34"/>
            <p:cNvSpPr txBox="1"/>
            <p:nvPr/>
          </p:nvSpPr>
          <p:spPr>
            <a:xfrm>
              <a:off x="802710" y="3103652"/>
              <a:ext cx="312906" cy="369332"/>
            </a:xfrm>
            <a:prstGeom prst="rect">
              <a:avLst/>
            </a:prstGeom>
            <a:noFill/>
          </p:spPr>
          <p:txBody>
            <a:bodyPr wrap="none" rtlCol="0">
              <a:spAutoFit/>
            </a:bodyPr>
            <a:lstStyle/>
            <a:p>
              <a:pPr>
                <a:buNone/>
              </a:pPr>
              <a:r>
                <a:rPr lang="en-US" sz="1800" dirty="0" smtClean="0">
                  <a:solidFill>
                    <a:schemeClr val="tx1"/>
                  </a:solidFill>
                </a:rPr>
                <a:t>4</a:t>
              </a:r>
              <a:endParaRPr lang="en-US" sz="1800" dirty="0">
                <a:solidFill>
                  <a:schemeClr val="tx1"/>
                </a:solidFill>
              </a:endParaRPr>
            </a:p>
          </p:txBody>
        </p:sp>
        <p:sp>
          <p:nvSpPr>
            <p:cNvPr id="36" name="TextBox 35"/>
            <p:cNvSpPr txBox="1"/>
            <p:nvPr/>
          </p:nvSpPr>
          <p:spPr>
            <a:xfrm>
              <a:off x="802184" y="3501008"/>
              <a:ext cx="312906" cy="369332"/>
            </a:xfrm>
            <a:prstGeom prst="rect">
              <a:avLst/>
            </a:prstGeom>
            <a:noFill/>
          </p:spPr>
          <p:txBody>
            <a:bodyPr wrap="none" rtlCol="0">
              <a:spAutoFit/>
            </a:bodyPr>
            <a:lstStyle/>
            <a:p>
              <a:pPr>
                <a:buNone/>
              </a:pPr>
              <a:r>
                <a:rPr lang="en-US" sz="1800" dirty="0" smtClean="0">
                  <a:solidFill>
                    <a:schemeClr val="tx1"/>
                  </a:solidFill>
                </a:rPr>
                <a:t>5</a:t>
              </a:r>
              <a:endParaRPr lang="en-US" sz="1800" dirty="0">
                <a:solidFill>
                  <a:schemeClr val="tx1"/>
                </a:solidFill>
              </a:endParaRPr>
            </a:p>
          </p:txBody>
        </p:sp>
        <p:sp>
          <p:nvSpPr>
            <p:cNvPr id="37" name="TextBox 36"/>
            <p:cNvSpPr txBox="1"/>
            <p:nvPr/>
          </p:nvSpPr>
          <p:spPr>
            <a:xfrm>
              <a:off x="802184" y="3886448"/>
              <a:ext cx="312906" cy="369332"/>
            </a:xfrm>
            <a:prstGeom prst="rect">
              <a:avLst/>
            </a:prstGeom>
            <a:noFill/>
          </p:spPr>
          <p:txBody>
            <a:bodyPr wrap="none" rtlCol="0">
              <a:spAutoFit/>
            </a:bodyPr>
            <a:lstStyle/>
            <a:p>
              <a:pPr>
                <a:buNone/>
              </a:pPr>
              <a:r>
                <a:rPr lang="en-US" sz="1800" dirty="0" smtClean="0">
                  <a:solidFill>
                    <a:schemeClr val="tx1"/>
                  </a:solidFill>
                </a:rPr>
                <a:t>6</a:t>
              </a:r>
              <a:endParaRPr lang="en-US" sz="1800" dirty="0">
                <a:solidFill>
                  <a:schemeClr val="tx1"/>
                </a:solidFill>
              </a:endParaRPr>
            </a:p>
          </p:txBody>
        </p:sp>
        <p:sp>
          <p:nvSpPr>
            <p:cNvPr id="38" name="TextBox 37"/>
            <p:cNvSpPr txBox="1"/>
            <p:nvPr/>
          </p:nvSpPr>
          <p:spPr>
            <a:xfrm>
              <a:off x="802184" y="4267696"/>
              <a:ext cx="312906" cy="369332"/>
            </a:xfrm>
            <a:prstGeom prst="rect">
              <a:avLst/>
            </a:prstGeom>
            <a:noFill/>
          </p:spPr>
          <p:txBody>
            <a:bodyPr wrap="none" rtlCol="0">
              <a:spAutoFit/>
            </a:bodyPr>
            <a:lstStyle/>
            <a:p>
              <a:pPr>
                <a:buNone/>
              </a:pPr>
              <a:r>
                <a:rPr lang="en-US" sz="1800" dirty="0" smtClean="0">
                  <a:solidFill>
                    <a:schemeClr val="tx1"/>
                  </a:solidFill>
                </a:rPr>
                <a:t>7</a:t>
              </a:r>
              <a:endParaRPr lang="en-US" sz="1800" dirty="0">
                <a:solidFill>
                  <a:schemeClr val="tx1"/>
                </a:solidFill>
              </a:endParaRPr>
            </a:p>
          </p:txBody>
        </p:sp>
        <p:sp>
          <p:nvSpPr>
            <p:cNvPr id="39" name="TextBox 38"/>
            <p:cNvSpPr txBox="1"/>
            <p:nvPr/>
          </p:nvSpPr>
          <p:spPr>
            <a:xfrm>
              <a:off x="802184" y="4627736"/>
              <a:ext cx="312906" cy="369332"/>
            </a:xfrm>
            <a:prstGeom prst="rect">
              <a:avLst/>
            </a:prstGeom>
            <a:noFill/>
          </p:spPr>
          <p:txBody>
            <a:bodyPr wrap="none" rtlCol="0">
              <a:spAutoFit/>
            </a:bodyPr>
            <a:lstStyle/>
            <a:p>
              <a:pPr>
                <a:buNone/>
              </a:pPr>
              <a:r>
                <a:rPr lang="en-US" sz="1800" dirty="0" smtClean="0">
                  <a:solidFill>
                    <a:schemeClr val="tx1"/>
                  </a:solidFill>
                </a:rPr>
                <a:t>8</a:t>
              </a:r>
              <a:endParaRPr lang="en-US" sz="1800" dirty="0">
                <a:solidFill>
                  <a:schemeClr val="tx1"/>
                </a:solidFill>
              </a:endParaRPr>
            </a:p>
          </p:txBody>
        </p:sp>
        <p:sp>
          <p:nvSpPr>
            <p:cNvPr id="40" name="TextBox 39"/>
            <p:cNvSpPr txBox="1"/>
            <p:nvPr/>
          </p:nvSpPr>
          <p:spPr>
            <a:xfrm>
              <a:off x="751384" y="5238492"/>
              <a:ext cx="441146" cy="369332"/>
            </a:xfrm>
            <a:prstGeom prst="rect">
              <a:avLst/>
            </a:prstGeom>
            <a:noFill/>
          </p:spPr>
          <p:txBody>
            <a:bodyPr wrap="none" rtlCol="0">
              <a:spAutoFit/>
            </a:bodyPr>
            <a:lstStyle/>
            <a:p>
              <a:pPr>
                <a:buNone/>
              </a:pPr>
              <a:r>
                <a:rPr lang="en-US" sz="1800" dirty="0" smtClean="0">
                  <a:solidFill>
                    <a:schemeClr val="tx1"/>
                  </a:solidFill>
                </a:rPr>
                <a:t>10</a:t>
              </a:r>
              <a:endParaRPr lang="en-US" sz="1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107950" y="-26988"/>
            <a:ext cx="8712200" cy="1143001"/>
          </a:xfrm>
        </p:spPr>
        <p:txBody>
          <a:bodyPr/>
          <a:lstStyle/>
          <a:p>
            <a:pPr>
              <a:defRPr/>
            </a:pPr>
            <a:r>
              <a:rPr lang="en-US" sz="3600" dirty="0" smtClean="0">
                <a:solidFill>
                  <a:srgbClr val="990033"/>
                </a:solidFill>
                <a:effectLst>
                  <a:outerShdw blurRad="38100" dist="38100" dir="2700000" algn="tl">
                    <a:srgbClr val="C0C0C0"/>
                  </a:outerShdw>
                </a:effectLst>
                <a:latin typeface="Arial" charset="0"/>
              </a:rPr>
              <a:t>Prevalence </a:t>
            </a:r>
            <a:r>
              <a:rPr lang="en-US" sz="3600" dirty="0" smtClean="0">
                <a:solidFill>
                  <a:srgbClr val="990033"/>
                </a:solidFill>
                <a:effectLst>
                  <a:outerShdw blurRad="38100" dist="38100" dir="2700000" algn="tl">
                    <a:srgbClr val="C0C0C0"/>
                  </a:outerShdw>
                </a:effectLst>
                <a:latin typeface="Arial" charset="0"/>
                <a:sym typeface="Symbol" pitchFamily="18" charset="2"/>
              </a:rPr>
              <a:t></a:t>
            </a:r>
            <a:r>
              <a:rPr lang="en-US" sz="3600" dirty="0" smtClean="0">
                <a:solidFill>
                  <a:srgbClr val="990033"/>
                </a:solidFill>
                <a:effectLst>
                  <a:outerShdw blurRad="38100" dist="38100" dir="2700000" algn="tl">
                    <a:srgbClr val="C0C0C0"/>
                  </a:outerShdw>
                </a:effectLst>
                <a:latin typeface="Arial" charset="0"/>
              </a:rPr>
              <a:t> I (Incidence) * D (Duration)</a:t>
            </a:r>
          </a:p>
        </p:txBody>
      </p:sp>
      <p:sp>
        <p:nvSpPr>
          <p:cNvPr id="44035" name="Line 3"/>
          <p:cNvSpPr>
            <a:spLocks noChangeShapeType="1"/>
          </p:cNvSpPr>
          <p:nvPr/>
        </p:nvSpPr>
        <p:spPr bwMode="auto">
          <a:xfrm flipV="1">
            <a:off x="304800" y="2209800"/>
            <a:ext cx="0" cy="3581400"/>
          </a:xfrm>
          <a:prstGeom prst="line">
            <a:avLst/>
          </a:prstGeom>
          <a:noFill/>
          <a:ln w="57150">
            <a:solidFill>
              <a:schemeClr val="bg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4036" name="Line 4"/>
          <p:cNvSpPr>
            <a:spLocks noChangeShapeType="1"/>
          </p:cNvSpPr>
          <p:nvPr/>
        </p:nvSpPr>
        <p:spPr bwMode="auto">
          <a:xfrm>
            <a:off x="8610600" y="2362200"/>
            <a:ext cx="0" cy="3429000"/>
          </a:xfrm>
          <a:prstGeom prst="line">
            <a:avLst/>
          </a:prstGeom>
          <a:noFill/>
          <a:ln w="57150">
            <a:solidFill>
              <a:srgbClr val="990033"/>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907269" name="Text Box 5"/>
          <p:cNvSpPr>
            <a:spLocks noGrp="1" noChangeArrowheads="1"/>
          </p:cNvSpPr>
          <p:nvPr>
            <p:ph type="body" sz="half" idx="2"/>
          </p:nvPr>
        </p:nvSpPr>
        <p:spPr>
          <a:xfrm>
            <a:off x="4643438" y="1981200"/>
            <a:ext cx="3814762" cy="4114800"/>
          </a:xfrm>
          <a:noFill/>
        </p:spPr>
        <p:txBody>
          <a:bodyPr/>
          <a:lstStyle/>
          <a:p>
            <a:pPr algn="ctr">
              <a:lnSpc>
                <a:spcPct val="80000"/>
              </a:lnSpc>
              <a:buFontTx/>
              <a:buNone/>
            </a:pPr>
            <a:r>
              <a:rPr lang="en-US" sz="2400" dirty="0" smtClean="0">
                <a:latin typeface="Arial" charset="0"/>
              </a:rPr>
              <a:t> </a:t>
            </a:r>
            <a:r>
              <a:rPr lang="en-US" b="1" dirty="0" smtClean="0">
                <a:solidFill>
                  <a:srgbClr val="990033"/>
                </a:solidFill>
                <a:latin typeface="Arial" charset="0"/>
              </a:rPr>
              <a:t>Decreased</a:t>
            </a:r>
          </a:p>
          <a:p>
            <a:pPr>
              <a:lnSpc>
                <a:spcPct val="80000"/>
              </a:lnSpc>
            </a:pPr>
            <a:endParaRPr lang="en-US" b="1" dirty="0" smtClean="0">
              <a:solidFill>
                <a:srgbClr val="990033"/>
              </a:solidFill>
              <a:latin typeface="Arial" charset="0"/>
            </a:endParaRPr>
          </a:p>
          <a:p>
            <a:pPr>
              <a:lnSpc>
                <a:spcPct val="80000"/>
              </a:lnSpc>
            </a:pPr>
            <a:r>
              <a:rPr lang="en-US" sz="2400" dirty="0" smtClean="0">
                <a:latin typeface="Arial" charset="0"/>
              </a:rPr>
              <a:t>Short duration of disease</a:t>
            </a:r>
          </a:p>
          <a:p>
            <a:pPr>
              <a:lnSpc>
                <a:spcPct val="80000"/>
              </a:lnSpc>
            </a:pPr>
            <a:r>
              <a:rPr lang="en-US" sz="2400" dirty="0" smtClean="0">
                <a:latin typeface="Arial" charset="0"/>
              </a:rPr>
              <a:t>High case-fatality rate</a:t>
            </a:r>
          </a:p>
          <a:p>
            <a:pPr>
              <a:lnSpc>
                <a:spcPct val="80000"/>
              </a:lnSpc>
            </a:pPr>
            <a:r>
              <a:rPr lang="en-US" sz="2400" dirty="0" smtClean="0">
                <a:latin typeface="Arial" charset="0"/>
              </a:rPr>
              <a:t>Decrease in new cases</a:t>
            </a:r>
          </a:p>
          <a:p>
            <a:pPr>
              <a:lnSpc>
                <a:spcPct val="80000"/>
              </a:lnSpc>
            </a:pPr>
            <a:r>
              <a:rPr lang="en-US" sz="2400" dirty="0" smtClean="0">
                <a:latin typeface="Arial" charset="0"/>
              </a:rPr>
              <a:t>In-migration of healthy persons</a:t>
            </a:r>
          </a:p>
          <a:p>
            <a:pPr>
              <a:lnSpc>
                <a:spcPct val="80000"/>
              </a:lnSpc>
            </a:pPr>
            <a:r>
              <a:rPr lang="en-US" sz="2400" dirty="0" smtClean="0">
                <a:latin typeface="Arial" charset="0"/>
              </a:rPr>
              <a:t>Out-migration of cases</a:t>
            </a:r>
          </a:p>
          <a:p>
            <a:pPr>
              <a:lnSpc>
                <a:spcPct val="80000"/>
              </a:lnSpc>
            </a:pPr>
            <a:r>
              <a:rPr lang="en-US" sz="2400" dirty="0" smtClean="0">
                <a:latin typeface="Arial" charset="0"/>
              </a:rPr>
              <a:t>Improved cure rates of cases</a:t>
            </a:r>
          </a:p>
        </p:txBody>
      </p:sp>
      <p:sp>
        <p:nvSpPr>
          <p:cNvPr id="907270" name="Text Box 6"/>
          <p:cNvSpPr>
            <a:spLocks noGrp="1" noChangeArrowheads="1"/>
          </p:cNvSpPr>
          <p:nvPr>
            <p:ph type="body" sz="half" idx="1"/>
          </p:nvPr>
        </p:nvSpPr>
        <p:spPr>
          <a:xfrm>
            <a:off x="685800" y="1981200"/>
            <a:ext cx="3814763" cy="4114800"/>
          </a:xfrm>
          <a:noFill/>
        </p:spPr>
        <p:txBody>
          <a:bodyPr/>
          <a:lstStyle/>
          <a:p>
            <a:pPr algn="ctr">
              <a:lnSpc>
                <a:spcPct val="80000"/>
              </a:lnSpc>
              <a:buFontTx/>
              <a:buNone/>
            </a:pPr>
            <a:r>
              <a:rPr lang="en-US" b="1" dirty="0" smtClean="0">
                <a:solidFill>
                  <a:srgbClr val="990033"/>
                </a:solidFill>
                <a:latin typeface="Arial" charset="0"/>
              </a:rPr>
              <a:t>Increased</a:t>
            </a:r>
          </a:p>
          <a:p>
            <a:pPr>
              <a:lnSpc>
                <a:spcPct val="80000"/>
              </a:lnSpc>
            </a:pPr>
            <a:endParaRPr lang="en-US" b="1" dirty="0" smtClean="0">
              <a:solidFill>
                <a:srgbClr val="990033"/>
              </a:solidFill>
              <a:latin typeface="Arial" charset="0"/>
            </a:endParaRPr>
          </a:p>
          <a:p>
            <a:pPr>
              <a:lnSpc>
                <a:spcPct val="80000"/>
              </a:lnSpc>
            </a:pPr>
            <a:r>
              <a:rPr lang="en-US" sz="2400" dirty="0" smtClean="0">
                <a:solidFill>
                  <a:schemeClr val="accent2"/>
                </a:solidFill>
                <a:latin typeface="Arial" charset="0"/>
              </a:rPr>
              <a:t>Long duration of disease</a:t>
            </a:r>
          </a:p>
          <a:p>
            <a:pPr>
              <a:lnSpc>
                <a:spcPct val="80000"/>
              </a:lnSpc>
            </a:pPr>
            <a:r>
              <a:rPr lang="en-US" sz="2400" dirty="0" smtClean="0">
                <a:solidFill>
                  <a:schemeClr val="accent2"/>
                </a:solidFill>
                <a:latin typeface="Arial" charset="0"/>
              </a:rPr>
              <a:t>Prolongation of life </a:t>
            </a:r>
          </a:p>
          <a:p>
            <a:pPr>
              <a:lnSpc>
                <a:spcPct val="80000"/>
              </a:lnSpc>
            </a:pPr>
            <a:r>
              <a:rPr lang="en-US" sz="2400" dirty="0" smtClean="0">
                <a:solidFill>
                  <a:schemeClr val="accent2"/>
                </a:solidFill>
                <a:latin typeface="Arial" charset="0"/>
              </a:rPr>
              <a:t>Increase of new cases</a:t>
            </a:r>
          </a:p>
          <a:p>
            <a:pPr>
              <a:lnSpc>
                <a:spcPct val="80000"/>
              </a:lnSpc>
            </a:pPr>
            <a:r>
              <a:rPr lang="en-US" sz="2400" dirty="0" smtClean="0">
                <a:solidFill>
                  <a:schemeClr val="accent2"/>
                </a:solidFill>
                <a:latin typeface="Arial" charset="0"/>
              </a:rPr>
              <a:t>In-migration of cases</a:t>
            </a:r>
          </a:p>
          <a:p>
            <a:pPr>
              <a:lnSpc>
                <a:spcPct val="80000"/>
              </a:lnSpc>
            </a:pPr>
            <a:r>
              <a:rPr lang="en-US" sz="2400" dirty="0" smtClean="0">
                <a:solidFill>
                  <a:schemeClr val="accent2"/>
                </a:solidFill>
                <a:latin typeface="Arial" charset="0"/>
              </a:rPr>
              <a:t>Out-migration of healthy persons</a:t>
            </a:r>
          </a:p>
          <a:p>
            <a:pPr>
              <a:lnSpc>
                <a:spcPct val="80000"/>
              </a:lnSpc>
            </a:pPr>
            <a:r>
              <a:rPr lang="en-US" sz="2400" dirty="0" smtClean="0">
                <a:solidFill>
                  <a:schemeClr val="accent2"/>
                </a:solidFill>
                <a:latin typeface="Arial" charset="0"/>
              </a:rPr>
              <a:t>In-migration of susceptible persons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9" fill="hold"/>
                                        <p:tgtEl>
                                          <p:spTgt spid="5"/>
                                        </p:tgtEl>
                                      </p:cBhvr>
                                    </p:cmd>
                                  </p:childTnLst>
                                </p:cTn>
                              </p:par>
                              <p:par>
                                <p:cTn id="7" presetID="10" presetClass="entr" presetSubtype="0" fill="hold" grpId="0" nodeType="withEffect">
                                  <p:stCondLst>
                                    <p:cond delay="14000"/>
                                  </p:stCondLst>
                                  <p:childTnLst>
                                    <p:set>
                                      <p:cBhvr>
                                        <p:cTn id="8" dur="1" fill="hold">
                                          <p:stCondLst>
                                            <p:cond delay="0"/>
                                          </p:stCondLst>
                                        </p:cTn>
                                        <p:tgtEl>
                                          <p:spTgt spid="907270">
                                            <p:txEl>
                                              <p:pRg st="0" end="0"/>
                                            </p:txEl>
                                          </p:spTgt>
                                        </p:tgtEl>
                                        <p:attrNameLst>
                                          <p:attrName>style.visibility</p:attrName>
                                        </p:attrNameLst>
                                      </p:cBhvr>
                                      <p:to>
                                        <p:strVal val="visible"/>
                                      </p:to>
                                    </p:set>
                                    <p:animEffect transition="in" filter="fade">
                                      <p:cBhvr>
                                        <p:cTn id="9" dur="3000"/>
                                        <p:tgtEl>
                                          <p:spTgt spid="907270">
                                            <p:txEl>
                                              <p:pRg st="0" end="0"/>
                                            </p:txEl>
                                          </p:spTgt>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907270">
                                            <p:txEl>
                                              <p:pRg st="2" end="2"/>
                                            </p:txEl>
                                          </p:spTgt>
                                        </p:tgtEl>
                                        <p:attrNameLst>
                                          <p:attrName>style.visibility</p:attrName>
                                        </p:attrNameLst>
                                      </p:cBhvr>
                                      <p:to>
                                        <p:strVal val="visible"/>
                                      </p:to>
                                    </p:set>
                                    <p:animEffect transition="in" filter="fade">
                                      <p:cBhvr>
                                        <p:cTn id="12" dur="3000"/>
                                        <p:tgtEl>
                                          <p:spTgt spid="907270">
                                            <p:txEl>
                                              <p:pRg st="2" end="2"/>
                                            </p:txEl>
                                          </p:spTgt>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907270">
                                            <p:txEl>
                                              <p:pRg st="3" end="3"/>
                                            </p:txEl>
                                          </p:spTgt>
                                        </p:tgtEl>
                                        <p:attrNameLst>
                                          <p:attrName>style.visibility</p:attrName>
                                        </p:attrNameLst>
                                      </p:cBhvr>
                                      <p:to>
                                        <p:strVal val="visible"/>
                                      </p:to>
                                    </p:set>
                                    <p:animEffect transition="in" filter="fade">
                                      <p:cBhvr>
                                        <p:cTn id="15" dur="3000"/>
                                        <p:tgtEl>
                                          <p:spTgt spid="907270">
                                            <p:txEl>
                                              <p:pRg st="3" end="3"/>
                                            </p:txEl>
                                          </p:spTgt>
                                        </p:tgtEl>
                                      </p:cBhvr>
                                    </p:animEffect>
                                  </p:childTnLst>
                                </p:cTn>
                              </p:par>
                              <p:par>
                                <p:cTn id="16" presetID="10" presetClass="entr" presetSubtype="0" fill="hold" grpId="0" nodeType="withEffect">
                                  <p:stCondLst>
                                    <p:cond delay="14000"/>
                                  </p:stCondLst>
                                  <p:childTnLst>
                                    <p:set>
                                      <p:cBhvr>
                                        <p:cTn id="17" dur="1" fill="hold">
                                          <p:stCondLst>
                                            <p:cond delay="0"/>
                                          </p:stCondLst>
                                        </p:cTn>
                                        <p:tgtEl>
                                          <p:spTgt spid="907270">
                                            <p:txEl>
                                              <p:pRg st="4" end="4"/>
                                            </p:txEl>
                                          </p:spTgt>
                                        </p:tgtEl>
                                        <p:attrNameLst>
                                          <p:attrName>style.visibility</p:attrName>
                                        </p:attrNameLst>
                                      </p:cBhvr>
                                      <p:to>
                                        <p:strVal val="visible"/>
                                      </p:to>
                                    </p:set>
                                    <p:animEffect transition="in" filter="fade">
                                      <p:cBhvr>
                                        <p:cTn id="18" dur="3000"/>
                                        <p:tgtEl>
                                          <p:spTgt spid="907270">
                                            <p:txEl>
                                              <p:pRg st="4" end="4"/>
                                            </p:txEl>
                                          </p:spTgt>
                                        </p:tgtEl>
                                      </p:cBhvr>
                                    </p:animEffect>
                                  </p:childTnLst>
                                </p:cTn>
                              </p:par>
                              <p:par>
                                <p:cTn id="19" presetID="10" presetClass="entr" presetSubtype="0" fill="hold" grpId="0" nodeType="withEffect">
                                  <p:stCondLst>
                                    <p:cond delay="14000"/>
                                  </p:stCondLst>
                                  <p:childTnLst>
                                    <p:set>
                                      <p:cBhvr>
                                        <p:cTn id="20" dur="1" fill="hold">
                                          <p:stCondLst>
                                            <p:cond delay="0"/>
                                          </p:stCondLst>
                                        </p:cTn>
                                        <p:tgtEl>
                                          <p:spTgt spid="907270">
                                            <p:txEl>
                                              <p:pRg st="5" end="5"/>
                                            </p:txEl>
                                          </p:spTgt>
                                        </p:tgtEl>
                                        <p:attrNameLst>
                                          <p:attrName>style.visibility</p:attrName>
                                        </p:attrNameLst>
                                      </p:cBhvr>
                                      <p:to>
                                        <p:strVal val="visible"/>
                                      </p:to>
                                    </p:set>
                                    <p:animEffect transition="in" filter="fade">
                                      <p:cBhvr>
                                        <p:cTn id="21" dur="3000"/>
                                        <p:tgtEl>
                                          <p:spTgt spid="907270">
                                            <p:txEl>
                                              <p:pRg st="5" end="5"/>
                                            </p:txEl>
                                          </p:spTgt>
                                        </p:tgtEl>
                                      </p:cBhvr>
                                    </p:animEffect>
                                  </p:childTnLst>
                                </p:cTn>
                              </p:par>
                              <p:par>
                                <p:cTn id="22" presetID="10" presetClass="entr" presetSubtype="0" fill="hold" grpId="0" nodeType="withEffect">
                                  <p:stCondLst>
                                    <p:cond delay="14000"/>
                                  </p:stCondLst>
                                  <p:childTnLst>
                                    <p:set>
                                      <p:cBhvr>
                                        <p:cTn id="23" dur="1" fill="hold">
                                          <p:stCondLst>
                                            <p:cond delay="0"/>
                                          </p:stCondLst>
                                        </p:cTn>
                                        <p:tgtEl>
                                          <p:spTgt spid="907270">
                                            <p:txEl>
                                              <p:pRg st="6" end="6"/>
                                            </p:txEl>
                                          </p:spTgt>
                                        </p:tgtEl>
                                        <p:attrNameLst>
                                          <p:attrName>style.visibility</p:attrName>
                                        </p:attrNameLst>
                                      </p:cBhvr>
                                      <p:to>
                                        <p:strVal val="visible"/>
                                      </p:to>
                                    </p:set>
                                    <p:animEffect transition="in" filter="fade">
                                      <p:cBhvr>
                                        <p:cTn id="24" dur="3000"/>
                                        <p:tgtEl>
                                          <p:spTgt spid="907270">
                                            <p:txEl>
                                              <p:pRg st="6" end="6"/>
                                            </p:txEl>
                                          </p:spTgt>
                                        </p:tgtEl>
                                      </p:cBhvr>
                                    </p:animEffect>
                                  </p:childTnLst>
                                </p:cTn>
                              </p:par>
                              <p:par>
                                <p:cTn id="25" presetID="10" presetClass="entr" presetSubtype="0" fill="hold" grpId="0" nodeType="withEffect">
                                  <p:stCondLst>
                                    <p:cond delay="14000"/>
                                  </p:stCondLst>
                                  <p:childTnLst>
                                    <p:set>
                                      <p:cBhvr>
                                        <p:cTn id="26" dur="1" fill="hold">
                                          <p:stCondLst>
                                            <p:cond delay="0"/>
                                          </p:stCondLst>
                                        </p:cTn>
                                        <p:tgtEl>
                                          <p:spTgt spid="907270">
                                            <p:txEl>
                                              <p:pRg st="7" end="7"/>
                                            </p:txEl>
                                          </p:spTgt>
                                        </p:tgtEl>
                                        <p:attrNameLst>
                                          <p:attrName>style.visibility</p:attrName>
                                        </p:attrNameLst>
                                      </p:cBhvr>
                                      <p:to>
                                        <p:strVal val="visible"/>
                                      </p:to>
                                    </p:set>
                                    <p:animEffect transition="in" filter="fade">
                                      <p:cBhvr>
                                        <p:cTn id="27" dur="3000"/>
                                        <p:tgtEl>
                                          <p:spTgt spid="907270">
                                            <p:txEl>
                                              <p:pRg st="7" end="7"/>
                                            </p:txEl>
                                          </p:spTgt>
                                        </p:tgtEl>
                                      </p:cBhvr>
                                    </p:animEffect>
                                  </p:childTnLst>
                                </p:cTn>
                              </p:par>
                              <p:par>
                                <p:cTn id="28" presetID="10" presetClass="entr" presetSubtype="0" fill="hold" grpId="0" nodeType="withEffect">
                                  <p:stCondLst>
                                    <p:cond delay="42000"/>
                                  </p:stCondLst>
                                  <p:childTnLst>
                                    <p:set>
                                      <p:cBhvr>
                                        <p:cTn id="29" dur="1" fill="hold">
                                          <p:stCondLst>
                                            <p:cond delay="0"/>
                                          </p:stCondLst>
                                        </p:cTn>
                                        <p:tgtEl>
                                          <p:spTgt spid="907269">
                                            <p:txEl>
                                              <p:pRg st="0" end="0"/>
                                            </p:txEl>
                                          </p:spTgt>
                                        </p:tgtEl>
                                        <p:attrNameLst>
                                          <p:attrName>style.visibility</p:attrName>
                                        </p:attrNameLst>
                                      </p:cBhvr>
                                      <p:to>
                                        <p:strVal val="visible"/>
                                      </p:to>
                                    </p:set>
                                    <p:animEffect transition="in" filter="fade">
                                      <p:cBhvr>
                                        <p:cTn id="30" dur="3000"/>
                                        <p:tgtEl>
                                          <p:spTgt spid="907269">
                                            <p:txEl>
                                              <p:pRg st="0" end="0"/>
                                            </p:txEl>
                                          </p:spTgt>
                                        </p:tgtEl>
                                      </p:cBhvr>
                                    </p:animEffect>
                                  </p:childTnLst>
                                </p:cTn>
                              </p:par>
                              <p:par>
                                <p:cTn id="31" presetID="10" presetClass="entr" presetSubtype="0" fill="hold" grpId="0" nodeType="withEffect">
                                  <p:stCondLst>
                                    <p:cond delay="42000"/>
                                  </p:stCondLst>
                                  <p:childTnLst>
                                    <p:set>
                                      <p:cBhvr>
                                        <p:cTn id="32" dur="1" fill="hold">
                                          <p:stCondLst>
                                            <p:cond delay="0"/>
                                          </p:stCondLst>
                                        </p:cTn>
                                        <p:tgtEl>
                                          <p:spTgt spid="907269">
                                            <p:txEl>
                                              <p:pRg st="2" end="2"/>
                                            </p:txEl>
                                          </p:spTgt>
                                        </p:tgtEl>
                                        <p:attrNameLst>
                                          <p:attrName>style.visibility</p:attrName>
                                        </p:attrNameLst>
                                      </p:cBhvr>
                                      <p:to>
                                        <p:strVal val="visible"/>
                                      </p:to>
                                    </p:set>
                                    <p:animEffect transition="in" filter="fade">
                                      <p:cBhvr>
                                        <p:cTn id="33" dur="3000"/>
                                        <p:tgtEl>
                                          <p:spTgt spid="907269">
                                            <p:txEl>
                                              <p:pRg st="2" end="2"/>
                                            </p:txEl>
                                          </p:spTgt>
                                        </p:tgtEl>
                                      </p:cBhvr>
                                    </p:animEffect>
                                  </p:childTnLst>
                                </p:cTn>
                              </p:par>
                              <p:par>
                                <p:cTn id="34" presetID="10" presetClass="entr" presetSubtype="0" fill="hold" grpId="0" nodeType="withEffect">
                                  <p:stCondLst>
                                    <p:cond delay="42000"/>
                                  </p:stCondLst>
                                  <p:childTnLst>
                                    <p:set>
                                      <p:cBhvr>
                                        <p:cTn id="35" dur="1" fill="hold">
                                          <p:stCondLst>
                                            <p:cond delay="0"/>
                                          </p:stCondLst>
                                        </p:cTn>
                                        <p:tgtEl>
                                          <p:spTgt spid="907269">
                                            <p:txEl>
                                              <p:pRg st="3" end="3"/>
                                            </p:txEl>
                                          </p:spTgt>
                                        </p:tgtEl>
                                        <p:attrNameLst>
                                          <p:attrName>style.visibility</p:attrName>
                                        </p:attrNameLst>
                                      </p:cBhvr>
                                      <p:to>
                                        <p:strVal val="visible"/>
                                      </p:to>
                                    </p:set>
                                    <p:animEffect transition="in" filter="fade">
                                      <p:cBhvr>
                                        <p:cTn id="36" dur="3000"/>
                                        <p:tgtEl>
                                          <p:spTgt spid="907269">
                                            <p:txEl>
                                              <p:pRg st="3" end="3"/>
                                            </p:txEl>
                                          </p:spTgt>
                                        </p:tgtEl>
                                      </p:cBhvr>
                                    </p:animEffect>
                                  </p:childTnLst>
                                </p:cTn>
                              </p:par>
                              <p:par>
                                <p:cTn id="37" presetID="10" presetClass="entr" presetSubtype="0" fill="hold" grpId="0" nodeType="withEffect">
                                  <p:stCondLst>
                                    <p:cond delay="42000"/>
                                  </p:stCondLst>
                                  <p:childTnLst>
                                    <p:set>
                                      <p:cBhvr>
                                        <p:cTn id="38" dur="1" fill="hold">
                                          <p:stCondLst>
                                            <p:cond delay="0"/>
                                          </p:stCondLst>
                                        </p:cTn>
                                        <p:tgtEl>
                                          <p:spTgt spid="907269">
                                            <p:txEl>
                                              <p:pRg st="4" end="4"/>
                                            </p:txEl>
                                          </p:spTgt>
                                        </p:tgtEl>
                                        <p:attrNameLst>
                                          <p:attrName>style.visibility</p:attrName>
                                        </p:attrNameLst>
                                      </p:cBhvr>
                                      <p:to>
                                        <p:strVal val="visible"/>
                                      </p:to>
                                    </p:set>
                                    <p:animEffect transition="in" filter="fade">
                                      <p:cBhvr>
                                        <p:cTn id="39" dur="3000"/>
                                        <p:tgtEl>
                                          <p:spTgt spid="907269">
                                            <p:txEl>
                                              <p:pRg st="4" end="4"/>
                                            </p:txEl>
                                          </p:spTgt>
                                        </p:tgtEl>
                                      </p:cBhvr>
                                    </p:animEffect>
                                  </p:childTnLst>
                                </p:cTn>
                              </p:par>
                              <p:par>
                                <p:cTn id="40" presetID="10" presetClass="entr" presetSubtype="0" fill="hold" grpId="0" nodeType="withEffect">
                                  <p:stCondLst>
                                    <p:cond delay="42000"/>
                                  </p:stCondLst>
                                  <p:childTnLst>
                                    <p:set>
                                      <p:cBhvr>
                                        <p:cTn id="41" dur="1" fill="hold">
                                          <p:stCondLst>
                                            <p:cond delay="0"/>
                                          </p:stCondLst>
                                        </p:cTn>
                                        <p:tgtEl>
                                          <p:spTgt spid="907269">
                                            <p:txEl>
                                              <p:pRg st="5" end="5"/>
                                            </p:txEl>
                                          </p:spTgt>
                                        </p:tgtEl>
                                        <p:attrNameLst>
                                          <p:attrName>style.visibility</p:attrName>
                                        </p:attrNameLst>
                                      </p:cBhvr>
                                      <p:to>
                                        <p:strVal val="visible"/>
                                      </p:to>
                                    </p:set>
                                    <p:animEffect transition="in" filter="fade">
                                      <p:cBhvr>
                                        <p:cTn id="42" dur="3000"/>
                                        <p:tgtEl>
                                          <p:spTgt spid="907269">
                                            <p:txEl>
                                              <p:pRg st="5" end="5"/>
                                            </p:txEl>
                                          </p:spTgt>
                                        </p:tgtEl>
                                      </p:cBhvr>
                                    </p:animEffect>
                                  </p:childTnLst>
                                </p:cTn>
                              </p:par>
                              <p:par>
                                <p:cTn id="43" presetID="10" presetClass="entr" presetSubtype="0" fill="hold" grpId="0" nodeType="withEffect">
                                  <p:stCondLst>
                                    <p:cond delay="42000"/>
                                  </p:stCondLst>
                                  <p:childTnLst>
                                    <p:set>
                                      <p:cBhvr>
                                        <p:cTn id="44" dur="1" fill="hold">
                                          <p:stCondLst>
                                            <p:cond delay="0"/>
                                          </p:stCondLst>
                                        </p:cTn>
                                        <p:tgtEl>
                                          <p:spTgt spid="907269">
                                            <p:txEl>
                                              <p:pRg st="6" end="6"/>
                                            </p:txEl>
                                          </p:spTgt>
                                        </p:tgtEl>
                                        <p:attrNameLst>
                                          <p:attrName>style.visibility</p:attrName>
                                        </p:attrNameLst>
                                      </p:cBhvr>
                                      <p:to>
                                        <p:strVal val="visible"/>
                                      </p:to>
                                    </p:set>
                                    <p:animEffect transition="in" filter="fade">
                                      <p:cBhvr>
                                        <p:cTn id="45" dur="3000"/>
                                        <p:tgtEl>
                                          <p:spTgt spid="907269">
                                            <p:txEl>
                                              <p:pRg st="6" end="6"/>
                                            </p:txEl>
                                          </p:spTgt>
                                        </p:tgtEl>
                                      </p:cBhvr>
                                    </p:animEffect>
                                  </p:childTnLst>
                                </p:cTn>
                              </p:par>
                              <p:par>
                                <p:cTn id="46" presetID="10" presetClass="entr" presetSubtype="0" fill="hold" grpId="0" nodeType="withEffect">
                                  <p:stCondLst>
                                    <p:cond delay="42000"/>
                                  </p:stCondLst>
                                  <p:childTnLst>
                                    <p:set>
                                      <p:cBhvr>
                                        <p:cTn id="47" dur="1" fill="hold">
                                          <p:stCondLst>
                                            <p:cond delay="0"/>
                                          </p:stCondLst>
                                        </p:cTn>
                                        <p:tgtEl>
                                          <p:spTgt spid="907269">
                                            <p:txEl>
                                              <p:pRg st="7" end="7"/>
                                            </p:txEl>
                                          </p:spTgt>
                                        </p:tgtEl>
                                        <p:attrNameLst>
                                          <p:attrName>style.visibility</p:attrName>
                                        </p:attrNameLst>
                                      </p:cBhvr>
                                      <p:to>
                                        <p:strVal val="visible"/>
                                      </p:to>
                                    </p:set>
                                    <p:animEffect transition="in" filter="fade">
                                      <p:cBhvr>
                                        <p:cTn id="48" dur="3000"/>
                                        <p:tgtEl>
                                          <p:spTgt spid="907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5"/>
                </p:tgtEl>
              </p:cMediaNode>
            </p:audio>
          </p:childTnLst>
        </p:cTn>
      </p:par>
    </p:tnLst>
    <p:bldLst>
      <p:bldP spid="907269" grpId="0" uiExpand="1" build="p"/>
      <p:bldP spid="907270"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838200" y="228600"/>
            <a:ext cx="7772400" cy="1143000"/>
          </a:xfrm>
        </p:spPr>
        <p:txBody>
          <a:bodyPr/>
          <a:lstStyle/>
          <a:p>
            <a:r>
              <a:rPr lang="en-US" sz="3600" dirty="0" smtClean="0">
                <a:solidFill>
                  <a:srgbClr val="800000"/>
                </a:solidFill>
                <a:latin typeface="Arial" charset="0"/>
              </a:rPr>
              <a:t>Example:</a:t>
            </a:r>
            <a:r>
              <a:rPr lang="en-US" sz="3600" dirty="0" smtClean="0">
                <a:latin typeface="Arial" charset="0"/>
              </a:rPr>
              <a:t>  Occurrence of disease in 100 persons from 1991-1993:</a:t>
            </a:r>
          </a:p>
        </p:txBody>
      </p:sp>
      <p:sp>
        <p:nvSpPr>
          <p:cNvPr id="45059" name="Line 3"/>
          <p:cNvSpPr>
            <a:spLocks noChangeShapeType="1"/>
          </p:cNvSpPr>
          <p:nvPr/>
        </p:nvSpPr>
        <p:spPr bwMode="auto">
          <a:xfrm>
            <a:off x="3810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4"/>
          <p:cNvSpPr>
            <a:spLocks noChangeShapeType="1"/>
          </p:cNvSpPr>
          <p:nvPr/>
        </p:nvSpPr>
        <p:spPr bwMode="auto">
          <a:xfrm>
            <a:off x="14478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5"/>
          <p:cNvSpPr>
            <a:spLocks noChangeShapeType="1"/>
          </p:cNvSpPr>
          <p:nvPr/>
        </p:nvSpPr>
        <p:spPr bwMode="auto">
          <a:xfrm>
            <a:off x="25146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6"/>
          <p:cNvSpPr>
            <a:spLocks noChangeShapeType="1"/>
          </p:cNvSpPr>
          <p:nvPr/>
        </p:nvSpPr>
        <p:spPr bwMode="auto">
          <a:xfrm>
            <a:off x="35814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3" name="Text Box 7"/>
          <p:cNvSpPr txBox="1">
            <a:spLocks noChangeArrowheads="1"/>
          </p:cNvSpPr>
          <p:nvPr/>
        </p:nvSpPr>
        <p:spPr bwMode="auto">
          <a:xfrm>
            <a:off x="4762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1991</a:t>
            </a:r>
            <a:endParaRPr lang="en-US" sz="2400">
              <a:solidFill>
                <a:schemeClr val="tx1"/>
              </a:solidFill>
            </a:endParaRPr>
          </a:p>
        </p:txBody>
      </p:sp>
      <p:sp>
        <p:nvSpPr>
          <p:cNvPr id="45064" name="Text Box 8"/>
          <p:cNvSpPr txBox="1">
            <a:spLocks noChangeArrowheads="1"/>
          </p:cNvSpPr>
          <p:nvPr/>
        </p:nvSpPr>
        <p:spPr bwMode="auto">
          <a:xfrm>
            <a:off x="15430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1992</a:t>
            </a:r>
            <a:endParaRPr lang="en-US" sz="2400">
              <a:solidFill>
                <a:schemeClr val="tx1"/>
              </a:solidFill>
            </a:endParaRPr>
          </a:p>
        </p:txBody>
      </p:sp>
      <p:sp>
        <p:nvSpPr>
          <p:cNvPr id="45065" name="Text Box 9"/>
          <p:cNvSpPr txBox="1">
            <a:spLocks noChangeArrowheads="1"/>
          </p:cNvSpPr>
          <p:nvPr/>
        </p:nvSpPr>
        <p:spPr bwMode="auto">
          <a:xfrm>
            <a:off x="26098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1993</a:t>
            </a:r>
            <a:endParaRPr lang="en-US" sz="2400">
              <a:solidFill>
                <a:schemeClr val="tx1"/>
              </a:solidFill>
            </a:endParaRPr>
          </a:p>
        </p:txBody>
      </p:sp>
      <p:sp>
        <p:nvSpPr>
          <p:cNvPr id="45066" name="Oval 10"/>
          <p:cNvSpPr>
            <a:spLocks noChangeArrowheads="1"/>
          </p:cNvSpPr>
          <p:nvPr/>
        </p:nvSpPr>
        <p:spPr bwMode="auto">
          <a:xfrm flipH="1">
            <a:off x="3187700" y="2286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7" name="Line 11"/>
          <p:cNvSpPr>
            <a:spLocks noChangeShapeType="1"/>
          </p:cNvSpPr>
          <p:nvPr/>
        </p:nvSpPr>
        <p:spPr bwMode="auto">
          <a:xfrm>
            <a:off x="3352800" y="2362200"/>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Oval 12"/>
          <p:cNvSpPr>
            <a:spLocks noChangeArrowheads="1"/>
          </p:cNvSpPr>
          <p:nvPr/>
        </p:nvSpPr>
        <p:spPr bwMode="auto">
          <a:xfrm flipH="1">
            <a:off x="3063875" y="25146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9" name="Line 13"/>
          <p:cNvSpPr>
            <a:spLocks noChangeShapeType="1"/>
          </p:cNvSpPr>
          <p:nvPr/>
        </p:nvSpPr>
        <p:spPr bwMode="auto">
          <a:xfrm>
            <a:off x="3200400" y="25908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Oval 14"/>
          <p:cNvSpPr>
            <a:spLocks noChangeArrowheads="1"/>
          </p:cNvSpPr>
          <p:nvPr/>
        </p:nvSpPr>
        <p:spPr bwMode="auto">
          <a:xfrm flipH="1">
            <a:off x="2911475" y="27432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1" name="Line 15"/>
          <p:cNvSpPr>
            <a:spLocks noChangeShapeType="1"/>
          </p:cNvSpPr>
          <p:nvPr/>
        </p:nvSpPr>
        <p:spPr bwMode="auto">
          <a:xfrm>
            <a:off x="3048000" y="28194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Oval 16"/>
          <p:cNvSpPr>
            <a:spLocks noChangeArrowheads="1"/>
          </p:cNvSpPr>
          <p:nvPr/>
        </p:nvSpPr>
        <p:spPr bwMode="auto">
          <a:xfrm flipH="1">
            <a:off x="2743200" y="29876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3" name="Line 17"/>
          <p:cNvSpPr>
            <a:spLocks noChangeShapeType="1"/>
          </p:cNvSpPr>
          <p:nvPr/>
        </p:nvSpPr>
        <p:spPr bwMode="auto">
          <a:xfrm>
            <a:off x="2895600" y="30480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Oval 18"/>
          <p:cNvSpPr>
            <a:spLocks noChangeArrowheads="1"/>
          </p:cNvSpPr>
          <p:nvPr/>
        </p:nvSpPr>
        <p:spPr bwMode="auto">
          <a:xfrm flipH="1">
            <a:off x="2590800" y="32162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5" name="Line 19"/>
          <p:cNvSpPr>
            <a:spLocks noChangeShapeType="1"/>
          </p:cNvSpPr>
          <p:nvPr/>
        </p:nvSpPr>
        <p:spPr bwMode="auto">
          <a:xfrm>
            <a:off x="2743200" y="3276600"/>
            <a:ext cx="739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Oval 20"/>
          <p:cNvSpPr>
            <a:spLocks noChangeArrowheads="1"/>
          </p:cNvSpPr>
          <p:nvPr/>
        </p:nvSpPr>
        <p:spPr bwMode="auto">
          <a:xfrm flipH="1">
            <a:off x="2209800" y="3429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7" name="Line 21"/>
          <p:cNvSpPr>
            <a:spLocks noChangeShapeType="1"/>
          </p:cNvSpPr>
          <p:nvPr/>
        </p:nvSpPr>
        <p:spPr bwMode="auto">
          <a:xfrm>
            <a:off x="2362200" y="3505200"/>
            <a:ext cx="1219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Oval 22"/>
          <p:cNvSpPr>
            <a:spLocks noChangeArrowheads="1"/>
          </p:cNvSpPr>
          <p:nvPr/>
        </p:nvSpPr>
        <p:spPr bwMode="auto">
          <a:xfrm flipH="1">
            <a:off x="2133600" y="36734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9" name="Line 23"/>
          <p:cNvSpPr>
            <a:spLocks noChangeShapeType="1"/>
          </p:cNvSpPr>
          <p:nvPr/>
        </p:nvSpPr>
        <p:spPr bwMode="auto">
          <a:xfrm>
            <a:off x="2286000" y="3733800"/>
            <a:ext cx="106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Oval 24"/>
          <p:cNvSpPr>
            <a:spLocks noChangeArrowheads="1"/>
          </p:cNvSpPr>
          <p:nvPr/>
        </p:nvSpPr>
        <p:spPr bwMode="auto">
          <a:xfrm flipH="1">
            <a:off x="1997075" y="38862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1" name="Line 25"/>
          <p:cNvSpPr>
            <a:spLocks noChangeShapeType="1"/>
          </p:cNvSpPr>
          <p:nvPr/>
        </p:nvSpPr>
        <p:spPr bwMode="auto">
          <a:xfrm>
            <a:off x="2133600" y="3962400"/>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2" name="Oval 26"/>
          <p:cNvSpPr>
            <a:spLocks noChangeArrowheads="1"/>
          </p:cNvSpPr>
          <p:nvPr/>
        </p:nvSpPr>
        <p:spPr bwMode="auto">
          <a:xfrm flipH="1">
            <a:off x="1828800" y="4114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3" name="Oval 27"/>
          <p:cNvSpPr>
            <a:spLocks noChangeArrowheads="1"/>
          </p:cNvSpPr>
          <p:nvPr/>
        </p:nvSpPr>
        <p:spPr bwMode="auto">
          <a:xfrm flipH="1">
            <a:off x="1676400" y="43434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4" name="Oval 28"/>
          <p:cNvSpPr>
            <a:spLocks noChangeArrowheads="1"/>
          </p:cNvSpPr>
          <p:nvPr/>
        </p:nvSpPr>
        <p:spPr bwMode="auto">
          <a:xfrm flipH="1">
            <a:off x="1524000" y="4572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5" name="Line 29"/>
          <p:cNvSpPr>
            <a:spLocks noChangeShapeType="1"/>
          </p:cNvSpPr>
          <p:nvPr/>
        </p:nvSpPr>
        <p:spPr bwMode="auto">
          <a:xfrm>
            <a:off x="1981200" y="41910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6" name="Line 30"/>
          <p:cNvSpPr>
            <a:spLocks noChangeShapeType="1"/>
          </p:cNvSpPr>
          <p:nvPr/>
        </p:nvSpPr>
        <p:spPr bwMode="auto">
          <a:xfrm>
            <a:off x="1828800" y="4419600"/>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7" name="Line 31"/>
          <p:cNvSpPr>
            <a:spLocks noChangeShapeType="1"/>
          </p:cNvSpPr>
          <p:nvPr/>
        </p:nvSpPr>
        <p:spPr bwMode="auto">
          <a:xfrm>
            <a:off x="1676400" y="46482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8" name="Oval 32"/>
          <p:cNvSpPr>
            <a:spLocks noChangeArrowheads="1"/>
          </p:cNvSpPr>
          <p:nvPr/>
        </p:nvSpPr>
        <p:spPr bwMode="auto">
          <a:xfrm flipH="1">
            <a:off x="1158875" y="48164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9" name="Line 33"/>
          <p:cNvSpPr>
            <a:spLocks noChangeShapeType="1"/>
          </p:cNvSpPr>
          <p:nvPr/>
        </p:nvSpPr>
        <p:spPr bwMode="auto">
          <a:xfrm>
            <a:off x="1295400" y="4876800"/>
            <a:ext cx="1752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0" name="Oval 34"/>
          <p:cNvSpPr>
            <a:spLocks noChangeArrowheads="1"/>
          </p:cNvSpPr>
          <p:nvPr/>
        </p:nvSpPr>
        <p:spPr bwMode="auto">
          <a:xfrm flipH="1">
            <a:off x="1006475" y="50450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1" name="Line 35"/>
          <p:cNvSpPr>
            <a:spLocks noChangeShapeType="1"/>
          </p:cNvSpPr>
          <p:nvPr/>
        </p:nvSpPr>
        <p:spPr bwMode="auto">
          <a:xfrm>
            <a:off x="1143000" y="5105400"/>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2" name="Oval 36"/>
          <p:cNvSpPr>
            <a:spLocks noChangeArrowheads="1"/>
          </p:cNvSpPr>
          <p:nvPr/>
        </p:nvSpPr>
        <p:spPr bwMode="auto">
          <a:xfrm flipH="1">
            <a:off x="854075" y="5257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3" name="Line 37"/>
          <p:cNvSpPr>
            <a:spLocks noChangeShapeType="1"/>
          </p:cNvSpPr>
          <p:nvPr/>
        </p:nvSpPr>
        <p:spPr bwMode="auto">
          <a:xfrm>
            <a:off x="990600" y="5334000"/>
            <a:ext cx="1295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4" name="Oval 38"/>
          <p:cNvSpPr>
            <a:spLocks noChangeArrowheads="1"/>
          </p:cNvSpPr>
          <p:nvPr/>
        </p:nvSpPr>
        <p:spPr bwMode="auto">
          <a:xfrm flipH="1">
            <a:off x="609600" y="54864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5" name="Line 39"/>
          <p:cNvSpPr>
            <a:spLocks noChangeShapeType="1"/>
          </p:cNvSpPr>
          <p:nvPr/>
        </p:nvSpPr>
        <p:spPr bwMode="auto">
          <a:xfrm>
            <a:off x="762000" y="5562600"/>
            <a:ext cx="259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6" name="Oval 40"/>
          <p:cNvSpPr>
            <a:spLocks noChangeArrowheads="1"/>
          </p:cNvSpPr>
          <p:nvPr/>
        </p:nvSpPr>
        <p:spPr bwMode="auto">
          <a:xfrm flipH="1">
            <a:off x="457200" y="5715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7" name="Line 41"/>
          <p:cNvSpPr>
            <a:spLocks noChangeShapeType="1"/>
          </p:cNvSpPr>
          <p:nvPr/>
        </p:nvSpPr>
        <p:spPr bwMode="auto">
          <a:xfrm>
            <a:off x="609600" y="57912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8" name="Line 42"/>
          <p:cNvSpPr>
            <a:spLocks noChangeShapeType="1"/>
          </p:cNvSpPr>
          <p:nvPr/>
        </p:nvSpPr>
        <p:spPr bwMode="auto">
          <a:xfrm>
            <a:off x="381000" y="5943600"/>
            <a:ext cx="1295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9" name="Line 43"/>
          <p:cNvSpPr>
            <a:spLocks noChangeShapeType="1"/>
          </p:cNvSpPr>
          <p:nvPr/>
        </p:nvSpPr>
        <p:spPr bwMode="auto">
          <a:xfrm>
            <a:off x="381000" y="6096000"/>
            <a:ext cx="91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0" name="Line 44"/>
          <p:cNvSpPr>
            <a:spLocks noChangeShapeType="1"/>
          </p:cNvSpPr>
          <p:nvPr/>
        </p:nvSpPr>
        <p:spPr bwMode="auto">
          <a:xfrm>
            <a:off x="381000" y="6248400"/>
            <a:ext cx="457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1" name="Line 45"/>
          <p:cNvSpPr>
            <a:spLocks noChangeShapeType="1"/>
          </p:cNvSpPr>
          <p:nvPr/>
        </p:nvSpPr>
        <p:spPr bwMode="auto">
          <a:xfrm>
            <a:off x="381000" y="6400800"/>
            <a:ext cx="137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2" name="Oval 46"/>
          <p:cNvSpPr>
            <a:spLocks noChangeArrowheads="1"/>
          </p:cNvSpPr>
          <p:nvPr/>
        </p:nvSpPr>
        <p:spPr bwMode="auto">
          <a:xfrm flipH="1">
            <a:off x="3733800" y="5638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3" name="Text Box 47"/>
          <p:cNvSpPr txBox="1">
            <a:spLocks noChangeArrowheads="1"/>
          </p:cNvSpPr>
          <p:nvPr/>
        </p:nvSpPr>
        <p:spPr bwMode="auto">
          <a:xfrm>
            <a:off x="3962400" y="5484813"/>
            <a:ext cx="9302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Onset</a:t>
            </a:r>
            <a:endParaRPr lang="en-US" sz="2400">
              <a:solidFill>
                <a:schemeClr val="tx1"/>
              </a:solidFill>
            </a:endParaRPr>
          </a:p>
        </p:txBody>
      </p:sp>
      <p:sp>
        <p:nvSpPr>
          <p:cNvPr id="45104" name="Line 48"/>
          <p:cNvSpPr>
            <a:spLocks noChangeShapeType="1"/>
          </p:cNvSpPr>
          <p:nvPr/>
        </p:nvSpPr>
        <p:spPr bwMode="auto">
          <a:xfrm>
            <a:off x="3657600" y="6324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5" name="Text Box 49"/>
          <p:cNvSpPr txBox="1">
            <a:spLocks noChangeArrowheads="1"/>
          </p:cNvSpPr>
          <p:nvPr/>
        </p:nvSpPr>
        <p:spPr bwMode="auto">
          <a:xfrm>
            <a:off x="3962400" y="6094413"/>
            <a:ext cx="1241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Duration</a:t>
            </a:r>
            <a:endParaRPr lang="en-US" sz="2400">
              <a:solidFill>
                <a:schemeClr val="tx1"/>
              </a:solidFill>
            </a:endParaRPr>
          </a:p>
        </p:txBody>
      </p:sp>
      <p:sp>
        <p:nvSpPr>
          <p:cNvPr id="908338" name="Text Box 50"/>
          <p:cNvSpPr txBox="1">
            <a:spLocks noChangeArrowheads="1"/>
          </p:cNvSpPr>
          <p:nvPr/>
        </p:nvSpPr>
        <p:spPr bwMode="auto">
          <a:xfrm>
            <a:off x="3657600" y="1828800"/>
            <a:ext cx="54864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300" dirty="0">
                <a:solidFill>
                  <a:srgbClr val="000099"/>
                </a:solidFill>
              </a:rPr>
              <a:t>Prevalence on 1/1/91</a:t>
            </a:r>
            <a:r>
              <a:rPr lang="en-US" sz="2300" dirty="0" smtClean="0">
                <a:solidFill>
                  <a:srgbClr val="000099"/>
                </a:solidFill>
              </a:rPr>
              <a:t>:</a:t>
            </a:r>
            <a:endParaRPr lang="en-US" sz="2300" dirty="0">
              <a:solidFill>
                <a:schemeClr val="tx1"/>
              </a:solidFill>
            </a:endParaRPr>
          </a:p>
        </p:txBody>
      </p:sp>
      <p:sp>
        <p:nvSpPr>
          <p:cNvPr id="908341" name="Text Box 53"/>
          <p:cNvSpPr txBox="1">
            <a:spLocks noChangeArrowheads="1"/>
          </p:cNvSpPr>
          <p:nvPr/>
        </p:nvSpPr>
        <p:spPr bwMode="auto">
          <a:xfrm>
            <a:off x="6711950" y="1841500"/>
            <a:ext cx="9128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300" dirty="0">
                <a:solidFill>
                  <a:srgbClr val="FF33CC"/>
                </a:solidFill>
              </a:rPr>
              <a:t>4/100</a:t>
            </a:r>
            <a:endParaRPr lang="en-US" sz="2300" dirty="0">
              <a:solidFill>
                <a:srgbClr val="FF33CC"/>
              </a:solidFill>
            </a:endParaRPr>
          </a:p>
        </p:txBody>
      </p:sp>
      <p:sp>
        <p:nvSpPr>
          <p:cNvPr id="908342" name="Text Box 54"/>
          <p:cNvSpPr txBox="1">
            <a:spLocks noChangeArrowheads="1"/>
          </p:cNvSpPr>
          <p:nvPr/>
        </p:nvSpPr>
        <p:spPr bwMode="auto">
          <a:xfrm>
            <a:off x="6535738" y="2611438"/>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15/100</a:t>
            </a:r>
            <a:endParaRPr lang="en-US" sz="2400" dirty="0">
              <a:solidFill>
                <a:srgbClr val="FF33CC"/>
              </a:solidFill>
            </a:endParaRPr>
          </a:p>
        </p:txBody>
      </p:sp>
      <p:sp>
        <p:nvSpPr>
          <p:cNvPr id="7" name="TextBox 6"/>
          <p:cNvSpPr txBox="1"/>
          <p:nvPr/>
        </p:nvSpPr>
        <p:spPr>
          <a:xfrm>
            <a:off x="3663733" y="2276872"/>
            <a:ext cx="5386411" cy="446276"/>
          </a:xfrm>
          <a:prstGeom prst="rect">
            <a:avLst/>
          </a:prstGeom>
          <a:noFill/>
        </p:spPr>
        <p:txBody>
          <a:bodyPr wrap="none" rtlCol="0">
            <a:spAutoFit/>
          </a:bodyPr>
          <a:lstStyle/>
          <a:p>
            <a:pPr>
              <a:buNone/>
            </a:pPr>
            <a:r>
              <a:rPr lang="en-US" sz="2300" dirty="0">
                <a:solidFill>
                  <a:srgbClr val="000099"/>
                </a:solidFill>
              </a:rPr>
              <a:t>Prevalence between 1/1/91 to 12/31/92</a:t>
            </a:r>
            <a:r>
              <a:rPr lang="en-US" sz="2300" dirty="0" smtClean="0">
                <a:solidFill>
                  <a:srgbClr val="000099"/>
                </a:solidFill>
              </a:rPr>
              <a:t>:</a:t>
            </a:r>
            <a:endParaRPr lang="en-US" sz="23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27282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529"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3000"/>
                                        <p:tgtEl>
                                          <p:spTgt spid="45058"/>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908338"/>
                                        </p:tgtEl>
                                        <p:attrNameLst>
                                          <p:attrName>style.visibility</p:attrName>
                                        </p:attrNameLst>
                                      </p:cBhvr>
                                      <p:to>
                                        <p:strVal val="visible"/>
                                      </p:to>
                                    </p:set>
                                    <p:animEffect transition="in" filter="fade">
                                      <p:cBhvr>
                                        <p:cTn id="12" dur="2000"/>
                                        <p:tgtEl>
                                          <p:spTgt spid="908338"/>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908341"/>
                                        </p:tgtEl>
                                        <p:attrNameLst>
                                          <p:attrName>style.visibility</p:attrName>
                                        </p:attrNameLst>
                                      </p:cBhvr>
                                      <p:to>
                                        <p:strVal val="visible"/>
                                      </p:to>
                                    </p:set>
                                    <p:animEffect transition="in" filter="fade">
                                      <p:cBhvr>
                                        <p:cTn id="15" dur="2000"/>
                                        <p:tgtEl>
                                          <p:spTgt spid="908341"/>
                                        </p:tgtEl>
                                      </p:cBhvr>
                                    </p:animEffect>
                                  </p:childTnLst>
                                </p:cTn>
                              </p:par>
                              <p:par>
                                <p:cTn id="16" presetID="10" presetClass="entr" presetSubtype="0" fill="hold" grpId="0" nodeType="withEffect">
                                  <p:stCondLst>
                                    <p:cond delay="30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grpId="0" nodeType="withEffect">
                                  <p:stCondLst>
                                    <p:cond delay="30000"/>
                                  </p:stCondLst>
                                  <p:childTnLst>
                                    <p:set>
                                      <p:cBhvr>
                                        <p:cTn id="20" dur="1" fill="hold">
                                          <p:stCondLst>
                                            <p:cond delay="0"/>
                                          </p:stCondLst>
                                        </p:cTn>
                                        <p:tgtEl>
                                          <p:spTgt spid="908342"/>
                                        </p:tgtEl>
                                        <p:attrNameLst>
                                          <p:attrName>style.visibility</p:attrName>
                                        </p:attrNameLst>
                                      </p:cBhvr>
                                      <p:to>
                                        <p:strVal val="visible"/>
                                      </p:to>
                                    </p:set>
                                    <p:animEffect transition="in" filter="fade">
                                      <p:cBhvr>
                                        <p:cTn id="21" dur="2000"/>
                                        <p:tgtEl>
                                          <p:spTgt spid="9083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5058" grpId="0"/>
      <p:bldP spid="908338" grpId="0"/>
      <p:bldP spid="908341" grpId="0"/>
      <p:bldP spid="90834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838200" y="228600"/>
            <a:ext cx="7772400" cy="1143000"/>
          </a:xfrm>
        </p:spPr>
        <p:txBody>
          <a:bodyPr/>
          <a:lstStyle/>
          <a:p>
            <a:r>
              <a:rPr lang="en-US" sz="3600" dirty="0" smtClean="0">
                <a:solidFill>
                  <a:srgbClr val="800000"/>
                </a:solidFill>
                <a:latin typeface="Arial" charset="0"/>
              </a:rPr>
              <a:t>Example:</a:t>
            </a:r>
            <a:r>
              <a:rPr lang="en-US" sz="3600" dirty="0" smtClean="0">
                <a:latin typeface="Arial" charset="0"/>
              </a:rPr>
              <a:t>  Occurrence of disease in 100 persons from 1991-1993:</a:t>
            </a:r>
          </a:p>
        </p:txBody>
      </p:sp>
      <p:sp>
        <p:nvSpPr>
          <p:cNvPr id="45059" name="Line 3"/>
          <p:cNvSpPr>
            <a:spLocks noChangeShapeType="1"/>
          </p:cNvSpPr>
          <p:nvPr/>
        </p:nvSpPr>
        <p:spPr bwMode="auto">
          <a:xfrm>
            <a:off x="3810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4"/>
          <p:cNvSpPr>
            <a:spLocks noChangeShapeType="1"/>
          </p:cNvSpPr>
          <p:nvPr/>
        </p:nvSpPr>
        <p:spPr bwMode="auto">
          <a:xfrm>
            <a:off x="14478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5"/>
          <p:cNvSpPr>
            <a:spLocks noChangeShapeType="1"/>
          </p:cNvSpPr>
          <p:nvPr/>
        </p:nvSpPr>
        <p:spPr bwMode="auto">
          <a:xfrm>
            <a:off x="25146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6"/>
          <p:cNvSpPr>
            <a:spLocks noChangeShapeType="1"/>
          </p:cNvSpPr>
          <p:nvPr/>
        </p:nvSpPr>
        <p:spPr bwMode="auto">
          <a:xfrm>
            <a:off x="35814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3" name="Text Box 7"/>
          <p:cNvSpPr txBox="1">
            <a:spLocks noChangeArrowheads="1"/>
          </p:cNvSpPr>
          <p:nvPr/>
        </p:nvSpPr>
        <p:spPr bwMode="auto">
          <a:xfrm>
            <a:off x="4762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1991</a:t>
            </a:r>
            <a:endParaRPr lang="en-US" sz="2400">
              <a:solidFill>
                <a:schemeClr val="tx1"/>
              </a:solidFill>
            </a:endParaRPr>
          </a:p>
        </p:txBody>
      </p:sp>
      <p:sp>
        <p:nvSpPr>
          <p:cNvPr id="45064" name="Text Box 8"/>
          <p:cNvSpPr txBox="1">
            <a:spLocks noChangeArrowheads="1"/>
          </p:cNvSpPr>
          <p:nvPr/>
        </p:nvSpPr>
        <p:spPr bwMode="auto">
          <a:xfrm>
            <a:off x="15430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1992</a:t>
            </a:r>
            <a:endParaRPr lang="en-US" sz="2400">
              <a:solidFill>
                <a:schemeClr val="tx1"/>
              </a:solidFill>
            </a:endParaRPr>
          </a:p>
        </p:txBody>
      </p:sp>
      <p:sp>
        <p:nvSpPr>
          <p:cNvPr id="45065" name="Text Box 9"/>
          <p:cNvSpPr txBox="1">
            <a:spLocks noChangeArrowheads="1"/>
          </p:cNvSpPr>
          <p:nvPr/>
        </p:nvSpPr>
        <p:spPr bwMode="auto">
          <a:xfrm>
            <a:off x="26098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1993</a:t>
            </a:r>
            <a:endParaRPr lang="en-US" sz="2400">
              <a:solidFill>
                <a:schemeClr val="tx1"/>
              </a:solidFill>
            </a:endParaRPr>
          </a:p>
        </p:txBody>
      </p:sp>
      <p:sp>
        <p:nvSpPr>
          <p:cNvPr id="45066" name="Oval 10"/>
          <p:cNvSpPr>
            <a:spLocks noChangeArrowheads="1"/>
          </p:cNvSpPr>
          <p:nvPr/>
        </p:nvSpPr>
        <p:spPr bwMode="auto">
          <a:xfrm flipH="1">
            <a:off x="3187700" y="2286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7" name="Line 11"/>
          <p:cNvSpPr>
            <a:spLocks noChangeShapeType="1"/>
          </p:cNvSpPr>
          <p:nvPr/>
        </p:nvSpPr>
        <p:spPr bwMode="auto">
          <a:xfrm>
            <a:off x="3352800" y="2362200"/>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Oval 12"/>
          <p:cNvSpPr>
            <a:spLocks noChangeArrowheads="1"/>
          </p:cNvSpPr>
          <p:nvPr/>
        </p:nvSpPr>
        <p:spPr bwMode="auto">
          <a:xfrm flipH="1">
            <a:off x="3063875" y="25146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9" name="Line 13"/>
          <p:cNvSpPr>
            <a:spLocks noChangeShapeType="1"/>
          </p:cNvSpPr>
          <p:nvPr/>
        </p:nvSpPr>
        <p:spPr bwMode="auto">
          <a:xfrm>
            <a:off x="3200400" y="25908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Oval 14"/>
          <p:cNvSpPr>
            <a:spLocks noChangeArrowheads="1"/>
          </p:cNvSpPr>
          <p:nvPr/>
        </p:nvSpPr>
        <p:spPr bwMode="auto">
          <a:xfrm flipH="1">
            <a:off x="2911475" y="27432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1" name="Line 15"/>
          <p:cNvSpPr>
            <a:spLocks noChangeShapeType="1"/>
          </p:cNvSpPr>
          <p:nvPr/>
        </p:nvSpPr>
        <p:spPr bwMode="auto">
          <a:xfrm>
            <a:off x="3048000" y="28194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Oval 16"/>
          <p:cNvSpPr>
            <a:spLocks noChangeArrowheads="1"/>
          </p:cNvSpPr>
          <p:nvPr/>
        </p:nvSpPr>
        <p:spPr bwMode="auto">
          <a:xfrm flipH="1">
            <a:off x="2743200" y="29876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3" name="Line 17"/>
          <p:cNvSpPr>
            <a:spLocks noChangeShapeType="1"/>
          </p:cNvSpPr>
          <p:nvPr/>
        </p:nvSpPr>
        <p:spPr bwMode="auto">
          <a:xfrm>
            <a:off x="2895600" y="30480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Oval 18"/>
          <p:cNvSpPr>
            <a:spLocks noChangeArrowheads="1"/>
          </p:cNvSpPr>
          <p:nvPr/>
        </p:nvSpPr>
        <p:spPr bwMode="auto">
          <a:xfrm flipH="1">
            <a:off x="2590800" y="32162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5" name="Line 19"/>
          <p:cNvSpPr>
            <a:spLocks noChangeShapeType="1"/>
          </p:cNvSpPr>
          <p:nvPr/>
        </p:nvSpPr>
        <p:spPr bwMode="auto">
          <a:xfrm>
            <a:off x="2743200" y="3276600"/>
            <a:ext cx="739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Oval 20"/>
          <p:cNvSpPr>
            <a:spLocks noChangeArrowheads="1"/>
          </p:cNvSpPr>
          <p:nvPr/>
        </p:nvSpPr>
        <p:spPr bwMode="auto">
          <a:xfrm flipH="1">
            <a:off x="2209800" y="3429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7" name="Line 21"/>
          <p:cNvSpPr>
            <a:spLocks noChangeShapeType="1"/>
          </p:cNvSpPr>
          <p:nvPr/>
        </p:nvSpPr>
        <p:spPr bwMode="auto">
          <a:xfrm>
            <a:off x="2362200" y="3505200"/>
            <a:ext cx="1219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Oval 22"/>
          <p:cNvSpPr>
            <a:spLocks noChangeArrowheads="1"/>
          </p:cNvSpPr>
          <p:nvPr/>
        </p:nvSpPr>
        <p:spPr bwMode="auto">
          <a:xfrm flipH="1">
            <a:off x="2133600" y="36734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9" name="Line 23"/>
          <p:cNvSpPr>
            <a:spLocks noChangeShapeType="1"/>
          </p:cNvSpPr>
          <p:nvPr/>
        </p:nvSpPr>
        <p:spPr bwMode="auto">
          <a:xfrm>
            <a:off x="2286000" y="3733800"/>
            <a:ext cx="106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Oval 24"/>
          <p:cNvSpPr>
            <a:spLocks noChangeArrowheads="1"/>
          </p:cNvSpPr>
          <p:nvPr/>
        </p:nvSpPr>
        <p:spPr bwMode="auto">
          <a:xfrm flipH="1">
            <a:off x="1997075" y="38862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1" name="Line 25"/>
          <p:cNvSpPr>
            <a:spLocks noChangeShapeType="1"/>
          </p:cNvSpPr>
          <p:nvPr/>
        </p:nvSpPr>
        <p:spPr bwMode="auto">
          <a:xfrm>
            <a:off x="2133600" y="3962400"/>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2" name="Oval 26"/>
          <p:cNvSpPr>
            <a:spLocks noChangeArrowheads="1"/>
          </p:cNvSpPr>
          <p:nvPr/>
        </p:nvSpPr>
        <p:spPr bwMode="auto">
          <a:xfrm flipH="1">
            <a:off x="1828800" y="4114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3" name="Oval 27"/>
          <p:cNvSpPr>
            <a:spLocks noChangeArrowheads="1"/>
          </p:cNvSpPr>
          <p:nvPr/>
        </p:nvSpPr>
        <p:spPr bwMode="auto">
          <a:xfrm flipH="1">
            <a:off x="1676400" y="43434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4" name="Oval 28"/>
          <p:cNvSpPr>
            <a:spLocks noChangeArrowheads="1"/>
          </p:cNvSpPr>
          <p:nvPr/>
        </p:nvSpPr>
        <p:spPr bwMode="auto">
          <a:xfrm flipH="1">
            <a:off x="1524000" y="4572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5" name="Line 29"/>
          <p:cNvSpPr>
            <a:spLocks noChangeShapeType="1"/>
          </p:cNvSpPr>
          <p:nvPr/>
        </p:nvSpPr>
        <p:spPr bwMode="auto">
          <a:xfrm>
            <a:off x="1981200" y="41910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6" name="Line 30"/>
          <p:cNvSpPr>
            <a:spLocks noChangeShapeType="1"/>
          </p:cNvSpPr>
          <p:nvPr/>
        </p:nvSpPr>
        <p:spPr bwMode="auto">
          <a:xfrm>
            <a:off x="1828800" y="4419600"/>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7" name="Line 31"/>
          <p:cNvSpPr>
            <a:spLocks noChangeShapeType="1"/>
          </p:cNvSpPr>
          <p:nvPr/>
        </p:nvSpPr>
        <p:spPr bwMode="auto">
          <a:xfrm>
            <a:off x="1676400" y="46482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8" name="Oval 32"/>
          <p:cNvSpPr>
            <a:spLocks noChangeArrowheads="1"/>
          </p:cNvSpPr>
          <p:nvPr/>
        </p:nvSpPr>
        <p:spPr bwMode="auto">
          <a:xfrm flipH="1">
            <a:off x="1158875" y="48164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9" name="Line 33"/>
          <p:cNvSpPr>
            <a:spLocks noChangeShapeType="1"/>
          </p:cNvSpPr>
          <p:nvPr/>
        </p:nvSpPr>
        <p:spPr bwMode="auto">
          <a:xfrm>
            <a:off x="1295400" y="4876800"/>
            <a:ext cx="1752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0" name="Oval 34"/>
          <p:cNvSpPr>
            <a:spLocks noChangeArrowheads="1"/>
          </p:cNvSpPr>
          <p:nvPr/>
        </p:nvSpPr>
        <p:spPr bwMode="auto">
          <a:xfrm flipH="1">
            <a:off x="1006475" y="50450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1" name="Line 35"/>
          <p:cNvSpPr>
            <a:spLocks noChangeShapeType="1"/>
          </p:cNvSpPr>
          <p:nvPr/>
        </p:nvSpPr>
        <p:spPr bwMode="auto">
          <a:xfrm>
            <a:off x="1143000" y="5105400"/>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2" name="Oval 36"/>
          <p:cNvSpPr>
            <a:spLocks noChangeArrowheads="1"/>
          </p:cNvSpPr>
          <p:nvPr/>
        </p:nvSpPr>
        <p:spPr bwMode="auto">
          <a:xfrm flipH="1">
            <a:off x="854075" y="5257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3" name="Line 37"/>
          <p:cNvSpPr>
            <a:spLocks noChangeShapeType="1"/>
          </p:cNvSpPr>
          <p:nvPr/>
        </p:nvSpPr>
        <p:spPr bwMode="auto">
          <a:xfrm>
            <a:off x="990600" y="5334000"/>
            <a:ext cx="1295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4" name="Oval 38"/>
          <p:cNvSpPr>
            <a:spLocks noChangeArrowheads="1"/>
          </p:cNvSpPr>
          <p:nvPr/>
        </p:nvSpPr>
        <p:spPr bwMode="auto">
          <a:xfrm flipH="1">
            <a:off x="609600" y="54864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5" name="Line 39"/>
          <p:cNvSpPr>
            <a:spLocks noChangeShapeType="1"/>
          </p:cNvSpPr>
          <p:nvPr/>
        </p:nvSpPr>
        <p:spPr bwMode="auto">
          <a:xfrm>
            <a:off x="762000" y="5562600"/>
            <a:ext cx="259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6" name="Oval 40"/>
          <p:cNvSpPr>
            <a:spLocks noChangeArrowheads="1"/>
          </p:cNvSpPr>
          <p:nvPr/>
        </p:nvSpPr>
        <p:spPr bwMode="auto">
          <a:xfrm flipH="1">
            <a:off x="457200" y="5715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7" name="Line 41"/>
          <p:cNvSpPr>
            <a:spLocks noChangeShapeType="1"/>
          </p:cNvSpPr>
          <p:nvPr/>
        </p:nvSpPr>
        <p:spPr bwMode="auto">
          <a:xfrm>
            <a:off x="609600" y="57912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8" name="Line 42"/>
          <p:cNvSpPr>
            <a:spLocks noChangeShapeType="1"/>
          </p:cNvSpPr>
          <p:nvPr/>
        </p:nvSpPr>
        <p:spPr bwMode="auto">
          <a:xfrm>
            <a:off x="381000" y="5943600"/>
            <a:ext cx="1295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9" name="Line 43"/>
          <p:cNvSpPr>
            <a:spLocks noChangeShapeType="1"/>
          </p:cNvSpPr>
          <p:nvPr/>
        </p:nvSpPr>
        <p:spPr bwMode="auto">
          <a:xfrm>
            <a:off x="381000" y="6096000"/>
            <a:ext cx="91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0" name="Line 44"/>
          <p:cNvSpPr>
            <a:spLocks noChangeShapeType="1"/>
          </p:cNvSpPr>
          <p:nvPr/>
        </p:nvSpPr>
        <p:spPr bwMode="auto">
          <a:xfrm>
            <a:off x="381000" y="6248400"/>
            <a:ext cx="457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1" name="Line 45"/>
          <p:cNvSpPr>
            <a:spLocks noChangeShapeType="1"/>
          </p:cNvSpPr>
          <p:nvPr/>
        </p:nvSpPr>
        <p:spPr bwMode="auto">
          <a:xfrm>
            <a:off x="381000" y="6400800"/>
            <a:ext cx="137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2" name="Oval 46"/>
          <p:cNvSpPr>
            <a:spLocks noChangeArrowheads="1"/>
          </p:cNvSpPr>
          <p:nvPr/>
        </p:nvSpPr>
        <p:spPr bwMode="auto">
          <a:xfrm flipH="1">
            <a:off x="3733800" y="5638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3" name="Text Box 47"/>
          <p:cNvSpPr txBox="1">
            <a:spLocks noChangeArrowheads="1"/>
          </p:cNvSpPr>
          <p:nvPr/>
        </p:nvSpPr>
        <p:spPr bwMode="auto">
          <a:xfrm>
            <a:off x="3962400" y="5484813"/>
            <a:ext cx="9302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Onset</a:t>
            </a:r>
            <a:endParaRPr lang="en-US" sz="2400">
              <a:solidFill>
                <a:schemeClr val="tx1"/>
              </a:solidFill>
            </a:endParaRPr>
          </a:p>
        </p:txBody>
      </p:sp>
      <p:sp>
        <p:nvSpPr>
          <p:cNvPr id="45104" name="Line 48"/>
          <p:cNvSpPr>
            <a:spLocks noChangeShapeType="1"/>
          </p:cNvSpPr>
          <p:nvPr/>
        </p:nvSpPr>
        <p:spPr bwMode="auto">
          <a:xfrm>
            <a:off x="3657600" y="6324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5" name="Text Box 49"/>
          <p:cNvSpPr txBox="1">
            <a:spLocks noChangeArrowheads="1"/>
          </p:cNvSpPr>
          <p:nvPr/>
        </p:nvSpPr>
        <p:spPr bwMode="auto">
          <a:xfrm>
            <a:off x="3962400" y="6094413"/>
            <a:ext cx="1241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Duration</a:t>
            </a:r>
            <a:endParaRPr lang="en-US" sz="2400">
              <a:solidFill>
                <a:schemeClr val="tx1"/>
              </a:solidFill>
            </a:endParaRPr>
          </a:p>
        </p:txBody>
      </p:sp>
      <p:sp>
        <p:nvSpPr>
          <p:cNvPr id="908338" name="Text Box 50"/>
          <p:cNvSpPr txBox="1">
            <a:spLocks noChangeArrowheads="1"/>
          </p:cNvSpPr>
          <p:nvPr/>
        </p:nvSpPr>
        <p:spPr bwMode="auto">
          <a:xfrm>
            <a:off x="3657600" y="1828800"/>
            <a:ext cx="54864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300" dirty="0">
                <a:solidFill>
                  <a:srgbClr val="000099"/>
                </a:solidFill>
              </a:rPr>
              <a:t>Prevalence on 1/1/91</a:t>
            </a:r>
            <a:r>
              <a:rPr lang="en-US" sz="2300" dirty="0" smtClean="0">
                <a:solidFill>
                  <a:srgbClr val="000099"/>
                </a:solidFill>
              </a:rPr>
              <a:t>:</a:t>
            </a:r>
            <a:endParaRPr lang="en-US" sz="2300" dirty="0">
              <a:solidFill>
                <a:schemeClr val="tx1"/>
              </a:solidFill>
            </a:endParaRPr>
          </a:p>
        </p:txBody>
      </p:sp>
      <p:sp>
        <p:nvSpPr>
          <p:cNvPr id="908339" name="Text Box 51"/>
          <p:cNvSpPr txBox="1">
            <a:spLocks noChangeArrowheads="1"/>
          </p:cNvSpPr>
          <p:nvPr/>
        </p:nvSpPr>
        <p:spPr bwMode="auto">
          <a:xfrm>
            <a:off x="3657600" y="3048000"/>
            <a:ext cx="492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tx1"/>
                </a:solidFill>
              </a:rPr>
              <a:t>Cumulative incidence 1991-93:</a:t>
            </a:r>
          </a:p>
        </p:txBody>
      </p:sp>
      <p:sp>
        <p:nvSpPr>
          <p:cNvPr id="908341" name="Text Box 53"/>
          <p:cNvSpPr txBox="1">
            <a:spLocks noChangeArrowheads="1"/>
          </p:cNvSpPr>
          <p:nvPr/>
        </p:nvSpPr>
        <p:spPr bwMode="auto">
          <a:xfrm>
            <a:off x="6711950" y="1841500"/>
            <a:ext cx="9128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300" dirty="0">
                <a:solidFill>
                  <a:srgbClr val="FF33CC"/>
                </a:solidFill>
              </a:rPr>
              <a:t>4/100</a:t>
            </a:r>
            <a:endParaRPr lang="en-US" sz="2300" dirty="0">
              <a:solidFill>
                <a:srgbClr val="FF33CC"/>
              </a:solidFill>
            </a:endParaRPr>
          </a:p>
        </p:txBody>
      </p:sp>
      <p:sp>
        <p:nvSpPr>
          <p:cNvPr id="908342" name="Text Box 54"/>
          <p:cNvSpPr txBox="1">
            <a:spLocks noChangeArrowheads="1"/>
          </p:cNvSpPr>
          <p:nvPr/>
        </p:nvSpPr>
        <p:spPr bwMode="auto">
          <a:xfrm>
            <a:off x="6535738" y="2611438"/>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15/100</a:t>
            </a:r>
            <a:endParaRPr lang="en-US" sz="2400" dirty="0">
              <a:solidFill>
                <a:srgbClr val="FF33CC"/>
              </a:solidFill>
            </a:endParaRPr>
          </a:p>
        </p:txBody>
      </p:sp>
      <p:sp>
        <p:nvSpPr>
          <p:cNvPr id="908343" name="Text Box 55"/>
          <p:cNvSpPr txBox="1">
            <a:spLocks noChangeArrowheads="1"/>
          </p:cNvSpPr>
          <p:nvPr/>
        </p:nvSpPr>
        <p:spPr bwMode="auto">
          <a:xfrm>
            <a:off x="6535738" y="3429000"/>
            <a:ext cx="94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16/96</a:t>
            </a:r>
            <a:endParaRPr lang="en-US" sz="2400" dirty="0">
              <a:solidFill>
                <a:srgbClr val="FF33CC"/>
              </a:solidFill>
            </a:endParaRPr>
          </a:p>
        </p:txBody>
      </p:sp>
      <p:sp>
        <p:nvSpPr>
          <p:cNvPr id="7" name="TextBox 6"/>
          <p:cNvSpPr txBox="1"/>
          <p:nvPr/>
        </p:nvSpPr>
        <p:spPr>
          <a:xfrm>
            <a:off x="3663733" y="2276872"/>
            <a:ext cx="5386411" cy="446276"/>
          </a:xfrm>
          <a:prstGeom prst="rect">
            <a:avLst/>
          </a:prstGeom>
          <a:noFill/>
        </p:spPr>
        <p:txBody>
          <a:bodyPr wrap="none" rtlCol="0">
            <a:spAutoFit/>
          </a:bodyPr>
          <a:lstStyle/>
          <a:p>
            <a:pPr>
              <a:buNone/>
            </a:pPr>
            <a:r>
              <a:rPr lang="en-US" sz="2300" dirty="0">
                <a:solidFill>
                  <a:srgbClr val="000099"/>
                </a:solidFill>
              </a:rPr>
              <a:t>Prevalence between 1/1/91 to 12/31/92</a:t>
            </a:r>
            <a:r>
              <a:rPr lang="en-US" sz="2300" dirty="0" smtClean="0">
                <a:solidFill>
                  <a:srgbClr val="000099"/>
                </a:solidFill>
              </a:rPr>
              <a:t>:</a:t>
            </a:r>
            <a:endParaRPr lang="en-US" sz="23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1576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6"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08339"/>
                                        </p:tgtEl>
                                        <p:attrNameLst>
                                          <p:attrName>style.visibility</p:attrName>
                                        </p:attrNameLst>
                                      </p:cBhvr>
                                      <p:to>
                                        <p:strVal val="visible"/>
                                      </p:to>
                                    </p:set>
                                    <p:animEffect transition="in" filter="fade">
                                      <p:cBhvr>
                                        <p:cTn id="9" dur="2000"/>
                                        <p:tgtEl>
                                          <p:spTgt spid="90833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08343"/>
                                        </p:tgtEl>
                                        <p:attrNameLst>
                                          <p:attrName>style.visibility</p:attrName>
                                        </p:attrNameLst>
                                      </p:cBhvr>
                                      <p:to>
                                        <p:strVal val="visible"/>
                                      </p:to>
                                    </p:set>
                                    <p:animEffect transition="in" filter="fade">
                                      <p:cBhvr>
                                        <p:cTn id="12" dur="2000"/>
                                        <p:tgtEl>
                                          <p:spTgt spid="9083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08339" grpId="0" autoUpdateAnimBg="0"/>
      <p:bldP spid="90834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838200" y="228600"/>
            <a:ext cx="7772400" cy="1143000"/>
          </a:xfrm>
        </p:spPr>
        <p:txBody>
          <a:bodyPr/>
          <a:lstStyle/>
          <a:p>
            <a:r>
              <a:rPr lang="en-US" sz="3600" dirty="0" smtClean="0">
                <a:solidFill>
                  <a:srgbClr val="800000"/>
                </a:solidFill>
                <a:latin typeface="Arial" charset="0"/>
              </a:rPr>
              <a:t>Example:</a:t>
            </a:r>
            <a:r>
              <a:rPr lang="en-US" sz="3600" dirty="0" smtClean="0">
                <a:latin typeface="Arial" charset="0"/>
              </a:rPr>
              <a:t>  Occurrence of disease in 100 persons from 1991-1993:</a:t>
            </a:r>
          </a:p>
        </p:txBody>
      </p:sp>
      <p:sp>
        <p:nvSpPr>
          <p:cNvPr id="45059" name="Line 3"/>
          <p:cNvSpPr>
            <a:spLocks noChangeShapeType="1"/>
          </p:cNvSpPr>
          <p:nvPr/>
        </p:nvSpPr>
        <p:spPr bwMode="auto">
          <a:xfrm>
            <a:off x="3810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4"/>
          <p:cNvSpPr>
            <a:spLocks noChangeShapeType="1"/>
          </p:cNvSpPr>
          <p:nvPr/>
        </p:nvSpPr>
        <p:spPr bwMode="auto">
          <a:xfrm>
            <a:off x="14478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5"/>
          <p:cNvSpPr>
            <a:spLocks noChangeShapeType="1"/>
          </p:cNvSpPr>
          <p:nvPr/>
        </p:nvSpPr>
        <p:spPr bwMode="auto">
          <a:xfrm>
            <a:off x="25146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6"/>
          <p:cNvSpPr>
            <a:spLocks noChangeShapeType="1"/>
          </p:cNvSpPr>
          <p:nvPr/>
        </p:nvSpPr>
        <p:spPr bwMode="auto">
          <a:xfrm>
            <a:off x="3581400" y="2133600"/>
            <a:ext cx="0" cy="4648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3" name="Text Box 7"/>
          <p:cNvSpPr txBox="1">
            <a:spLocks noChangeArrowheads="1"/>
          </p:cNvSpPr>
          <p:nvPr/>
        </p:nvSpPr>
        <p:spPr bwMode="auto">
          <a:xfrm>
            <a:off x="4762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1991</a:t>
            </a:r>
            <a:endParaRPr lang="en-US" sz="2400">
              <a:solidFill>
                <a:schemeClr val="tx1"/>
              </a:solidFill>
            </a:endParaRPr>
          </a:p>
        </p:txBody>
      </p:sp>
      <p:sp>
        <p:nvSpPr>
          <p:cNvPr id="45064" name="Text Box 8"/>
          <p:cNvSpPr txBox="1">
            <a:spLocks noChangeArrowheads="1"/>
          </p:cNvSpPr>
          <p:nvPr/>
        </p:nvSpPr>
        <p:spPr bwMode="auto">
          <a:xfrm>
            <a:off x="15430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1992</a:t>
            </a:r>
            <a:endParaRPr lang="en-US" sz="2400">
              <a:solidFill>
                <a:schemeClr val="tx1"/>
              </a:solidFill>
            </a:endParaRPr>
          </a:p>
        </p:txBody>
      </p:sp>
      <p:sp>
        <p:nvSpPr>
          <p:cNvPr id="45065" name="Text Box 9"/>
          <p:cNvSpPr txBox="1">
            <a:spLocks noChangeArrowheads="1"/>
          </p:cNvSpPr>
          <p:nvPr/>
        </p:nvSpPr>
        <p:spPr bwMode="auto">
          <a:xfrm>
            <a:off x="2609850" y="17510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chemeClr val="tx1"/>
                </a:solidFill>
              </a:rPr>
              <a:t>1993</a:t>
            </a:r>
            <a:endParaRPr lang="en-US" sz="2400">
              <a:solidFill>
                <a:schemeClr val="tx1"/>
              </a:solidFill>
            </a:endParaRPr>
          </a:p>
        </p:txBody>
      </p:sp>
      <p:sp>
        <p:nvSpPr>
          <p:cNvPr id="45066" name="Oval 10"/>
          <p:cNvSpPr>
            <a:spLocks noChangeArrowheads="1"/>
          </p:cNvSpPr>
          <p:nvPr/>
        </p:nvSpPr>
        <p:spPr bwMode="auto">
          <a:xfrm flipH="1">
            <a:off x="3187700" y="2286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7" name="Line 11"/>
          <p:cNvSpPr>
            <a:spLocks noChangeShapeType="1"/>
          </p:cNvSpPr>
          <p:nvPr/>
        </p:nvSpPr>
        <p:spPr bwMode="auto">
          <a:xfrm>
            <a:off x="3352800" y="2362200"/>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Oval 12"/>
          <p:cNvSpPr>
            <a:spLocks noChangeArrowheads="1"/>
          </p:cNvSpPr>
          <p:nvPr/>
        </p:nvSpPr>
        <p:spPr bwMode="auto">
          <a:xfrm flipH="1">
            <a:off x="3063875" y="25146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9" name="Line 13"/>
          <p:cNvSpPr>
            <a:spLocks noChangeShapeType="1"/>
          </p:cNvSpPr>
          <p:nvPr/>
        </p:nvSpPr>
        <p:spPr bwMode="auto">
          <a:xfrm>
            <a:off x="3200400" y="25908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Oval 14"/>
          <p:cNvSpPr>
            <a:spLocks noChangeArrowheads="1"/>
          </p:cNvSpPr>
          <p:nvPr/>
        </p:nvSpPr>
        <p:spPr bwMode="auto">
          <a:xfrm flipH="1">
            <a:off x="2911475" y="27432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1" name="Line 15"/>
          <p:cNvSpPr>
            <a:spLocks noChangeShapeType="1"/>
          </p:cNvSpPr>
          <p:nvPr/>
        </p:nvSpPr>
        <p:spPr bwMode="auto">
          <a:xfrm>
            <a:off x="3048000" y="28194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Oval 16"/>
          <p:cNvSpPr>
            <a:spLocks noChangeArrowheads="1"/>
          </p:cNvSpPr>
          <p:nvPr/>
        </p:nvSpPr>
        <p:spPr bwMode="auto">
          <a:xfrm flipH="1">
            <a:off x="2743200" y="29876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3" name="Line 17"/>
          <p:cNvSpPr>
            <a:spLocks noChangeShapeType="1"/>
          </p:cNvSpPr>
          <p:nvPr/>
        </p:nvSpPr>
        <p:spPr bwMode="auto">
          <a:xfrm>
            <a:off x="2895600" y="30480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Oval 18"/>
          <p:cNvSpPr>
            <a:spLocks noChangeArrowheads="1"/>
          </p:cNvSpPr>
          <p:nvPr/>
        </p:nvSpPr>
        <p:spPr bwMode="auto">
          <a:xfrm flipH="1">
            <a:off x="2590800" y="32162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5" name="Line 19"/>
          <p:cNvSpPr>
            <a:spLocks noChangeShapeType="1"/>
          </p:cNvSpPr>
          <p:nvPr/>
        </p:nvSpPr>
        <p:spPr bwMode="auto">
          <a:xfrm>
            <a:off x="2743200" y="3276600"/>
            <a:ext cx="739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Oval 20"/>
          <p:cNvSpPr>
            <a:spLocks noChangeArrowheads="1"/>
          </p:cNvSpPr>
          <p:nvPr/>
        </p:nvSpPr>
        <p:spPr bwMode="auto">
          <a:xfrm flipH="1">
            <a:off x="2209800" y="3429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7" name="Line 21"/>
          <p:cNvSpPr>
            <a:spLocks noChangeShapeType="1"/>
          </p:cNvSpPr>
          <p:nvPr/>
        </p:nvSpPr>
        <p:spPr bwMode="auto">
          <a:xfrm>
            <a:off x="2362200" y="3505200"/>
            <a:ext cx="1219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Oval 22"/>
          <p:cNvSpPr>
            <a:spLocks noChangeArrowheads="1"/>
          </p:cNvSpPr>
          <p:nvPr/>
        </p:nvSpPr>
        <p:spPr bwMode="auto">
          <a:xfrm flipH="1">
            <a:off x="2133600" y="36734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9" name="Line 23"/>
          <p:cNvSpPr>
            <a:spLocks noChangeShapeType="1"/>
          </p:cNvSpPr>
          <p:nvPr/>
        </p:nvSpPr>
        <p:spPr bwMode="auto">
          <a:xfrm>
            <a:off x="2286000" y="3733800"/>
            <a:ext cx="106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Oval 24"/>
          <p:cNvSpPr>
            <a:spLocks noChangeArrowheads="1"/>
          </p:cNvSpPr>
          <p:nvPr/>
        </p:nvSpPr>
        <p:spPr bwMode="auto">
          <a:xfrm flipH="1">
            <a:off x="1997075" y="38862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1" name="Line 25"/>
          <p:cNvSpPr>
            <a:spLocks noChangeShapeType="1"/>
          </p:cNvSpPr>
          <p:nvPr/>
        </p:nvSpPr>
        <p:spPr bwMode="auto">
          <a:xfrm>
            <a:off x="2133600" y="3962400"/>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2" name="Oval 26"/>
          <p:cNvSpPr>
            <a:spLocks noChangeArrowheads="1"/>
          </p:cNvSpPr>
          <p:nvPr/>
        </p:nvSpPr>
        <p:spPr bwMode="auto">
          <a:xfrm flipH="1">
            <a:off x="1828800" y="4114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3" name="Oval 27"/>
          <p:cNvSpPr>
            <a:spLocks noChangeArrowheads="1"/>
          </p:cNvSpPr>
          <p:nvPr/>
        </p:nvSpPr>
        <p:spPr bwMode="auto">
          <a:xfrm flipH="1">
            <a:off x="1676400" y="43434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4" name="Oval 28"/>
          <p:cNvSpPr>
            <a:spLocks noChangeArrowheads="1"/>
          </p:cNvSpPr>
          <p:nvPr/>
        </p:nvSpPr>
        <p:spPr bwMode="auto">
          <a:xfrm flipH="1">
            <a:off x="1524000" y="4572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5" name="Line 29"/>
          <p:cNvSpPr>
            <a:spLocks noChangeShapeType="1"/>
          </p:cNvSpPr>
          <p:nvPr/>
        </p:nvSpPr>
        <p:spPr bwMode="auto">
          <a:xfrm>
            <a:off x="1981200" y="41910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6" name="Line 30"/>
          <p:cNvSpPr>
            <a:spLocks noChangeShapeType="1"/>
          </p:cNvSpPr>
          <p:nvPr/>
        </p:nvSpPr>
        <p:spPr bwMode="auto">
          <a:xfrm>
            <a:off x="1828800" y="4419600"/>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7" name="Line 31"/>
          <p:cNvSpPr>
            <a:spLocks noChangeShapeType="1"/>
          </p:cNvSpPr>
          <p:nvPr/>
        </p:nvSpPr>
        <p:spPr bwMode="auto">
          <a:xfrm>
            <a:off x="1676400" y="46482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8" name="Oval 32"/>
          <p:cNvSpPr>
            <a:spLocks noChangeArrowheads="1"/>
          </p:cNvSpPr>
          <p:nvPr/>
        </p:nvSpPr>
        <p:spPr bwMode="auto">
          <a:xfrm flipH="1">
            <a:off x="1158875" y="48164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9" name="Line 33"/>
          <p:cNvSpPr>
            <a:spLocks noChangeShapeType="1"/>
          </p:cNvSpPr>
          <p:nvPr/>
        </p:nvSpPr>
        <p:spPr bwMode="auto">
          <a:xfrm>
            <a:off x="1295400" y="4876800"/>
            <a:ext cx="1752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0" name="Oval 34"/>
          <p:cNvSpPr>
            <a:spLocks noChangeArrowheads="1"/>
          </p:cNvSpPr>
          <p:nvPr/>
        </p:nvSpPr>
        <p:spPr bwMode="auto">
          <a:xfrm flipH="1">
            <a:off x="1006475" y="5045075"/>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1" name="Line 35"/>
          <p:cNvSpPr>
            <a:spLocks noChangeShapeType="1"/>
          </p:cNvSpPr>
          <p:nvPr/>
        </p:nvSpPr>
        <p:spPr bwMode="auto">
          <a:xfrm>
            <a:off x="1143000" y="5105400"/>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2" name="Oval 36"/>
          <p:cNvSpPr>
            <a:spLocks noChangeArrowheads="1"/>
          </p:cNvSpPr>
          <p:nvPr/>
        </p:nvSpPr>
        <p:spPr bwMode="auto">
          <a:xfrm flipH="1">
            <a:off x="854075" y="5257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3" name="Line 37"/>
          <p:cNvSpPr>
            <a:spLocks noChangeShapeType="1"/>
          </p:cNvSpPr>
          <p:nvPr/>
        </p:nvSpPr>
        <p:spPr bwMode="auto">
          <a:xfrm>
            <a:off x="990600" y="5334000"/>
            <a:ext cx="1295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4" name="Oval 38"/>
          <p:cNvSpPr>
            <a:spLocks noChangeArrowheads="1"/>
          </p:cNvSpPr>
          <p:nvPr/>
        </p:nvSpPr>
        <p:spPr bwMode="auto">
          <a:xfrm flipH="1">
            <a:off x="609600" y="54864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5" name="Line 39"/>
          <p:cNvSpPr>
            <a:spLocks noChangeShapeType="1"/>
          </p:cNvSpPr>
          <p:nvPr/>
        </p:nvSpPr>
        <p:spPr bwMode="auto">
          <a:xfrm>
            <a:off x="762000" y="5562600"/>
            <a:ext cx="259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6" name="Oval 40"/>
          <p:cNvSpPr>
            <a:spLocks noChangeArrowheads="1"/>
          </p:cNvSpPr>
          <p:nvPr/>
        </p:nvSpPr>
        <p:spPr bwMode="auto">
          <a:xfrm flipH="1">
            <a:off x="457200" y="57150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97" name="Line 41"/>
          <p:cNvSpPr>
            <a:spLocks noChangeShapeType="1"/>
          </p:cNvSpPr>
          <p:nvPr/>
        </p:nvSpPr>
        <p:spPr bwMode="auto">
          <a:xfrm>
            <a:off x="609600" y="5791200"/>
            <a:ext cx="685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8" name="Line 42"/>
          <p:cNvSpPr>
            <a:spLocks noChangeShapeType="1"/>
          </p:cNvSpPr>
          <p:nvPr/>
        </p:nvSpPr>
        <p:spPr bwMode="auto">
          <a:xfrm>
            <a:off x="381000" y="5943600"/>
            <a:ext cx="1295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9" name="Line 43"/>
          <p:cNvSpPr>
            <a:spLocks noChangeShapeType="1"/>
          </p:cNvSpPr>
          <p:nvPr/>
        </p:nvSpPr>
        <p:spPr bwMode="auto">
          <a:xfrm>
            <a:off x="381000" y="6096000"/>
            <a:ext cx="91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0" name="Line 44"/>
          <p:cNvSpPr>
            <a:spLocks noChangeShapeType="1"/>
          </p:cNvSpPr>
          <p:nvPr/>
        </p:nvSpPr>
        <p:spPr bwMode="auto">
          <a:xfrm>
            <a:off x="381000" y="6248400"/>
            <a:ext cx="457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1" name="Line 45"/>
          <p:cNvSpPr>
            <a:spLocks noChangeShapeType="1"/>
          </p:cNvSpPr>
          <p:nvPr/>
        </p:nvSpPr>
        <p:spPr bwMode="auto">
          <a:xfrm>
            <a:off x="381000" y="6400800"/>
            <a:ext cx="137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2" name="Oval 46"/>
          <p:cNvSpPr>
            <a:spLocks noChangeArrowheads="1"/>
          </p:cNvSpPr>
          <p:nvPr/>
        </p:nvSpPr>
        <p:spPr bwMode="auto">
          <a:xfrm flipH="1">
            <a:off x="3733800" y="5638800"/>
            <a:ext cx="136525" cy="1365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3" name="Text Box 47"/>
          <p:cNvSpPr txBox="1">
            <a:spLocks noChangeArrowheads="1"/>
          </p:cNvSpPr>
          <p:nvPr/>
        </p:nvSpPr>
        <p:spPr bwMode="auto">
          <a:xfrm>
            <a:off x="3962400" y="5484813"/>
            <a:ext cx="9302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Onset</a:t>
            </a:r>
            <a:endParaRPr lang="en-US" sz="2400">
              <a:solidFill>
                <a:schemeClr val="tx1"/>
              </a:solidFill>
            </a:endParaRPr>
          </a:p>
        </p:txBody>
      </p:sp>
      <p:sp>
        <p:nvSpPr>
          <p:cNvPr id="45104" name="Line 48"/>
          <p:cNvSpPr>
            <a:spLocks noChangeShapeType="1"/>
          </p:cNvSpPr>
          <p:nvPr/>
        </p:nvSpPr>
        <p:spPr bwMode="auto">
          <a:xfrm>
            <a:off x="3657600" y="6324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5" name="Text Box 49"/>
          <p:cNvSpPr txBox="1">
            <a:spLocks noChangeArrowheads="1"/>
          </p:cNvSpPr>
          <p:nvPr/>
        </p:nvSpPr>
        <p:spPr bwMode="auto">
          <a:xfrm>
            <a:off x="3962400" y="6094413"/>
            <a:ext cx="1241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Duration</a:t>
            </a:r>
            <a:endParaRPr lang="en-US" sz="2400">
              <a:solidFill>
                <a:schemeClr val="tx1"/>
              </a:solidFill>
            </a:endParaRPr>
          </a:p>
        </p:txBody>
      </p:sp>
      <p:sp>
        <p:nvSpPr>
          <p:cNvPr id="908338" name="Text Box 50"/>
          <p:cNvSpPr txBox="1">
            <a:spLocks noChangeArrowheads="1"/>
          </p:cNvSpPr>
          <p:nvPr/>
        </p:nvSpPr>
        <p:spPr bwMode="auto">
          <a:xfrm>
            <a:off x="3657600" y="1828800"/>
            <a:ext cx="54864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300" dirty="0">
                <a:solidFill>
                  <a:srgbClr val="000099"/>
                </a:solidFill>
              </a:rPr>
              <a:t>Prevalence on 1/1/91</a:t>
            </a:r>
            <a:r>
              <a:rPr lang="en-US" sz="2300" dirty="0" smtClean="0">
                <a:solidFill>
                  <a:srgbClr val="000099"/>
                </a:solidFill>
              </a:rPr>
              <a:t>:</a:t>
            </a:r>
            <a:endParaRPr lang="en-US" sz="2300" dirty="0">
              <a:solidFill>
                <a:schemeClr val="tx1"/>
              </a:solidFill>
            </a:endParaRPr>
          </a:p>
        </p:txBody>
      </p:sp>
      <p:sp>
        <p:nvSpPr>
          <p:cNvPr id="908339" name="Text Box 51"/>
          <p:cNvSpPr txBox="1">
            <a:spLocks noChangeArrowheads="1"/>
          </p:cNvSpPr>
          <p:nvPr/>
        </p:nvSpPr>
        <p:spPr bwMode="auto">
          <a:xfrm>
            <a:off x="3657600" y="3048000"/>
            <a:ext cx="492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tx1"/>
                </a:solidFill>
              </a:rPr>
              <a:t>Cumulative incidence 1991-93:</a:t>
            </a:r>
          </a:p>
        </p:txBody>
      </p:sp>
      <p:sp>
        <p:nvSpPr>
          <p:cNvPr id="908340" name="Text Box 52"/>
          <p:cNvSpPr txBox="1">
            <a:spLocks noChangeArrowheads="1"/>
          </p:cNvSpPr>
          <p:nvPr/>
        </p:nvSpPr>
        <p:spPr bwMode="auto">
          <a:xfrm>
            <a:off x="3625850" y="3860800"/>
            <a:ext cx="551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tx1"/>
                </a:solidFill>
              </a:rPr>
              <a:t> Annual Cumulative Incidence </a:t>
            </a:r>
          </a:p>
          <a:p>
            <a:pPr>
              <a:spcBef>
                <a:spcPct val="0"/>
              </a:spcBef>
              <a:buFontTx/>
              <a:buNone/>
            </a:pPr>
            <a:r>
              <a:rPr lang="en-US" sz="2400" dirty="0">
                <a:solidFill>
                  <a:schemeClr val="tx1"/>
                </a:solidFill>
              </a:rPr>
              <a:t>		1991: 	</a:t>
            </a:r>
            <a:r>
              <a:rPr lang="en-US" sz="2400" dirty="0" smtClean="0">
                <a:solidFill>
                  <a:schemeClr val="tx1"/>
                </a:solidFill>
              </a:rPr>
              <a:t> </a:t>
            </a:r>
            <a:endParaRPr lang="en-US" sz="2400" dirty="0">
              <a:solidFill>
                <a:schemeClr val="tx1"/>
              </a:solidFill>
            </a:endParaRPr>
          </a:p>
        </p:txBody>
      </p:sp>
      <p:sp>
        <p:nvSpPr>
          <p:cNvPr id="908341" name="Text Box 53"/>
          <p:cNvSpPr txBox="1">
            <a:spLocks noChangeArrowheads="1"/>
          </p:cNvSpPr>
          <p:nvPr/>
        </p:nvSpPr>
        <p:spPr bwMode="auto">
          <a:xfrm>
            <a:off x="6711950" y="1841500"/>
            <a:ext cx="9128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300" dirty="0">
                <a:solidFill>
                  <a:srgbClr val="FF33CC"/>
                </a:solidFill>
              </a:rPr>
              <a:t>4/100</a:t>
            </a:r>
            <a:endParaRPr lang="en-US" sz="2300" dirty="0">
              <a:solidFill>
                <a:srgbClr val="FF33CC"/>
              </a:solidFill>
            </a:endParaRPr>
          </a:p>
        </p:txBody>
      </p:sp>
      <p:sp>
        <p:nvSpPr>
          <p:cNvPr id="908342" name="Text Box 54"/>
          <p:cNvSpPr txBox="1">
            <a:spLocks noChangeArrowheads="1"/>
          </p:cNvSpPr>
          <p:nvPr/>
        </p:nvSpPr>
        <p:spPr bwMode="auto">
          <a:xfrm>
            <a:off x="6535738" y="2611438"/>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15/100</a:t>
            </a:r>
            <a:endParaRPr lang="en-US" sz="2400" dirty="0">
              <a:solidFill>
                <a:srgbClr val="FF33CC"/>
              </a:solidFill>
            </a:endParaRPr>
          </a:p>
        </p:txBody>
      </p:sp>
      <p:sp>
        <p:nvSpPr>
          <p:cNvPr id="908343" name="Text Box 55"/>
          <p:cNvSpPr txBox="1">
            <a:spLocks noChangeArrowheads="1"/>
          </p:cNvSpPr>
          <p:nvPr/>
        </p:nvSpPr>
        <p:spPr bwMode="auto">
          <a:xfrm>
            <a:off x="6535738" y="3429000"/>
            <a:ext cx="94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16/96</a:t>
            </a:r>
            <a:endParaRPr lang="en-US" sz="2400" dirty="0">
              <a:solidFill>
                <a:srgbClr val="FF33CC"/>
              </a:solidFill>
            </a:endParaRPr>
          </a:p>
        </p:txBody>
      </p:sp>
      <p:sp>
        <p:nvSpPr>
          <p:cNvPr id="908344" name="Text Box 56"/>
          <p:cNvSpPr txBox="1">
            <a:spLocks noChangeArrowheads="1"/>
          </p:cNvSpPr>
          <p:nvPr/>
        </p:nvSpPr>
        <p:spPr bwMode="auto">
          <a:xfrm>
            <a:off x="6545263" y="4221163"/>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  5/96</a:t>
            </a:r>
            <a:endParaRPr lang="en-US" sz="2400" dirty="0">
              <a:solidFill>
                <a:srgbClr val="FF33CC"/>
              </a:solidFill>
            </a:endParaRPr>
          </a:p>
        </p:txBody>
      </p:sp>
      <p:sp>
        <p:nvSpPr>
          <p:cNvPr id="908345" name="Text Box 57"/>
          <p:cNvSpPr txBox="1">
            <a:spLocks noChangeArrowheads="1"/>
          </p:cNvSpPr>
          <p:nvPr/>
        </p:nvSpPr>
        <p:spPr bwMode="auto">
          <a:xfrm>
            <a:off x="6540500" y="4608513"/>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  6/91</a:t>
            </a:r>
            <a:endParaRPr lang="en-US" sz="2400" dirty="0">
              <a:solidFill>
                <a:srgbClr val="FF33CC"/>
              </a:solidFill>
            </a:endParaRPr>
          </a:p>
        </p:txBody>
      </p:sp>
      <p:sp>
        <p:nvSpPr>
          <p:cNvPr id="908346" name="Text Box 58"/>
          <p:cNvSpPr txBox="1">
            <a:spLocks noChangeArrowheads="1"/>
          </p:cNvSpPr>
          <p:nvPr/>
        </p:nvSpPr>
        <p:spPr bwMode="auto">
          <a:xfrm>
            <a:off x="6540500" y="495935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dirty="0">
                <a:solidFill>
                  <a:srgbClr val="FF33CC"/>
                </a:solidFill>
              </a:rPr>
              <a:t>  5/85</a:t>
            </a:r>
            <a:endParaRPr lang="en-US" sz="2400" dirty="0">
              <a:solidFill>
                <a:srgbClr val="FF33CC"/>
              </a:solidFill>
            </a:endParaRPr>
          </a:p>
        </p:txBody>
      </p:sp>
      <p:sp>
        <p:nvSpPr>
          <p:cNvPr id="7" name="TextBox 6"/>
          <p:cNvSpPr txBox="1"/>
          <p:nvPr/>
        </p:nvSpPr>
        <p:spPr>
          <a:xfrm>
            <a:off x="3663733" y="2276872"/>
            <a:ext cx="5386411" cy="446276"/>
          </a:xfrm>
          <a:prstGeom prst="rect">
            <a:avLst/>
          </a:prstGeom>
          <a:noFill/>
        </p:spPr>
        <p:txBody>
          <a:bodyPr wrap="none" rtlCol="0">
            <a:spAutoFit/>
          </a:bodyPr>
          <a:lstStyle/>
          <a:p>
            <a:pPr>
              <a:buNone/>
            </a:pPr>
            <a:r>
              <a:rPr lang="en-US" sz="2300" dirty="0">
                <a:solidFill>
                  <a:srgbClr val="000099"/>
                </a:solidFill>
              </a:rPr>
              <a:t>Prevalence between 1/1/91 to 12/31/92</a:t>
            </a:r>
            <a:r>
              <a:rPr lang="en-US" sz="2300" dirty="0" smtClean="0">
                <a:solidFill>
                  <a:srgbClr val="000099"/>
                </a:solidFill>
              </a:rPr>
              <a:t>:</a:t>
            </a:r>
            <a:endParaRPr lang="en-US" sz="2300" dirty="0"/>
          </a:p>
        </p:txBody>
      </p:sp>
      <p:sp>
        <p:nvSpPr>
          <p:cNvPr id="9" name="TextBox 8"/>
          <p:cNvSpPr txBox="1"/>
          <p:nvPr/>
        </p:nvSpPr>
        <p:spPr>
          <a:xfrm>
            <a:off x="5453512" y="4578807"/>
            <a:ext cx="955711" cy="461665"/>
          </a:xfrm>
          <a:prstGeom prst="rect">
            <a:avLst/>
          </a:prstGeom>
          <a:noFill/>
        </p:spPr>
        <p:txBody>
          <a:bodyPr wrap="none" rtlCol="0">
            <a:spAutoFit/>
          </a:bodyPr>
          <a:lstStyle/>
          <a:p>
            <a:pPr>
              <a:buNone/>
            </a:pPr>
            <a:r>
              <a:rPr lang="en-US" sz="2400" dirty="0" smtClean="0">
                <a:solidFill>
                  <a:schemeClr val="tx1"/>
                </a:solidFill>
              </a:rPr>
              <a:t>1992:</a:t>
            </a:r>
            <a:endParaRPr lang="en-US" sz="2400" dirty="0">
              <a:solidFill>
                <a:schemeClr val="tx1"/>
              </a:solidFill>
            </a:endParaRPr>
          </a:p>
        </p:txBody>
      </p:sp>
      <p:sp>
        <p:nvSpPr>
          <p:cNvPr id="67" name="TextBox 66"/>
          <p:cNvSpPr txBox="1"/>
          <p:nvPr/>
        </p:nvSpPr>
        <p:spPr>
          <a:xfrm>
            <a:off x="5449744" y="4952495"/>
            <a:ext cx="955711" cy="461665"/>
          </a:xfrm>
          <a:prstGeom prst="rect">
            <a:avLst/>
          </a:prstGeom>
          <a:noFill/>
        </p:spPr>
        <p:txBody>
          <a:bodyPr wrap="none" rtlCol="0">
            <a:spAutoFit/>
          </a:bodyPr>
          <a:lstStyle/>
          <a:p>
            <a:pPr>
              <a:buNone/>
            </a:pPr>
            <a:r>
              <a:rPr lang="en-US" sz="2400" dirty="0" smtClean="0">
                <a:solidFill>
                  <a:schemeClr val="tx1"/>
                </a:solidFill>
              </a:rPr>
              <a:t>1993:</a:t>
            </a:r>
            <a:endParaRPr lang="en-US" sz="2400" dirty="0">
              <a:solidFill>
                <a:schemeClr val="tx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71026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517"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908340"/>
                                        </p:tgtEl>
                                        <p:attrNameLst>
                                          <p:attrName>style.visibility</p:attrName>
                                        </p:attrNameLst>
                                      </p:cBhvr>
                                      <p:to>
                                        <p:strVal val="visible"/>
                                      </p:to>
                                    </p:set>
                                    <p:animEffect transition="in" filter="fade">
                                      <p:cBhvr>
                                        <p:cTn id="9" dur="2000"/>
                                        <p:tgtEl>
                                          <p:spTgt spid="90834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08344"/>
                                        </p:tgtEl>
                                        <p:attrNameLst>
                                          <p:attrName>style.visibility</p:attrName>
                                        </p:attrNameLst>
                                      </p:cBhvr>
                                      <p:to>
                                        <p:strVal val="visible"/>
                                      </p:to>
                                    </p:set>
                                    <p:animEffect transition="in" filter="fade">
                                      <p:cBhvr>
                                        <p:cTn id="12" dur="2000"/>
                                        <p:tgtEl>
                                          <p:spTgt spid="908344"/>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18000"/>
                                  </p:stCondLst>
                                  <p:childTnLst>
                                    <p:set>
                                      <p:cBhvr>
                                        <p:cTn id="17" dur="1" fill="hold">
                                          <p:stCondLst>
                                            <p:cond delay="0"/>
                                          </p:stCondLst>
                                        </p:cTn>
                                        <p:tgtEl>
                                          <p:spTgt spid="908345"/>
                                        </p:tgtEl>
                                        <p:attrNameLst>
                                          <p:attrName>style.visibility</p:attrName>
                                        </p:attrNameLst>
                                      </p:cBhvr>
                                      <p:to>
                                        <p:strVal val="visible"/>
                                      </p:to>
                                    </p:set>
                                    <p:animEffect transition="in" filter="fade">
                                      <p:cBhvr>
                                        <p:cTn id="18" dur="2000"/>
                                        <p:tgtEl>
                                          <p:spTgt spid="908345"/>
                                        </p:tgtEl>
                                      </p:cBhvr>
                                    </p:animEffect>
                                  </p:childTnLst>
                                </p:cTn>
                              </p:par>
                              <p:par>
                                <p:cTn id="19" presetID="10" presetClass="entr" presetSubtype="0" fill="hold" grpId="0" nodeType="withEffect">
                                  <p:stCondLst>
                                    <p:cond delay="4400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2000"/>
                                        <p:tgtEl>
                                          <p:spTgt spid="67"/>
                                        </p:tgtEl>
                                      </p:cBhvr>
                                    </p:animEffect>
                                  </p:childTnLst>
                                </p:cTn>
                              </p:par>
                              <p:par>
                                <p:cTn id="22" presetID="10" presetClass="entr" presetSubtype="0" fill="hold" grpId="0" nodeType="withEffect">
                                  <p:stCondLst>
                                    <p:cond delay="44000"/>
                                  </p:stCondLst>
                                  <p:childTnLst>
                                    <p:set>
                                      <p:cBhvr>
                                        <p:cTn id="23" dur="1" fill="hold">
                                          <p:stCondLst>
                                            <p:cond delay="0"/>
                                          </p:stCondLst>
                                        </p:cTn>
                                        <p:tgtEl>
                                          <p:spTgt spid="908346"/>
                                        </p:tgtEl>
                                        <p:attrNameLst>
                                          <p:attrName>style.visibility</p:attrName>
                                        </p:attrNameLst>
                                      </p:cBhvr>
                                      <p:to>
                                        <p:strVal val="visible"/>
                                      </p:to>
                                    </p:set>
                                    <p:animEffect transition="in" filter="fade">
                                      <p:cBhvr>
                                        <p:cTn id="24" dur="2000"/>
                                        <p:tgtEl>
                                          <p:spTgt spid="9083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908340" grpId="0" autoUpdateAnimBg="0"/>
      <p:bldP spid="908344" grpId="0"/>
      <p:bldP spid="908345" grpId="0"/>
      <p:bldP spid="908346" grpId="0"/>
      <p:bldP spid="9" grpId="0"/>
      <p:bldP spid="6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468313" y="1981200"/>
            <a:ext cx="4391025" cy="584200"/>
          </a:xfrm>
        </p:spPr>
        <p:txBody>
          <a:bodyPr/>
          <a:lstStyle/>
          <a:p>
            <a:r>
              <a:rPr lang="en-US" smtClean="0">
                <a:solidFill>
                  <a:srgbClr val="990033"/>
                </a:solidFill>
                <a:latin typeface="Arial" charset="0"/>
              </a:rPr>
              <a:t>Incidence Rate (IR)</a:t>
            </a:r>
            <a:r>
              <a:rPr lang="en-US" smtClean="0">
                <a:latin typeface="Arial" charset="0"/>
              </a:rPr>
              <a:t> =</a:t>
            </a:r>
          </a:p>
        </p:txBody>
      </p:sp>
      <p:sp>
        <p:nvSpPr>
          <p:cNvPr id="909315" name="Rectangle 3"/>
          <p:cNvSpPr>
            <a:spLocks noChangeArrowheads="1"/>
          </p:cNvSpPr>
          <p:nvPr/>
        </p:nvSpPr>
        <p:spPr bwMode="auto">
          <a:xfrm>
            <a:off x="615950" y="-17463"/>
            <a:ext cx="7772400" cy="1143001"/>
          </a:xfrm>
          <a:prstGeom prst="rect">
            <a:avLst/>
          </a:prstGeom>
          <a:noFill/>
          <a:ln w="9525">
            <a:noFill/>
            <a:miter lim="800000"/>
            <a:headEnd/>
            <a:tailEnd/>
          </a:ln>
          <a:effectLst/>
        </p:spPr>
        <p:txBody>
          <a:bodyPr anchor="ctr"/>
          <a:lstStyle/>
          <a:p>
            <a:pPr algn="ctr">
              <a:spcBef>
                <a:spcPct val="0"/>
              </a:spcBef>
              <a:buFontTx/>
              <a:buNone/>
              <a:defRPr/>
            </a:pPr>
            <a:r>
              <a:rPr lang="en-US" sz="2400"/>
              <a:t>Measures of disease occurrence</a:t>
            </a:r>
            <a:br>
              <a:rPr lang="en-US" sz="2400"/>
            </a:br>
            <a:r>
              <a:rPr lang="en-US" sz="4400">
                <a:effectLst>
                  <a:outerShdw blurRad="38100" dist="38100" dir="2700000" algn="tl">
                    <a:srgbClr val="C0C0C0"/>
                  </a:outerShdw>
                </a:effectLst>
              </a:rPr>
              <a:t>Incidence Rate </a:t>
            </a:r>
          </a:p>
        </p:txBody>
      </p:sp>
      <p:grpSp>
        <p:nvGrpSpPr>
          <p:cNvPr id="46084" name="Group 4"/>
          <p:cNvGrpSpPr>
            <a:grpSpLocks/>
          </p:cNvGrpSpPr>
          <p:nvPr/>
        </p:nvGrpSpPr>
        <p:grpSpPr bwMode="auto">
          <a:xfrm>
            <a:off x="34925" y="2852738"/>
            <a:ext cx="8382000" cy="1406525"/>
            <a:chOff x="22" y="1968"/>
            <a:chExt cx="5280" cy="886"/>
          </a:xfrm>
        </p:grpSpPr>
        <p:sp>
          <p:nvSpPr>
            <p:cNvPr id="46086" name="Rectangle 5"/>
            <p:cNvSpPr>
              <a:spLocks noChangeArrowheads="1"/>
            </p:cNvSpPr>
            <p:nvPr/>
          </p:nvSpPr>
          <p:spPr bwMode="auto">
            <a:xfrm>
              <a:off x="22" y="1968"/>
              <a:ext cx="5280"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spcBef>
                  <a:spcPct val="0"/>
                </a:spcBef>
                <a:buFontTx/>
                <a:buNone/>
              </a:pPr>
              <a:r>
                <a:rPr lang="en-US" sz="2400">
                  <a:solidFill>
                    <a:schemeClr val="tx1"/>
                  </a:solidFill>
                </a:rPr>
                <a:t># of </a:t>
              </a:r>
              <a:r>
                <a:rPr lang="en-US" sz="2400" b="1"/>
                <a:t>new </a:t>
              </a:r>
              <a:r>
                <a:rPr lang="en-US" sz="2400">
                  <a:solidFill>
                    <a:schemeClr val="tx1"/>
                  </a:solidFill>
                </a:rPr>
                <a:t>disease cases in a given time period</a:t>
              </a:r>
            </a:p>
            <a:p>
              <a:pPr algn="ctr" eaLnBrk="1" hangingPunct="1">
                <a:buClr>
                  <a:schemeClr val="bg2"/>
                </a:buClr>
                <a:buSzPct val="75000"/>
                <a:buFont typeface="Wingdings" pitchFamily="2" charset="2"/>
                <a:buNone/>
              </a:pPr>
              <a:r>
                <a:rPr lang="en-US" sz="2400">
                  <a:solidFill>
                    <a:schemeClr val="tx1"/>
                  </a:solidFill>
                </a:rPr>
                <a:t>Total </a:t>
              </a:r>
              <a:r>
                <a:rPr lang="en-US" sz="2400" b="1"/>
                <a:t>person-time</a:t>
              </a:r>
              <a:r>
                <a:rPr lang="en-US" sz="2400">
                  <a:solidFill>
                    <a:schemeClr val="tx1"/>
                  </a:solidFill>
                </a:rPr>
                <a:t> of observation in time period</a:t>
              </a:r>
            </a:p>
            <a:p>
              <a:pPr algn="ctr">
                <a:lnSpc>
                  <a:spcPct val="120000"/>
                </a:lnSpc>
                <a:spcBef>
                  <a:spcPct val="0"/>
                </a:spcBef>
                <a:buFontTx/>
                <a:buNone/>
              </a:pPr>
              <a:endParaRPr lang="en-US" sz="2400">
                <a:solidFill>
                  <a:schemeClr val="tx1"/>
                </a:solidFill>
              </a:endParaRPr>
            </a:p>
          </p:txBody>
        </p:sp>
        <p:sp>
          <p:nvSpPr>
            <p:cNvPr id="46087" name="Line 6"/>
            <p:cNvSpPr>
              <a:spLocks noChangeShapeType="1"/>
            </p:cNvSpPr>
            <p:nvPr/>
          </p:nvSpPr>
          <p:spPr bwMode="auto">
            <a:xfrm>
              <a:off x="493" y="2304"/>
              <a:ext cx="43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8" name="Text Box 7"/>
            <p:cNvSpPr txBox="1">
              <a:spLocks noChangeArrowheads="1"/>
            </p:cNvSpPr>
            <p:nvPr/>
          </p:nvSpPr>
          <p:spPr bwMode="auto">
            <a:xfrm>
              <a:off x="4863" y="2126"/>
              <a:ext cx="3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a:solidFill>
                    <a:schemeClr val="tx1"/>
                  </a:solidFill>
                </a:rPr>
                <a:t>x K</a:t>
              </a:r>
              <a:endParaRPr lang="en-US" sz="2400">
                <a:solidFill>
                  <a:schemeClr val="tx1"/>
                </a:solidFill>
              </a:endParaRPr>
            </a:p>
          </p:txBody>
        </p:sp>
      </p:grpSp>
      <p:sp>
        <p:nvSpPr>
          <p:cNvPr id="46085" name="Text Box 8"/>
          <p:cNvSpPr txBox="1">
            <a:spLocks noChangeArrowheads="1"/>
          </p:cNvSpPr>
          <p:nvPr/>
        </p:nvSpPr>
        <p:spPr bwMode="auto">
          <a:xfrm>
            <a:off x="879475" y="4508500"/>
            <a:ext cx="7632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400" b="1"/>
              <a:t>Person-time</a:t>
            </a:r>
            <a:r>
              <a:rPr lang="nb-NO" sz="2400">
                <a:solidFill>
                  <a:schemeClr val="tx1"/>
                </a:solidFill>
              </a:rPr>
              <a:t> = One person followed for the time period</a:t>
            </a:r>
          </a:p>
          <a:p>
            <a:pPr>
              <a:spcBef>
                <a:spcPct val="0"/>
              </a:spcBef>
              <a:buFontTx/>
              <a:buNone/>
            </a:pPr>
            <a:r>
              <a:rPr lang="nb-NO" sz="2400">
                <a:solidFill>
                  <a:schemeClr val="tx1"/>
                </a:solidFill>
              </a:rPr>
              <a:t>		    in question: </a:t>
            </a:r>
          </a:p>
          <a:p>
            <a:pPr>
              <a:spcBef>
                <a:spcPct val="0"/>
              </a:spcBef>
              <a:buFontTx/>
              <a:buNone/>
            </a:pPr>
            <a:r>
              <a:rPr lang="nb-NO" sz="2400">
                <a:solidFill>
                  <a:schemeClr val="tx1"/>
                </a:solidFill>
              </a:rPr>
              <a:t>		    	- person-year </a:t>
            </a:r>
          </a:p>
          <a:p>
            <a:pPr>
              <a:spcBef>
                <a:spcPct val="0"/>
              </a:spcBef>
              <a:buFontTx/>
              <a:buNone/>
            </a:pPr>
            <a:r>
              <a:rPr lang="nb-NO" sz="2400">
                <a:solidFill>
                  <a:schemeClr val="tx1"/>
                </a:solidFill>
              </a:rPr>
              <a:t>		    	- person-month </a:t>
            </a:r>
          </a:p>
          <a:p>
            <a:pPr>
              <a:spcBef>
                <a:spcPct val="0"/>
              </a:spcBef>
              <a:buFontTx/>
              <a:buNone/>
            </a:pPr>
            <a:r>
              <a:rPr lang="nb-NO" sz="2400">
                <a:solidFill>
                  <a:schemeClr val="tx1"/>
                </a:solidFill>
              </a:rPr>
              <a:t>		    	- person-week</a:t>
            </a:r>
            <a:endParaRPr lang="en-US" sz="24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50825" y="0"/>
            <a:ext cx="8569325" cy="1143000"/>
          </a:xfrm>
        </p:spPr>
        <p:txBody>
          <a:bodyPr/>
          <a:lstStyle/>
          <a:p>
            <a:r>
              <a:rPr lang="en-US" sz="2400" dirty="0" smtClean="0">
                <a:solidFill>
                  <a:srgbClr val="990033"/>
                </a:solidFill>
                <a:latin typeface="Arial" charset="0"/>
              </a:rPr>
              <a:t>Restructuring of observations in a hypothetical study.  Times along the horizontal axis reflect years of observation for each subject, rather than calendar years.</a:t>
            </a:r>
            <a:r>
              <a:rPr lang="en-US" sz="2400" dirty="0" smtClean="0">
                <a:latin typeface="Arial" charset="0"/>
              </a:rPr>
              <a:t>	     </a:t>
            </a:r>
            <a:endParaRPr lang="en-US" sz="4100" dirty="0" smtClean="0">
              <a:latin typeface="Arial" charset="0"/>
            </a:endParaRPr>
          </a:p>
        </p:txBody>
      </p:sp>
      <p:sp>
        <p:nvSpPr>
          <p:cNvPr id="47107" name="Rectangle 3"/>
          <p:cNvSpPr>
            <a:spLocks noChangeArrowheads="1"/>
          </p:cNvSpPr>
          <p:nvPr/>
        </p:nvSpPr>
        <p:spPr bwMode="auto">
          <a:xfrm>
            <a:off x="914400" y="1752600"/>
            <a:ext cx="6629400" cy="42672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08" name="Text Box 4"/>
          <p:cNvSpPr txBox="1">
            <a:spLocks noChangeArrowheads="1"/>
          </p:cNvSpPr>
          <p:nvPr/>
        </p:nvSpPr>
        <p:spPr bwMode="auto">
          <a:xfrm>
            <a:off x="476250" y="1293813"/>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Onset</a:t>
            </a:r>
          </a:p>
        </p:txBody>
      </p:sp>
      <p:sp>
        <p:nvSpPr>
          <p:cNvPr id="47109" name="Line 5"/>
          <p:cNvSpPr>
            <a:spLocks noChangeShapeType="1"/>
          </p:cNvSpPr>
          <p:nvPr/>
        </p:nvSpPr>
        <p:spPr bwMode="auto">
          <a:xfrm flipV="1">
            <a:off x="914400" y="1676400"/>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0" name="Text Box 6"/>
          <p:cNvSpPr txBox="1">
            <a:spLocks noChangeArrowheads="1"/>
          </p:cNvSpPr>
          <p:nvPr/>
        </p:nvSpPr>
        <p:spPr bwMode="auto">
          <a:xfrm>
            <a:off x="7086600" y="129381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End</a:t>
            </a:r>
          </a:p>
        </p:txBody>
      </p:sp>
      <p:sp>
        <p:nvSpPr>
          <p:cNvPr id="47111" name="Line 7"/>
          <p:cNvSpPr>
            <a:spLocks noChangeShapeType="1"/>
          </p:cNvSpPr>
          <p:nvPr/>
        </p:nvSpPr>
        <p:spPr bwMode="auto">
          <a:xfrm flipV="1">
            <a:off x="1676400" y="6019800"/>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2" name="Line 8"/>
          <p:cNvSpPr>
            <a:spLocks noChangeShapeType="1"/>
          </p:cNvSpPr>
          <p:nvPr/>
        </p:nvSpPr>
        <p:spPr bwMode="auto">
          <a:xfrm flipV="1">
            <a:off x="2514600" y="5943600"/>
            <a:ext cx="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3" name="Line 9"/>
          <p:cNvSpPr>
            <a:spLocks noChangeShapeType="1"/>
          </p:cNvSpPr>
          <p:nvPr/>
        </p:nvSpPr>
        <p:spPr bwMode="auto">
          <a:xfrm flipV="1">
            <a:off x="3352800" y="6019800"/>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4" name="Line 10"/>
          <p:cNvSpPr>
            <a:spLocks noChangeShapeType="1"/>
          </p:cNvSpPr>
          <p:nvPr/>
        </p:nvSpPr>
        <p:spPr bwMode="auto">
          <a:xfrm flipV="1">
            <a:off x="4191000" y="5943600"/>
            <a:ext cx="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5" name="Line 11"/>
          <p:cNvSpPr>
            <a:spLocks noChangeShapeType="1"/>
          </p:cNvSpPr>
          <p:nvPr/>
        </p:nvSpPr>
        <p:spPr bwMode="auto">
          <a:xfrm flipV="1">
            <a:off x="5029200" y="6019800"/>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12"/>
          <p:cNvSpPr>
            <a:spLocks noChangeShapeType="1"/>
          </p:cNvSpPr>
          <p:nvPr/>
        </p:nvSpPr>
        <p:spPr bwMode="auto">
          <a:xfrm flipV="1">
            <a:off x="5867400" y="5943600"/>
            <a:ext cx="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13"/>
          <p:cNvSpPr>
            <a:spLocks noChangeShapeType="1"/>
          </p:cNvSpPr>
          <p:nvPr/>
        </p:nvSpPr>
        <p:spPr bwMode="auto">
          <a:xfrm flipV="1">
            <a:off x="6705600" y="6019800"/>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14"/>
          <p:cNvSpPr>
            <a:spLocks noChangeShapeType="1"/>
          </p:cNvSpPr>
          <p:nvPr/>
        </p:nvSpPr>
        <p:spPr bwMode="auto">
          <a:xfrm flipV="1">
            <a:off x="7543800" y="5943600"/>
            <a:ext cx="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Text Box 15"/>
          <p:cNvSpPr txBox="1">
            <a:spLocks noChangeArrowheads="1"/>
          </p:cNvSpPr>
          <p:nvPr/>
        </p:nvSpPr>
        <p:spPr bwMode="auto">
          <a:xfrm>
            <a:off x="669925" y="61706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0</a:t>
            </a:r>
          </a:p>
        </p:txBody>
      </p:sp>
      <p:sp>
        <p:nvSpPr>
          <p:cNvPr id="47120" name="Text Box 16"/>
          <p:cNvSpPr txBox="1">
            <a:spLocks noChangeArrowheads="1"/>
          </p:cNvSpPr>
          <p:nvPr/>
        </p:nvSpPr>
        <p:spPr bwMode="auto">
          <a:xfrm>
            <a:off x="2362200" y="61706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2</a:t>
            </a:r>
          </a:p>
        </p:txBody>
      </p:sp>
      <p:sp>
        <p:nvSpPr>
          <p:cNvPr id="47121" name="Text Box 17"/>
          <p:cNvSpPr txBox="1">
            <a:spLocks noChangeArrowheads="1"/>
          </p:cNvSpPr>
          <p:nvPr/>
        </p:nvSpPr>
        <p:spPr bwMode="auto">
          <a:xfrm>
            <a:off x="4038600" y="61706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4</a:t>
            </a:r>
          </a:p>
        </p:txBody>
      </p:sp>
      <p:sp>
        <p:nvSpPr>
          <p:cNvPr id="47122" name="Text Box 18"/>
          <p:cNvSpPr txBox="1">
            <a:spLocks noChangeArrowheads="1"/>
          </p:cNvSpPr>
          <p:nvPr/>
        </p:nvSpPr>
        <p:spPr bwMode="auto">
          <a:xfrm>
            <a:off x="5715000" y="61706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6</a:t>
            </a:r>
          </a:p>
        </p:txBody>
      </p:sp>
      <p:sp>
        <p:nvSpPr>
          <p:cNvPr id="47123" name="Text Box 19"/>
          <p:cNvSpPr txBox="1">
            <a:spLocks noChangeArrowheads="1"/>
          </p:cNvSpPr>
          <p:nvPr/>
        </p:nvSpPr>
        <p:spPr bwMode="auto">
          <a:xfrm>
            <a:off x="7391400" y="61706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8</a:t>
            </a:r>
          </a:p>
        </p:txBody>
      </p:sp>
      <p:sp>
        <p:nvSpPr>
          <p:cNvPr id="47124" name="Text Box 20"/>
          <p:cNvSpPr txBox="1">
            <a:spLocks noChangeArrowheads="1"/>
          </p:cNvSpPr>
          <p:nvPr/>
        </p:nvSpPr>
        <p:spPr bwMode="auto">
          <a:xfrm rot="-5376164">
            <a:off x="-297656" y="3902869"/>
            <a:ext cx="12144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a:solidFill>
                  <a:schemeClr val="tx1"/>
                </a:solidFill>
              </a:rPr>
              <a:t>Patient</a:t>
            </a:r>
            <a:endParaRPr lang="en-US" sz="2400">
              <a:solidFill>
                <a:schemeClr val="tx1"/>
              </a:solidFill>
            </a:endParaRPr>
          </a:p>
        </p:txBody>
      </p:sp>
      <p:sp>
        <p:nvSpPr>
          <p:cNvPr id="47125" name="Text Box 21"/>
          <p:cNvSpPr txBox="1">
            <a:spLocks noChangeArrowheads="1"/>
          </p:cNvSpPr>
          <p:nvPr/>
        </p:nvSpPr>
        <p:spPr bwMode="auto">
          <a:xfrm>
            <a:off x="565150" y="2001838"/>
            <a:ext cx="385763"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A</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B</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C</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D</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E</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F</a:t>
            </a:r>
            <a:endParaRPr lang="en-US" sz="2400">
              <a:solidFill>
                <a:schemeClr val="tx1"/>
              </a:solidFill>
            </a:endParaRPr>
          </a:p>
        </p:txBody>
      </p:sp>
      <p:sp>
        <p:nvSpPr>
          <p:cNvPr id="47126" name="Line 22"/>
          <p:cNvSpPr>
            <a:spLocks noChangeShapeType="1"/>
          </p:cNvSpPr>
          <p:nvPr/>
        </p:nvSpPr>
        <p:spPr bwMode="auto">
          <a:xfrm>
            <a:off x="914400" y="2209800"/>
            <a:ext cx="152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23"/>
          <p:cNvSpPr>
            <a:spLocks noChangeShapeType="1"/>
          </p:cNvSpPr>
          <p:nvPr/>
        </p:nvSpPr>
        <p:spPr bwMode="auto">
          <a:xfrm>
            <a:off x="2438400" y="2147888"/>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Line 24"/>
          <p:cNvSpPr>
            <a:spLocks noChangeShapeType="1"/>
          </p:cNvSpPr>
          <p:nvPr/>
        </p:nvSpPr>
        <p:spPr bwMode="auto">
          <a:xfrm>
            <a:off x="2514600" y="2209800"/>
            <a:ext cx="42672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9" name="Line 25"/>
          <p:cNvSpPr>
            <a:spLocks noChangeShapeType="1"/>
          </p:cNvSpPr>
          <p:nvPr/>
        </p:nvSpPr>
        <p:spPr bwMode="auto">
          <a:xfrm>
            <a:off x="6781800" y="21336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0" name="Text Box 26"/>
          <p:cNvSpPr txBox="1">
            <a:spLocks noChangeArrowheads="1"/>
          </p:cNvSpPr>
          <p:nvPr/>
        </p:nvSpPr>
        <p:spPr bwMode="auto">
          <a:xfrm>
            <a:off x="1812925" y="1781175"/>
            <a:ext cx="14112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Diagnosis</a:t>
            </a:r>
            <a:endParaRPr lang="en-US" sz="2400">
              <a:solidFill>
                <a:schemeClr val="tx1"/>
              </a:solidFill>
            </a:endParaRPr>
          </a:p>
        </p:txBody>
      </p:sp>
      <p:sp>
        <p:nvSpPr>
          <p:cNvPr id="47131" name="Text Box 27"/>
          <p:cNvSpPr txBox="1">
            <a:spLocks noChangeArrowheads="1"/>
          </p:cNvSpPr>
          <p:nvPr/>
        </p:nvSpPr>
        <p:spPr bwMode="auto">
          <a:xfrm>
            <a:off x="6388100" y="1781175"/>
            <a:ext cx="9302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Death</a:t>
            </a:r>
            <a:endParaRPr lang="en-US" sz="2400">
              <a:solidFill>
                <a:schemeClr val="tx1"/>
              </a:solidFill>
            </a:endParaRPr>
          </a:p>
        </p:txBody>
      </p:sp>
      <p:sp>
        <p:nvSpPr>
          <p:cNvPr id="47132" name="Line 28"/>
          <p:cNvSpPr>
            <a:spLocks noChangeShapeType="1"/>
          </p:cNvSpPr>
          <p:nvPr/>
        </p:nvSpPr>
        <p:spPr bwMode="auto">
          <a:xfrm>
            <a:off x="914400" y="2895600"/>
            <a:ext cx="152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3" name="Line 29"/>
          <p:cNvSpPr>
            <a:spLocks noChangeShapeType="1"/>
          </p:cNvSpPr>
          <p:nvPr/>
        </p:nvSpPr>
        <p:spPr bwMode="auto">
          <a:xfrm>
            <a:off x="2438400" y="28194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4" name="Line 30"/>
          <p:cNvSpPr>
            <a:spLocks noChangeShapeType="1"/>
          </p:cNvSpPr>
          <p:nvPr/>
        </p:nvSpPr>
        <p:spPr bwMode="auto">
          <a:xfrm>
            <a:off x="914400" y="3657600"/>
            <a:ext cx="24225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5" name="Line 31"/>
          <p:cNvSpPr>
            <a:spLocks noChangeShapeType="1"/>
          </p:cNvSpPr>
          <p:nvPr/>
        </p:nvSpPr>
        <p:spPr bwMode="auto">
          <a:xfrm>
            <a:off x="3352800" y="35814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6" name="Line 32"/>
          <p:cNvSpPr>
            <a:spLocks noChangeShapeType="1"/>
          </p:cNvSpPr>
          <p:nvPr/>
        </p:nvSpPr>
        <p:spPr bwMode="auto">
          <a:xfrm>
            <a:off x="3429000" y="3657600"/>
            <a:ext cx="16002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7" name="Line 33"/>
          <p:cNvSpPr>
            <a:spLocks noChangeShapeType="1"/>
          </p:cNvSpPr>
          <p:nvPr/>
        </p:nvSpPr>
        <p:spPr bwMode="auto">
          <a:xfrm>
            <a:off x="5029200" y="35814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8" name="Text Box 34"/>
          <p:cNvSpPr txBox="1">
            <a:spLocks noChangeArrowheads="1"/>
          </p:cNvSpPr>
          <p:nvPr/>
        </p:nvSpPr>
        <p:spPr bwMode="auto">
          <a:xfrm>
            <a:off x="2667000" y="3228975"/>
            <a:ext cx="14112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Diagnosis</a:t>
            </a:r>
            <a:endParaRPr lang="en-US" sz="2400">
              <a:solidFill>
                <a:schemeClr val="tx1"/>
              </a:solidFill>
            </a:endParaRPr>
          </a:p>
        </p:txBody>
      </p:sp>
      <p:sp>
        <p:nvSpPr>
          <p:cNvPr id="47139" name="Line 35"/>
          <p:cNvSpPr>
            <a:spLocks noChangeShapeType="1"/>
          </p:cNvSpPr>
          <p:nvPr/>
        </p:nvSpPr>
        <p:spPr bwMode="auto">
          <a:xfrm>
            <a:off x="914400" y="4343400"/>
            <a:ext cx="571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0" name="Line 36"/>
          <p:cNvSpPr>
            <a:spLocks noChangeShapeType="1"/>
          </p:cNvSpPr>
          <p:nvPr/>
        </p:nvSpPr>
        <p:spPr bwMode="auto">
          <a:xfrm>
            <a:off x="6629400" y="42672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1" name="Line 37"/>
          <p:cNvSpPr>
            <a:spLocks noChangeShapeType="1"/>
          </p:cNvSpPr>
          <p:nvPr/>
        </p:nvSpPr>
        <p:spPr bwMode="auto">
          <a:xfrm>
            <a:off x="914400" y="5029200"/>
            <a:ext cx="1600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2" name="Line 38"/>
          <p:cNvSpPr>
            <a:spLocks noChangeShapeType="1"/>
          </p:cNvSpPr>
          <p:nvPr/>
        </p:nvSpPr>
        <p:spPr bwMode="auto">
          <a:xfrm>
            <a:off x="2514600" y="49530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3" name="Line 39"/>
          <p:cNvSpPr>
            <a:spLocks noChangeShapeType="1"/>
          </p:cNvSpPr>
          <p:nvPr/>
        </p:nvSpPr>
        <p:spPr bwMode="auto">
          <a:xfrm>
            <a:off x="914400" y="5715000"/>
            <a:ext cx="4953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4" name="Line 40"/>
          <p:cNvSpPr>
            <a:spLocks noChangeShapeType="1"/>
          </p:cNvSpPr>
          <p:nvPr/>
        </p:nvSpPr>
        <p:spPr bwMode="auto">
          <a:xfrm>
            <a:off x="5867400" y="5638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0377" name="Text Box 41"/>
          <p:cNvSpPr txBox="1">
            <a:spLocks noChangeArrowheads="1"/>
          </p:cNvSpPr>
          <p:nvPr/>
        </p:nvSpPr>
        <p:spPr bwMode="auto">
          <a:xfrm>
            <a:off x="7985125" y="141287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PY</a:t>
            </a:r>
          </a:p>
        </p:txBody>
      </p:sp>
      <p:sp>
        <p:nvSpPr>
          <p:cNvPr id="910378" name="Text Box 42"/>
          <p:cNvSpPr txBox="1">
            <a:spLocks noChangeArrowheads="1"/>
          </p:cNvSpPr>
          <p:nvPr/>
        </p:nvSpPr>
        <p:spPr bwMode="auto">
          <a:xfrm>
            <a:off x="8137525" y="1868488"/>
            <a:ext cx="5238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000099"/>
                </a:solidFill>
              </a:rPr>
              <a:t>2</a:t>
            </a:r>
          </a:p>
          <a:p>
            <a:pPr>
              <a:spcBef>
                <a:spcPct val="0"/>
              </a:spcBef>
              <a:buFontTx/>
              <a:buNone/>
            </a:pPr>
            <a:endParaRPr lang="en-US" sz="2400">
              <a:solidFill>
                <a:srgbClr val="000099"/>
              </a:solidFill>
            </a:endParaRPr>
          </a:p>
          <a:p>
            <a:pPr>
              <a:spcBef>
                <a:spcPct val="0"/>
              </a:spcBef>
              <a:buFontTx/>
              <a:buNone/>
            </a:pPr>
            <a:r>
              <a:rPr lang="en-US" sz="2400">
                <a:solidFill>
                  <a:srgbClr val="000099"/>
                </a:solidFill>
              </a:rPr>
              <a:t>2</a:t>
            </a:r>
          </a:p>
          <a:p>
            <a:pPr>
              <a:spcBef>
                <a:spcPct val="0"/>
              </a:spcBef>
              <a:buFontTx/>
              <a:buNone/>
            </a:pPr>
            <a:endParaRPr lang="en-US" sz="2400">
              <a:solidFill>
                <a:srgbClr val="000099"/>
              </a:solidFill>
            </a:endParaRPr>
          </a:p>
          <a:p>
            <a:pPr>
              <a:spcBef>
                <a:spcPct val="0"/>
              </a:spcBef>
              <a:buFontTx/>
              <a:buNone/>
            </a:pPr>
            <a:r>
              <a:rPr lang="en-US" sz="2400">
                <a:solidFill>
                  <a:srgbClr val="000099"/>
                </a:solidFill>
              </a:rPr>
              <a:t>3</a:t>
            </a:r>
          </a:p>
          <a:p>
            <a:pPr>
              <a:spcBef>
                <a:spcPct val="0"/>
              </a:spcBef>
              <a:buFontTx/>
              <a:buNone/>
            </a:pPr>
            <a:endParaRPr lang="en-US" sz="2400">
              <a:solidFill>
                <a:srgbClr val="000099"/>
              </a:solidFill>
            </a:endParaRPr>
          </a:p>
          <a:p>
            <a:pPr>
              <a:spcBef>
                <a:spcPct val="0"/>
              </a:spcBef>
              <a:buFontTx/>
              <a:buNone/>
            </a:pPr>
            <a:r>
              <a:rPr lang="en-US" sz="2400">
                <a:solidFill>
                  <a:srgbClr val="000099"/>
                </a:solidFill>
              </a:rPr>
              <a:t>7</a:t>
            </a:r>
          </a:p>
          <a:p>
            <a:pPr>
              <a:spcBef>
                <a:spcPct val="0"/>
              </a:spcBef>
              <a:buFontTx/>
              <a:buNone/>
            </a:pPr>
            <a:endParaRPr lang="en-US" sz="2400">
              <a:solidFill>
                <a:srgbClr val="000099"/>
              </a:solidFill>
            </a:endParaRPr>
          </a:p>
          <a:p>
            <a:pPr>
              <a:spcBef>
                <a:spcPct val="0"/>
              </a:spcBef>
              <a:buFontTx/>
              <a:buNone/>
            </a:pPr>
            <a:r>
              <a:rPr lang="en-US" sz="2400">
                <a:solidFill>
                  <a:srgbClr val="000099"/>
                </a:solidFill>
              </a:rPr>
              <a:t>2</a:t>
            </a:r>
          </a:p>
          <a:p>
            <a:pPr>
              <a:spcBef>
                <a:spcPct val="0"/>
              </a:spcBef>
              <a:buFontTx/>
              <a:buNone/>
            </a:pPr>
            <a:endParaRPr lang="en-US" sz="2400">
              <a:solidFill>
                <a:srgbClr val="000099"/>
              </a:solidFill>
            </a:endParaRPr>
          </a:p>
          <a:p>
            <a:pPr>
              <a:spcBef>
                <a:spcPct val="0"/>
              </a:spcBef>
              <a:buFontTx/>
              <a:buNone/>
            </a:pPr>
            <a:r>
              <a:rPr lang="en-US" sz="2400">
                <a:solidFill>
                  <a:srgbClr val="000099"/>
                </a:solidFill>
              </a:rPr>
              <a:t>6</a:t>
            </a:r>
          </a:p>
          <a:p>
            <a:pPr>
              <a:spcBef>
                <a:spcPct val="0"/>
              </a:spcBef>
              <a:buFontTx/>
              <a:buNone/>
            </a:pPr>
            <a:r>
              <a:rPr lang="en-US" sz="2400" b="1"/>
              <a:t>22</a:t>
            </a:r>
          </a:p>
        </p:txBody>
      </p:sp>
      <p:sp>
        <p:nvSpPr>
          <p:cNvPr id="910379" name="Text Box 43"/>
          <p:cNvSpPr txBox="1">
            <a:spLocks noChangeArrowheads="1"/>
          </p:cNvSpPr>
          <p:nvPr/>
        </p:nvSpPr>
        <p:spPr bwMode="auto">
          <a:xfrm>
            <a:off x="7667625" y="6400800"/>
            <a:ext cx="1476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rgbClr val="336600"/>
                </a:solidFill>
              </a:rPr>
              <a:t>IR</a:t>
            </a:r>
            <a:r>
              <a:rPr lang="en-US" sz="2400">
                <a:solidFill>
                  <a:schemeClr val="tx1"/>
                </a:solidFill>
              </a:rPr>
              <a:t>=2/22</a:t>
            </a:r>
          </a:p>
        </p:txBody>
      </p:sp>
      <p:sp>
        <p:nvSpPr>
          <p:cNvPr id="47148" name="Text Box 44"/>
          <p:cNvSpPr txBox="1">
            <a:spLocks noChangeArrowheads="1"/>
          </p:cNvSpPr>
          <p:nvPr/>
        </p:nvSpPr>
        <p:spPr bwMode="auto">
          <a:xfrm>
            <a:off x="2771775" y="6400800"/>
            <a:ext cx="2967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Observation (years)</a:t>
            </a:r>
          </a:p>
        </p:txBody>
      </p:sp>
      <p:sp>
        <p:nvSpPr>
          <p:cNvPr id="47149" name="Text Box 45"/>
          <p:cNvSpPr txBox="1">
            <a:spLocks noChangeArrowheads="1"/>
          </p:cNvSpPr>
          <p:nvPr/>
        </p:nvSpPr>
        <p:spPr bwMode="auto">
          <a:xfrm>
            <a:off x="2498725" y="4765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400">
              <a:solidFill>
                <a:schemeClr val="tx1"/>
              </a:solidFill>
              <a:latin typeface="Times New Roman" pitchFamily="18" charset="0"/>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5542" fill="hold"/>
                                        <p:tgtEl>
                                          <p:spTgt spid="9"/>
                                        </p:tgtEl>
                                      </p:cBhvr>
                                    </p:cmd>
                                  </p:childTnLst>
                                </p:cTn>
                              </p:par>
                              <p:par>
                                <p:cTn id="7" presetID="10" presetClass="entr" presetSubtype="0" fill="hold" grpId="0" nodeType="withEffect">
                                  <p:stCondLst>
                                    <p:cond delay="0"/>
                                  </p:stCondLst>
                                  <p:childTnLst>
                                    <p:set>
                                      <p:cBhvr>
                                        <p:cTn id="8" dur="1" fill="hold">
                                          <p:stCondLst>
                                            <p:cond delay="0"/>
                                          </p:stCondLst>
                                        </p:cTn>
                                        <p:tgtEl>
                                          <p:spTgt spid="47106"/>
                                        </p:tgtEl>
                                        <p:attrNameLst>
                                          <p:attrName>style.visibility</p:attrName>
                                        </p:attrNameLst>
                                      </p:cBhvr>
                                      <p:to>
                                        <p:strVal val="visible"/>
                                      </p:to>
                                    </p:set>
                                    <p:animEffect transition="in" filter="fade">
                                      <p:cBhvr>
                                        <p:cTn id="9" dur="2000"/>
                                        <p:tgtEl>
                                          <p:spTgt spid="47106"/>
                                        </p:tgtEl>
                                      </p:cBhvr>
                                    </p:animEffect>
                                  </p:childTnLst>
                                </p:cTn>
                              </p:par>
                              <p:par>
                                <p:cTn id="10" presetID="10" presetClass="entr" presetSubtype="0" fill="hold" grpId="0" nodeType="withEffect">
                                  <p:stCondLst>
                                    <p:cond delay="26000"/>
                                  </p:stCondLst>
                                  <p:childTnLst>
                                    <p:set>
                                      <p:cBhvr>
                                        <p:cTn id="11" dur="1" fill="hold">
                                          <p:stCondLst>
                                            <p:cond delay="0"/>
                                          </p:stCondLst>
                                        </p:cTn>
                                        <p:tgtEl>
                                          <p:spTgt spid="910378"/>
                                        </p:tgtEl>
                                        <p:attrNameLst>
                                          <p:attrName>style.visibility</p:attrName>
                                        </p:attrNameLst>
                                      </p:cBhvr>
                                      <p:to>
                                        <p:strVal val="visible"/>
                                      </p:to>
                                    </p:set>
                                    <p:animEffect transition="in" filter="fade">
                                      <p:cBhvr>
                                        <p:cTn id="12" dur="3000"/>
                                        <p:tgtEl>
                                          <p:spTgt spid="910378"/>
                                        </p:tgtEl>
                                      </p:cBhvr>
                                    </p:animEffect>
                                  </p:childTnLst>
                                </p:cTn>
                              </p:par>
                              <p:par>
                                <p:cTn id="13" presetID="10" presetClass="entr" presetSubtype="0" fill="hold" grpId="0" nodeType="withEffect">
                                  <p:stCondLst>
                                    <p:cond delay="60000"/>
                                  </p:stCondLst>
                                  <p:childTnLst>
                                    <p:set>
                                      <p:cBhvr>
                                        <p:cTn id="14" dur="1" fill="hold">
                                          <p:stCondLst>
                                            <p:cond delay="0"/>
                                          </p:stCondLst>
                                        </p:cTn>
                                        <p:tgtEl>
                                          <p:spTgt spid="910379"/>
                                        </p:tgtEl>
                                        <p:attrNameLst>
                                          <p:attrName>style.visibility</p:attrName>
                                        </p:attrNameLst>
                                      </p:cBhvr>
                                      <p:to>
                                        <p:strVal val="visible"/>
                                      </p:to>
                                    </p:set>
                                    <p:animEffect transition="in" filter="fade">
                                      <p:cBhvr>
                                        <p:cTn id="15" dur="3000"/>
                                        <p:tgtEl>
                                          <p:spTgt spid="9103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47106" grpId="0"/>
      <p:bldP spid="910378" grpId="0" autoUpdateAnimBg="0"/>
      <p:bldP spid="91037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609600" y="53975"/>
            <a:ext cx="7772400" cy="1143000"/>
          </a:xfrm>
        </p:spPr>
        <p:txBody>
          <a:bodyPr/>
          <a:lstStyle/>
          <a:p>
            <a:r>
              <a:rPr lang="en-US" sz="4100" smtClean="0">
                <a:solidFill>
                  <a:srgbClr val="990033"/>
                </a:solidFill>
                <a:latin typeface="Arial" charset="0"/>
              </a:rPr>
              <a:t>Calculation of Incidence Rate in Large Populations</a:t>
            </a:r>
          </a:p>
        </p:txBody>
      </p:sp>
      <p:sp>
        <p:nvSpPr>
          <p:cNvPr id="911363" name="Rectangle 3"/>
          <p:cNvSpPr>
            <a:spLocks noGrp="1" noChangeArrowheads="1"/>
          </p:cNvSpPr>
          <p:nvPr>
            <p:ph type="body" idx="4294967295"/>
          </p:nvPr>
        </p:nvSpPr>
        <p:spPr>
          <a:xfrm>
            <a:off x="76200" y="5516563"/>
            <a:ext cx="9067800" cy="1143000"/>
          </a:xfrm>
        </p:spPr>
        <p:txBody>
          <a:bodyPr/>
          <a:lstStyle/>
          <a:p>
            <a:pPr>
              <a:lnSpc>
                <a:spcPct val="90000"/>
              </a:lnSpc>
              <a:buFontTx/>
              <a:buNone/>
            </a:pPr>
            <a:r>
              <a:rPr lang="en-US" sz="2800" b="1" smtClean="0">
                <a:latin typeface="Arial" charset="0"/>
              </a:rPr>
              <a:t> Incidence Rate:</a:t>
            </a:r>
          </a:p>
          <a:p>
            <a:pPr>
              <a:lnSpc>
                <a:spcPct val="90000"/>
              </a:lnSpc>
              <a:buFontTx/>
              <a:buNone/>
            </a:pPr>
            <a:r>
              <a:rPr lang="en-US" sz="2800" smtClean="0">
                <a:latin typeface="Arial" charset="0"/>
              </a:rPr>
              <a:t> 150/500,000 = .0003 or 30 per 100,000 female-years</a:t>
            </a:r>
          </a:p>
        </p:txBody>
      </p:sp>
      <p:sp>
        <p:nvSpPr>
          <p:cNvPr id="48132" name="Text Box 4"/>
          <p:cNvSpPr txBox="1">
            <a:spLocks noChangeArrowheads="1"/>
          </p:cNvSpPr>
          <p:nvPr/>
        </p:nvSpPr>
        <p:spPr bwMode="auto">
          <a:xfrm>
            <a:off x="152400" y="1341438"/>
            <a:ext cx="8686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dirty="0">
                <a:solidFill>
                  <a:schemeClr val="tx1"/>
                </a:solidFill>
              </a:rPr>
              <a:t>During 1990-1994 there were 150 cases of breast cancer in </a:t>
            </a:r>
            <a:r>
              <a:rPr lang="en-US" sz="2800" dirty="0" err="1">
                <a:solidFill>
                  <a:schemeClr val="tx1"/>
                </a:solidFill>
              </a:rPr>
              <a:t>Hitown</a:t>
            </a:r>
            <a:r>
              <a:rPr lang="en-US" sz="2800" dirty="0">
                <a:solidFill>
                  <a:schemeClr val="tx1"/>
                </a:solidFill>
              </a:rPr>
              <a:t>.  On the average, there were </a:t>
            </a:r>
          </a:p>
          <a:p>
            <a:pPr>
              <a:spcBef>
                <a:spcPct val="0"/>
              </a:spcBef>
              <a:buFontTx/>
              <a:buNone/>
            </a:pPr>
            <a:r>
              <a:rPr lang="en-US" sz="2800" dirty="0">
                <a:solidFill>
                  <a:schemeClr val="tx1"/>
                </a:solidFill>
              </a:rPr>
              <a:t>100,000 females living in </a:t>
            </a:r>
            <a:r>
              <a:rPr lang="en-US" sz="2800" dirty="0" err="1">
                <a:solidFill>
                  <a:schemeClr val="tx1"/>
                </a:solidFill>
              </a:rPr>
              <a:t>Hitown</a:t>
            </a:r>
            <a:r>
              <a:rPr lang="en-US" sz="2800" dirty="0">
                <a:solidFill>
                  <a:schemeClr val="tx1"/>
                </a:solidFill>
              </a:rPr>
              <a:t> each year from </a:t>
            </a:r>
          </a:p>
          <a:p>
            <a:pPr>
              <a:spcBef>
                <a:spcPct val="0"/>
              </a:spcBef>
              <a:buFontTx/>
              <a:buNone/>
            </a:pPr>
            <a:r>
              <a:rPr lang="en-US" sz="2800" dirty="0">
                <a:solidFill>
                  <a:schemeClr val="tx1"/>
                </a:solidFill>
              </a:rPr>
              <a:t>1990-1994.</a:t>
            </a:r>
          </a:p>
          <a:p>
            <a:pPr>
              <a:spcBef>
                <a:spcPct val="0"/>
              </a:spcBef>
              <a:buFontTx/>
              <a:buNone/>
            </a:pPr>
            <a:r>
              <a:rPr lang="en-US" sz="2800" dirty="0"/>
              <a:t>What is the Incidence Rate of breast cancer among females in </a:t>
            </a:r>
            <a:r>
              <a:rPr lang="en-US" sz="2800" dirty="0" err="1"/>
              <a:t>Hitown</a:t>
            </a:r>
            <a:r>
              <a:rPr lang="en-US" sz="2800" dirty="0"/>
              <a:t>?</a:t>
            </a:r>
          </a:p>
        </p:txBody>
      </p:sp>
      <p:sp>
        <p:nvSpPr>
          <p:cNvPr id="911365" name="Text Box 5"/>
          <p:cNvSpPr txBox="1">
            <a:spLocks noChangeArrowheads="1"/>
          </p:cNvSpPr>
          <p:nvPr/>
        </p:nvSpPr>
        <p:spPr bwMode="auto">
          <a:xfrm>
            <a:off x="179388" y="4387850"/>
            <a:ext cx="82153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a:solidFill>
                  <a:schemeClr val="tx1"/>
                </a:solidFill>
              </a:rPr>
              <a:t>Person-time of observation:</a:t>
            </a:r>
          </a:p>
          <a:p>
            <a:pPr>
              <a:spcBef>
                <a:spcPct val="0"/>
              </a:spcBef>
              <a:buFontTx/>
              <a:buNone/>
            </a:pPr>
            <a:r>
              <a:rPr lang="en-US" sz="2800">
                <a:solidFill>
                  <a:schemeClr val="tx1"/>
                </a:solidFill>
              </a:rPr>
              <a:t>100,000 females x 5 years = 500,000 female-years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513"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48132"/>
                                        </p:tgtEl>
                                        <p:attrNameLst>
                                          <p:attrName>style.visibility</p:attrName>
                                        </p:attrNameLst>
                                      </p:cBhvr>
                                      <p:to>
                                        <p:strVal val="visible"/>
                                      </p:to>
                                    </p:set>
                                    <p:animEffect transition="in" filter="fade">
                                      <p:cBhvr>
                                        <p:cTn id="9" dur="3000"/>
                                        <p:tgtEl>
                                          <p:spTgt spid="48132"/>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911365"/>
                                        </p:tgtEl>
                                        <p:attrNameLst>
                                          <p:attrName>style.visibility</p:attrName>
                                        </p:attrNameLst>
                                      </p:cBhvr>
                                      <p:to>
                                        <p:strVal val="visible"/>
                                      </p:to>
                                    </p:set>
                                    <p:animEffect transition="in" filter="fade">
                                      <p:cBhvr>
                                        <p:cTn id="12" dur="3000"/>
                                        <p:tgtEl>
                                          <p:spTgt spid="911365"/>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911363"/>
                                        </p:tgtEl>
                                        <p:attrNameLst>
                                          <p:attrName>style.visibility</p:attrName>
                                        </p:attrNameLst>
                                      </p:cBhvr>
                                      <p:to>
                                        <p:strVal val="visible"/>
                                      </p:to>
                                    </p:set>
                                    <p:animEffect transition="in" filter="fade">
                                      <p:cBhvr>
                                        <p:cTn id="15" dur="3000"/>
                                        <p:tgtEl>
                                          <p:spTgt spid="9113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911363" grpId="0" autoUpdateAnimBg="0"/>
      <p:bldP spid="48132" grpId="0"/>
      <p:bldP spid="91136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2439" name="Group 55"/>
          <p:cNvGraphicFramePr>
            <a:graphicFrameLocks noGrp="1"/>
          </p:cNvGraphicFramePr>
          <p:nvPr>
            <p:ph type="tbl" idx="1"/>
          </p:nvPr>
        </p:nvGraphicFramePr>
        <p:xfrm>
          <a:off x="381000" y="1412875"/>
          <a:ext cx="8229600" cy="3922735"/>
        </p:xfrm>
        <a:graphic>
          <a:graphicData uri="http://schemas.openxmlformats.org/drawingml/2006/table">
            <a:tbl>
              <a:tblPr/>
              <a:tblGrid>
                <a:gridCol w="1646238"/>
                <a:gridCol w="1320800"/>
                <a:gridCol w="1584325"/>
                <a:gridCol w="1944687"/>
                <a:gridCol w="1733550"/>
              </a:tblGrid>
              <a:tr h="82292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Exercise Level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A </a:t>
                      </a:r>
                      <a:br>
                        <a:rPr kumimoji="0" lang="en-US" sz="2400" b="0" i="0" u="none" strike="noStrike" cap="none" normalizeH="0" baseline="0" smtClean="0">
                          <a:ln>
                            <a:noFill/>
                          </a:ln>
                          <a:solidFill>
                            <a:srgbClr val="990033"/>
                          </a:solidFill>
                          <a:effectLst/>
                          <a:latin typeface="Arial" charset="0"/>
                        </a:rPr>
                      </a:br>
                      <a:r>
                        <a:rPr kumimoji="0" lang="en-US" sz="1800" b="0" i="0" u="none" strike="noStrike" cap="none" normalizeH="0" baseline="0" smtClean="0">
                          <a:ln>
                            <a:noFill/>
                          </a:ln>
                          <a:solidFill>
                            <a:srgbClr val="990033"/>
                          </a:solidFill>
                          <a:effectLst/>
                          <a:latin typeface="Arial" charset="0"/>
                        </a:rPr>
                        <a:t>(cases)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N </a:t>
                      </a:r>
                      <a:br>
                        <a:rPr kumimoji="0" lang="en-US" sz="2400" b="0" i="0" u="none" strike="noStrike" cap="none" normalizeH="0" baseline="0" smtClean="0">
                          <a:ln>
                            <a:noFill/>
                          </a:ln>
                          <a:solidFill>
                            <a:srgbClr val="990033"/>
                          </a:solidFill>
                          <a:effectLst/>
                          <a:latin typeface="Arial" charset="0"/>
                        </a:rPr>
                      </a:br>
                      <a:r>
                        <a:rPr kumimoji="0" lang="en-US" sz="1800" b="0" i="0" u="none" strike="noStrike" cap="none" normalizeH="0" baseline="0" smtClean="0">
                          <a:ln>
                            <a:noFill/>
                          </a:ln>
                          <a:solidFill>
                            <a:srgbClr val="990033"/>
                          </a:solidFill>
                          <a:effectLst/>
                          <a:latin typeface="Arial" charset="0"/>
                        </a:rPr>
                        <a:t>(population)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T </a:t>
                      </a:r>
                      <a:br>
                        <a:rPr kumimoji="0" lang="en-US" sz="2400" b="0" i="0" u="none" strike="noStrike" cap="none" normalizeH="0" baseline="0" smtClean="0">
                          <a:ln>
                            <a:noFill/>
                          </a:ln>
                          <a:solidFill>
                            <a:srgbClr val="990033"/>
                          </a:solidFill>
                          <a:effectLst/>
                          <a:latin typeface="Arial" charset="0"/>
                        </a:rPr>
                      </a:br>
                      <a:r>
                        <a:rPr kumimoji="0" lang="en-US" sz="1800" b="0" i="0" u="none" strike="noStrike" cap="none" normalizeH="0" baseline="0" smtClean="0">
                          <a:ln>
                            <a:noFill/>
                          </a:ln>
                          <a:solidFill>
                            <a:srgbClr val="990033"/>
                          </a:solidFill>
                          <a:effectLst/>
                          <a:latin typeface="Arial" charset="0"/>
                        </a:rPr>
                        <a:t>(years followed)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NT </a:t>
                      </a:r>
                      <a:br>
                        <a:rPr kumimoji="0" lang="en-US" sz="2400" b="0" i="0" u="none" strike="noStrike" cap="none" normalizeH="0" baseline="0" smtClean="0">
                          <a:ln>
                            <a:noFill/>
                          </a:ln>
                          <a:solidFill>
                            <a:srgbClr val="990033"/>
                          </a:solidFill>
                          <a:effectLst/>
                          <a:latin typeface="Arial" charset="0"/>
                        </a:rPr>
                      </a:br>
                      <a:r>
                        <a:rPr kumimoji="0" lang="en-US" sz="1800" b="0" i="0" u="none" strike="noStrike" cap="none" normalizeH="0" baseline="0" smtClean="0">
                          <a:ln>
                            <a:noFill/>
                          </a:ln>
                          <a:solidFill>
                            <a:srgbClr val="990033"/>
                          </a:solidFill>
                          <a:effectLst/>
                          <a:latin typeface="Arial" charset="0"/>
                        </a:rPr>
                        <a:t>(person years)</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None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43</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100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400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0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Mild</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320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Moderate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0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990033"/>
                          </a:solidFill>
                          <a:effectLst/>
                          <a:latin typeface="Arial" charset="0"/>
                        </a:rPr>
                        <a:t>Vigorous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5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990033"/>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70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250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1000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198" name="Rectangle 46"/>
          <p:cNvSpPr>
            <a:spLocks noGrp="1" noChangeArrowheads="1"/>
          </p:cNvSpPr>
          <p:nvPr>
            <p:ph type="title"/>
          </p:nvPr>
        </p:nvSpPr>
        <p:spPr>
          <a:xfrm>
            <a:off x="685800" y="269875"/>
            <a:ext cx="7772400" cy="1143000"/>
          </a:xfrm>
        </p:spPr>
        <p:txBody>
          <a:bodyPr/>
          <a:lstStyle/>
          <a:p>
            <a:r>
              <a:rPr lang="en-US" sz="4000" smtClean="0">
                <a:solidFill>
                  <a:srgbClr val="990033"/>
                </a:solidFill>
                <a:latin typeface="Arial" charset="0"/>
              </a:rPr>
              <a:t>Example of “person-time” for rate</a:t>
            </a:r>
          </a:p>
        </p:txBody>
      </p:sp>
      <p:sp>
        <p:nvSpPr>
          <p:cNvPr id="49199" name="Text Box 47"/>
          <p:cNvSpPr txBox="1">
            <a:spLocks noChangeArrowheads="1"/>
          </p:cNvSpPr>
          <p:nvPr/>
        </p:nvSpPr>
        <p:spPr bwMode="auto">
          <a:xfrm>
            <a:off x="251520" y="5486400"/>
            <a:ext cx="88924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dirty="0"/>
              <a:t>Cumulative Incidence</a:t>
            </a:r>
            <a:r>
              <a:rPr lang="en-US" sz="2400" dirty="0">
                <a:solidFill>
                  <a:schemeClr val="tx1"/>
                </a:solidFill>
              </a:rPr>
              <a:t>  = </a:t>
            </a:r>
            <a:r>
              <a:rPr lang="en-US" sz="2400" dirty="0" smtClean="0">
                <a:solidFill>
                  <a:schemeClr val="tx1"/>
                </a:solidFill>
              </a:rPr>
              <a:t>(70/250) x 100 </a:t>
            </a:r>
            <a:r>
              <a:rPr lang="en-US" sz="2400" dirty="0">
                <a:solidFill>
                  <a:schemeClr val="tx1"/>
                </a:solidFill>
              </a:rPr>
              <a:t>= 28.0 per 100 persons</a:t>
            </a:r>
          </a:p>
          <a:p>
            <a:pPr eaLnBrk="1" hangingPunct="1">
              <a:spcBef>
                <a:spcPct val="50000"/>
              </a:spcBef>
              <a:buFontTx/>
              <a:buNone/>
            </a:pPr>
            <a:r>
              <a:rPr lang="en-US" sz="2400" dirty="0"/>
              <a:t>Incidence Rate</a:t>
            </a:r>
            <a:r>
              <a:rPr lang="en-US" sz="2400" dirty="0">
                <a:solidFill>
                  <a:schemeClr val="tx1"/>
                </a:solidFill>
              </a:rPr>
              <a:t> = (</a:t>
            </a:r>
            <a:r>
              <a:rPr lang="en-US" sz="2400" dirty="0" smtClean="0">
                <a:solidFill>
                  <a:schemeClr val="tx1"/>
                </a:solidFill>
              </a:rPr>
              <a:t>70/1000) x 100 </a:t>
            </a:r>
            <a:r>
              <a:rPr lang="en-US" sz="2400" dirty="0">
                <a:solidFill>
                  <a:schemeClr val="tx1"/>
                </a:solidFill>
              </a:rPr>
              <a:t>PY = 7 per 100 </a:t>
            </a:r>
            <a:r>
              <a:rPr lang="en-US" sz="2400" dirty="0" smtClean="0">
                <a:solidFill>
                  <a:schemeClr val="tx1"/>
                </a:solidFill>
              </a:rPr>
              <a:t>person-years</a:t>
            </a:r>
            <a:endParaRPr lang="en-US" sz="24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a:xfrm>
            <a:off x="685800" y="44450"/>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pitchFamily="34" charset="0"/>
                <a:cs typeface="Arial" pitchFamily="34" charset="0"/>
              </a:rPr>
              <a:t>Natural History of Disease</a:t>
            </a:r>
          </a:p>
        </p:txBody>
      </p:sp>
      <p:sp>
        <p:nvSpPr>
          <p:cNvPr id="9219" name="Rectangle 3"/>
          <p:cNvSpPr>
            <a:spLocks noChangeArrowheads="1"/>
          </p:cNvSpPr>
          <p:nvPr/>
        </p:nvSpPr>
        <p:spPr bwMode="auto">
          <a:xfrm>
            <a:off x="1212850" y="2247900"/>
            <a:ext cx="1487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2400">
                <a:solidFill>
                  <a:schemeClr val="tx1"/>
                </a:solidFill>
                <a:ea typeface="Times New Roman" pitchFamily="18" charset="0"/>
                <a:cs typeface="Arial" charset="0"/>
              </a:rPr>
              <a:t>Exposure</a:t>
            </a:r>
          </a:p>
        </p:txBody>
      </p:sp>
      <p:sp>
        <p:nvSpPr>
          <p:cNvPr id="9220" name="Rectangle 4"/>
          <p:cNvSpPr>
            <a:spLocks noChangeArrowheads="1"/>
          </p:cNvSpPr>
          <p:nvPr/>
        </p:nvSpPr>
        <p:spPr bwMode="auto">
          <a:xfrm>
            <a:off x="3143250" y="3576638"/>
            <a:ext cx="40005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0" name="Table Placeholder 9"/>
          <p:cNvGraphicFramePr>
            <a:graphicFrameLocks noGrp="1"/>
          </p:cNvGraphicFramePr>
          <p:nvPr>
            <p:ph type="tbl" idx="1"/>
          </p:nvPr>
        </p:nvGraphicFramePr>
        <p:xfrm>
          <a:off x="685800" y="3644900"/>
          <a:ext cx="7772400" cy="1168400"/>
        </p:xfrm>
        <a:graphic>
          <a:graphicData uri="http://schemas.openxmlformats.org/drawingml/2006/table">
            <a:tbl>
              <a:tblPr firstRow="1" bandRow="1">
                <a:tableStyleId>{5940675A-B579-460E-94D1-54222C63F5DA}</a:tableStyleId>
              </a:tblPr>
              <a:tblGrid>
                <a:gridCol w="1554480"/>
                <a:gridCol w="1554480"/>
                <a:gridCol w="1554480"/>
                <a:gridCol w="1554480"/>
                <a:gridCol w="1554480"/>
              </a:tblGrid>
              <a:tr h="528177">
                <a:tc gridSpan="2">
                  <a:txBody>
                    <a:bodyPr/>
                    <a:lstStyle/>
                    <a:p>
                      <a:pPr algn="ctr"/>
                      <a:r>
                        <a:rPr lang="en-US" sz="1800" b="1" dirty="0" smtClean="0">
                          <a:latin typeface="Arial" pitchFamily="34" charset="0"/>
                          <a:cs typeface="Arial" pitchFamily="34" charset="0"/>
                        </a:rPr>
                        <a:t>Pre-pathogenesis</a:t>
                      </a:r>
                      <a:endParaRPr lang="en-US" sz="1800" b="1" dirty="0">
                        <a:latin typeface="Arial" pitchFamily="34" charset="0"/>
                        <a:cs typeface="Arial" pitchFamily="34" charset="0"/>
                      </a:endParaRPr>
                    </a:p>
                  </a:txBody>
                  <a:tcPr marT="45730" marB="45730">
                    <a:solidFill>
                      <a:schemeClr val="accent1"/>
                    </a:solidFill>
                  </a:tcPr>
                </a:tc>
                <a:tc hMerge="1">
                  <a:txBody>
                    <a:bodyPr/>
                    <a:lstStyle/>
                    <a:p>
                      <a:endParaRPr lang="en-US" dirty="0"/>
                    </a:p>
                  </a:txBody>
                  <a:tcPr/>
                </a:tc>
                <a:tc gridSpan="3">
                  <a:txBody>
                    <a:bodyPr/>
                    <a:lstStyle/>
                    <a:p>
                      <a:pPr algn="ctr"/>
                      <a:r>
                        <a:rPr lang="en-US" sz="1800" b="1" dirty="0" smtClean="0">
                          <a:latin typeface="Arial" pitchFamily="34" charset="0"/>
                          <a:cs typeface="Arial" pitchFamily="34" charset="0"/>
                        </a:rPr>
                        <a:t>Pathogenesis</a:t>
                      </a:r>
                      <a:endParaRPr lang="en-US" sz="1800" b="1" dirty="0">
                        <a:latin typeface="Arial" pitchFamily="34" charset="0"/>
                        <a:cs typeface="Arial" pitchFamily="34" charset="0"/>
                      </a:endParaRPr>
                    </a:p>
                  </a:txBody>
                  <a:tcPr marT="45730" marB="45730">
                    <a:solidFill>
                      <a:srgbClr val="FFC000"/>
                    </a:solidFill>
                  </a:tcPr>
                </a:tc>
                <a:tc hMerge="1">
                  <a:txBody>
                    <a:bodyPr/>
                    <a:lstStyle/>
                    <a:p>
                      <a:endParaRPr lang="en-US" dirty="0"/>
                    </a:p>
                  </a:txBody>
                  <a:tcPr/>
                </a:tc>
                <a:tc hMerge="1">
                  <a:txBody>
                    <a:bodyPr/>
                    <a:lstStyle/>
                    <a:p>
                      <a:endParaRPr lang="en-US" dirty="0"/>
                    </a:p>
                  </a:txBody>
                  <a:tcPr/>
                </a:tc>
              </a:tr>
              <a:tr h="640223">
                <a:tc>
                  <a:txBody>
                    <a:bodyPr/>
                    <a:lstStyle/>
                    <a:p>
                      <a:pPr algn="ctr"/>
                      <a:r>
                        <a:rPr lang="en-US" sz="1800" b="0" dirty="0" smtClean="0">
                          <a:latin typeface="Arial" pitchFamily="34" charset="0"/>
                          <a:cs typeface="Arial" pitchFamily="34" charset="0"/>
                        </a:rPr>
                        <a:t>Susceptibility</a:t>
                      </a:r>
                      <a:endParaRPr lang="en-US" sz="1800" b="0" dirty="0">
                        <a:latin typeface="Arial" pitchFamily="34" charset="0"/>
                        <a:cs typeface="Arial" pitchFamily="34" charset="0"/>
                      </a:endParaRPr>
                    </a:p>
                  </a:txBody>
                  <a:tcPr marT="45730" marB="45730">
                    <a:solidFill>
                      <a:schemeClr val="accent3">
                        <a:lumMod val="85000"/>
                      </a:schemeClr>
                    </a:solidFill>
                  </a:tcPr>
                </a:tc>
                <a:tc>
                  <a:txBody>
                    <a:bodyPr/>
                    <a:lstStyle/>
                    <a:p>
                      <a:pPr algn="ctr"/>
                      <a:r>
                        <a:rPr lang="en-US" sz="1800" dirty="0" smtClean="0">
                          <a:latin typeface="Arial" pitchFamily="34" charset="0"/>
                          <a:cs typeface="Arial" pitchFamily="34" charset="0"/>
                        </a:rPr>
                        <a:t>Adaptation</a:t>
                      </a:r>
                      <a:endParaRPr lang="en-US" sz="1800" dirty="0">
                        <a:latin typeface="Arial" pitchFamily="34" charset="0"/>
                        <a:cs typeface="Arial" pitchFamily="34" charset="0"/>
                      </a:endParaRPr>
                    </a:p>
                  </a:txBody>
                  <a:tcPr marT="45730" marB="45730">
                    <a:solidFill>
                      <a:schemeClr val="accent3">
                        <a:lumMod val="85000"/>
                      </a:schemeClr>
                    </a:solidFill>
                  </a:tcPr>
                </a:tc>
                <a:tc>
                  <a:txBody>
                    <a:bodyPr/>
                    <a:lstStyle/>
                    <a:p>
                      <a:pPr algn="ctr"/>
                      <a:r>
                        <a:rPr lang="en-US" sz="1800" dirty="0" smtClean="0">
                          <a:solidFill>
                            <a:schemeClr val="bg1"/>
                          </a:solidFill>
                          <a:latin typeface="Arial" pitchFamily="34" charset="0"/>
                          <a:cs typeface="Arial" pitchFamily="34" charset="0"/>
                        </a:rPr>
                        <a:t>Early pathogenesis</a:t>
                      </a:r>
                      <a:endParaRPr lang="en-US" sz="1800" dirty="0">
                        <a:solidFill>
                          <a:schemeClr val="bg1"/>
                        </a:solidFill>
                        <a:latin typeface="Arial" pitchFamily="34" charset="0"/>
                        <a:cs typeface="Arial" pitchFamily="34" charset="0"/>
                      </a:endParaRPr>
                    </a:p>
                  </a:txBody>
                  <a:tcPr marT="45730" marB="45730">
                    <a:solidFill>
                      <a:srgbClr val="7030A0"/>
                    </a:solidFill>
                  </a:tcPr>
                </a:tc>
                <a:tc>
                  <a:txBody>
                    <a:bodyPr/>
                    <a:lstStyle/>
                    <a:p>
                      <a:pPr algn="ctr"/>
                      <a:r>
                        <a:rPr lang="en-US" sz="1800" dirty="0" smtClean="0">
                          <a:latin typeface="Arial" pitchFamily="34" charset="0"/>
                          <a:cs typeface="Arial" pitchFamily="34" charset="0"/>
                        </a:rPr>
                        <a:t>Early</a:t>
                      </a:r>
                      <a:r>
                        <a:rPr lang="en-US" sz="1800" baseline="0" dirty="0" smtClean="0">
                          <a:latin typeface="Arial" pitchFamily="34" charset="0"/>
                          <a:cs typeface="Arial" pitchFamily="34" charset="0"/>
                        </a:rPr>
                        <a:t> clinical</a:t>
                      </a:r>
                      <a:endParaRPr lang="en-US" sz="1800" dirty="0">
                        <a:latin typeface="Arial" pitchFamily="34" charset="0"/>
                        <a:cs typeface="Arial" pitchFamily="34" charset="0"/>
                      </a:endParaRPr>
                    </a:p>
                  </a:txBody>
                  <a:tcPr marT="45730" marB="45730">
                    <a:solidFill>
                      <a:srgbClr val="00B0F0"/>
                    </a:solidFill>
                  </a:tcPr>
                </a:tc>
                <a:tc>
                  <a:txBody>
                    <a:bodyPr/>
                    <a:lstStyle/>
                    <a:p>
                      <a:pPr algn="ctr"/>
                      <a:r>
                        <a:rPr lang="en-US" sz="1800" dirty="0" smtClean="0">
                          <a:latin typeface="Arial" pitchFamily="34" charset="0"/>
                          <a:cs typeface="Arial" pitchFamily="34" charset="0"/>
                        </a:rPr>
                        <a:t>Late</a:t>
                      </a:r>
                      <a:r>
                        <a:rPr lang="en-US" sz="1800" baseline="0" dirty="0" smtClean="0">
                          <a:latin typeface="Arial" pitchFamily="34" charset="0"/>
                          <a:cs typeface="Arial" pitchFamily="34" charset="0"/>
                        </a:rPr>
                        <a:t> clinical</a:t>
                      </a:r>
                      <a:endParaRPr lang="en-US" sz="1800" dirty="0">
                        <a:latin typeface="Arial" pitchFamily="34" charset="0"/>
                        <a:cs typeface="Arial" pitchFamily="34" charset="0"/>
                      </a:endParaRPr>
                    </a:p>
                  </a:txBody>
                  <a:tcPr marT="45730" marB="45730">
                    <a:solidFill>
                      <a:srgbClr val="00B0F0"/>
                    </a:solidFill>
                  </a:tcPr>
                </a:tc>
              </a:tr>
            </a:tbl>
          </a:graphicData>
        </a:graphic>
      </p:graphicFrame>
      <p:graphicFrame>
        <p:nvGraphicFramePr>
          <p:cNvPr id="11" name="Table 10"/>
          <p:cNvGraphicFramePr>
            <a:graphicFrameLocks noGrp="1"/>
          </p:cNvGraphicFramePr>
          <p:nvPr/>
        </p:nvGraphicFramePr>
        <p:xfrm>
          <a:off x="2230438" y="4811713"/>
          <a:ext cx="4679950" cy="527050"/>
        </p:xfrm>
        <a:graphic>
          <a:graphicData uri="http://schemas.openxmlformats.org/drawingml/2006/table">
            <a:tbl>
              <a:tblPr firstRow="1" bandRow="1">
                <a:tableStyleId>{5940675A-B579-460E-94D1-54222C63F5DA}</a:tableStyleId>
              </a:tblPr>
              <a:tblGrid>
                <a:gridCol w="4679950"/>
              </a:tblGrid>
              <a:tr h="527050">
                <a:tc>
                  <a:txBody>
                    <a:bodyPr/>
                    <a:lstStyle/>
                    <a:p>
                      <a:pPr algn="ctr"/>
                      <a:r>
                        <a:rPr lang="en-US" sz="1800" b="1" dirty="0" smtClean="0">
                          <a:latin typeface="Arial" pitchFamily="34" charset="0"/>
                          <a:cs typeface="Arial" pitchFamily="34" charset="0"/>
                        </a:rPr>
                        <a:t>Incubation/induction/latency</a:t>
                      </a:r>
                      <a:r>
                        <a:rPr lang="en-US" sz="1800" b="1" baseline="0" dirty="0" smtClean="0">
                          <a:latin typeface="Arial" pitchFamily="34" charset="0"/>
                          <a:cs typeface="Arial" pitchFamily="34" charset="0"/>
                        </a:rPr>
                        <a:t> period</a:t>
                      </a:r>
                      <a:endParaRPr lang="en-US" sz="1800" b="1" dirty="0">
                        <a:latin typeface="Arial" pitchFamily="34" charset="0"/>
                        <a:cs typeface="Arial" pitchFamily="34" charset="0"/>
                      </a:endParaRPr>
                    </a:p>
                  </a:txBody>
                  <a:tcPr marL="91429" marR="91429" marT="45706" marB="45706">
                    <a:solidFill>
                      <a:srgbClr val="FFFF00"/>
                    </a:solidFill>
                  </a:tcPr>
                </a:tc>
              </a:tr>
            </a:tbl>
          </a:graphicData>
        </a:graphic>
      </p:graphicFrame>
      <p:sp>
        <p:nvSpPr>
          <p:cNvPr id="9244" name="Rectangle 3"/>
          <p:cNvSpPr>
            <a:spLocks noChangeArrowheads="1"/>
          </p:cNvSpPr>
          <p:nvPr/>
        </p:nvSpPr>
        <p:spPr bwMode="auto">
          <a:xfrm>
            <a:off x="3013075" y="1773238"/>
            <a:ext cx="2276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2400">
                <a:solidFill>
                  <a:schemeClr val="tx1"/>
                </a:solidFill>
                <a:ea typeface="Times New Roman" pitchFamily="18" charset="0"/>
                <a:cs typeface="Arial" charset="0"/>
              </a:rPr>
              <a:t>Clinical horizon</a:t>
            </a:r>
          </a:p>
        </p:txBody>
      </p:sp>
      <p:sp>
        <p:nvSpPr>
          <p:cNvPr id="9245" name="Rectangle 3"/>
          <p:cNvSpPr>
            <a:spLocks noChangeArrowheads="1"/>
          </p:cNvSpPr>
          <p:nvPr/>
        </p:nvSpPr>
        <p:spPr bwMode="auto">
          <a:xfrm>
            <a:off x="4589463" y="2247900"/>
            <a:ext cx="163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2400">
                <a:solidFill>
                  <a:schemeClr val="tx1"/>
                </a:solidFill>
                <a:ea typeface="Times New Roman" pitchFamily="18" charset="0"/>
                <a:cs typeface="Arial" charset="0"/>
              </a:rPr>
              <a:t>Symptoms</a:t>
            </a:r>
          </a:p>
        </p:txBody>
      </p:sp>
      <p:sp>
        <p:nvSpPr>
          <p:cNvPr id="9246" name="Rectangle 3"/>
          <p:cNvSpPr>
            <a:spLocks noChangeArrowheads="1"/>
          </p:cNvSpPr>
          <p:nvPr/>
        </p:nvSpPr>
        <p:spPr bwMode="auto">
          <a:xfrm>
            <a:off x="6219825" y="1773238"/>
            <a:ext cx="188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2400">
                <a:solidFill>
                  <a:schemeClr val="tx1"/>
                </a:solidFill>
                <a:ea typeface="Times New Roman" pitchFamily="18" charset="0"/>
                <a:cs typeface="Arial" charset="0"/>
              </a:rPr>
              <a:t>Critical point</a:t>
            </a:r>
          </a:p>
        </p:txBody>
      </p:sp>
      <p:sp>
        <p:nvSpPr>
          <p:cNvPr id="9247" name="Rectangle 3"/>
          <p:cNvSpPr>
            <a:spLocks noChangeArrowheads="1"/>
          </p:cNvSpPr>
          <p:nvPr/>
        </p:nvSpPr>
        <p:spPr bwMode="auto">
          <a:xfrm>
            <a:off x="34925" y="3336925"/>
            <a:ext cx="148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1400">
                <a:solidFill>
                  <a:srgbClr val="CC0066"/>
                </a:solidFill>
                <a:ea typeface="Times New Roman" pitchFamily="18" charset="0"/>
                <a:cs typeface="Arial" charset="0"/>
              </a:rPr>
              <a:t>Complete health</a:t>
            </a:r>
          </a:p>
        </p:txBody>
      </p:sp>
      <p:sp>
        <p:nvSpPr>
          <p:cNvPr id="9248" name="Rectangle 3"/>
          <p:cNvSpPr>
            <a:spLocks noChangeArrowheads="1"/>
          </p:cNvSpPr>
          <p:nvPr/>
        </p:nvSpPr>
        <p:spPr bwMode="auto">
          <a:xfrm>
            <a:off x="8158163" y="3336925"/>
            <a:ext cx="66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spcBef>
                <a:spcPct val="0"/>
              </a:spcBef>
              <a:buFontTx/>
              <a:buNone/>
            </a:pPr>
            <a:r>
              <a:rPr lang="en-US" sz="1400">
                <a:solidFill>
                  <a:srgbClr val="CC0066"/>
                </a:solidFill>
                <a:ea typeface="Times New Roman" pitchFamily="18" charset="0"/>
                <a:cs typeface="Arial" charset="0"/>
              </a:rPr>
              <a:t>Death</a:t>
            </a:r>
          </a:p>
        </p:txBody>
      </p:sp>
      <p:cxnSp>
        <p:nvCxnSpPr>
          <p:cNvPr id="9249" name="Straight Arrow Connector 17"/>
          <p:cNvCxnSpPr>
            <a:cxnSpLocks noChangeShapeType="1"/>
          </p:cNvCxnSpPr>
          <p:nvPr/>
        </p:nvCxnSpPr>
        <p:spPr bwMode="auto">
          <a:xfrm rot="5400000">
            <a:off x="1442244" y="3132931"/>
            <a:ext cx="954088" cy="22225"/>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250" name="Straight Arrow Connector 19"/>
          <p:cNvCxnSpPr>
            <a:cxnSpLocks noChangeShapeType="1"/>
          </p:cNvCxnSpPr>
          <p:nvPr/>
        </p:nvCxnSpPr>
        <p:spPr bwMode="auto">
          <a:xfrm rot="5400000">
            <a:off x="4887119" y="3126581"/>
            <a:ext cx="954088" cy="22225"/>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251" name="Straight Arrow Connector 20"/>
          <p:cNvCxnSpPr>
            <a:cxnSpLocks noChangeShapeType="1"/>
            <a:stCxn id="9244" idx="2"/>
          </p:cNvCxnSpPr>
          <p:nvPr/>
        </p:nvCxnSpPr>
        <p:spPr bwMode="auto">
          <a:xfrm rot="5400000">
            <a:off x="3444082" y="2907506"/>
            <a:ext cx="1379538" cy="34925"/>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9252" name="Straight Arrow Connector 24"/>
          <p:cNvCxnSpPr>
            <a:cxnSpLocks noChangeShapeType="1"/>
          </p:cNvCxnSpPr>
          <p:nvPr/>
        </p:nvCxnSpPr>
        <p:spPr bwMode="auto">
          <a:xfrm rot="5400000">
            <a:off x="6384131" y="2912270"/>
            <a:ext cx="1381125" cy="36512"/>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9253" name="TextBox 25"/>
          <p:cNvSpPr txBox="1">
            <a:spLocks noChangeArrowheads="1"/>
          </p:cNvSpPr>
          <p:nvPr/>
        </p:nvSpPr>
        <p:spPr bwMode="auto">
          <a:xfrm>
            <a:off x="614363" y="6381750"/>
            <a:ext cx="3860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buFontTx/>
              <a:buNone/>
            </a:pPr>
            <a:r>
              <a:rPr lang="en-US" sz="1000"/>
              <a:t>Fleming ST. Managerial Epidemiology, 2</a:t>
            </a:r>
            <a:r>
              <a:rPr lang="en-US" sz="1000" baseline="30000"/>
              <a:t>nd</a:t>
            </a:r>
            <a:r>
              <a:rPr lang="en-US" sz="1000"/>
              <a:t> ed, 2008, p.45</a:t>
            </a:r>
          </a:p>
          <a:p>
            <a:pPr>
              <a:buFontTx/>
              <a:buNone/>
            </a:pPr>
            <a:r>
              <a:rPr lang="en-US" sz="1000"/>
              <a:t>From: Valanis B. Epidemiology in Health Care, 3</a:t>
            </a:r>
            <a:r>
              <a:rPr lang="en-US" sz="1000" baseline="30000"/>
              <a:t>rd</a:t>
            </a:r>
            <a:r>
              <a:rPr lang="en-US" sz="1000"/>
              <a:t> Ed, 1999, p.22</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7413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468313" y="54102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a:t>Therefore, if you need a bigger denominator for your rate, (more person years) you need either a larger group to study or to study the group for a longer period of time.</a:t>
            </a:r>
          </a:p>
        </p:txBody>
      </p:sp>
      <p:sp>
        <p:nvSpPr>
          <p:cNvPr id="50179" name="Text Box 3"/>
          <p:cNvSpPr>
            <a:spLocks noGrp="1" noChangeArrowheads="1"/>
          </p:cNvSpPr>
          <p:nvPr>
            <p:ph type="body" idx="1"/>
          </p:nvPr>
        </p:nvSpPr>
        <p:spPr>
          <a:xfrm>
            <a:off x="107950" y="1524000"/>
            <a:ext cx="8959850" cy="3886200"/>
          </a:xfrm>
          <a:noFill/>
        </p:spPr>
        <p:txBody>
          <a:bodyPr/>
          <a:lstStyle/>
          <a:p>
            <a:r>
              <a:rPr lang="en-US" sz="2400" smtClean="0">
                <a:latin typeface="Arial" charset="0"/>
              </a:rPr>
              <a:t>In epidemiology we equate the different ways of calculating person time.</a:t>
            </a:r>
          </a:p>
          <a:p>
            <a:r>
              <a:rPr lang="en-US" sz="2400" smtClean="0">
                <a:latin typeface="Arial" charset="0"/>
              </a:rPr>
              <a:t>All of the following are usually considered equivalent:</a:t>
            </a:r>
          </a:p>
          <a:p>
            <a:endParaRPr lang="en-US" sz="2400" smtClean="0">
              <a:latin typeface="Arial" charset="0"/>
            </a:endParaRPr>
          </a:p>
          <a:p>
            <a:pPr lvl="1"/>
            <a:r>
              <a:rPr lang="en-US" sz="2400" smtClean="0">
                <a:latin typeface="Arial" charset="0"/>
              </a:rPr>
              <a:t>100 people followed for 1 year each = 100 person years</a:t>
            </a:r>
          </a:p>
          <a:p>
            <a:pPr lvl="1"/>
            <a:r>
              <a:rPr lang="en-US" sz="2400" smtClean="0">
                <a:latin typeface="Arial" charset="0"/>
              </a:rPr>
              <a:t>50 people followed for 2 years each = 100 person years</a:t>
            </a:r>
          </a:p>
          <a:p>
            <a:pPr lvl="1"/>
            <a:r>
              <a:rPr lang="en-US" sz="2400" smtClean="0">
                <a:latin typeface="Arial" charset="0"/>
              </a:rPr>
              <a:t>25 people followed for 4 years each = 100 person years</a:t>
            </a:r>
          </a:p>
        </p:txBody>
      </p:sp>
      <p:sp>
        <p:nvSpPr>
          <p:cNvPr id="50180" name="Text Box 4"/>
          <p:cNvSpPr>
            <a:spLocks noGrp="1" noChangeArrowheads="1"/>
          </p:cNvSpPr>
          <p:nvPr>
            <p:ph type="title"/>
          </p:nvPr>
        </p:nvSpPr>
        <p:spPr>
          <a:xfrm>
            <a:off x="533400" y="115888"/>
            <a:ext cx="8229600" cy="990600"/>
          </a:xfrm>
          <a:noFill/>
        </p:spPr>
        <p:txBody>
          <a:bodyPr/>
          <a:lstStyle/>
          <a:p>
            <a:pPr>
              <a:spcBef>
                <a:spcPct val="50000"/>
              </a:spcBef>
            </a:pPr>
            <a:r>
              <a:rPr lang="en-US" smtClean="0">
                <a:solidFill>
                  <a:srgbClr val="990033"/>
                </a:solidFill>
                <a:latin typeface="Arial" charset="0"/>
              </a:rPr>
              <a:t>Person Years Equivalents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95288" y="1219200"/>
            <a:ext cx="8458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a:solidFill>
                  <a:schemeClr val="tx1"/>
                </a:solidFill>
              </a:rPr>
              <a:t>A community in City A with a population of 25,000 people reported 2 new cases of tuberculosis last year, producing a total of 47 known (existing) cases of TB during the year.</a:t>
            </a:r>
          </a:p>
        </p:txBody>
      </p:sp>
      <p:sp>
        <p:nvSpPr>
          <p:cNvPr id="51203" name="Text Box 3"/>
          <p:cNvSpPr txBox="1">
            <a:spLocks noChangeArrowheads="1"/>
          </p:cNvSpPr>
          <p:nvPr/>
        </p:nvSpPr>
        <p:spPr bwMode="auto">
          <a:xfrm>
            <a:off x="609600" y="3352800"/>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a:solidFill>
                  <a:schemeClr val="tx1"/>
                </a:solidFill>
              </a:rPr>
              <a:t>What was the </a:t>
            </a:r>
            <a:r>
              <a:rPr lang="en-US" sz="2800" b="1">
                <a:solidFill>
                  <a:schemeClr val="tx1"/>
                </a:solidFill>
              </a:rPr>
              <a:t>prevalence</a:t>
            </a:r>
            <a:r>
              <a:rPr lang="en-US" sz="2800">
                <a:solidFill>
                  <a:schemeClr val="tx1"/>
                </a:solidFill>
              </a:rPr>
              <a:t> of TB in this community?</a:t>
            </a:r>
          </a:p>
        </p:txBody>
      </p:sp>
      <p:sp>
        <p:nvSpPr>
          <p:cNvPr id="914436" name="Text Box 4"/>
          <p:cNvSpPr txBox="1">
            <a:spLocks noChangeArrowheads="1"/>
          </p:cNvSpPr>
          <p:nvPr/>
        </p:nvSpPr>
        <p:spPr bwMode="auto">
          <a:xfrm>
            <a:off x="838200" y="4267200"/>
            <a:ext cx="243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a:solidFill>
                  <a:schemeClr val="tx1"/>
                </a:solidFill>
              </a:rPr>
              <a:t>A = 47</a:t>
            </a:r>
          </a:p>
          <a:p>
            <a:pPr eaLnBrk="1" hangingPunct="1">
              <a:spcBef>
                <a:spcPct val="50000"/>
              </a:spcBef>
              <a:buFontTx/>
              <a:buNone/>
            </a:pPr>
            <a:r>
              <a:rPr lang="en-US" sz="2400">
                <a:solidFill>
                  <a:schemeClr val="tx1"/>
                </a:solidFill>
              </a:rPr>
              <a:t>A+B = 25,000</a:t>
            </a:r>
          </a:p>
        </p:txBody>
      </p:sp>
      <p:sp>
        <p:nvSpPr>
          <p:cNvPr id="914437" name="Text Box 5"/>
          <p:cNvSpPr txBox="1">
            <a:spLocks noChangeArrowheads="1"/>
          </p:cNvSpPr>
          <p:nvPr/>
        </p:nvSpPr>
        <p:spPr bwMode="auto">
          <a:xfrm>
            <a:off x="3733800" y="4191000"/>
            <a:ext cx="1143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spcBef>
                <a:spcPct val="50000"/>
              </a:spcBef>
              <a:buFontTx/>
              <a:buNone/>
            </a:pPr>
            <a:r>
              <a:rPr lang="en-US" sz="2400">
                <a:solidFill>
                  <a:schemeClr val="tx1"/>
                </a:solidFill>
              </a:rPr>
              <a:t>A</a:t>
            </a:r>
          </a:p>
          <a:p>
            <a:pPr algn="ctr" eaLnBrk="1" hangingPunct="1">
              <a:spcBef>
                <a:spcPct val="50000"/>
              </a:spcBef>
              <a:buFontTx/>
              <a:buNone/>
            </a:pPr>
            <a:r>
              <a:rPr lang="en-US" sz="2400">
                <a:solidFill>
                  <a:schemeClr val="tx1"/>
                </a:solidFill>
              </a:rPr>
              <a:t>A+B</a:t>
            </a:r>
          </a:p>
        </p:txBody>
      </p:sp>
      <p:sp>
        <p:nvSpPr>
          <p:cNvPr id="51206" name="Line 6"/>
          <p:cNvSpPr>
            <a:spLocks noChangeShapeType="1"/>
          </p:cNvSpPr>
          <p:nvPr/>
        </p:nvSpPr>
        <p:spPr bwMode="auto">
          <a:xfrm>
            <a:off x="3962400" y="4724400"/>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4439" name="Text Box 7"/>
          <p:cNvSpPr txBox="1">
            <a:spLocks noChangeArrowheads="1"/>
          </p:cNvSpPr>
          <p:nvPr/>
        </p:nvSpPr>
        <p:spPr bwMode="auto">
          <a:xfrm>
            <a:off x="5334000" y="3949700"/>
            <a:ext cx="3276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a:solidFill>
                  <a:schemeClr val="tx1"/>
                </a:solidFill>
              </a:rPr>
              <a:t>= 0.00188</a:t>
            </a:r>
          </a:p>
          <a:p>
            <a:pPr eaLnBrk="1" hangingPunct="1">
              <a:spcBef>
                <a:spcPct val="50000"/>
              </a:spcBef>
              <a:buFontTx/>
              <a:buNone/>
            </a:pPr>
            <a:r>
              <a:rPr lang="en-US" sz="2400">
                <a:solidFill>
                  <a:schemeClr val="tx1"/>
                </a:solidFill>
              </a:rPr>
              <a:t>= 0.188 per 100</a:t>
            </a:r>
          </a:p>
          <a:p>
            <a:pPr eaLnBrk="1" hangingPunct="1">
              <a:spcBef>
                <a:spcPct val="50000"/>
              </a:spcBef>
              <a:buFontTx/>
              <a:buNone/>
            </a:pPr>
            <a:r>
              <a:rPr lang="en-US" sz="2400">
                <a:solidFill>
                  <a:schemeClr val="tx1"/>
                </a:solidFill>
              </a:rPr>
              <a:t>= 1.88 per 1,000</a:t>
            </a:r>
          </a:p>
          <a:p>
            <a:pPr eaLnBrk="1" hangingPunct="1">
              <a:spcBef>
                <a:spcPct val="50000"/>
              </a:spcBef>
              <a:buFontTx/>
              <a:buNone/>
            </a:pPr>
            <a:r>
              <a:rPr lang="en-US" sz="2400">
                <a:solidFill>
                  <a:schemeClr val="tx1"/>
                </a:solidFill>
              </a:rPr>
              <a:t>= 18.8 per 10,000</a:t>
            </a:r>
          </a:p>
          <a:p>
            <a:pPr eaLnBrk="1" hangingPunct="1">
              <a:spcBef>
                <a:spcPct val="50000"/>
              </a:spcBef>
              <a:buFontTx/>
              <a:buNone/>
            </a:pPr>
            <a:r>
              <a:rPr lang="en-US" sz="2400">
                <a:solidFill>
                  <a:schemeClr val="tx1"/>
                </a:solidFill>
              </a:rPr>
              <a:t>= 188 per 100,000</a:t>
            </a:r>
          </a:p>
        </p:txBody>
      </p:sp>
      <p:sp>
        <p:nvSpPr>
          <p:cNvPr id="914440" name="Rectangle 8"/>
          <p:cNvSpPr>
            <a:spLocks noGrp="1" noChangeArrowheads="1"/>
          </p:cNvSpPr>
          <p:nvPr>
            <p:ph type="title"/>
          </p:nvPr>
        </p:nvSpPr>
        <p:spPr>
          <a:xfrm>
            <a:off x="457200" y="115888"/>
            <a:ext cx="8229600" cy="990600"/>
          </a:xfrm>
        </p:spPr>
        <p:txBody>
          <a:bodyPr/>
          <a:lstStyle/>
          <a:p>
            <a:pPr>
              <a:defRPr/>
            </a:pPr>
            <a:r>
              <a:rPr lang="en-US" smtClean="0">
                <a:solidFill>
                  <a:srgbClr val="990033"/>
                </a:solidFill>
                <a:effectLst>
                  <a:outerShdw blurRad="38100" dist="38100" dir="2700000" algn="tl">
                    <a:srgbClr val="C0C0C0"/>
                  </a:outerShdw>
                </a:effectLst>
                <a:latin typeface="Arial" charset="0"/>
              </a:rPr>
              <a:t>Example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28600" y="471488"/>
            <a:ext cx="868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b="1"/>
              <a:t>What is the incidence of TB in this community?</a:t>
            </a:r>
          </a:p>
        </p:txBody>
      </p:sp>
      <p:sp>
        <p:nvSpPr>
          <p:cNvPr id="915459" name="Text Box 3"/>
          <p:cNvSpPr txBox="1">
            <a:spLocks noChangeArrowheads="1"/>
          </p:cNvSpPr>
          <p:nvPr/>
        </p:nvSpPr>
        <p:spPr bwMode="auto">
          <a:xfrm>
            <a:off x="381000" y="1141413"/>
            <a:ext cx="84582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800">
                <a:solidFill>
                  <a:schemeClr val="tx1"/>
                </a:solidFill>
              </a:rPr>
              <a:t>Remember that the </a:t>
            </a:r>
            <a:r>
              <a:rPr lang="en-US" sz="2800" b="1">
                <a:solidFill>
                  <a:schemeClr val="tx1"/>
                </a:solidFill>
              </a:rPr>
              <a:t>numerator</a:t>
            </a:r>
            <a:r>
              <a:rPr lang="en-US" sz="2800">
                <a:solidFill>
                  <a:schemeClr val="tx1"/>
                </a:solidFill>
              </a:rPr>
              <a:t> of an incidence proportion is </a:t>
            </a:r>
            <a:r>
              <a:rPr lang="en-US" sz="2800" b="1" i="1"/>
              <a:t>new</a:t>
            </a:r>
            <a:r>
              <a:rPr lang="en-US" sz="2800" b="1"/>
              <a:t> cases</a:t>
            </a:r>
            <a:r>
              <a:rPr lang="en-US" sz="2800">
                <a:solidFill>
                  <a:schemeClr val="tx1"/>
                </a:solidFill>
              </a:rPr>
              <a:t> and the </a:t>
            </a:r>
            <a:r>
              <a:rPr lang="en-US" sz="2800" b="1">
                <a:solidFill>
                  <a:schemeClr val="tx1"/>
                </a:solidFill>
              </a:rPr>
              <a:t>denominator</a:t>
            </a:r>
            <a:r>
              <a:rPr lang="en-US" sz="2800">
                <a:solidFill>
                  <a:schemeClr val="tx1"/>
                </a:solidFill>
              </a:rPr>
              <a:t> is the population </a:t>
            </a:r>
            <a:r>
              <a:rPr lang="en-US" sz="2800" b="1" i="1"/>
              <a:t>at risk</a:t>
            </a:r>
            <a:r>
              <a:rPr lang="en-US" sz="2800" i="1">
                <a:solidFill>
                  <a:schemeClr val="tx1"/>
                </a:solidFill>
              </a:rPr>
              <a:t>.</a:t>
            </a:r>
          </a:p>
        </p:txBody>
      </p:sp>
      <p:sp>
        <p:nvSpPr>
          <p:cNvPr id="915460" name="Text Box 4"/>
          <p:cNvSpPr txBox="1">
            <a:spLocks noChangeArrowheads="1"/>
          </p:cNvSpPr>
          <p:nvPr/>
        </p:nvSpPr>
        <p:spPr bwMode="auto">
          <a:xfrm>
            <a:off x="381000" y="2667000"/>
            <a:ext cx="8763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a:solidFill>
                  <a:schemeClr val="tx1"/>
                </a:solidFill>
              </a:rPr>
              <a:t>If you are an old case, then you can’t become a new case.  Therefore, we must subtract out the existing cases from the total population to form a revised population who are </a:t>
            </a:r>
            <a:r>
              <a:rPr lang="en-US" sz="2400" b="1" i="1"/>
              <a:t>at risk</a:t>
            </a:r>
            <a:r>
              <a:rPr lang="en-US" sz="2400">
                <a:solidFill>
                  <a:schemeClr val="tx1"/>
                </a:solidFill>
              </a:rPr>
              <a:t> of becoming a new case.</a:t>
            </a:r>
          </a:p>
          <a:p>
            <a:pPr eaLnBrk="1" hangingPunct="1">
              <a:spcBef>
                <a:spcPct val="50000"/>
              </a:spcBef>
              <a:buFont typeface="Symbol" pitchFamily="18" charset="2"/>
              <a:buChar char="®"/>
            </a:pPr>
            <a:r>
              <a:rPr lang="en-US" sz="2400">
                <a:solidFill>
                  <a:schemeClr val="tx1"/>
                </a:solidFill>
                <a:sym typeface="Symbol" pitchFamily="18" charset="2"/>
              </a:rPr>
              <a:t>Total population (25,000) – existing cases of TB (45) </a:t>
            </a:r>
          </a:p>
          <a:p>
            <a:pPr eaLnBrk="1" hangingPunct="1">
              <a:spcBef>
                <a:spcPct val="50000"/>
              </a:spcBef>
              <a:buFont typeface="Symbol" pitchFamily="18" charset="2"/>
              <a:buNone/>
            </a:pPr>
            <a:r>
              <a:rPr lang="en-US" sz="2400">
                <a:solidFill>
                  <a:schemeClr val="tx1"/>
                </a:solidFill>
                <a:sym typeface="Symbol" pitchFamily="18" charset="2"/>
              </a:rPr>
              <a:t>	= </a:t>
            </a:r>
            <a:r>
              <a:rPr lang="en-US" sz="2400" b="1" i="1">
                <a:sym typeface="Symbol" pitchFamily="18" charset="2"/>
              </a:rPr>
              <a:t>At risk</a:t>
            </a:r>
            <a:r>
              <a:rPr lang="en-US" sz="2400" b="1">
                <a:sym typeface="Symbol" pitchFamily="18" charset="2"/>
              </a:rPr>
              <a:t> population (24,955)</a:t>
            </a:r>
          </a:p>
        </p:txBody>
      </p:sp>
      <p:sp>
        <p:nvSpPr>
          <p:cNvPr id="915461" name="Text Box 5"/>
          <p:cNvSpPr txBox="1">
            <a:spLocks noChangeArrowheads="1"/>
          </p:cNvSpPr>
          <p:nvPr/>
        </p:nvSpPr>
        <p:spPr bwMode="auto">
          <a:xfrm>
            <a:off x="457200" y="5486400"/>
            <a:ext cx="7924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50000"/>
              </a:spcBef>
              <a:buFontTx/>
              <a:buNone/>
            </a:pPr>
            <a:r>
              <a:rPr lang="en-US" sz="2400" b="1"/>
              <a:t>Incidence = 2/24,955 x K </a:t>
            </a:r>
            <a:br>
              <a:rPr lang="en-US" sz="2400" b="1"/>
            </a:br>
            <a:r>
              <a:rPr lang="en-US" sz="2400" b="1"/>
              <a:t>= 0.0000801 x 100,000 </a:t>
            </a:r>
            <a:br>
              <a:rPr lang="en-US" sz="2400" b="1"/>
            </a:br>
            <a:r>
              <a:rPr lang="en-US" sz="2400" b="1"/>
              <a:t>= 8.01 cases of TB per 100,000 population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west nile1"/>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219200" y="47625"/>
            <a:ext cx="7086600" cy="6664325"/>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79388" y="260350"/>
            <a:ext cx="8785225" cy="793750"/>
          </a:xfrm>
        </p:spPr>
        <p:txBody>
          <a:bodyPr/>
          <a:lstStyle/>
          <a:p>
            <a:r>
              <a:rPr lang="en-US" sz="4000" smtClean="0">
                <a:solidFill>
                  <a:srgbClr val="990033"/>
                </a:solidFill>
                <a:latin typeface="Arial" charset="0"/>
              </a:rPr>
              <a:t>Incidence of West Nile Virus (2002)</a:t>
            </a:r>
          </a:p>
        </p:txBody>
      </p:sp>
      <p:graphicFrame>
        <p:nvGraphicFramePr>
          <p:cNvPr id="917507" name="Group 3"/>
          <p:cNvGraphicFramePr>
            <a:graphicFrameLocks noGrp="1"/>
          </p:cNvGraphicFramePr>
          <p:nvPr>
            <p:ph type="tbl" idx="1"/>
          </p:nvPr>
        </p:nvGraphicFramePr>
        <p:xfrm>
          <a:off x="304800" y="1143000"/>
          <a:ext cx="8686800" cy="5608636"/>
        </p:xfrm>
        <a:graphic>
          <a:graphicData uri="http://schemas.openxmlformats.org/drawingml/2006/table">
            <a:tbl>
              <a:tblPr/>
              <a:tblGrid>
                <a:gridCol w="2660650"/>
                <a:gridCol w="1722438"/>
                <a:gridCol w="2581275"/>
                <a:gridCol w="1722437"/>
              </a:tblGrid>
              <a:tr h="9449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State</a:t>
                      </a:r>
                    </a:p>
                  </a:txBody>
                  <a:tcPr marT="45723" marB="45723"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 Cases</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Population</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Incidence / 100,000</a:t>
                      </a:r>
                    </a:p>
                  </a:txBody>
                  <a:tcPr marT="45723" marB="45723"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Maryland</a:t>
                      </a:r>
                    </a:p>
                  </a:txBody>
                  <a:tcPr marT="45723" marB="45723"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30</a:t>
                      </a:r>
                    </a:p>
                  </a:txBody>
                  <a:tcPr marT="45723" marB="45723"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5,375,156</a:t>
                      </a:r>
                    </a:p>
                  </a:txBody>
                  <a:tcPr marT="45723" marB="45723"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0.6</a:t>
                      </a:r>
                    </a:p>
                  </a:txBody>
                  <a:tcPr marT="45723" marB="45723"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Washington, DC</a:t>
                      </a:r>
                    </a:p>
                  </a:txBody>
                  <a:tcPr marT="45723" marB="45723" horzOverflow="overflow">
                    <a:lnL cap="flat">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34</a:t>
                      </a:r>
                    </a:p>
                  </a:txBody>
                  <a:tcPr marT="45723" marB="45723" horzOverflow="overflow">
                    <a:lnL>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571,822</a:t>
                      </a:r>
                    </a:p>
                  </a:txBody>
                  <a:tcPr marT="45723" marB="45723" horzOverflow="overflow">
                    <a:lnL>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6.0     </a:t>
                      </a:r>
                    </a:p>
                  </a:txBody>
                  <a:tcPr marT="45723" marB="45723" horzOverflow="overflow">
                    <a:lnL>
                      <a:noFill/>
                    </a:lnL>
                    <a:lnR cap="flat">
                      <a:noFill/>
                    </a:lnR>
                    <a:lnT>
                      <a:noFill/>
                    </a:lnT>
                    <a:lnB w="12700" cap="flat" cmpd="sng" algn="ctr">
                      <a:solidFill>
                        <a:schemeClr val="tx1"/>
                      </a:solidFill>
                      <a:prstDash val="dot"/>
                      <a:round/>
                      <a:headEnd type="none" w="med" len="med"/>
                      <a:tailEnd type="none" w="med" len="med"/>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Texas</a:t>
                      </a:r>
                    </a:p>
                  </a:txBody>
                  <a:tcPr marT="45723" marB="45723" horzOverflow="overflow">
                    <a:lnL cap="flat">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165</a:t>
                      </a:r>
                    </a:p>
                  </a:txBody>
                  <a:tcPr marT="45723" marB="45723" horzOverflow="overflow">
                    <a:lnL>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21,325,018</a:t>
                      </a:r>
                    </a:p>
                  </a:txBody>
                  <a:tcPr marT="45723" marB="45723" horzOverflow="overflow">
                    <a:lnL>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0.8</a:t>
                      </a:r>
                    </a:p>
                  </a:txBody>
                  <a:tcPr marT="45723" marB="45723" horzOverflow="overflow">
                    <a:lnL>
                      <a:noFill/>
                    </a:lnL>
                    <a:lnR cap="flat">
                      <a:noFill/>
                    </a:lnR>
                    <a:lnT w="12700" cap="flat" cmpd="sng" algn="ctr">
                      <a:solidFill>
                        <a:schemeClr val="tx1"/>
                      </a:solidFill>
                      <a:prstDash val="dot"/>
                      <a:round/>
                      <a:headEnd type="none" w="med" len="med"/>
                      <a:tailEnd type="none" w="med" len="med"/>
                    </a:lnT>
                    <a:lnB>
                      <a:noFill/>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Mississippi</a:t>
                      </a: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182</a:t>
                      </a:r>
                    </a:p>
                  </a:txBody>
                  <a:tcPr marT="45723" marB="45723" horzOverflow="overflow">
                    <a:lnL>
                      <a:noFill/>
                    </a:lnL>
                    <a:lnR>
                      <a:noFill/>
                    </a:lnR>
                    <a:ln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2,858,029</a:t>
                      </a: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6.4</a:t>
                      </a:r>
                    </a:p>
                  </a:txBody>
                  <a:tcPr marT="45723" marB="45723" horzOverflow="overflow">
                    <a:lnL>
                      <a:noFill/>
                    </a:lnL>
                    <a:lnR cap="flat">
                      <a:noFill/>
                    </a:lnR>
                    <a:lnT>
                      <a:noFill/>
                    </a:lnT>
                    <a:lnB>
                      <a:noFill/>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Missouri</a:t>
                      </a:r>
                    </a:p>
                  </a:txBody>
                  <a:tcPr marT="45723" marB="45723" horzOverflow="overflow">
                    <a:lnL cap="flat">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169</a:t>
                      </a:r>
                    </a:p>
                  </a:txBody>
                  <a:tcPr marT="45723" marB="45723" horzOverflow="overflow">
                    <a:lnL>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5,629,707</a:t>
                      </a:r>
                    </a:p>
                  </a:txBody>
                  <a:tcPr marT="45723" marB="45723" horzOverflow="overflow">
                    <a:lnL>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3.0</a:t>
                      </a:r>
                    </a:p>
                  </a:txBody>
                  <a:tcPr marT="45723" marB="45723" horzOverflow="overflow">
                    <a:lnL>
                      <a:noFill/>
                    </a:lnL>
                    <a:lnR cap="flat">
                      <a:noFill/>
                    </a:lnR>
                    <a:lnT>
                      <a:noFill/>
                    </a:lnT>
                    <a:lnB w="12700" cap="flat" cmpd="sng" algn="ctr">
                      <a:solidFill>
                        <a:schemeClr val="tx1"/>
                      </a:solidFill>
                      <a:prstDash val="dot"/>
                      <a:round/>
                      <a:headEnd type="none" w="med" len="med"/>
                      <a:tailEnd type="none" w="med" len="med"/>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Minnesota</a:t>
                      </a:r>
                    </a:p>
                  </a:txBody>
                  <a:tcPr marT="45723" marB="45723" horzOverflow="overflow">
                    <a:lnL cap="flat">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46</a:t>
                      </a:r>
                    </a:p>
                  </a:txBody>
                  <a:tcPr marT="45723" marB="45723" horzOverflow="overflow">
                    <a:lnL>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4,972,294</a:t>
                      </a:r>
                    </a:p>
                  </a:txBody>
                  <a:tcPr marT="45723" marB="45723" horzOverflow="overflow">
                    <a:lnL>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0.9</a:t>
                      </a:r>
                    </a:p>
                  </a:txBody>
                  <a:tcPr marT="45723" marB="45723" horzOverflow="overflow">
                    <a:lnL>
                      <a:noFill/>
                    </a:lnL>
                    <a:lnR cap="flat">
                      <a:noFill/>
                    </a:lnR>
                    <a:lnT w="12700" cap="flat" cmpd="sng" algn="ctr">
                      <a:solidFill>
                        <a:schemeClr val="tx1"/>
                      </a:solidFill>
                      <a:prstDash val="dot"/>
                      <a:round/>
                      <a:headEnd type="none" w="med" len="med"/>
                      <a:tailEnd type="none" w="med" len="med"/>
                    </a:lnT>
                    <a:lnB>
                      <a:noFill/>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Wisconsin</a:t>
                      </a:r>
                    </a:p>
                  </a:txBody>
                  <a:tcPr marT="45723" marB="45723" horzOverflow="overflow">
                    <a:lnL cap="flat">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45</a:t>
                      </a:r>
                    </a:p>
                  </a:txBody>
                  <a:tcPr marT="45723" marB="45723" horzOverflow="overflow">
                    <a:lnL>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5,401,906</a:t>
                      </a:r>
                    </a:p>
                  </a:txBody>
                  <a:tcPr marT="45723" marB="45723" horzOverflow="overflow">
                    <a:lnL>
                      <a:noFill/>
                    </a:lnL>
                    <a:lnR>
                      <a:noFill/>
                    </a:lnR>
                    <a:lnT>
                      <a:noFill/>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0.8</a:t>
                      </a:r>
                    </a:p>
                  </a:txBody>
                  <a:tcPr marT="45723" marB="45723" horzOverflow="overflow">
                    <a:lnL>
                      <a:noFill/>
                    </a:lnL>
                    <a:lnR cap="flat">
                      <a:noFill/>
                    </a:lnR>
                    <a:lnT>
                      <a:noFill/>
                    </a:lnT>
                    <a:lnB w="12700" cap="flat" cmpd="sng" algn="ctr">
                      <a:solidFill>
                        <a:schemeClr val="tx1"/>
                      </a:solidFill>
                      <a:prstDash val="dot"/>
                      <a:round/>
                      <a:headEnd type="none" w="med" len="med"/>
                      <a:tailEnd type="none" w="med" len="med"/>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South Dakota</a:t>
                      </a:r>
                    </a:p>
                  </a:txBody>
                  <a:tcPr marT="45723" marB="45723" horzOverflow="overflow">
                    <a:lnL cap="flat">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37</a:t>
                      </a:r>
                    </a:p>
                  </a:txBody>
                  <a:tcPr marT="45723" marB="45723" horzOverflow="overflow">
                    <a:lnL>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756,600</a:t>
                      </a:r>
                    </a:p>
                  </a:txBody>
                  <a:tcPr marT="45723" marB="45723" horzOverflow="overflow">
                    <a:lnL>
                      <a:noFill/>
                    </a:lnL>
                    <a:lnR>
                      <a:noFill/>
                    </a:lnR>
                    <a:lnT w="12700" cap="flat" cmpd="sng" algn="ctr">
                      <a:solidFill>
                        <a:schemeClr val="tx1"/>
                      </a:solidFill>
                      <a:prstDash val="dot"/>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4.9</a:t>
                      </a:r>
                    </a:p>
                  </a:txBody>
                  <a:tcPr marT="45723" marB="45723" horzOverflow="overflow">
                    <a:lnL>
                      <a:noFill/>
                    </a:lnL>
                    <a:lnR cap="flat">
                      <a:noFill/>
                    </a:lnR>
                    <a:lnT w="12700" cap="flat" cmpd="sng" algn="ctr">
                      <a:solidFill>
                        <a:schemeClr val="tx1"/>
                      </a:solidFill>
                      <a:prstDash val="dot"/>
                      <a:round/>
                      <a:headEnd type="none" w="med" len="med"/>
                      <a:tailEnd type="none" w="med" len="med"/>
                    </a:lnT>
                    <a:lnB>
                      <a:noFill/>
                    </a:lnB>
                    <a:lnTlToBr>
                      <a:noFill/>
                    </a:lnTlToBr>
                    <a:lnBlToTr>
                      <a:noFill/>
                    </a:lnBlToTr>
                    <a:noFill/>
                  </a:tcPr>
                </a:tc>
              </a:tr>
              <a:tr h="5181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Georgia</a:t>
                      </a:r>
                    </a:p>
                  </a:txBody>
                  <a:tcPr marT="45723" marB="45723"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35</a:t>
                      </a:r>
                    </a:p>
                  </a:txBody>
                  <a:tcPr marT="45723" marB="45723"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8,383,915</a:t>
                      </a:r>
                    </a:p>
                  </a:txBody>
                  <a:tcPr marT="45723" marB="45723"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0.4</a:t>
                      </a:r>
                    </a:p>
                  </a:txBody>
                  <a:tcPr marT="45723" marB="45723"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xfrm>
            <a:off x="685800" y="-26988"/>
            <a:ext cx="7772400" cy="1143001"/>
          </a:xfrm>
        </p:spPr>
        <p:txBody>
          <a:bodyPr/>
          <a:lstStyle/>
          <a:p>
            <a:pPr>
              <a:defRPr/>
            </a:pPr>
            <a:r>
              <a:rPr lang="en-US" sz="2400" smtClean="0">
                <a:solidFill>
                  <a:srgbClr val="990033"/>
                </a:solidFill>
                <a:latin typeface="Arial" charset="0"/>
              </a:rPr>
              <a:t>Measures of disease occurrence</a:t>
            </a:r>
            <a:br>
              <a:rPr lang="en-US" sz="2400" smtClean="0">
                <a:solidFill>
                  <a:srgbClr val="990033"/>
                </a:solidFill>
                <a:latin typeface="Arial" charset="0"/>
              </a:rPr>
            </a:br>
            <a:r>
              <a:rPr lang="en-US" smtClean="0">
                <a:solidFill>
                  <a:srgbClr val="990033"/>
                </a:solidFill>
                <a:effectLst>
                  <a:outerShdw blurRad="38100" dist="38100" dir="2700000" algn="tl">
                    <a:srgbClr val="C0C0C0"/>
                  </a:outerShdw>
                </a:effectLst>
                <a:latin typeface="Arial" charset="0"/>
              </a:rPr>
              <a:t>Survival</a:t>
            </a:r>
            <a:r>
              <a:rPr lang="en-US" smtClean="0">
                <a:latin typeface="Arial" charset="0"/>
              </a:rPr>
              <a:t> </a:t>
            </a:r>
          </a:p>
        </p:txBody>
      </p:sp>
      <p:sp>
        <p:nvSpPr>
          <p:cNvPr id="55299" name="Rectangle 3"/>
          <p:cNvSpPr>
            <a:spLocks noGrp="1" noChangeArrowheads="1"/>
          </p:cNvSpPr>
          <p:nvPr>
            <p:ph type="body" idx="1"/>
          </p:nvPr>
        </p:nvSpPr>
        <p:spPr/>
        <p:txBody>
          <a:bodyPr/>
          <a:lstStyle/>
          <a:p>
            <a:r>
              <a:rPr lang="en-US" sz="3400" smtClean="0">
                <a:solidFill>
                  <a:srgbClr val="990033"/>
                </a:solidFill>
                <a:latin typeface="Arial" charset="0"/>
              </a:rPr>
              <a:t>Survival (S)</a:t>
            </a:r>
            <a:r>
              <a:rPr lang="en-US" sz="3400" smtClean="0">
                <a:latin typeface="Arial" charset="0"/>
              </a:rPr>
              <a:t> =</a:t>
            </a:r>
          </a:p>
        </p:txBody>
      </p:sp>
      <p:sp>
        <p:nvSpPr>
          <p:cNvPr id="55300" name="Rectangle 4"/>
          <p:cNvSpPr>
            <a:spLocks noChangeArrowheads="1"/>
          </p:cNvSpPr>
          <p:nvPr/>
        </p:nvSpPr>
        <p:spPr bwMode="auto">
          <a:xfrm>
            <a:off x="381000" y="3124200"/>
            <a:ext cx="8382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spcBef>
                <a:spcPct val="0"/>
              </a:spcBef>
              <a:buFontTx/>
              <a:buNone/>
            </a:pPr>
            <a:r>
              <a:rPr lang="en-US" sz="2400">
                <a:solidFill>
                  <a:schemeClr val="tx1"/>
                </a:solidFill>
              </a:rPr>
              <a:t># Diseased persons alive after X yrs. of follow-up</a:t>
            </a:r>
          </a:p>
          <a:p>
            <a:pPr algn="ctr" eaLnBrk="1" hangingPunct="1">
              <a:buClr>
                <a:schemeClr val="bg2"/>
              </a:buClr>
              <a:buSzPct val="75000"/>
              <a:buFont typeface="Wingdings" pitchFamily="2" charset="2"/>
              <a:buNone/>
            </a:pPr>
            <a:r>
              <a:rPr lang="en-US" sz="2400">
                <a:solidFill>
                  <a:schemeClr val="tx1"/>
                </a:solidFill>
              </a:rPr>
              <a:t># Diseased persons observed</a:t>
            </a:r>
          </a:p>
          <a:p>
            <a:pPr algn="ctr">
              <a:lnSpc>
                <a:spcPct val="120000"/>
              </a:lnSpc>
              <a:spcBef>
                <a:spcPct val="0"/>
              </a:spcBef>
              <a:buFontTx/>
              <a:buNone/>
            </a:pPr>
            <a:endParaRPr lang="en-US" sz="2400">
              <a:solidFill>
                <a:schemeClr val="tx1"/>
              </a:solidFill>
            </a:endParaRPr>
          </a:p>
        </p:txBody>
      </p:sp>
      <p:sp>
        <p:nvSpPr>
          <p:cNvPr id="55301" name="Line 5"/>
          <p:cNvSpPr>
            <a:spLocks noChangeShapeType="1"/>
          </p:cNvSpPr>
          <p:nvPr/>
        </p:nvSpPr>
        <p:spPr bwMode="auto">
          <a:xfrm>
            <a:off x="1143000" y="3657600"/>
            <a:ext cx="6858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7950" y="198438"/>
            <a:ext cx="8928100" cy="1143000"/>
          </a:xfrm>
        </p:spPr>
        <p:txBody>
          <a:bodyPr/>
          <a:lstStyle/>
          <a:p>
            <a:r>
              <a:rPr lang="en-US" sz="2800" smtClean="0">
                <a:solidFill>
                  <a:srgbClr val="990033"/>
                </a:solidFill>
                <a:latin typeface="Arial" charset="0"/>
              </a:rPr>
              <a:t>Survival experience of a hypothetical group of six patients.  The time of observation for each subject, beginning with diagnosis, is measured in years.</a:t>
            </a:r>
          </a:p>
        </p:txBody>
      </p:sp>
      <p:sp>
        <p:nvSpPr>
          <p:cNvPr id="56323" name="Text Box 37"/>
          <p:cNvSpPr txBox="1">
            <a:spLocks noChangeArrowheads="1"/>
          </p:cNvSpPr>
          <p:nvPr/>
        </p:nvSpPr>
        <p:spPr bwMode="auto">
          <a:xfrm>
            <a:off x="4022725" y="2403475"/>
            <a:ext cx="1841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400">
              <a:solidFill>
                <a:schemeClr val="tx1"/>
              </a:solidFill>
              <a:latin typeface="Times New Roman" pitchFamily="18" charset="0"/>
            </a:endParaRPr>
          </a:p>
          <a:p>
            <a:pPr>
              <a:spcBef>
                <a:spcPct val="0"/>
              </a:spcBef>
              <a:buFontTx/>
              <a:buNone/>
            </a:pPr>
            <a:endParaRPr lang="en-US" sz="2400">
              <a:solidFill>
                <a:schemeClr val="tx1"/>
              </a:solidFill>
              <a:latin typeface="Times New Roman" pitchFamily="18" charset="0"/>
            </a:endParaRPr>
          </a:p>
          <a:p>
            <a:pPr>
              <a:lnSpc>
                <a:spcPct val="90000"/>
              </a:lnSpc>
              <a:spcBef>
                <a:spcPct val="0"/>
              </a:spcBef>
              <a:buFontTx/>
              <a:buNone/>
            </a:pPr>
            <a:endParaRPr lang="en-US" sz="2400">
              <a:solidFill>
                <a:schemeClr val="tx1"/>
              </a:solidFill>
              <a:latin typeface="Times New Roman" pitchFamily="18" charset="0"/>
            </a:endParaRPr>
          </a:p>
          <a:p>
            <a:pPr>
              <a:spcBef>
                <a:spcPct val="0"/>
              </a:spcBef>
              <a:buFontTx/>
              <a:buNone/>
            </a:pPr>
            <a:endParaRPr lang="en-US" sz="2400">
              <a:solidFill>
                <a:schemeClr val="tx1"/>
              </a:solidFill>
              <a:latin typeface="Times New Roman" pitchFamily="18" charset="0"/>
            </a:endParaRPr>
          </a:p>
          <a:p>
            <a:pPr>
              <a:lnSpc>
                <a:spcPct val="90000"/>
              </a:lnSpc>
              <a:spcBef>
                <a:spcPct val="0"/>
              </a:spcBef>
              <a:buFontTx/>
              <a:buNone/>
            </a:pPr>
            <a:endParaRPr lang="en-US" sz="2400">
              <a:solidFill>
                <a:schemeClr val="tx1"/>
              </a:solidFill>
              <a:latin typeface="Times New Roman" pitchFamily="18" charset="0"/>
            </a:endParaRPr>
          </a:p>
          <a:p>
            <a:pPr>
              <a:spcBef>
                <a:spcPct val="0"/>
              </a:spcBef>
              <a:buFontTx/>
              <a:buNone/>
            </a:pPr>
            <a:endParaRPr lang="en-US" sz="2400">
              <a:solidFill>
                <a:schemeClr val="tx1"/>
              </a:solidFill>
              <a:latin typeface="Times New Roman" pitchFamily="18" charset="0"/>
            </a:endParaRPr>
          </a:p>
          <a:p>
            <a:pPr>
              <a:spcBef>
                <a:spcPct val="0"/>
              </a:spcBef>
              <a:buFontTx/>
              <a:buNone/>
            </a:pPr>
            <a:endParaRPr lang="en-US" sz="2400">
              <a:solidFill>
                <a:schemeClr val="tx1"/>
              </a:solidFill>
              <a:latin typeface="Times New Roman" pitchFamily="18" charset="0"/>
            </a:endParaRPr>
          </a:p>
        </p:txBody>
      </p:sp>
      <p:grpSp>
        <p:nvGrpSpPr>
          <p:cNvPr id="56324" name="Group 59"/>
          <p:cNvGrpSpPr>
            <a:grpSpLocks/>
          </p:cNvGrpSpPr>
          <p:nvPr/>
        </p:nvGrpSpPr>
        <p:grpSpPr bwMode="auto">
          <a:xfrm>
            <a:off x="34925" y="1412875"/>
            <a:ext cx="9372600" cy="5426075"/>
            <a:chOff x="22" y="890"/>
            <a:chExt cx="5904" cy="3418"/>
          </a:xfrm>
        </p:grpSpPr>
        <p:sp>
          <p:nvSpPr>
            <p:cNvPr id="56325" name="Text Box 17"/>
            <p:cNvSpPr txBox="1">
              <a:spLocks noChangeArrowheads="1"/>
            </p:cNvSpPr>
            <p:nvPr/>
          </p:nvSpPr>
          <p:spPr bwMode="auto">
            <a:xfrm>
              <a:off x="2054" y="4020"/>
              <a:ext cx="18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008080"/>
                  </a:solidFill>
                </a:rPr>
                <a:t>Observation (years)</a:t>
              </a:r>
            </a:p>
          </p:txBody>
        </p:sp>
        <p:sp>
          <p:nvSpPr>
            <p:cNvPr id="56326" name="Text Box 39"/>
            <p:cNvSpPr txBox="1">
              <a:spLocks noChangeArrowheads="1"/>
            </p:cNvSpPr>
            <p:nvPr/>
          </p:nvSpPr>
          <p:spPr bwMode="auto">
            <a:xfrm>
              <a:off x="5292" y="990"/>
              <a:ext cx="634" cy="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800">
                <a:solidFill>
                  <a:schemeClr val="tx1"/>
                </a:solidFill>
              </a:endParaRPr>
            </a:p>
            <a:p>
              <a:pPr>
                <a:spcBef>
                  <a:spcPct val="0"/>
                </a:spcBef>
                <a:buFontTx/>
                <a:buNone/>
              </a:pPr>
              <a:endParaRPr lang="en-US" sz="2800">
                <a:solidFill>
                  <a:schemeClr val="tx1"/>
                </a:solidFill>
              </a:endParaRPr>
            </a:p>
            <a:p>
              <a:pPr>
                <a:spcBef>
                  <a:spcPct val="0"/>
                </a:spcBef>
                <a:buFontTx/>
                <a:buNone/>
              </a:pPr>
              <a:r>
                <a:rPr lang="en-US" sz="2800">
                  <a:solidFill>
                    <a:srgbClr val="FF33CC"/>
                  </a:solidFill>
                </a:rPr>
                <a:t>5</a:t>
              </a:r>
            </a:p>
            <a:p>
              <a:pPr>
                <a:spcBef>
                  <a:spcPct val="0"/>
                </a:spcBef>
                <a:buFontTx/>
                <a:buNone/>
              </a:pPr>
              <a:endParaRPr lang="en-US" sz="2800">
                <a:solidFill>
                  <a:srgbClr val="FF33CC"/>
                </a:solidFill>
              </a:endParaRPr>
            </a:p>
            <a:p>
              <a:pPr>
                <a:spcBef>
                  <a:spcPct val="0"/>
                </a:spcBef>
                <a:buFontTx/>
                <a:buNone/>
              </a:pPr>
              <a:endParaRPr lang="en-US" sz="2800">
                <a:solidFill>
                  <a:srgbClr val="FF33CC"/>
                </a:solidFill>
              </a:endParaRPr>
            </a:p>
            <a:p>
              <a:pPr>
                <a:spcBef>
                  <a:spcPct val="0"/>
                </a:spcBef>
                <a:buFontTx/>
                <a:buNone/>
              </a:pPr>
              <a:endParaRPr lang="en-US" sz="2800">
                <a:solidFill>
                  <a:srgbClr val="FF33CC"/>
                </a:solidFill>
              </a:endParaRPr>
            </a:p>
            <a:p>
              <a:pPr>
                <a:spcBef>
                  <a:spcPct val="0"/>
                </a:spcBef>
                <a:buFontTx/>
                <a:buNone/>
              </a:pPr>
              <a:endParaRPr lang="en-US" sz="2800">
                <a:solidFill>
                  <a:srgbClr val="FF33CC"/>
                </a:solidFill>
              </a:endParaRPr>
            </a:p>
            <a:p>
              <a:pPr>
                <a:spcBef>
                  <a:spcPct val="0"/>
                </a:spcBef>
                <a:buFontTx/>
                <a:buNone/>
              </a:pPr>
              <a:r>
                <a:rPr lang="en-US" sz="2800">
                  <a:solidFill>
                    <a:srgbClr val="FF33CC"/>
                  </a:solidFill>
                </a:rPr>
                <a:t>5</a:t>
              </a:r>
            </a:p>
            <a:p>
              <a:pPr>
                <a:spcBef>
                  <a:spcPct val="0"/>
                </a:spcBef>
                <a:buFontTx/>
                <a:buNone/>
              </a:pPr>
              <a:endParaRPr lang="en-US" sz="2800">
                <a:solidFill>
                  <a:srgbClr val="FF33CC"/>
                </a:solidFill>
              </a:endParaRPr>
            </a:p>
            <a:p>
              <a:pPr>
                <a:spcBef>
                  <a:spcPct val="0"/>
                </a:spcBef>
                <a:buFontTx/>
                <a:buNone/>
              </a:pPr>
              <a:endParaRPr lang="en-US" sz="2800">
                <a:solidFill>
                  <a:srgbClr val="FF33CC"/>
                </a:solidFill>
              </a:endParaRPr>
            </a:p>
            <a:p>
              <a:pPr>
                <a:spcBef>
                  <a:spcPct val="0"/>
                </a:spcBef>
                <a:buFontTx/>
                <a:buNone/>
              </a:pPr>
              <a:r>
                <a:rPr lang="en-US" sz="2800">
                  <a:solidFill>
                    <a:srgbClr val="FF33CC"/>
                  </a:solidFill>
                </a:rPr>
                <a:t> 4/6</a:t>
              </a:r>
              <a:endParaRPr lang="en-US" sz="2800">
                <a:solidFill>
                  <a:schemeClr val="tx1"/>
                </a:solidFill>
              </a:endParaRPr>
            </a:p>
          </p:txBody>
        </p:sp>
        <p:grpSp>
          <p:nvGrpSpPr>
            <p:cNvPr id="56327" name="Group 58"/>
            <p:cNvGrpSpPr>
              <a:grpSpLocks/>
            </p:cNvGrpSpPr>
            <p:nvPr/>
          </p:nvGrpSpPr>
          <p:grpSpPr bwMode="auto">
            <a:xfrm>
              <a:off x="22" y="890"/>
              <a:ext cx="5737" cy="3275"/>
              <a:chOff x="22" y="890"/>
              <a:chExt cx="5737" cy="3275"/>
            </a:xfrm>
          </p:grpSpPr>
          <p:sp>
            <p:nvSpPr>
              <p:cNvPr id="56328" name="Text Box 10"/>
              <p:cNvSpPr txBox="1">
                <a:spLocks noChangeArrowheads="1"/>
              </p:cNvSpPr>
              <p:nvPr/>
            </p:nvSpPr>
            <p:spPr bwMode="auto">
              <a:xfrm>
                <a:off x="421" y="382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0</a:t>
                </a:r>
              </a:p>
            </p:txBody>
          </p:sp>
          <p:sp>
            <p:nvSpPr>
              <p:cNvPr id="56329" name="Text Box 13"/>
              <p:cNvSpPr txBox="1">
                <a:spLocks noChangeArrowheads="1"/>
              </p:cNvSpPr>
              <p:nvPr/>
            </p:nvSpPr>
            <p:spPr bwMode="auto">
              <a:xfrm>
                <a:off x="2975" y="382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3</a:t>
                </a:r>
              </a:p>
            </p:txBody>
          </p:sp>
          <p:sp>
            <p:nvSpPr>
              <p:cNvPr id="56330" name="Text Box 14"/>
              <p:cNvSpPr txBox="1">
                <a:spLocks noChangeArrowheads="1"/>
              </p:cNvSpPr>
              <p:nvPr/>
            </p:nvSpPr>
            <p:spPr bwMode="auto">
              <a:xfrm>
                <a:off x="3839" y="382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4</a:t>
                </a:r>
              </a:p>
            </p:txBody>
          </p:sp>
          <p:sp>
            <p:nvSpPr>
              <p:cNvPr id="56331" name="Text Box 31"/>
              <p:cNvSpPr txBox="1">
                <a:spLocks noChangeArrowheads="1"/>
              </p:cNvSpPr>
              <p:nvPr/>
            </p:nvSpPr>
            <p:spPr bwMode="auto">
              <a:xfrm>
                <a:off x="4703" y="382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5</a:t>
                </a:r>
              </a:p>
            </p:txBody>
          </p:sp>
          <p:sp>
            <p:nvSpPr>
              <p:cNvPr id="56332" name="Line 6"/>
              <p:cNvSpPr>
                <a:spLocks noChangeShapeType="1"/>
              </p:cNvSpPr>
              <p:nvPr/>
            </p:nvSpPr>
            <p:spPr bwMode="auto">
              <a:xfrm flipV="1">
                <a:off x="1344" y="3745"/>
                <a:ext cx="0" cy="14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3" name="Line 7"/>
              <p:cNvSpPr>
                <a:spLocks noChangeShapeType="1"/>
              </p:cNvSpPr>
              <p:nvPr/>
            </p:nvSpPr>
            <p:spPr bwMode="auto">
              <a:xfrm flipV="1">
                <a:off x="2208" y="3745"/>
                <a:ext cx="0" cy="13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4" name="Line 8"/>
              <p:cNvSpPr>
                <a:spLocks noChangeShapeType="1"/>
              </p:cNvSpPr>
              <p:nvPr/>
            </p:nvSpPr>
            <p:spPr bwMode="auto">
              <a:xfrm flipV="1">
                <a:off x="3072" y="3745"/>
                <a:ext cx="0" cy="14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5" name="Line 9"/>
              <p:cNvSpPr>
                <a:spLocks noChangeShapeType="1"/>
              </p:cNvSpPr>
              <p:nvPr/>
            </p:nvSpPr>
            <p:spPr bwMode="auto">
              <a:xfrm flipV="1">
                <a:off x="3936" y="3745"/>
                <a:ext cx="0" cy="14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6" name="Line 30"/>
              <p:cNvSpPr>
                <a:spLocks noChangeShapeType="1"/>
              </p:cNvSpPr>
              <p:nvPr/>
            </p:nvSpPr>
            <p:spPr bwMode="auto">
              <a:xfrm flipV="1">
                <a:off x="4800" y="3745"/>
                <a:ext cx="0" cy="13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7" name="Text Box 11"/>
              <p:cNvSpPr txBox="1">
                <a:spLocks noChangeArrowheads="1"/>
              </p:cNvSpPr>
              <p:nvPr/>
            </p:nvSpPr>
            <p:spPr bwMode="auto">
              <a:xfrm>
                <a:off x="1247" y="384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1</a:t>
                </a:r>
              </a:p>
            </p:txBody>
          </p:sp>
          <p:sp>
            <p:nvSpPr>
              <p:cNvPr id="56338" name="Text Box 12"/>
              <p:cNvSpPr txBox="1">
                <a:spLocks noChangeArrowheads="1"/>
              </p:cNvSpPr>
              <p:nvPr/>
            </p:nvSpPr>
            <p:spPr bwMode="auto">
              <a:xfrm>
                <a:off x="2111" y="3819"/>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latin typeface="Times New Roman" pitchFamily="18" charset="0"/>
                  </a:rPr>
                  <a:t>2</a:t>
                </a:r>
              </a:p>
            </p:txBody>
          </p:sp>
          <p:sp>
            <p:nvSpPr>
              <p:cNvPr id="56339" name="Text Box 4"/>
              <p:cNvSpPr txBox="1">
                <a:spLocks noChangeArrowheads="1"/>
              </p:cNvSpPr>
              <p:nvPr/>
            </p:nvSpPr>
            <p:spPr bwMode="auto">
              <a:xfrm>
                <a:off x="287" y="890"/>
                <a:ext cx="220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  </a:t>
                </a:r>
                <a:r>
                  <a:rPr lang="en-US" sz="2100">
                    <a:solidFill>
                      <a:srgbClr val="0066CC"/>
                    </a:solidFill>
                  </a:rPr>
                  <a:t>Onset of disease</a:t>
                </a:r>
                <a:endParaRPr lang="en-US" sz="2400">
                  <a:solidFill>
                    <a:srgbClr val="0066CC"/>
                  </a:solidFill>
                </a:endParaRPr>
              </a:p>
            </p:txBody>
          </p:sp>
          <p:sp>
            <p:nvSpPr>
              <p:cNvPr id="56340" name="Text Box 5"/>
              <p:cNvSpPr txBox="1">
                <a:spLocks noChangeArrowheads="1"/>
              </p:cNvSpPr>
              <p:nvPr/>
            </p:nvSpPr>
            <p:spPr bwMode="auto">
              <a:xfrm>
                <a:off x="4751" y="897"/>
                <a:ext cx="41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100">
                    <a:solidFill>
                      <a:srgbClr val="0066CC"/>
                    </a:solidFill>
                  </a:rPr>
                  <a:t>End</a:t>
                </a:r>
                <a:endParaRPr lang="en-US" sz="2400">
                  <a:solidFill>
                    <a:srgbClr val="0066CC"/>
                  </a:solidFill>
                </a:endParaRPr>
              </a:p>
            </p:txBody>
          </p:sp>
          <p:sp>
            <p:nvSpPr>
              <p:cNvPr id="56341" name="Text Box 15"/>
              <p:cNvSpPr txBox="1">
                <a:spLocks noChangeArrowheads="1"/>
              </p:cNvSpPr>
              <p:nvPr/>
            </p:nvSpPr>
            <p:spPr bwMode="auto">
              <a:xfrm rot="-5376164">
                <a:off x="-207" y="2253"/>
                <a:ext cx="76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a:solidFill>
                      <a:srgbClr val="008080"/>
                    </a:solidFill>
                  </a:rPr>
                  <a:t>Patient</a:t>
                </a:r>
                <a:endParaRPr lang="en-US" sz="2400">
                  <a:solidFill>
                    <a:srgbClr val="008080"/>
                  </a:solidFill>
                </a:endParaRPr>
              </a:p>
            </p:txBody>
          </p:sp>
          <p:sp>
            <p:nvSpPr>
              <p:cNvPr id="56342" name="Text Box 16"/>
              <p:cNvSpPr txBox="1">
                <a:spLocks noChangeArrowheads="1"/>
              </p:cNvSpPr>
              <p:nvPr/>
            </p:nvSpPr>
            <p:spPr bwMode="auto">
              <a:xfrm>
                <a:off x="356" y="1162"/>
                <a:ext cx="243"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A</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B</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C</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D</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E</a:t>
                </a:r>
                <a:endParaRPr lang="en-US" sz="2400">
                  <a:solidFill>
                    <a:schemeClr val="tx1"/>
                  </a:solidFill>
                </a:endParaRPr>
              </a:p>
              <a:p>
                <a:pPr>
                  <a:spcBef>
                    <a:spcPct val="0"/>
                  </a:spcBef>
                  <a:buFontTx/>
                  <a:buNone/>
                </a:pPr>
                <a:endParaRPr lang="en-US" sz="2400">
                  <a:solidFill>
                    <a:schemeClr val="tx1"/>
                  </a:solidFill>
                </a:endParaRPr>
              </a:p>
              <a:p>
                <a:pPr>
                  <a:spcBef>
                    <a:spcPct val="0"/>
                  </a:spcBef>
                  <a:buFontTx/>
                  <a:buNone/>
                </a:pPr>
                <a:r>
                  <a:rPr lang="en-US" sz="2200">
                    <a:solidFill>
                      <a:schemeClr val="tx1"/>
                    </a:solidFill>
                  </a:rPr>
                  <a:t>F</a:t>
                </a:r>
                <a:endParaRPr lang="en-US" sz="2400">
                  <a:solidFill>
                    <a:schemeClr val="tx1"/>
                  </a:solidFill>
                </a:endParaRPr>
              </a:p>
            </p:txBody>
          </p:sp>
          <p:sp>
            <p:nvSpPr>
              <p:cNvPr id="56343" name="Text Box 36"/>
              <p:cNvSpPr txBox="1">
                <a:spLocks noChangeArrowheads="1"/>
              </p:cNvSpPr>
              <p:nvPr/>
            </p:nvSpPr>
            <p:spPr bwMode="auto">
              <a:xfrm>
                <a:off x="5087" y="1117"/>
                <a:ext cx="672" cy="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50000"/>
                  </a:spcBef>
                  <a:buFontTx/>
                  <a:buNone/>
                </a:pPr>
                <a:r>
                  <a:rPr lang="en-US" sz="2400">
                    <a:solidFill>
                      <a:schemeClr val="tx1"/>
                    </a:solidFill>
                  </a:rPr>
                  <a:t>5</a:t>
                </a:r>
              </a:p>
              <a:p>
                <a:pPr>
                  <a:lnSpc>
                    <a:spcPct val="140000"/>
                  </a:lnSpc>
                  <a:spcBef>
                    <a:spcPct val="50000"/>
                  </a:spcBef>
                  <a:buFontTx/>
                  <a:buNone/>
                </a:pPr>
                <a:r>
                  <a:rPr lang="en-US" sz="2400">
                    <a:solidFill>
                      <a:schemeClr val="tx1"/>
                    </a:solidFill>
                  </a:rPr>
                  <a:t>2 </a:t>
                </a:r>
                <a:endParaRPr lang="en-US" sz="2400">
                  <a:solidFill>
                    <a:srgbClr val="FF33CC"/>
                  </a:solidFill>
                </a:endParaRPr>
              </a:p>
              <a:p>
                <a:pPr>
                  <a:lnSpc>
                    <a:spcPct val="160000"/>
                  </a:lnSpc>
                  <a:spcBef>
                    <a:spcPct val="50000"/>
                  </a:spcBef>
                  <a:buFontTx/>
                  <a:buNone/>
                </a:pPr>
                <a:r>
                  <a:rPr lang="en-US" sz="2400">
                    <a:solidFill>
                      <a:schemeClr val="tx1"/>
                    </a:solidFill>
                  </a:rPr>
                  <a:t>1</a:t>
                </a:r>
              </a:p>
              <a:p>
                <a:pPr>
                  <a:lnSpc>
                    <a:spcPct val="160000"/>
                  </a:lnSpc>
                  <a:spcBef>
                    <a:spcPct val="50000"/>
                  </a:spcBef>
                  <a:buFontTx/>
                  <a:buNone/>
                </a:pPr>
                <a:r>
                  <a:rPr lang="en-US" sz="2400">
                    <a:solidFill>
                      <a:schemeClr val="tx1"/>
                    </a:solidFill>
                  </a:rPr>
                  <a:t>5</a:t>
                </a:r>
              </a:p>
              <a:p>
                <a:pPr>
                  <a:lnSpc>
                    <a:spcPct val="120000"/>
                  </a:lnSpc>
                  <a:spcBef>
                    <a:spcPct val="50000"/>
                  </a:spcBef>
                  <a:buFontTx/>
                  <a:buNone/>
                </a:pPr>
                <a:r>
                  <a:rPr lang="en-US" sz="2400">
                    <a:solidFill>
                      <a:schemeClr val="tx1"/>
                    </a:solidFill>
                  </a:rPr>
                  <a:t>2 </a:t>
                </a:r>
              </a:p>
              <a:p>
                <a:pPr>
                  <a:lnSpc>
                    <a:spcPct val="160000"/>
                  </a:lnSpc>
                  <a:spcBef>
                    <a:spcPct val="50000"/>
                  </a:spcBef>
                  <a:buFontTx/>
                  <a:buNone/>
                </a:pPr>
                <a:r>
                  <a:rPr lang="en-US" sz="2400">
                    <a:solidFill>
                      <a:schemeClr val="tx1"/>
                    </a:solidFill>
                  </a:rPr>
                  <a:t>4</a:t>
                </a:r>
              </a:p>
              <a:p>
                <a:pPr>
                  <a:lnSpc>
                    <a:spcPct val="160000"/>
                  </a:lnSpc>
                  <a:spcBef>
                    <a:spcPct val="50000"/>
                  </a:spcBef>
                  <a:buFontTx/>
                  <a:buNone/>
                </a:pPr>
                <a:r>
                  <a:rPr lang="en-US" sz="2400" b="1">
                    <a:solidFill>
                      <a:srgbClr val="00CC00"/>
                    </a:solidFill>
                  </a:rPr>
                  <a:t>2/6</a:t>
                </a:r>
                <a:endParaRPr lang="en-US" sz="2400" b="1">
                  <a:solidFill>
                    <a:srgbClr val="FF33CC"/>
                  </a:solidFill>
                </a:endParaRPr>
              </a:p>
            </p:txBody>
          </p:sp>
          <p:grpSp>
            <p:nvGrpSpPr>
              <p:cNvPr id="56344" name="Group 57"/>
              <p:cNvGrpSpPr>
                <a:grpSpLocks/>
              </p:cNvGrpSpPr>
              <p:nvPr/>
            </p:nvGrpSpPr>
            <p:grpSpPr bwMode="auto">
              <a:xfrm>
                <a:off x="570" y="1151"/>
                <a:ext cx="4517" cy="2592"/>
                <a:chOff x="570" y="1151"/>
                <a:chExt cx="4517" cy="2592"/>
              </a:xfrm>
            </p:grpSpPr>
            <p:sp>
              <p:nvSpPr>
                <p:cNvPr id="56345" name="Rectangle 3"/>
                <p:cNvSpPr>
                  <a:spLocks noChangeArrowheads="1"/>
                </p:cNvSpPr>
                <p:nvPr/>
              </p:nvSpPr>
              <p:spPr bwMode="auto">
                <a:xfrm>
                  <a:off x="575" y="1151"/>
                  <a:ext cx="4512" cy="2592"/>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46" name="Text Box 32"/>
                <p:cNvSpPr txBox="1">
                  <a:spLocks noChangeArrowheads="1"/>
                </p:cNvSpPr>
                <p:nvPr/>
              </p:nvSpPr>
              <p:spPr bwMode="auto">
                <a:xfrm>
                  <a:off x="1775" y="1418"/>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Censored</a:t>
                  </a:r>
                </a:p>
              </p:txBody>
            </p:sp>
            <p:sp>
              <p:nvSpPr>
                <p:cNvPr id="56347" name="Text Box 33"/>
                <p:cNvSpPr txBox="1">
                  <a:spLocks noChangeArrowheads="1"/>
                </p:cNvSpPr>
                <p:nvPr/>
              </p:nvSpPr>
              <p:spPr bwMode="auto">
                <a:xfrm>
                  <a:off x="1103" y="1898"/>
                  <a:ext cx="6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Death</a:t>
                  </a:r>
                </a:p>
              </p:txBody>
            </p:sp>
            <p:sp>
              <p:nvSpPr>
                <p:cNvPr id="56348" name="Text Box 34"/>
                <p:cNvSpPr txBox="1">
                  <a:spLocks noChangeArrowheads="1"/>
                </p:cNvSpPr>
                <p:nvPr/>
              </p:nvSpPr>
              <p:spPr bwMode="auto">
                <a:xfrm>
                  <a:off x="1846" y="2739"/>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Censored</a:t>
                  </a:r>
                </a:p>
              </p:txBody>
            </p:sp>
            <p:sp>
              <p:nvSpPr>
                <p:cNvPr id="56349" name="Text Box 35"/>
                <p:cNvSpPr txBox="1">
                  <a:spLocks noChangeArrowheads="1"/>
                </p:cNvSpPr>
                <p:nvPr/>
              </p:nvSpPr>
              <p:spPr bwMode="auto">
                <a:xfrm>
                  <a:off x="3685" y="3193"/>
                  <a:ext cx="6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Death</a:t>
                  </a:r>
                </a:p>
              </p:txBody>
            </p:sp>
            <p:grpSp>
              <p:nvGrpSpPr>
                <p:cNvPr id="56350" name="Group 56"/>
                <p:cNvGrpSpPr>
                  <a:grpSpLocks/>
                </p:cNvGrpSpPr>
                <p:nvPr/>
              </p:nvGrpSpPr>
              <p:grpSpPr bwMode="auto">
                <a:xfrm>
                  <a:off x="570" y="1249"/>
                  <a:ext cx="4378" cy="2304"/>
                  <a:chOff x="570" y="1249"/>
                  <a:chExt cx="4378" cy="2304"/>
                </a:xfrm>
              </p:grpSpPr>
              <p:sp>
                <p:nvSpPr>
                  <p:cNvPr id="56351" name="Line 25"/>
                  <p:cNvSpPr>
                    <a:spLocks noChangeShapeType="1"/>
                  </p:cNvSpPr>
                  <p:nvPr/>
                </p:nvSpPr>
                <p:spPr bwMode="auto">
                  <a:xfrm>
                    <a:off x="4800" y="2596"/>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2" name="Line 27"/>
                  <p:cNvSpPr>
                    <a:spLocks noChangeShapeType="1"/>
                  </p:cNvSpPr>
                  <p:nvPr/>
                </p:nvSpPr>
                <p:spPr bwMode="auto">
                  <a:xfrm>
                    <a:off x="2256" y="3022"/>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3" name="Line 19"/>
                  <p:cNvSpPr>
                    <a:spLocks noChangeShapeType="1"/>
                  </p:cNvSpPr>
                  <p:nvPr/>
                </p:nvSpPr>
                <p:spPr bwMode="auto">
                  <a:xfrm>
                    <a:off x="4848" y="1249"/>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4" name="Line 21"/>
                  <p:cNvSpPr>
                    <a:spLocks noChangeShapeType="1"/>
                  </p:cNvSpPr>
                  <p:nvPr/>
                </p:nvSpPr>
                <p:spPr bwMode="auto">
                  <a:xfrm>
                    <a:off x="2173" y="1672"/>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5" name="Line 23"/>
                  <p:cNvSpPr>
                    <a:spLocks noChangeShapeType="1"/>
                  </p:cNvSpPr>
                  <p:nvPr/>
                </p:nvSpPr>
                <p:spPr bwMode="auto">
                  <a:xfrm>
                    <a:off x="1344" y="2152"/>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6" name="Line 29"/>
                  <p:cNvSpPr>
                    <a:spLocks noChangeShapeType="1"/>
                  </p:cNvSpPr>
                  <p:nvPr/>
                </p:nvSpPr>
                <p:spPr bwMode="auto">
                  <a:xfrm>
                    <a:off x="3936" y="3457"/>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7" name="Line 18"/>
                  <p:cNvSpPr>
                    <a:spLocks noChangeShapeType="1"/>
                  </p:cNvSpPr>
                  <p:nvPr/>
                </p:nvSpPr>
                <p:spPr bwMode="auto">
                  <a:xfrm>
                    <a:off x="575" y="1297"/>
                    <a:ext cx="4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8" name="Line 20"/>
                  <p:cNvSpPr>
                    <a:spLocks noChangeShapeType="1"/>
                  </p:cNvSpPr>
                  <p:nvPr/>
                </p:nvSpPr>
                <p:spPr bwMode="auto">
                  <a:xfrm>
                    <a:off x="570" y="1729"/>
                    <a:ext cx="158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9" name="Line 22"/>
                  <p:cNvSpPr>
                    <a:spLocks noChangeShapeType="1"/>
                  </p:cNvSpPr>
                  <p:nvPr/>
                </p:nvSpPr>
                <p:spPr bwMode="auto">
                  <a:xfrm>
                    <a:off x="575" y="2209"/>
                    <a:ext cx="76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0" name="Line 24"/>
                  <p:cNvSpPr>
                    <a:spLocks noChangeShapeType="1"/>
                  </p:cNvSpPr>
                  <p:nvPr/>
                </p:nvSpPr>
                <p:spPr bwMode="auto">
                  <a:xfrm>
                    <a:off x="575" y="2641"/>
                    <a:ext cx="422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1" name="Line 26"/>
                  <p:cNvSpPr>
                    <a:spLocks noChangeShapeType="1"/>
                  </p:cNvSpPr>
                  <p:nvPr/>
                </p:nvSpPr>
                <p:spPr bwMode="auto">
                  <a:xfrm>
                    <a:off x="575" y="3073"/>
                    <a:ext cx="16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2" name="Line 28"/>
                  <p:cNvSpPr>
                    <a:spLocks noChangeShapeType="1"/>
                  </p:cNvSpPr>
                  <p:nvPr/>
                </p:nvSpPr>
                <p:spPr bwMode="auto">
                  <a:xfrm>
                    <a:off x="575" y="3505"/>
                    <a:ext cx="336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3" name="Text Box 38"/>
                  <p:cNvSpPr txBox="1">
                    <a:spLocks noChangeArrowheads="1"/>
                  </p:cNvSpPr>
                  <p:nvPr/>
                </p:nvSpPr>
                <p:spPr bwMode="auto">
                  <a:xfrm>
                    <a:off x="2144" y="1558"/>
                    <a:ext cx="28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FF33CC"/>
                        </a:solidFill>
                        <a:latin typeface="Times New Roman" pitchFamily="18" charset="0"/>
                      </a:rPr>
                      <a:t>------------------------------------------</a:t>
                    </a:r>
                  </a:p>
                </p:txBody>
              </p:sp>
              <p:sp>
                <p:nvSpPr>
                  <p:cNvPr id="56364" name="Text Box 55"/>
                  <p:cNvSpPr txBox="1">
                    <a:spLocks noChangeArrowheads="1"/>
                  </p:cNvSpPr>
                  <p:nvPr/>
                </p:nvSpPr>
                <p:spPr bwMode="auto">
                  <a:xfrm>
                    <a:off x="2208" y="2906"/>
                    <a:ext cx="2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FF33CC"/>
                        </a:solidFill>
                        <a:latin typeface="Times New Roman" pitchFamily="18" charset="0"/>
                      </a:rPr>
                      <a:t>----------------------------------------</a:t>
                    </a:r>
                  </a:p>
                </p:txBody>
              </p:sp>
            </p:grpSp>
          </p:gr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7950" y="-26988"/>
            <a:ext cx="8928100" cy="1143001"/>
          </a:xfrm>
        </p:spPr>
        <p:txBody>
          <a:bodyPr/>
          <a:lstStyle/>
          <a:p>
            <a:r>
              <a:rPr lang="en-US" sz="3400" smtClean="0">
                <a:solidFill>
                  <a:srgbClr val="990033"/>
                </a:solidFill>
                <a:latin typeface="Arial" charset="0"/>
              </a:rPr>
              <a:t>Survival curve for patients with any type of leukemia in 1983 in the United States.</a:t>
            </a:r>
            <a:r>
              <a:rPr lang="en-US" sz="3400" smtClean="0">
                <a:latin typeface="Arial" charset="0"/>
              </a:rPr>
              <a:t> </a:t>
            </a:r>
            <a:endParaRPr lang="en-US" sz="3600" smtClean="0">
              <a:latin typeface="Arial" charset="0"/>
            </a:endParaRPr>
          </a:p>
        </p:txBody>
      </p:sp>
      <p:grpSp>
        <p:nvGrpSpPr>
          <p:cNvPr id="57347" name="Group 3"/>
          <p:cNvGrpSpPr>
            <a:grpSpLocks/>
          </p:cNvGrpSpPr>
          <p:nvPr/>
        </p:nvGrpSpPr>
        <p:grpSpPr bwMode="auto">
          <a:xfrm>
            <a:off x="52388" y="1500188"/>
            <a:ext cx="8634412" cy="4975225"/>
            <a:chOff x="33" y="1137"/>
            <a:chExt cx="5439" cy="3134"/>
          </a:xfrm>
        </p:grpSpPr>
        <p:sp>
          <p:nvSpPr>
            <p:cNvPr id="57362" name="Line 4"/>
            <p:cNvSpPr>
              <a:spLocks noChangeShapeType="1"/>
            </p:cNvSpPr>
            <p:nvPr/>
          </p:nvSpPr>
          <p:spPr bwMode="auto">
            <a:xfrm flipH="1">
              <a:off x="720" y="1152"/>
              <a:ext cx="0" cy="2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3" name="Line 5"/>
            <p:cNvSpPr>
              <a:spLocks noChangeShapeType="1"/>
            </p:cNvSpPr>
            <p:nvPr/>
          </p:nvSpPr>
          <p:spPr bwMode="auto">
            <a:xfrm>
              <a:off x="720" y="3840"/>
              <a:ext cx="47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4" name="Line 6"/>
            <p:cNvSpPr>
              <a:spLocks noChangeShapeType="1"/>
            </p:cNvSpPr>
            <p:nvPr/>
          </p:nvSpPr>
          <p:spPr bwMode="auto">
            <a:xfrm flipV="1">
              <a:off x="1488"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5" name="Line 7"/>
            <p:cNvSpPr>
              <a:spLocks noChangeShapeType="1"/>
            </p:cNvSpPr>
            <p:nvPr/>
          </p:nvSpPr>
          <p:spPr bwMode="auto">
            <a:xfrm flipV="1">
              <a:off x="2304"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6" name="Line 8"/>
            <p:cNvSpPr>
              <a:spLocks noChangeShapeType="1"/>
            </p:cNvSpPr>
            <p:nvPr/>
          </p:nvSpPr>
          <p:spPr bwMode="auto">
            <a:xfrm flipV="1">
              <a:off x="3072"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7" name="Line 9"/>
            <p:cNvSpPr>
              <a:spLocks noChangeShapeType="1"/>
            </p:cNvSpPr>
            <p:nvPr/>
          </p:nvSpPr>
          <p:spPr bwMode="auto">
            <a:xfrm flipV="1">
              <a:off x="3840"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8" name="Line 10"/>
            <p:cNvSpPr>
              <a:spLocks noChangeShapeType="1"/>
            </p:cNvSpPr>
            <p:nvPr/>
          </p:nvSpPr>
          <p:spPr bwMode="auto">
            <a:xfrm flipV="1">
              <a:off x="4608"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9" name="Text Box 11"/>
            <p:cNvSpPr txBox="1">
              <a:spLocks noChangeArrowheads="1"/>
            </p:cNvSpPr>
            <p:nvPr/>
          </p:nvSpPr>
          <p:spPr bwMode="auto">
            <a:xfrm rot="-5352818">
              <a:off x="-895" y="2065"/>
              <a:ext cx="216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600">
                  <a:solidFill>
                    <a:schemeClr val="tx1"/>
                  </a:solidFill>
                </a:rPr>
                <a:t>Survivors (percent)     </a:t>
              </a:r>
            </a:p>
          </p:txBody>
        </p:sp>
        <p:sp>
          <p:nvSpPr>
            <p:cNvPr id="57370" name="Line 12"/>
            <p:cNvSpPr>
              <a:spLocks noChangeShapeType="1"/>
            </p:cNvSpPr>
            <p:nvPr/>
          </p:nvSpPr>
          <p:spPr bwMode="auto">
            <a:xfrm>
              <a:off x="720" y="3360"/>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1" name="Line 13"/>
            <p:cNvSpPr>
              <a:spLocks noChangeShapeType="1"/>
            </p:cNvSpPr>
            <p:nvPr/>
          </p:nvSpPr>
          <p:spPr bwMode="auto">
            <a:xfrm>
              <a:off x="720" y="2880"/>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2" name="Line 14"/>
            <p:cNvSpPr>
              <a:spLocks noChangeShapeType="1"/>
            </p:cNvSpPr>
            <p:nvPr/>
          </p:nvSpPr>
          <p:spPr bwMode="auto">
            <a:xfrm>
              <a:off x="720" y="2352"/>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3" name="Line 15"/>
            <p:cNvSpPr>
              <a:spLocks noChangeShapeType="1"/>
            </p:cNvSpPr>
            <p:nvPr/>
          </p:nvSpPr>
          <p:spPr bwMode="auto">
            <a:xfrm>
              <a:off x="720" y="1872"/>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4" name="Text Box 16"/>
            <p:cNvSpPr txBox="1">
              <a:spLocks noChangeArrowheads="1"/>
            </p:cNvSpPr>
            <p:nvPr/>
          </p:nvSpPr>
          <p:spPr bwMode="auto">
            <a:xfrm>
              <a:off x="614" y="376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0</a:t>
              </a:r>
            </a:p>
          </p:txBody>
        </p:sp>
        <p:sp>
          <p:nvSpPr>
            <p:cNvPr id="57375" name="Text Box 17"/>
            <p:cNvSpPr txBox="1">
              <a:spLocks noChangeArrowheads="1"/>
            </p:cNvSpPr>
            <p:nvPr/>
          </p:nvSpPr>
          <p:spPr bwMode="auto">
            <a:xfrm>
              <a:off x="518" y="362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0</a:t>
              </a:r>
            </a:p>
          </p:txBody>
        </p:sp>
        <p:sp>
          <p:nvSpPr>
            <p:cNvPr id="57376" name="Text Box 18"/>
            <p:cNvSpPr txBox="1">
              <a:spLocks noChangeArrowheads="1"/>
            </p:cNvSpPr>
            <p:nvPr/>
          </p:nvSpPr>
          <p:spPr bwMode="auto">
            <a:xfrm>
              <a:off x="1392"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1</a:t>
              </a:r>
            </a:p>
          </p:txBody>
        </p:sp>
        <p:sp>
          <p:nvSpPr>
            <p:cNvPr id="57377" name="Text Box 19"/>
            <p:cNvSpPr txBox="1">
              <a:spLocks noChangeArrowheads="1"/>
            </p:cNvSpPr>
            <p:nvPr/>
          </p:nvSpPr>
          <p:spPr bwMode="auto">
            <a:xfrm>
              <a:off x="2188"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2</a:t>
              </a:r>
            </a:p>
          </p:txBody>
        </p:sp>
        <p:sp>
          <p:nvSpPr>
            <p:cNvPr id="57378" name="Text Box 20"/>
            <p:cNvSpPr txBox="1">
              <a:spLocks noChangeArrowheads="1"/>
            </p:cNvSpPr>
            <p:nvPr/>
          </p:nvSpPr>
          <p:spPr bwMode="auto">
            <a:xfrm>
              <a:off x="2956"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3</a:t>
              </a:r>
            </a:p>
          </p:txBody>
        </p:sp>
        <p:sp>
          <p:nvSpPr>
            <p:cNvPr id="57379" name="Text Box 21"/>
            <p:cNvSpPr txBox="1">
              <a:spLocks noChangeArrowheads="1"/>
            </p:cNvSpPr>
            <p:nvPr/>
          </p:nvSpPr>
          <p:spPr bwMode="auto">
            <a:xfrm>
              <a:off x="3724"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4</a:t>
              </a:r>
            </a:p>
          </p:txBody>
        </p:sp>
        <p:sp>
          <p:nvSpPr>
            <p:cNvPr id="57380" name="Text Box 22"/>
            <p:cNvSpPr txBox="1">
              <a:spLocks noChangeArrowheads="1"/>
            </p:cNvSpPr>
            <p:nvPr/>
          </p:nvSpPr>
          <p:spPr bwMode="auto">
            <a:xfrm>
              <a:off x="4492"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5</a:t>
              </a:r>
            </a:p>
          </p:txBody>
        </p:sp>
        <p:sp>
          <p:nvSpPr>
            <p:cNvPr id="57381" name="Text Box 23"/>
            <p:cNvSpPr txBox="1">
              <a:spLocks noChangeArrowheads="1"/>
            </p:cNvSpPr>
            <p:nvPr/>
          </p:nvSpPr>
          <p:spPr bwMode="auto">
            <a:xfrm>
              <a:off x="326" y="1225"/>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100</a:t>
              </a:r>
            </a:p>
          </p:txBody>
        </p:sp>
        <p:sp>
          <p:nvSpPr>
            <p:cNvPr id="57382" name="Text Box 24"/>
            <p:cNvSpPr txBox="1">
              <a:spLocks noChangeArrowheads="1"/>
            </p:cNvSpPr>
            <p:nvPr/>
          </p:nvSpPr>
          <p:spPr bwMode="auto">
            <a:xfrm>
              <a:off x="422" y="170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80</a:t>
              </a:r>
            </a:p>
          </p:txBody>
        </p:sp>
        <p:sp>
          <p:nvSpPr>
            <p:cNvPr id="57383" name="Text Box 25"/>
            <p:cNvSpPr txBox="1">
              <a:spLocks noChangeArrowheads="1"/>
            </p:cNvSpPr>
            <p:nvPr/>
          </p:nvSpPr>
          <p:spPr bwMode="auto">
            <a:xfrm>
              <a:off x="422" y="218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60</a:t>
              </a:r>
            </a:p>
          </p:txBody>
        </p:sp>
        <p:sp>
          <p:nvSpPr>
            <p:cNvPr id="57384" name="Text Box 26"/>
            <p:cNvSpPr txBox="1">
              <a:spLocks noChangeArrowheads="1"/>
            </p:cNvSpPr>
            <p:nvPr/>
          </p:nvSpPr>
          <p:spPr bwMode="auto">
            <a:xfrm>
              <a:off x="432" y="273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40</a:t>
              </a:r>
            </a:p>
          </p:txBody>
        </p:sp>
        <p:sp>
          <p:nvSpPr>
            <p:cNvPr id="57385" name="Text Box 27"/>
            <p:cNvSpPr txBox="1">
              <a:spLocks noChangeArrowheads="1"/>
            </p:cNvSpPr>
            <p:nvPr/>
          </p:nvSpPr>
          <p:spPr bwMode="auto">
            <a:xfrm>
              <a:off x="432" y="321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20</a:t>
              </a:r>
            </a:p>
          </p:txBody>
        </p:sp>
        <p:sp>
          <p:nvSpPr>
            <p:cNvPr id="57386" name="Line 28"/>
            <p:cNvSpPr>
              <a:spLocks noChangeShapeType="1"/>
            </p:cNvSpPr>
            <p:nvPr/>
          </p:nvSpPr>
          <p:spPr bwMode="auto">
            <a:xfrm>
              <a:off x="720" y="1392"/>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7" name="Line 29"/>
            <p:cNvSpPr>
              <a:spLocks noChangeShapeType="1"/>
            </p:cNvSpPr>
            <p:nvPr/>
          </p:nvSpPr>
          <p:spPr bwMode="auto">
            <a:xfrm>
              <a:off x="1056" y="1392"/>
              <a:ext cx="0" cy="9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8" name="Line 30"/>
            <p:cNvSpPr>
              <a:spLocks noChangeShapeType="1"/>
            </p:cNvSpPr>
            <p:nvPr/>
          </p:nvSpPr>
          <p:spPr bwMode="auto">
            <a:xfrm>
              <a:off x="1056" y="2352"/>
              <a:ext cx="7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9" name="Line 31"/>
            <p:cNvSpPr>
              <a:spLocks noChangeShapeType="1"/>
            </p:cNvSpPr>
            <p:nvPr/>
          </p:nvSpPr>
          <p:spPr bwMode="auto">
            <a:xfrm>
              <a:off x="1824" y="2352"/>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0" name="Line 32"/>
            <p:cNvSpPr>
              <a:spLocks noChangeShapeType="1"/>
            </p:cNvSpPr>
            <p:nvPr/>
          </p:nvSpPr>
          <p:spPr bwMode="auto">
            <a:xfrm>
              <a:off x="1824" y="2592"/>
              <a:ext cx="7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1" name="Line 33"/>
            <p:cNvSpPr>
              <a:spLocks noChangeShapeType="1"/>
            </p:cNvSpPr>
            <p:nvPr/>
          </p:nvSpPr>
          <p:spPr bwMode="auto">
            <a:xfrm>
              <a:off x="2592" y="2592"/>
              <a:ext cx="0" cy="1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2" name="Line 34"/>
            <p:cNvSpPr>
              <a:spLocks noChangeShapeType="1"/>
            </p:cNvSpPr>
            <p:nvPr/>
          </p:nvSpPr>
          <p:spPr bwMode="auto">
            <a:xfrm>
              <a:off x="2592" y="2723"/>
              <a:ext cx="8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3" name="Line 35"/>
            <p:cNvSpPr>
              <a:spLocks noChangeShapeType="1"/>
            </p:cNvSpPr>
            <p:nvPr/>
          </p:nvSpPr>
          <p:spPr bwMode="auto">
            <a:xfrm flipH="1">
              <a:off x="3408" y="2717"/>
              <a:ext cx="0" cy="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4" name="Line 36"/>
            <p:cNvSpPr>
              <a:spLocks noChangeShapeType="1"/>
            </p:cNvSpPr>
            <p:nvPr/>
          </p:nvSpPr>
          <p:spPr bwMode="auto">
            <a:xfrm>
              <a:off x="3408" y="2880"/>
              <a:ext cx="8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5" name="Line 37"/>
            <p:cNvSpPr>
              <a:spLocks noChangeShapeType="1"/>
            </p:cNvSpPr>
            <p:nvPr/>
          </p:nvSpPr>
          <p:spPr bwMode="auto">
            <a:xfrm flipH="1">
              <a:off x="4224" y="2884"/>
              <a:ext cx="0" cy="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6" name="Line 38"/>
            <p:cNvSpPr>
              <a:spLocks noChangeShapeType="1"/>
            </p:cNvSpPr>
            <p:nvPr/>
          </p:nvSpPr>
          <p:spPr bwMode="auto">
            <a:xfrm>
              <a:off x="4224" y="3051"/>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7" name="Text Box 39"/>
            <p:cNvSpPr txBox="1">
              <a:spLocks noChangeArrowheads="1"/>
            </p:cNvSpPr>
            <p:nvPr/>
          </p:nvSpPr>
          <p:spPr bwMode="auto">
            <a:xfrm>
              <a:off x="2160" y="3983"/>
              <a:ext cx="19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Years since diagnosis</a:t>
              </a:r>
            </a:p>
          </p:txBody>
        </p:sp>
      </p:grpSp>
      <p:grpSp>
        <p:nvGrpSpPr>
          <p:cNvPr id="3" name="Group 40"/>
          <p:cNvGrpSpPr>
            <a:grpSpLocks/>
          </p:cNvGrpSpPr>
          <p:nvPr/>
        </p:nvGrpSpPr>
        <p:grpSpPr bwMode="auto">
          <a:xfrm>
            <a:off x="800100" y="4276725"/>
            <a:ext cx="5295900" cy="2886075"/>
            <a:chOff x="504" y="2400"/>
            <a:chExt cx="3336" cy="1818"/>
          </a:xfrm>
        </p:grpSpPr>
        <p:sp>
          <p:nvSpPr>
            <p:cNvPr id="57359" name="Text Box 41"/>
            <p:cNvSpPr txBox="1">
              <a:spLocks noChangeArrowheads="1"/>
            </p:cNvSpPr>
            <p:nvPr/>
          </p:nvSpPr>
          <p:spPr bwMode="auto">
            <a:xfrm>
              <a:off x="504" y="3680"/>
              <a:ext cx="1472"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600">
                <a:solidFill>
                  <a:schemeClr val="accent2"/>
                </a:solidFill>
                <a:latin typeface="Times New Roman" pitchFamily="18" charset="0"/>
              </a:endParaRPr>
            </a:p>
            <a:p>
              <a:pPr>
                <a:spcBef>
                  <a:spcPct val="0"/>
                </a:spcBef>
                <a:buFontTx/>
                <a:buNone/>
              </a:pPr>
              <a:endParaRPr lang="en-US" sz="2400">
                <a:solidFill>
                  <a:srgbClr val="FF3300"/>
                </a:solidFill>
                <a:latin typeface="Times New Roman" pitchFamily="18" charset="0"/>
              </a:endParaRPr>
            </a:p>
          </p:txBody>
        </p:sp>
        <p:sp>
          <p:nvSpPr>
            <p:cNvPr id="57360" name="Line 42"/>
            <p:cNvSpPr>
              <a:spLocks noChangeShapeType="1"/>
            </p:cNvSpPr>
            <p:nvPr/>
          </p:nvSpPr>
          <p:spPr bwMode="auto">
            <a:xfrm flipV="1">
              <a:off x="3840" y="2400"/>
              <a:ext cx="0" cy="96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1" name="Line 43"/>
            <p:cNvSpPr>
              <a:spLocks noChangeShapeType="1"/>
            </p:cNvSpPr>
            <p:nvPr/>
          </p:nvSpPr>
          <p:spPr bwMode="auto">
            <a:xfrm flipH="1">
              <a:off x="720" y="2400"/>
              <a:ext cx="312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44"/>
          <p:cNvGrpSpPr>
            <a:grpSpLocks/>
          </p:cNvGrpSpPr>
          <p:nvPr/>
        </p:nvGrpSpPr>
        <p:grpSpPr bwMode="auto">
          <a:xfrm>
            <a:off x="762000" y="3810000"/>
            <a:ext cx="2895600" cy="3384550"/>
            <a:chOff x="480" y="2112"/>
            <a:chExt cx="1824" cy="2132"/>
          </a:xfrm>
        </p:grpSpPr>
        <p:sp>
          <p:nvSpPr>
            <p:cNvPr id="57356" name="Line 45"/>
            <p:cNvSpPr>
              <a:spLocks noChangeShapeType="1"/>
            </p:cNvSpPr>
            <p:nvPr/>
          </p:nvSpPr>
          <p:spPr bwMode="auto">
            <a:xfrm flipV="1">
              <a:off x="2304" y="2112"/>
              <a:ext cx="0" cy="124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7" name="Line 46"/>
            <p:cNvSpPr>
              <a:spLocks noChangeShapeType="1"/>
            </p:cNvSpPr>
            <p:nvPr/>
          </p:nvSpPr>
          <p:spPr bwMode="auto">
            <a:xfrm flipH="1">
              <a:off x="720" y="2112"/>
              <a:ext cx="1584" cy="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8" name="Text Box 47"/>
            <p:cNvSpPr txBox="1">
              <a:spLocks noChangeArrowheads="1"/>
            </p:cNvSpPr>
            <p:nvPr/>
          </p:nvSpPr>
          <p:spPr bwMode="auto">
            <a:xfrm>
              <a:off x="480" y="3936"/>
              <a:ext cx="11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600">
                <a:solidFill>
                  <a:srgbClr val="FF3399"/>
                </a:solidFill>
                <a:latin typeface="Times New Roman" pitchFamily="18" charset="0"/>
              </a:endParaRPr>
            </a:p>
          </p:txBody>
        </p:sp>
      </p:grpSp>
      <p:grpSp>
        <p:nvGrpSpPr>
          <p:cNvPr id="5" name="Group 48"/>
          <p:cNvGrpSpPr>
            <a:grpSpLocks/>
          </p:cNvGrpSpPr>
          <p:nvPr/>
        </p:nvGrpSpPr>
        <p:grpSpPr bwMode="auto">
          <a:xfrm>
            <a:off x="4283075" y="1743075"/>
            <a:ext cx="4733925" cy="427038"/>
            <a:chOff x="2926" y="1098"/>
            <a:chExt cx="2982" cy="269"/>
          </a:xfrm>
        </p:grpSpPr>
        <p:sp>
          <p:nvSpPr>
            <p:cNvPr id="57354" name="Text Box 49"/>
            <p:cNvSpPr txBox="1">
              <a:spLocks noChangeArrowheads="1"/>
            </p:cNvSpPr>
            <p:nvPr/>
          </p:nvSpPr>
          <p:spPr bwMode="auto">
            <a:xfrm>
              <a:off x="3412" y="1098"/>
              <a:ext cx="24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200">
                  <a:solidFill>
                    <a:srgbClr val="FF0000"/>
                  </a:solidFill>
                </a:rPr>
                <a:t>Median survival time – 2 years</a:t>
              </a:r>
              <a:endParaRPr lang="en-US" sz="2200">
                <a:solidFill>
                  <a:srgbClr val="FF0000"/>
                </a:solidFill>
              </a:endParaRPr>
            </a:p>
          </p:txBody>
        </p:sp>
        <p:sp>
          <p:nvSpPr>
            <p:cNvPr id="57355" name="Line 50"/>
            <p:cNvSpPr>
              <a:spLocks noChangeShapeType="1"/>
            </p:cNvSpPr>
            <p:nvPr/>
          </p:nvSpPr>
          <p:spPr bwMode="auto">
            <a:xfrm>
              <a:off x="2926" y="1253"/>
              <a:ext cx="453" cy="0"/>
            </a:xfrm>
            <a:prstGeom prst="line">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51"/>
          <p:cNvGrpSpPr>
            <a:grpSpLocks/>
          </p:cNvGrpSpPr>
          <p:nvPr/>
        </p:nvGrpSpPr>
        <p:grpSpPr bwMode="auto">
          <a:xfrm>
            <a:off x="4284663" y="2174875"/>
            <a:ext cx="3665537" cy="427038"/>
            <a:chOff x="2699" y="1370"/>
            <a:chExt cx="2309" cy="269"/>
          </a:xfrm>
        </p:grpSpPr>
        <p:sp>
          <p:nvSpPr>
            <p:cNvPr id="57352" name="Text Box 52"/>
            <p:cNvSpPr txBox="1">
              <a:spLocks noChangeArrowheads="1"/>
            </p:cNvSpPr>
            <p:nvPr/>
          </p:nvSpPr>
          <p:spPr bwMode="auto">
            <a:xfrm>
              <a:off x="3198" y="1370"/>
              <a:ext cx="181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200">
                  <a:solidFill>
                    <a:schemeClr val="accent2"/>
                  </a:solidFill>
                </a:rPr>
                <a:t>4-year survival – 40%</a:t>
              </a:r>
              <a:endParaRPr lang="en-US" sz="2200">
                <a:solidFill>
                  <a:schemeClr val="accent2"/>
                </a:solidFill>
              </a:endParaRPr>
            </a:p>
          </p:txBody>
        </p:sp>
        <p:sp>
          <p:nvSpPr>
            <p:cNvPr id="57353" name="Line 53"/>
            <p:cNvSpPr>
              <a:spLocks noChangeShapeType="1"/>
            </p:cNvSpPr>
            <p:nvPr/>
          </p:nvSpPr>
          <p:spPr bwMode="auto">
            <a:xfrm>
              <a:off x="2699" y="1525"/>
              <a:ext cx="453"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526" fill="hold"/>
                                        <p:tgtEl>
                                          <p:spTgt spid="2"/>
                                        </p:tgtEl>
                                      </p:cBhvr>
                                    </p:cmd>
                                  </p:childTnLst>
                                </p:cTn>
                              </p:par>
                              <p:par>
                                <p:cTn id="7" presetID="10" presetClass="entr" presetSubtype="0" fill="hold" nodeType="withEffect">
                                  <p:stCondLst>
                                    <p:cond delay="14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10" presetClass="entr" presetSubtype="0" fill="hold" nodeType="withEffect">
                                  <p:stCondLst>
                                    <p:cond delay="14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nodeType="withEffect">
                                  <p:stCondLst>
                                    <p:cond delay="30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nodeType="withEffect">
                                  <p:stCondLst>
                                    <p:cond delay="30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Image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49338"/>
            <a:ext cx="89916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685800" y="152400"/>
            <a:ext cx="7772400" cy="1143000"/>
          </a:xfrm>
        </p:spPr>
        <p:txBody>
          <a:bodyPr/>
          <a:lstStyle/>
          <a:p>
            <a:r>
              <a:rPr lang="en-US" b="1" smtClean="0">
                <a:solidFill>
                  <a:srgbClr val="990033"/>
                </a:solidFill>
                <a:latin typeface="Arial" charset="0"/>
              </a:rPr>
              <a:t>Survival USA 1900-1991</a:t>
            </a:r>
            <a:endParaRPr lang="en-US" sz="3200" smtClean="0">
              <a:solidFill>
                <a:srgbClr val="990033"/>
              </a:solidFill>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3650" name="Rectangle 2"/>
          <p:cNvSpPr>
            <a:spLocks noGrp="1" noChangeArrowheads="1"/>
          </p:cNvSpPr>
          <p:nvPr>
            <p:ph type="title" idx="4294967295"/>
          </p:nvPr>
        </p:nvSpPr>
        <p:spPr>
          <a:xfrm>
            <a:off x="0" y="0"/>
            <a:ext cx="8077200" cy="1143000"/>
          </a:xfrm>
        </p:spPr>
        <p:txBody>
          <a:bodyPr/>
          <a:lstStyle/>
          <a:p>
            <a:pPr>
              <a:defRPr/>
            </a:pPr>
            <a:r>
              <a:rPr lang="en-US" sz="2000" smtClean="0">
                <a:solidFill>
                  <a:srgbClr val="990033"/>
                </a:solidFill>
                <a:latin typeface="Arial" charset="0"/>
              </a:rPr>
              <a:t>Measures of disease occurrence</a:t>
            </a:r>
            <a:br>
              <a:rPr lang="en-US" sz="2000" smtClean="0">
                <a:solidFill>
                  <a:srgbClr val="990033"/>
                </a:solidFill>
                <a:latin typeface="Arial" charset="0"/>
              </a:rPr>
            </a:br>
            <a:r>
              <a:rPr lang="en-US" sz="2000" smtClean="0">
                <a:solidFill>
                  <a:srgbClr val="990033"/>
                </a:solidFill>
                <a:latin typeface="Arial" charset="0"/>
              </a:rPr>
              <a:t>        </a:t>
            </a:r>
            <a:r>
              <a:rPr lang="en-US" smtClean="0">
                <a:solidFill>
                  <a:srgbClr val="990033"/>
                </a:solidFill>
                <a:effectLst>
                  <a:outerShdw blurRad="38100" dist="38100" dir="2700000" algn="tl">
                    <a:srgbClr val="C0C0C0"/>
                  </a:outerShdw>
                </a:effectLst>
                <a:latin typeface="Arial" charset="0"/>
              </a:rPr>
              <a:t>CASE FATALITY (CF)</a:t>
            </a:r>
          </a:p>
        </p:txBody>
      </p:sp>
      <p:sp>
        <p:nvSpPr>
          <p:cNvPr id="59395" name="Rectangle 3"/>
          <p:cNvSpPr>
            <a:spLocks noGrp="1" noChangeArrowheads="1"/>
          </p:cNvSpPr>
          <p:nvPr>
            <p:ph type="body" idx="4294967295"/>
          </p:nvPr>
        </p:nvSpPr>
        <p:spPr>
          <a:xfrm>
            <a:off x="971550" y="2405063"/>
            <a:ext cx="6264275" cy="1384300"/>
          </a:xfrm>
        </p:spPr>
        <p:txBody>
          <a:bodyPr/>
          <a:lstStyle/>
          <a:p>
            <a:pPr>
              <a:lnSpc>
                <a:spcPct val="80000"/>
              </a:lnSpc>
              <a:buFontTx/>
              <a:buNone/>
            </a:pPr>
            <a:r>
              <a:rPr lang="en-US" sz="2800" smtClean="0">
                <a:latin typeface="Arial" charset="0"/>
              </a:rPr>
              <a:t>Number who die from the disease</a:t>
            </a:r>
          </a:p>
          <a:p>
            <a:pPr>
              <a:lnSpc>
                <a:spcPct val="80000"/>
              </a:lnSpc>
              <a:buFontTx/>
              <a:buNone/>
            </a:pPr>
            <a:r>
              <a:rPr lang="en-US" sz="2800" smtClean="0">
                <a:latin typeface="Arial" charset="0"/>
              </a:rPr>
              <a:t>Total # diagnosed with the disease</a:t>
            </a:r>
          </a:p>
        </p:txBody>
      </p:sp>
      <p:sp>
        <p:nvSpPr>
          <p:cNvPr id="59396" name="Line 4"/>
          <p:cNvSpPr>
            <a:spLocks noChangeShapeType="1"/>
          </p:cNvSpPr>
          <p:nvPr/>
        </p:nvSpPr>
        <p:spPr bwMode="auto">
          <a:xfrm>
            <a:off x="846138" y="2824163"/>
            <a:ext cx="63182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p:txBody>
          <a:bodyPr/>
          <a:lstStyle/>
          <a:p>
            <a:pPr algn="ctr">
              <a:lnSpc>
                <a:spcPct val="90000"/>
              </a:lnSpc>
              <a:buFontTx/>
              <a:buNone/>
            </a:pPr>
            <a:r>
              <a:rPr lang="en-US" sz="3600" smtClean="0">
                <a:latin typeface="Arial" charset="0"/>
              </a:rPr>
              <a:t>“One’s knowledge of science begins when he can measure what he is speaking about and express it in numbers”</a:t>
            </a:r>
          </a:p>
          <a:p>
            <a:pPr>
              <a:lnSpc>
                <a:spcPct val="90000"/>
              </a:lnSpc>
              <a:buFontTx/>
              <a:buNone/>
            </a:pPr>
            <a:r>
              <a:rPr lang="en-US" sz="2800" smtClean="0">
                <a:latin typeface="Arial" charset="0"/>
              </a:rPr>
              <a:t>							 Lord Kelvin</a:t>
            </a:r>
          </a:p>
          <a:p>
            <a:pPr algn="r">
              <a:lnSpc>
                <a:spcPct val="90000"/>
              </a:lnSpc>
              <a:buFontTx/>
              <a:buNone/>
            </a:pPr>
            <a:r>
              <a:rPr lang="en-US" sz="2800" smtClean="0">
                <a:latin typeface="Arial" charset="0"/>
              </a:rPr>
              <a:t>         (1824-1907)</a:t>
            </a:r>
          </a:p>
        </p:txBody>
      </p:sp>
      <p:sp>
        <p:nvSpPr>
          <p:cNvPr id="806915" name="Rectangle 3"/>
          <p:cNvSpPr>
            <a:spLocks noGrp="1" noChangeArrowheads="1"/>
          </p:cNvSpPr>
          <p:nvPr>
            <p:ph type="title"/>
          </p:nvPr>
        </p:nvSpPr>
        <p:spPr>
          <a:xfrm>
            <a:off x="685800" y="127000"/>
            <a:ext cx="7772400" cy="854075"/>
          </a:xfrm>
        </p:spPr>
        <p:txBody>
          <a:bodyPr/>
          <a:lstStyle/>
          <a:p>
            <a:pPr>
              <a:defRPr/>
            </a:pPr>
            <a:r>
              <a:rPr lang="en-US" smtClean="0">
                <a:solidFill>
                  <a:srgbClr val="990033"/>
                </a:solidFill>
                <a:effectLst>
                  <a:outerShdw blurRad="38100" dist="38100" dir="2700000" algn="tl">
                    <a:srgbClr val="C0C0C0"/>
                  </a:outerShdw>
                </a:effectLst>
                <a:latin typeface="Arial" charset="0"/>
              </a:rPr>
              <a:t>About Numbers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body" idx="4294967295"/>
          </p:nvPr>
        </p:nvSpPr>
        <p:spPr>
          <a:xfrm>
            <a:off x="184150" y="539750"/>
            <a:ext cx="9067800" cy="6705600"/>
          </a:xfrm>
        </p:spPr>
        <p:txBody>
          <a:bodyPr/>
          <a:lstStyle/>
          <a:p>
            <a:pPr>
              <a:lnSpc>
                <a:spcPct val="90000"/>
              </a:lnSpc>
              <a:buFontTx/>
              <a:buNone/>
            </a:pPr>
            <a:r>
              <a:rPr lang="en-US" sz="2400" b="1" smtClean="0">
                <a:solidFill>
                  <a:srgbClr val="CC0066"/>
                </a:solidFill>
                <a:latin typeface="Arial" charset="0"/>
              </a:rPr>
              <a:t>Prevalence (P)</a:t>
            </a:r>
            <a:r>
              <a:rPr lang="en-US" sz="2400" smtClean="0">
                <a:latin typeface="Arial" charset="0"/>
              </a:rPr>
              <a:t> -		Proportion having the disease of 					interest at a given point in time</a:t>
            </a:r>
          </a:p>
          <a:p>
            <a:pPr>
              <a:lnSpc>
                <a:spcPct val="90000"/>
              </a:lnSpc>
              <a:buFontTx/>
              <a:buNone/>
            </a:pPr>
            <a:r>
              <a:rPr lang="en-US" sz="2400" b="1" smtClean="0">
                <a:solidFill>
                  <a:srgbClr val="CC0066"/>
                </a:solidFill>
                <a:latin typeface="Arial" charset="0"/>
              </a:rPr>
              <a:t>Cumulative</a:t>
            </a:r>
          </a:p>
          <a:p>
            <a:pPr>
              <a:lnSpc>
                <a:spcPct val="90000"/>
              </a:lnSpc>
              <a:buFontTx/>
              <a:buNone/>
            </a:pPr>
            <a:r>
              <a:rPr lang="en-US" sz="2400" b="1" smtClean="0">
                <a:solidFill>
                  <a:srgbClr val="CC0066"/>
                </a:solidFill>
                <a:latin typeface="Arial" charset="0"/>
              </a:rPr>
              <a:t>Incidence (CI)</a:t>
            </a:r>
            <a:r>
              <a:rPr lang="en-US" sz="2400" smtClean="0">
                <a:latin typeface="Arial" charset="0"/>
              </a:rPr>
              <a:t> -		</a:t>
            </a:r>
            <a:r>
              <a:rPr lang="en-US" sz="2400" smtClean="0">
                <a:solidFill>
                  <a:schemeClr val="accent2"/>
                </a:solidFill>
                <a:latin typeface="Arial" charset="0"/>
              </a:rPr>
              <a:t>Proportion of unaffected persons 					who develop the disease of interest 				in a certain time period.</a:t>
            </a:r>
          </a:p>
          <a:p>
            <a:pPr>
              <a:lnSpc>
                <a:spcPct val="90000"/>
              </a:lnSpc>
              <a:buFontTx/>
              <a:buNone/>
            </a:pPr>
            <a:r>
              <a:rPr lang="en-US" sz="2400" b="1" smtClean="0">
                <a:solidFill>
                  <a:srgbClr val="CC0066"/>
                </a:solidFill>
                <a:latin typeface="Arial" charset="0"/>
              </a:rPr>
              <a:t>Incidence Rate (IR)</a:t>
            </a:r>
            <a:r>
              <a:rPr lang="en-US" sz="2400" smtClean="0">
                <a:latin typeface="Arial" charset="0"/>
              </a:rPr>
              <a:t> -	The rapidity with which unaffected 				persons develop the disease of 					interest  (denominator: person-time) </a:t>
            </a:r>
          </a:p>
          <a:p>
            <a:pPr>
              <a:lnSpc>
                <a:spcPct val="90000"/>
              </a:lnSpc>
              <a:buFontTx/>
              <a:buNone/>
            </a:pPr>
            <a:r>
              <a:rPr lang="en-US" sz="2400" b="1" smtClean="0">
                <a:solidFill>
                  <a:srgbClr val="CC0066"/>
                </a:solidFill>
                <a:latin typeface="Arial" charset="0"/>
              </a:rPr>
              <a:t>Survival</a:t>
            </a:r>
            <a:r>
              <a:rPr lang="en-US" sz="2400" smtClean="0">
                <a:latin typeface="Arial" charset="0"/>
              </a:rPr>
              <a:t> -			</a:t>
            </a:r>
            <a:r>
              <a:rPr lang="en-US" sz="2400" smtClean="0">
                <a:solidFill>
                  <a:schemeClr val="accent2"/>
                </a:solidFill>
                <a:latin typeface="Arial" charset="0"/>
              </a:rPr>
              <a:t>Proportion of persons with the  					disease of interest who survive for 				a given time period.</a:t>
            </a:r>
          </a:p>
          <a:p>
            <a:pPr>
              <a:lnSpc>
                <a:spcPct val="90000"/>
              </a:lnSpc>
              <a:buFontTx/>
              <a:buNone/>
            </a:pPr>
            <a:r>
              <a:rPr lang="en-US" sz="2400" b="1" smtClean="0">
                <a:solidFill>
                  <a:srgbClr val="CC0066"/>
                </a:solidFill>
                <a:latin typeface="Arial" charset="0"/>
              </a:rPr>
              <a:t>Case Fatality</a:t>
            </a:r>
            <a:r>
              <a:rPr lang="en-US" sz="2400" smtClean="0">
                <a:latin typeface="Arial" charset="0"/>
              </a:rPr>
              <a:t> -		Proportion of persons with the 					disease of interest who die from it 				during a given time period.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07950" y="-26988"/>
            <a:ext cx="8856663" cy="1143001"/>
          </a:xfrm>
        </p:spPr>
        <p:txBody>
          <a:bodyPr/>
          <a:lstStyle/>
          <a:p>
            <a:r>
              <a:rPr lang="en-US" sz="2400" smtClean="0">
                <a:solidFill>
                  <a:srgbClr val="990033"/>
                </a:solidFill>
                <a:latin typeface="Arial" charset="0"/>
              </a:rPr>
              <a:t>Measures of effect</a:t>
            </a:r>
            <a:r>
              <a:rPr lang="en-US" sz="4600" smtClean="0">
                <a:solidFill>
                  <a:srgbClr val="990033"/>
                </a:solidFill>
                <a:latin typeface="Arial" charset="0"/>
              </a:rPr>
              <a:t/>
            </a:r>
            <a:br>
              <a:rPr lang="en-US" sz="4600" smtClean="0">
                <a:solidFill>
                  <a:srgbClr val="990033"/>
                </a:solidFill>
                <a:latin typeface="Arial" charset="0"/>
              </a:rPr>
            </a:br>
            <a:r>
              <a:rPr lang="en-US" smtClean="0">
                <a:solidFill>
                  <a:srgbClr val="990033"/>
                </a:solidFill>
                <a:latin typeface="Arial" charset="0"/>
              </a:rPr>
              <a:t>Risk Difference (Attributable Risk)</a:t>
            </a:r>
          </a:p>
        </p:txBody>
      </p:sp>
      <p:sp>
        <p:nvSpPr>
          <p:cNvPr id="61443" name="Rectangle 3"/>
          <p:cNvSpPr>
            <a:spLocks noGrp="1" noChangeArrowheads="1"/>
          </p:cNvSpPr>
          <p:nvPr>
            <p:ph type="body" idx="4294967295"/>
          </p:nvPr>
        </p:nvSpPr>
        <p:spPr>
          <a:xfrm>
            <a:off x="107950" y="1412875"/>
            <a:ext cx="8856663" cy="1719263"/>
          </a:xfrm>
        </p:spPr>
        <p:txBody>
          <a:bodyPr/>
          <a:lstStyle/>
          <a:p>
            <a:r>
              <a:rPr lang="en-US" smtClean="0">
                <a:latin typeface="Arial" charset="0"/>
              </a:rPr>
              <a:t>Also called </a:t>
            </a:r>
            <a:r>
              <a:rPr lang="en-US" smtClean="0">
                <a:solidFill>
                  <a:schemeClr val="accent2"/>
                </a:solidFill>
                <a:latin typeface="Arial" charset="0"/>
              </a:rPr>
              <a:t>excess risk</a:t>
            </a:r>
            <a:r>
              <a:rPr lang="en-US" smtClean="0">
                <a:solidFill>
                  <a:schemeClr val="tx2"/>
                </a:solidFill>
                <a:latin typeface="Arial" charset="0"/>
              </a:rPr>
              <a:t>.</a:t>
            </a:r>
            <a:endParaRPr lang="en-US" smtClean="0">
              <a:latin typeface="Arial" charset="0"/>
            </a:endParaRPr>
          </a:p>
          <a:p>
            <a:r>
              <a:rPr lang="en-US" smtClean="0">
                <a:latin typeface="Arial" charset="0"/>
              </a:rPr>
              <a:t>The risk of disease in a given population that can be attributed to the exposure.</a:t>
            </a:r>
          </a:p>
          <a:p>
            <a:pPr>
              <a:buFontTx/>
              <a:buNone/>
            </a:pPr>
            <a:r>
              <a:rPr lang="en-US" smtClean="0">
                <a:latin typeface="Arial" charset="0"/>
              </a:rPr>
              <a:t>	</a:t>
            </a:r>
          </a:p>
        </p:txBody>
      </p:sp>
      <p:sp>
        <p:nvSpPr>
          <p:cNvPr id="925700" name="Text Box 4"/>
          <p:cNvSpPr txBox="1">
            <a:spLocks noChangeArrowheads="1"/>
          </p:cNvSpPr>
          <p:nvPr/>
        </p:nvSpPr>
        <p:spPr bwMode="auto">
          <a:xfrm>
            <a:off x="822325" y="3213100"/>
            <a:ext cx="73501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	</a:t>
            </a:r>
            <a:r>
              <a:rPr lang="en-US" sz="3400"/>
              <a:t>RD = CI</a:t>
            </a:r>
            <a:r>
              <a:rPr lang="en-US" sz="3400" baseline="-25000"/>
              <a:t>exposed </a:t>
            </a:r>
            <a:r>
              <a:rPr lang="en-US" sz="3400"/>
              <a:t>- CI</a:t>
            </a:r>
            <a:r>
              <a:rPr lang="en-US" sz="3400" baseline="-25000"/>
              <a:t>unexposed</a:t>
            </a:r>
            <a:endParaRPr lang="en-US" sz="3400"/>
          </a:p>
          <a:p>
            <a:pPr>
              <a:spcBef>
                <a:spcPct val="0"/>
              </a:spcBef>
              <a:buFontTx/>
              <a:buNone/>
            </a:pPr>
            <a:endParaRPr lang="en-US" sz="2400">
              <a:solidFill>
                <a:schemeClr val="tx1"/>
              </a:solidFill>
            </a:endParaRPr>
          </a:p>
        </p:txBody>
      </p:sp>
      <p:sp>
        <p:nvSpPr>
          <p:cNvPr id="925701" name="Text Box 5"/>
          <p:cNvSpPr txBox="1">
            <a:spLocks noChangeArrowheads="1"/>
          </p:cNvSpPr>
          <p:nvPr/>
        </p:nvSpPr>
        <p:spPr bwMode="auto">
          <a:xfrm>
            <a:off x="-468313" y="4792663"/>
            <a:ext cx="914400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800" b="1">
                <a:solidFill>
                  <a:srgbClr val="3333CC"/>
                </a:solidFill>
              </a:rPr>
              <a:t>RD = CI (smokers) - CI (non-smokers) </a:t>
            </a:r>
            <a:endParaRPr lang="en-US" sz="2800">
              <a:solidFill>
                <a:srgbClr val="3333CC"/>
              </a:solidFill>
            </a:endParaRPr>
          </a:p>
        </p:txBody>
      </p:sp>
      <p:sp>
        <p:nvSpPr>
          <p:cNvPr id="925702" name="Text Box 6"/>
          <p:cNvSpPr txBox="1">
            <a:spLocks noChangeArrowheads="1"/>
          </p:cNvSpPr>
          <p:nvPr/>
        </p:nvSpPr>
        <p:spPr bwMode="auto">
          <a:xfrm>
            <a:off x="212725" y="4132263"/>
            <a:ext cx="2836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3333FF"/>
                </a:solidFill>
              </a:rPr>
              <a:t>Ex: Lung Cancer</a:t>
            </a:r>
            <a:endParaRPr lang="en-US" sz="2800">
              <a:solidFill>
                <a:schemeClr val="tx1"/>
              </a:solidFill>
            </a:endParaRPr>
          </a:p>
        </p:txBody>
      </p:sp>
      <p:sp>
        <p:nvSpPr>
          <p:cNvPr id="925703" name="Text Box 7"/>
          <p:cNvSpPr txBox="1">
            <a:spLocks noChangeArrowheads="1"/>
          </p:cNvSpPr>
          <p:nvPr/>
        </p:nvSpPr>
        <p:spPr bwMode="auto">
          <a:xfrm>
            <a:off x="-6350" y="543083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800" b="1">
                <a:solidFill>
                  <a:srgbClr val="3333CC"/>
                </a:solidFill>
              </a:rPr>
              <a:t>= 191/100,000  -  8.7/100,000 = 182.3/100,000</a:t>
            </a:r>
            <a:endParaRPr lang="en-US" sz="2800">
              <a:solidFill>
                <a:srgbClr val="3333CC"/>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031" fill="hold"/>
                                        <p:tgtEl>
                                          <p:spTgt spid="3"/>
                                        </p:tgtEl>
                                      </p:cBhvr>
                                    </p:cmd>
                                  </p:childTnLst>
                                </p:cTn>
                              </p:par>
                              <p:par>
                                <p:cTn id="7" presetID="10" presetClass="entr" presetSubtype="0" fill="hold" grpId="0" nodeType="withEffect">
                                  <p:stCondLst>
                                    <p:cond delay="26000"/>
                                  </p:stCondLst>
                                  <p:childTnLst>
                                    <p:set>
                                      <p:cBhvr>
                                        <p:cTn id="8" dur="1" fill="hold">
                                          <p:stCondLst>
                                            <p:cond delay="0"/>
                                          </p:stCondLst>
                                        </p:cTn>
                                        <p:tgtEl>
                                          <p:spTgt spid="925700"/>
                                        </p:tgtEl>
                                        <p:attrNameLst>
                                          <p:attrName>style.visibility</p:attrName>
                                        </p:attrNameLst>
                                      </p:cBhvr>
                                      <p:to>
                                        <p:strVal val="visible"/>
                                      </p:to>
                                    </p:set>
                                    <p:animEffect transition="in" filter="fade">
                                      <p:cBhvr>
                                        <p:cTn id="9" dur="2000"/>
                                        <p:tgtEl>
                                          <p:spTgt spid="925700"/>
                                        </p:tgtEl>
                                      </p:cBhvr>
                                    </p:animEffect>
                                  </p:childTnLst>
                                </p:cTn>
                              </p:par>
                              <p:par>
                                <p:cTn id="10" presetID="10" presetClass="entr" presetSubtype="0" fill="hold" grpId="0" nodeType="withEffect">
                                  <p:stCondLst>
                                    <p:cond delay="36000"/>
                                  </p:stCondLst>
                                  <p:childTnLst>
                                    <p:set>
                                      <p:cBhvr>
                                        <p:cTn id="11" dur="1" fill="hold">
                                          <p:stCondLst>
                                            <p:cond delay="0"/>
                                          </p:stCondLst>
                                        </p:cTn>
                                        <p:tgtEl>
                                          <p:spTgt spid="925702"/>
                                        </p:tgtEl>
                                        <p:attrNameLst>
                                          <p:attrName>style.visibility</p:attrName>
                                        </p:attrNameLst>
                                      </p:cBhvr>
                                      <p:to>
                                        <p:strVal val="visible"/>
                                      </p:to>
                                    </p:set>
                                    <p:animEffect transition="in" filter="fade">
                                      <p:cBhvr>
                                        <p:cTn id="12" dur="2000"/>
                                        <p:tgtEl>
                                          <p:spTgt spid="925702"/>
                                        </p:tgtEl>
                                      </p:cBhvr>
                                    </p:animEffect>
                                  </p:childTnLst>
                                </p:cTn>
                              </p:par>
                              <p:par>
                                <p:cTn id="13" presetID="10" presetClass="entr" presetSubtype="0" fill="hold" grpId="0" nodeType="withEffect">
                                  <p:stCondLst>
                                    <p:cond delay="36000"/>
                                  </p:stCondLst>
                                  <p:childTnLst>
                                    <p:set>
                                      <p:cBhvr>
                                        <p:cTn id="14" dur="1" fill="hold">
                                          <p:stCondLst>
                                            <p:cond delay="0"/>
                                          </p:stCondLst>
                                        </p:cTn>
                                        <p:tgtEl>
                                          <p:spTgt spid="925701"/>
                                        </p:tgtEl>
                                        <p:attrNameLst>
                                          <p:attrName>style.visibility</p:attrName>
                                        </p:attrNameLst>
                                      </p:cBhvr>
                                      <p:to>
                                        <p:strVal val="visible"/>
                                      </p:to>
                                    </p:set>
                                    <p:animEffect transition="in" filter="fade">
                                      <p:cBhvr>
                                        <p:cTn id="15" dur="2000"/>
                                        <p:tgtEl>
                                          <p:spTgt spid="925701"/>
                                        </p:tgtEl>
                                      </p:cBhvr>
                                    </p:animEffect>
                                  </p:childTnLst>
                                </p:cTn>
                              </p:par>
                              <p:par>
                                <p:cTn id="16" presetID="10" presetClass="entr" presetSubtype="0" fill="hold" grpId="0" nodeType="withEffect">
                                  <p:stCondLst>
                                    <p:cond delay="50000"/>
                                  </p:stCondLst>
                                  <p:childTnLst>
                                    <p:set>
                                      <p:cBhvr>
                                        <p:cTn id="17" dur="1" fill="hold">
                                          <p:stCondLst>
                                            <p:cond delay="0"/>
                                          </p:stCondLst>
                                        </p:cTn>
                                        <p:tgtEl>
                                          <p:spTgt spid="925703"/>
                                        </p:tgtEl>
                                        <p:attrNameLst>
                                          <p:attrName>style.visibility</p:attrName>
                                        </p:attrNameLst>
                                      </p:cBhvr>
                                      <p:to>
                                        <p:strVal val="visible"/>
                                      </p:to>
                                    </p:set>
                                    <p:animEffect transition="in" filter="fade">
                                      <p:cBhvr>
                                        <p:cTn id="18" dur="2000"/>
                                        <p:tgtEl>
                                          <p:spTgt spid="9257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25700" grpId="0" autoUpdateAnimBg="0"/>
      <p:bldP spid="925701" grpId="0" autoUpdateAnimBg="0"/>
      <p:bldP spid="925702" grpId="0" autoUpdateAnimBg="0"/>
      <p:bldP spid="92570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6722" name="Text Box 2"/>
          <p:cNvSpPr txBox="1">
            <a:spLocks noChangeArrowheads="1"/>
          </p:cNvSpPr>
          <p:nvPr/>
        </p:nvSpPr>
        <p:spPr bwMode="auto">
          <a:xfrm>
            <a:off x="179388" y="44450"/>
            <a:ext cx="8785225" cy="1006475"/>
          </a:xfrm>
          <a:prstGeom prst="rect">
            <a:avLst/>
          </a:prstGeom>
          <a:noFill/>
          <a:ln w="9525">
            <a:noFill/>
            <a:miter lim="800000"/>
            <a:headEnd/>
            <a:tailEnd/>
          </a:ln>
          <a:effectLst/>
        </p:spPr>
        <p:txBody>
          <a:bodyPr>
            <a:spAutoFit/>
          </a:bodyPr>
          <a:lstStyle/>
          <a:p>
            <a:pPr algn="ctr">
              <a:spcBef>
                <a:spcPct val="0"/>
              </a:spcBef>
              <a:buFontTx/>
              <a:buNone/>
              <a:defRPr/>
            </a:pPr>
            <a:r>
              <a:rPr lang="en-US" sz="2000"/>
              <a:t>Measures of effect</a:t>
            </a:r>
            <a:endParaRPr lang="en-US" sz="4200"/>
          </a:p>
          <a:p>
            <a:pPr algn="ctr">
              <a:spcBef>
                <a:spcPct val="0"/>
              </a:spcBef>
              <a:buFontTx/>
              <a:buNone/>
              <a:defRPr/>
            </a:pPr>
            <a:r>
              <a:rPr lang="en-US" sz="4000">
                <a:effectLst>
                  <a:outerShdw blurRad="38100" dist="38100" dir="2700000" algn="tl">
                    <a:srgbClr val="C0C0C0"/>
                  </a:outerShdw>
                </a:effectLst>
              </a:rPr>
              <a:t>Attributable Risk Percent (ARP)</a:t>
            </a:r>
          </a:p>
        </p:txBody>
      </p:sp>
      <p:sp>
        <p:nvSpPr>
          <p:cNvPr id="62467" name="Text Box 3"/>
          <p:cNvSpPr txBox="1">
            <a:spLocks noChangeArrowheads="1"/>
          </p:cNvSpPr>
          <p:nvPr/>
        </p:nvSpPr>
        <p:spPr bwMode="auto">
          <a:xfrm>
            <a:off x="441325" y="1700213"/>
            <a:ext cx="81692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chemeClr val="tx1"/>
                </a:solidFill>
              </a:rPr>
              <a:t>The proportion of disease in exposed individuals  that can be attributed to the exposure   (expressed as a percentage).</a:t>
            </a:r>
          </a:p>
        </p:txBody>
      </p:sp>
      <p:sp>
        <p:nvSpPr>
          <p:cNvPr id="62468" name="Text Box 4"/>
          <p:cNvSpPr txBox="1">
            <a:spLocks noChangeArrowheads="1"/>
          </p:cNvSpPr>
          <p:nvPr/>
        </p:nvSpPr>
        <p:spPr bwMode="auto">
          <a:xfrm>
            <a:off x="3260725" y="4384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400">
              <a:solidFill>
                <a:schemeClr val="tx1"/>
              </a:solidFill>
              <a:latin typeface="Times New Roman" pitchFamily="18" charset="0"/>
            </a:endParaRPr>
          </a:p>
        </p:txBody>
      </p:sp>
      <p:grpSp>
        <p:nvGrpSpPr>
          <p:cNvPr id="2" name="Group 5"/>
          <p:cNvGrpSpPr>
            <a:grpSpLocks/>
          </p:cNvGrpSpPr>
          <p:nvPr/>
        </p:nvGrpSpPr>
        <p:grpSpPr bwMode="auto">
          <a:xfrm>
            <a:off x="1660525" y="3497263"/>
            <a:ext cx="4287838" cy="1143000"/>
            <a:chOff x="1046" y="2350"/>
            <a:chExt cx="2701" cy="720"/>
          </a:xfrm>
        </p:grpSpPr>
        <p:sp>
          <p:nvSpPr>
            <p:cNvPr id="62471" name="Text Box 6"/>
            <p:cNvSpPr txBox="1">
              <a:spLocks noChangeArrowheads="1"/>
            </p:cNvSpPr>
            <p:nvPr/>
          </p:nvSpPr>
          <p:spPr bwMode="auto">
            <a:xfrm>
              <a:off x="1046" y="2494"/>
              <a:ext cx="90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ARP =</a:t>
              </a:r>
            </a:p>
          </p:txBody>
        </p:sp>
        <p:sp>
          <p:nvSpPr>
            <p:cNvPr id="62472" name="Text Box 7"/>
            <p:cNvSpPr txBox="1">
              <a:spLocks noChangeArrowheads="1"/>
            </p:cNvSpPr>
            <p:nvPr/>
          </p:nvSpPr>
          <p:spPr bwMode="auto">
            <a:xfrm>
              <a:off x="2016" y="2350"/>
              <a:ext cx="50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RD</a:t>
              </a:r>
              <a:endParaRPr lang="en-US" sz="2400">
                <a:solidFill>
                  <a:schemeClr val="tx1"/>
                </a:solidFill>
              </a:endParaRPr>
            </a:p>
          </p:txBody>
        </p:sp>
        <p:sp>
          <p:nvSpPr>
            <p:cNvPr id="62473" name="Text Box 8"/>
            <p:cNvSpPr txBox="1">
              <a:spLocks noChangeArrowheads="1"/>
            </p:cNvSpPr>
            <p:nvPr/>
          </p:nvSpPr>
          <p:spPr bwMode="auto">
            <a:xfrm>
              <a:off x="2016" y="2686"/>
              <a:ext cx="108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CI</a:t>
              </a:r>
              <a:r>
                <a:rPr lang="en-US" sz="3400" baseline="-25000">
                  <a:solidFill>
                    <a:schemeClr val="tx1"/>
                  </a:solidFill>
                </a:rPr>
                <a:t>exposed</a:t>
              </a:r>
            </a:p>
          </p:txBody>
        </p:sp>
        <p:sp>
          <p:nvSpPr>
            <p:cNvPr id="62474" name="Text Box 9"/>
            <p:cNvSpPr txBox="1">
              <a:spLocks noChangeArrowheads="1"/>
            </p:cNvSpPr>
            <p:nvPr/>
          </p:nvSpPr>
          <p:spPr bwMode="auto">
            <a:xfrm>
              <a:off x="2966" y="2443"/>
              <a:ext cx="78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x 100</a:t>
              </a:r>
            </a:p>
          </p:txBody>
        </p:sp>
        <p:sp>
          <p:nvSpPr>
            <p:cNvPr id="62475" name="Line 10"/>
            <p:cNvSpPr>
              <a:spLocks noChangeShapeType="1"/>
            </p:cNvSpPr>
            <p:nvPr/>
          </p:nvSpPr>
          <p:spPr bwMode="auto">
            <a:xfrm>
              <a:off x="2016" y="2688"/>
              <a:ext cx="9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26731" name="Rectangle 11"/>
          <p:cNvSpPr>
            <a:spLocks noChangeArrowheads="1"/>
          </p:cNvSpPr>
          <p:nvPr/>
        </p:nvSpPr>
        <p:spPr bwMode="auto">
          <a:xfrm>
            <a:off x="381000" y="5300663"/>
            <a:ext cx="8367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0"/>
              </a:spcBef>
              <a:buFontTx/>
              <a:buNone/>
            </a:pPr>
            <a:r>
              <a:rPr lang="en-US" sz="2800" b="1">
                <a:solidFill>
                  <a:srgbClr val="3333CC"/>
                </a:solidFill>
              </a:rPr>
              <a:t>(182.3/100,000) / (191/100,000)  x 100 = 95.5%</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60350" y="1900238"/>
            <a:ext cx="882015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endParaRPr lang="en-US" sz="3800"/>
          </a:p>
          <a:p>
            <a:pPr algn="ctr">
              <a:spcBef>
                <a:spcPct val="0"/>
              </a:spcBef>
              <a:buFontTx/>
              <a:buNone/>
            </a:pPr>
            <a:r>
              <a:rPr lang="en-US" sz="3600"/>
              <a:t>Rate Ratio (RR), Risk Ratio, Relative Risk </a:t>
            </a:r>
          </a:p>
        </p:txBody>
      </p:sp>
      <p:grpSp>
        <p:nvGrpSpPr>
          <p:cNvPr id="63491" name="Group 3"/>
          <p:cNvGrpSpPr>
            <a:grpSpLocks/>
          </p:cNvGrpSpPr>
          <p:nvPr/>
        </p:nvGrpSpPr>
        <p:grpSpPr bwMode="auto">
          <a:xfrm>
            <a:off x="2286000" y="3581400"/>
            <a:ext cx="3657600" cy="1211263"/>
            <a:chOff x="374" y="1056"/>
            <a:chExt cx="1978" cy="763"/>
          </a:xfrm>
        </p:grpSpPr>
        <p:sp>
          <p:nvSpPr>
            <p:cNvPr id="63494" name="Text Box 4"/>
            <p:cNvSpPr txBox="1">
              <a:spLocks noChangeArrowheads="1"/>
            </p:cNvSpPr>
            <p:nvPr/>
          </p:nvSpPr>
          <p:spPr bwMode="auto">
            <a:xfrm>
              <a:off x="374" y="1258"/>
              <a:ext cx="60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b="1"/>
                <a:t>RR</a:t>
              </a:r>
              <a:r>
                <a:rPr lang="en-US" sz="3200">
                  <a:solidFill>
                    <a:schemeClr val="tx1"/>
                  </a:solidFill>
                </a:rPr>
                <a:t> =</a:t>
              </a:r>
            </a:p>
          </p:txBody>
        </p:sp>
        <p:sp>
          <p:nvSpPr>
            <p:cNvPr id="63495" name="Text Box 5"/>
            <p:cNvSpPr txBox="1">
              <a:spLocks noChangeArrowheads="1"/>
            </p:cNvSpPr>
            <p:nvPr/>
          </p:nvSpPr>
          <p:spPr bwMode="auto">
            <a:xfrm>
              <a:off x="1152" y="1056"/>
              <a:ext cx="112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CI*</a:t>
              </a:r>
              <a:r>
                <a:rPr lang="en-US" sz="3400" baseline="-25000">
                  <a:solidFill>
                    <a:schemeClr val="tx1"/>
                  </a:solidFill>
                </a:rPr>
                <a:t>exposed</a:t>
              </a:r>
            </a:p>
          </p:txBody>
        </p:sp>
        <p:sp>
          <p:nvSpPr>
            <p:cNvPr id="63496" name="Text Box 6"/>
            <p:cNvSpPr txBox="1">
              <a:spLocks noChangeArrowheads="1"/>
            </p:cNvSpPr>
            <p:nvPr/>
          </p:nvSpPr>
          <p:spPr bwMode="auto">
            <a:xfrm>
              <a:off x="1152" y="1435"/>
              <a:ext cx="116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CI </a:t>
              </a:r>
              <a:r>
                <a:rPr lang="en-US" sz="3400" baseline="-25000">
                  <a:solidFill>
                    <a:schemeClr val="tx1"/>
                  </a:solidFill>
                </a:rPr>
                <a:t>unexposed</a:t>
              </a:r>
            </a:p>
          </p:txBody>
        </p:sp>
        <p:sp>
          <p:nvSpPr>
            <p:cNvPr id="63497" name="Line 7"/>
            <p:cNvSpPr>
              <a:spLocks noChangeShapeType="1"/>
            </p:cNvSpPr>
            <p:nvPr/>
          </p:nvSpPr>
          <p:spPr bwMode="auto">
            <a:xfrm>
              <a:off x="1152" y="1488"/>
              <a:ext cx="12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3492" name="Rectangle 8"/>
          <p:cNvSpPr>
            <a:spLocks noChangeArrowheads="1"/>
          </p:cNvSpPr>
          <p:nvPr/>
        </p:nvSpPr>
        <p:spPr bwMode="auto">
          <a:xfrm>
            <a:off x="381000" y="5410200"/>
            <a:ext cx="387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0"/>
              </a:spcBef>
              <a:buFontTx/>
              <a:buNone/>
            </a:pPr>
            <a:r>
              <a:rPr lang="en-US" sz="2400">
                <a:solidFill>
                  <a:schemeClr val="tx1"/>
                </a:solidFill>
              </a:rPr>
              <a:t>*CI = Cumulative Incidence</a:t>
            </a:r>
          </a:p>
        </p:txBody>
      </p:sp>
      <p:sp>
        <p:nvSpPr>
          <p:cNvPr id="927753" name="Rectangle 9"/>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Measures of Effect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8770" name="Text Box 2"/>
          <p:cNvSpPr txBox="1">
            <a:spLocks noChangeArrowheads="1"/>
          </p:cNvSpPr>
          <p:nvPr/>
        </p:nvSpPr>
        <p:spPr bwMode="auto">
          <a:xfrm>
            <a:off x="241300" y="-103188"/>
            <a:ext cx="8693150" cy="1190626"/>
          </a:xfrm>
          <a:prstGeom prst="rect">
            <a:avLst/>
          </a:prstGeom>
          <a:noFill/>
          <a:ln w="9525">
            <a:noFill/>
            <a:miter lim="800000"/>
            <a:headEnd/>
            <a:tailEnd/>
          </a:ln>
          <a:effectLst/>
        </p:spPr>
        <p:txBody>
          <a:bodyPr wrap="none">
            <a:spAutoFit/>
          </a:bodyPr>
          <a:lstStyle/>
          <a:p>
            <a:pPr algn="ctr">
              <a:spcBef>
                <a:spcPct val="0"/>
              </a:spcBef>
              <a:buFontTx/>
              <a:buNone/>
              <a:defRPr/>
            </a:pPr>
            <a:r>
              <a:rPr lang="en-US" sz="2400"/>
              <a:t>Measure of effect</a:t>
            </a:r>
            <a:r>
              <a:rPr lang="en-US" sz="3600"/>
              <a:t> </a:t>
            </a:r>
          </a:p>
          <a:p>
            <a:pPr algn="ctr">
              <a:spcBef>
                <a:spcPct val="0"/>
              </a:spcBef>
              <a:buFontTx/>
              <a:buNone/>
              <a:defRPr/>
            </a:pPr>
            <a:r>
              <a:rPr lang="en-US" sz="3600">
                <a:effectLst>
                  <a:outerShdw blurRad="38100" dist="38100" dir="2700000" algn="tl">
                    <a:srgbClr val="C0C0C0"/>
                  </a:outerShdw>
                </a:effectLst>
              </a:rPr>
              <a:t>Rate Ratio (RR), Relative Risk, Risk Ratio</a:t>
            </a:r>
          </a:p>
        </p:txBody>
      </p:sp>
      <p:grpSp>
        <p:nvGrpSpPr>
          <p:cNvPr id="64515" name="Group 11"/>
          <p:cNvGrpSpPr>
            <a:grpSpLocks/>
          </p:cNvGrpSpPr>
          <p:nvPr/>
        </p:nvGrpSpPr>
        <p:grpSpPr bwMode="auto">
          <a:xfrm>
            <a:off x="593725" y="1614488"/>
            <a:ext cx="3276600" cy="1214437"/>
            <a:chOff x="374" y="1017"/>
            <a:chExt cx="2064" cy="765"/>
          </a:xfrm>
        </p:grpSpPr>
        <p:sp>
          <p:nvSpPr>
            <p:cNvPr id="64518" name="Text Box 4"/>
            <p:cNvSpPr txBox="1">
              <a:spLocks noChangeArrowheads="1"/>
            </p:cNvSpPr>
            <p:nvPr/>
          </p:nvSpPr>
          <p:spPr bwMode="auto">
            <a:xfrm>
              <a:off x="374" y="1258"/>
              <a:ext cx="70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chemeClr val="tx1"/>
                  </a:solidFill>
                </a:rPr>
                <a:t>RR =</a:t>
              </a:r>
            </a:p>
          </p:txBody>
        </p:sp>
        <p:grpSp>
          <p:nvGrpSpPr>
            <p:cNvPr id="64519" name="Group 10"/>
            <p:cNvGrpSpPr>
              <a:grpSpLocks/>
            </p:cNvGrpSpPr>
            <p:nvPr/>
          </p:nvGrpSpPr>
          <p:grpSpPr bwMode="auto">
            <a:xfrm>
              <a:off x="1152" y="1017"/>
              <a:ext cx="1286" cy="765"/>
              <a:chOff x="1152" y="1054"/>
              <a:chExt cx="1286" cy="765"/>
            </a:xfrm>
          </p:grpSpPr>
          <p:sp>
            <p:nvSpPr>
              <p:cNvPr id="64520" name="Text Box 5"/>
              <p:cNvSpPr txBox="1">
                <a:spLocks noChangeArrowheads="1"/>
              </p:cNvSpPr>
              <p:nvPr/>
            </p:nvSpPr>
            <p:spPr bwMode="auto">
              <a:xfrm>
                <a:off x="1152" y="1054"/>
                <a:ext cx="108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CI</a:t>
                </a:r>
                <a:r>
                  <a:rPr lang="en-US" sz="3400" baseline="-25000">
                    <a:solidFill>
                      <a:schemeClr val="tx1"/>
                    </a:solidFill>
                  </a:rPr>
                  <a:t>exposed</a:t>
                </a:r>
              </a:p>
            </p:txBody>
          </p:sp>
          <p:sp>
            <p:nvSpPr>
              <p:cNvPr id="64521" name="Text Box 6"/>
              <p:cNvSpPr txBox="1">
                <a:spLocks noChangeArrowheads="1"/>
              </p:cNvSpPr>
              <p:nvPr/>
            </p:nvSpPr>
            <p:spPr bwMode="auto">
              <a:xfrm>
                <a:off x="1152" y="1435"/>
                <a:ext cx="128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400">
                    <a:solidFill>
                      <a:schemeClr val="tx1"/>
                    </a:solidFill>
                  </a:rPr>
                  <a:t>CI</a:t>
                </a:r>
                <a:r>
                  <a:rPr lang="en-US" sz="3400" baseline="-25000">
                    <a:solidFill>
                      <a:schemeClr val="tx1"/>
                    </a:solidFill>
                  </a:rPr>
                  <a:t>unexposed</a:t>
                </a:r>
              </a:p>
            </p:txBody>
          </p:sp>
          <p:sp>
            <p:nvSpPr>
              <p:cNvPr id="64522" name="Line 7"/>
              <p:cNvSpPr>
                <a:spLocks noChangeShapeType="1"/>
              </p:cNvSpPr>
              <p:nvPr/>
            </p:nvSpPr>
            <p:spPr bwMode="auto">
              <a:xfrm>
                <a:off x="1152" y="1488"/>
                <a:ext cx="12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928776" name="Text Box 8"/>
          <p:cNvSpPr txBox="1">
            <a:spLocks noChangeArrowheads="1"/>
          </p:cNvSpPr>
          <p:nvPr/>
        </p:nvSpPr>
        <p:spPr bwMode="auto">
          <a:xfrm>
            <a:off x="179388" y="3429000"/>
            <a:ext cx="87137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33CC"/>
              </a:buClr>
              <a:buSzPct val="75000"/>
              <a:buFont typeface="Monotype Sorts" pitchFamily="2" charset="2"/>
              <a:buChar char="u"/>
            </a:pPr>
            <a:r>
              <a:rPr lang="en-US" sz="3200">
                <a:solidFill>
                  <a:schemeClr val="tx1"/>
                </a:solidFill>
              </a:rPr>
              <a:t> </a:t>
            </a:r>
            <a:r>
              <a:rPr lang="en-US" sz="3200" b="1"/>
              <a:t>RR = 1</a:t>
            </a:r>
            <a:r>
              <a:rPr lang="en-US" sz="3200">
                <a:solidFill>
                  <a:schemeClr val="tx1"/>
                </a:solidFill>
              </a:rPr>
              <a:t> </a:t>
            </a:r>
            <a:r>
              <a:rPr lang="en-US" sz="2800" b="1">
                <a:solidFill>
                  <a:schemeClr val="tx1"/>
                </a:solidFill>
              </a:rPr>
              <a:t>no difference</a:t>
            </a:r>
            <a:r>
              <a:rPr lang="en-US" sz="2800">
                <a:solidFill>
                  <a:schemeClr val="tx1"/>
                </a:solidFill>
              </a:rPr>
              <a:t> in risk between exposed</a:t>
            </a:r>
          </a:p>
          <a:p>
            <a:pPr>
              <a:spcBef>
                <a:spcPct val="0"/>
              </a:spcBef>
              <a:buFontTx/>
              <a:buNone/>
            </a:pPr>
            <a:r>
              <a:rPr lang="en-US" sz="2800">
                <a:solidFill>
                  <a:schemeClr val="tx1"/>
                </a:solidFill>
              </a:rPr>
              <a:t>   		and unexposed persons</a:t>
            </a:r>
          </a:p>
          <a:p>
            <a:pPr>
              <a:spcBef>
                <a:spcPct val="0"/>
              </a:spcBef>
              <a:buClr>
                <a:srgbClr val="FF33CC"/>
              </a:buClr>
              <a:buSzPct val="75000"/>
              <a:buFont typeface="Monotype Sorts" pitchFamily="2" charset="2"/>
              <a:buChar char="u"/>
            </a:pPr>
            <a:r>
              <a:rPr lang="en-US" sz="3200">
                <a:solidFill>
                  <a:schemeClr val="tx1"/>
                </a:solidFill>
              </a:rPr>
              <a:t> </a:t>
            </a:r>
            <a:r>
              <a:rPr lang="en-US" sz="3200" b="1"/>
              <a:t>RR &gt; 1</a:t>
            </a:r>
            <a:r>
              <a:rPr lang="en-US" sz="3200">
                <a:solidFill>
                  <a:schemeClr val="tx1"/>
                </a:solidFill>
              </a:rPr>
              <a:t> </a:t>
            </a:r>
            <a:r>
              <a:rPr lang="en-US" sz="2800" b="1">
                <a:solidFill>
                  <a:schemeClr val="tx1"/>
                </a:solidFill>
              </a:rPr>
              <a:t>greater</a:t>
            </a:r>
            <a:r>
              <a:rPr lang="en-US" sz="2800">
                <a:solidFill>
                  <a:schemeClr val="tx1"/>
                </a:solidFill>
              </a:rPr>
              <a:t> risk in exposed persons, the      			exposure is </a:t>
            </a:r>
            <a:r>
              <a:rPr lang="en-US" sz="2800" b="1">
                <a:solidFill>
                  <a:schemeClr val="tx1"/>
                </a:solidFill>
              </a:rPr>
              <a:t>harmful</a:t>
            </a:r>
            <a:endParaRPr lang="en-US" sz="2800">
              <a:solidFill>
                <a:schemeClr val="tx1"/>
              </a:solidFill>
            </a:endParaRPr>
          </a:p>
          <a:p>
            <a:pPr>
              <a:spcBef>
                <a:spcPct val="0"/>
              </a:spcBef>
              <a:buClr>
                <a:srgbClr val="FF33CC"/>
              </a:buClr>
              <a:buSzPct val="75000"/>
              <a:buFont typeface="Monotype Sorts" pitchFamily="2" charset="2"/>
              <a:buChar char="u"/>
            </a:pPr>
            <a:r>
              <a:rPr lang="en-US" sz="3200">
                <a:solidFill>
                  <a:schemeClr val="tx1"/>
                </a:solidFill>
              </a:rPr>
              <a:t> </a:t>
            </a:r>
            <a:r>
              <a:rPr lang="en-US" sz="3200" b="1"/>
              <a:t>RR&lt; 1</a:t>
            </a:r>
            <a:r>
              <a:rPr lang="en-US" sz="3200">
                <a:solidFill>
                  <a:schemeClr val="tx1"/>
                </a:solidFill>
              </a:rPr>
              <a:t> 	</a:t>
            </a:r>
            <a:r>
              <a:rPr lang="en-US" sz="2800" b="1">
                <a:solidFill>
                  <a:schemeClr val="tx1"/>
                </a:solidFill>
              </a:rPr>
              <a:t>lower</a:t>
            </a:r>
            <a:r>
              <a:rPr lang="en-US" sz="2800">
                <a:solidFill>
                  <a:schemeClr val="tx1"/>
                </a:solidFill>
              </a:rPr>
              <a:t> risk in exposed persons, the   </a:t>
            </a:r>
          </a:p>
          <a:p>
            <a:pPr>
              <a:spcBef>
                <a:spcPct val="0"/>
              </a:spcBef>
              <a:buClr>
                <a:srgbClr val="FF33CC"/>
              </a:buClr>
              <a:buSzPct val="75000"/>
              <a:buFont typeface="Monotype Sorts" pitchFamily="2" charset="2"/>
              <a:buNone/>
            </a:pPr>
            <a:r>
              <a:rPr lang="en-US" sz="2800">
                <a:solidFill>
                  <a:schemeClr val="tx1"/>
                </a:solidFill>
              </a:rPr>
              <a:t>   		exposure is </a:t>
            </a:r>
            <a:r>
              <a:rPr lang="en-US" sz="2800" b="1">
                <a:solidFill>
                  <a:schemeClr val="tx1"/>
                </a:solidFill>
              </a:rPr>
              <a:t>beneficial</a:t>
            </a:r>
            <a:endParaRPr lang="en-US" sz="2800">
              <a:solidFill>
                <a:schemeClr val="tx1"/>
              </a:solidFill>
            </a:endParaRPr>
          </a:p>
        </p:txBody>
      </p:sp>
      <p:sp>
        <p:nvSpPr>
          <p:cNvPr id="928777" name="Text Box 9"/>
          <p:cNvSpPr txBox="1">
            <a:spLocks noChangeArrowheads="1"/>
          </p:cNvSpPr>
          <p:nvPr/>
        </p:nvSpPr>
        <p:spPr bwMode="auto">
          <a:xfrm>
            <a:off x="4251325" y="2060575"/>
            <a:ext cx="3271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a:solidFill>
                  <a:srgbClr val="3333FF"/>
                </a:solidFill>
              </a:rPr>
              <a:t>= 191 / 8.7  = 21.95</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022" fill="hold"/>
                                        <p:tgtEl>
                                          <p:spTgt spid="2"/>
                                        </p:tgtEl>
                                      </p:cBhvr>
                                    </p:cmd>
                                  </p:childTnLst>
                                </p:cTn>
                              </p:par>
                              <p:par>
                                <p:cTn id="7" presetID="9" presetClass="entr" presetSubtype="0" fill="hold" grpId="1" nodeType="withEffect">
                                  <p:stCondLst>
                                    <p:cond delay="0"/>
                                  </p:stCondLst>
                                  <p:childTnLst>
                                    <p:set>
                                      <p:cBhvr>
                                        <p:cTn id="8" dur="1" fill="hold">
                                          <p:stCondLst>
                                            <p:cond delay="0"/>
                                          </p:stCondLst>
                                        </p:cTn>
                                        <p:tgtEl>
                                          <p:spTgt spid="928777"/>
                                        </p:tgtEl>
                                        <p:attrNameLst>
                                          <p:attrName>style.visibility</p:attrName>
                                        </p:attrNameLst>
                                      </p:cBhvr>
                                      <p:to>
                                        <p:strVal val="visible"/>
                                      </p:to>
                                    </p:set>
                                    <p:animEffect transition="in" filter="dissolve">
                                      <p:cBhvr>
                                        <p:cTn id="9" dur="2000"/>
                                        <p:tgtEl>
                                          <p:spTgt spid="928777"/>
                                        </p:tgtEl>
                                      </p:cBhvr>
                                    </p:animEffect>
                                  </p:childTnLst>
                                </p:cTn>
                              </p:par>
                              <p:par>
                                <p:cTn id="10" presetID="9" presetClass="entr" presetSubtype="0" fill="hold" grpId="0" nodeType="withEffect">
                                  <p:stCondLst>
                                    <p:cond delay="20000"/>
                                  </p:stCondLst>
                                  <p:childTnLst>
                                    <p:set>
                                      <p:cBhvr>
                                        <p:cTn id="11" dur="1" fill="hold">
                                          <p:stCondLst>
                                            <p:cond delay="0"/>
                                          </p:stCondLst>
                                        </p:cTn>
                                        <p:tgtEl>
                                          <p:spTgt spid="928776"/>
                                        </p:tgtEl>
                                        <p:attrNameLst>
                                          <p:attrName>style.visibility</p:attrName>
                                        </p:attrNameLst>
                                      </p:cBhvr>
                                      <p:to>
                                        <p:strVal val="visible"/>
                                      </p:to>
                                    </p:set>
                                    <p:animEffect transition="in" filter="dissolve">
                                      <p:cBhvr>
                                        <p:cTn id="12" dur="2000"/>
                                        <p:tgtEl>
                                          <p:spTgt spid="9287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28776" grpId="0"/>
      <p:bldP spid="928777"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1916113"/>
            <a:ext cx="8102600" cy="1128712"/>
            <a:chOff x="432" y="972"/>
            <a:chExt cx="4934" cy="711"/>
          </a:xfrm>
        </p:grpSpPr>
        <p:sp>
          <p:nvSpPr>
            <p:cNvPr id="65550" name="Text Box 3"/>
            <p:cNvSpPr txBox="1">
              <a:spLocks noChangeArrowheads="1"/>
            </p:cNvSpPr>
            <p:nvPr/>
          </p:nvSpPr>
          <p:spPr bwMode="auto">
            <a:xfrm>
              <a:off x="432" y="1241"/>
              <a:ext cx="108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b="1"/>
                <a:t>Crude</a:t>
              </a:r>
            </a:p>
            <a:p>
              <a:pPr>
                <a:spcBef>
                  <a:spcPct val="0"/>
                </a:spcBef>
                <a:buFontTx/>
                <a:buNone/>
              </a:pPr>
              <a:r>
                <a:rPr lang="en-US" sz="2000" b="1"/>
                <a:t>Mortality rate</a:t>
              </a:r>
            </a:p>
          </p:txBody>
        </p:sp>
        <p:sp>
          <p:nvSpPr>
            <p:cNvPr id="65551" name="Text Box 4"/>
            <p:cNvSpPr txBox="1">
              <a:spLocks noChangeArrowheads="1"/>
            </p:cNvSpPr>
            <p:nvPr/>
          </p:nvSpPr>
          <p:spPr bwMode="auto">
            <a:xfrm>
              <a:off x="2117" y="972"/>
              <a:ext cx="20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000">
                  <a:solidFill>
                    <a:schemeClr val="tx1"/>
                  </a:solidFill>
                </a:rPr>
                <a:t>Number of deaths occurring</a:t>
              </a:r>
            </a:p>
            <a:p>
              <a:pPr algn="ctr">
                <a:spcBef>
                  <a:spcPct val="0"/>
                </a:spcBef>
                <a:buFontTx/>
                <a:buNone/>
              </a:pPr>
              <a:r>
                <a:rPr lang="en-US" sz="2000">
                  <a:solidFill>
                    <a:schemeClr val="tx1"/>
                  </a:solidFill>
                </a:rPr>
                <a:t>during a given time period</a:t>
              </a:r>
            </a:p>
          </p:txBody>
        </p:sp>
        <p:sp>
          <p:nvSpPr>
            <p:cNvPr id="65552" name="Text Box 5"/>
            <p:cNvSpPr txBox="1">
              <a:spLocks noChangeArrowheads="1"/>
            </p:cNvSpPr>
            <p:nvPr/>
          </p:nvSpPr>
          <p:spPr bwMode="auto">
            <a:xfrm>
              <a:off x="1630" y="1376"/>
              <a:ext cx="27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000">
                  <a:solidFill>
                    <a:srgbClr val="008080"/>
                  </a:solidFill>
                </a:rPr>
                <a:t>Population from which deaths occurred</a:t>
              </a:r>
            </a:p>
          </p:txBody>
        </p:sp>
        <p:sp>
          <p:nvSpPr>
            <p:cNvPr id="65553" name="Text Box 6"/>
            <p:cNvSpPr txBox="1">
              <a:spLocks noChangeArrowheads="1"/>
            </p:cNvSpPr>
            <p:nvPr/>
          </p:nvSpPr>
          <p:spPr bwMode="auto">
            <a:xfrm>
              <a:off x="1584" y="1241"/>
              <a:ext cx="2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rPr>
                <a:t>=</a:t>
              </a:r>
            </a:p>
          </p:txBody>
        </p:sp>
        <p:sp>
          <p:nvSpPr>
            <p:cNvPr id="65554" name="Text Box 7"/>
            <p:cNvSpPr txBox="1">
              <a:spLocks noChangeArrowheads="1"/>
            </p:cNvSpPr>
            <p:nvPr/>
          </p:nvSpPr>
          <p:spPr bwMode="auto">
            <a:xfrm>
              <a:off x="4464" y="1280"/>
              <a:ext cx="9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rPr>
                <a:t>X  100,000 </a:t>
              </a:r>
            </a:p>
          </p:txBody>
        </p:sp>
        <p:sp>
          <p:nvSpPr>
            <p:cNvPr id="65555" name="Line 8"/>
            <p:cNvSpPr>
              <a:spLocks noChangeShapeType="1"/>
            </p:cNvSpPr>
            <p:nvPr/>
          </p:nvSpPr>
          <p:spPr bwMode="auto">
            <a:xfrm>
              <a:off x="1920" y="1392"/>
              <a:ext cx="24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9801" name="Rectangle 9"/>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Mortality</a:t>
            </a:r>
          </a:p>
        </p:txBody>
      </p:sp>
      <p:grpSp>
        <p:nvGrpSpPr>
          <p:cNvPr id="3" name="Group 10"/>
          <p:cNvGrpSpPr>
            <a:grpSpLocks/>
          </p:cNvGrpSpPr>
          <p:nvPr/>
        </p:nvGrpSpPr>
        <p:grpSpPr bwMode="auto">
          <a:xfrm>
            <a:off x="366713" y="4652963"/>
            <a:ext cx="8382000" cy="1038225"/>
            <a:chOff x="288" y="2624"/>
            <a:chExt cx="5280" cy="654"/>
          </a:xfrm>
        </p:grpSpPr>
        <p:sp>
          <p:nvSpPr>
            <p:cNvPr id="65544" name="Text Box 11"/>
            <p:cNvSpPr txBox="1">
              <a:spLocks noChangeArrowheads="1"/>
            </p:cNvSpPr>
            <p:nvPr/>
          </p:nvSpPr>
          <p:spPr bwMode="auto">
            <a:xfrm>
              <a:off x="288" y="2796"/>
              <a:ext cx="126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b="1"/>
                <a:t>Cause-Specific</a:t>
              </a:r>
            </a:p>
            <a:p>
              <a:pPr>
                <a:spcBef>
                  <a:spcPct val="0"/>
                </a:spcBef>
                <a:buFontTx/>
                <a:buNone/>
              </a:pPr>
              <a:r>
                <a:rPr lang="en-US" sz="2000" b="1"/>
                <a:t>Mortality rate</a:t>
              </a:r>
            </a:p>
          </p:txBody>
        </p:sp>
        <p:sp>
          <p:nvSpPr>
            <p:cNvPr id="65545" name="Text Box 12"/>
            <p:cNvSpPr txBox="1">
              <a:spLocks noChangeArrowheads="1"/>
            </p:cNvSpPr>
            <p:nvPr/>
          </p:nvSpPr>
          <p:spPr bwMode="auto">
            <a:xfrm>
              <a:off x="1725" y="2624"/>
              <a:ext cx="293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000">
                  <a:solidFill>
                    <a:schemeClr val="tx1"/>
                  </a:solidFill>
                </a:rPr>
                <a:t>Number of deaths from a specific cause</a:t>
              </a:r>
            </a:p>
            <a:p>
              <a:pPr algn="ctr">
                <a:spcBef>
                  <a:spcPct val="0"/>
                </a:spcBef>
                <a:buFontTx/>
                <a:buNone/>
              </a:pPr>
              <a:r>
                <a:rPr lang="en-US" sz="2000">
                  <a:solidFill>
                    <a:schemeClr val="tx1"/>
                  </a:solidFill>
                </a:rPr>
                <a:t>occurring during a given time period</a:t>
              </a:r>
            </a:p>
          </p:txBody>
        </p:sp>
        <p:sp>
          <p:nvSpPr>
            <p:cNvPr id="65546" name="Text Box 13"/>
            <p:cNvSpPr txBox="1">
              <a:spLocks noChangeArrowheads="1"/>
            </p:cNvSpPr>
            <p:nvPr/>
          </p:nvSpPr>
          <p:spPr bwMode="auto">
            <a:xfrm>
              <a:off x="1641" y="3028"/>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000">
                  <a:solidFill>
                    <a:srgbClr val="008080"/>
                  </a:solidFill>
                </a:rPr>
                <a:t>Population from which deaths occurred</a:t>
              </a:r>
            </a:p>
          </p:txBody>
        </p:sp>
        <p:sp>
          <p:nvSpPr>
            <p:cNvPr id="65547" name="Text Box 14"/>
            <p:cNvSpPr txBox="1">
              <a:spLocks noChangeArrowheads="1"/>
            </p:cNvSpPr>
            <p:nvPr/>
          </p:nvSpPr>
          <p:spPr bwMode="auto">
            <a:xfrm>
              <a:off x="1496" y="2893"/>
              <a:ext cx="2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rPr>
                <a:t>=</a:t>
              </a:r>
            </a:p>
          </p:txBody>
        </p:sp>
        <p:sp>
          <p:nvSpPr>
            <p:cNvPr id="65548" name="Text Box 15"/>
            <p:cNvSpPr txBox="1">
              <a:spLocks noChangeArrowheads="1"/>
            </p:cNvSpPr>
            <p:nvPr/>
          </p:nvSpPr>
          <p:spPr bwMode="auto">
            <a:xfrm>
              <a:off x="4635" y="2932"/>
              <a:ext cx="9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rPr>
                <a:t>X  100,000 </a:t>
              </a:r>
            </a:p>
          </p:txBody>
        </p:sp>
        <p:sp>
          <p:nvSpPr>
            <p:cNvPr id="65549" name="Line 16"/>
            <p:cNvSpPr>
              <a:spLocks noChangeShapeType="1"/>
            </p:cNvSpPr>
            <p:nvPr/>
          </p:nvSpPr>
          <p:spPr bwMode="auto">
            <a:xfrm>
              <a:off x="1848" y="3044"/>
              <a:ext cx="25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9809" name="Text Box 17"/>
          <p:cNvSpPr txBox="1">
            <a:spLocks noChangeArrowheads="1"/>
          </p:cNvSpPr>
          <p:nvPr/>
        </p:nvSpPr>
        <p:spPr bwMode="auto">
          <a:xfrm>
            <a:off x="303213" y="1316038"/>
            <a:ext cx="835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rgbClr val="0066CC"/>
                </a:solidFill>
              </a:rPr>
              <a:t>1. What proportion of the population die in a given year?</a:t>
            </a:r>
          </a:p>
        </p:txBody>
      </p:sp>
      <p:sp>
        <p:nvSpPr>
          <p:cNvPr id="929810" name="Text Box 18"/>
          <p:cNvSpPr txBox="1">
            <a:spLocks noChangeArrowheads="1"/>
          </p:cNvSpPr>
          <p:nvPr/>
        </p:nvSpPr>
        <p:spPr bwMode="auto">
          <a:xfrm>
            <a:off x="231775" y="3686175"/>
            <a:ext cx="7808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rgbClr val="0066CC"/>
                </a:solidFill>
              </a:rPr>
              <a:t>2. What proportion of the population die of a specific</a:t>
            </a:r>
          </a:p>
          <a:p>
            <a:pPr>
              <a:spcBef>
                <a:spcPct val="0"/>
              </a:spcBef>
              <a:buFontTx/>
              <a:buNone/>
            </a:pPr>
            <a:r>
              <a:rPr lang="en-US" sz="2400" b="1">
                <a:solidFill>
                  <a:srgbClr val="0066CC"/>
                </a:solidFill>
              </a:rPr>
              <a:t>    disease in a given year?</a:t>
            </a:r>
          </a:p>
        </p:txBody>
      </p:sp>
      <p:sp>
        <p:nvSpPr>
          <p:cNvPr id="929811" name="Text Box 19"/>
          <p:cNvSpPr txBox="1">
            <a:spLocks noChangeArrowheads="1"/>
          </p:cNvSpPr>
          <p:nvPr/>
        </p:nvSpPr>
        <p:spPr bwMode="auto">
          <a:xfrm>
            <a:off x="206375" y="5995988"/>
            <a:ext cx="8767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nb-NO" sz="2000">
                <a:solidFill>
                  <a:srgbClr val="008080"/>
                </a:solidFill>
              </a:rPr>
              <a:t>Population where deaths occurred</a:t>
            </a:r>
            <a:r>
              <a:rPr lang="nb-NO" sz="2000">
                <a:solidFill>
                  <a:schemeClr val="tx1"/>
                </a:solidFill>
              </a:rPr>
              <a:t> = Average (mid-year) population in same </a:t>
            </a:r>
          </a:p>
          <a:p>
            <a:pPr>
              <a:spcBef>
                <a:spcPct val="0"/>
              </a:spcBef>
              <a:buFontTx/>
              <a:buNone/>
            </a:pPr>
            <a:r>
              <a:rPr lang="nb-NO" sz="2000">
                <a:solidFill>
                  <a:schemeClr val="tx1"/>
                </a:solidFill>
              </a:rPr>
              <a:t>year</a:t>
            </a:r>
            <a:endParaRPr lang="en-US" sz="200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003" fill="hold"/>
                                        <p:tgtEl>
                                          <p:spTgt spid="4"/>
                                        </p:tgtEl>
                                      </p:cBhvr>
                                    </p:cmd>
                                  </p:childTnLst>
                                </p:cTn>
                              </p:par>
                              <p:par>
                                <p:cTn id="7" presetID="55" presetClass="entr" presetSubtype="0" fill="hold" grpId="0" nodeType="withEffect">
                                  <p:stCondLst>
                                    <p:cond delay="12000"/>
                                  </p:stCondLst>
                                  <p:childTnLst>
                                    <p:set>
                                      <p:cBhvr>
                                        <p:cTn id="8" dur="1" fill="hold">
                                          <p:stCondLst>
                                            <p:cond delay="0"/>
                                          </p:stCondLst>
                                        </p:cTn>
                                        <p:tgtEl>
                                          <p:spTgt spid="929809"/>
                                        </p:tgtEl>
                                        <p:attrNameLst>
                                          <p:attrName>style.visibility</p:attrName>
                                        </p:attrNameLst>
                                      </p:cBhvr>
                                      <p:to>
                                        <p:strVal val="visible"/>
                                      </p:to>
                                    </p:set>
                                    <p:anim calcmode="lin" valueType="num">
                                      <p:cBhvr>
                                        <p:cTn id="9" dur="2000" fill="hold"/>
                                        <p:tgtEl>
                                          <p:spTgt spid="929809"/>
                                        </p:tgtEl>
                                        <p:attrNameLst>
                                          <p:attrName>ppt_w</p:attrName>
                                        </p:attrNameLst>
                                      </p:cBhvr>
                                      <p:tavLst>
                                        <p:tav tm="0">
                                          <p:val>
                                            <p:strVal val="#ppt_w*0.70"/>
                                          </p:val>
                                        </p:tav>
                                        <p:tav tm="100000">
                                          <p:val>
                                            <p:strVal val="#ppt_w"/>
                                          </p:val>
                                        </p:tav>
                                      </p:tavLst>
                                    </p:anim>
                                    <p:anim calcmode="lin" valueType="num">
                                      <p:cBhvr>
                                        <p:cTn id="10" dur="2000" fill="hold"/>
                                        <p:tgtEl>
                                          <p:spTgt spid="929809"/>
                                        </p:tgtEl>
                                        <p:attrNameLst>
                                          <p:attrName>ppt_h</p:attrName>
                                        </p:attrNameLst>
                                      </p:cBhvr>
                                      <p:tavLst>
                                        <p:tav tm="0">
                                          <p:val>
                                            <p:strVal val="#ppt_h"/>
                                          </p:val>
                                        </p:tav>
                                        <p:tav tm="100000">
                                          <p:val>
                                            <p:strVal val="#ppt_h"/>
                                          </p:val>
                                        </p:tav>
                                      </p:tavLst>
                                    </p:anim>
                                    <p:animEffect transition="in" filter="fade">
                                      <p:cBhvr>
                                        <p:cTn id="11" dur="2000"/>
                                        <p:tgtEl>
                                          <p:spTgt spid="929809"/>
                                        </p:tgtEl>
                                      </p:cBhvr>
                                    </p:animEffect>
                                  </p:childTnLst>
                                </p:cTn>
                              </p:par>
                              <p:par>
                                <p:cTn id="12" presetID="55" presetClass="entr" presetSubtype="0" fill="hold" nodeType="withEffect">
                                  <p:stCondLst>
                                    <p:cond delay="1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strVal val="#ppt_w*0.70"/>
                                          </p:val>
                                        </p:tav>
                                        <p:tav tm="100000">
                                          <p:val>
                                            <p:strVal val="#ppt_w"/>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animEffect transition="in" filter="fade">
                                      <p:cBhvr>
                                        <p:cTn id="16" dur="2000"/>
                                        <p:tgtEl>
                                          <p:spTgt spid="2"/>
                                        </p:tgtEl>
                                      </p:cBhvr>
                                    </p:animEffect>
                                  </p:childTnLst>
                                </p:cTn>
                              </p:par>
                              <p:par>
                                <p:cTn id="17" presetID="55" presetClass="entr" presetSubtype="0" fill="hold" grpId="0" nodeType="withEffect">
                                  <p:stCondLst>
                                    <p:cond delay="36000"/>
                                  </p:stCondLst>
                                  <p:childTnLst>
                                    <p:set>
                                      <p:cBhvr>
                                        <p:cTn id="18" dur="1" fill="hold">
                                          <p:stCondLst>
                                            <p:cond delay="0"/>
                                          </p:stCondLst>
                                        </p:cTn>
                                        <p:tgtEl>
                                          <p:spTgt spid="929810"/>
                                        </p:tgtEl>
                                        <p:attrNameLst>
                                          <p:attrName>style.visibility</p:attrName>
                                        </p:attrNameLst>
                                      </p:cBhvr>
                                      <p:to>
                                        <p:strVal val="visible"/>
                                      </p:to>
                                    </p:set>
                                    <p:anim calcmode="lin" valueType="num">
                                      <p:cBhvr>
                                        <p:cTn id="19" dur="2000" fill="hold"/>
                                        <p:tgtEl>
                                          <p:spTgt spid="929810"/>
                                        </p:tgtEl>
                                        <p:attrNameLst>
                                          <p:attrName>ppt_w</p:attrName>
                                        </p:attrNameLst>
                                      </p:cBhvr>
                                      <p:tavLst>
                                        <p:tav tm="0">
                                          <p:val>
                                            <p:strVal val="#ppt_w*0.70"/>
                                          </p:val>
                                        </p:tav>
                                        <p:tav tm="100000">
                                          <p:val>
                                            <p:strVal val="#ppt_w"/>
                                          </p:val>
                                        </p:tav>
                                      </p:tavLst>
                                    </p:anim>
                                    <p:anim calcmode="lin" valueType="num">
                                      <p:cBhvr>
                                        <p:cTn id="20" dur="2000" fill="hold"/>
                                        <p:tgtEl>
                                          <p:spTgt spid="929810"/>
                                        </p:tgtEl>
                                        <p:attrNameLst>
                                          <p:attrName>ppt_h</p:attrName>
                                        </p:attrNameLst>
                                      </p:cBhvr>
                                      <p:tavLst>
                                        <p:tav tm="0">
                                          <p:val>
                                            <p:strVal val="#ppt_h"/>
                                          </p:val>
                                        </p:tav>
                                        <p:tav tm="100000">
                                          <p:val>
                                            <p:strVal val="#ppt_h"/>
                                          </p:val>
                                        </p:tav>
                                      </p:tavLst>
                                    </p:anim>
                                    <p:animEffect transition="in" filter="fade">
                                      <p:cBhvr>
                                        <p:cTn id="21" dur="2000"/>
                                        <p:tgtEl>
                                          <p:spTgt spid="929810"/>
                                        </p:tgtEl>
                                      </p:cBhvr>
                                    </p:animEffect>
                                  </p:childTnLst>
                                </p:cTn>
                              </p:par>
                              <p:par>
                                <p:cTn id="22" presetID="55" presetClass="entr" presetSubtype="0" fill="hold" nodeType="withEffect">
                                  <p:stCondLst>
                                    <p:cond delay="36000"/>
                                  </p:stCondLst>
                                  <p:childTnLst>
                                    <p:set>
                                      <p:cBhvr>
                                        <p:cTn id="23" dur="1" fill="hold">
                                          <p:stCondLst>
                                            <p:cond delay="0"/>
                                          </p:stCondLst>
                                        </p:cTn>
                                        <p:tgtEl>
                                          <p:spTgt spid="3"/>
                                        </p:tgtEl>
                                        <p:attrNameLst>
                                          <p:attrName>style.visibility</p:attrName>
                                        </p:attrNameLst>
                                      </p:cBhvr>
                                      <p:to>
                                        <p:strVal val="visible"/>
                                      </p:to>
                                    </p:set>
                                    <p:anim calcmode="lin" valueType="num">
                                      <p:cBhvr>
                                        <p:cTn id="24" dur="2000" fill="hold"/>
                                        <p:tgtEl>
                                          <p:spTgt spid="3"/>
                                        </p:tgtEl>
                                        <p:attrNameLst>
                                          <p:attrName>ppt_w</p:attrName>
                                        </p:attrNameLst>
                                      </p:cBhvr>
                                      <p:tavLst>
                                        <p:tav tm="0">
                                          <p:val>
                                            <p:strVal val="#ppt_w*0.70"/>
                                          </p:val>
                                        </p:tav>
                                        <p:tav tm="100000">
                                          <p:val>
                                            <p:strVal val="#ppt_w"/>
                                          </p:val>
                                        </p:tav>
                                      </p:tavLst>
                                    </p:anim>
                                    <p:anim calcmode="lin" valueType="num">
                                      <p:cBhvr>
                                        <p:cTn id="25" dur="2000" fill="hold"/>
                                        <p:tgtEl>
                                          <p:spTgt spid="3"/>
                                        </p:tgtEl>
                                        <p:attrNameLst>
                                          <p:attrName>ppt_h</p:attrName>
                                        </p:attrNameLst>
                                      </p:cBhvr>
                                      <p:tavLst>
                                        <p:tav tm="0">
                                          <p:val>
                                            <p:strVal val="#ppt_h"/>
                                          </p:val>
                                        </p:tav>
                                        <p:tav tm="100000">
                                          <p:val>
                                            <p:strVal val="#ppt_h"/>
                                          </p:val>
                                        </p:tav>
                                      </p:tavLst>
                                    </p:anim>
                                    <p:animEffect transition="in" filter="fade">
                                      <p:cBhvr>
                                        <p:cTn id="26" dur="2000"/>
                                        <p:tgtEl>
                                          <p:spTgt spid="3"/>
                                        </p:tgtEl>
                                      </p:cBhvr>
                                    </p:animEffect>
                                  </p:childTnLst>
                                </p:cTn>
                              </p:par>
                              <p:par>
                                <p:cTn id="27" presetID="9" presetClass="entr" presetSubtype="0" fill="hold" grpId="0" nodeType="withEffect">
                                  <p:stCondLst>
                                    <p:cond delay="38000"/>
                                  </p:stCondLst>
                                  <p:childTnLst>
                                    <p:set>
                                      <p:cBhvr>
                                        <p:cTn id="28" dur="1" fill="hold">
                                          <p:stCondLst>
                                            <p:cond delay="0"/>
                                          </p:stCondLst>
                                        </p:cTn>
                                        <p:tgtEl>
                                          <p:spTgt spid="929811"/>
                                        </p:tgtEl>
                                        <p:attrNameLst>
                                          <p:attrName>style.visibility</p:attrName>
                                        </p:attrNameLst>
                                      </p:cBhvr>
                                      <p:to>
                                        <p:strVal val="visible"/>
                                      </p:to>
                                    </p:set>
                                    <p:animEffect transition="in" filter="dissolve">
                                      <p:cBhvr>
                                        <p:cTn id="29" dur="2000"/>
                                        <p:tgtEl>
                                          <p:spTgt spid="9298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929809" grpId="0"/>
      <p:bldP spid="929810" grpId="0"/>
      <p:bldP spid="929811"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090863" y="-508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endParaRPr lang="en-US" sz="2800">
              <a:solidFill>
                <a:schemeClr val="tx1"/>
              </a:solidFill>
              <a:latin typeface="Times New Roman" pitchFamily="18" charset="0"/>
            </a:endParaRPr>
          </a:p>
        </p:txBody>
      </p:sp>
      <p:sp>
        <p:nvSpPr>
          <p:cNvPr id="66563" name="Text Box 4"/>
          <p:cNvSpPr txBox="1">
            <a:spLocks noChangeArrowheads="1"/>
          </p:cNvSpPr>
          <p:nvPr/>
        </p:nvSpPr>
        <p:spPr bwMode="auto">
          <a:xfrm>
            <a:off x="-19050" y="45974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000" b="1">
              <a:solidFill>
                <a:schemeClr val="tx1"/>
              </a:solidFill>
              <a:latin typeface="Times New Roman" pitchFamily="18" charset="0"/>
            </a:endParaRPr>
          </a:p>
        </p:txBody>
      </p:sp>
      <p:sp>
        <p:nvSpPr>
          <p:cNvPr id="66564" name="Text Box 5"/>
          <p:cNvSpPr txBox="1">
            <a:spLocks noChangeArrowheads="1"/>
          </p:cNvSpPr>
          <p:nvPr/>
        </p:nvSpPr>
        <p:spPr bwMode="auto">
          <a:xfrm>
            <a:off x="368300" y="4302125"/>
            <a:ext cx="862965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lnSpc>
                <a:spcPct val="120000"/>
              </a:lnSpc>
              <a:spcBef>
                <a:spcPct val="0"/>
              </a:spcBef>
              <a:buFontTx/>
              <a:buNone/>
            </a:pPr>
            <a:r>
              <a:rPr lang="en-US" sz="2000">
                <a:solidFill>
                  <a:schemeClr val="tx1"/>
                </a:solidFill>
                <a:latin typeface="Times New Roman" pitchFamily="18" charset="0"/>
              </a:rPr>
              <a:t>       </a:t>
            </a:r>
            <a:r>
              <a:rPr lang="en-US" sz="2400">
                <a:solidFill>
                  <a:schemeClr val="tx1"/>
                </a:solidFill>
              </a:rPr>
              <a:t>No. deaths among persons in a given age group in a year</a:t>
            </a:r>
          </a:p>
          <a:p>
            <a:pPr algn="ctr">
              <a:lnSpc>
                <a:spcPct val="120000"/>
              </a:lnSpc>
              <a:spcBef>
                <a:spcPct val="0"/>
              </a:spcBef>
              <a:buFontTx/>
              <a:buNone/>
            </a:pPr>
            <a:r>
              <a:rPr lang="en-US" sz="2400">
                <a:solidFill>
                  <a:schemeClr val="tx1"/>
                </a:solidFill>
              </a:rPr>
              <a:t>Average (midyear) population in same age group in same year</a:t>
            </a:r>
          </a:p>
        </p:txBody>
      </p:sp>
      <p:sp>
        <p:nvSpPr>
          <p:cNvPr id="66565" name="Text Box 7"/>
          <p:cNvSpPr txBox="1">
            <a:spLocks noChangeArrowheads="1"/>
          </p:cNvSpPr>
          <p:nvPr/>
        </p:nvSpPr>
        <p:spPr bwMode="auto">
          <a:xfrm>
            <a:off x="288925" y="2176463"/>
            <a:ext cx="8469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a:solidFill>
                  <a:srgbClr val="0066CC"/>
                </a:solidFill>
              </a:rPr>
              <a:t>3. What proportion of the population in a specific</a:t>
            </a:r>
          </a:p>
          <a:p>
            <a:pPr>
              <a:spcBef>
                <a:spcPct val="0"/>
              </a:spcBef>
              <a:buFontTx/>
              <a:buNone/>
            </a:pPr>
            <a:r>
              <a:rPr lang="en-US" sz="2800" b="1">
                <a:solidFill>
                  <a:srgbClr val="0066CC"/>
                </a:solidFill>
              </a:rPr>
              <a:t> age-group die in a given year?</a:t>
            </a:r>
          </a:p>
        </p:txBody>
      </p:sp>
      <p:sp>
        <p:nvSpPr>
          <p:cNvPr id="66566" name="Text Box 8"/>
          <p:cNvSpPr txBox="1">
            <a:spLocks noChangeArrowheads="1"/>
          </p:cNvSpPr>
          <p:nvPr/>
        </p:nvSpPr>
        <p:spPr bwMode="auto">
          <a:xfrm>
            <a:off x="1447800" y="3459163"/>
            <a:ext cx="4637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t>Age-specific mortality =</a:t>
            </a:r>
            <a:endParaRPr lang="en-US" sz="2400"/>
          </a:p>
        </p:txBody>
      </p:sp>
      <p:sp>
        <p:nvSpPr>
          <p:cNvPr id="931849" name="Rectangle 9"/>
          <p:cNvSpPr>
            <a:spLocks noChangeArrowheads="1"/>
          </p:cNvSpPr>
          <p:nvPr/>
        </p:nvSpPr>
        <p:spPr bwMode="auto">
          <a:xfrm>
            <a:off x="457200" y="44450"/>
            <a:ext cx="8229600" cy="990600"/>
          </a:xfrm>
          <a:prstGeom prst="rect">
            <a:avLst/>
          </a:prstGeom>
          <a:noFill/>
          <a:ln w="9525">
            <a:noFill/>
            <a:miter lim="800000"/>
            <a:headEnd/>
            <a:tailEnd/>
          </a:ln>
          <a:effectLst/>
        </p:spPr>
        <p:txBody>
          <a:bodyPr anchor="ctr"/>
          <a:lstStyle/>
          <a:p>
            <a:pPr algn="ctr">
              <a:spcBef>
                <a:spcPct val="0"/>
              </a:spcBef>
              <a:buFontTx/>
              <a:buNone/>
              <a:defRPr/>
            </a:pPr>
            <a:r>
              <a:rPr lang="en-US" sz="4400">
                <a:effectLst>
                  <a:outerShdw blurRad="38100" dist="38100" dir="2700000" algn="tl">
                    <a:srgbClr val="C0C0C0"/>
                  </a:outerShdw>
                </a:effectLst>
              </a:rPr>
              <a:t>Mortality Measures</a:t>
            </a:r>
          </a:p>
        </p:txBody>
      </p:sp>
      <p:sp>
        <p:nvSpPr>
          <p:cNvPr id="66568" name="Line 10"/>
          <p:cNvSpPr>
            <a:spLocks noChangeShapeType="1"/>
          </p:cNvSpPr>
          <p:nvPr/>
        </p:nvSpPr>
        <p:spPr bwMode="auto">
          <a:xfrm>
            <a:off x="468313" y="4826000"/>
            <a:ext cx="8424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090863" y="-508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endParaRPr lang="en-US" sz="2800">
              <a:solidFill>
                <a:schemeClr val="tx1"/>
              </a:solidFill>
              <a:latin typeface="Times New Roman" pitchFamily="18" charset="0"/>
            </a:endParaRPr>
          </a:p>
        </p:txBody>
      </p:sp>
      <p:sp>
        <p:nvSpPr>
          <p:cNvPr id="932875" name="Text Box 11"/>
          <p:cNvSpPr txBox="1">
            <a:spLocks noChangeArrowheads="1"/>
          </p:cNvSpPr>
          <p:nvPr/>
        </p:nvSpPr>
        <p:spPr bwMode="auto">
          <a:xfrm>
            <a:off x="196850" y="1328738"/>
            <a:ext cx="82629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0066CC"/>
                </a:solidFill>
              </a:rPr>
              <a:t>4. What proportion of all deaths in a given year are </a:t>
            </a:r>
          </a:p>
          <a:p>
            <a:pPr>
              <a:spcBef>
                <a:spcPct val="0"/>
              </a:spcBef>
              <a:buFontTx/>
              <a:buNone/>
            </a:pPr>
            <a:r>
              <a:rPr lang="en-US" sz="2800">
                <a:solidFill>
                  <a:srgbClr val="0066CC"/>
                </a:solidFill>
              </a:rPr>
              <a:t>    due to a specific cause?</a:t>
            </a:r>
          </a:p>
        </p:txBody>
      </p:sp>
      <p:sp>
        <p:nvSpPr>
          <p:cNvPr id="932876" name="Text Box 12"/>
          <p:cNvSpPr txBox="1">
            <a:spLocks noChangeArrowheads="1"/>
          </p:cNvSpPr>
          <p:nvPr/>
        </p:nvSpPr>
        <p:spPr bwMode="auto">
          <a:xfrm>
            <a:off x="220663" y="3759200"/>
            <a:ext cx="8302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0066CC"/>
                </a:solidFill>
              </a:rPr>
              <a:t>5. What proportion of  persons with a given disease die from</a:t>
            </a:r>
          </a:p>
          <a:p>
            <a:pPr>
              <a:spcBef>
                <a:spcPct val="0"/>
              </a:spcBef>
              <a:buFontTx/>
              <a:buNone/>
            </a:pPr>
            <a:r>
              <a:rPr lang="en-US" sz="2400">
                <a:solidFill>
                  <a:srgbClr val="0066CC"/>
                </a:solidFill>
              </a:rPr>
              <a:t>    this disease in a given year?</a:t>
            </a:r>
          </a:p>
        </p:txBody>
      </p:sp>
      <p:sp>
        <p:nvSpPr>
          <p:cNvPr id="67589" name="Rectangle 13"/>
          <p:cNvSpPr>
            <a:spLocks noGrp="1" noChangeArrowheads="1"/>
          </p:cNvSpPr>
          <p:nvPr>
            <p:ph type="title"/>
          </p:nvPr>
        </p:nvSpPr>
        <p:spPr>
          <a:xfrm>
            <a:off x="457200" y="228600"/>
            <a:ext cx="8229600" cy="990600"/>
          </a:xfrm>
        </p:spPr>
        <p:txBody>
          <a:bodyPr/>
          <a:lstStyle/>
          <a:p>
            <a:r>
              <a:rPr lang="en-US" smtClean="0">
                <a:solidFill>
                  <a:srgbClr val="990033"/>
                </a:solidFill>
                <a:latin typeface="Arial" charset="0"/>
              </a:rPr>
              <a:t>Mortality Measures</a:t>
            </a:r>
          </a:p>
        </p:txBody>
      </p:sp>
      <p:grpSp>
        <p:nvGrpSpPr>
          <p:cNvPr id="2" name="Group 17"/>
          <p:cNvGrpSpPr>
            <a:grpSpLocks/>
          </p:cNvGrpSpPr>
          <p:nvPr/>
        </p:nvGrpSpPr>
        <p:grpSpPr bwMode="auto">
          <a:xfrm>
            <a:off x="82550" y="2459038"/>
            <a:ext cx="8535988" cy="822325"/>
            <a:chOff x="52" y="1549"/>
            <a:chExt cx="5377" cy="518"/>
          </a:xfrm>
        </p:grpSpPr>
        <p:sp>
          <p:nvSpPr>
            <p:cNvPr id="67595" name="Text Box 4"/>
            <p:cNvSpPr txBox="1">
              <a:spLocks noChangeArrowheads="1"/>
            </p:cNvSpPr>
            <p:nvPr/>
          </p:nvSpPr>
          <p:spPr bwMode="auto">
            <a:xfrm>
              <a:off x="52" y="1652"/>
              <a:ext cx="18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000099"/>
                  </a:solidFill>
                  <a:latin typeface="Times New Roman" pitchFamily="18" charset="0"/>
                </a:rPr>
                <a:t> </a:t>
              </a:r>
              <a:r>
                <a:rPr lang="en-US" sz="2000"/>
                <a:t>Proportional mortality =</a:t>
              </a:r>
            </a:p>
          </p:txBody>
        </p:sp>
        <p:grpSp>
          <p:nvGrpSpPr>
            <p:cNvPr id="67596" name="Group 15"/>
            <p:cNvGrpSpPr>
              <a:grpSpLocks/>
            </p:cNvGrpSpPr>
            <p:nvPr/>
          </p:nvGrpSpPr>
          <p:grpSpPr bwMode="auto">
            <a:xfrm>
              <a:off x="1902" y="1549"/>
              <a:ext cx="3527" cy="518"/>
              <a:chOff x="1902" y="1549"/>
              <a:chExt cx="3527" cy="518"/>
            </a:xfrm>
          </p:grpSpPr>
          <p:sp>
            <p:nvSpPr>
              <p:cNvPr id="67597" name="Text Box 5"/>
              <p:cNvSpPr txBox="1">
                <a:spLocks noChangeArrowheads="1"/>
              </p:cNvSpPr>
              <p:nvPr/>
            </p:nvSpPr>
            <p:spPr bwMode="auto">
              <a:xfrm>
                <a:off x="1902" y="1549"/>
                <a:ext cx="3527"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120000"/>
                  </a:lnSpc>
                  <a:spcBef>
                    <a:spcPct val="0"/>
                  </a:spcBef>
                  <a:buFontTx/>
                  <a:buNone/>
                </a:pPr>
                <a:r>
                  <a:rPr lang="en-US" sz="2000">
                    <a:solidFill>
                      <a:schemeClr val="tx1"/>
                    </a:solidFill>
                  </a:rPr>
                  <a:t>No. deaths from a specific cause in defined year</a:t>
                </a:r>
              </a:p>
              <a:p>
                <a:pPr>
                  <a:lnSpc>
                    <a:spcPct val="120000"/>
                  </a:lnSpc>
                  <a:spcBef>
                    <a:spcPct val="0"/>
                  </a:spcBef>
                  <a:buFontTx/>
                  <a:buNone/>
                </a:pPr>
                <a:r>
                  <a:rPr lang="en-US" sz="2000">
                    <a:solidFill>
                      <a:schemeClr val="tx1"/>
                    </a:solidFill>
                  </a:rPr>
                  <a:t>	  Total </a:t>
                </a:r>
                <a:r>
                  <a:rPr lang="en-US" sz="2000" u="sng">
                    <a:solidFill>
                      <a:schemeClr val="tx1"/>
                    </a:solidFill>
                  </a:rPr>
                  <a:t>deaths</a:t>
                </a:r>
                <a:r>
                  <a:rPr lang="en-US" sz="2000">
                    <a:solidFill>
                      <a:schemeClr val="tx1"/>
                    </a:solidFill>
                  </a:rPr>
                  <a:t> in same year</a:t>
                </a:r>
              </a:p>
            </p:txBody>
          </p:sp>
          <p:sp>
            <p:nvSpPr>
              <p:cNvPr id="67598" name="Line 14"/>
              <p:cNvSpPr>
                <a:spLocks noChangeShapeType="1"/>
              </p:cNvSpPr>
              <p:nvPr/>
            </p:nvSpPr>
            <p:spPr bwMode="auto">
              <a:xfrm>
                <a:off x="1927" y="1815"/>
                <a:ext cx="34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 name="Group 18"/>
          <p:cNvGrpSpPr>
            <a:grpSpLocks/>
          </p:cNvGrpSpPr>
          <p:nvPr/>
        </p:nvGrpSpPr>
        <p:grpSpPr bwMode="auto">
          <a:xfrm>
            <a:off x="120650" y="5053013"/>
            <a:ext cx="8448675" cy="822325"/>
            <a:chOff x="76" y="3183"/>
            <a:chExt cx="5322" cy="518"/>
          </a:xfrm>
        </p:grpSpPr>
        <p:sp>
          <p:nvSpPr>
            <p:cNvPr id="67592" name="Text Box 8"/>
            <p:cNvSpPr txBox="1">
              <a:spLocks noChangeArrowheads="1"/>
            </p:cNvSpPr>
            <p:nvPr/>
          </p:nvSpPr>
          <p:spPr bwMode="auto">
            <a:xfrm>
              <a:off x="76" y="3327"/>
              <a:ext cx="1897"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t>Case fatality proportion =</a:t>
              </a:r>
            </a:p>
          </p:txBody>
        </p:sp>
        <p:sp>
          <p:nvSpPr>
            <p:cNvPr id="67593" name="Text Box 9"/>
            <p:cNvSpPr txBox="1">
              <a:spLocks noChangeArrowheads="1"/>
            </p:cNvSpPr>
            <p:nvPr/>
          </p:nvSpPr>
          <p:spPr bwMode="auto">
            <a:xfrm>
              <a:off x="2057" y="3183"/>
              <a:ext cx="33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120000"/>
                </a:lnSpc>
                <a:spcBef>
                  <a:spcPct val="0"/>
                </a:spcBef>
                <a:buFontTx/>
                <a:buNone/>
              </a:pPr>
              <a:r>
                <a:rPr lang="en-US" sz="2000">
                  <a:solidFill>
                    <a:schemeClr val="tx1"/>
                  </a:solidFill>
                </a:rPr>
                <a:t>No. of deaths from a specific disease</a:t>
              </a:r>
            </a:p>
            <a:p>
              <a:pPr>
                <a:lnSpc>
                  <a:spcPct val="120000"/>
                </a:lnSpc>
                <a:spcBef>
                  <a:spcPct val="0"/>
                </a:spcBef>
                <a:buFontTx/>
                <a:buNone/>
              </a:pPr>
              <a:r>
                <a:rPr lang="en-US" sz="2000">
                  <a:solidFill>
                    <a:schemeClr val="tx1"/>
                  </a:solidFill>
                </a:rPr>
                <a:t>Total no. of persons with that specific disease</a:t>
              </a:r>
            </a:p>
          </p:txBody>
        </p:sp>
        <p:sp>
          <p:nvSpPr>
            <p:cNvPr id="67594" name="Line 16"/>
            <p:cNvSpPr>
              <a:spLocks noChangeShapeType="1"/>
            </p:cNvSpPr>
            <p:nvPr/>
          </p:nvSpPr>
          <p:spPr bwMode="auto">
            <a:xfrm>
              <a:off x="2064" y="3457"/>
              <a:ext cx="32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520" fill="hold"/>
                                        <p:tgtEl>
                                          <p:spTgt spid="3"/>
                                        </p:tgtEl>
                                      </p:cBhvr>
                                    </p:cmd>
                                  </p:childTnLst>
                                </p:cTn>
                              </p:par>
                              <p:par>
                                <p:cTn id="7" presetID="55" presetClass="entr" presetSubtype="0" fill="hold" grpId="0" nodeType="withEffect">
                                  <p:stCondLst>
                                    <p:cond delay="0"/>
                                  </p:stCondLst>
                                  <p:childTnLst>
                                    <p:set>
                                      <p:cBhvr>
                                        <p:cTn id="8" dur="1" fill="hold">
                                          <p:stCondLst>
                                            <p:cond delay="0"/>
                                          </p:stCondLst>
                                        </p:cTn>
                                        <p:tgtEl>
                                          <p:spTgt spid="932875"/>
                                        </p:tgtEl>
                                        <p:attrNameLst>
                                          <p:attrName>style.visibility</p:attrName>
                                        </p:attrNameLst>
                                      </p:cBhvr>
                                      <p:to>
                                        <p:strVal val="visible"/>
                                      </p:to>
                                    </p:set>
                                    <p:anim calcmode="lin" valueType="num">
                                      <p:cBhvr>
                                        <p:cTn id="9" dur="2000" fill="hold"/>
                                        <p:tgtEl>
                                          <p:spTgt spid="932875"/>
                                        </p:tgtEl>
                                        <p:attrNameLst>
                                          <p:attrName>ppt_w</p:attrName>
                                        </p:attrNameLst>
                                      </p:cBhvr>
                                      <p:tavLst>
                                        <p:tav tm="0">
                                          <p:val>
                                            <p:strVal val="#ppt_w*0.70"/>
                                          </p:val>
                                        </p:tav>
                                        <p:tav tm="100000">
                                          <p:val>
                                            <p:strVal val="#ppt_w"/>
                                          </p:val>
                                        </p:tav>
                                      </p:tavLst>
                                    </p:anim>
                                    <p:anim calcmode="lin" valueType="num">
                                      <p:cBhvr>
                                        <p:cTn id="10" dur="2000" fill="hold"/>
                                        <p:tgtEl>
                                          <p:spTgt spid="932875"/>
                                        </p:tgtEl>
                                        <p:attrNameLst>
                                          <p:attrName>ppt_h</p:attrName>
                                        </p:attrNameLst>
                                      </p:cBhvr>
                                      <p:tavLst>
                                        <p:tav tm="0">
                                          <p:val>
                                            <p:strVal val="#ppt_h"/>
                                          </p:val>
                                        </p:tav>
                                        <p:tav tm="100000">
                                          <p:val>
                                            <p:strVal val="#ppt_h"/>
                                          </p:val>
                                        </p:tav>
                                      </p:tavLst>
                                    </p:anim>
                                    <p:animEffect transition="in" filter="fade">
                                      <p:cBhvr>
                                        <p:cTn id="11" dur="2000"/>
                                        <p:tgtEl>
                                          <p:spTgt spid="932875"/>
                                        </p:tgtEl>
                                      </p:cBhvr>
                                    </p:animEffect>
                                  </p:childTnLst>
                                </p:cTn>
                              </p:par>
                              <p:par>
                                <p:cTn id="12" presetID="55" presetClass="entr" presetSubtype="0" fill="hold" nodeType="withEffect">
                                  <p:stCondLst>
                                    <p:cond delay="4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strVal val="#ppt_w*0.70"/>
                                          </p:val>
                                        </p:tav>
                                        <p:tav tm="100000">
                                          <p:val>
                                            <p:strVal val="#ppt_w"/>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animEffect transition="in" filter="fade">
                                      <p:cBhvr>
                                        <p:cTn id="16" dur="2000"/>
                                        <p:tgtEl>
                                          <p:spTgt spid="2"/>
                                        </p:tgtEl>
                                      </p:cBhvr>
                                    </p:animEffect>
                                  </p:childTnLst>
                                </p:cTn>
                              </p:par>
                              <p:par>
                                <p:cTn id="17" presetID="55" presetClass="entr" presetSubtype="0" fill="hold" grpId="0" nodeType="withEffect">
                                  <p:stCondLst>
                                    <p:cond delay="18000"/>
                                  </p:stCondLst>
                                  <p:childTnLst>
                                    <p:set>
                                      <p:cBhvr>
                                        <p:cTn id="18" dur="1" fill="hold">
                                          <p:stCondLst>
                                            <p:cond delay="0"/>
                                          </p:stCondLst>
                                        </p:cTn>
                                        <p:tgtEl>
                                          <p:spTgt spid="932876"/>
                                        </p:tgtEl>
                                        <p:attrNameLst>
                                          <p:attrName>style.visibility</p:attrName>
                                        </p:attrNameLst>
                                      </p:cBhvr>
                                      <p:to>
                                        <p:strVal val="visible"/>
                                      </p:to>
                                    </p:set>
                                    <p:anim calcmode="lin" valueType="num">
                                      <p:cBhvr>
                                        <p:cTn id="19" dur="2000" fill="hold"/>
                                        <p:tgtEl>
                                          <p:spTgt spid="932876"/>
                                        </p:tgtEl>
                                        <p:attrNameLst>
                                          <p:attrName>ppt_w</p:attrName>
                                        </p:attrNameLst>
                                      </p:cBhvr>
                                      <p:tavLst>
                                        <p:tav tm="0">
                                          <p:val>
                                            <p:strVal val="#ppt_w*0.70"/>
                                          </p:val>
                                        </p:tav>
                                        <p:tav tm="100000">
                                          <p:val>
                                            <p:strVal val="#ppt_w"/>
                                          </p:val>
                                        </p:tav>
                                      </p:tavLst>
                                    </p:anim>
                                    <p:anim calcmode="lin" valueType="num">
                                      <p:cBhvr>
                                        <p:cTn id="20" dur="2000" fill="hold"/>
                                        <p:tgtEl>
                                          <p:spTgt spid="932876"/>
                                        </p:tgtEl>
                                        <p:attrNameLst>
                                          <p:attrName>ppt_h</p:attrName>
                                        </p:attrNameLst>
                                      </p:cBhvr>
                                      <p:tavLst>
                                        <p:tav tm="0">
                                          <p:val>
                                            <p:strVal val="#ppt_h"/>
                                          </p:val>
                                        </p:tav>
                                        <p:tav tm="100000">
                                          <p:val>
                                            <p:strVal val="#ppt_h"/>
                                          </p:val>
                                        </p:tav>
                                      </p:tavLst>
                                    </p:anim>
                                    <p:animEffect transition="in" filter="fade">
                                      <p:cBhvr>
                                        <p:cTn id="21" dur="2000"/>
                                        <p:tgtEl>
                                          <p:spTgt spid="932876"/>
                                        </p:tgtEl>
                                      </p:cBhvr>
                                    </p:animEffect>
                                  </p:childTnLst>
                                </p:cTn>
                              </p:par>
                              <p:par>
                                <p:cTn id="22" presetID="55" presetClass="entr" presetSubtype="0" fill="hold" nodeType="withEffect">
                                  <p:stCondLst>
                                    <p:cond delay="2000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strVal val="#ppt_w*0.70"/>
                                          </p:val>
                                        </p:tav>
                                        <p:tav tm="100000">
                                          <p:val>
                                            <p:strVal val="#ppt_w"/>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932875" grpId="0"/>
      <p:bldP spid="932876"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3890" name="Text Box 2"/>
          <p:cNvSpPr txBox="1">
            <a:spLocks noChangeArrowheads="1"/>
          </p:cNvSpPr>
          <p:nvPr/>
        </p:nvSpPr>
        <p:spPr bwMode="auto">
          <a:xfrm>
            <a:off x="176213" y="115888"/>
            <a:ext cx="8967787" cy="1127125"/>
          </a:xfrm>
          <a:prstGeom prst="rect">
            <a:avLst/>
          </a:prstGeom>
          <a:noFill/>
          <a:ln w="9525">
            <a:noFill/>
            <a:miter lim="800000"/>
            <a:headEnd/>
            <a:tailEnd/>
          </a:ln>
          <a:effectLst/>
        </p:spPr>
        <p:txBody>
          <a:bodyPr>
            <a:spAutoFit/>
          </a:bodyPr>
          <a:lstStyle/>
          <a:p>
            <a:pPr algn="ctr">
              <a:spcBef>
                <a:spcPct val="0"/>
              </a:spcBef>
              <a:buFontTx/>
              <a:buNone/>
              <a:defRPr/>
            </a:pPr>
            <a:r>
              <a:rPr lang="en-US" sz="2400"/>
              <a:t>Measure of effect</a:t>
            </a:r>
            <a:endParaRPr lang="en-US" sz="2400" b="1"/>
          </a:p>
          <a:p>
            <a:pPr algn="ctr">
              <a:spcBef>
                <a:spcPct val="0"/>
              </a:spcBef>
              <a:buFontTx/>
              <a:buNone/>
              <a:defRPr/>
            </a:pPr>
            <a:r>
              <a:rPr lang="en-US" sz="4400">
                <a:effectLst>
                  <a:outerShdw blurRad="38100" dist="38100" dir="2700000" algn="tl">
                    <a:srgbClr val="C0C0C0"/>
                  </a:outerShdw>
                </a:effectLst>
              </a:rPr>
              <a:t>Morbidity</a:t>
            </a:r>
          </a:p>
        </p:txBody>
      </p:sp>
      <p:sp>
        <p:nvSpPr>
          <p:cNvPr id="68611" name="Text Box 3"/>
          <p:cNvSpPr txBox="1">
            <a:spLocks noChangeArrowheads="1"/>
          </p:cNvSpPr>
          <p:nvPr/>
        </p:nvSpPr>
        <p:spPr bwMode="auto">
          <a:xfrm>
            <a:off x="685800" y="2849563"/>
            <a:ext cx="7315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3200"/>
              <a:t>Cause-Specific cumulative incidence =</a:t>
            </a:r>
            <a:r>
              <a:rPr lang="en-US" sz="2000" b="1"/>
              <a:t> </a:t>
            </a:r>
          </a:p>
        </p:txBody>
      </p:sp>
      <p:sp>
        <p:nvSpPr>
          <p:cNvPr id="68612" name="Text Box 4"/>
          <p:cNvSpPr txBox="1">
            <a:spLocks noChangeArrowheads="1"/>
          </p:cNvSpPr>
          <p:nvPr/>
        </p:nvSpPr>
        <p:spPr bwMode="auto">
          <a:xfrm>
            <a:off x="990600" y="3500438"/>
            <a:ext cx="81121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120000"/>
              </a:lnSpc>
              <a:spcBef>
                <a:spcPct val="0"/>
              </a:spcBef>
              <a:buFontTx/>
              <a:buNone/>
            </a:pPr>
            <a:r>
              <a:rPr lang="en-US" sz="2400">
                <a:solidFill>
                  <a:schemeClr val="tx1"/>
                </a:solidFill>
              </a:rPr>
              <a:t>No. of new cases of a given disease during a year</a:t>
            </a:r>
          </a:p>
          <a:p>
            <a:pPr>
              <a:lnSpc>
                <a:spcPct val="120000"/>
              </a:lnSpc>
              <a:spcBef>
                <a:spcPct val="0"/>
              </a:spcBef>
              <a:buFontTx/>
              <a:buNone/>
            </a:pPr>
            <a:r>
              <a:rPr lang="en-US" sz="2400">
                <a:solidFill>
                  <a:schemeClr val="tx1"/>
                </a:solidFill>
              </a:rPr>
              <a:t>     Average (midyear) population in same year</a:t>
            </a:r>
          </a:p>
        </p:txBody>
      </p:sp>
      <p:sp>
        <p:nvSpPr>
          <p:cNvPr id="68613" name="Line 5"/>
          <p:cNvSpPr>
            <a:spLocks noChangeShapeType="1"/>
          </p:cNvSpPr>
          <p:nvPr/>
        </p:nvSpPr>
        <p:spPr bwMode="auto">
          <a:xfrm flipV="1">
            <a:off x="1066800" y="4022725"/>
            <a:ext cx="7162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4" name="Text Box 6"/>
          <p:cNvSpPr txBox="1">
            <a:spLocks noChangeArrowheads="1"/>
          </p:cNvSpPr>
          <p:nvPr/>
        </p:nvSpPr>
        <p:spPr bwMode="auto">
          <a:xfrm>
            <a:off x="234950" y="1412875"/>
            <a:ext cx="8801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a:solidFill>
                  <a:srgbClr val="0066CC"/>
                </a:solidFill>
              </a:rPr>
              <a:t>What proportion of the</a:t>
            </a:r>
            <a:r>
              <a:rPr lang="en-US" sz="2800">
                <a:solidFill>
                  <a:srgbClr val="FF0066"/>
                </a:solidFill>
              </a:rPr>
              <a:t> population</a:t>
            </a:r>
            <a:r>
              <a:rPr lang="en-US" sz="2800">
                <a:solidFill>
                  <a:schemeClr val="tx1"/>
                </a:solidFill>
              </a:rPr>
              <a:t> </a:t>
            </a:r>
            <a:r>
              <a:rPr lang="en-US" sz="2800">
                <a:solidFill>
                  <a:srgbClr val="0066CC"/>
                </a:solidFill>
              </a:rPr>
              <a:t>become sick with a specified disease during a given year?</a:t>
            </a:r>
          </a:p>
        </p:txBody>
      </p:sp>
      <p:sp>
        <p:nvSpPr>
          <p:cNvPr id="68615" name="Text Box 8"/>
          <p:cNvSpPr txBox="1">
            <a:spLocks noChangeArrowheads="1"/>
          </p:cNvSpPr>
          <p:nvPr/>
        </p:nvSpPr>
        <p:spPr bwMode="auto">
          <a:xfrm>
            <a:off x="5922963" y="5495925"/>
            <a:ext cx="275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rgbClr val="FF33CC"/>
                </a:solidFill>
              </a:rPr>
              <a:t>= 18.1 per 100,000</a:t>
            </a:r>
          </a:p>
        </p:txBody>
      </p:sp>
      <p:grpSp>
        <p:nvGrpSpPr>
          <p:cNvPr id="68616" name="Group 11"/>
          <p:cNvGrpSpPr>
            <a:grpSpLocks/>
          </p:cNvGrpSpPr>
          <p:nvPr/>
        </p:nvGrpSpPr>
        <p:grpSpPr bwMode="auto">
          <a:xfrm>
            <a:off x="1057275" y="5238750"/>
            <a:ext cx="4810125" cy="968375"/>
            <a:chOff x="432" y="3300"/>
            <a:chExt cx="3030" cy="610"/>
          </a:xfrm>
        </p:grpSpPr>
        <p:sp>
          <p:nvSpPr>
            <p:cNvPr id="68618" name="Text Box 7"/>
            <p:cNvSpPr txBox="1">
              <a:spLocks noChangeArrowheads="1"/>
            </p:cNvSpPr>
            <p:nvPr/>
          </p:nvSpPr>
          <p:spPr bwMode="auto">
            <a:xfrm>
              <a:off x="432" y="3300"/>
              <a:ext cx="3030"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120000"/>
                </a:lnSpc>
                <a:spcBef>
                  <a:spcPct val="0"/>
                </a:spcBef>
                <a:buFontTx/>
                <a:buNone/>
              </a:pPr>
              <a:r>
                <a:rPr lang="en-US" sz="2400">
                  <a:solidFill>
                    <a:srgbClr val="0000FF"/>
                  </a:solidFill>
                </a:rPr>
                <a:t>New cases of AIDS in US  in 1992</a:t>
              </a:r>
            </a:p>
            <a:p>
              <a:pPr>
                <a:lnSpc>
                  <a:spcPct val="120000"/>
                </a:lnSpc>
                <a:spcBef>
                  <a:spcPct val="0"/>
                </a:spcBef>
                <a:buFontTx/>
                <a:buNone/>
              </a:pPr>
              <a:r>
                <a:rPr lang="en-US" sz="2400">
                  <a:solidFill>
                    <a:srgbClr val="0000FF"/>
                  </a:solidFill>
                </a:rPr>
                <a:t>Average US population in 1992</a:t>
              </a:r>
            </a:p>
          </p:txBody>
        </p:sp>
        <p:sp>
          <p:nvSpPr>
            <p:cNvPr id="68619" name="Line 9"/>
            <p:cNvSpPr>
              <a:spLocks noChangeShapeType="1"/>
            </p:cNvSpPr>
            <p:nvPr/>
          </p:nvSpPr>
          <p:spPr bwMode="auto">
            <a:xfrm>
              <a:off x="476" y="3612"/>
              <a:ext cx="2948" cy="0"/>
            </a:xfrm>
            <a:prstGeom prst="line">
              <a:avLst/>
            </a:prstGeom>
            <a:noFill/>
            <a:ln w="28575">
              <a:solidFill>
                <a:srgbClr val="0066CC"/>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8617" name="Text Box 10"/>
          <p:cNvSpPr txBox="1">
            <a:spLocks noChangeArrowheads="1"/>
          </p:cNvSpPr>
          <p:nvPr/>
        </p:nvSpPr>
        <p:spPr bwMode="auto">
          <a:xfrm>
            <a:off x="376238" y="5464175"/>
            <a:ext cx="67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buFontTx/>
              <a:buNone/>
            </a:pPr>
            <a:r>
              <a:rPr lang="en-US" sz="2400">
                <a:solidFill>
                  <a:srgbClr val="0066CC"/>
                </a:solidFill>
              </a:rPr>
              <a:t>EX:</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9634" name="Group 2"/>
          <p:cNvGrpSpPr>
            <a:grpSpLocks/>
          </p:cNvGrpSpPr>
          <p:nvPr/>
        </p:nvGrpSpPr>
        <p:grpSpPr bwMode="auto">
          <a:xfrm>
            <a:off x="1752600" y="1524000"/>
            <a:ext cx="2514600" cy="3886200"/>
            <a:chOff x="2064" y="1008"/>
            <a:chExt cx="1584" cy="2352"/>
          </a:xfrm>
        </p:grpSpPr>
        <p:sp>
          <p:nvSpPr>
            <p:cNvPr id="69680" name="Line 3"/>
            <p:cNvSpPr>
              <a:spLocks noChangeShapeType="1"/>
            </p:cNvSpPr>
            <p:nvPr/>
          </p:nvSpPr>
          <p:spPr bwMode="auto">
            <a:xfrm>
              <a:off x="2064"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9681" name="Line 4"/>
            <p:cNvSpPr>
              <a:spLocks noChangeShapeType="1"/>
            </p:cNvSpPr>
            <p:nvPr/>
          </p:nvSpPr>
          <p:spPr bwMode="auto">
            <a:xfrm>
              <a:off x="2592"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9682" name="Line 5"/>
            <p:cNvSpPr>
              <a:spLocks noChangeShapeType="1"/>
            </p:cNvSpPr>
            <p:nvPr/>
          </p:nvSpPr>
          <p:spPr bwMode="auto">
            <a:xfrm>
              <a:off x="3120"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9683" name="Line 6"/>
            <p:cNvSpPr>
              <a:spLocks noChangeShapeType="1"/>
            </p:cNvSpPr>
            <p:nvPr/>
          </p:nvSpPr>
          <p:spPr bwMode="auto">
            <a:xfrm>
              <a:off x="3648"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9635" name="Line 7"/>
          <p:cNvSpPr>
            <a:spLocks noChangeShapeType="1"/>
          </p:cNvSpPr>
          <p:nvPr/>
        </p:nvSpPr>
        <p:spPr bwMode="auto">
          <a:xfrm>
            <a:off x="838200" y="1524000"/>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6" name="Line 8"/>
          <p:cNvSpPr>
            <a:spLocks noChangeShapeType="1"/>
          </p:cNvSpPr>
          <p:nvPr/>
        </p:nvSpPr>
        <p:spPr bwMode="auto">
          <a:xfrm>
            <a:off x="5105400" y="1524000"/>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7" name="Line 9"/>
          <p:cNvSpPr>
            <a:spLocks noChangeShapeType="1"/>
          </p:cNvSpPr>
          <p:nvPr/>
        </p:nvSpPr>
        <p:spPr bwMode="auto">
          <a:xfrm>
            <a:off x="457200" y="5334000"/>
            <a:ext cx="4876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8" name="Text Box 10"/>
          <p:cNvSpPr txBox="1">
            <a:spLocks noChangeArrowheads="1"/>
          </p:cNvSpPr>
          <p:nvPr/>
        </p:nvSpPr>
        <p:spPr bwMode="auto">
          <a:xfrm>
            <a:off x="457200" y="5492750"/>
            <a:ext cx="6921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2000</a:t>
            </a:r>
          </a:p>
        </p:txBody>
      </p:sp>
      <p:sp>
        <p:nvSpPr>
          <p:cNvPr id="69639" name="Text Box 11"/>
          <p:cNvSpPr txBox="1">
            <a:spLocks noChangeArrowheads="1"/>
          </p:cNvSpPr>
          <p:nvPr/>
        </p:nvSpPr>
        <p:spPr bwMode="auto">
          <a:xfrm>
            <a:off x="4794250" y="5492750"/>
            <a:ext cx="6921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2005</a:t>
            </a:r>
          </a:p>
        </p:txBody>
      </p:sp>
      <p:sp>
        <p:nvSpPr>
          <p:cNvPr id="69640" name="Text Box 12"/>
          <p:cNvSpPr txBox="1">
            <a:spLocks noChangeArrowheads="1"/>
          </p:cNvSpPr>
          <p:nvPr/>
        </p:nvSpPr>
        <p:spPr bwMode="auto">
          <a:xfrm>
            <a:off x="4059238" y="548640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‘04</a:t>
            </a:r>
          </a:p>
        </p:txBody>
      </p:sp>
      <p:sp>
        <p:nvSpPr>
          <p:cNvPr id="69641" name="Text Box 13"/>
          <p:cNvSpPr txBox="1">
            <a:spLocks noChangeArrowheads="1"/>
          </p:cNvSpPr>
          <p:nvPr/>
        </p:nvSpPr>
        <p:spPr bwMode="auto">
          <a:xfrm>
            <a:off x="3221038" y="549275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‘03</a:t>
            </a:r>
          </a:p>
        </p:txBody>
      </p:sp>
      <p:sp>
        <p:nvSpPr>
          <p:cNvPr id="69642" name="Text Box 14"/>
          <p:cNvSpPr txBox="1">
            <a:spLocks noChangeArrowheads="1"/>
          </p:cNvSpPr>
          <p:nvPr/>
        </p:nvSpPr>
        <p:spPr bwMode="auto">
          <a:xfrm>
            <a:off x="2382838" y="548640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‘02</a:t>
            </a:r>
          </a:p>
        </p:txBody>
      </p:sp>
      <p:sp>
        <p:nvSpPr>
          <p:cNvPr id="69643" name="Text Box 15"/>
          <p:cNvSpPr txBox="1">
            <a:spLocks noChangeArrowheads="1"/>
          </p:cNvSpPr>
          <p:nvPr/>
        </p:nvSpPr>
        <p:spPr bwMode="auto">
          <a:xfrm>
            <a:off x="1544638" y="548640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‘01</a:t>
            </a:r>
          </a:p>
        </p:txBody>
      </p:sp>
      <p:sp>
        <p:nvSpPr>
          <p:cNvPr id="69644" name="Line 16"/>
          <p:cNvSpPr>
            <a:spLocks noChangeShapeType="1"/>
          </p:cNvSpPr>
          <p:nvPr/>
        </p:nvSpPr>
        <p:spPr bwMode="auto">
          <a:xfrm>
            <a:off x="762000" y="1676400"/>
            <a:ext cx="4495800" cy="0"/>
          </a:xfrm>
          <a:prstGeom prst="line">
            <a:avLst/>
          </a:prstGeom>
          <a:noFill/>
          <a:ln w="127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5" name="Line 17"/>
          <p:cNvSpPr>
            <a:spLocks noChangeShapeType="1"/>
          </p:cNvSpPr>
          <p:nvPr/>
        </p:nvSpPr>
        <p:spPr bwMode="auto">
          <a:xfrm>
            <a:off x="762000" y="2133600"/>
            <a:ext cx="26670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9646" name="Line 18"/>
          <p:cNvSpPr>
            <a:spLocks noChangeShapeType="1"/>
          </p:cNvSpPr>
          <p:nvPr/>
        </p:nvSpPr>
        <p:spPr bwMode="auto">
          <a:xfrm>
            <a:off x="762000" y="2590800"/>
            <a:ext cx="6096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9647" name="Line 19"/>
          <p:cNvSpPr>
            <a:spLocks noChangeShapeType="1"/>
          </p:cNvSpPr>
          <p:nvPr/>
        </p:nvSpPr>
        <p:spPr bwMode="auto">
          <a:xfrm>
            <a:off x="762000" y="3048000"/>
            <a:ext cx="30480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9648" name="Line 20"/>
          <p:cNvSpPr>
            <a:spLocks noChangeShapeType="1"/>
          </p:cNvSpPr>
          <p:nvPr/>
        </p:nvSpPr>
        <p:spPr bwMode="auto">
          <a:xfrm flipV="1">
            <a:off x="762000" y="3505200"/>
            <a:ext cx="14478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9649" name="Line 21"/>
          <p:cNvSpPr>
            <a:spLocks noChangeShapeType="1"/>
          </p:cNvSpPr>
          <p:nvPr/>
        </p:nvSpPr>
        <p:spPr bwMode="auto">
          <a:xfrm>
            <a:off x="762000" y="3962400"/>
            <a:ext cx="3505200" cy="0"/>
          </a:xfrm>
          <a:prstGeom prst="line">
            <a:avLst/>
          </a:prstGeom>
          <a:noFill/>
          <a:ln w="127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50" name="Line 22"/>
          <p:cNvSpPr>
            <a:spLocks noChangeShapeType="1"/>
          </p:cNvSpPr>
          <p:nvPr/>
        </p:nvSpPr>
        <p:spPr bwMode="auto">
          <a:xfrm>
            <a:off x="762000" y="4419600"/>
            <a:ext cx="26670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9651" name="Line 23"/>
          <p:cNvSpPr>
            <a:spLocks noChangeShapeType="1"/>
          </p:cNvSpPr>
          <p:nvPr/>
        </p:nvSpPr>
        <p:spPr bwMode="auto">
          <a:xfrm>
            <a:off x="762000" y="4876800"/>
            <a:ext cx="38862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9652" name="Text Box 24"/>
          <p:cNvSpPr txBox="1">
            <a:spLocks noChangeArrowheads="1"/>
          </p:cNvSpPr>
          <p:nvPr/>
        </p:nvSpPr>
        <p:spPr bwMode="auto">
          <a:xfrm>
            <a:off x="381000" y="152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1</a:t>
            </a:r>
          </a:p>
        </p:txBody>
      </p:sp>
      <p:sp>
        <p:nvSpPr>
          <p:cNvPr id="69653" name="Text Box 25"/>
          <p:cNvSpPr txBox="1">
            <a:spLocks noChangeArrowheads="1"/>
          </p:cNvSpPr>
          <p:nvPr/>
        </p:nvSpPr>
        <p:spPr bwMode="auto">
          <a:xfrm>
            <a:off x="381000" y="4724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8</a:t>
            </a:r>
          </a:p>
        </p:txBody>
      </p:sp>
      <p:sp>
        <p:nvSpPr>
          <p:cNvPr id="69654" name="Text Box 26"/>
          <p:cNvSpPr txBox="1">
            <a:spLocks noChangeArrowheads="1"/>
          </p:cNvSpPr>
          <p:nvPr/>
        </p:nvSpPr>
        <p:spPr bwMode="auto">
          <a:xfrm>
            <a:off x="381000" y="3352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5</a:t>
            </a:r>
          </a:p>
        </p:txBody>
      </p:sp>
      <p:sp>
        <p:nvSpPr>
          <p:cNvPr id="69655" name="Text Box 27"/>
          <p:cNvSpPr txBox="1">
            <a:spLocks noChangeArrowheads="1"/>
          </p:cNvSpPr>
          <p:nvPr/>
        </p:nvSpPr>
        <p:spPr bwMode="auto">
          <a:xfrm>
            <a:off x="381000" y="3810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6</a:t>
            </a:r>
          </a:p>
        </p:txBody>
      </p:sp>
      <p:sp>
        <p:nvSpPr>
          <p:cNvPr id="69656" name="Text Box 28"/>
          <p:cNvSpPr txBox="1">
            <a:spLocks noChangeArrowheads="1"/>
          </p:cNvSpPr>
          <p:nvPr/>
        </p:nvSpPr>
        <p:spPr bwMode="auto">
          <a:xfrm>
            <a:off x="381000" y="42052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7</a:t>
            </a:r>
          </a:p>
        </p:txBody>
      </p:sp>
      <p:sp>
        <p:nvSpPr>
          <p:cNvPr id="69657" name="Text Box 29"/>
          <p:cNvSpPr txBox="1">
            <a:spLocks noChangeArrowheads="1"/>
          </p:cNvSpPr>
          <p:nvPr/>
        </p:nvSpPr>
        <p:spPr bwMode="auto">
          <a:xfrm>
            <a:off x="381000" y="28956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4</a:t>
            </a:r>
          </a:p>
        </p:txBody>
      </p:sp>
      <p:sp>
        <p:nvSpPr>
          <p:cNvPr id="69658" name="Text Box 30"/>
          <p:cNvSpPr txBox="1">
            <a:spLocks noChangeArrowheads="1"/>
          </p:cNvSpPr>
          <p:nvPr/>
        </p:nvSpPr>
        <p:spPr bwMode="auto">
          <a:xfrm>
            <a:off x="381000" y="2438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3</a:t>
            </a:r>
          </a:p>
        </p:txBody>
      </p:sp>
      <p:sp>
        <p:nvSpPr>
          <p:cNvPr id="69659" name="Text Box 31"/>
          <p:cNvSpPr txBox="1">
            <a:spLocks noChangeArrowheads="1"/>
          </p:cNvSpPr>
          <p:nvPr/>
        </p:nvSpPr>
        <p:spPr bwMode="auto">
          <a:xfrm>
            <a:off x="381000" y="19812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2</a:t>
            </a:r>
          </a:p>
        </p:txBody>
      </p:sp>
      <p:sp>
        <p:nvSpPr>
          <p:cNvPr id="69660" name="Line 32"/>
          <p:cNvSpPr>
            <a:spLocks noChangeShapeType="1"/>
          </p:cNvSpPr>
          <p:nvPr/>
        </p:nvSpPr>
        <p:spPr bwMode="auto">
          <a:xfrm>
            <a:off x="3886200" y="3048000"/>
            <a:ext cx="13716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1" name="Line 33"/>
          <p:cNvSpPr>
            <a:spLocks noChangeShapeType="1"/>
          </p:cNvSpPr>
          <p:nvPr/>
        </p:nvSpPr>
        <p:spPr bwMode="auto">
          <a:xfrm>
            <a:off x="2209800" y="3505200"/>
            <a:ext cx="16764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2" name="Line 34"/>
          <p:cNvSpPr>
            <a:spLocks noChangeShapeType="1"/>
          </p:cNvSpPr>
          <p:nvPr/>
        </p:nvSpPr>
        <p:spPr bwMode="auto">
          <a:xfrm>
            <a:off x="3429000" y="4419600"/>
            <a:ext cx="838200" cy="0"/>
          </a:xfrm>
          <a:prstGeom prst="line">
            <a:avLst/>
          </a:prstGeom>
          <a:noFill/>
          <a:ln w="12700">
            <a:solidFill>
              <a:schemeClr val="tx1"/>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9663" name="Line 35"/>
          <p:cNvSpPr>
            <a:spLocks noChangeShapeType="1"/>
          </p:cNvSpPr>
          <p:nvPr/>
        </p:nvSpPr>
        <p:spPr bwMode="auto">
          <a:xfrm>
            <a:off x="4648200" y="4876800"/>
            <a:ext cx="6096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4" name="Line 36"/>
          <p:cNvSpPr>
            <a:spLocks noChangeShapeType="1"/>
          </p:cNvSpPr>
          <p:nvPr/>
        </p:nvSpPr>
        <p:spPr bwMode="auto">
          <a:xfrm>
            <a:off x="3429000" y="2133600"/>
            <a:ext cx="12192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5" name="Text Box 37"/>
          <p:cNvSpPr txBox="1">
            <a:spLocks noChangeArrowheads="1"/>
          </p:cNvSpPr>
          <p:nvPr/>
        </p:nvSpPr>
        <p:spPr bwMode="auto">
          <a:xfrm>
            <a:off x="1295400" y="24384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69666" name="Text Box 38"/>
          <p:cNvSpPr txBox="1">
            <a:spLocks noChangeArrowheads="1"/>
          </p:cNvSpPr>
          <p:nvPr/>
        </p:nvSpPr>
        <p:spPr bwMode="auto">
          <a:xfrm>
            <a:off x="3810000" y="33528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69667" name="Text Box 39"/>
          <p:cNvSpPr txBox="1">
            <a:spLocks noChangeArrowheads="1"/>
          </p:cNvSpPr>
          <p:nvPr/>
        </p:nvSpPr>
        <p:spPr bwMode="auto">
          <a:xfrm>
            <a:off x="4572000" y="19812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69668" name="Text Box 40"/>
          <p:cNvSpPr txBox="1">
            <a:spLocks noChangeArrowheads="1"/>
          </p:cNvSpPr>
          <p:nvPr/>
        </p:nvSpPr>
        <p:spPr bwMode="auto">
          <a:xfrm>
            <a:off x="4191000" y="42672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69669" name="Text Box 41"/>
          <p:cNvSpPr txBox="1">
            <a:spLocks noChangeArrowheads="1"/>
          </p:cNvSpPr>
          <p:nvPr/>
        </p:nvSpPr>
        <p:spPr bwMode="auto">
          <a:xfrm>
            <a:off x="3276600" y="1981200"/>
            <a:ext cx="319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69670" name="Text Box 42"/>
          <p:cNvSpPr txBox="1">
            <a:spLocks noChangeArrowheads="1"/>
          </p:cNvSpPr>
          <p:nvPr/>
        </p:nvSpPr>
        <p:spPr bwMode="auto">
          <a:xfrm>
            <a:off x="3719513" y="28956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69671" name="Text Box 43"/>
          <p:cNvSpPr txBox="1">
            <a:spLocks noChangeArrowheads="1"/>
          </p:cNvSpPr>
          <p:nvPr/>
        </p:nvSpPr>
        <p:spPr bwMode="auto">
          <a:xfrm>
            <a:off x="2043113" y="33528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69672" name="Text Box 44"/>
          <p:cNvSpPr txBox="1">
            <a:spLocks noChangeArrowheads="1"/>
          </p:cNvSpPr>
          <p:nvPr/>
        </p:nvSpPr>
        <p:spPr bwMode="auto">
          <a:xfrm>
            <a:off x="3276600" y="4267200"/>
            <a:ext cx="319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69673" name="Text Box 45"/>
          <p:cNvSpPr txBox="1">
            <a:spLocks noChangeArrowheads="1"/>
          </p:cNvSpPr>
          <p:nvPr/>
        </p:nvSpPr>
        <p:spPr bwMode="auto">
          <a:xfrm>
            <a:off x="4481513" y="47244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69674" name="Text Box 46"/>
          <p:cNvSpPr txBox="1">
            <a:spLocks noChangeArrowheads="1"/>
          </p:cNvSpPr>
          <p:nvPr/>
        </p:nvSpPr>
        <p:spPr bwMode="auto">
          <a:xfrm>
            <a:off x="1676400" y="5791200"/>
            <a:ext cx="1470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 – </a:t>
            </a:r>
            <a:r>
              <a:rPr lang="en-US" sz="1600">
                <a:solidFill>
                  <a:srgbClr val="CC0000"/>
                </a:solidFill>
              </a:rPr>
              <a:t>Disease X</a:t>
            </a:r>
          </a:p>
        </p:txBody>
      </p:sp>
      <p:sp>
        <p:nvSpPr>
          <p:cNvPr id="69675" name="Text Box 47"/>
          <p:cNvSpPr txBox="1">
            <a:spLocks noChangeArrowheads="1"/>
          </p:cNvSpPr>
          <p:nvPr/>
        </p:nvSpPr>
        <p:spPr bwMode="auto">
          <a:xfrm>
            <a:off x="1676400" y="6096000"/>
            <a:ext cx="973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 – </a:t>
            </a:r>
            <a:r>
              <a:rPr lang="en-US" sz="1600">
                <a:solidFill>
                  <a:schemeClr val="tx1"/>
                </a:solidFill>
              </a:rPr>
              <a:t>Died</a:t>
            </a:r>
          </a:p>
        </p:txBody>
      </p:sp>
      <p:sp>
        <p:nvSpPr>
          <p:cNvPr id="69676" name="Text Box 48"/>
          <p:cNvSpPr txBox="1">
            <a:spLocks noChangeArrowheads="1"/>
          </p:cNvSpPr>
          <p:nvPr/>
        </p:nvSpPr>
        <p:spPr bwMode="auto">
          <a:xfrm>
            <a:off x="1676400" y="6369050"/>
            <a:ext cx="2014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L – </a:t>
            </a:r>
            <a:r>
              <a:rPr lang="en-US" sz="1600">
                <a:solidFill>
                  <a:schemeClr val="tx1"/>
                </a:solidFill>
              </a:rPr>
              <a:t>Lost to follow-up</a:t>
            </a:r>
          </a:p>
        </p:txBody>
      </p:sp>
      <p:sp>
        <p:nvSpPr>
          <p:cNvPr id="69677" name="Rectangle 49"/>
          <p:cNvSpPr>
            <a:spLocks noChangeArrowheads="1"/>
          </p:cNvSpPr>
          <p:nvPr/>
        </p:nvSpPr>
        <p:spPr bwMode="auto">
          <a:xfrm>
            <a:off x="4248150" y="37480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0"/>
              </a:spcBef>
              <a:buFontTx/>
              <a:buNone/>
            </a:pPr>
            <a:r>
              <a:rPr lang="en-US" sz="1800" b="1">
                <a:solidFill>
                  <a:schemeClr val="tx1"/>
                </a:solidFill>
              </a:rPr>
              <a:t>L</a:t>
            </a:r>
          </a:p>
        </p:txBody>
      </p:sp>
      <p:sp>
        <p:nvSpPr>
          <p:cNvPr id="69678" name="Rectangle 50"/>
          <p:cNvSpPr>
            <a:spLocks noChangeArrowheads="1"/>
          </p:cNvSpPr>
          <p:nvPr/>
        </p:nvSpPr>
        <p:spPr bwMode="auto">
          <a:xfrm>
            <a:off x="468313" y="188913"/>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a:t>Example of observations in a hypothetical study. Times along the horizontal axis reflect years of observation for each subject in the study.</a:t>
            </a:r>
          </a:p>
        </p:txBody>
      </p:sp>
      <p:sp>
        <p:nvSpPr>
          <p:cNvPr id="69679" name="Text Box 51"/>
          <p:cNvSpPr txBox="1">
            <a:spLocks noChangeArrowheads="1"/>
          </p:cNvSpPr>
          <p:nvPr/>
        </p:nvSpPr>
        <p:spPr bwMode="auto">
          <a:xfrm>
            <a:off x="5791200" y="1770063"/>
            <a:ext cx="30480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lnSpc>
                <a:spcPct val="110000"/>
              </a:lnSpc>
              <a:spcBef>
                <a:spcPct val="0"/>
              </a:spcBef>
              <a:buFontTx/>
              <a:buNone/>
            </a:pPr>
            <a:r>
              <a:rPr lang="en-US" sz="2000">
                <a:solidFill>
                  <a:schemeClr val="tx1"/>
                </a:solidFill>
              </a:rPr>
              <a:t>Persons =</a:t>
            </a:r>
          </a:p>
          <a:p>
            <a:pPr eaLnBrk="1" hangingPunct="1">
              <a:lnSpc>
                <a:spcPct val="110000"/>
              </a:lnSpc>
              <a:spcBef>
                <a:spcPct val="0"/>
              </a:spcBef>
              <a:buFontTx/>
              <a:buNone/>
            </a:pPr>
            <a:r>
              <a:rPr lang="en-US" sz="2000">
                <a:solidFill>
                  <a:schemeClr val="tx1"/>
                </a:solidFill>
              </a:rPr>
              <a:t>Total PY =</a:t>
            </a:r>
          </a:p>
          <a:p>
            <a:pPr eaLnBrk="1" hangingPunct="1">
              <a:lnSpc>
                <a:spcPct val="110000"/>
              </a:lnSpc>
              <a:spcBef>
                <a:spcPct val="0"/>
              </a:spcBef>
              <a:buFontTx/>
              <a:buNone/>
            </a:pPr>
            <a:r>
              <a:rPr lang="en-US" sz="2000">
                <a:solidFill>
                  <a:schemeClr val="tx1"/>
                </a:solidFill>
              </a:rPr>
              <a:t>Existing cases =</a:t>
            </a:r>
          </a:p>
          <a:p>
            <a:pPr eaLnBrk="1" hangingPunct="1">
              <a:lnSpc>
                <a:spcPct val="110000"/>
              </a:lnSpc>
              <a:spcBef>
                <a:spcPct val="0"/>
              </a:spcBef>
              <a:buFontTx/>
              <a:buNone/>
            </a:pPr>
            <a:r>
              <a:rPr lang="en-US" sz="2000">
                <a:solidFill>
                  <a:schemeClr val="tx1"/>
                </a:solidFill>
              </a:rPr>
              <a:t>New cases =</a:t>
            </a:r>
          </a:p>
          <a:p>
            <a:pPr eaLnBrk="1" hangingPunct="1">
              <a:lnSpc>
                <a:spcPct val="110000"/>
              </a:lnSpc>
              <a:spcBef>
                <a:spcPct val="0"/>
              </a:spcBef>
              <a:buFontTx/>
              <a:buNone/>
            </a:pPr>
            <a:r>
              <a:rPr lang="en-US" sz="2000">
                <a:solidFill>
                  <a:schemeClr val="tx1"/>
                </a:solidFill>
              </a:rPr>
              <a:t>CM =</a:t>
            </a:r>
          </a:p>
          <a:p>
            <a:pPr eaLnBrk="1" hangingPunct="1">
              <a:lnSpc>
                <a:spcPct val="110000"/>
              </a:lnSpc>
              <a:spcBef>
                <a:spcPct val="0"/>
              </a:spcBef>
              <a:buFontTx/>
              <a:buNone/>
            </a:pPr>
            <a:r>
              <a:rPr lang="en-US" sz="2000">
                <a:solidFill>
                  <a:schemeClr val="tx1"/>
                </a:solidFill>
              </a:rPr>
              <a:t>IR =</a:t>
            </a:r>
          </a:p>
          <a:p>
            <a:pPr eaLnBrk="1" hangingPunct="1">
              <a:lnSpc>
                <a:spcPct val="110000"/>
              </a:lnSpc>
              <a:spcBef>
                <a:spcPct val="0"/>
              </a:spcBef>
              <a:buFontTx/>
              <a:buNone/>
            </a:pPr>
            <a:r>
              <a:rPr lang="en-US" sz="2000">
                <a:solidFill>
                  <a:schemeClr val="tx1"/>
                </a:solidFill>
              </a:rPr>
              <a:t>Prevalence May ’03 =</a:t>
            </a:r>
          </a:p>
          <a:p>
            <a:pPr eaLnBrk="1" hangingPunct="1">
              <a:lnSpc>
                <a:spcPct val="110000"/>
              </a:lnSpc>
              <a:spcBef>
                <a:spcPct val="0"/>
              </a:spcBef>
              <a:buFontTx/>
              <a:buNone/>
            </a:pPr>
            <a:r>
              <a:rPr lang="en-US" sz="2000">
                <a:solidFill>
                  <a:schemeClr val="tx1"/>
                </a:solidFill>
              </a:rPr>
              <a:t>Case Fatality (X) =</a:t>
            </a:r>
          </a:p>
          <a:p>
            <a:pPr eaLnBrk="1" hangingPunct="1">
              <a:lnSpc>
                <a:spcPct val="110000"/>
              </a:lnSpc>
              <a:spcBef>
                <a:spcPct val="0"/>
              </a:spcBef>
              <a:buFontTx/>
              <a:buNone/>
            </a:pPr>
            <a:r>
              <a:rPr lang="en-US" sz="2000">
                <a:solidFill>
                  <a:schemeClr val="tx1"/>
                </a:solidFill>
              </a:rPr>
              <a:t>Prop MR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a:defRPr/>
            </a:pPr>
            <a:r>
              <a:rPr lang="en-US" sz="4000" smtClean="0">
                <a:solidFill>
                  <a:srgbClr val="990033"/>
                </a:solidFill>
                <a:effectLst>
                  <a:outerShdw blurRad="38100" dist="38100" dir="2700000" algn="tl">
                    <a:srgbClr val="C0C0C0"/>
                  </a:outerShdw>
                </a:effectLst>
                <a:latin typeface="Arial" charset="0"/>
                <a:cs typeface="Times New Roman" pitchFamily="18" charset="0"/>
              </a:rPr>
              <a:t>Measuring Disease Frequency </a:t>
            </a:r>
            <a:br>
              <a:rPr lang="en-US" sz="4000" smtClean="0">
                <a:solidFill>
                  <a:srgbClr val="990033"/>
                </a:solidFill>
                <a:effectLst>
                  <a:outerShdw blurRad="38100" dist="38100" dir="2700000" algn="tl">
                    <a:srgbClr val="C0C0C0"/>
                  </a:outerShdw>
                </a:effectLst>
                <a:latin typeface="Arial" charset="0"/>
                <a:cs typeface="Times New Roman" pitchFamily="18" charset="0"/>
              </a:rPr>
            </a:br>
            <a:r>
              <a:rPr lang="en-US" sz="4000" smtClean="0">
                <a:solidFill>
                  <a:srgbClr val="990033"/>
                </a:solidFill>
                <a:effectLst>
                  <a:outerShdw blurRad="38100" dist="38100" dir="2700000" algn="tl">
                    <a:srgbClr val="C0C0C0"/>
                  </a:outerShdw>
                </a:effectLst>
                <a:latin typeface="Arial" charset="0"/>
                <a:cs typeface="Times New Roman" pitchFamily="18" charset="0"/>
              </a:rPr>
              <a:t>Has Several Components</a:t>
            </a:r>
          </a:p>
        </p:txBody>
      </p:sp>
      <p:sp>
        <p:nvSpPr>
          <p:cNvPr id="808963" name="Rectangle 3"/>
          <p:cNvSpPr>
            <a:spLocks noGrp="1" noChangeArrowheads="1"/>
          </p:cNvSpPr>
          <p:nvPr>
            <p:ph type="body" idx="1"/>
          </p:nvPr>
        </p:nvSpPr>
        <p:spPr>
          <a:xfrm>
            <a:off x="685800" y="2557463"/>
            <a:ext cx="7772400" cy="3895725"/>
          </a:xfrm>
          <a:noFill/>
        </p:spPr>
        <p:txBody>
          <a:bodyPr/>
          <a:lstStyle/>
          <a:p>
            <a:pPr>
              <a:lnSpc>
                <a:spcPct val="80000"/>
              </a:lnSpc>
              <a:buClr>
                <a:srgbClr val="990033"/>
              </a:buClr>
            </a:pPr>
            <a:r>
              <a:rPr lang="en-US" sz="2800" dirty="0" smtClean="0">
                <a:solidFill>
                  <a:srgbClr val="0066CC"/>
                </a:solidFill>
                <a:latin typeface="Arial" charset="0"/>
              </a:rPr>
              <a:t>Classifying</a:t>
            </a:r>
            <a:r>
              <a:rPr lang="en-US" sz="2800" dirty="0" smtClean="0">
                <a:latin typeface="Arial" charset="0"/>
              </a:rPr>
              <a:t> and categorizing disease	</a:t>
            </a:r>
          </a:p>
          <a:p>
            <a:pPr>
              <a:lnSpc>
                <a:spcPct val="80000"/>
              </a:lnSpc>
              <a:buClr>
                <a:srgbClr val="990033"/>
              </a:buClr>
            </a:pPr>
            <a:r>
              <a:rPr lang="en-US" sz="2800" dirty="0" smtClean="0">
                <a:latin typeface="Arial" charset="0"/>
              </a:rPr>
              <a:t>Deciding what constitutes a </a:t>
            </a:r>
            <a:r>
              <a:rPr lang="en-US" sz="2800" dirty="0" smtClean="0">
                <a:solidFill>
                  <a:srgbClr val="0066CC"/>
                </a:solidFill>
                <a:latin typeface="Arial" charset="0"/>
              </a:rPr>
              <a:t>case</a:t>
            </a:r>
            <a:r>
              <a:rPr lang="en-US" sz="2800" dirty="0" smtClean="0">
                <a:latin typeface="Arial" charset="0"/>
              </a:rPr>
              <a:t> of disease in a study	</a:t>
            </a:r>
          </a:p>
          <a:p>
            <a:pPr>
              <a:lnSpc>
                <a:spcPct val="80000"/>
              </a:lnSpc>
              <a:buClr>
                <a:srgbClr val="990033"/>
              </a:buClr>
            </a:pPr>
            <a:r>
              <a:rPr lang="en-US" sz="2800" dirty="0" smtClean="0">
                <a:latin typeface="Arial" charset="0"/>
              </a:rPr>
              <a:t>Finding a </a:t>
            </a:r>
            <a:r>
              <a:rPr lang="en-US" sz="2800" dirty="0" smtClean="0">
                <a:solidFill>
                  <a:srgbClr val="0066CC"/>
                </a:solidFill>
                <a:latin typeface="Arial" charset="0"/>
              </a:rPr>
              <a:t>source</a:t>
            </a:r>
            <a:r>
              <a:rPr lang="en-US" sz="2800" dirty="0" smtClean="0">
                <a:latin typeface="Arial" charset="0"/>
              </a:rPr>
              <a:t> for ascertaining the cases	</a:t>
            </a:r>
          </a:p>
          <a:p>
            <a:pPr>
              <a:lnSpc>
                <a:spcPct val="80000"/>
              </a:lnSpc>
              <a:buClr>
                <a:srgbClr val="990033"/>
              </a:buClr>
            </a:pPr>
            <a:r>
              <a:rPr lang="en-US" sz="2800" dirty="0" smtClean="0">
                <a:latin typeface="Arial" charset="0"/>
              </a:rPr>
              <a:t>Defining the </a:t>
            </a:r>
            <a:r>
              <a:rPr lang="en-US" sz="2800" dirty="0" smtClean="0">
                <a:solidFill>
                  <a:srgbClr val="0066CC"/>
                </a:solidFill>
                <a:latin typeface="Arial" charset="0"/>
              </a:rPr>
              <a:t>population</a:t>
            </a:r>
            <a:r>
              <a:rPr lang="en-US" sz="2800" dirty="0" smtClean="0">
                <a:latin typeface="Arial" charset="0"/>
              </a:rPr>
              <a:t> at risk of disease</a:t>
            </a:r>
          </a:p>
          <a:p>
            <a:pPr>
              <a:lnSpc>
                <a:spcPct val="80000"/>
              </a:lnSpc>
              <a:buClr>
                <a:srgbClr val="990033"/>
              </a:buClr>
            </a:pPr>
            <a:r>
              <a:rPr lang="en-US" sz="2800" dirty="0" smtClean="0">
                <a:latin typeface="Arial" charset="0"/>
              </a:rPr>
              <a:t>Defining the period of </a:t>
            </a:r>
            <a:r>
              <a:rPr lang="en-US" sz="2800" dirty="0" smtClean="0">
                <a:solidFill>
                  <a:srgbClr val="0066CC"/>
                </a:solidFill>
                <a:latin typeface="Arial" charset="0"/>
              </a:rPr>
              <a:t>time</a:t>
            </a:r>
            <a:r>
              <a:rPr lang="en-US" sz="2800" dirty="0" smtClean="0">
                <a:latin typeface="Arial" charset="0"/>
              </a:rPr>
              <a:t> of risk of disease	</a:t>
            </a:r>
          </a:p>
          <a:p>
            <a:pPr>
              <a:lnSpc>
                <a:spcPct val="80000"/>
              </a:lnSpc>
              <a:buClr>
                <a:srgbClr val="990033"/>
              </a:buClr>
            </a:pPr>
            <a:r>
              <a:rPr lang="en-US" sz="2800" dirty="0" smtClean="0">
                <a:latin typeface="Arial" charset="0"/>
              </a:rPr>
              <a:t>Obtaining </a:t>
            </a:r>
            <a:r>
              <a:rPr lang="en-US" sz="2800" dirty="0" smtClean="0">
                <a:solidFill>
                  <a:srgbClr val="0066CC"/>
                </a:solidFill>
                <a:latin typeface="Arial" charset="0"/>
              </a:rPr>
              <a:t>permission</a:t>
            </a:r>
            <a:r>
              <a:rPr lang="en-US" sz="2800" dirty="0" smtClean="0">
                <a:latin typeface="Arial" charset="0"/>
              </a:rPr>
              <a:t> to study people		</a:t>
            </a:r>
          </a:p>
          <a:p>
            <a:pPr>
              <a:lnSpc>
                <a:spcPct val="80000"/>
              </a:lnSpc>
              <a:buClr>
                <a:srgbClr val="990033"/>
              </a:buClr>
            </a:pPr>
            <a:r>
              <a:rPr lang="en-US" sz="2800" dirty="0" smtClean="0">
                <a:latin typeface="Arial" charset="0"/>
              </a:rPr>
              <a:t>Making </a:t>
            </a:r>
            <a:r>
              <a:rPr lang="en-US" sz="2800" dirty="0" smtClean="0">
                <a:solidFill>
                  <a:srgbClr val="0066CC"/>
                </a:solidFill>
                <a:latin typeface="Arial" charset="0"/>
              </a:rPr>
              <a:t>measurements</a:t>
            </a:r>
            <a:r>
              <a:rPr lang="en-US" sz="2800" dirty="0" smtClean="0">
                <a:latin typeface="Arial" charset="0"/>
              </a:rPr>
              <a:t> of disease frequency </a:t>
            </a:r>
          </a:p>
          <a:p>
            <a:pPr>
              <a:lnSpc>
                <a:spcPct val="80000"/>
              </a:lnSpc>
              <a:buClr>
                <a:srgbClr val="990033"/>
              </a:buClr>
            </a:pPr>
            <a:r>
              <a:rPr lang="en-US" sz="2800" dirty="0" smtClean="0">
                <a:latin typeface="Arial" charset="0"/>
              </a:rPr>
              <a:t>Relating </a:t>
            </a:r>
            <a:r>
              <a:rPr lang="en-US" sz="2800" dirty="0" smtClean="0">
                <a:solidFill>
                  <a:srgbClr val="0066CC"/>
                </a:solidFill>
                <a:latin typeface="Arial" charset="0"/>
              </a:rPr>
              <a:t>cases</a:t>
            </a:r>
            <a:r>
              <a:rPr lang="en-US" sz="2800" dirty="0" smtClean="0">
                <a:latin typeface="Arial" charset="0"/>
              </a:rPr>
              <a:t> to population and time at risk</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015" fill="hold"/>
                                        <p:tgtEl>
                                          <p:spTgt spid="3"/>
                                        </p:tgtEl>
                                      </p:cBhvr>
                                    </p:cmd>
                                  </p:childTnLst>
                                </p:cTn>
                              </p:par>
                              <p:par>
                                <p:cTn id="7" presetID="55" presetClass="entr" presetSubtype="0" fill="hold" grpId="0" nodeType="withEffect">
                                  <p:stCondLst>
                                    <p:cond delay="8000"/>
                                  </p:stCondLst>
                                  <p:childTnLst>
                                    <p:set>
                                      <p:cBhvr>
                                        <p:cTn id="8" dur="1" fill="hold">
                                          <p:stCondLst>
                                            <p:cond delay="0"/>
                                          </p:stCondLst>
                                        </p:cTn>
                                        <p:tgtEl>
                                          <p:spTgt spid="808963">
                                            <p:txEl>
                                              <p:pRg st="0" end="0"/>
                                            </p:txEl>
                                          </p:spTgt>
                                        </p:tgtEl>
                                        <p:attrNameLst>
                                          <p:attrName>style.visibility</p:attrName>
                                        </p:attrNameLst>
                                      </p:cBhvr>
                                      <p:to>
                                        <p:strVal val="visible"/>
                                      </p:to>
                                    </p:set>
                                    <p:anim calcmode="lin" valueType="num">
                                      <p:cBhvr>
                                        <p:cTn id="9" dur="2000" fill="hold"/>
                                        <p:tgtEl>
                                          <p:spTgt spid="808963">
                                            <p:txEl>
                                              <p:pRg st="0" end="0"/>
                                            </p:txEl>
                                          </p:spTgt>
                                        </p:tgtEl>
                                        <p:attrNameLst>
                                          <p:attrName>ppt_w</p:attrName>
                                        </p:attrNameLst>
                                      </p:cBhvr>
                                      <p:tavLst>
                                        <p:tav tm="0">
                                          <p:val>
                                            <p:strVal val="#ppt_w*0.70"/>
                                          </p:val>
                                        </p:tav>
                                        <p:tav tm="100000">
                                          <p:val>
                                            <p:strVal val="#ppt_w"/>
                                          </p:val>
                                        </p:tav>
                                      </p:tavLst>
                                    </p:anim>
                                    <p:anim calcmode="lin" valueType="num">
                                      <p:cBhvr>
                                        <p:cTn id="10" dur="2000" fill="hold"/>
                                        <p:tgtEl>
                                          <p:spTgt spid="808963">
                                            <p:txEl>
                                              <p:pRg st="0" end="0"/>
                                            </p:txEl>
                                          </p:spTgt>
                                        </p:tgtEl>
                                        <p:attrNameLst>
                                          <p:attrName>ppt_h</p:attrName>
                                        </p:attrNameLst>
                                      </p:cBhvr>
                                      <p:tavLst>
                                        <p:tav tm="0">
                                          <p:val>
                                            <p:strVal val="#ppt_h"/>
                                          </p:val>
                                        </p:tav>
                                        <p:tav tm="100000">
                                          <p:val>
                                            <p:strVal val="#ppt_h"/>
                                          </p:val>
                                        </p:tav>
                                      </p:tavLst>
                                    </p:anim>
                                    <p:animEffect transition="in" filter="fade">
                                      <p:cBhvr>
                                        <p:cTn id="11" dur="2000"/>
                                        <p:tgtEl>
                                          <p:spTgt spid="808963">
                                            <p:txEl>
                                              <p:pRg st="0" end="0"/>
                                            </p:txEl>
                                          </p:spTgt>
                                        </p:tgtEl>
                                      </p:cBhvr>
                                    </p:animEffect>
                                  </p:childTnLst>
                                </p:cTn>
                              </p:par>
                              <p:par>
                                <p:cTn id="12" presetID="55" presetClass="entr" presetSubtype="0" fill="hold" grpId="0" nodeType="withEffect">
                                  <p:stCondLst>
                                    <p:cond delay="12000"/>
                                  </p:stCondLst>
                                  <p:childTnLst>
                                    <p:set>
                                      <p:cBhvr>
                                        <p:cTn id="13" dur="1" fill="hold">
                                          <p:stCondLst>
                                            <p:cond delay="0"/>
                                          </p:stCondLst>
                                        </p:cTn>
                                        <p:tgtEl>
                                          <p:spTgt spid="808963">
                                            <p:txEl>
                                              <p:pRg st="1" end="1"/>
                                            </p:txEl>
                                          </p:spTgt>
                                        </p:tgtEl>
                                        <p:attrNameLst>
                                          <p:attrName>style.visibility</p:attrName>
                                        </p:attrNameLst>
                                      </p:cBhvr>
                                      <p:to>
                                        <p:strVal val="visible"/>
                                      </p:to>
                                    </p:set>
                                    <p:anim calcmode="lin" valueType="num">
                                      <p:cBhvr>
                                        <p:cTn id="14" dur="2000" fill="hold"/>
                                        <p:tgtEl>
                                          <p:spTgt spid="80896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80896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808963">
                                            <p:txEl>
                                              <p:pRg st="1" end="1"/>
                                            </p:txEl>
                                          </p:spTgt>
                                        </p:tgtEl>
                                      </p:cBhvr>
                                    </p:animEffect>
                                  </p:childTnLst>
                                </p:cTn>
                              </p:par>
                              <p:par>
                                <p:cTn id="17" presetID="55" presetClass="entr" presetSubtype="0" fill="hold" grpId="0" nodeType="withEffect">
                                  <p:stCondLst>
                                    <p:cond delay="20000"/>
                                  </p:stCondLst>
                                  <p:childTnLst>
                                    <p:set>
                                      <p:cBhvr>
                                        <p:cTn id="18" dur="1" fill="hold">
                                          <p:stCondLst>
                                            <p:cond delay="0"/>
                                          </p:stCondLst>
                                        </p:cTn>
                                        <p:tgtEl>
                                          <p:spTgt spid="808963">
                                            <p:txEl>
                                              <p:pRg st="2" end="2"/>
                                            </p:txEl>
                                          </p:spTgt>
                                        </p:tgtEl>
                                        <p:attrNameLst>
                                          <p:attrName>style.visibility</p:attrName>
                                        </p:attrNameLst>
                                      </p:cBhvr>
                                      <p:to>
                                        <p:strVal val="visible"/>
                                      </p:to>
                                    </p:set>
                                    <p:anim calcmode="lin" valueType="num">
                                      <p:cBhvr>
                                        <p:cTn id="19" dur="2000" fill="hold"/>
                                        <p:tgtEl>
                                          <p:spTgt spid="80896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80896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808963">
                                            <p:txEl>
                                              <p:pRg st="2" end="2"/>
                                            </p:txEl>
                                          </p:spTgt>
                                        </p:tgtEl>
                                      </p:cBhvr>
                                    </p:animEffect>
                                  </p:childTnLst>
                                </p:cTn>
                              </p:par>
                              <p:par>
                                <p:cTn id="22" presetID="55" presetClass="entr" presetSubtype="0" fill="hold" grpId="0" nodeType="withEffect">
                                  <p:stCondLst>
                                    <p:cond delay="26000"/>
                                  </p:stCondLst>
                                  <p:childTnLst>
                                    <p:set>
                                      <p:cBhvr>
                                        <p:cTn id="23" dur="1" fill="hold">
                                          <p:stCondLst>
                                            <p:cond delay="0"/>
                                          </p:stCondLst>
                                        </p:cTn>
                                        <p:tgtEl>
                                          <p:spTgt spid="808963">
                                            <p:txEl>
                                              <p:pRg st="3" end="3"/>
                                            </p:txEl>
                                          </p:spTgt>
                                        </p:tgtEl>
                                        <p:attrNameLst>
                                          <p:attrName>style.visibility</p:attrName>
                                        </p:attrNameLst>
                                      </p:cBhvr>
                                      <p:to>
                                        <p:strVal val="visible"/>
                                      </p:to>
                                    </p:set>
                                    <p:anim calcmode="lin" valueType="num">
                                      <p:cBhvr>
                                        <p:cTn id="24" dur="2000" fill="hold"/>
                                        <p:tgtEl>
                                          <p:spTgt spid="808963">
                                            <p:txEl>
                                              <p:pRg st="3" end="3"/>
                                            </p:txEl>
                                          </p:spTgt>
                                        </p:tgtEl>
                                        <p:attrNameLst>
                                          <p:attrName>ppt_w</p:attrName>
                                        </p:attrNameLst>
                                      </p:cBhvr>
                                      <p:tavLst>
                                        <p:tav tm="0">
                                          <p:val>
                                            <p:strVal val="#ppt_w*0.70"/>
                                          </p:val>
                                        </p:tav>
                                        <p:tav tm="100000">
                                          <p:val>
                                            <p:strVal val="#ppt_w"/>
                                          </p:val>
                                        </p:tav>
                                      </p:tavLst>
                                    </p:anim>
                                    <p:anim calcmode="lin" valueType="num">
                                      <p:cBhvr>
                                        <p:cTn id="25" dur="2000" fill="hold"/>
                                        <p:tgtEl>
                                          <p:spTgt spid="808963">
                                            <p:txEl>
                                              <p:pRg st="3" end="3"/>
                                            </p:txEl>
                                          </p:spTgt>
                                        </p:tgtEl>
                                        <p:attrNameLst>
                                          <p:attrName>ppt_h</p:attrName>
                                        </p:attrNameLst>
                                      </p:cBhvr>
                                      <p:tavLst>
                                        <p:tav tm="0">
                                          <p:val>
                                            <p:strVal val="#ppt_h"/>
                                          </p:val>
                                        </p:tav>
                                        <p:tav tm="100000">
                                          <p:val>
                                            <p:strVal val="#ppt_h"/>
                                          </p:val>
                                        </p:tav>
                                      </p:tavLst>
                                    </p:anim>
                                    <p:animEffect transition="in" filter="fade">
                                      <p:cBhvr>
                                        <p:cTn id="26" dur="2000"/>
                                        <p:tgtEl>
                                          <p:spTgt spid="808963">
                                            <p:txEl>
                                              <p:pRg st="3" end="3"/>
                                            </p:txEl>
                                          </p:spTgt>
                                        </p:tgtEl>
                                      </p:cBhvr>
                                    </p:animEffect>
                                  </p:childTnLst>
                                </p:cTn>
                              </p:par>
                              <p:par>
                                <p:cTn id="27" presetID="55" presetClass="entr" presetSubtype="0" fill="hold" grpId="0" nodeType="withEffect">
                                  <p:stCondLst>
                                    <p:cond delay="38000"/>
                                  </p:stCondLst>
                                  <p:childTnLst>
                                    <p:set>
                                      <p:cBhvr>
                                        <p:cTn id="28" dur="1" fill="hold">
                                          <p:stCondLst>
                                            <p:cond delay="0"/>
                                          </p:stCondLst>
                                        </p:cTn>
                                        <p:tgtEl>
                                          <p:spTgt spid="808963">
                                            <p:txEl>
                                              <p:pRg st="4" end="4"/>
                                            </p:txEl>
                                          </p:spTgt>
                                        </p:tgtEl>
                                        <p:attrNameLst>
                                          <p:attrName>style.visibility</p:attrName>
                                        </p:attrNameLst>
                                      </p:cBhvr>
                                      <p:to>
                                        <p:strVal val="visible"/>
                                      </p:to>
                                    </p:set>
                                    <p:anim calcmode="lin" valueType="num">
                                      <p:cBhvr>
                                        <p:cTn id="29" dur="2000" fill="hold"/>
                                        <p:tgtEl>
                                          <p:spTgt spid="808963">
                                            <p:txEl>
                                              <p:pRg st="4" end="4"/>
                                            </p:txEl>
                                          </p:spTgt>
                                        </p:tgtEl>
                                        <p:attrNameLst>
                                          <p:attrName>ppt_w</p:attrName>
                                        </p:attrNameLst>
                                      </p:cBhvr>
                                      <p:tavLst>
                                        <p:tav tm="0">
                                          <p:val>
                                            <p:strVal val="#ppt_w*0.70"/>
                                          </p:val>
                                        </p:tav>
                                        <p:tav tm="100000">
                                          <p:val>
                                            <p:strVal val="#ppt_w"/>
                                          </p:val>
                                        </p:tav>
                                      </p:tavLst>
                                    </p:anim>
                                    <p:anim calcmode="lin" valueType="num">
                                      <p:cBhvr>
                                        <p:cTn id="30" dur="2000" fill="hold"/>
                                        <p:tgtEl>
                                          <p:spTgt spid="808963">
                                            <p:txEl>
                                              <p:pRg st="4" end="4"/>
                                            </p:txEl>
                                          </p:spTgt>
                                        </p:tgtEl>
                                        <p:attrNameLst>
                                          <p:attrName>ppt_h</p:attrName>
                                        </p:attrNameLst>
                                      </p:cBhvr>
                                      <p:tavLst>
                                        <p:tav tm="0">
                                          <p:val>
                                            <p:strVal val="#ppt_h"/>
                                          </p:val>
                                        </p:tav>
                                        <p:tav tm="100000">
                                          <p:val>
                                            <p:strVal val="#ppt_h"/>
                                          </p:val>
                                        </p:tav>
                                      </p:tavLst>
                                    </p:anim>
                                    <p:animEffect transition="in" filter="fade">
                                      <p:cBhvr>
                                        <p:cTn id="31" dur="2000"/>
                                        <p:tgtEl>
                                          <p:spTgt spid="808963">
                                            <p:txEl>
                                              <p:pRg st="4" end="4"/>
                                            </p:txEl>
                                          </p:spTgt>
                                        </p:tgtEl>
                                      </p:cBhvr>
                                    </p:animEffect>
                                  </p:childTnLst>
                                </p:cTn>
                              </p:par>
                              <p:par>
                                <p:cTn id="32" presetID="55" presetClass="entr" presetSubtype="0" fill="hold" grpId="0" nodeType="withEffect">
                                  <p:stCondLst>
                                    <p:cond delay="54000"/>
                                  </p:stCondLst>
                                  <p:childTnLst>
                                    <p:set>
                                      <p:cBhvr>
                                        <p:cTn id="33" dur="1" fill="hold">
                                          <p:stCondLst>
                                            <p:cond delay="0"/>
                                          </p:stCondLst>
                                        </p:cTn>
                                        <p:tgtEl>
                                          <p:spTgt spid="808963">
                                            <p:txEl>
                                              <p:pRg st="5" end="5"/>
                                            </p:txEl>
                                          </p:spTgt>
                                        </p:tgtEl>
                                        <p:attrNameLst>
                                          <p:attrName>style.visibility</p:attrName>
                                        </p:attrNameLst>
                                      </p:cBhvr>
                                      <p:to>
                                        <p:strVal val="visible"/>
                                      </p:to>
                                    </p:set>
                                    <p:anim calcmode="lin" valueType="num">
                                      <p:cBhvr>
                                        <p:cTn id="34" dur="2000" fill="hold"/>
                                        <p:tgtEl>
                                          <p:spTgt spid="808963">
                                            <p:txEl>
                                              <p:pRg st="5" end="5"/>
                                            </p:txEl>
                                          </p:spTgt>
                                        </p:tgtEl>
                                        <p:attrNameLst>
                                          <p:attrName>ppt_w</p:attrName>
                                        </p:attrNameLst>
                                      </p:cBhvr>
                                      <p:tavLst>
                                        <p:tav tm="0">
                                          <p:val>
                                            <p:strVal val="#ppt_w*0.70"/>
                                          </p:val>
                                        </p:tav>
                                        <p:tav tm="100000">
                                          <p:val>
                                            <p:strVal val="#ppt_w"/>
                                          </p:val>
                                        </p:tav>
                                      </p:tavLst>
                                    </p:anim>
                                    <p:anim calcmode="lin" valueType="num">
                                      <p:cBhvr>
                                        <p:cTn id="35" dur="2000" fill="hold"/>
                                        <p:tgtEl>
                                          <p:spTgt spid="808963">
                                            <p:txEl>
                                              <p:pRg st="5" end="5"/>
                                            </p:txEl>
                                          </p:spTgt>
                                        </p:tgtEl>
                                        <p:attrNameLst>
                                          <p:attrName>ppt_h</p:attrName>
                                        </p:attrNameLst>
                                      </p:cBhvr>
                                      <p:tavLst>
                                        <p:tav tm="0">
                                          <p:val>
                                            <p:strVal val="#ppt_h"/>
                                          </p:val>
                                        </p:tav>
                                        <p:tav tm="100000">
                                          <p:val>
                                            <p:strVal val="#ppt_h"/>
                                          </p:val>
                                        </p:tav>
                                      </p:tavLst>
                                    </p:anim>
                                    <p:animEffect transition="in" filter="fade">
                                      <p:cBhvr>
                                        <p:cTn id="36" dur="2000"/>
                                        <p:tgtEl>
                                          <p:spTgt spid="808963">
                                            <p:txEl>
                                              <p:pRg st="5" end="5"/>
                                            </p:txEl>
                                          </p:spTgt>
                                        </p:tgtEl>
                                      </p:cBhvr>
                                    </p:animEffect>
                                  </p:childTnLst>
                                </p:cTn>
                              </p:par>
                              <p:par>
                                <p:cTn id="37" presetID="55" presetClass="entr" presetSubtype="0" fill="hold" grpId="0" nodeType="withEffect">
                                  <p:stCondLst>
                                    <p:cond delay="60000"/>
                                  </p:stCondLst>
                                  <p:childTnLst>
                                    <p:set>
                                      <p:cBhvr>
                                        <p:cTn id="38" dur="1" fill="hold">
                                          <p:stCondLst>
                                            <p:cond delay="0"/>
                                          </p:stCondLst>
                                        </p:cTn>
                                        <p:tgtEl>
                                          <p:spTgt spid="808963">
                                            <p:txEl>
                                              <p:pRg st="6" end="6"/>
                                            </p:txEl>
                                          </p:spTgt>
                                        </p:tgtEl>
                                        <p:attrNameLst>
                                          <p:attrName>style.visibility</p:attrName>
                                        </p:attrNameLst>
                                      </p:cBhvr>
                                      <p:to>
                                        <p:strVal val="visible"/>
                                      </p:to>
                                    </p:set>
                                    <p:anim calcmode="lin" valueType="num">
                                      <p:cBhvr>
                                        <p:cTn id="39" dur="2000" fill="hold"/>
                                        <p:tgtEl>
                                          <p:spTgt spid="808963">
                                            <p:txEl>
                                              <p:pRg st="6" end="6"/>
                                            </p:txEl>
                                          </p:spTgt>
                                        </p:tgtEl>
                                        <p:attrNameLst>
                                          <p:attrName>ppt_w</p:attrName>
                                        </p:attrNameLst>
                                      </p:cBhvr>
                                      <p:tavLst>
                                        <p:tav tm="0">
                                          <p:val>
                                            <p:strVal val="#ppt_w*0.70"/>
                                          </p:val>
                                        </p:tav>
                                        <p:tav tm="100000">
                                          <p:val>
                                            <p:strVal val="#ppt_w"/>
                                          </p:val>
                                        </p:tav>
                                      </p:tavLst>
                                    </p:anim>
                                    <p:anim calcmode="lin" valueType="num">
                                      <p:cBhvr>
                                        <p:cTn id="40" dur="2000" fill="hold"/>
                                        <p:tgtEl>
                                          <p:spTgt spid="808963">
                                            <p:txEl>
                                              <p:pRg st="6" end="6"/>
                                            </p:txEl>
                                          </p:spTgt>
                                        </p:tgtEl>
                                        <p:attrNameLst>
                                          <p:attrName>ppt_h</p:attrName>
                                        </p:attrNameLst>
                                      </p:cBhvr>
                                      <p:tavLst>
                                        <p:tav tm="0">
                                          <p:val>
                                            <p:strVal val="#ppt_h"/>
                                          </p:val>
                                        </p:tav>
                                        <p:tav tm="100000">
                                          <p:val>
                                            <p:strVal val="#ppt_h"/>
                                          </p:val>
                                        </p:tav>
                                      </p:tavLst>
                                    </p:anim>
                                    <p:animEffect transition="in" filter="fade">
                                      <p:cBhvr>
                                        <p:cTn id="41" dur="2000"/>
                                        <p:tgtEl>
                                          <p:spTgt spid="808963">
                                            <p:txEl>
                                              <p:pRg st="6" end="6"/>
                                            </p:txEl>
                                          </p:spTgt>
                                        </p:tgtEl>
                                      </p:cBhvr>
                                    </p:animEffect>
                                  </p:childTnLst>
                                </p:cTn>
                              </p:par>
                              <p:par>
                                <p:cTn id="42" presetID="55" presetClass="entr" presetSubtype="0" fill="hold" grpId="0" nodeType="withEffect">
                                  <p:stCondLst>
                                    <p:cond delay="60000"/>
                                  </p:stCondLst>
                                  <p:childTnLst>
                                    <p:set>
                                      <p:cBhvr>
                                        <p:cTn id="43" dur="1" fill="hold">
                                          <p:stCondLst>
                                            <p:cond delay="0"/>
                                          </p:stCondLst>
                                        </p:cTn>
                                        <p:tgtEl>
                                          <p:spTgt spid="808963">
                                            <p:txEl>
                                              <p:pRg st="7" end="7"/>
                                            </p:txEl>
                                          </p:spTgt>
                                        </p:tgtEl>
                                        <p:attrNameLst>
                                          <p:attrName>style.visibility</p:attrName>
                                        </p:attrNameLst>
                                      </p:cBhvr>
                                      <p:to>
                                        <p:strVal val="visible"/>
                                      </p:to>
                                    </p:set>
                                    <p:anim calcmode="lin" valueType="num">
                                      <p:cBhvr>
                                        <p:cTn id="44" dur="2000" fill="hold"/>
                                        <p:tgtEl>
                                          <p:spTgt spid="808963">
                                            <p:txEl>
                                              <p:pRg st="7" end="7"/>
                                            </p:txEl>
                                          </p:spTgt>
                                        </p:tgtEl>
                                        <p:attrNameLst>
                                          <p:attrName>ppt_w</p:attrName>
                                        </p:attrNameLst>
                                      </p:cBhvr>
                                      <p:tavLst>
                                        <p:tav tm="0">
                                          <p:val>
                                            <p:strVal val="#ppt_w*0.70"/>
                                          </p:val>
                                        </p:tav>
                                        <p:tav tm="100000">
                                          <p:val>
                                            <p:strVal val="#ppt_w"/>
                                          </p:val>
                                        </p:tav>
                                      </p:tavLst>
                                    </p:anim>
                                    <p:anim calcmode="lin" valueType="num">
                                      <p:cBhvr>
                                        <p:cTn id="45" dur="2000" fill="hold"/>
                                        <p:tgtEl>
                                          <p:spTgt spid="808963">
                                            <p:txEl>
                                              <p:pRg st="7" end="7"/>
                                            </p:txEl>
                                          </p:spTgt>
                                        </p:tgtEl>
                                        <p:attrNameLst>
                                          <p:attrName>ppt_h</p:attrName>
                                        </p:attrNameLst>
                                      </p:cBhvr>
                                      <p:tavLst>
                                        <p:tav tm="0">
                                          <p:val>
                                            <p:strVal val="#ppt_h"/>
                                          </p:val>
                                        </p:tav>
                                        <p:tav tm="100000">
                                          <p:val>
                                            <p:strVal val="#ppt_h"/>
                                          </p:val>
                                        </p:tav>
                                      </p:tavLst>
                                    </p:anim>
                                    <p:animEffect transition="in" filter="fade">
                                      <p:cBhvr>
                                        <p:cTn id="46" dur="2000"/>
                                        <p:tgtEl>
                                          <p:spTgt spid="8089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80896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1752600" y="1524000"/>
            <a:ext cx="2514600" cy="3886200"/>
            <a:chOff x="2064" y="1008"/>
            <a:chExt cx="1584" cy="2352"/>
          </a:xfrm>
        </p:grpSpPr>
        <p:sp>
          <p:nvSpPr>
            <p:cNvPr id="70704" name="Line 3"/>
            <p:cNvSpPr>
              <a:spLocks noChangeShapeType="1"/>
            </p:cNvSpPr>
            <p:nvPr/>
          </p:nvSpPr>
          <p:spPr bwMode="auto">
            <a:xfrm>
              <a:off x="2064"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705" name="Line 4"/>
            <p:cNvSpPr>
              <a:spLocks noChangeShapeType="1"/>
            </p:cNvSpPr>
            <p:nvPr/>
          </p:nvSpPr>
          <p:spPr bwMode="auto">
            <a:xfrm>
              <a:off x="2592"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706" name="Line 5"/>
            <p:cNvSpPr>
              <a:spLocks noChangeShapeType="1"/>
            </p:cNvSpPr>
            <p:nvPr/>
          </p:nvSpPr>
          <p:spPr bwMode="auto">
            <a:xfrm>
              <a:off x="3120"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707" name="Line 6"/>
            <p:cNvSpPr>
              <a:spLocks noChangeShapeType="1"/>
            </p:cNvSpPr>
            <p:nvPr/>
          </p:nvSpPr>
          <p:spPr bwMode="auto">
            <a:xfrm>
              <a:off x="3648" y="1008"/>
              <a:ext cx="0" cy="235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59" name="Line 7"/>
          <p:cNvSpPr>
            <a:spLocks noChangeShapeType="1"/>
          </p:cNvSpPr>
          <p:nvPr/>
        </p:nvSpPr>
        <p:spPr bwMode="auto">
          <a:xfrm>
            <a:off x="838200" y="1524000"/>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0" name="Line 8"/>
          <p:cNvSpPr>
            <a:spLocks noChangeShapeType="1"/>
          </p:cNvSpPr>
          <p:nvPr/>
        </p:nvSpPr>
        <p:spPr bwMode="auto">
          <a:xfrm>
            <a:off x="5105400" y="1524000"/>
            <a:ext cx="0" cy="38862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1" name="Line 9"/>
          <p:cNvSpPr>
            <a:spLocks noChangeShapeType="1"/>
          </p:cNvSpPr>
          <p:nvPr/>
        </p:nvSpPr>
        <p:spPr bwMode="auto">
          <a:xfrm>
            <a:off x="457200" y="5334000"/>
            <a:ext cx="4876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Text Box 10"/>
          <p:cNvSpPr txBox="1">
            <a:spLocks noChangeArrowheads="1"/>
          </p:cNvSpPr>
          <p:nvPr/>
        </p:nvSpPr>
        <p:spPr bwMode="auto">
          <a:xfrm>
            <a:off x="457200" y="5492750"/>
            <a:ext cx="6921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2000</a:t>
            </a:r>
          </a:p>
        </p:txBody>
      </p:sp>
      <p:sp>
        <p:nvSpPr>
          <p:cNvPr id="70663" name="Text Box 11"/>
          <p:cNvSpPr txBox="1">
            <a:spLocks noChangeArrowheads="1"/>
          </p:cNvSpPr>
          <p:nvPr/>
        </p:nvSpPr>
        <p:spPr bwMode="auto">
          <a:xfrm>
            <a:off x="4794250" y="5492750"/>
            <a:ext cx="6921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2005</a:t>
            </a:r>
          </a:p>
        </p:txBody>
      </p:sp>
      <p:sp>
        <p:nvSpPr>
          <p:cNvPr id="70664" name="Text Box 12"/>
          <p:cNvSpPr txBox="1">
            <a:spLocks noChangeArrowheads="1"/>
          </p:cNvSpPr>
          <p:nvPr/>
        </p:nvSpPr>
        <p:spPr bwMode="auto">
          <a:xfrm>
            <a:off x="4059238" y="548640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‘04</a:t>
            </a:r>
          </a:p>
        </p:txBody>
      </p:sp>
      <p:sp>
        <p:nvSpPr>
          <p:cNvPr id="70665" name="Text Box 13"/>
          <p:cNvSpPr txBox="1">
            <a:spLocks noChangeArrowheads="1"/>
          </p:cNvSpPr>
          <p:nvPr/>
        </p:nvSpPr>
        <p:spPr bwMode="auto">
          <a:xfrm>
            <a:off x="3221038" y="549275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‘03</a:t>
            </a:r>
          </a:p>
        </p:txBody>
      </p:sp>
      <p:sp>
        <p:nvSpPr>
          <p:cNvPr id="70666" name="Text Box 14"/>
          <p:cNvSpPr txBox="1">
            <a:spLocks noChangeArrowheads="1"/>
          </p:cNvSpPr>
          <p:nvPr/>
        </p:nvSpPr>
        <p:spPr bwMode="auto">
          <a:xfrm>
            <a:off x="2382838" y="548640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‘02</a:t>
            </a:r>
          </a:p>
        </p:txBody>
      </p:sp>
      <p:sp>
        <p:nvSpPr>
          <p:cNvPr id="70667" name="Text Box 15"/>
          <p:cNvSpPr txBox="1">
            <a:spLocks noChangeArrowheads="1"/>
          </p:cNvSpPr>
          <p:nvPr/>
        </p:nvSpPr>
        <p:spPr bwMode="auto">
          <a:xfrm>
            <a:off x="1544638" y="5486400"/>
            <a:ext cx="4889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eaLnBrk="1" hangingPunct="1">
              <a:lnSpc>
                <a:spcPct val="75000"/>
              </a:lnSpc>
              <a:spcBef>
                <a:spcPct val="0"/>
              </a:spcBef>
              <a:buFontTx/>
              <a:buNone/>
            </a:pPr>
            <a:r>
              <a:rPr lang="en-US" sz="1800">
                <a:solidFill>
                  <a:schemeClr val="tx1"/>
                </a:solidFill>
              </a:rPr>
              <a:t>‘01</a:t>
            </a:r>
          </a:p>
        </p:txBody>
      </p:sp>
      <p:sp>
        <p:nvSpPr>
          <p:cNvPr id="70668" name="Line 16"/>
          <p:cNvSpPr>
            <a:spLocks noChangeShapeType="1"/>
          </p:cNvSpPr>
          <p:nvPr/>
        </p:nvSpPr>
        <p:spPr bwMode="auto">
          <a:xfrm>
            <a:off x="762000" y="1676400"/>
            <a:ext cx="4495800" cy="0"/>
          </a:xfrm>
          <a:prstGeom prst="line">
            <a:avLst/>
          </a:prstGeom>
          <a:noFill/>
          <a:ln w="127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9" name="Line 17"/>
          <p:cNvSpPr>
            <a:spLocks noChangeShapeType="1"/>
          </p:cNvSpPr>
          <p:nvPr/>
        </p:nvSpPr>
        <p:spPr bwMode="auto">
          <a:xfrm>
            <a:off x="762000" y="2133600"/>
            <a:ext cx="26670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0670" name="Line 18"/>
          <p:cNvSpPr>
            <a:spLocks noChangeShapeType="1"/>
          </p:cNvSpPr>
          <p:nvPr/>
        </p:nvSpPr>
        <p:spPr bwMode="auto">
          <a:xfrm>
            <a:off x="762000" y="2590800"/>
            <a:ext cx="6096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0671" name="Line 19"/>
          <p:cNvSpPr>
            <a:spLocks noChangeShapeType="1"/>
          </p:cNvSpPr>
          <p:nvPr/>
        </p:nvSpPr>
        <p:spPr bwMode="auto">
          <a:xfrm>
            <a:off x="762000" y="3048000"/>
            <a:ext cx="30480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0672" name="Line 20"/>
          <p:cNvSpPr>
            <a:spLocks noChangeShapeType="1"/>
          </p:cNvSpPr>
          <p:nvPr/>
        </p:nvSpPr>
        <p:spPr bwMode="auto">
          <a:xfrm flipV="1">
            <a:off x="762000" y="3505200"/>
            <a:ext cx="14478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0673" name="Line 21"/>
          <p:cNvSpPr>
            <a:spLocks noChangeShapeType="1"/>
          </p:cNvSpPr>
          <p:nvPr/>
        </p:nvSpPr>
        <p:spPr bwMode="auto">
          <a:xfrm>
            <a:off x="762000" y="3962400"/>
            <a:ext cx="3505200" cy="0"/>
          </a:xfrm>
          <a:prstGeom prst="line">
            <a:avLst/>
          </a:prstGeom>
          <a:noFill/>
          <a:ln w="127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4" name="Line 22"/>
          <p:cNvSpPr>
            <a:spLocks noChangeShapeType="1"/>
          </p:cNvSpPr>
          <p:nvPr/>
        </p:nvSpPr>
        <p:spPr bwMode="auto">
          <a:xfrm>
            <a:off x="762000" y="4419600"/>
            <a:ext cx="26670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0675" name="Line 23"/>
          <p:cNvSpPr>
            <a:spLocks noChangeShapeType="1"/>
          </p:cNvSpPr>
          <p:nvPr/>
        </p:nvSpPr>
        <p:spPr bwMode="auto">
          <a:xfrm>
            <a:off x="762000" y="4876800"/>
            <a:ext cx="3886200" cy="0"/>
          </a:xfrm>
          <a:prstGeom prst="line">
            <a:avLst/>
          </a:prstGeom>
          <a:noFill/>
          <a:ln w="1270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0676" name="Text Box 24"/>
          <p:cNvSpPr txBox="1">
            <a:spLocks noChangeArrowheads="1"/>
          </p:cNvSpPr>
          <p:nvPr/>
        </p:nvSpPr>
        <p:spPr bwMode="auto">
          <a:xfrm>
            <a:off x="381000" y="152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1</a:t>
            </a:r>
          </a:p>
        </p:txBody>
      </p:sp>
      <p:sp>
        <p:nvSpPr>
          <p:cNvPr id="70677" name="Text Box 25"/>
          <p:cNvSpPr txBox="1">
            <a:spLocks noChangeArrowheads="1"/>
          </p:cNvSpPr>
          <p:nvPr/>
        </p:nvSpPr>
        <p:spPr bwMode="auto">
          <a:xfrm>
            <a:off x="381000" y="4724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8</a:t>
            </a:r>
          </a:p>
        </p:txBody>
      </p:sp>
      <p:sp>
        <p:nvSpPr>
          <p:cNvPr id="70678" name="Text Box 26"/>
          <p:cNvSpPr txBox="1">
            <a:spLocks noChangeArrowheads="1"/>
          </p:cNvSpPr>
          <p:nvPr/>
        </p:nvSpPr>
        <p:spPr bwMode="auto">
          <a:xfrm>
            <a:off x="381000" y="3352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5</a:t>
            </a:r>
          </a:p>
        </p:txBody>
      </p:sp>
      <p:sp>
        <p:nvSpPr>
          <p:cNvPr id="70679" name="Text Box 27"/>
          <p:cNvSpPr txBox="1">
            <a:spLocks noChangeArrowheads="1"/>
          </p:cNvSpPr>
          <p:nvPr/>
        </p:nvSpPr>
        <p:spPr bwMode="auto">
          <a:xfrm>
            <a:off x="381000" y="3810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6</a:t>
            </a:r>
          </a:p>
        </p:txBody>
      </p:sp>
      <p:sp>
        <p:nvSpPr>
          <p:cNvPr id="70680" name="Text Box 28"/>
          <p:cNvSpPr txBox="1">
            <a:spLocks noChangeArrowheads="1"/>
          </p:cNvSpPr>
          <p:nvPr/>
        </p:nvSpPr>
        <p:spPr bwMode="auto">
          <a:xfrm>
            <a:off x="381000" y="42052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7</a:t>
            </a:r>
          </a:p>
        </p:txBody>
      </p:sp>
      <p:sp>
        <p:nvSpPr>
          <p:cNvPr id="70681" name="Text Box 29"/>
          <p:cNvSpPr txBox="1">
            <a:spLocks noChangeArrowheads="1"/>
          </p:cNvSpPr>
          <p:nvPr/>
        </p:nvSpPr>
        <p:spPr bwMode="auto">
          <a:xfrm>
            <a:off x="381000" y="28956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4</a:t>
            </a:r>
          </a:p>
        </p:txBody>
      </p:sp>
      <p:sp>
        <p:nvSpPr>
          <p:cNvPr id="70682" name="Text Box 30"/>
          <p:cNvSpPr txBox="1">
            <a:spLocks noChangeArrowheads="1"/>
          </p:cNvSpPr>
          <p:nvPr/>
        </p:nvSpPr>
        <p:spPr bwMode="auto">
          <a:xfrm>
            <a:off x="381000" y="2438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3</a:t>
            </a:r>
          </a:p>
        </p:txBody>
      </p:sp>
      <p:sp>
        <p:nvSpPr>
          <p:cNvPr id="70683" name="Text Box 31"/>
          <p:cNvSpPr txBox="1">
            <a:spLocks noChangeArrowheads="1"/>
          </p:cNvSpPr>
          <p:nvPr/>
        </p:nvSpPr>
        <p:spPr bwMode="auto">
          <a:xfrm>
            <a:off x="381000" y="19812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800" b="1">
                <a:solidFill>
                  <a:schemeClr val="tx1"/>
                </a:solidFill>
              </a:rPr>
              <a:t>2</a:t>
            </a:r>
          </a:p>
        </p:txBody>
      </p:sp>
      <p:sp>
        <p:nvSpPr>
          <p:cNvPr id="70684" name="Line 32"/>
          <p:cNvSpPr>
            <a:spLocks noChangeShapeType="1"/>
          </p:cNvSpPr>
          <p:nvPr/>
        </p:nvSpPr>
        <p:spPr bwMode="auto">
          <a:xfrm>
            <a:off x="3886200" y="3048000"/>
            <a:ext cx="13716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85" name="Line 33"/>
          <p:cNvSpPr>
            <a:spLocks noChangeShapeType="1"/>
          </p:cNvSpPr>
          <p:nvPr/>
        </p:nvSpPr>
        <p:spPr bwMode="auto">
          <a:xfrm>
            <a:off x="2209800" y="3505200"/>
            <a:ext cx="16764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86" name="Line 34"/>
          <p:cNvSpPr>
            <a:spLocks noChangeShapeType="1"/>
          </p:cNvSpPr>
          <p:nvPr/>
        </p:nvSpPr>
        <p:spPr bwMode="auto">
          <a:xfrm>
            <a:off x="3429000" y="4419600"/>
            <a:ext cx="838200" cy="0"/>
          </a:xfrm>
          <a:prstGeom prst="line">
            <a:avLst/>
          </a:prstGeom>
          <a:noFill/>
          <a:ln w="12700">
            <a:solidFill>
              <a:schemeClr val="tx1"/>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70687" name="Line 35"/>
          <p:cNvSpPr>
            <a:spLocks noChangeShapeType="1"/>
          </p:cNvSpPr>
          <p:nvPr/>
        </p:nvSpPr>
        <p:spPr bwMode="auto">
          <a:xfrm>
            <a:off x="4648200" y="4876800"/>
            <a:ext cx="6096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88" name="Line 36"/>
          <p:cNvSpPr>
            <a:spLocks noChangeShapeType="1"/>
          </p:cNvSpPr>
          <p:nvPr/>
        </p:nvSpPr>
        <p:spPr bwMode="auto">
          <a:xfrm>
            <a:off x="3429000" y="2133600"/>
            <a:ext cx="12192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89" name="Text Box 37"/>
          <p:cNvSpPr txBox="1">
            <a:spLocks noChangeArrowheads="1"/>
          </p:cNvSpPr>
          <p:nvPr/>
        </p:nvSpPr>
        <p:spPr bwMode="auto">
          <a:xfrm>
            <a:off x="1295400" y="24384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70690" name="Text Box 38"/>
          <p:cNvSpPr txBox="1">
            <a:spLocks noChangeArrowheads="1"/>
          </p:cNvSpPr>
          <p:nvPr/>
        </p:nvSpPr>
        <p:spPr bwMode="auto">
          <a:xfrm>
            <a:off x="3810000" y="33528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70691" name="Text Box 39"/>
          <p:cNvSpPr txBox="1">
            <a:spLocks noChangeArrowheads="1"/>
          </p:cNvSpPr>
          <p:nvPr/>
        </p:nvSpPr>
        <p:spPr bwMode="auto">
          <a:xfrm>
            <a:off x="4572000" y="19812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70692" name="Text Box 40"/>
          <p:cNvSpPr txBox="1">
            <a:spLocks noChangeArrowheads="1"/>
          </p:cNvSpPr>
          <p:nvPr/>
        </p:nvSpPr>
        <p:spPr bwMode="auto">
          <a:xfrm>
            <a:off x="4191000" y="42672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a:t>
            </a:r>
          </a:p>
        </p:txBody>
      </p:sp>
      <p:sp>
        <p:nvSpPr>
          <p:cNvPr id="70693" name="Text Box 41"/>
          <p:cNvSpPr txBox="1">
            <a:spLocks noChangeArrowheads="1"/>
          </p:cNvSpPr>
          <p:nvPr/>
        </p:nvSpPr>
        <p:spPr bwMode="auto">
          <a:xfrm>
            <a:off x="3276600" y="1981200"/>
            <a:ext cx="319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70694" name="Text Box 42"/>
          <p:cNvSpPr txBox="1">
            <a:spLocks noChangeArrowheads="1"/>
          </p:cNvSpPr>
          <p:nvPr/>
        </p:nvSpPr>
        <p:spPr bwMode="auto">
          <a:xfrm>
            <a:off x="3719513" y="28956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70695" name="Text Box 43"/>
          <p:cNvSpPr txBox="1">
            <a:spLocks noChangeArrowheads="1"/>
          </p:cNvSpPr>
          <p:nvPr/>
        </p:nvSpPr>
        <p:spPr bwMode="auto">
          <a:xfrm>
            <a:off x="2043113" y="33528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70696" name="Text Box 44"/>
          <p:cNvSpPr txBox="1">
            <a:spLocks noChangeArrowheads="1"/>
          </p:cNvSpPr>
          <p:nvPr/>
        </p:nvSpPr>
        <p:spPr bwMode="auto">
          <a:xfrm>
            <a:off x="3276600" y="4267200"/>
            <a:ext cx="319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70697" name="Text Box 45"/>
          <p:cNvSpPr txBox="1">
            <a:spLocks noChangeArrowheads="1"/>
          </p:cNvSpPr>
          <p:nvPr/>
        </p:nvSpPr>
        <p:spPr bwMode="auto">
          <a:xfrm>
            <a:off x="4481513" y="47244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a:t>
            </a:r>
          </a:p>
        </p:txBody>
      </p:sp>
      <p:sp>
        <p:nvSpPr>
          <p:cNvPr id="70698" name="Text Box 46"/>
          <p:cNvSpPr txBox="1">
            <a:spLocks noChangeArrowheads="1"/>
          </p:cNvSpPr>
          <p:nvPr/>
        </p:nvSpPr>
        <p:spPr bwMode="auto">
          <a:xfrm>
            <a:off x="1676400" y="5791200"/>
            <a:ext cx="1470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rgbClr val="CC0000"/>
                </a:solidFill>
              </a:rPr>
              <a:t>X – </a:t>
            </a:r>
            <a:r>
              <a:rPr lang="en-US" sz="1600">
                <a:solidFill>
                  <a:srgbClr val="CC0000"/>
                </a:solidFill>
              </a:rPr>
              <a:t>Disease X</a:t>
            </a:r>
          </a:p>
        </p:txBody>
      </p:sp>
      <p:sp>
        <p:nvSpPr>
          <p:cNvPr id="70699" name="Text Box 47"/>
          <p:cNvSpPr txBox="1">
            <a:spLocks noChangeArrowheads="1"/>
          </p:cNvSpPr>
          <p:nvPr/>
        </p:nvSpPr>
        <p:spPr bwMode="auto">
          <a:xfrm>
            <a:off x="1676400" y="6096000"/>
            <a:ext cx="973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D – </a:t>
            </a:r>
            <a:r>
              <a:rPr lang="en-US" sz="1600">
                <a:solidFill>
                  <a:schemeClr val="tx1"/>
                </a:solidFill>
              </a:rPr>
              <a:t>Died</a:t>
            </a:r>
          </a:p>
        </p:txBody>
      </p:sp>
      <p:sp>
        <p:nvSpPr>
          <p:cNvPr id="70700" name="Text Box 48"/>
          <p:cNvSpPr txBox="1">
            <a:spLocks noChangeArrowheads="1"/>
          </p:cNvSpPr>
          <p:nvPr/>
        </p:nvSpPr>
        <p:spPr bwMode="auto">
          <a:xfrm>
            <a:off x="1676400" y="6369050"/>
            <a:ext cx="2014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spcBef>
                <a:spcPct val="0"/>
              </a:spcBef>
              <a:buFontTx/>
              <a:buNone/>
            </a:pPr>
            <a:r>
              <a:rPr lang="en-US" sz="1600" b="1">
                <a:solidFill>
                  <a:schemeClr val="tx1"/>
                </a:solidFill>
              </a:rPr>
              <a:t>L – </a:t>
            </a:r>
            <a:r>
              <a:rPr lang="en-US" sz="1600">
                <a:solidFill>
                  <a:schemeClr val="tx1"/>
                </a:solidFill>
              </a:rPr>
              <a:t>Lost to follow-up</a:t>
            </a:r>
          </a:p>
        </p:txBody>
      </p:sp>
      <p:sp>
        <p:nvSpPr>
          <p:cNvPr id="70701" name="Rectangle 49"/>
          <p:cNvSpPr>
            <a:spLocks noChangeArrowheads="1"/>
          </p:cNvSpPr>
          <p:nvPr/>
        </p:nvSpPr>
        <p:spPr bwMode="auto">
          <a:xfrm>
            <a:off x="4248150" y="37480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0"/>
              </a:spcBef>
              <a:buFontTx/>
              <a:buNone/>
            </a:pPr>
            <a:r>
              <a:rPr lang="en-US" sz="1800" b="1">
                <a:solidFill>
                  <a:schemeClr val="tx1"/>
                </a:solidFill>
              </a:rPr>
              <a:t>L</a:t>
            </a:r>
          </a:p>
        </p:txBody>
      </p:sp>
      <p:sp>
        <p:nvSpPr>
          <p:cNvPr id="70702" name="Rectangle 50"/>
          <p:cNvSpPr>
            <a:spLocks noChangeArrowheads="1"/>
          </p:cNvSpPr>
          <p:nvPr/>
        </p:nvSpPr>
        <p:spPr bwMode="auto">
          <a:xfrm>
            <a:off x="468313" y="188913"/>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a:t>Example of observations in a hypothetical study. Times along the horizontal axis reflect years of observation for each subject in the study.</a:t>
            </a:r>
          </a:p>
        </p:txBody>
      </p:sp>
      <p:sp>
        <p:nvSpPr>
          <p:cNvPr id="70703" name="Text Box 51"/>
          <p:cNvSpPr txBox="1">
            <a:spLocks noChangeArrowheads="1"/>
          </p:cNvSpPr>
          <p:nvPr/>
        </p:nvSpPr>
        <p:spPr bwMode="auto">
          <a:xfrm>
            <a:off x="5791200" y="1770063"/>
            <a:ext cx="33528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eaLnBrk="1" hangingPunct="1">
              <a:lnSpc>
                <a:spcPct val="110000"/>
              </a:lnSpc>
              <a:spcBef>
                <a:spcPct val="0"/>
              </a:spcBef>
              <a:buFontTx/>
              <a:buNone/>
            </a:pPr>
            <a:r>
              <a:rPr lang="en-US" sz="2000">
                <a:solidFill>
                  <a:schemeClr val="tx1"/>
                </a:solidFill>
              </a:rPr>
              <a:t>Persons = </a:t>
            </a:r>
            <a:r>
              <a:rPr lang="en-US" sz="2000"/>
              <a:t>8</a:t>
            </a:r>
            <a:endParaRPr lang="en-US" sz="2000">
              <a:solidFill>
                <a:schemeClr val="tx1"/>
              </a:solidFill>
            </a:endParaRPr>
          </a:p>
          <a:p>
            <a:pPr eaLnBrk="1" hangingPunct="1">
              <a:lnSpc>
                <a:spcPct val="110000"/>
              </a:lnSpc>
              <a:spcBef>
                <a:spcPct val="0"/>
              </a:spcBef>
              <a:buFontTx/>
              <a:buNone/>
            </a:pPr>
            <a:r>
              <a:rPr lang="en-US" sz="2000">
                <a:solidFill>
                  <a:schemeClr val="tx1"/>
                </a:solidFill>
              </a:rPr>
              <a:t>Total PY = </a:t>
            </a:r>
            <a:r>
              <a:rPr lang="en-US" sz="2000"/>
              <a:t>25</a:t>
            </a:r>
            <a:endParaRPr lang="en-US" sz="2000">
              <a:solidFill>
                <a:schemeClr val="tx1"/>
              </a:solidFill>
            </a:endParaRPr>
          </a:p>
          <a:p>
            <a:pPr eaLnBrk="1" hangingPunct="1">
              <a:lnSpc>
                <a:spcPct val="110000"/>
              </a:lnSpc>
              <a:spcBef>
                <a:spcPct val="0"/>
              </a:spcBef>
              <a:buFontTx/>
              <a:buNone/>
            </a:pPr>
            <a:r>
              <a:rPr lang="en-US" sz="2000">
                <a:solidFill>
                  <a:schemeClr val="tx1"/>
                </a:solidFill>
              </a:rPr>
              <a:t>Existing cases Jan. 00 = </a:t>
            </a:r>
            <a:r>
              <a:rPr lang="en-US" sz="2000"/>
              <a:t>0</a:t>
            </a:r>
            <a:endParaRPr lang="en-US" sz="2000">
              <a:solidFill>
                <a:schemeClr val="tx1"/>
              </a:solidFill>
            </a:endParaRPr>
          </a:p>
          <a:p>
            <a:pPr eaLnBrk="1" hangingPunct="1">
              <a:lnSpc>
                <a:spcPct val="110000"/>
              </a:lnSpc>
              <a:spcBef>
                <a:spcPct val="0"/>
              </a:spcBef>
              <a:buFontTx/>
              <a:buNone/>
            </a:pPr>
            <a:r>
              <a:rPr lang="en-US" sz="2000">
                <a:solidFill>
                  <a:schemeClr val="tx1"/>
                </a:solidFill>
              </a:rPr>
              <a:t>New cases = </a:t>
            </a:r>
            <a:r>
              <a:rPr lang="en-US" sz="2000"/>
              <a:t>5</a:t>
            </a:r>
            <a:endParaRPr lang="en-US" sz="2000">
              <a:solidFill>
                <a:schemeClr val="tx1"/>
              </a:solidFill>
            </a:endParaRPr>
          </a:p>
          <a:p>
            <a:pPr eaLnBrk="1" hangingPunct="1">
              <a:lnSpc>
                <a:spcPct val="110000"/>
              </a:lnSpc>
              <a:spcBef>
                <a:spcPct val="0"/>
              </a:spcBef>
              <a:buFontTx/>
              <a:buNone/>
            </a:pPr>
            <a:r>
              <a:rPr lang="en-US" sz="2000">
                <a:solidFill>
                  <a:schemeClr val="tx1"/>
                </a:solidFill>
              </a:rPr>
              <a:t>Crude Mortality = </a:t>
            </a:r>
            <a:r>
              <a:rPr lang="en-US" sz="2000"/>
              <a:t>4/8</a:t>
            </a:r>
            <a:endParaRPr lang="en-US" sz="2000">
              <a:solidFill>
                <a:schemeClr val="tx1"/>
              </a:solidFill>
            </a:endParaRPr>
          </a:p>
          <a:p>
            <a:pPr eaLnBrk="1" hangingPunct="1">
              <a:lnSpc>
                <a:spcPct val="110000"/>
              </a:lnSpc>
              <a:spcBef>
                <a:spcPct val="0"/>
              </a:spcBef>
              <a:buFontTx/>
              <a:buNone/>
            </a:pPr>
            <a:r>
              <a:rPr lang="en-US" sz="2000">
                <a:solidFill>
                  <a:schemeClr val="tx1"/>
                </a:solidFill>
              </a:rPr>
              <a:t>Incidence Rate-IR = </a:t>
            </a:r>
            <a:r>
              <a:rPr lang="en-US" sz="2000"/>
              <a:t>5/25</a:t>
            </a:r>
            <a:endParaRPr lang="en-US" sz="2000">
              <a:solidFill>
                <a:schemeClr val="tx1"/>
              </a:solidFill>
            </a:endParaRPr>
          </a:p>
          <a:p>
            <a:pPr eaLnBrk="1" hangingPunct="1">
              <a:lnSpc>
                <a:spcPct val="110000"/>
              </a:lnSpc>
              <a:spcBef>
                <a:spcPct val="0"/>
              </a:spcBef>
              <a:buFontTx/>
              <a:buNone/>
            </a:pPr>
            <a:r>
              <a:rPr lang="en-US" sz="2000">
                <a:solidFill>
                  <a:schemeClr val="tx1"/>
                </a:solidFill>
              </a:rPr>
              <a:t>Prevalence May ’03 = </a:t>
            </a:r>
            <a:r>
              <a:rPr lang="en-US" sz="2000"/>
              <a:t>3/7</a:t>
            </a:r>
            <a:endParaRPr lang="en-US" sz="2000">
              <a:solidFill>
                <a:schemeClr val="tx1"/>
              </a:solidFill>
            </a:endParaRPr>
          </a:p>
          <a:p>
            <a:pPr eaLnBrk="1" hangingPunct="1">
              <a:lnSpc>
                <a:spcPct val="110000"/>
              </a:lnSpc>
              <a:spcBef>
                <a:spcPct val="0"/>
              </a:spcBef>
              <a:buFontTx/>
              <a:buNone/>
            </a:pPr>
            <a:r>
              <a:rPr lang="en-US" sz="2000">
                <a:solidFill>
                  <a:schemeClr val="tx1"/>
                </a:solidFill>
              </a:rPr>
              <a:t>Case Fatality (X) = </a:t>
            </a:r>
            <a:r>
              <a:rPr lang="en-US" sz="2000"/>
              <a:t>3/5</a:t>
            </a:r>
            <a:endParaRPr lang="en-US" sz="2000">
              <a:solidFill>
                <a:schemeClr val="tx1"/>
              </a:solidFill>
            </a:endParaRPr>
          </a:p>
          <a:p>
            <a:pPr eaLnBrk="1" hangingPunct="1">
              <a:lnSpc>
                <a:spcPct val="110000"/>
              </a:lnSpc>
              <a:spcBef>
                <a:spcPct val="0"/>
              </a:spcBef>
              <a:buFontTx/>
              <a:buNone/>
            </a:pPr>
            <a:r>
              <a:rPr lang="en-US" sz="2000">
                <a:solidFill>
                  <a:schemeClr val="tx1"/>
                </a:solidFill>
              </a:rPr>
              <a:t>Prop MR = </a:t>
            </a:r>
            <a:r>
              <a:rPr lang="en-US" sz="2000"/>
              <a:t>¾ = 75%</a:t>
            </a:r>
            <a:endParaRPr lang="en-US" sz="200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533400" y="1600200"/>
            <a:ext cx="7924800" cy="5302250"/>
          </a:xfrm>
          <a:noFill/>
        </p:spPr>
        <p:txBody>
          <a:bodyPr>
            <a:spAutoFit/>
          </a:bodyPr>
          <a:lstStyle/>
          <a:p>
            <a:pPr marL="609600" indent="-609600">
              <a:lnSpc>
                <a:spcPct val="80000"/>
              </a:lnSpc>
              <a:buFontTx/>
              <a:buNone/>
            </a:pPr>
            <a:endParaRPr lang="en-US" sz="2000" smtClean="0">
              <a:latin typeface="Arial" charset="0"/>
            </a:endParaRPr>
          </a:p>
          <a:p>
            <a:pPr marL="609600" indent="-609600">
              <a:lnSpc>
                <a:spcPct val="80000"/>
              </a:lnSpc>
              <a:buFontTx/>
              <a:buAutoNum type="arabicPeriod"/>
            </a:pPr>
            <a:r>
              <a:rPr lang="en-US" sz="2400" smtClean="0">
                <a:latin typeface="Arial" charset="0"/>
              </a:rPr>
              <a:t>Calculate the annual prevalence of disease </a:t>
            </a:r>
            <a:r>
              <a:rPr lang="en-US" sz="2400" b="1" smtClean="0">
                <a:solidFill>
                  <a:srgbClr val="990033"/>
                </a:solidFill>
                <a:latin typeface="Arial" charset="0"/>
              </a:rPr>
              <a:t>X</a:t>
            </a:r>
            <a:r>
              <a:rPr lang="en-US" sz="2400" smtClean="0">
                <a:latin typeface="Arial" charset="0"/>
              </a:rPr>
              <a:t> for this population during 1989.</a:t>
            </a:r>
          </a:p>
          <a:p>
            <a:pPr marL="609600" indent="-609600">
              <a:lnSpc>
                <a:spcPct val="80000"/>
              </a:lnSpc>
              <a:buFontTx/>
              <a:buAutoNum type="arabicPeriod"/>
            </a:pPr>
            <a:endParaRPr lang="en-US" sz="2400" smtClean="0">
              <a:latin typeface="Arial" charset="0"/>
            </a:endParaRPr>
          </a:p>
          <a:p>
            <a:pPr marL="609600" indent="-609600">
              <a:lnSpc>
                <a:spcPct val="80000"/>
              </a:lnSpc>
              <a:buFontTx/>
              <a:buAutoNum type="arabicPeriod"/>
            </a:pPr>
            <a:r>
              <a:rPr lang="en-US" sz="2400" smtClean="0">
                <a:latin typeface="Arial" charset="0"/>
              </a:rPr>
              <a:t>Calculate the risk (incidence) of disease </a:t>
            </a:r>
            <a:r>
              <a:rPr lang="en-US" sz="2400" b="1" smtClean="0">
                <a:solidFill>
                  <a:srgbClr val="990033"/>
                </a:solidFill>
                <a:latin typeface="Arial" charset="0"/>
              </a:rPr>
              <a:t>X</a:t>
            </a:r>
            <a:r>
              <a:rPr lang="en-US" sz="2400" smtClean="0">
                <a:latin typeface="Arial" charset="0"/>
              </a:rPr>
              <a:t> for this population during 1989.</a:t>
            </a:r>
          </a:p>
          <a:p>
            <a:pPr marL="609600" indent="-609600">
              <a:lnSpc>
                <a:spcPct val="80000"/>
              </a:lnSpc>
              <a:buFontTx/>
              <a:buAutoNum type="arabicPeriod"/>
            </a:pPr>
            <a:endParaRPr lang="en-US" sz="2400" smtClean="0">
              <a:latin typeface="Arial" charset="0"/>
            </a:endParaRPr>
          </a:p>
          <a:p>
            <a:pPr marL="609600" indent="-609600">
              <a:lnSpc>
                <a:spcPct val="80000"/>
              </a:lnSpc>
              <a:buFontTx/>
              <a:buAutoNum type="arabicPeriod"/>
            </a:pPr>
            <a:r>
              <a:rPr lang="en-US" sz="2400" smtClean="0">
                <a:latin typeface="Arial" charset="0"/>
              </a:rPr>
              <a:t>The crude mortality during 1989</a:t>
            </a:r>
          </a:p>
          <a:p>
            <a:pPr marL="609600" indent="-609600">
              <a:lnSpc>
                <a:spcPct val="80000"/>
              </a:lnSpc>
              <a:buFontTx/>
              <a:buAutoNum type="arabicPeriod"/>
            </a:pPr>
            <a:endParaRPr lang="en-US" sz="2400" smtClean="0">
              <a:latin typeface="Arial" charset="0"/>
            </a:endParaRPr>
          </a:p>
          <a:p>
            <a:pPr marL="609600" indent="-609600">
              <a:lnSpc>
                <a:spcPct val="80000"/>
              </a:lnSpc>
              <a:buFontTx/>
              <a:buAutoNum type="arabicPeriod"/>
            </a:pPr>
            <a:r>
              <a:rPr lang="en-US" sz="2400" smtClean="0">
                <a:latin typeface="Arial" charset="0"/>
              </a:rPr>
              <a:t>The cause specific mortality during 1989</a:t>
            </a:r>
          </a:p>
          <a:p>
            <a:pPr marL="609600" indent="-609600">
              <a:lnSpc>
                <a:spcPct val="80000"/>
              </a:lnSpc>
              <a:buFontTx/>
              <a:buAutoNum type="arabicPeriod"/>
            </a:pPr>
            <a:endParaRPr lang="en-US" sz="2400" smtClean="0">
              <a:latin typeface="Arial" charset="0"/>
            </a:endParaRPr>
          </a:p>
          <a:p>
            <a:pPr marL="609600" indent="-609600">
              <a:lnSpc>
                <a:spcPct val="80000"/>
              </a:lnSpc>
              <a:buFontTx/>
              <a:buAutoNum type="arabicPeriod"/>
            </a:pPr>
            <a:r>
              <a:rPr lang="en-US" sz="2400" smtClean="0">
                <a:latin typeface="Arial" charset="0"/>
              </a:rPr>
              <a:t>The proportional mortality during 1989</a:t>
            </a:r>
          </a:p>
          <a:p>
            <a:pPr marL="609600" indent="-609600">
              <a:lnSpc>
                <a:spcPct val="80000"/>
              </a:lnSpc>
              <a:buFontTx/>
              <a:buAutoNum type="arabicPeriod"/>
            </a:pPr>
            <a:endParaRPr lang="en-US" sz="2400" smtClean="0">
              <a:latin typeface="Arial" charset="0"/>
            </a:endParaRPr>
          </a:p>
          <a:p>
            <a:pPr marL="609600" indent="-609600">
              <a:lnSpc>
                <a:spcPct val="80000"/>
              </a:lnSpc>
              <a:buFontTx/>
              <a:buAutoNum type="arabicPeriod"/>
            </a:pPr>
            <a:r>
              <a:rPr lang="en-US" sz="2400" smtClean="0">
                <a:latin typeface="Arial" charset="0"/>
              </a:rPr>
              <a:t>Case fatality during 1989</a:t>
            </a:r>
          </a:p>
          <a:p>
            <a:pPr marL="609600" indent="-609600">
              <a:lnSpc>
                <a:spcPct val="80000"/>
              </a:lnSpc>
            </a:pPr>
            <a:endParaRPr lang="en-US" sz="2400" smtClean="0">
              <a:latin typeface="Arial" charset="0"/>
            </a:endParaRPr>
          </a:p>
        </p:txBody>
      </p:sp>
      <p:sp>
        <p:nvSpPr>
          <p:cNvPr id="71683" name="Rectangle 3"/>
          <p:cNvSpPr>
            <a:spLocks noGrp="1" noChangeArrowheads="1"/>
          </p:cNvSpPr>
          <p:nvPr>
            <p:ph type="title"/>
          </p:nvPr>
        </p:nvSpPr>
        <p:spPr>
          <a:xfrm>
            <a:off x="457200" y="44450"/>
            <a:ext cx="8229600" cy="1524000"/>
          </a:xfrm>
        </p:spPr>
        <p:txBody>
          <a:bodyPr/>
          <a:lstStyle/>
          <a:p>
            <a:r>
              <a:rPr lang="en-US" sz="2000" smtClean="0">
                <a:latin typeface="Arial" charset="0"/>
              </a:rPr>
              <a:t>In a community of 120,000 persons, there were 1,200 existing cases of disease </a:t>
            </a:r>
            <a:r>
              <a:rPr lang="en-US" sz="2000" b="1" smtClean="0">
                <a:solidFill>
                  <a:srgbClr val="990033"/>
                </a:solidFill>
                <a:latin typeface="Arial" charset="0"/>
              </a:rPr>
              <a:t>X</a:t>
            </a:r>
            <a:r>
              <a:rPr lang="en-US" sz="2000" smtClean="0">
                <a:latin typeface="Arial" charset="0"/>
              </a:rPr>
              <a:t> at the beginning of 1989. During 1989, 47 new cases of disease </a:t>
            </a:r>
            <a:r>
              <a:rPr lang="en-US" sz="2000" b="1" smtClean="0">
                <a:solidFill>
                  <a:srgbClr val="990033"/>
                </a:solidFill>
                <a:latin typeface="Arial" charset="0"/>
              </a:rPr>
              <a:t>X</a:t>
            </a:r>
            <a:r>
              <a:rPr lang="en-US" sz="2000" smtClean="0">
                <a:latin typeface="Arial" charset="0"/>
              </a:rPr>
              <a:t>  were diagnosed, while 400 persons died of disease </a:t>
            </a:r>
            <a:r>
              <a:rPr lang="en-US" sz="2000" b="1" smtClean="0">
                <a:solidFill>
                  <a:srgbClr val="990033"/>
                </a:solidFill>
                <a:latin typeface="Arial" charset="0"/>
              </a:rPr>
              <a:t>X</a:t>
            </a:r>
            <a:r>
              <a:rPr lang="en-US" sz="2000" smtClean="0">
                <a:latin typeface="Arial" charset="0"/>
              </a:rPr>
              <a:t>  during the year from a total death of 3,500 in the community.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115888"/>
            <a:ext cx="9144000" cy="1143000"/>
          </a:xfrm>
        </p:spPr>
        <p:txBody>
          <a:bodyPr/>
          <a:lstStyle/>
          <a:p>
            <a:r>
              <a:rPr lang="en-US" sz="2000" smtClean="0">
                <a:latin typeface="Arial" charset="0"/>
              </a:rPr>
              <a:t>In a community of 120,000 persons, there were 1,200 existing cases of disease </a:t>
            </a:r>
            <a:r>
              <a:rPr lang="en-US" sz="2000" b="1" smtClean="0">
                <a:solidFill>
                  <a:srgbClr val="990033"/>
                </a:solidFill>
                <a:latin typeface="Arial" charset="0"/>
              </a:rPr>
              <a:t>X</a:t>
            </a:r>
            <a:r>
              <a:rPr lang="en-US" sz="2000" smtClean="0">
                <a:latin typeface="Arial" charset="0"/>
              </a:rPr>
              <a:t> at the beginning of 1989. During 1989, 47 new cases of disease </a:t>
            </a:r>
            <a:r>
              <a:rPr lang="en-US" sz="2000" b="1" smtClean="0">
                <a:solidFill>
                  <a:srgbClr val="990033"/>
                </a:solidFill>
                <a:latin typeface="Arial" charset="0"/>
              </a:rPr>
              <a:t>X</a:t>
            </a:r>
            <a:r>
              <a:rPr lang="en-US" sz="2000" smtClean="0">
                <a:latin typeface="Arial" charset="0"/>
              </a:rPr>
              <a:t>  were diagnosed, while 400 persons died of disease </a:t>
            </a:r>
            <a:r>
              <a:rPr lang="en-US" sz="2000" b="1" smtClean="0">
                <a:solidFill>
                  <a:srgbClr val="990033"/>
                </a:solidFill>
                <a:latin typeface="Arial" charset="0"/>
              </a:rPr>
              <a:t>X</a:t>
            </a:r>
            <a:r>
              <a:rPr lang="en-US" sz="2000" smtClean="0">
                <a:latin typeface="Arial" charset="0"/>
              </a:rPr>
              <a:t>  during the year from a total death of 3,500 in the community.</a:t>
            </a:r>
          </a:p>
        </p:txBody>
      </p:sp>
      <p:sp>
        <p:nvSpPr>
          <p:cNvPr id="72707" name="Rectangle 3"/>
          <p:cNvSpPr>
            <a:spLocks noGrp="1" noChangeArrowheads="1"/>
          </p:cNvSpPr>
          <p:nvPr>
            <p:ph type="body" idx="4294967295"/>
          </p:nvPr>
        </p:nvSpPr>
        <p:spPr>
          <a:xfrm>
            <a:off x="0" y="1371600"/>
            <a:ext cx="8915400" cy="5540375"/>
          </a:xfrm>
          <a:noFill/>
        </p:spPr>
        <p:txBody>
          <a:bodyPr>
            <a:spAutoFit/>
          </a:bodyPr>
          <a:lstStyle/>
          <a:p>
            <a:pPr marL="609600" indent="-609600">
              <a:lnSpc>
                <a:spcPct val="80000"/>
              </a:lnSpc>
              <a:buFontTx/>
              <a:buNone/>
            </a:pPr>
            <a:r>
              <a:rPr lang="en-US" sz="2400" smtClean="0">
                <a:latin typeface="Arial" charset="0"/>
              </a:rPr>
              <a:t>1.     Calculate the annual prevalence of disease </a:t>
            </a:r>
            <a:r>
              <a:rPr lang="en-US" sz="2400" b="1" smtClean="0">
                <a:solidFill>
                  <a:srgbClr val="990033"/>
                </a:solidFill>
                <a:latin typeface="Arial" charset="0"/>
              </a:rPr>
              <a:t>X</a:t>
            </a:r>
            <a:r>
              <a:rPr lang="en-US" sz="2400" smtClean="0">
                <a:latin typeface="Arial" charset="0"/>
              </a:rPr>
              <a:t> for this population during 1989. </a:t>
            </a:r>
            <a:r>
              <a:rPr lang="en-US" sz="2400" smtClean="0">
                <a:solidFill>
                  <a:srgbClr val="FF0000"/>
                </a:solidFill>
                <a:latin typeface="Arial" charset="0"/>
              </a:rPr>
              <a:t> </a:t>
            </a:r>
            <a:r>
              <a:rPr lang="en-US" sz="2000" smtClean="0">
                <a:solidFill>
                  <a:srgbClr val="FF0000"/>
                </a:solidFill>
                <a:latin typeface="Arial" charset="0"/>
              </a:rPr>
              <a:t>1,247/120,000=10.4/1,000 (1,200 existing cases+47 new ones in the year)</a:t>
            </a:r>
          </a:p>
          <a:p>
            <a:pPr marL="609600" indent="-609600">
              <a:lnSpc>
                <a:spcPct val="80000"/>
              </a:lnSpc>
              <a:buFontTx/>
              <a:buNone/>
            </a:pPr>
            <a:r>
              <a:rPr lang="en-US" sz="2400" smtClean="0">
                <a:latin typeface="Arial" charset="0"/>
              </a:rPr>
              <a:t>2</a:t>
            </a:r>
            <a:r>
              <a:rPr lang="en-US" sz="2400" smtClean="0">
                <a:solidFill>
                  <a:srgbClr val="FF0000"/>
                </a:solidFill>
                <a:latin typeface="Arial" charset="0"/>
              </a:rPr>
              <a:t>.    </a:t>
            </a:r>
            <a:r>
              <a:rPr lang="en-US" sz="2400" smtClean="0">
                <a:latin typeface="Arial" charset="0"/>
              </a:rPr>
              <a:t>Calculate the risk (incidence) of disease </a:t>
            </a:r>
            <a:r>
              <a:rPr lang="en-US" sz="2400" b="1" smtClean="0">
                <a:solidFill>
                  <a:srgbClr val="990033"/>
                </a:solidFill>
                <a:latin typeface="Arial" charset="0"/>
              </a:rPr>
              <a:t>X</a:t>
            </a:r>
            <a:r>
              <a:rPr lang="en-US" sz="2400" smtClean="0">
                <a:latin typeface="Arial" charset="0"/>
              </a:rPr>
              <a:t> for this population during 1989. </a:t>
            </a:r>
            <a:r>
              <a:rPr lang="en-US" sz="2000" smtClean="0">
                <a:solidFill>
                  <a:srgbClr val="FF0000"/>
                </a:solidFill>
                <a:latin typeface="Arial" charset="0"/>
              </a:rPr>
              <a:t>47/(120,000-1,200)=47/118,800 =3.96/10,000 (Existing cases must be subtracted from the total population in the denominator)</a:t>
            </a:r>
          </a:p>
          <a:p>
            <a:pPr marL="609600" indent="-609600">
              <a:lnSpc>
                <a:spcPct val="80000"/>
              </a:lnSpc>
              <a:buFontTx/>
              <a:buNone/>
            </a:pPr>
            <a:r>
              <a:rPr lang="en-US" sz="2400" smtClean="0">
                <a:latin typeface="Arial" charset="0"/>
              </a:rPr>
              <a:t>3.</a:t>
            </a:r>
            <a:r>
              <a:rPr lang="en-US" sz="2400" smtClean="0">
                <a:solidFill>
                  <a:srgbClr val="FF0000"/>
                </a:solidFill>
                <a:latin typeface="Arial" charset="0"/>
              </a:rPr>
              <a:t>    </a:t>
            </a:r>
            <a:r>
              <a:rPr lang="en-US" sz="2400" smtClean="0">
                <a:latin typeface="Arial" charset="0"/>
              </a:rPr>
              <a:t>The crude mortality during 1989</a:t>
            </a:r>
          </a:p>
          <a:p>
            <a:pPr marL="609600" indent="-609600">
              <a:lnSpc>
                <a:spcPct val="80000"/>
              </a:lnSpc>
              <a:buFontTx/>
              <a:buNone/>
            </a:pPr>
            <a:r>
              <a:rPr lang="en-US" sz="2400" smtClean="0">
                <a:latin typeface="Arial" charset="0"/>
              </a:rPr>
              <a:t>	</a:t>
            </a:r>
            <a:r>
              <a:rPr lang="en-US" sz="2000" smtClean="0">
                <a:solidFill>
                  <a:srgbClr val="FF0000"/>
                </a:solidFill>
                <a:latin typeface="Arial" charset="0"/>
              </a:rPr>
              <a:t>3,500/120,000=29.2/1,000 (numerator is deaths from all causes)</a:t>
            </a:r>
          </a:p>
          <a:p>
            <a:pPr marL="609600" indent="-609600">
              <a:lnSpc>
                <a:spcPct val="80000"/>
              </a:lnSpc>
              <a:buFontTx/>
              <a:buNone/>
            </a:pPr>
            <a:r>
              <a:rPr lang="en-US" sz="2400" smtClean="0">
                <a:latin typeface="Arial" charset="0"/>
              </a:rPr>
              <a:t>4.</a:t>
            </a:r>
            <a:r>
              <a:rPr lang="en-US" sz="2400" smtClean="0">
                <a:solidFill>
                  <a:srgbClr val="FF0000"/>
                </a:solidFill>
                <a:latin typeface="Arial" charset="0"/>
              </a:rPr>
              <a:t>    </a:t>
            </a:r>
            <a:r>
              <a:rPr lang="en-US" sz="2400" smtClean="0">
                <a:latin typeface="Arial" charset="0"/>
              </a:rPr>
              <a:t>The cause specific mortality of disease </a:t>
            </a:r>
            <a:r>
              <a:rPr lang="en-US" sz="2400" smtClean="0">
                <a:solidFill>
                  <a:srgbClr val="990033"/>
                </a:solidFill>
                <a:latin typeface="Arial" charset="0"/>
              </a:rPr>
              <a:t>X</a:t>
            </a:r>
            <a:r>
              <a:rPr lang="en-US" sz="2400" smtClean="0">
                <a:latin typeface="Arial" charset="0"/>
              </a:rPr>
              <a:t> during 1989</a:t>
            </a:r>
          </a:p>
          <a:p>
            <a:pPr marL="609600" indent="-609600">
              <a:lnSpc>
                <a:spcPct val="80000"/>
              </a:lnSpc>
              <a:buFontTx/>
              <a:buNone/>
            </a:pPr>
            <a:r>
              <a:rPr lang="en-US" sz="2400" smtClean="0">
                <a:latin typeface="Arial" charset="0"/>
              </a:rPr>
              <a:t>	</a:t>
            </a:r>
            <a:r>
              <a:rPr lang="en-US" sz="2000" smtClean="0">
                <a:solidFill>
                  <a:srgbClr val="FF0000"/>
                </a:solidFill>
                <a:latin typeface="Arial" charset="0"/>
              </a:rPr>
              <a:t>400/120,000=3.3/1,000 (numerator is all who died of disease X)</a:t>
            </a:r>
          </a:p>
          <a:p>
            <a:pPr marL="609600" indent="-609600">
              <a:lnSpc>
                <a:spcPct val="80000"/>
              </a:lnSpc>
              <a:buFontTx/>
              <a:buNone/>
            </a:pPr>
            <a:r>
              <a:rPr lang="en-US" sz="2400" smtClean="0">
                <a:latin typeface="Arial" charset="0"/>
              </a:rPr>
              <a:t>5.</a:t>
            </a:r>
            <a:r>
              <a:rPr lang="en-US" sz="2400" smtClean="0">
                <a:solidFill>
                  <a:srgbClr val="FF0000"/>
                </a:solidFill>
                <a:latin typeface="Arial" charset="0"/>
              </a:rPr>
              <a:t>   </a:t>
            </a:r>
            <a:r>
              <a:rPr lang="en-US" sz="2400" smtClean="0">
                <a:latin typeface="Arial" charset="0"/>
              </a:rPr>
              <a:t>The proportional mortality of disease </a:t>
            </a:r>
            <a:r>
              <a:rPr lang="en-US" sz="2400" smtClean="0">
                <a:solidFill>
                  <a:srgbClr val="990033"/>
                </a:solidFill>
                <a:latin typeface="Arial" charset="0"/>
              </a:rPr>
              <a:t>X</a:t>
            </a:r>
            <a:r>
              <a:rPr lang="en-US" sz="2400" smtClean="0">
                <a:latin typeface="Arial" charset="0"/>
              </a:rPr>
              <a:t> during 1989 </a:t>
            </a:r>
            <a:r>
              <a:rPr lang="en-US" sz="2000" smtClean="0">
                <a:solidFill>
                  <a:srgbClr val="FF0000"/>
                </a:solidFill>
                <a:latin typeface="Arial" charset="0"/>
              </a:rPr>
              <a:t>400/3,500=11.4/100 (answers the question:  What proportion of all deaths is caused by disease X?)</a:t>
            </a:r>
          </a:p>
          <a:p>
            <a:pPr marL="609600" indent="-609600">
              <a:lnSpc>
                <a:spcPct val="80000"/>
              </a:lnSpc>
              <a:buFontTx/>
              <a:buNone/>
            </a:pPr>
            <a:r>
              <a:rPr lang="en-US" sz="2400" smtClean="0">
                <a:latin typeface="Arial" charset="0"/>
              </a:rPr>
              <a:t>6.</a:t>
            </a:r>
            <a:r>
              <a:rPr lang="en-US" sz="2400" smtClean="0">
                <a:solidFill>
                  <a:srgbClr val="FF0000"/>
                </a:solidFill>
                <a:latin typeface="Arial" charset="0"/>
              </a:rPr>
              <a:t>   </a:t>
            </a:r>
            <a:r>
              <a:rPr lang="en-US" sz="2400" smtClean="0">
                <a:latin typeface="Arial" charset="0"/>
              </a:rPr>
              <a:t>Case fatality of disease </a:t>
            </a:r>
            <a:r>
              <a:rPr lang="en-US" sz="2400" smtClean="0">
                <a:solidFill>
                  <a:srgbClr val="990033"/>
                </a:solidFill>
                <a:latin typeface="Arial" charset="0"/>
              </a:rPr>
              <a:t>X</a:t>
            </a:r>
            <a:r>
              <a:rPr lang="en-US" sz="2400" smtClean="0">
                <a:latin typeface="Arial" charset="0"/>
              </a:rPr>
              <a:t> during 1989 </a:t>
            </a:r>
            <a:r>
              <a:rPr lang="en-US" sz="2400" smtClean="0">
                <a:solidFill>
                  <a:srgbClr val="FF0000"/>
                </a:solidFill>
                <a:latin typeface="Arial" charset="0"/>
              </a:rPr>
              <a:t>=</a:t>
            </a:r>
            <a:r>
              <a:rPr lang="en-US" sz="2000" smtClean="0">
                <a:solidFill>
                  <a:srgbClr val="FF0000"/>
                </a:solidFill>
                <a:latin typeface="Arial" charset="0"/>
              </a:rPr>
              <a:t>400/1,247=32.1/100 or 32.1% (Answers the questions: what proportion of all with disease X during 1989 died of the disease?)</a:t>
            </a:r>
          </a:p>
          <a:p>
            <a:pPr marL="609600" indent="-609600">
              <a:lnSpc>
                <a:spcPct val="80000"/>
              </a:lnSpc>
            </a:pPr>
            <a:endParaRPr lang="en-US" sz="2000" smtClean="0">
              <a:solidFill>
                <a:srgbClr val="FF0000"/>
              </a:solidFill>
              <a:latin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9010"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Summary</a:t>
            </a:r>
            <a:endParaRPr lang="en-US" sz="3200" smtClean="0">
              <a:solidFill>
                <a:srgbClr val="990033"/>
              </a:solidFill>
              <a:effectLst>
                <a:outerShdw blurRad="38100" dist="38100" dir="2700000" algn="tl">
                  <a:srgbClr val="C0C0C0"/>
                </a:outerShdw>
              </a:effectLst>
              <a:latin typeface="Arial" charset="0"/>
            </a:endParaRPr>
          </a:p>
        </p:txBody>
      </p:sp>
      <p:sp>
        <p:nvSpPr>
          <p:cNvPr id="73731" name="Text Box 3"/>
          <p:cNvSpPr>
            <a:spLocks noGrp="1" noChangeArrowheads="1"/>
          </p:cNvSpPr>
          <p:nvPr>
            <p:ph type="body" idx="1"/>
          </p:nvPr>
        </p:nvSpPr>
        <p:spPr>
          <a:xfrm>
            <a:off x="179388" y="1981200"/>
            <a:ext cx="8785225" cy="3038475"/>
          </a:xfrm>
          <a:noFill/>
        </p:spPr>
        <p:txBody>
          <a:bodyPr>
            <a:spAutoFit/>
          </a:bodyPr>
          <a:lstStyle/>
          <a:p>
            <a:pPr marL="533400" indent="-533400">
              <a:lnSpc>
                <a:spcPct val="90000"/>
              </a:lnSpc>
              <a:spcBef>
                <a:spcPct val="0"/>
              </a:spcBef>
              <a:buFontTx/>
              <a:buAutoNum type="arabicPeriod"/>
            </a:pPr>
            <a:r>
              <a:rPr lang="en-US" sz="2800" smtClean="0">
                <a:latin typeface="Arial" charset="0"/>
              </a:rPr>
              <a:t>Describe the difference between proportions, rates and ratios.</a:t>
            </a:r>
          </a:p>
          <a:p>
            <a:pPr marL="533400" indent="-533400">
              <a:lnSpc>
                <a:spcPct val="90000"/>
              </a:lnSpc>
              <a:spcBef>
                <a:spcPct val="0"/>
              </a:spcBef>
              <a:buFontTx/>
              <a:buAutoNum type="arabicPeriod"/>
            </a:pPr>
            <a:r>
              <a:rPr lang="en-US" sz="2800" smtClean="0">
                <a:latin typeface="Arial" charset="0"/>
              </a:rPr>
              <a:t>Define, calculate, and interpret </a:t>
            </a:r>
            <a:r>
              <a:rPr lang="en-US" sz="2800" b="1" smtClean="0">
                <a:latin typeface="Arial" charset="0"/>
              </a:rPr>
              <a:t>cumulative incidence</a:t>
            </a:r>
            <a:r>
              <a:rPr lang="en-US" sz="2800" smtClean="0">
                <a:latin typeface="Arial" charset="0"/>
              </a:rPr>
              <a:t>.</a:t>
            </a:r>
          </a:p>
          <a:p>
            <a:pPr marL="533400" indent="-533400">
              <a:lnSpc>
                <a:spcPct val="110000"/>
              </a:lnSpc>
              <a:spcBef>
                <a:spcPct val="0"/>
              </a:spcBef>
              <a:buFontTx/>
              <a:buAutoNum type="arabicPeriod"/>
            </a:pPr>
            <a:r>
              <a:rPr lang="en-US" sz="2800" smtClean="0">
                <a:latin typeface="Arial" charset="0"/>
              </a:rPr>
              <a:t>Define, calculate, and interpret </a:t>
            </a:r>
            <a:r>
              <a:rPr lang="en-US" sz="2800" b="1" smtClean="0">
                <a:latin typeface="Arial" charset="0"/>
              </a:rPr>
              <a:t>incidence rate</a:t>
            </a:r>
            <a:r>
              <a:rPr lang="en-US" sz="2800" smtClean="0">
                <a:latin typeface="Arial" charset="0"/>
              </a:rPr>
              <a:t>. </a:t>
            </a:r>
          </a:p>
          <a:p>
            <a:pPr marL="533400" indent="-533400">
              <a:lnSpc>
                <a:spcPct val="110000"/>
              </a:lnSpc>
              <a:spcBef>
                <a:spcPct val="0"/>
              </a:spcBef>
              <a:buFontTx/>
              <a:buAutoNum type="arabicPeriod"/>
            </a:pPr>
            <a:r>
              <a:rPr lang="en-US" sz="2800" smtClean="0">
                <a:latin typeface="Arial" charset="0"/>
              </a:rPr>
              <a:t>Define, calculate, and interpret </a:t>
            </a:r>
            <a:r>
              <a:rPr lang="en-US" sz="2800" b="1" smtClean="0">
                <a:latin typeface="Arial" charset="0"/>
              </a:rPr>
              <a:t>prevalence</a:t>
            </a:r>
            <a:r>
              <a:rPr lang="en-US" sz="2800" smtClean="0">
                <a:latin typeface="Arial" charset="0"/>
              </a:rPr>
              <a:t>.</a:t>
            </a:r>
          </a:p>
          <a:p>
            <a:pPr marL="533400" indent="-533400">
              <a:lnSpc>
                <a:spcPct val="110000"/>
              </a:lnSpc>
              <a:spcBef>
                <a:spcPct val="0"/>
              </a:spcBef>
              <a:buFontTx/>
              <a:buAutoNum type="arabicPeriod"/>
            </a:pPr>
            <a:r>
              <a:rPr lang="en-US" sz="2800" smtClean="0">
                <a:latin typeface="Arial" charset="0"/>
              </a:rPr>
              <a:t>Describe and calculate mortality measures.</a:t>
            </a:r>
          </a:p>
        </p:txBody>
      </p:sp>
      <p:sp>
        <p:nvSpPr>
          <p:cNvPr id="73732" name="Rectangle 4"/>
          <p:cNvSpPr>
            <a:spLocks noChangeArrowheads="1"/>
          </p:cNvSpPr>
          <p:nvPr/>
        </p:nvSpPr>
        <p:spPr bwMode="auto">
          <a:xfrm>
            <a:off x="684213" y="1268413"/>
            <a:ext cx="2663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3200">
                <a:solidFill>
                  <a:schemeClr val="tx2"/>
                </a:solidFill>
              </a:rPr>
              <a:t>Key points: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west nile1"/>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219200" y="46038"/>
            <a:ext cx="7162800" cy="6737350"/>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Can we compare?</a:t>
            </a:r>
          </a:p>
        </p:txBody>
      </p:sp>
      <p:sp>
        <p:nvSpPr>
          <p:cNvPr id="10243" name="Rectangle 3"/>
          <p:cNvSpPr>
            <a:spLocks noGrp="1" noChangeArrowheads="1"/>
          </p:cNvSpPr>
          <p:nvPr>
            <p:ph type="body" idx="1"/>
          </p:nvPr>
        </p:nvSpPr>
        <p:spPr/>
        <p:txBody>
          <a:bodyPr/>
          <a:lstStyle/>
          <a:p>
            <a:r>
              <a:rPr lang="en-US" smtClean="0">
                <a:latin typeface="Arial" charset="0"/>
              </a:rPr>
              <a:t>30 cases in Maryland; &lt; 34 cases in Washington, DC</a:t>
            </a:r>
          </a:p>
          <a:p>
            <a:r>
              <a:rPr lang="en-US" smtClean="0">
                <a:latin typeface="Arial" charset="0"/>
              </a:rPr>
              <a:t>165 in Texas; ~ 169 in Missouri; ~ 182 in Mississippi</a:t>
            </a:r>
          </a:p>
          <a:p>
            <a:r>
              <a:rPr lang="en-US" smtClean="0">
                <a:latin typeface="Arial" charset="0"/>
              </a:rPr>
              <a:t>46 in Minnesota; ~ 45 in Wisconsin</a:t>
            </a:r>
          </a:p>
          <a:p>
            <a:r>
              <a:rPr lang="en-US" smtClean="0">
                <a:latin typeface="Arial" charset="0"/>
              </a:rPr>
              <a:t>37 in South Dakota;~ 35 in Georgia</a:t>
            </a:r>
          </a:p>
          <a:p>
            <a:endParaRPr lang="en-US" smtClean="0">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10752</TotalTime>
  <Words>9746</Words>
  <Application>Microsoft Office PowerPoint</Application>
  <PresentationFormat>On-screen Show (4:3)</PresentationFormat>
  <Paragraphs>1274</Paragraphs>
  <Slides>73</Slides>
  <Notes>73</Notes>
  <HiddenSlides>0</HiddenSlides>
  <MMClips>70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73</vt:i4>
      </vt:variant>
    </vt:vector>
  </HeadingPairs>
  <TitlesOfParts>
    <vt:vector size="83" baseType="lpstr">
      <vt:lpstr>Arial</vt:lpstr>
      <vt:lpstr>Comic Sans MS</vt:lpstr>
      <vt:lpstr>Monotype Sorts</vt:lpstr>
      <vt:lpstr>Symbol</vt:lpstr>
      <vt:lpstr>Times New Roman</vt:lpstr>
      <vt:lpstr>Wingdings</vt:lpstr>
      <vt:lpstr>WP MathA</vt:lpstr>
      <vt:lpstr>Blank Presentation</vt:lpstr>
      <vt:lpstr>Custom Design</vt:lpstr>
      <vt:lpstr>Clip</vt:lpstr>
      <vt:lpstr>EPDM 509</vt:lpstr>
      <vt:lpstr>Objectives</vt:lpstr>
      <vt:lpstr>Disease Profile</vt:lpstr>
      <vt:lpstr>Disease </vt:lpstr>
      <vt:lpstr>Natural History of Disease</vt:lpstr>
      <vt:lpstr>About Numbers</vt:lpstr>
      <vt:lpstr>Measuring Disease Frequency  Has Several Components</vt:lpstr>
      <vt:lpstr>PowerPoint Presentation</vt:lpstr>
      <vt:lpstr>Can we compare?</vt:lpstr>
      <vt:lpstr>Probably not</vt:lpstr>
      <vt:lpstr>PowerPoint Presentation</vt:lpstr>
      <vt:lpstr>Four Types of Measures to use when assessing Health Status</vt:lpstr>
      <vt:lpstr>1. Counts</vt:lpstr>
      <vt:lpstr>2. Proportion</vt:lpstr>
      <vt:lpstr>PowerPoint Presentation</vt:lpstr>
      <vt:lpstr>3. Rate</vt:lpstr>
      <vt:lpstr>Choice of the Constant K</vt:lpstr>
      <vt:lpstr>PowerPoint Presentation</vt:lpstr>
      <vt:lpstr>4. Ratio</vt:lpstr>
      <vt:lpstr>PowerPoint Presentation</vt:lpstr>
      <vt:lpstr>PowerPoint Presentation</vt:lpstr>
      <vt:lpstr>PowerPoint Presentation</vt:lpstr>
      <vt:lpstr>PowerPoint Presentation</vt:lpstr>
      <vt:lpstr>Example 4:  30 students in EPDM 509 </vt:lpstr>
      <vt:lpstr>Example 5: 250 subjects with different exercise habits were followed for a four year period and 70 new cases of a disease were identified.</vt:lpstr>
      <vt:lpstr>Example 5, cont.</vt:lpstr>
      <vt:lpstr> Measures in Epidemiology</vt:lpstr>
      <vt:lpstr>Measures of disease occurrence Prevalence and Incidence</vt:lpstr>
      <vt:lpstr>Measures of disease occurrence Prevalence = snapshot</vt:lpstr>
      <vt:lpstr>PowerPoint Presentation</vt:lpstr>
      <vt:lpstr>Measures of disease occurrence Incidence (I)</vt:lpstr>
      <vt:lpstr>Prevalence and Incidence</vt:lpstr>
      <vt:lpstr>Prevalence and Incidence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Prevalence  I (Incidence) * D (Duration)</vt:lpstr>
      <vt:lpstr>Example:  Occurrence of disease in 100 persons from 1991-1993:</vt:lpstr>
      <vt:lpstr>Example:  Occurrence of disease in 100 persons from 1991-1993:</vt:lpstr>
      <vt:lpstr>Example:  Occurrence of disease in 100 persons from 1991-1993:</vt:lpstr>
      <vt:lpstr>PowerPoint Presentation</vt:lpstr>
      <vt:lpstr>Restructuring of observations in a hypothetical study.  Times along the horizontal axis reflect years of observation for each subject, rather than calendar years.      </vt:lpstr>
      <vt:lpstr>Calculation of Incidence Rate in Large Populations</vt:lpstr>
      <vt:lpstr>Example of “person-time” for rate</vt:lpstr>
      <vt:lpstr>Person Years Equivalents</vt:lpstr>
      <vt:lpstr>Example</vt:lpstr>
      <vt:lpstr>PowerPoint Presentation</vt:lpstr>
      <vt:lpstr>PowerPoint Presentation</vt:lpstr>
      <vt:lpstr>Incidence of West Nile Virus (2002)</vt:lpstr>
      <vt:lpstr>Measures of disease occurrence Survival </vt:lpstr>
      <vt:lpstr>Survival experience of a hypothetical group of six patients.  The time of observation for each subject, beginning with diagnosis, is measured in years.</vt:lpstr>
      <vt:lpstr>Survival curve for patients with any type of leukemia in 1983 in the United States. </vt:lpstr>
      <vt:lpstr>Survival USA 1900-1991</vt:lpstr>
      <vt:lpstr>Measures of disease occurrence         CASE FATALITY (CF)</vt:lpstr>
      <vt:lpstr>PowerPoint Presentation</vt:lpstr>
      <vt:lpstr>Measures of effect Risk Difference (Attributable Risk)</vt:lpstr>
      <vt:lpstr>PowerPoint Presentation</vt:lpstr>
      <vt:lpstr>Measures of Effect</vt:lpstr>
      <vt:lpstr>PowerPoint Presentation</vt:lpstr>
      <vt:lpstr>Mortality</vt:lpstr>
      <vt:lpstr>PowerPoint Presentation</vt:lpstr>
      <vt:lpstr>Mortality Measures</vt:lpstr>
      <vt:lpstr>PowerPoint Presentation</vt:lpstr>
      <vt:lpstr>PowerPoint Presentation</vt:lpstr>
      <vt:lpstr>PowerPoint Presentation</vt:lpstr>
      <vt:lpstr>In a community of 120,000 persons, there were 1,200 existing cases of disease X at the beginning of 1989. During 1989, 47 new cases of disease X  were diagnosed, while 400 persons died of disease X  during the year from a total death of 3,500 in the community. </vt:lpstr>
      <vt:lpstr>In a community of 120,000 persons, there were 1,200 existing cases of disease X at the beginning of 1989. During 1989, 47 new cases of disease X  were diagnosed, while 400 persons died of disease X  during the year from a total death of 3,500 in the community.</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492</cp:revision>
  <dcterms:created xsi:type="dcterms:W3CDTF">1999-01-07T03:11:36Z</dcterms:created>
  <dcterms:modified xsi:type="dcterms:W3CDTF">2014-09-28T19:44:56Z</dcterms:modified>
</cp:coreProperties>
</file>